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3" r:id="rId3"/>
  </p:sldMasterIdLst>
  <p:notesMasterIdLst>
    <p:notesMasterId r:id="rId62"/>
  </p:notesMasterIdLst>
  <p:handoutMasterIdLst>
    <p:handoutMasterId r:id="rId63"/>
  </p:handoutMasterIdLst>
  <p:sldIdLst>
    <p:sldId id="256" r:id="rId4"/>
    <p:sldId id="259" r:id="rId5"/>
    <p:sldId id="260" r:id="rId6"/>
    <p:sldId id="261" r:id="rId7"/>
    <p:sldId id="325" r:id="rId8"/>
    <p:sldId id="262" r:id="rId9"/>
    <p:sldId id="263" r:id="rId10"/>
    <p:sldId id="264" r:id="rId11"/>
    <p:sldId id="266" r:id="rId12"/>
    <p:sldId id="258" r:id="rId13"/>
    <p:sldId id="321" r:id="rId14"/>
    <p:sldId id="278" r:id="rId15"/>
    <p:sldId id="322" r:id="rId16"/>
    <p:sldId id="323" r:id="rId17"/>
    <p:sldId id="327" r:id="rId18"/>
    <p:sldId id="326" r:id="rId19"/>
    <p:sldId id="275" r:id="rId20"/>
    <p:sldId id="277" r:id="rId21"/>
    <p:sldId id="276" r:id="rId22"/>
    <p:sldId id="279" r:id="rId23"/>
    <p:sldId id="280" r:id="rId24"/>
    <p:sldId id="282" r:id="rId25"/>
    <p:sldId id="285" r:id="rId26"/>
    <p:sldId id="270" r:id="rId27"/>
    <p:sldId id="286" r:id="rId28"/>
    <p:sldId id="287" r:id="rId29"/>
    <p:sldId id="288" r:id="rId30"/>
    <p:sldId id="290" r:id="rId31"/>
    <p:sldId id="291" r:id="rId32"/>
    <p:sldId id="292" r:id="rId33"/>
    <p:sldId id="293" r:id="rId34"/>
    <p:sldId id="294" r:id="rId35"/>
    <p:sldId id="312" r:id="rId36"/>
    <p:sldId id="316" r:id="rId37"/>
    <p:sldId id="315" r:id="rId38"/>
    <p:sldId id="295" r:id="rId39"/>
    <p:sldId id="296" r:id="rId40"/>
    <p:sldId id="328" r:id="rId41"/>
    <p:sldId id="329" r:id="rId42"/>
    <p:sldId id="314" r:id="rId43"/>
    <p:sldId id="298" r:id="rId44"/>
    <p:sldId id="317" r:id="rId45"/>
    <p:sldId id="330" r:id="rId46"/>
    <p:sldId id="331" r:id="rId47"/>
    <p:sldId id="332" r:id="rId48"/>
    <p:sldId id="299" r:id="rId49"/>
    <p:sldId id="333" r:id="rId50"/>
    <p:sldId id="334" r:id="rId51"/>
    <p:sldId id="335" r:id="rId52"/>
    <p:sldId id="336" r:id="rId53"/>
    <p:sldId id="310" r:id="rId54"/>
    <p:sldId id="303" r:id="rId55"/>
    <p:sldId id="305" r:id="rId56"/>
    <p:sldId id="308" r:id="rId57"/>
    <p:sldId id="309" r:id="rId58"/>
    <p:sldId id="319" r:id="rId59"/>
    <p:sldId id="324" r:id="rId60"/>
    <p:sldId id="320" r:id="rId61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0" autoAdjust="0"/>
  </p:normalViewPr>
  <p:slideViewPr>
    <p:cSldViewPr snapToGrid="0">
      <p:cViewPr varScale="1">
        <p:scale>
          <a:sx n="74" d="100"/>
          <a:sy n="74" d="100"/>
        </p:scale>
        <p:origin x="108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20"/>
    </p:cViewPr>
  </p:sorterViewPr>
  <p:notesViewPr>
    <p:cSldViewPr snapToGrid="0">
      <p:cViewPr varScale="1">
        <p:scale>
          <a:sx n="56" d="100"/>
          <a:sy n="56" d="100"/>
        </p:scale>
        <p:origin x="-2754" y="-102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B155D98-C331-4600-93DE-2A8DD6459505}" type="datetimeFigureOut">
              <a:rPr lang="it-IT" smtClean="0"/>
              <a:pPr/>
              <a:t>31/03/2016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BC123E5-F76D-4A0D-9207-0D5428C659D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ABF3C25-E68F-4DF7-84AE-54A3A447E361}" type="datetimeFigureOut">
              <a:rPr lang="it-IT" smtClean="0"/>
              <a:pPr/>
              <a:t>31/03/2016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AB44400-E2D2-4A5B-AEEA-C918A7D46C3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44400-E2D2-4A5B-AEEA-C918A7D46C30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44400-E2D2-4A5B-AEEA-C918A7D46C30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F7B3F1-8F34-43E2-B4A9-1CA9C1EA7621}" type="slidenum">
              <a:rPr lang="en-US"/>
              <a:pPr/>
              <a:t>50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140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7A1EA-8F97-4C19-8516-E8032BDC02B8}" type="slidenum">
              <a:rPr lang="en-US"/>
              <a:pPr/>
              <a:t>55</a:t>
            </a:fld>
            <a:endParaRPr lang="en-US"/>
          </a:p>
        </p:txBody>
      </p:sp>
      <p:sp>
        <p:nvSpPr>
          <p:cNvPr id="83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8575"/>
          </a:xfrm>
          <a:ln/>
        </p:spPr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3219"/>
            <a:ext cx="5679440" cy="4603798"/>
          </a:xfrm>
        </p:spPr>
        <p:txBody>
          <a:bodyPr/>
          <a:lstStyle/>
          <a:p>
            <a:r>
              <a:rPr lang="en-US"/>
              <a:t>http://fisica.fc.ul.pt/einstein.gif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44400-E2D2-4A5B-AEEA-C918A7D46C30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2EB59-2719-4CFD-B4F6-867A57CDC02C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903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97856-EACF-41C1-B24F-B682D0D9D23F}" type="slidenum">
              <a:rPr lang="it-IT" smtClean="0"/>
              <a:pPr/>
              <a:t>18</a:t>
            </a:fld>
            <a:endParaRPr lang="it-IT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563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661831-8F03-4D2A-9DF9-985C22F479CD}" type="slidenum">
              <a:rPr lang="it-IT" smtClean="0"/>
              <a:pPr/>
              <a:t>19</a:t>
            </a:fld>
            <a:endParaRPr lang="it-IT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A1950-DFA1-405A-A82E-6DE6393D91E6}" type="slidenum">
              <a:rPr lang="it-IT" smtClean="0"/>
              <a:pPr/>
              <a:t>21</a:t>
            </a:fld>
            <a:endParaRPr lang="it-IT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A3ED07-D52C-49BE-B5DE-FB7CF3F7B304}" type="slidenum">
              <a:rPr lang="it-IT" smtClean="0"/>
              <a:pPr/>
              <a:t>22</a:t>
            </a:fld>
            <a:endParaRPr lang="it-IT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 smtClean="0"/>
              <a:t>C’è un ritardo dell’orologio su satellite dovuto alla sua velocità orbitale (pari a </a:t>
            </a:r>
            <a:r>
              <a:rPr lang="el-GR" dirty="0" smtClean="0"/>
              <a:t>–7.2 μ</a:t>
            </a:r>
            <a:r>
              <a:rPr lang="it-IT" dirty="0" smtClean="0"/>
              <a:t>s/giorno): dilatazione dei tempi della relatività ristretta. Ma c’è un controeffetto maggiore dovuto alla gravità e alla distanza dalla Terra, che fa andare l’orologio più veloce!</a:t>
            </a:r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10ADD5-6B9C-4083-BC2B-31CB78F0CDC2}" type="slidenum">
              <a:rPr lang="it-IT" smtClean="0"/>
              <a:pPr/>
              <a:t>23</a:t>
            </a:fld>
            <a:endParaRPr lang="it-IT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31/03/2016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40AA4-B5C4-458A-A10B-BE2B960BC61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31/03/2016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B7F85-3280-436D-92F0-BD74071371B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31/03/2016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Seminaro - Città della Scienza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67DD0-5BDA-4C5A-AB43-53DC1AD81FD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2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0.png"/><Relationship Id="rId5" Type="http://schemas.openxmlformats.org/officeDocument/2006/relationships/image" Target="../media/image57.wmf"/><Relationship Id="rId10" Type="http://schemas.openxmlformats.org/officeDocument/2006/relationships/image" Target="../media/image58.wmf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Relatività Generale e la caccia alle onde gravitazionali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8753" y="3886199"/>
            <a:ext cx="7063596" cy="2178171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Seminario per i dipendenti di Città della </a:t>
            </a:r>
            <a:r>
              <a:rPr lang="it-IT" dirty="0" smtClean="0"/>
              <a:t>Scienza</a:t>
            </a:r>
          </a:p>
          <a:p>
            <a:endParaRPr lang="it-IT" dirty="0" smtClean="0"/>
          </a:p>
          <a:p>
            <a:r>
              <a:rPr lang="it-IT" dirty="0" smtClean="0"/>
              <a:t>Fabio Garufi</a:t>
            </a:r>
          </a:p>
          <a:p>
            <a:r>
              <a:rPr lang="it-IT" dirty="0" smtClean="0"/>
              <a:t>Dipartimento di Fisica ‘Ettore Pancini’</a:t>
            </a:r>
          </a:p>
          <a:p>
            <a:r>
              <a:rPr lang="it-IT" dirty="0" smtClean="0"/>
              <a:t>Università degli Studi di Napoli Federico II</a:t>
            </a:r>
          </a:p>
          <a:p>
            <a:r>
              <a:rPr lang="it-IT" dirty="0" smtClean="0"/>
              <a:t>e</a:t>
            </a:r>
          </a:p>
          <a:p>
            <a:r>
              <a:rPr lang="it-IT" dirty="0" smtClean="0"/>
              <a:t>INFN Sez. di Napoli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 fondamenti della relatività generale (1916)</a:t>
            </a:r>
            <a:endParaRPr lang="it-IT" dirty="0"/>
          </a:p>
        </p:txBody>
      </p:sp>
      <p:pic>
        <p:nvPicPr>
          <p:cNvPr id="4" name="Content Placeholder 3" descr="Annale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0380" y="1600200"/>
            <a:ext cx="3292240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it-IT" dirty="0" smtClean="0"/>
              <a:t>In questo quadro di riferimento Einstein cominciò a ragionare, già dal 1912, sulle conseguenze dei postulati della relatività ristretta - in paricolare la costanza di c sui sistemi non inerziali.</a:t>
            </a:r>
          </a:p>
          <a:p>
            <a:pPr>
              <a:buNone/>
            </a:pPr>
            <a:r>
              <a:rPr lang="it-IT" dirty="0" smtClean="0"/>
              <a:t>Nel 1916, la sua costruzione era già completa e fu pubblicata in uno storico numero degli Annalen der physik.</a:t>
            </a:r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</a:t>
            </a:r>
            <a:r>
              <a:rPr lang="it-IT" dirty="0" smtClean="0"/>
              <a:t>urvatura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t-IT" dirty="0"/>
              <a:t>Pensiamo ad un personaggio piatto che conosce solo due dimensioni: lunghezza e larghezza. Per questo personaggio la linea che unisce due punti sulla superficie su cui si muove è una retta e la somma </a:t>
            </a:r>
            <a:r>
              <a:rPr lang="it-IT" dirty="0" smtClean="0"/>
              <a:t>degli </a:t>
            </a:r>
            <a:r>
              <a:rPr lang="it-IT" dirty="0"/>
              <a:t>angoli interni di un triangolo fa sempre 180°.  </a:t>
            </a:r>
            <a:endParaRPr lang="it-IT" dirty="0" smtClean="0"/>
          </a:p>
          <a:p>
            <a:r>
              <a:rPr lang="it-IT" dirty="0" smtClean="0"/>
              <a:t>Il </a:t>
            </a:r>
            <a:r>
              <a:rPr lang="it-IT" dirty="0"/>
              <a:t>nostro personaggio, comincia a muoversi per il mondo sempre più lontano e a costruire triangoli sempre più grandi ed, ad un certo punto, si rende conto che la somma degli angoli interni del triangolo può essere maggiore di 180°: cosa ne deve dedurre? Ad un certo punto a furia di andar lontano si ritroverà a ripercorrere i suoi passi: che può pensare</a:t>
            </a:r>
            <a:r>
              <a:rPr lang="it-IT" dirty="0" smtClean="0"/>
              <a:t>?</a:t>
            </a:r>
          </a:p>
          <a:p>
            <a:r>
              <a:rPr lang="it-IT" dirty="0" smtClean="0"/>
              <a:t> </a:t>
            </a:r>
            <a:r>
              <a:rPr lang="it-IT" dirty="0"/>
              <a:t>La prima cosa che può immaginare è che si sta muovendo su una sfera, e questo fa tornare tutto: il triangolo, per esempio, può essere formato dall'equatore e due meridiani a 90° fra loro e la somma degli angoli interni fa 90°+90°+90°=270°, ed il lungo percorso che torna su </a:t>
            </a:r>
            <a:r>
              <a:rPr lang="it-IT" dirty="0" smtClean="0"/>
              <a:t>sé </a:t>
            </a:r>
            <a:r>
              <a:rPr lang="it-IT" dirty="0"/>
              <a:t>stesso si svolge lungo uno dei cerchi massimi della circonferenza. Dunque lo spazio in cui si muove, dovrà dedurre, è curvo: è su una sfera.</a:t>
            </a:r>
            <a:br>
              <a:rPr lang="it-IT" dirty="0"/>
            </a:b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7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47392" y="1119091"/>
            <a:ext cx="4653902" cy="468120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 flipH="1">
            <a:off x="5909483" y="2060800"/>
            <a:ext cx="95534" cy="122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/>
          <p:cNvSpPr/>
          <p:nvPr/>
        </p:nvSpPr>
        <p:spPr>
          <a:xfrm flipH="1">
            <a:off x="3796315" y="2090368"/>
            <a:ext cx="95534" cy="122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 16"/>
          <p:cNvSpPr/>
          <p:nvPr/>
        </p:nvSpPr>
        <p:spPr>
          <a:xfrm>
            <a:off x="2879677" y="1719614"/>
            <a:ext cx="3575713" cy="4640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Straight Connector 19"/>
          <p:cNvCxnSpPr/>
          <p:nvPr/>
        </p:nvCxnSpPr>
        <p:spPr>
          <a:xfrm>
            <a:off x="4653886" y="655093"/>
            <a:ext cx="54591" cy="5677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flipH="1">
            <a:off x="4628843" y="1899296"/>
            <a:ext cx="95534" cy="122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Arc 21"/>
          <p:cNvSpPr/>
          <p:nvPr/>
        </p:nvSpPr>
        <p:spPr>
          <a:xfrm>
            <a:off x="3098014" y="1105467"/>
            <a:ext cx="3193604" cy="5172503"/>
          </a:xfrm>
          <a:prstGeom prst="arc">
            <a:avLst>
              <a:gd name="adj1" fmla="val 16198036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Arc 22"/>
          <p:cNvSpPr/>
          <p:nvPr/>
        </p:nvSpPr>
        <p:spPr>
          <a:xfrm flipH="1">
            <a:off x="3603007" y="1094090"/>
            <a:ext cx="2254137" cy="5224824"/>
          </a:xfrm>
          <a:prstGeom prst="arc">
            <a:avLst>
              <a:gd name="adj1" fmla="val 16263409"/>
              <a:gd name="adj2" fmla="val 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 23"/>
          <p:cNvSpPr/>
          <p:nvPr/>
        </p:nvSpPr>
        <p:spPr>
          <a:xfrm>
            <a:off x="2333767" y="3248167"/>
            <a:ext cx="4667534" cy="4776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 24"/>
          <p:cNvSpPr/>
          <p:nvPr/>
        </p:nvSpPr>
        <p:spPr>
          <a:xfrm flipH="1">
            <a:off x="4644763" y="3430144"/>
            <a:ext cx="95534" cy="122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Straight Connector 26"/>
          <p:cNvCxnSpPr>
            <a:stCxn id="25" idx="5"/>
            <a:endCxn id="11" idx="5"/>
          </p:cNvCxnSpPr>
          <p:nvPr/>
        </p:nvCxnSpPr>
        <p:spPr>
          <a:xfrm flipV="1">
            <a:off x="4658754" y="2165642"/>
            <a:ext cx="1264720" cy="1369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5" idx="6"/>
          </p:cNvCxnSpPr>
          <p:nvPr/>
        </p:nvCxnSpPr>
        <p:spPr>
          <a:xfrm flipH="1" flipV="1">
            <a:off x="3875965" y="2156347"/>
            <a:ext cx="768798" cy="1335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/>
          <p:nvPr/>
        </p:nvSpPr>
        <p:spPr>
          <a:xfrm>
            <a:off x="3848668" y="1815152"/>
            <a:ext cx="2101756" cy="682389"/>
          </a:xfrm>
          <a:prstGeom prst="arc">
            <a:avLst>
              <a:gd name="adj1" fmla="val 10988031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extBox 32"/>
          <p:cNvSpPr txBox="1"/>
          <p:nvPr/>
        </p:nvSpPr>
        <p:spPr>
          <a:xfrm>
            <a:off x="5977716" y="19379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</a:t>
            </a:r>
            <a:endParaRPr lang="it-IT" dirty="0"/>
          </a:p>
        </p:txBody>
      </p:sp>
      <p:sp>
        <p:nvSpPr>
          <p:cNvPr id="35" name="TextBox 34"/>
          <p:cNvSpPr txBox="1"/>
          <p:nvPr/>
        </p:nvSpPr>
        <p:spPr>
          <a:xfrm>
            <a:off x="3427812" y="189930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</a:t>
            </a:r>
            <a:endParaRPr lang="it-IT" dirty="0"/>
          </a:p>
        </p:txBody>
      </p:sp>
      <p:sp>
        <p:nvSpPr>
          <p:cNvPr id="36" name="TextBox 35"/>
          <p:cNvSpPr txBox="1"/>
          <p:nvPr/>
        </p:nvSpPr>
        <p:spPr>
          <a:xfrm>
            <a:off x="4803988" y="326183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</a:t>
            </a:r>
            <a:endParaRPr lang="it-IT" dirty="0"/>
          </a:p>
        </p:txBody>
      </p:sp>
      <p:cxnSp>
        <p:nvCxnSpPr>
          <p:cNvPr id="38" name="Straight Connector 37"/>
          <p:cNvCxnSpPr>
            <a:stCxn id="21" idx="2"/>
            <a:endCxn id="33" idx="1"/>
          </p:cNvCxnSpPr>
          <p:nvPr/>
        </p:nvCxnSpPr>
        <p:spPr>
          <a:xfrm>
            <a:off x="4724377" y="1960711"/>
            <a:ext cx="1253339" cy="161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1" idx="2"/>
          </p:cNvCxnSpPr>
          <p:nvPr/>
        </p:nvCxnSpPr>
        <p:spPr>
          <a:xfrm flipH="1">
            <a:off x="3848671" y="1960711"/>
            <a:ext cx="875706" cy="181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45660" y="1473958"/>
            <a:ext cx="118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6" name="TextBox 45"/>
          <p:cNvSpPr txBox="1"/>
          <p:nvPr/>
        </p:nvSpPr>
        <p:spPr>
          <a:xfrm>
            <a:off x="245656" y="559557"/>
            <a:ext cx="2210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distanza tra i due punti A e B sulla sfera possiamo prenderla lungo il parallelo </a:t>
            </a:r>
            <a:endParaRPr lang="it-IT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897039" y="1624083"/>
            <a:ext cx="1105468" cy="3411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87154" y="504966"/>
            <a:ext cx="2565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Oppure (meglio) lungo una circonferenza cha ha per centro  il centro della sfera e passa per i due punti</a:t>
            </a:r>
            <a:endParaRPr lang="it-IT" dirty="0"/>
          </a:p>
        </p:txBody>
      </p:sp>
      <p:cxnSp>
        <p:nvCxnSpPr>
          <p:cNvPr id="53" name="Straight Arrow Connector 52"/>
          <p:cNvCxnSpPr>
            <a:stCxn id="51" idx="1"/>
          </p:cNvCxnSpPr>
          <p:nvPr/>
        </p:nvCxnSpPr>
        <p:spPr>
          <a:xfrm flipH="1">
            <a:off x="5732060" y="1243630"/>
            <a:ext cx="655094" cy="6807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933067" y="1978923"/>
            <a:ext cx="2115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distanza lungo il “cerchio massimo” sarà quella minima (geodetica)</a:t>
            </a:r>
            <a:endParaRPr lang="it-IT" dirty="0"/>
          </a:p>
        </p:txBody>
      </p:sp>
      <p:sp>
        <p:nvSpPr>
          <p:cNvPr id="57" name="TextBox 56"/>
          <p:cNvSpPr txBox="1"/>
          <p:nvPr/>
        </p:nvSpPr>
        <p:spPr>
          <a:xfrm>
            <a:off x="5677480" y="5199783"/>
            <a:ext cx="3493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Questo spiega anche perché, per andare da Napoli a New York, che sono circa alla stessa latitudine, si passa per la costa del Canada</a:t>
            </a:r>
            <a:endParaRPr lang="it-IT" dirty="0"/>
          </a:p>
        </p:txBody>
      </p:sp>
      <p:sp>
        <p:nvSpPr>
          <p:cNvPr id="58" name="TextBox 57"/>
          <p:cNvSpPr txBox="1"/>
          <p:nvPr/>
        </p:nvSpPr>
        <p:spPr>
          <a:xfrm>
            <a:off x="109183" y="2483893"/>
            <a:ext cx="21290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 anche lungo un qualsiasi arco di circonferenza  sulla superficie, opportunamente inclinato che passi per i due punti</a:t>
            </a:r>
            <a:endParaRPr lang="it-IT" dirty="0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2917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  <p:bldP spid="55" grpId="0"/>
      <p:bldP spid="5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Accelerazione e Curvatura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Allo stesso modo, con un esperimento possiamo dedurre che, in presenza di forze, come quella gravitazionale, il percorso fra due punti è curvo.</a:t>
            </a:r>
            <a:br>
              <a:rPr lang="it-IT" dirty="0"/>
            </a:br>
            <a:endParaRPr lang="it-IT" dirty="0" smtClean="0"/>
          </a:p>
          <a:p>
            <a:r>
              <a:rPr lang="it-IT" dirty="0" smtClean="0"/>
              <a:t>Pensiamo </a:t>
            </a:r>
            <a:r>
              <a:rPr lang="it-IT" dirty="0"/>
              <a:t>ad un'astronave </a:t>
            </a:r>
            <a:r>
              <a:rPr lang="it-IT" dirty="0" smtClean="0"/>
              <a:t>attratta </a:t>
            </a:r>
            <a:r>
              <a:rPr lang="it-IT" dirty="0"/>
              <a:t>da una </a:t>
            </a:r>
            <a:r>
              <a:rPr lang="it-IT" dirty="0" smtClean="0"/>
              <a:t>stella.</a:t>
            </a:r>
          </a:p>
          <a:p>
            <a:r>
              <a:rPr lang="it-IT" dirty="0" smtClean="0"/>
              <a:t>L'astronave </a:t>
            </a:r>
            <a:r>
              <a:rPr lang="it-IT" dirty="0"/>
              <a:t>subirà la forza gravitazionale e dunque si muoverà di moto </a:t>
            </a:r>
            <a:r>
              <a:rPr lang="it-IT" dirty="0" smtClean="0"/>
              <a:t>accelerato con accelerazione </a:t>
            </a:r>
            <a:r>
              <a:rPr lang="it-IT" i="1" dirty="0" smtClean="0"/>
              <a:t>a</a:t>
            </a:r>
            <a:r>
              <a:rPr lang="it-IT" dirty="0" smtClean="0"/>
              <a:t>. </a:t>
            </a:r>
            <a:r>
              <a:rPr lang="it-IT" dirty="0"/>
              <a:t>Come fa il passeggero dell'astronave, che subisce la stessa accelerazione, a sapere se è in presenza di una forza?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Accelerazione e Curvatura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Un raggio di luce entra da un finestrino e si propaga ortogonalmente alla direzione dell'astronave</a:t>
            </a:r>
            <a:r>
              <a:rPr lang="it-IT" dirty="0" smtClean="0"/>
              <a:t>.</a:t>
            </a:r>
          </a:p>
          <a:p>
            <a:r>
              <a:rPr lang="it-IT" dirty="0" smtClean="0"/>
              <a:t>Riveliamo il percorso della luce con schermi a distanze regolari d.</a:t>
            </a:r>
          </a:p>
          <a:p>
            <a:r>
              <a:rPr lang="it-IT" dirty="0" smtClean="0"/>
              <a:t>Gli intervalli di tempo dall’ingresso, in cui il raggio lascia la traccia sugli schermi saranno: d/c, d/2c, …</a:t>
            </a:r>
          </a:p>
          <a:p>
            <a:r>
              <a:rPr lang="it-IT" dirty="0" smtClean="0"/>
              <a:t>Durante ciascuno degli intervalli il razzo si è spostato di: ½ a(d/c)</a:t>
            </a:r>
            <a:r>
              <a:rPr lang="it-IT" baseline="30000" dirty="0" smtClean="0"/>
              <a:t>2</a:t>
            </a:r>
            <a:r>
              <a:rPr lang="it-IT" dirty="0" smtClean="0"/>
              <a:t>, </a:t>
            </a:r>
            <a:r>
              <a:rPr lang="it-IT" dirty="0"/>
              <a:t>½ </a:t>
            </a:r>
            <a:r>
              <a:rPr lang="it-IT" dirty="0" smtClean="0"/>
              <a:t>a(d/2c)</a:t>
            </a:r>
            <a:r>
              <a:rPr lang="it-IT" baseline="30000" dirty="0" smtClean="0"/>
              <a:t>2</a:t>
            </a:r>
            <a:r>
              <a:rPr lang="it-IT" dirty="0" smtClean="0"/>
              <a:t>…</a:t>
            </a:r>
          </a:p>
          <a:p>
            <a:pPr marL="0" indent="0">
              <a:buNone/>
            </a:pPr>
            <a:r>
              <a:rPr lang="it-IT" dirty="0"/>
              <a:t>s</a:t>
            </a:r>
            <a:r>
              <a:rPr lang="it-IT" dirty="0" smtClean="0"/>
              <a:t>=1/2 at</a:t>
            </a:r>
            <a:r>
              <a:rPr lang="it-IT" baseline="30000" dirty="0" smtClean="0"/>
              <a:t>2</a:t>
            </a:r>
            <a:r>
              <a:rPr lang="it-IT" dirty="0" smtClean="0"/>
              <a:t> : </a:t>
            </a:r>
            <a:r>
              <a:rPr lang="it-IT" dirty="0" smtClean="0">
                <a:solidFill>
                  <a:srgbClr val="FF0000"/>
                </a:solidFill>
              </a:rPr>
              <a:t>è una parabola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9570" name="Picture 2" descr="http://www.fmboschetto.it/tde2/deflessione_luce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2802"/>
            <a:ext cx="4038600" cy="30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184904" y="5586984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luce si muove lungo una linea curva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reccia a destra 7"/>
          <p:cNvSpPr/>
          <p:nvPr/>
        </p:nvSpPr>
        <p:spPr>
          <a:xfrm>
            <a:off x="3630168" y="5669280"/>
            <a:ext cx="554736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0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Esempio di sistema non inerziale: un sistema rotante</a:t>
            </a:r>
            <a:endParaRPr lang="it-IT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601663" y="1470025"/>
          <a:ext cx="3089275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82" name="Equation" r:id="rId3" imgW="1625400" imgH="431640" progId="Equation.3">
                  <p:embed/>
                </p:oleObj>
              </mc:Choice>
              <mc:Fallback>
                <p:oleObj name="Equation" r:id="rId3" imgW="1625400" imgH="431640" progId="Equation.3">
                  <p:embed/>
                  <p:pic>
                    <p:nvPicPr>
                      <p:cNvPr id="4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3" y="1470025"/>
                        <a:ext cx="3089275" cy="820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6934200" y="2133600"/>
            <a:ext cx="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947848" y="3872552"/>
            <a:ext cx="1752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 rot="20370866">
            <a:off x="6571950" y="1886766"/>
            <a:ext cx="1752600" cy="1738952"/>
            <a:chOff x="7086600" y="2286000"/>
            <a:chExt cx="1752600" cy="1738952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7086600" y="2286000"/>
              <a:ext cx="13648" cy="17389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086600" y="4024952"/>
              <a:ext cx="1752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8534400" y="3810000"/>
            <a:ext cx="2840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x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6954948" y="1905000"/>
            <a:ext cx="2888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y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8534400" y="3048000"/>
            <a:ext cx="3475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x’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5964348" y="2069068"/>
            <a:ext cx="35355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y’</a:t>
            </a:r>
            <a:endParaRPr lang="it-IT" dirty="0"/>
          </a:p>
        </p:txBody>
      </p:sp>
      <p:sp>
        <p:nvSpPr>
          <p:cNvPr id="26" name="Oval 25"/>
          <p:cNvSpPr/>
          <p:nvPr/>
        </p:nvSpPr>
        <p:spPr>
          <a:xfrm>
            <a:off x="80010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8038531" y="3485864"/>
            <a:ext cx="8529" cy="39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130684" y="3821668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x’ cos(</a:t>
            </a:r>
            <a:r>
              <a:rPr lang="el-GR" dirty="0" smtClean="0"/>
              <a:t>ω</a:t>
            </a:r>
            <a:r>
              <a:rPr lang="it-IT" dirty="0" smtClean="0"/>
              <a:t>t)</a:t>
            </a:r>
            <a:endParaRPr lang="it-IT" dirty="0"/>
          </a:p>
        </p:txBody>
      </p:sp>
      <p:cxnSp>
        <p:nvCxnSpPr>
          <p:cNvPr id="60" name="Straight Connector 59"/>
          <p:cNvCxnSpPr/>
          <p:nvPr/>
        </p:nvCxnSpPr>
        <p:spPr>
          <a:xfrm flipH="1" flipV="1">
            <a:off x="6946710" y="3439236"/>
            <a:ext cx="1078742" cy="3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754508" y="3523684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x’ sen(</a:t>
            </a:r>
            <a:r>
              <a:rPr lang="el-GR" dirty="0" smtClean="0"/>
              <a:t>ω</a:t>
            </a:r>
            <a:r>
              <a:rPr lang="it-IT" dirty="0" smtClean="0"/>
              <a:t>t)</a:t>
            </a:r>
            <a:endParaRPr lang="it-IT" dirty="0"/>
          </a:p>
        </p:txBody>
      </p:sp>
      <p:cxnSp>
        <p:nvCxnSpPr>
          <p:cNvPr id="67" name="Shape 66"/>
          <p:cNvCxnSpPr>
            <a:stCxn id="65" idx="0"/>
          </p:cNvCxnSpPr>
          <p:nvPr/>
        </p:nvCxnSpPr>
        <p:spPr>
          <a:xfrm rot="5400000" flipH="1" flipV="1">
            <a:off x="6566515" y="3170785"/>
            <a:ext cx="98096" cy="60770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488950" y="2430463"/>
          <a:ext cx="4984750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83" name="Equazione" r:id="rId5" imgW="2705040" imgH="888840" progId="Equation.3">
                  <p:embed/>
                </p:oleObj>
              </mc:Choice>
              <mc:Fallback>
                <p:oleObj name="Equazione" r:id="rId5" imgW="2705040" imgH="888840" progId="Equation.3">
                  <p:embed/>
                  <p:pic>
                    <p:nvPicPr>
                      <p:cNvPr id="23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2430463"/>
                        <a:ext cx="4984750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815005"/>
              </p:ext>
            </p:extLst>
          </p:nvPr>
        </p:nvGraphicFramePr>
        <p:xfrm>
          <a:off x="671513" y="4262438"/>
          <a:ext cx="466407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84" name="Equazione" r:id="rId7" imgW="2336760" imgH="482400" progId="Equation.3">
                  <p:embed/>
                </p:oleObj>
              </mc:Choice>
              <mc:Fallback>
                <p:oleObj name="Equazione" r:id="rId7" imgW="2336760" imgH="482400" progId="Equation.3">
                  <p:embed/>
                  <p:pic>
                    <p:nvPicPr>
                      <p:cNvPr id="23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4262438"/>
                        <a:ext cx="466407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Box 69"/>
          <p:cNvSpPr txBox="1"/>
          <p:nvPr/>
        </p:nvSpPr>
        <p:spPr>
          <a:xfrm>
            <a:off x="450377" y="5240730"/>
            <a:ext cx="7820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Nel sistema rotante la distanza dipende dalle coordinate e dunque dal percorso!! È quello che succede per esempio in uno spazio curvo come la superficie terrestre. La matrice che moltiplica i differenziali delle coordinate non è più diagonale (la metrica cambia)</a:t>
            </a:r>
            <a:endParaRPr lang="it-IT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554942"/>
              </p:ext>
            </p:extLst>
          </p:nvPr>
        </p:nvGraphicFramePr>
        <p:xfrm>
          <a:off x="786753" y="4069719"/>
          <a:ext cx="5110163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85" name="Equazione" r:id="rId9" imgW="2565360" imgH="939600" progId="Equation.3">
                  <p:embed/>
                </p:oleObj>
              </mc:Choice>
              <mc:Fallback>
                <p:oleObj name="Equazione" r:id="rId9" imgW="2565360" imgH="939600" progId="Equation.3">
                  <p:embed/>
                  <p:pic>
                    <p:nvPicPr>
                      <p:cNvPr id="23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753" y="4069719"/>
                        <a:ext cx="5110163" cy="1876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rco 4"/>
          <p:cNvSpPr/>
          <p:nvPr/>
        </p:nvSpPr>
        <p:spPr>
          <a:xfrm rot="1381848">
            <a:off x="7450706" y="3542582"/>
            <a:ext cx="426299" cy="45825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5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Spazio-tempo curvo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Dunque in un sistema non inerziale, il sistema di coordinate 4-dimensionale è curvilineo. Ovvero in presenza di un’accelerazione (quindi se c’è una massa: di una forza) il cronotopo è curvo</a:t>
            </a:r>
          </a:p>
          <a:p>
            <a:r>
              <a:rPr lang="it-IT" dirty="0" smtClean="0"/>
              <a:t>Le quantità </a:t>
            </a:r>
            <a:r>
              <a:rPr lang="it-IT" i="1" dirty="0" smtClean="0"/>
              <a:t>g</a:t>
            </a:r>
            <a:r>
              <a:rPr lang="it-IT" i="1" baseline="-25000" dirty="0" smtClean="0"/>
              <a:t>ik</a:t>
            </a:r>
            <a:r>
              <a:rPr lang="it-IT" i="1" dirty="0" smtClean="0"/>
              <a:t> </a:t>
            </a:r>
            <a:r>
              <a:rPr lang="it-IT" dirty="0" smtClean="0"/>
              <a:t>che determinano tutte le proprietà geometriche in ogni sistema di coordinate curvilinee rappresentano la </a:t>
            </a:r>
            <a:r>
              <a:rPr lang="it-IT" b="1" dirty="0" smtClean="0"/>
              <a:t>metrica dello spazio-tempo.</a:t>
            </a:r>
          </a:p>
          <a:p>
            <a:r>
              <a:rPr lang="it-IT" dirty="0" smtClean="0"/>
              <a:t>Le quantità </a:t>
            </a:r>
            <a:r>
              <a:rPr lang="it-IT" i="1" dirty="0" smtClean="0"/>
              <a:t>η</a:t>
            </a:r>
            <a:r>
              <a:rPr lang="it-IT" i="1" baseline="-25000" dirty="0" smtClean="0"/>
              <a:t>ik</a:t>
            </a:r>
            <a:r>
              <a:rPr lang="it-IT" i="1" dirty="0" smtClean="0"/>
              <a:t> </a:t>
            </a:r>
            <a:r>
              <a:rPr lang="it-IT" dirty="0" smtClean="0"/>
              <a:t>definiscono il sistema di coordinate Galileiane.</a:t>
            </a:r>
          </a:p>
          <a:p>
            <a:r>
              <a:rPr lang="it-IT" dirty="0" smtClean="0"/>
              <a:t>Un vero campo gravitazionale non può essere eliminato da alcuna trasformazione di coordinate.  In altri termini: in presenza di un campo gravitazionale non si può trasformare </a:t>
            </a:r>
            <a:r>
              <a:rPr lang="it-IT" i="1" dirty="0" smtClean="0"/>
              <a:t>g</a:t>
            </a:r>
            <a:r>
              <a:rPr lang="it-IT" i="1" baseline="-25000" dirty="0" smtClean="0"/>
              <a:t>ik </a:t>
            </a:r>
            <a:r>
              <a:rPr lang="it-IT" dirty="0" smtClean="0"/>
              <a:t>in </a:t>
            </a:r>
            <a:r>
              <a:rPr lang="it-IT" i="1" dirty="0" smtClean="0"/>
              <a:t>η</a:t>
            </a:r>
            <a:r>
              <a:rPr lang="it-IT" i="1" baseline="-25000" dirty="0" smtClean="0"/>
              <a:t>ik</a:t>
            </a:r>
            <a:r>
              <a:rPr lang="it-IT" i="1" dirty="0" smtClean="0"/>
              <a:t> </a:t>
            </a:r>
            <a:r>
              <a:rPr lang="it-IT" dirty="0" smtClean="0"/>
              <a:t>in tutto lo spazio mediante una trasformazione di coordinate</a:t>
            </a:r>
            <a:r>
              <a:rPr lang="it-IT" i="1" dirty="0" smtClean="0"/>
              <a:t>.</a:t>
            </a:r>
            <a:endParaRPr lang="it-IT" i="1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85800" y="639763"/>
            <a:ext cx="7543800" cy="6035675"/>
            <a:chOff x="432" y="403"/>
            <a:chExt cx="4752" cy="3802"/>
          </a:xfrm>
        </p:grpSpPr>
        <p:pic>
          <p:nvPicPr>
            <p:cNvPr id="15368" name="Immagine 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403"/>
              <a:ext cx="4752" cy="3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9" name="Rectangle 9"/>
            <p:cNvSpPr>
              <a:spLocks noChangeArrowheads="1"/>
            </p:cNvSpPr>
            <p:nvPr/>
          </p:nvSpPr>
          <p:spPr bwMode="auto">
            <a:xfrm>
              <a:off x="1872" y="432"/>
              <a:ext cx="384" cy="14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370" name="Rectangle 11"/>
            <p:cNvSpPr>
              <a:spLocks noChangeArrowheads="1"/>
            </p:cNvSpPr>
            <p:nvPr/>
          </p:nvSpPr>
          <p:spPr bwMode="auto">
            <a:xfrm>
              <a:off x="2976" y="432"/>
              <a:ext cx="624" cy="14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1916113" y="5857875"/>
            <a:ext cx="12144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endParaRPr lang="it-IT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2371725" y="4567238"/>
            <a:ext cx="11382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endParaRPr lang="it-IT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5" name="Text Box 11"/>
          <p:cNvSpPr txBox="1">
            <a:spLocks noChangeArrowheads="1"/>
          </p:cNvSpPr>
          <p:nvPr/>
        </p:nvSpPr>
        <p:spPr bwMode="auto">
          <a:xfrm>
            <a:off x="1277938" y="87313"/>
            <a:ext cx="6518275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F9900"/>
              </a:buClr>
              <a:buSzPct val="120000"/>
            </a:pPr>
            <a:r>
              <a:rPr lang="it-IT" sz="2400" b="1" dirty="0">
                <a:latin typeface="Verdana" pitchFamily="34" charset="0"/>
              </a:rPr>
              <a:t>Lente gravitazionale</a:t>
            </a: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2209800" y="838200"/>
            <a:ext cx="838200" cy="3698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solidFill>
                  <a:schemeClr val="bg1"/>
                </a:solidFill>
                <a:latin typeface="Verdana" pitchFamily="34" charset="0"/>
              </a:rPr>
              <a:t>Reale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5410200" y="847725"/>
            <a:ext cx="1447800" cy="3698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solidFill>
                  <a:schemeClr val="bg1"/>
                </a:solidFill>
                <a:latin typeface="Verdana" pitchFamily="34" charset="0"/>
              </a:rPr>
              <a:t>Osservato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 descr="EinsteinCros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CasellaDiTesto 10"/>
          <p:cNvSpPr txBox="1">
            <a:spLocks noChangeArrowheads="1"/>
          </p:cNvSpPr>
          <p:nvPr/>
        </p:nvSpPr>
        <p:spPr bwMode="auto">
          <a:xfrm>
            <a:off x="512763" y="66675"/>
            <a:ext cx="8345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latin typeface="Verdana" pitchFamily="34" charset="0"/>
              </a:rPr>
              <a:t>Immagine ripresa da Hubble Space Telescope</a:t>
            </a:r>
          </a:p>
        </p:txBody>
      </p:sp>
      <p:pic>
        <p:nvPicPr>
          <p:cNvPr id="13" name="Immagine 3" descr="EinsteinCross.jpg"/>
          <p:cNvPicPr>
            <a:picLocks noChangeAspect="1"/>
          </p:cNvPicPr>
          <p:nvPr/>
        </p:nvPicPr>
        <p:blipFill>
          <a:blip r:embed="rId3" cstate="print"/>
          <a:srcRect l="30209" t="36458" r="30206" b="36458"/>
          <a:stretch>
            <a:fillRect/>
          </a:stretch>
        </p:blipFill>
        <p:spPr bwMode="auto">
          <a:xfrm>
            <a:off x="2366064" y="1285875"/>
            <a:ext cx="48577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5"/>
          <p:cNvGrpSpPr>
            <a:grpSpLocks/>
          </p:cNvGrpSpPr>
          <p:nvPr/>
        </p:nvGrpSpPr>
        <p:grpSpPr bwMode="auto">
          <a:xfrm>
            <a:off x="857250" y="2389188"/>
            <a:ext cx="4584700" cy="3384550"/>
            <a:chOff x="857250" y="2389188"/>
            <a:chExt cx="4584700" cy="3384729"/>
          </a:xfrm>
        </p:grpSpPr>
        <p:grpSp>
          <p:nvGrpSpPr>
            <p:cNvPr id="3" name="Gruppo 5"/>
            <p:cNvGrpSpPr>
              <a:grpSpLocks/>
            </p:cNvGrpSpPr>
            <p:nvPr/>
          </p:nvGrpSpPr>
          <p:grpSpPr bwMode="auto">
            <a:xfrm>
              <a:off x="4156075" y="2389188"/>
              <a:ext cx="1285875" cy="1285875"/>
              <a:chOff x="3929063" y="1571625"/>
              <a:chExt cx="1285875" cy="1285875"/>
            </a:xfrm>
          </p:grpSpPr>
          <p:sp>
            <p:nvSpPr>
              <p:cNvPr id="9229" name="Ovale 11"/>
              <p:cNvSpPr>
                <a:spLocks noChangeArrowheads="1"/>
              </p:cNvSpPr>
              <p:nvPr/>
            </p:nvSpPr>
            <p:spPr bwMode="auto">
              <a:xfrm>
                <a:off x="4000500" y="1571625"/>
                <a:ext cx="428625" cy="428625"/>
              </a:xfrm>
              <a:prstGeom prst="ellipse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30" name="Ovale 12"/>
              <p:cNvSpPr>
                <a:spLocks noChangeArrowheads="1"/>
              </p:cNvSpPr>
              <p:nvPr/>
            </p:nvSpPr>
            <p:spPr bwMode="auto">
              <a:xfrm>
                <a:off x="4786313" y="1643063"/>
                <a:ext cx="428625" cy="428625"/>
              </a:xfrm>
              <a:prstGeom prst="ellipse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31" name="Ovale 13"/>
              <p:cNvSpPr>
                <a:spLocks noChangeArrowheads="1"/>
              </p:cNvSpPr>
              <p:nvPr/>
            </p:nvSpPr>
            <p:spPr bwMode="auto">
              <a:xfrm>
                <a:off x="4500563" y="2428875"/>
                <a:ext cx="428625" cy="428625"/>
              </a:xfrm>
              <a:prstGeom prst="ellipse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32" name="Ovale 14"/>
              <p:cNvSpPr>
                <a:spLocks noChangeArrowheads="1"/>
              </p:cNvSpPr>
              <p:nvPr/>
            </p:nvSpPr>
            <p:spPr bwMode="auto">
              <a:xfrm>
                <a:off x="3929063" y="2143125"/>
                <a:ext cx="428625" cy="428625"/>
              </a:xfrm>
              <a:prstGeom prst="ellipse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cxnSp>
          <p:nvCxnSpPr>
            <p:cNvPr id="9227" name="Connettore 2 7"/>
            <p:cNvCxnSpPr>
              <a:cxnSpLocks noChangeShapeType="1"/>
            </p:cNvCxnSpPr>
            <p:nvPr/>
          </p:nvCxnSpPr>
          <p:spPr bwMode="auto">
            <a:xfrm rot="10800000" flipV="1">
              <a:off x="3143250" y="3357563"/>
              <a:ext cx="1000125" cy="928687"/>
            </a:xfrm>
            <a:prstGeom prst="straightConnector1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9228" name="CasellaDiTesto 10"/>
            <p:cNvSpPr txBox="1">
              <a:spLocks noChangeArrowheads="1"/>
            </p:cNvSpPr>
            <p:nvPr/>
          </p:nvSpPr>
          <p:spPr bwMode="auto">
            <a:xfrm>
              <a:off x="857250" y="4572116"/>
              <a:ext cx="3786188" cy="1201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b="1">
                  <a:solidFill>
                    <a:srgbClr val="FFFF00"/>
                  </a:solidFill>
                  <a:latin typeface="Verdana" pitchFamily="34" charset="0"/>
                </a:rPr>
                <a:t>Un unico oggetto: Quasar distante 8 miliardi di anni luce</a:t>
              </a:r>
            </a:p>
          </p:txBody>
        </p:sp>
      </p:grpSp>
      <p:grpSp>
        <p:nvGrpSpPr>
          <p:cNvPr id="4" name="Gruppo 14"/>
          <p:cNvGrpSpPr>
            <a:grpSpLocks/>
          </p:cNvGrpSpPr>
          <p:nvPr/>
        </p:nvGrpSpPr>
        <p:grpSpPr bwMode="auto">
          <a:xfrm>
            <a:off x="4572000" y="2714625"/>
            <a:ext cx="4143375" cy="3584575"/>
            <a:chOff x="4572000" y="2714625"/>
            <a:chExt cx="4143375" cy="3585231"/>
          </a:xfrm>
        </p:grpSpPr>
        <p:cxnSp>
          <p:nvCxnSpPr>
            <p:cNvPr id="9223" name="Connettore 2 7"/>
            <p:cNvCxnSpPr>
              <a:cxnSpLocks noChangeShapeType="1"/>
            </p:cNvCxnSpPr>
            <p:nvPr/>
          </p:nvCxnSpPr>
          <p:spPr bwMode="auto">
            <a:xfrm rot="16200000" flipH="1">
              <a:off x="4929188" y="3071812"/>
              <a:ext cx="1214438" cy="1071563"/>
            </a:xfrm>
            <a:prstGeom prst="straightConnector1">
              <a:avLst/>
            </a:prstGeom>
            <a:noFill/>
            <a:ln w="31750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sp>
          <p:nvSpPr>
            <p:cNvPr id="9224" name="CasellaDiTesto 10"/>
            <p:cNvSpPr txBox="1">
              <a:spLocks noChangeArrowheads="1"/>
            </p:cNvSpPr>
            <p:nvPr/>
          </p:nvSpPr>
          <p:spPr bwMode="auto">
            <a:xfrm>
              <a:off x="4929188" y="4357988"/>
              <a:ext cx="3786187" cy="194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b="1">
                  <a:solidFill>
                    <a:srgbClr val="FFFF00"/>
                  </a:solidFill>
                  <a:latin typeface="Verdana" pitchFamily="34" charset="0"/>
                </a:rPr>
                <a:t>Oggetto più vicino alla Terra: una galassia distante 400 milioni di anni luce</a:t>
              </a:r>
            </a:p>
          </p:txBody>
        </p:sp>
        <p:sp>
          <p:nvSpPr>
            <p:cNvPr id="9225" name="Ovale 5"/>
            <p:cNvSpPr>
              <a:spLocks noChangeArrowheads="1"/>
            </p:cNvSpPr>
            <p:nvPr/>
          </p:nvSpPr>
          <p:spPr bwMode="auto">
            <a:xfrm>
              <a:off x="4572000" y="2714625"/>
              <a:ext cx="428625" cy="428625"/>
            </a:xfrm>
            <a:prstGeom prst="ellipse">
              <a:avLst/>
            </a:prstGeom>
            <a:noFill/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2" descr="Einstein_R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0"/>
            <a:ext cx="8169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asellaDiTesto 10"/>
          <p:cNvSpPr>
            <a:spLocks noGrp="1" noChangeArrowheads="1"/>
          </p:cNvSpPr>
          <p:nvPr>
            <p:ph type="title" idx="4294967295"/>
          </p:nvPr>
        </p:nvSpPr>
        <p:spPr>
          <a:xfrm>
            <a:off x="2819400" y="152400"/>
            <a:ext cx="3581400" cy="1143000"/>
          </a:xfrm>
        </p:spPr>
        <p:txBody>
          <a:bodyPr/>
          <a:lstStyle/>
          <a:p>
            <a:pPr algn="l"/>
            <a:r>
              <a:rPr lang="it-IT" sz="2400" b="1" smtClean="0">
                <a:solidFill>
                  <a:srgbClr val="FFFF00"/>
                </a:solidFill>
                <a:latin typeface="Verdana" pitchFamily="34" charset="0"/>
              </a:rPr>
              <a:t>L’anello di Einstein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274638"/>
            <a:ext cx="8229600" cy="1143000"/>
          </a:xfrm>
        </p:spPr>
        <p:txBody>
          <a:bodyPr/>
          <a:lstStyle/>
          <a:p>
            <a:r>
              <a:rPr lang="it-IT" dirty="0" smtClean="0"/>
              <a:t>1905, la Relatività ristretta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Einstein postula che: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dirty="0" smtClean="0"/>
              <a:t>I fenomeni fisici riferiti ad un qualunque sistema inerziale ubbidiscono alle stesse leggi;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dirty="0" smtClean="0"/>
              <a:t>La velocità della luce </a:t>
            </a:r>
            <a:r>
              <a:rPr lang="it-IT" i="1" dirty="0" smtClean="0"/>
              <a:t>c</a:t>
            </a:r>
            <a:r>
              <a:rPr lang="it-IT" dirty="0" smtClean="0"/>
              <a:t>, misurata in ogni sistema </a:t>
            </a:r>
            <a:r>
              <a:rPr lang="it-IT" b="1" dirty="0" smtClean="0"/>
              <a:t>inerziale</a:t>
            </a:r>
            <a:r>
              <a:rPr lang="it-IT" dirty="0" smtClean="0"/>
              <a:t> è identica per tutti e non dipende dallo stato di moto della sorgente.</a:t>
            </a:r>
          </a:p>
          <a:p>
            <a:r>
              <a:rPr lang="it-IT" dirty="0" smtClean="0"/>
              <a:t>Questi postulati portano ad una rivoluzione nelle nozioni di spazio e tempo a partire da quella di simultaneità.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35316" y="4441371"/>
            <a:ext cx="3591311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se un punto materiale è libero, cioè non sottoposto a forze oppure sottoposto ad una risultante nulla di forze, allora persevererà nel suo stato di quiete o di moto rettilineo uniforme finché esso non viene perturbato</a:t>
            </a:r>
            <a:endParaRPr lang="it-IT" dirty="0"/>
          </a:p>
        </p:txBody>
      </p:sp>
      <p:sp>
        <p:nvSpPr>
          <p:cNvPr id="5" name="Ovale 4"/>
          <p:cNvSpPr/>
          <p:nvPr/>
        </p:nvSpPr>
        <p:spPr>
          <a:xfrm>
            <a:off x="1316736" y="3557016"/>
            <a:ext cx="1600200" cy="46634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/>
          <p:cNvCxnSpPr>
            <a:stCxn id="5" idx="4"/>
            <a:endCxn id="8" idx="0"/>
          </p:cNvCxnSpPr>
          <p:nvPr/>
        </p:nvCxnSpPr>
        <p:spPr>
          <a:xfrm>
            <a:off x="2116836" y="4023360"/>
            <a:ext cx="2314136" cy="4180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5" grpId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Lo spazio si curva…e il tempo?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Eh, già…il tempo e lo spazio sono la stessa cosa, dunque anche la distanza temporale cambia a seconda del campo gravitazionale presente!!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8" descr="a9c3fc5cad169409a47d6cb98949422f_22599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4013"/>
            <a:ext cx="514350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603" name="Connettore 2 3"/>
          <p:cNvCxnSpPr>
            <a:cxnSpLocks noChangeShapeType="1"/>
          </p:cNvCxnSpPr>
          <p:nvPr/>
        </p:nvCxnSpPr>
        <p:spPr bwMode="auto">
          <a:xfrm rot="5400000">
            <a:off x="171450" y="3114675"/>
            <a:ext cx="4506913" cy="3651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5604" name="CasellaDiTesto 14"/>
          <p:cNvSpPr txBox="1">
            <a:spLocks noChangeArrowheads="1"/>
          </p:cNvSpPr>
          <p:nvPr/>
        </p:nvSpPr>
        <p:spPr bwMode="auto">
          <a:xfrm>
            <a:off x="2643188" y="2357438"/>
            <a:ext cx="1714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/>
              <a:t>1 km</a:t>
            </a:r>
          </a:p>
        </p:txBody>
      </p:sp>
      <p:pic>
        <p:nvPicPr>
          <p:cNvPr id="25605" name="Immagine 16" descr="6353796-sveglia-retro-sullo-sfondo-bianc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0"/>
            <a:ext cx="131445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4857750" y="1071563"/>
            <a:ext cx="3786188" cy="1570037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Verdana" pitchFamily="34" charset="0"/>
              </a:rPr>
              <a:t>3 secondi avanti rispetto all’orologio a terra… ma dopo 1 milione di anni!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3"/>
          <p:cNvGrpSpPr>
            <a:grpSpLocks/>
          </p:cNvGrpSpPr>
          <p:nvPr/>
        </p:nvGrpSpPr>
        <p:grpSpPr bwMode="auto">
          <a:xfrm>
            <a:off x="4941888" y="1025525"/>
            <a:ext cx="4122737" cy="3054350"/>
            <a:chOff x="5000628" y="1017326"/>
            <a:chExt cx="4122766" cy="3054594"/>
          </a:xfrm>
        </p:grpSpPr>
        <p:pic>
          <p:nvPicPr>
            <p:cNvPr id="27676" name="Immagine 52" descr="GPS_3.tif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28" y="1017326"/>
              <a:ext cx="4122766" cy="3054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7" name="Immagine 46" descr="Macchina.tif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6512" y="2584444"/>
              <a:ext cx="1759620" cy="1070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8" name="CasellaDiTesto 47"/>
            <p:cNvSpPr txBox="1">
              <a:spLocks noChangeArrowheads="1"/>
            </p:cNvSpPr>
            <p:nvPr/>
          </p:nvSpPr>
          <p:spPr bwMode="auto">
            <a:xfrm>
              <a:off x="5572132" y="1768273"/>
              <a:ext cx="357190" cy="401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 b="1">
                  <a:latin typeface="Verdana" pitchFamily="34" charset="0"/>
                </a:rPr>
                <a:t>1</a:t>
              </a:r>
            </a:p>
          </p:txBody>
        </p:sp>
        <p:sp>
          <p:nvSpPr>
            <p:cNvPr id="27679" name="CasellaDiTesto 48"/>
            <p:cNvSpPr txBox="1">
              <a:spLocks noChangeArrowheads="1"/>
            </p:cNvSpPr>
            <p:nvPr/>
          </p:nvSpPr>
          <p:spPr bwMode="auto">
            <a:xfrm>
              <a:off x="6572264" y="1196728"/>
              <a:ext cx="357190" cy="401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 b="1">
                  <a:latin typeface="Verdana" pitchFamily="34" charset="0"/>
                </a:rPr>
                <a:t>2</a:t>
              </a:r>
            </a:p>
          </p:txBody>
        </p:sp>
        <p:sp>
          <p:nvSpPr>
            <p:cNvPr id="27680" name="CasellaDiTesto 49"/>
            <p:cNvSpPr txBox="1">
              <a:spLocks noChangeArrowheads="1"/>
            </p:cNvSpPr>
            <p:nvPr/>
          </p:nvSpPr>
          <p:spPr bwMode="auto">
            <a:xfrm>
              <a:off x="7858148" y="1339614"/>
              <a:ext cx="357190" cy="401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 b="1">
                  <a:latin typeface="Verdana" pitchFamily="34" charset="0"/>
                </a:rPr>
                <a:t>3</a:t>
              </a:r>
            </a:p>
          </p:txBody>
        </p:sp>
      </p:grpSp>
      <p:sp>
        <p:nvSpPr>
          <p:cNvPr id="27651" name="Titolo 1"/>
          <p:cNvSpPr>
            <a:spLocks noGrp="1"/>
          </p:cNvSpPr>
          <p:nvPr>
            <p:ph type="title"/>
          </p:nvPr>
        </p:nvSpPr>
        <p:spPr>
          <a:xfrm>
            <a:off x="1209675" y="-12700"/>
            <a:ext cx="6786563" cy="1143000"/>
          </a:xfrm>
        </p:spPr>
        <p:txBody>
          <a:bodyPr/>
          <a:lstStyle/>
          <a:p>
            <a:pPr eaLnBrk="1" hangingPunct="1"/>
            <a:r>
              <a:rPr lang="it-IT" sz="3600" b="1" smtClean="0">
                <a:solidFill>
                  <a:schemeClr val="tx1"/>
                </a:solidFill>
                <a:latin typeface="Verdana" pitchFamily="34" charset="0"/>
              </a:rPr>
              <a:t>Il sistema GPS</a:t>
            </a:r>
          </a:p>
        </p:txBody>
      </p:sp>
      <p:grpSp>
        <p:nvGrpSpPr>
          <p:cNvPr id="3" name="Gruppo 16"/>
          <p:cNvGrpSpPr>
            <a:grpSpLocks/>
          </p:cNvGrpSpPr>
          <p:nvPr/>
        </p:nvGrpSpPr>
        <p:grpSpPr bwMode="auto">
          <a:xfrm>
            <a:off x="15875" y="1000125"/>
            <a:ext cx="5235575" cy="3632200"/>
            <a:chOff x="142844" y="1000108"/>
            <a:chExt cx="5235605" cy="3632196"/>
          </a:xfrm>
        </p:grpSpPr>
        <p:grpSp>
          <p:nvGrpSpPr>
            <p:cNvPr id="4" name="Gruppo 15"/>
            <p:cNvGrpSpPr>
              <a:grpSpLocks/>
            </p:cNvGrpSpPr>
            <p:nvPr/>
          </p:nvGrpSpPr>
          <p:grpSpPr bwMode="auto">
            <a:xfrm>
              <a:off x="142844" y="1000108"/>
              <a:ext cx="5143536" cy="3632196"/>
              <a:chOff x="142844" y="1000108"/>
              <a:chExt cx="5143536" cy="3632196"/>
            </a:xfrm>
          </p:grpSpPr>
          <p:pic>
            <p:nvPicPr>
              <p:cNvPr id="27674" name="Immagine 10" descr="GPS.tiff"/>
              <p:cNvPicPr>
                <a:picLocks noChangeAspect="1"/>
              </p:cNvPicPr>
              <p:nvPr/>
            </p:nvPicPr>
            <p:blipFill>
              <a:blip r:embed="rId5" cstate="print"/>
              <a:srcRect l="7272" t="13596" r="5441"/>
              <a:stretch>
                <a:fillRect/>
              </a:stretch>
            </p:blipFill>
            <p:spPr bwMode="auto">
              <a:xfrm>
                <a:off x="142844" y="1000108"/>
                <a:ext cx="5143536" cy="3632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7675" name="Connettore 1 13"/>
              <p:cNvCxnSpPr>
                <a:cxnSpLocks noChangeShapeType="1"/>
              </p:cNvCxnSpPr>
              <p:nvPr/>
            </p:nvCxnSpPr>
            <p:spPr bwMode="auto">
              <a:xfrm>
                <a:off x="2920988" y="3311524"/>
                <a:ext cx="1403360" cy="828439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pic>
          <p:nvPicPr>
            <p:cNvPr id="27673" name="Immagine 11" descr="macchinina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4810" y="3786190"/>
              <a:ext cx="1163639" cy="707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po 26"/>
          <p:cNvGrpSpPr>
            <a:grpSpLocks/>
          </p:cNvGrpSpPr>
          <p:nvPr/>
        </p:nvGrpSpPr>
        <p:grpSpPr bwMode="auto">
          <a:xfrm>
            <a:off x="628650" y="1571625"/>
            <a:ext cx="4357688" cy="4989513"/>
            <a:chOff x="857224" y="1571612"/>
            <a:chExt cx="4357718" cy="4989884"/>
          </a:xfrm>
        </p:grpSpPr>
        <p:sp>
          <p:nvSpPr>
            <p:cNvPr id="27668" name="CasellaDiTesto 8"/>
            <p:cNvSpPr txBox="1">
              <a:spLocks noChangeArrowheads="1"/>
            </p:cNvSpPr>
            <p:nvPr/>
          </p:nvSpPr>
          <p:spPr bwMode="auto">
            <a:xfrm>
              <a:off x="2357422" y="3857782"/>
              <a:ext cx="2857520" cy="822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/>
                <a:t>Distanza=velocità x intervallo di tempo</a:t>
              </a:r>
            </a:p>
          </p:txBody>
        </p:sp>
        <p:pic>
          <p:nvPicPr>
            <p:cNvPr id="27669" name="Immagine 18" descr="macchinina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7224" y="5429264"/>
              <a:ext cx="1862083" cy="1132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0" name="Immagine 19" descr="Satellite-icon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85984" y="1571612"/>
              <a:ext cx="1500174" cy="1500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671" name="Connettore 2 21"/>
            <p:cNvCxnSpPr>
              <a:cxnSpLocks noChangeShapeType="1"/>
            </p:cNvCxnSpPr>
            <p:nvPr/>
          </p:nvCxnSpPr>
          <p:spPr bwMode="auto">
            <a:xfrm rot="5400000">
              <a:off x="750067" y="3607595"/>
              <a:ext cx="2928958" cy="1000132"/>
            </a:xfrm>
            <a:prstGeom prst="straightConnector1">
              <a:avLst/>
            </a:prstGeom>
            <a:noFill/>
            <a:ln w="317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</p:grpSp>
      <p:grpSp>
        <p:nvGrpSpPr>
          <p:cNvPr id="6" name="Gruppo 51"/>
          <p:cNvGrpSpPr>
            <a:grpSpLocks/>
          </p:cNvGrpSpPr>
          <p:nvPr/>
        </p:nvGrpSpPr>
        <p:grpSpPr bwMode="auto">
          <a:xfrm>
            <a:off x="5000625" y="1071563"/>
            <a:ext cx="4067175" cy="3013075"/>
            <a:chOff x="5000628" y="1071545"/>
            <a:chExt cx="4067172" cy="3013405"/>
          </a:xfrm>
        </p:grpSpPr>
        <p:pic>
          <p:nvPicPr>
            <p:cNvPr id="27662" name="Immagine 36" descr="GPS_4.tif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00628" y="1071545"/>
              <a:ext cx="4067172" cy="3013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Immagine 35" descr="Macchina.tif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5074" y="2602650"/>
              <a:ext cx="1759620" cy="1070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4" name="CasellaDiTesto 38"/>
            <p:cNvSpPr txBox="1">
              <a:spLocks noChangeArrowheads="1"/>
            </p:cNvSpPr>
            <p:nvPr/>
          </p:nvSpPr>
          <p:spPr bwMode="auto">
            <a:xfrm>
              <a:off x="5500690" y="1785998"/>
              <a:ext cx="357187" cy="401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 b="1">
                  <a:latin typeface="Verdana" pitchFamily="34" charset="0"/>
                </a:rPr>
                <a:t>1</a:t>
              </a:r>
            </a:p>
          </p:txBody>
        </p:sp>
        <p:sp>
          <p:nvSpPr>
            <p:cNvPr id="27665" name="CasellaDiTesto 39"/>
            <p:cNvSpPr txBox="1">
              <a:spLocks noChangeArrowheads="1"/>
            </p:cNvSpPr>
            <p:nvPr/>
          </p:nvSpPr>
          <p:spPr bwMode="auto">
            <a:xfrm>
              <a:off x="6500814" y="1214436"/>
              <a:ext cx="357188" cy="40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 b="1">
                  <a:latin typeface="Verdana" pitchFamily="34" charset="0"/>
                </a:rPr>
                <a:t>2</a:t>
              </a:r>
            </a:p>
          </p:txBody>
        </p:sp>
        <p:sp>
          <p:nvSpPr>
            <p:cNvPr id="27666" name="CasellaDiTesto 41"/>
            <p:cNvSpPr txBox="1">
              <a:spLocks noChangeArrowheads="1"/>
            </p:cNvSpPr>
            <p:nvPr/>
          </p:nvSpPr>
          <p:spPr bwMode="auto">
            <a:xfrm>
              <a:off x="7786688" y="1357326"/>
              <a:ext cx="357188" cy="401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 b="1">
                  <a:latin typeface="Verdana" pitchFamily="34" charset="0"/>
                </a:rPr>
                <a:t>3</a:t>
              </a:r>
            </a:p>
          </p:txBody>
        </p:sp>
        <p:sp>
          <p:nvSpPr>
            <p:cNvPr id="27667" name="CasellaDiTesto 40"/>
            <p:cNvSpPr txBox="1">
              <a:spLocks noChangeArrowheads="1"/>
            </p:cNvSpPr>
            <p:nvPr/>
          </p:nvSpPr>
          <p:spPr bwMode="auto">
            <a:xfrm>
              <a:off x="8572500" y="2286116"/>
              <a:ext cx="357188" cy="40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 b="1">
                  <a:solidFill>
                    <a:srgbClr val="FF0000"/>
                  </a:solidFill>
                  <a:latin typeface="Verdana" pitchFamily="34" charset="0"/>
                </a:rPr>
                <a:t>4</a:t>
              </a:r>
            </a:p>
          </p:txBody>
        </p:sp>
      </p:grpSp>
      <p:grpSp>
        <p:nvGrpSpPr>
          <p:cNvPr id="7" name="Gruppo 44"/>
          <p:cNvGrpSpPr>
            <a:grpSpLocks/>
          </p:cNvGrpSpPr>
          <p:nvPr/>
        </p:nvGrpSpPr>
        <p:grpSpPr bwMode="auto">
          <a:xfrm>
            <a:off x="1914525" y="785813"/>
            <a:ext cx="6800850" cy="5273675"/>
            <a:chOff x="1914508" y="785794"/>
            <a:chExt cx="6800896" cy="5273031"/>
          </a:xfrm>
        </p:grpSpPr>
        <p:grpSp>
          <p:nvGrpSpPr>
            <p:cNvPr id="8" name="Gruppo 31"/>
            <p:cNvGrpSpPr>
              <a:grpSpLocks/>
            </p:cNvGrpSpPr>
            <p:nvPr/>
          </p:nvGrpSpPr>
          <p:grpSpPr bwMode="auto">
            <a:xfrm>
              <a:off x="1914508" y="785794"/>
              <a:ext cx="3300435" cy="5273031"/>
              <a:chOff x="2143108" y="785794"/>
              <a:chExt cx="3300435" cy="5273031"/>
            </a:xfrm>
          </p:grpSpPr>
          <p:pic>
            <p:nvPicPr>
              <p:cNvPr id="27658" name="Immagine 27" descr="6353796-sveglia-retro-sullo-sfondo-bianco.jpg"/>
              <p:cNvPicPr>
                <a:picLocks noChangeAspect="1"/>
              </p:cNvPicPr>
              <p:nvPr/>
            </p:nvPicPr>
            <p:blipFill>
              <a:blip r:embed="rId10" cstate="print"/>
              <a:srcRect l="25000" r="25000"/>
              <a:stretch>
                <a:fillRect/>
              </a:stretch>
            </p:blipFill>
            <p:spPr bwMode="auto">
              <a:xfrm>
                <a:off x="2143108" y="5072074"/>
                <a:ext cx="642942" cy="861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59" name="CasellaDiTesto 28"/>
              <p:cNvSpPr txBox="1">
                <a:spLocks noChangeArrowheads="1"/>
              </p:cNvSpPr>
              <p:nvPr/>
            </p:nvSpPr>
            <p:spPr bwMode="auto">
              <a:xfrm>
                <a:off x="2857488" y="5142950"/>
                <a:ext cx="1500197" cy="915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800"/>
                  <a:t>segnale ricevuto a t</a:t>
                </a:r>
                <a:r>
                  <a:rPr lang="it-IT" sz="1800" baseline="-25000"/>
                  <a:t>2</a:t>
                </a:r>
                <a:endParaRPr lang="it-IT" sz="1800"/>
              </a:p>
              <a:p>
                <a:endParaRPr lang="it-IT" sz="1800"/>
              </a:p>
            </p:txBody>
          </p:sp>
          <p:sp>
            <p:nvSpPr>
              <p:cNvPr id="27660" name="CasellaDiTesto 29"/>
              <p:cNvSpPr txBox="1">
                <a:spLocks noChangeArrowheads="1"/>
              </p:cNvSpPr>
              <p:nvPr/>
            </p:nvSpPr>
            <p:spPr bwMode="auto">
              <a:xfrm>
                <a:off x="3871907" y="1071509"/>
                <a:ext cx="1571636" cy="641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800"/>
                  <a:t>segnale emesso a t</a:t>
                </a:r>
                <a:r>
                  <a:rPr lang="it-IT" sz="1800" baseline="-25000"/>
                  <a:t>1</a:t>
                </a:r>
                <a:endParaRPr lang="it-IT" sz="1800"/>
              </a:p>
            </p:txBody>
          </p:sp>
          <p:pic>
            <p:nvPicPr>
              <p:cNvPr id="27661" name="Immagine 30" descr="6353796-sveglia-retro-sullo-sfondo-bianco.jpg"/>
              <p:cNvPicPr>
                <a:picLocks noChangeAspect="1"/>
              </p:cNvPicPr>
              <p:nvPr/>
            </p:nvPicPr>
            <p:blipFill>
              <a:blip r:embed="rId10" cstate="print"/>
              <a:srcRect l="25000" r="25000"/>
              <a:stretch>
                <a:fillRect/>
              </a:stretch>
            </p:blipFill>
            <p:spPr bwMode="auto">
              <a:xfrm>
                <a:off x="3214678" y="785794"/>
                <a:ext cx="642942" cy="861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657" name="CasellaDiTesto 43"/>
            <p:cNvSpPr txBox="1">
              <a:spLocks noChangeArrowheads="1"/>
            </p:cNvSpPr>
            <p:nvPr/>
          </p:nvSpPr>
          <p:spPr bwMode="auto">
            <a:xfrm>
              <a:off x="5214943" y="5285807"/>
              <a:ext cx="3500461" cy="457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/>
                <a:t>velocità del segnale = </a:t>
              </a:r>
              <a:r>
                <a:rPr lang="it-IT" i="1"/>
                <a:t>c</a:t>
              </a:r>
            </a:p>
          </p:txBody>
        </p:sp>
      </p:grp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12" descr="Satellite-ic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1000125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23" name="Connettore 2 13"/>
          <p:cNvCxnSpPr>
            <a:cxnSpLocks noChangeShapeType="1"/>
          </p:cNvCxnSpPr>
          <p:nvPr/>
        </p:nvCxnSpPr>
        <p:spPr bwMode="auto">
          <a:xfrm rot="5400000">
            <a:off x="821531" y="2893219"/>
            <a:ext cx="2500313" cy="71437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30724" name="CasellaDiTesto 18"/>
          <p:cNvSpPr txBox="1">
            <a:spLocks noChangeArrowheads="1"/>
          </p:cNvSpPr>
          <p:nvPr/>
        </p:nvSpPr>
        <p:spPr bwMode="auto">
          <a:xfrm>
            <a:off x="2000250" y="4572000"/>
            <a:ext cx="1928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/>
              <a:t>Orologio atomico a terra</a:t>
            </a:r>
          </a:p>
        </p:txBody>
      </p:sp>
      <p:sp>
        <p:nvSpPr>
          <p:cNvPr id="30725" name="CasellaDiTesto 19"/>
          <p:cNvSpPr txBox="1">
            <a:spLocks noChangeArrowheads="1"/>
          </p:cNvSpPr>
          <p:nvPr/>
        </p:nvSpPr>
        <p:spPr bwMode="auto">
          <a:xfrm>
            <a:off x="3571875" y="357188"/>
            <a:ext cx="14287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/>
              <a:t>Orologio atomico su satellite</a:t>
            </a:r>
          </a:p>
        </p:txBody>
      </p:sp>
      <p:pic>
        <p:nvPicPr>
          <p:cNvPr id="30726" name="Immagine 20" descr="6353796-sveglia-retro-sullo-sfondo-bianco.jpg"/>
          <p:cNvPicPr>
            <a:picLocks noChangeAspect="1"/>
          </p:cNvPicPr>
          <p:nvPr/>
        </p:nvPicPr>
        <p:blipFill>
          <a:blip r:embed="rId4" cstate="print"/>
          <a:srcRect l="25000" r="25000"/>
          <a:stretch>
            <a:fillRect/>
          </a:stretch>
        </p:blipFill>
        <p:spPr bwMode="auto">
          <a:xfrm>
            <a:off x="2786063" y="214313"/>
            <a:ext cx="64293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CasellaDiTesto 21"/>
          <p:cNvSpPr txBox="1">
            <a:spLocks noChangeArrowheads="1"/>
          </p:cNvSpPr>
          <p:nvPr/>
        </p:nvSpPr>
        <p:spPr bwMode="auto">
          <a:xfrm>
            <a:off x="2214563" y="3071813"/>
            <a:ext cx="1643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20.000 km</a:t>
            </a:r>
          </a:p>
        </p:txBody>
      </p:sp>
      <p:sp>
        <p:nvSpPr>
          <p:cNvPr id="29704" name="CasellaDiTesto 22"/>
          <p:cNvSpPr txBox="1">
            <a:spLocks noChangeArrowheads="1"/>
          </p:cNvSpPr>
          <p:nvPr/>
        </p:nvSpPr>
        <p:spPr bwMode="auto">
          <a:xfrm>
            <a:off x="4429125" y="3286125"/>
            <a:ext cx="4357688" cy="1355725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Verdana" pitchFamily="34" charset="0"/>
              </a:rPr>
              <a:t>1 milionesimo di secondo di differenza tra i due orologi produrrebbe un errore nella posizione di 300 metri.</a:t>
            </a:r>
          </a:p>
        </p:txBody>
      </p:sp>
      <p:sp>
        <p:nvSpPr>
          <p:cNvPr id="29705" name="CasellaDiTesto 24"/>
          <p:cNvSpPr txBox="1">
            <a:spLocks noChangeArrowheads="1"/>
          </p:cNvSpPr>
          <p:nvPr/>
        </p:nvSpPr>
        <p:spPr bwMode="auto">
          <a:xfrm>
            <a:off x="4286250" y="1643063"/>
            <a:ext cx="4643438" cy="736600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Verdana" pitchFamily="34" charset="0"/>
              </a:rPr>
              <a:t>Sfasamento di 45 x </a:t>
            </a:r>
            <a:r>
              <a:rPr lang="it-IT" sz="2000"/>
              <a:t>10</a:t>
            </a:r>
            <a:r>
              <a:rPr lang="it-IT" sz="2000" baseline="30000"/>
              <a:t>-6   </a:t>
            </a:r>
            <a:r>
              <a:rPr lang="it-IT" sz="2000">
                <a:latin typeface="Verdana" pitchFamily="34" charset="0"/>
              </a:rPr>
              <a:t>secondi al giorno!</a:t>
            </a:r>
          </a:p>
        </p:txBody>
      </p:sp>
      <p:pic>
        <p:nvPicPr>
          <p:cNvPr id="30730" name="Immagine 25" descr="earth.jpg"/>
          <p:cNvPicPr>
            <a:picLocks noChangeAspect="1"/>
          </p:cNvPicPr>
          <p:nvPr/>
        </p:nvPicPr>
        <p:blipFill>
          <a:blip r:embed="rId5" cstate="print"/>
          <a:srcRect b="54939"/>
          <a:stretch>
            <a:fillRect/>
          </a:stretch>
        </p:blipFill>
        <p:spPr bwMode="auto">
          <a:xfrm>
            <a:off x="214313" y="5214938"/>
            <a:ext cx="35464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Immagine 17" descr="6353796-sveglia-retro-sullo-sfondo-bianco.jpg"/>
          <p:cNvPicPr>
            <a:picLocks noChangeAspect="1"/>
          </p:cNvPicPr>
          <p:nvPr/>
        </p:nvPicPr>
        <p:blipFill>
          <a:blip r:embed="rId4" cstate="print"/>
          <a:srcRect l="25000" r="25000"/>
          <a:stretch>
            <a:fillRect/>
          </a:stretch>
        </p:blipFill>
        <p:spPr bwMode="auto">
          <a:xfrm>
            <a:off x="1357313" y="4572000"/>
            <a:ext cx="642937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 animBg="1"/>
      <p:bldP spid="2970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65456"/>
            <a:ext cx="8229600" cy="1143000"/>
          </a:xfrm>
        </p:spPr>
        <p:txBody>
          <a:bodyPr/>
          <a:lstStyle/>
          <a:p>
            <a:pPr lvl="0"/>
            <a:r>
              <a:rPr lang="it-IT" dirty="0" smtClean="0"/>
              <a:t>Onde nello spazio-tempo</a:t>
            </a:r>
            <a:endParaRPr lang="it-IT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Variazioni di massa producono increspature nel cronotopo…esattamente come quando si lancia un sasso in acqua.</a:t>
            </a:r>
          </a:p>
          <a:p>
            <a:r>
              <a:rPr lang="it-IT" dirty="0" smtClean="0"/>
              <a:t>Ma quanto e come devono variare, le masse per produrre un onda visibile da terra e come si possono osservare queste onde?</a:t>
            </a:r>
          </a:p>
          <a:p>
            <a:pPr>
              <a:buNone/>
            </a:pPr>
            <a:endParaRPr lang="it-IT" dirty="0"/>
          </a:p>
        </p:txBody>
      </p:sp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3838694" y="5105400"/>
          <a:ext cx="2903537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0" name="Equation" r:id="rId3" imgW="1562040" imgH="393480" progId="Equation.3">
                  <p:embed/>
                </p:oleObj>
              </mc:Choice>
              <mc:Fallback>
                <p:oleObj name="Equation" r:id="rId3" imgW="1562040" imgH="39348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8694" y="5105400"/>
                        <a:ext cx="2903537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5912892" y="5835650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8.27 10</a:t>
            </a:r>
            <a:r>
              <a:rPr lang="en-US" sz="1600" baseline="30000" dirty="0"/>
              <a:t>-45</a:t>
            </a:r>
          </a:p>
        </p:txBody>
      </p:sp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4652749" y="5056495"/>
            <a:ext cx="457200" cy="83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Line 28"/>
          <p:cNvSpPr>
            <a:spLocks noChangeShapeType="1"/>
          </p:cNvSpPr>
          <p:nvPr/>
        </p:nvSpPr>
        <p:spPr bwMode="auto">
          <a:xfrm>
            <a:off x="5033749" y="5818495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" name="Oval 11"/>
          <p:cNvSpPr/>
          <p:nvPr/>
        </p:nvSpPr>
        <p:spPr>
          <a:xfrm>
            <a:off x="4954137" y="5240740"/>
            <a:ext cx="491320" cy="5186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308979" y="5076967"/>
            <a:ext cx="368490" cy="1364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18409" y="4626586"/>
            <a:ext cx="311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Variazione del quadrupolo – esclusa simmetria sferica</a:t>
            </a:r>
            <a:endParaRPr lang="it-IT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72217" y="5065588"/>
            <a:ext cx="491320" cy="5186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Line 28"/>
          <p:cNvSpPr>
            <a:spLocks noChangeShapeType="1"/>
          </p:cNvSpPr>
          <p:nvPr/>
        </p:nvSpPr>
        <p:spPr bwMode="auto">
          <a:xfrm>
            <a:off x="2538438" y="5547807"/>
            <a:ext cx="136524" cy="3207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1" name="TextBox 20"/>
          <p:cNvSpPr txBox="1"/>
          <p:nvPr/>
        </p:nvSpPr>
        <p:spPr>
          <a:xfrm>
            <a:off x="1678677" y="5786647"/>
            <a:ext cx="230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Piccola perturbazione</a:t>
            </a:r>
            <a:endParaRPr lang="it-IT" dirty="0"/>
          </a:p>
        </p:txBody>
      </p:sp>
      <p:graphicFrame>
        <p:nvGraphicFramePr>
          <p:cNvPr id="22" name="Object 18"/>
          <p:cNvGraphicFramePr>
            <a:graphicFrameLocks noChangeAspect="1"/>
          </p:cNvGraphicFramePr>
          <p:nvPr/>
        </p:nvGraphicFramePr>
        <p:xfrm>
          <a:off x="1213076" y="5183345"/>
          <a:ext cx="1379538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1" name="Equation" r:id="rId5" imgW="825480" imgH="228600" progId="Equation.3">
                  <p:embed/>
                </p:oleObj>
              </mc:Choice>
              <mc:Fallback>
                <p:oleObj name="Equation" r:id="rId5" imgW="8254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3076" y="5183345"/>
                        <a:ext cx="1379538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2808513" y="518652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80808"/>
                </a:solidFill>
                <a:latin typeface="Times New Roman" pitchFamily="18" charset="0"/>
              </a:rPr>
              <a:t>|</a:t>
            </a:r>
            <a:r>
              <a:rPr lang="en-US" i="1" dirty="0" err="1">
                <a:solidFill>
                  <a:srgbClr val="080808"/>
                </a:solidFill>
                <a:latin typeface="Times New Roman" pitchFamily="18" charset="0"/>
              </a:rPr>
              <a:t>h</a:t>
            </a:r>
            <a:r>
              <a:rPr lang="en-US" i="1" baseline="-25000" dirty="0" err="1">
                <a:solidFill>
                  <a:srgbClr val="080808"/>
                </a:solidFill>
                <a:latin typeface="Times New Roman" pitchFamily="18" charset="0"/>
              </a:rPr>
              <a:t>ik</a:t>
            </a:r>
            <a:r>
              <a:rPr lang="en-US" i="1" dirty="0">
                <a:solidFill>
                  <a:srgbClr val="080808"/>
                </a:solidFill>
                <a:latin typeface="Times New Roman" pitchFamily="18" charset="0"/>
              </a:rPr>
              <a:t>| « 1</a:t>
            </a:r>
            <a:r>
              <a:rPr lang="en-US" i="1" dirty="0"/>
              <a:t>	</a:t>
            </a:r>
            <a:endParaRPr lang="it-IT" i="1" dirty="0"/>
          </a:p>
        </p:txBody>
      </p:sp>
      <p:graphicFrame>
        <p:nvGraphicFramePr>
          <p:cNvPr id="24" name="Object 15"/>
          <p:cNvGraphicFramePr>
            <a:graphicFrameLocks noChangeAspect="1"/>
          </p:cNvGraphicFramePr>
          <p:nvPr/>
        </p:nvGraphicFramePr>
        <p:xfrm>
          <a:off x="116842" y="4531869"/>
          <a:ext cx="10033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2" name="Equation" r:id="rId7" imgW="1002960" imgH="914400" progId="Equation.3">
                  <p:embed/>
                </p:oleObj>
              </mc:Choice>
              <mc:Fallback>
                <p:oleObj name="Equation" r:id="rId7" imgW="1002960" imgH="914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2" y="4531869"/>
                        <a:ext cx="10033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/>
          <p:nvPr/>
        </p:nvCxnSpPr>
        <p:spPr>
          <a:xfrm flipH="1" flipV="1">
            <a:off x="1173707" y="5104266"/>
            <a:ext cx="559559" cy="2866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05912" y="6356350"/>
            <a:ext cx="2895600" cy="365125"/>
          </a:xfrm>
          <a:noFill/>
        </p:spPr>
        <p:txBody>
          <a:bodyPr/>
          <a:lstStyle/>
          <a:p>
            <a:r>
              <a:rPr lang="it-IT" smtClean="0"/>
              <a:t>Seminaro - Città della Scienza</a:t>
            </a:r>
            <a:endParaRPr lang="en-US" smtClean="0"/>
          </a:p>
        </p:txBody>
      </p: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685800" y="12700"/>
            <a:ext cx="7696200" cy="960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r>
              <a:rPr lang="it-IT" sz="4400" b="0">
                <a:solidFill>
                  <a:schemeClr val="tx2"/>
                </a:solidFill>
              </a:rPr>
              <a:t>Costanti di accoppiamento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04800" y="2743200"/>
            <a:ext cx="8640763" cy="2244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it-IT" b="0" dirty="0"/>
              <a:t>Collassi di supernova: i </a:t>
            </a:r>
            <a:r>
              <a:rPr lang="it-IT" dirty="0" smtClean="0"/>
              <a:t>neutrini (</a:t>
            </a:r>
            <a:r>
              <a:rPr lang="it-IT" b="0" dirty="0" smtClean="0">
                <a:latin typeface="Symbol" charset="2"/>
              </a:rPr>
              <a:t>n)</a:t>
            </a:r>
            <a:r>
              <a:rPr lang="it-IT" b="0" dirty="0" smtClean="0"/>
              <a:t> </a:t>
            </a:r>
            <a:r>
              <a:rPr lang="it-IT" b="0" dirty="0"/>
              <a:t>subiscono 10</a:t>
            </a:r>
            <a:r>
              <a:rPr lang="it-IT" b="0" baseline="30000" dirty="0"/>
              <a:t>3</a:t>
            </a:r>
            <a:r>
              <a:rPr lang="it-IT" b="0" dirty="0"/>
              <a:t>  interazioni prima di lasciare la stella, le </a:t>
            </a:r>
            <a:r>
              <a:rPr lang="it-IT" b="0" dirty="0" smtClean="0"/>
              <a:t>Onde Gravitazionali (GW), </a:t>
            </a:r>
            <a:r>
              <a:rPr lang="it-IT" b="0" dirty="0"/>
              <a:t>invece, emergono dal nucleo </a:t>
            </a:r>
            <a:r>
              <a:rPr lang="it-IT" b="0" i="1" dirty="0"/>
              <a:t>indisturbate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it-IT" b="0" dirty="0"/>
              <a:t>disaccoppiamento delle GW dopo il  Big Bang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it-IT" dirty="0">
                <a:sym typeface="Math1" pitchFamily="2" charset="2"/>
              </a:rPr>
              <a:t> γ      </a:t>
            </a:r>
            <a:r>
              <a:rPr lang="it-IT" dirty="0">
                <a:latin typeface="Symbol" charset="2"/>
              </a:rPr>
              <a:t>~</a:t>
            </a:r>
            <a:r>
              <a:rPr lang="it-IT" dirty="0">
                <a:sym typeface="Math1" pitchFamily="2" charset="2"/>
              </a:rPr>
              <a:t> 10</a:t>
            </a:r>
            <a:r>
              <a:rPr lang="it-IT" baseline="30000" dirty="0">
                <a:sym typeface="Math1" pitchFamily="2" charset="2"/>
              </a:rPr>
              <a:t>12</a:t>
            </a:r>
            <a:r>
              <a:rPr lang="it-IT" dirty="0">
                <a:sym typeface="Math1" pitchFamily="2" charset="2"/>
              </a:rPr>
              <a:t>  s  (T </a:t>
            </a:r>
            <a:r>
              <a:rPr lang="it-IT" dirty="0">
                <a:latin typeface="Symbol" charset="2"/>
              </a:rPr>
              <a:t>~</a:t>
            </a:r>
            <a:r>
              <a:rPr lang="it-IT" dirty="0">
                <a:sym typeface="Math1" pitchFamily="2" charset="2"/>
              </a:rPr>
              <a:t> 0.2    </a:t>
            </a:r>
            <a:r>
              <a:rPr lang="it-IT" dirty="0" err="1" smtClean="0">
                <a:sym typeface="Math1" pitchFamily="2" charset="2"/>
              </a:rPr>
              <a:t>eV</a:t>
            </a:r>
            <a:r>
              <a:rPr lang="it-IT" dirty="0" smtClean="0">
                <a:sym typeface="Math1" pitchFamily="2" charset="2"/>
              </a:rPr>
              <a:t> </a:t>
            </a:r>
            <a:r>
              <a:rPr lang="it-IT" dirty="0">
                <a:sym typeface="Math1" pitchFamily="2" charset="2"/>
              </a:rPr>
              <a:t>= temperatura dell’Universo al disaccoppiamento</a:t>
            </a:r>
            <a:r>
              <a:rPr lang="it-IT" dirty="0" smtClean="0">
                <a:sym typeface="Math1" pitchFamily="2" charset="2"/>
              </a:rPr>
              <a:t>)</a:t>
            </a:r>
            <a:endParaRPr lang="it-IT" dirty="0">
              <a:sym typeface="Math1" pitchFamily="2" charset="2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it-IT" dirty="0"/>
              <a:t> </a:t>
            </a:r>
            <a:r>
              <a:rPr lang="it-IT" dirty="0">
                <a:latin typeface="Symbol" charset="2"/>
                <a:sym typeface="Math1" pitchFamily="2" charset="2"/>
              </a:rPr>
              <a:t>n      </a:t>
            </a:r>
            <a:r>
              <a:rPr lang="it-IT" dirty="0">
                <a:latin typeface="Symbol" charset="2"/>
              </a:rPr>
              <a:t>~</a:t>
            </a:r>
            <a:r>
              <a:rPr lang="it-IT" dirty="0">
                <a:sym typeface="Math1" pitchFamily="2" charset="2"/>
              </a:rPr>
              <a:t>    1    s  (T </a:t>
            </a:r>
            <a:r>
              <a:rPr lang="it-IT" dirty="0">
                <a:latin typeface="Symbol" charset="2"/>
              </a:rPr>
              <a:t>~</a:t>
            </a:r>
            <a:r>
              <a:rPr lang="it-IT" dirty="0">
                <a:sym typeface="Math1" pitchFamily="2" charset="2"/>
              </a:rPr>
              <a:t> 1   </a:t>
            </a:r>
            <a:r>
              <a:rPr lang="it-IT" dirty="0" err="1">
                <a:sym typeface="Math1" pitchFamily="2" charset="2"/>
              </a:rPr>
              <a:t>MeV</a:t>
            </a:r>
            <a:r>
              <a:rPr lang="it-IT" dirty="0">
                <a:sym typeface="Math1" pitchFamily="2" charset="2"/>
              </a:rPr>
              <a:t>)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it-IT" b="0" dirty="0" smtClean="0"/>
              <a:t>GW  </a:t>
            </a:r>
            <a:r>
              <a:rPr lang="it-IT" b="0" dirty="0">
                <a:latin typeface="Symbol" charset="2"/>
              </a:rPr>
              <a:t>~</a:t>
            </a:r>
            <a:r>
              <a:rPr lang="it-IT" b="0" dirty="0">
                <a:sym typeface="Math1" pitchFamily="2" charset="2"/>
              </a:rPr>
              <a:t> 10</a:t>
            </a:r>
            <a:r>
              <a:rPr lang="it-IT" b="0" baseline="30000" dirty="0">
                <a:sym typeface="Math1" pitchFamily="2" charset="2"/>
              </a:rPr>
              <a:t>-43</a:t>
            </a:r>
            <a:r>
              <a:rPr lang="it-IT" b="0" dirty="0">
                <a:sym typeface="Math1" pitchFamily="2" charset="2"/>
              </a:rPr>
              <a:t> s  (T </a:t>
            </a:r>
            <a:r>
              <a:rPr lang="it-IT" b="0" dirty="0">
                <a:latin typeface="Symbol" charset="2"/>
              </a:rPr>
              <a:t>~</a:t>
            </a:r>
            <a:r>
              <a:rPr lang="it-IT" b="0" dirty="0">
                <a:sym typeface="Math1" pitchFamily="2" charset="2"/>
              </a:rPr>
              <a:t> 10</a:t>
            </a:r>
            <a:r>
              <a:rPr lang="it-IT" b="0" baseline="30000" dirty="0">
                <a:sym typeface="Math1" pitchFamily="2" charset="2"/>
              </a:rPr>
              <a:t>19</a:t>
            </a:r>
            <a:r>
              <a:rPr lang="it-IT" b="0" dirty="0">
                <a:sym typeface="Math1" pitchFamily="2" charset="2"/>
              </a:rPr>
              <a:t> </a:t>
            </a:r>
            <a:r>
              <a:rPr lang="it-IT" b="0" dirty="0" err="1" smtClean="0">
                <a:sym typeface="Math1" pitchFamily="2" charset="2"/>
              </a:rPr>
              <a:t>GeV</a:t>
            </a:r>
            <a:r>
              <a:rPr lang="it-IT" b="0" dirty="0" smtClean="0">
                <a:sym typeface="Math1" pitchFamily="2" charset="2"/>
              </a:rPr>
              <a:t>)  </a:t>
            </a:r>
            <a:endParaRPr lang="it-IT" b="0" dirty="0">
              <a:sym typeface="Math1" pitchFamily="2" charset="2"/>
            </a:endParaRPr>
          </a:p>
        </p:txBody>
      </p:sp>
      <p:graphicFrame>
        <p:nvGraphicFramePr>
          <p:cNvPr id="29700" name="Group 4"/>
          <p:cNvGraphicFramePr>
            <a:graphicFrameLocks noGrp="1"/>
          </p:cNvGraphicFramePr>
          <p:nvPr/>
        </p:nvGraphicFramePr>
        <p:xfrm>
          <a:off x="1524000" y="914400"/>
          <a:ext cx="6172200" cy="1163320"/>
        </p:xfrm>
        <a:graphic>
          <a:graphicData uri="http://schemas.openxmlformats.org/drawingml/2006/table">
            <a:tbl>
              <a:tblPr/>
              <a:tblGrid>
                <a:gridCol w="154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strong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e.m.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weak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gravity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0.1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1/137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r>
                        <a:rPr kumimoji="0" lang="it-IT" sz="3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-5</a:t>
                      </a:r>
                      <a:endParaRPr kumimoji="0" lang="it-IT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r>
                        <a:rPr kumimoji="0" lang="it-IT" sz="3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-39</a:t>
                      </a:r>
                      <a:endParaRPr kumimoji="0" lang="it-IT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1195388" y="5105400"/>
            <a:ext cx="6751637" cy="8509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400" b="0" i="1">
                <a:latin typeface="Microsoft Sans Serif" pitchFamily="34" charset="0"/>
              </a:rPr>
              <a:t>Trasporto ideale di informazione, </a:t>
            </a:r>
          </a:p>
          <a:p>
            <a:pPr algn="ctr" eaLnBrk="1" hangingPunct="1"/>
            <a:r>
              <a:rPr lang="it-IT" sz="2400" b="0" i="1">
                <a:latin typeface="Microsoft Sans Serif" pitchFamily="34" charset="0"/>
              </a:rPr>
              <a:t>Universo trasparente alle GW fino al  Big Bang!! </a:t>
            </a: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914400" y="2286000"/>
            <a:ext cx="7566025" cy="376238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>
                <a:latin typeface="Microsoft Sans Serif" pitchFamily="34" charset="0"/>
              </a:rPr>
              <a:t>Emissione di GW : eventi molto energetici ma quasi nessuna interazione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/>
      <p:bldP spid="29717" grpId="0" animBg="1" autoUpdateAnimBg="0"/>
      <p:bldP spid="29718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mtClean="0"/>
              <a:t>Seminaro - Città della Scienza</a:t>
            </a:r>
            <a:endParaRPr lang="en-US" smtClean="0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Sorgenti astrofisiche di GW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609600" indent="-609600" eaLnBrk="1" hangingPunct="1"/>
            <a:r>
              <a:rPr lang="it-IT" sz="2800" smtClean="0"/>
              <a:t>Abbiamo visto che la produzione di GW è caratterizzata dall’essere poco efficiente: solo sorgenti astrofisiche hanno sufficiente energia da produrne di rivelabili.</a:t>
            </a:r>
          </a:p>
          <a:p>
            <a:pPr marL="609600" indent="-609600" eaLnBrk="1" hangingPunct="1"/>
            <a:r>
              <a:rPr lang="it-IT" sz="2800" smtClean="0"/>
              <a:t>In base all’andamento nel tempo della radiazione emessa possiamo classificare le sorgenti in tre tipi:</a:t>
            </a:r>
          </a:p>
          <a:p>
            <a:pPr marL="1371600" lvl="2" indent="-457200" eaLnBrk="1" hangingPunct="1">
              <a:buFontTx/>
              <a:buAutoNum type="arabicPeriod"/>
            </a:pPr>
            <a:r>
              <a:rPr lang="it-IT" sz="2000" smtClean="0"/>
              <a:t>Sorgenti impulsive</a:t>
            </a:r>
          </a:p>
          <a:p>
            <a:pPr marL="1371600" lvl="2" indent="-457200" eaLnBrk="1" hangingPunct="1">
              <a:buFontTx/>
              <a:buAutoNum type="arabicPeriod"/>
            </a:pPr>
            <a:r>
              <a:rPr lang="it-IT" sz="2000" smtClean="0"/>
              <a:t>Sorgenti quasi periodiche</a:t>
            </a:r>
          </a:p>
          <a:p>
            <a:pPr marL="1371600" lvl="2" indent="-457200" eaLnBrk="1" hangingPunct="1">
              <a:buFontTx/>
              <a:buAutoNum type="arabicPeriod"/>
            </a:pPr>
            <a:r>
              <a:rPr lang="it-IT" sz="2000" smtClean="0"/>
              <a:t>Sorgenti periodiche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mtClean="0"/>
              <a:t>Seminaro - Città della Scienza</a:t>
            </a:r>
            <a:endParaRPr lang="en-US" smtClean="0"/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/>
              <a:t>Sorgenti impulsive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552" y="1600200"/>
            <a:ext cx="3962400" cy="279437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400" dirty="0" smtClean="0"/>
              <a:t>Si tratta essenzialmente di esplosioni (implosioni) di supernova.</a:t>
            </a:r>
          </a:p>
          <a:p>
            <a:pPr eaLnBrk="1" hangingPunct="1">
              <a:lnSpc>
                <a:spcPct val="80000"/>
              </a:lnSpc>
            </a:pPr>
            <a:r>
              <a:rPr lang="it-IT" sz="2400" dirty="0" smtClean="0"/>
              <a:t>Implosioni sfericamente simmetriche non producono GW, dobbiamo considerare stelle in rotazione.</a:t>
            </a:r>
          </a:p>
        </p:txBody>
      </p:sp>
      <p:sp>
        <p:nvSpPr>
          <p:cNvPr id="33800" name="Text Box 6"/>
          <p:cNvSpPr txBox="1">
            <a:spLocks noChangeArrowheads="1"/>
          </p:cNvSpPr>
          <p:nvPr/>
        </p:nvSpPr>
        <p:spPr bwMode="auto">
          <a:xfrm>
            <a:off x="4724400" y="4648200"/>
            <a:ext cx="39624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h~10</a:t>
            </a:r>
            <a:r>
              <a:rPr lang="en-US" b="0" baseline="30000" dirty="0"/>
              <a:t>-23 </a:t>
            </a:r>
            <a:r>
              <a:rPr lang="en-US" b="0" dirty="0"/>
              <a:t>- 10</a:t>
            </a:r>
            <a:r>
              <a:rPr lang="en-US" b="0" baseline="30000" dirty="0"/>
              <a:t>-24</a:t>
            </a:r>
            <a:r>
              <a:rPr lang="en-US" b="0" dirty="0"/>
              <a:t> in in </a:t>
            </a:r>
            <a:r>
              <a:rPr lang="en-US" b="0" dirty="0" err="1" smtClean="0"/>
              <a:t>intervallo</a:t>
            </a:r>
            <a:r>
              <a:rPr lang="en-US" b="0" dirty="0" smtClean="0"/>
              <a:t> </a:t>
            </a:r>
            <a:r>
              <a:rPr lang="en-US" b="0" dirty="0" err="1" smtClean="0"/>
              <a:t>di</a:t>
            </a:r>
            <a:r>
              <a:rPr lang="en-US" b="0" dirty="0" smtClean="0"/>
              <a:t> </a:t>
            </a:r>
            <a:r>
              <a:rPr lang="en-US" b="0" dirty="0" err="1"/>
              <a:t>frequenze</a:t>
            </a:r>
            <a:r>
              <a:rPr lang="en-US" b="0" dirty="0"/>
              <a:t> </a:t>
            </a:r>
            <a:r>
              <a:rPr lang="en-US" b="0" dirty="0" err="1"/>
              <a:t>di</a:t>
            </a:r>
            <a:r>
              <a:rPr lang="en-US" b="0" dirty="0"/>
              <a:t> 100Hz – 1kHz per </a:t>
            </a:r>
            <a:r>
              <a:rPr lang="en-US" b="0" dirty="0" err="1"/>
              <a:t>distanze</a:t>
            </a:r>
            <a:r>
              <a:rPr lang="en-US" b="0" dirty="0"/>
              <a:t> </a:t>
            </a:r>
            <a:r>
              <a:rPr lang="en-US" b="0" dirty="0" err="1"/>
              <a:t>dell’ordine</a:t>
            </a:r>
            <a:r>
              <a:rPr lang="en-US" b="0" dirty="0"/>
              <a:t> </a:t>
            </a:r>
            <a:r>
              <a:rPr lang="en-US" b="0" dirty="0" err="1"/>
              <a:t>di</a:t>
            </a:r>
            <a:r>
              <a:rPr lang="en-US" b="0" dirty="0"/>
              <a:t> 20 </a:t>
            </a:r>
            <a:r>
              <a:rPr lang="en-US" b="0" dirty="0" err="1"/>
              <a:t>Mpc</a:t>
            </a:r>
            <a:r>
              <a:rPr lang="en-US" b="0" dirty="0"/>
              <a:t> (</a:t>
            </a:r>
            <a:r>
              <a:rPr lang="en-US" b="0" dirty="0" err="1"/>
              <a:t>virgo</a:t>
            </a:r>
            <a:r>
              <a:rPr lang="en-US" b="0" dirty="0"/>
              <a:t> cluster)</a:t>
            </a:r>
          </a:p>
          <a:p>
            <a:pPr>
              <a:spcBef>
                <a:spcPct val="50000"/>
              </a:spcBef>
            </a:pPr>
            <a:r>
              <a:rPr lang="en-US" b="0" dirty="0" err="1"/>
              <a:t>Eventi</a:t>
            </a:r>
            <a:r>
              <a:rPr lang="en-US" b="0" dirty="0"/>
              <a:t> ~1/</a:t>
            </a:r>
            <a:r>
              <a:rPr lang="en-US" b="0" dirty="0" err="1"/>
              <a:t>secolo</a:t>
            </a:r>
            <a:r>
              <a:rPr lang="en-US" b="0" dirty="0"/>
              <a:t>/</a:t>
            </a:r>
            <a:r>
              <a:rPr lang="en-US" b="0" dirty="0" err="1"/>
              <a:t>galassia</a:t>
            </a:r>
            <a:r>
              <a:rPr lang="en-US" b="0" dirty="0"/>
              <a:t>.</a:t>
            </a:r>
          </a:p>
          <a:p>
            <a:pPr>
              <a:spcBef>
                <a:spcPct val="50000"/>
              </a:spcBef>
            </a:pPr>
            <a:endParaRPr lang="en-US" b="0" baseline="30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3283" y="1219674"/>
            <a:ext cx="3576684" cy="3243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>
          <a:xfrm>
            <a:off x="6305266" y="5199796"/>
            <a:ext cx="518615" cy="4367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583140" y="5104267"/>
            <a:ext cx="2565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 pc=3.26 anni luce;</a:t>
            </a:r>
          </a:p>
          <a:p>
            <a:r>
              <a:rPr lang="it-IT" dirty="0" smtClean="0"/>
              <a:t> 1 Mpc=3.260.000 anni luce</a:t>
            </a:r>
          </a:p>
          <a:p>
            <a:r>
              <a:rPr lang="it-IT" dirty="0" smtClean="0"/>
              <a:t>20 Mpc = 65 milioni di anni luce!!!</a:t>
            </a:r>
            <a:endParaRPr lang="it-IT" dirty="0"/>
          </a:p>
        </p:txBody>
      </p:sp>
      <p:cxnSp>
        <p:nvCxnSpPr>
          <p:cNvPr id="15" name="Shape 14"/>
          <p:cNvCxnSpPr>
            <a:stCxn id="13" idx="3"/>
            <a:endCxn id="12" idx="2"/>
          </p:cNvCxnSpPr>
          <p:nvPr/>
        </p:nvCxnSpPr>
        <p:spPr>
          <a:xfrm flipV="1">
            <a:off x="4148919" y="5418161"/>
            <a:ext cx="2156347" cy="42477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mtClean="0"/>
              <a:t>Seminaro - Città della Scienza</a:t>
            </a:r>
            <a:endParaRPr lang="en-US" smtClean="0"/>
          </a:p>
        </p:txBody>
      </p:sp>
      <p:sp>
        <p:nvSpPr>
          <p:cNvPr id="3482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mtClean="0"/>
              <a:t>Segnale tipico delle Supernovae</a:t>
            </a:r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95400"/>
            <a:ext cx="65532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mtClean="0"/>
              <a:t>Seminaro - Città della Scienza</a:t>
            </a:r>
            <a:endParaRPr lang="en-US" smtClean="0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84238"/>
          </a:xfrm>
        </p:spPr>
        <p:txBody>
          <a:bodyPr/>
          <a:lstStyle/>
          <a:p>
            <a:pPr eaLnBrk="1" hangingPunct="1"/>
            <a:r>
              <a:rPr lang="en-US" smtClean="0"/>
              <a:t>Sorgenti quasi periodiche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47244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000" smtClean="0"/>
              <a:t>Essenzialmente stelle binarie coalescenti: le sorgenti più studiate in assoluto. La prima prova (indiretta) di emissione di GW è una sorgente di questo tipo: PSR1913-16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smtClean="0"/>
              <a:t>Due stelle in rotazione reciproca perdono energia per emissione di GW, il periodo diminuisce e anche la distanza. L’ampiezza e la frequenza delle GW emesse aumenta con il tempo.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smtClean="0"/>
              <a:t>Nella fase finale le due stelle si fondono (merger) o, meglio, una delle due cade, spiraleggiando sull’altra (plunge).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smtClean="0"/>
              <a:t>Il segnale gravitazionale ha la forma di una sinusoide che aumenta di frequenza e di ampiezza verso il tempo di coalescenza e prende il nome di “chirp”</a:t>
            </a:r>
          </a:p>
        </p:txBody>
      </p:sp>
      <p:pic>
        <p:nvPicPr>
          <p:cNvPr id="35847" name="Picture 13" descr="image006.gif"/>
          <p:cNvPicPr preferRelativeResize="0"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8125" y="1390650"/>
            <a:ext cx="3357563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1" descr="image001.emz"/>
          <p:cNvPicPr preferRelativeResize="0"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876800"/>
            <a:ext cx="1570038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Text Box 6"/>
          <p:cNvSpPr txBox="1">
            <a:spLocks noChangeArrowheads="1"/>
          </p:cNvSpPr>
          <p:nvPr/>
        </p:nvSpPr>
        <p:spPr bwMode="auto">
          <a:xfrm>
            <a:off x="5434013" y="1128713"/>
            <a:ext cx="3135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/>
              <a:t>Hulse &amp; Taylor Nobel 1993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Simultaneità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In un sistema </a:t>
            </a:r>
            <a:r>
              <a:rPr lang="it-IT" b="1" dirty="0" smtClean="0"/>
              <a:t>inerziale</a:t>
            </a:r>
            <a:r>
              <a:rPr lang="it-IT" dirty="0" smtClean="0"/>
              <a:t> fissiamo due punti A e B, ciascuno con un osservatore dotato di orologio.</a:t>
            </a:r>
          </a:p>
          <a:p>
            <a:r>
              <a:rPr lang="it-IT" dirty="0" smtClean="0"/>
              <a:t>L’orologio di B è sincrono con quello di A quando un segnale luminoso partito da A al tempo t</a:t>
            </a:r>
            <a:r>
              <a:rPr lang="it-IT" baseline="-25000" dirty="0" smtClean="0"/>
              <a:t>A</a:t>
            </a:r>
            <a:r>
              <a:rPr lang="it-IT" dirty="0" smtClean="0"/>
              <a:t> arriva in B al tempo t</a:t>
            </a:r>
            <a:r>
              <a:rPr lang="it-IT" baseline="-25000" dirty="0" smtClean="0"/>
              <a:t>B</a:t>
            </a:r>
            <a:r>
              <a:rPr lang="it-IT" dirty="0" smtClean="0"/>
              <a:t>, tale che</a:t>
            </a:r>
          </a:p>
          <a:p>
            <a:pPr>
              <a:buNone/>
            </a:pPr>
            <a:endParaRPr lang="it-IT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733800" y="4924425"/>
          <a:ext cx="23622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3" imgW="660240" imgH="457200" progId="Equation.3">
                  <p:embed/>
                </p:oleObj>
              </mc:Choice>
              <mc:Fallback>
                <p:oleObj name="Equation" r:id="rId3" imgW="66024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924425"/>
                        <a:ext cx="23622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mtClean="0"/>
              <a:t>Seminaro - Città della Scienza</a:t>
            </a:r>
            <a:endParaRPr lang="en-US" smtClean="0"/>
          </a:p>
        </p:txBody>
      </p:sp>
      <p:sp>
        <p:nvSpPr>
          <p:cNvPr id="3686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smtClean="0"/>
              <a:t>Evoluzione delle binarie coalescenti</a:t>
            </a:r>
          </a:p>
        </p:txBody>
      </p:sp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5867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838200"/>
            <a:ext cx="31654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mtClean="0"/>
              <a:t>Seminaro - Città della Scienza</a:t>
            </a:r>
            <a:endParaRPr lang="en-US" smtClean="0"/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EMRI</a:t>
            </a:r>
          </a:p>
        </p:txBody>
      </p:sp>
      <p:sp>
        <p:nvSpPr>
          <p:cNvPr id="399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Extreme Mass Ratio </a:t>
            </a:r>
            <a:r>
              <a:rPr lang="en-US" dirty="0" err="1" smtClean="0"/>
              <a:t>Inspirals</a:t>
            </a:r>
            <a:endParaRPr lang="en-US" dirty="0" smtClean="0"/>
          </a:p>
          <a:p>
            <a:pPr lvl="1" eaLnBrk="1" hangingPunct="1"/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oggetti</a:t>
            </a:r>
            <a:r>
              <a:rPr lang="en-US" dirty="0" smtClean="0"/>
              <a:t> </a:t>
            </a:r>
            <a:r>
              <a:rPr lang="en-US" dirty="0" err="1" smtClean="0"/>
              <a:t>compatti</a:t>
            </a:r>
            <a:r>
              <a:rPr lang="en-US" dirty="0" smtClean="0"/>
              <a:t> (</a:t>
            </a:r>
            <a:r>
              <a:rPr lang="en-US" dirty="0" err="1" smtClean="0"/>
              <a:t>Nane</a:t>
            </a:r>
            <a:r>
              <a:rPr lang="en-US" dirty="0" smtClean="0"/>
              <a:t> </a:t>
            </a:r>
            <a:r>
              <a:rPr lang="en-US" dirty="0" err="1" smtClean="0"/>
              <a:t>bianche</a:t>
            </a:r>
            <a:r>
              <a:rPr lang="en-US" dirty="0" smtClean="0"/>
              <a:t> - WD, </a:t>
            </a:r>
            <a:r>
              <a:rPr lang="en-US" dirty="0" err="1" smtClean="0"/>
              <a:t>stelle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neutroni</a:t>
            </a:r>
            <a:r>
              <a:rPr lang="en-US" dirty="0" smtClean="0"/>
              <a:t> - NS, o </a:t>
            </a:r>
            <a:r>
              <a:rPr lang="en-US" dirty="0" err="1" smtClean="0"/>
              <a:t>buchi</a:t>
            </a:r>
            <a:r>
              <a:rPr lang="en-US" dirty="0" smtClean="0"/>
              <a:t> </a:t>
            </a:r>
            <a:r>
              <a:rPr lang="en-US" dirty="0" err="1" smtClean="0"/>
              <a:t>neri</a:t>
            </a:r>
            <a:r>
              <a:rPr lang="en-US" dirty="0" smtClean="0"/>
              <a:t> - BH)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spiraleggiano</a:t>
            </a:r>
            <a:r>
              <a:rPr lang="en-US" dirty="0" smtClean="0"/>
              <a:t> </a:t>
            </a:r>
            <a:r>
              <a:rPr lang="en-US" dirty="0" err="1" smtClean="0"/>
              <a:t>attorno</a:t>
            </a:r>
            <a:r>
              <a:rPr lang="en-US" dirty="0" smtClean="0"/>
              <a:t> ad un </a:t>
            </a:r>
            <a:r>
              <a:rPr lang="en-US" dirty="0" err="1" smtClean="0"/>
              <a:t>buco</a:t>
            </a:r>
            <a:r>
              <a:rPr lang="en-US" dirty="0" smtClean="0"/>
              <a:t> </a:t>
            </a:r>
            <a:r>
              <a:rPr lang="en-US" dirty="0" err="1" smtClean="0"/>
              <a:t>nero</a:t>
            </a:r>
            <a:r>
              <a:rPr lang="en-US" dirty="0" smtClean="0"/>
              <a:t> </a:t>
            </a:r>
            <a:r>
              <a:rPr lang="en-US" dirty="0" err="1" smtClean="0"/>
              <a:t>supemassiccio</a:t>
            </a:r>
            <a:endParaRPr lang="en-US" dirty="0" smtClean="0"/>
          </a:p>
          <a:p>
            <a:pPr lvl="1" eaLnBrk="1" hangingPunct="1"/>
            <a:r>
              <a:rPr lang="en-US" dirty="0" smtClean="0"/>
              <a:t>La </a:t>
            </a:r>
            <a:r>
              <a:rPr lang="en-US" dirty="0" err="1" smtClean="0"/>
              <a:t>banda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frequenza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queste</a:t>
            </a:r>
            <a:r>
              <a:rPr lang="en-US" dirty="0" smtClean="0"/>
              <a:t> </a:t>
            </a:r>
            <a:r>
              <a:rPr lang="en-US" dirty="0" err="1" smtClean="0"/>
              <a:t>sorgenti</a:t>
            </a:r>
            <a:r>
              <a:rPr lang="en-US" dirty="0" smtClean="0"/>
              <a:t> è </a:t>
            </a:r>
            <a:r>
              <a:rPr lang="en-US" dirty="0" err="1" smtClean="0"/>
              <a:t>nella</a:t>
            </a:r>
            <a:r>
              <a:rPr lang="en-US" dirty="0" smtClean="0"/>
              <a:t> </a:t>
            </a:r>
            <a:r>
              <a:rPr lang="en-US" dirty="0" err="1" smtClean="0"/>
              <a:t>regione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mHz</a:t>
            </a:r>
            <a:r>
              <a:rPr lang="en-US" dirty="0" smtClean="0"/>
              <a:t> (1 </a:t>
            </a:r>
            <a:r>
              <a:rPr lang="en-US" dirty="0" err="1" smtClean="0"/>
              <a:t>periodo</a:t>
            </a:r>
            <a:r>
              <a:rPr lang="en-US" dirty="0" smtClean="0"/>
              <a:t> </a:t>
            </a:r>
            <a:r>
              <a:rPr lang="en-US" dirty="0" err="1" smtClean="0"/>
              <a:t>ogni</a:t>
            </a:r>
            <a:r>
              <a:rPr lang="en-US" dirty="0" smtClean="0"/>
              <a:t> 1000 </a:t>
            </a:r>
            <a:r>
              <a:rPr lang="en-US" dirty="0" err="1" smtClean="0"/>
              <a:t>secondi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La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oggetti</a:t>
            </a:r>
            <a:r>
              <a:rPr lang="en-US" dirty="0" smtClean="0"/>
              <a:t> </a:t>
            </a:r>
            <a:r>
              <a:rPr lang="en-US" dirty="0" err="1" smtClean="0"/>
              <a:t>orbitanti</a:t>
            </a:r>
            <a:r>
              <a:rPr lang="en-US" dirty="0" smtClean="0"/>
              <a:t> è </a:t>
            </a:r>
            <a:r>
              <a:rPr lang="en-US" dirty="0" err="1" smtClean="0"/>
              <a:t>trascurabile</a:t>
            </a:r>
            <a:r>
              <a:rPr lang="en-US" dirty="0" smtClean="0"/>
              <a:t> =&gt; </a:t>
            </a:r>
            <a:r>
              <a:rPr lang="en-US" dirty="0" err="1" smtClean="0"/>
              <a:t>ottimi</a:t>
            </a:r>
            <a:r>
              <a:rPr lang="en-US" dirty="0" smtClean="0"/>
              <a:t> per </a:t>
            </a:r>
            <a:r>
              <a:rPr lang="en-US" dirty="0" err="1" smtClean="0"/>
              <a:t>studiare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BH “</a:t>
            </a:r>
            <a:r>
              <a:rPr lang="en-US" dirty="0" err="1" smtClean="0"/>
              <a:t>imperturbato</a:t>
            </a:r>
            <a:r>
              <a:rPr lang="en-US" dirty="0" smtClean="0"/>
              <a:t>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mtClean="0"/>
              <a:t>Seminaro - Città della Scienza</a:t>
            </a:r>
            <a:endParaRPr lang="en-US" smtClean="0"/>
          </a:p>
        </p:txBody>
      </p:sp>
      <p:sp>
        <p:nvSpPr>
          <p:cNvPr id="40965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SgrA</a:t>
            </a: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* </a:t>
            </a:r>
            <a:r>
              <a:rPr lang="en-US" sz="4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il</a:t>
            </a: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SMBH al </a:t>
            </a:r>
            <a:r>
              <a:rPr lang="en-US" sz="4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centro</a:t>
            </a: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della</a:t>
            </a: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nostra </a:t>
            </a:r>
            <a:r>
              <a:rPr lang="en-US" sz="4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galassia</a:t>
            </a: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e </a:t>
            </a:r>
            <a:r>
              <a:rPr lang="en-US" sz="4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orbite</a:t>
            </a: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delle</a:t>
            </a:r>
            <a:r>
              <a:rPr lang="en-US" sz="4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stelle</a:t>
            </a:r>
            <a:endParaRPr lang="en-US" sz="40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66" name="Picture 7" descr="2008orbits_anim_medRe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48" y="940276"/>
            <a:ext cx="6639951" cy="576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3740" y="1645662"/>
            <a:ext cx="5041903" cy="769987"/>
            <a:chOff x="1536" y="1008"/>
            <a:chExt cx="3456" cy="576"/>
          </a:xfrm>
        </p:grpSpPr>
        <p:sp>
          <p:nvSpPr>
            <p:cNvPr id="898052" name="Rectangle 4"/>
            <p:cNvSpPr>
              <a:spLocks noChangeArrowheads="1"/>
            </p:cNvSpPr>
            <p:nvPr/>
          </p:nvSpPr>
          <p:spPr bwMode="auto">
            <a:xfrm>
              <a:off x="1536" y="1008"/>
              <a:ext cx="3456" cy="57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aphicFrame>
          <p:nvGraphicFramePr>
            <p:cNvPr id="898053" name="Object 5"/>
            <p:cNvGraphicFramePr>
              <a:graphicFrameLocks noChangeAspect="1"/>
            </p:cNvGraphicFramePr>
            <p:nvPr/>
          </p:nvGraphicFramePr>
          <p:xfrm>
            <a:off x="1558" y="1046"/>
            <a:ext cx="3368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880" name="Equation" r:id="rId5" imgW="3200400" imgH="482400" progId="Equation.3">
                    <p:embed/>
                  </p:oleObj>
                </mc:Choice>
                <mc:Fallback>
                  <p:oleObj name="Equation" r:id="rId5" imgW="3200400" imgH="482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8" y="1046"/>
                          <a:ext cx="3368" cy="508"/>
                        </a:xfrm>
                        <a:prstGeom prst="rect">
                          <a:avLst/>
                        </a:prstGeom>
                        <a:solidFill>
                          <a:srgbClr val="3366FF"/>
                        </a:solidFill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98054" name="Oval 6"/>
          <p:cNvSpPr>
            <a:spLocks noChangeArrowheads="1"/>
          </p:cNvSpPr>
          <p:nvPr/>
        </p:nvSpPr>
        <p:spPr bwMode="auto">
          <a:xfrm>
            <a:off x="3875965" y="1705970"/>
            <a:ext cx="1170640" cy="643869"/>
          </a:xfrm>
          <a:prstGeom prst="ellipse">
            <a:avLst/>
          </a:prstGeom>
          <a:noFill/>
          <a:ln w="57150">
            <a:solidFill>
              <a:srgbClr val="08080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2400">
              <a:solidFill>
                <a:srgbClr val="080808"/>
              </a:solidFill>
            </a:endParaRPr>
          </a:p>
        </p:txBody>
      </p:sp>
      <p:sp>
        <p:nvSpPr>
          <p:cNvPr id="898055" name="Rectangle 7"/>
          <p:cNvSpPr>
            <a:spLocks noChangeArrowheads="1"/>
          </p:cNvSpPr>
          <p:nvPr/>
        </p:nvSpPr>
        <p:spPr bwMode="auto">
          <a:xfrm>
            <a:off x="5075223" y="990614"/>
            <a:ext cx="39473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110000"/>
            </a:pP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Segnale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piccolo a </a:t>
            </a:r>
            <a:r>
              <a:rPr lang="en-US" sz="2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frequenza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f=2f</a:t>
            </a:r>
            <a:r>
              <a:rPr lang="en-US" sz="2000" i="1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spin</a:t>
            </a:r>
            <a:endParaRPr lang="en-US" sz="2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98056" name="Text Box 8"/>
          <p:cNvSpPr txBox="1">
            <a:spLocks noChangeArrowheads="1"/>
          </p:cNvSpPr>
          <p:nvPr/>
        </p:nvSpPr>
        <p:spPr bwMode="auto">
          <a:xfrm>
            <a:off x="468313" y="5445125"/>
            <a:ext cx="8378319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Necessità di costruire un rivelatore per basse frequenze (f </a:t>
            </a:r>
            <a:r>
              <a:rPr lang="it-IT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&lt; 50 Hz)</a:t>
            </a:r>
          </a:p>
        </p:txBody>
      </p:sp>
      <p:sp>
        <p:nvSpPr>
          <p:cNvPr id="898057" name="Text Box 9"/>
          <p:cNvSpPr txBox="1">
            <a:spLocks noChangeArrowheads="1"/>
          </p:cNvSpPr>
          <p:nvPr/>
        </p:nvSpPr>
        <p:spPr bwMode="auto">
          <a:xfrm>
            <a:off x="1278321" y="194451"/>
            <a:ext cx="6524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32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Pulsar =Stelle di neutroni rotanti</a:t>
            </a:r>
            <a:endParaRPr lang="it-IT" sz="32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 rot="-20079593">
            <a:off x="4342732" y="4884715"/>
            <a:ext cx="4932362" cy="200025"/>
            <a:chOff x="-976" y="164"/>
            <a:chExt cx="2268" cy="1492"/>
          </a:xfrm>
        </p:grpSpPr>
        <p:sp>
          <p:nvSpPr>
            <p:cNvPr id="898059" name="Freeform 11"/>
            <p:cNvSpPr>
              <a:spLocks/>
            </p:cNvSpPr>
            <p:nvPr/>
          </p:nvSpPr>
          <p:spPr bwMode="auto">
            <a:xfrm>
              <a:off x="-976" y="164"/>
              <a:ext cx="140" cy="744"/>
            </a:xfrm>
            <a:custGeom>
              <a:avLst/>
              <a:gdLst/>
              <a:ahLst/>
              <a:cxnLst>
                <a:cxn ang="0">
                  <a:pos x="0" y="1270"/>
                </a:cxn>
                <a:cxn ang="0">
                  <a:pos x="181" y="0"/>
                </a:cxn>
                <a:cxn ang="0">
                  <a:pos x="318" y="1270"/>
                </a:cxn>
              </a:cxnLst>
              <a:rect l="0" t="0" r="r" b="b"/>
              <a:pathLst>
                <a:path w="318" h="1270">
                  <a:moveTo>
                    <a:pt x="0" y="1270"/>
                  </a:moveTo>
                  <a:cubicBezTo>
                    <a:pt x="64" y="635"/>
                    <a:pt x="128" y="0"/>
                    <a:pt x="181" y="0"/>
                  </a:cubicBezTo>
                  <a:cubicBezTo>
                    <a:pt x="234" y="0"/>
                    <a:pt x="276" y="635"/>
                    <a:pt x="318" y="1270"/>
                  </a:cubicBezTo>
                </a:path>
              </a:pathLst>
            </a:custGeom>
            <a:noFill/>
            <a:ln w="3175" cap="flat" cmpd="sng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98060" name="Freeform 12"/>
            <p:cNvSpPr>
              <a:spLocks/>
            </p:cNvSpPr>
            <p:nvPr/>
          </p:nvSpPr>
          <p:spPr bwMode="auto">
            <a:xfrm>
              <a:off x="-696" y="164"/>
              <a:ext cx="140" cy="744"/>
            </a:xfrm>
            <a:custGeom>
              <a:avLst/>
              <a:gdLst/>
              <a:ahLst/>
              <a:cxnLst>
                <a:cxn ang="0">
                  <a:pos x="0" y="1270"/>
                </a:cxn>
                <a:cxn ang="0">
                  <a:pos x="181" y="0"/>
                </a:cxn>
                <a:cxn ang="0">
                  <a:pos x="318" y="1270"/>
                </a:cxn>
              </a:cxnLst>
              <a:rect l="0" t="0" r="r" b="b"/>
              <a:pathLst>
                <a:path w="318" h="1270">
                  <a:moveTo>
                    <a:pt x="0" y="1270"/>
                  </a:moveTo>
                  <a:cubicBezTo>
                    <a:pt x="64" y="635"/>
                    <a:pt x="128" y="0"/>
                    <a:pt x="181" y="0"/>
                  </a:cubicBezTo>
                  <a:cubicBezTo>
                    <a:pt x="234" y="0"/>
                    <a:pt x="276" y="635"/>
                    <a:pt x="318" y="1270"/>
                  </a:cubicBezTo>
                </a:path>
              </a:pathLst>
            </a:custGeom>
            <a:noFill/>
            <a:ln w="3175" cap="flat" cmpd="sng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98061" name="Freeform 13"/>
            <p:cNvSpPr>
              <a:spLocks/>
            </p:cNvSpPr>
            <p:nvPr/>
          </p:nvSpPr>
          <p:spPr bwMode="auto">
            <a:xfrm flipV="1">
              <a:off x="-836" y="908"/>
              <a:ext cx="140" cy="745"/>
            </a:xfrm>
            <a:custGeom>
              <a:avLst/>
              <a:gdLst/>
              <a:ahLst/>
              <a:cxnLst>
                <a:cxn ang="0">
                  <a:pos x="0" y="1270"/>
                </a:cxn>
                <a:cxn ang="0">
                  <a:pos x="181" y="0"/>
                </a:cxn>
                <a:cxn ang="0">
                  <a:pos x="318" y="1270"/>
                </a:cxn>
              </a:cxnLst>
              <a:rect l="0" t="0" r="r" b="b"/>
              <a:pathLst>
                <a:path w="318" h="1270">
                  <a:moveTo>
                    <a:pt x="0" y="1270"/>
                  </a:moveTo>
                  <a:cubicBezTo>
                    <a:pt x="64" y="635"/>
                    <a:pt x="128" y="0"/>
                    <a:pt x="181" y="0"/>
                  </a:cubicBezTo>
                  <a:cubicBezTo>
                    <a:pt x="234" y="0"/>
                    <a:pt x="276" y="635"/>
                    <a:pt x="318" y="1270"/>
                  </a:cubicBezTo>
                </a:path>
              </a:pathLst>
            </a:custGeom>
            <a:noFill/>
            <a:ln w="3175" cap="flat" cmpd="sng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98062" name="Freeform 14"/>
            <p:cNvSpPr>
              <a:spLocks/>
            </p:cNvSpPr>
            <p:nvPr/>
          </p:nvSpPr>
          <p:spPr bwMode="auto">
            <a:xfrm flipV="1">
              <a:off x="-557" y="908"/>
              <a:ext cx="140" cy="745"/>
            </a:xfrm>
            <a:custGeom>
              <a:avLst/>
              <a:gdLst/>
              <a:ahLst/>
              <a:cxnLst>
                <a:cxn ang="0">
                  <a:pos x="0" y="1270"/>
                </a:cxn>
                <a:cxn ang="0">
                  <a:pos x="181" y="0"/>
                </a:cxn>
                <a:cxn ang="0">
                  <a:pos x="318" y="1270"/>
                </a:cxn>
              </a:cxnLst>
              <a:rect l="0" t="0" r="r" b="b"/>
              <a:pathLst>
                <a:path w="318" h="1270">
                  <a:moveTo>
                    <a:pt x="0" y="1270"/>
                  </a:moveTo>
                  <a:cubicBezTo>
                    <a:pt x="64" y="635"/>
                    <a:pt x="128" y="0"/>
                    <a:pt x="181" y="0"/>
                  </a:cubicBezTo>
                  <a:cubicBezTo>
                    <a:pt x="234" y="0"/>
                    <a:pt x="276" y="635"/>
                    <a:pt x="318" y="1270"/>
                  </a:cubicBezTo>
                </a:path>
              </a:pathLst>
            </a:custGeom>
            <a:noFill/>
            <a:ln w="3175" cap="flat" cmpd="sng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98063" name="Freeform 15"/>
            <p:cNvSpPr>
              <a:spLocks/>
            </p:cNvSpPr>
            <p:nvPr/>
          </p:nvSpPr>
          <p:spPr bwMode="auto">
            <a:xfrm>
              <a:off x="-417" y="164"/>
              <a:ext cx="140" cy="744"/>
            </a:xfrm>
            <a:custGeom>
              <a:avLst/>
              <a:gdLst/>
              <a:ahLst/>
              <a:cxnLst>
                <a:cxn ang="0">
                  <a:pos x="0" y="1270"/>
                </a:cxn>
                <a:cxn ang="0">
                  <a:pos x="181" y="0"/>
                </a:cxn>
                <a:cxn ang="0">
                  <a:pos x="318" y="1270"/>
                </a:cxn>
              </a:cxnLst>
              <a:rect l="0" t="0" r="r" b="b"/>
              <a:pathLst>
                <a:path w="318" h="1270">
                  <a:moveTo>
                    <a:pt x="0" y="1270"/>
                  </a:moveTo>
                  <a:cubicBezTo>
                    <a:pt x="64" y="635"/>
                    <a:pt x="128" y="0"/>
                    <a:pt x="181" y="0"/>
                  </a:cubicBezTo>
                  <a:cubicBezTo>
                    <a:pt x="234" y="0"/>
                    <a:pt x="276" y="635"/>
                    <a:pt x="318" y="1270"/>
                  </a:cubicBezTo>
                </a:path>
              </a:pathLst>
            </a:custGeom>
            <a:noFill/>
            <a:ln w="3175" cap="flat" cmpd="sng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98064" name="Freeform 16"/>
            <p:cNvSpPr>
              <a:spLocks/>
            </p:cNvSpPr>
            <p:nvPr/>
          </p:nvSpPr>
          <p:spPr bwMode="auto">
            <a:xfrm>
              <a:off x="-137" y="164"/>
              <a:ext cx="140" cy="744"/>
            </a:xfrm>
            <a:custGeom>
              <a:avLst/>
              <a:gdLst/>
              <a:ahLst/>
              <a:cxnLst>
                <a:cxn ang="0">
                  <a:pos x="0" y="1270"/>
                </a:cxn>
                <a:cxn ang="0">
                  <a:pos x="181" y="0"/>
                </a:cxn>
                <a:cxn ang="0">
                  <a:pos x="318" y="1270"/>
                </a:cxn>
              </a:cxnLst>
              <a:rect l="0" t="0" r="r" b="b"/>
              <a:pathLst>
                <a:path w="318" h="1270">
                  <a:moveTo>
                    <a:pt x="0" y="1270"/>
                  </a:moveTo>
                  <a:cubicBezTo>
                    <a:pt x="64" y="635"/>
                    <a:pt x="128" y="0"/>
                    <a:pt x="181" y="0"/>
                  </a:cubicBezTo>
                  <a:cubicBezTo>
                    <a:pt x="234" y="0"/>
                    <a:pt x="276" y="635"/>
                    <a:pt x="318" y="1270"/>
                  </a:cubicBezTo>
                </a:path>
              </a:pathLst>
            </a:custGeom>
            <a:noFill/>
            <a:ln w="3175" cap="flat" cmpd="sng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98065" name="Freeform 17"/>
            <p:cNvSpPr>
              <a:spLocks/>
            </p:cNvSpPr>
            <p:nvPr/>
          </p:nvSpPr>
          <p:spPr bwMode="auto">
            <a:xfrm flipV="1">
              <a:off x="-277" y="908"/>
              <a:ext cx="140" cy="745"/>
            </a:xfrm>
            <a:custGeom>
              <a:avLst/>
              <a:gdLst/>
              <a:ahLst/>
              <a:cxnLst>
                <a:cxn ang="0">
                  <a:pos x="0" y="1270"/>
                </a:cxn>
                <a:cxn ang="0">
                  <a:pos x="181" y="0"/>
                </a:cxn>
                <a:cxn ang="0">
                  <a:pos x="318" y="1270"/>
                </a:cxn>
              </a:cxnLst>
              <a:rect l="0" t="0" r="r" b="b"/>
              <a:pathLst>
                <a:path w="318" h="1270">
                  <a:moveTo>
                    <a:pt x="0" y="1270"/>
                  </a:moveTo>
                  <a:cubicBezTo>
                    <a:pt x="64" y="635"/>
                    <a:pt x="128" y="0"/>
                    <a:pt x="181" y="0"/>
                  </a:cubicBezTo>
                  <a:cubicBezTo>
                    <a:pt x="234" y="0"/>
                    <a:pt x="276" y="635"/>
                    <a:pt x="318" y="1270"/>
                  </a:cubicBezTo>
                </a:path>
              </a:pathLst>
            </a:custGeom>
            <a:noFill/>
            <a:ln w="3175" cap="flat" cmpd="sng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98066" name="Freeform 18"/>
            <p:cNvSpPr>
              <a:spLocks/>
            </p:cNvSpPr>
            <p:nvPr/>
          </p:nvSpPr>
          <p:spPr bwMode="auto">
            <a:xfrm flipV="1">
              <a:off x="2" y="890"/>
              <a:ext cx="156" cy="766"/>
            </a:xfrm>
            <a:custGeom>
              <a:avLst/>
              <a:gdLst/>
              <a:ahLst/>
              <a:cxnLst>
                <a:cxn ang="0">
                  <a:pos x="0" y="1270"/>
                </a:cxn>
                <a:cxn ang="0">
                  <a:pos x="181" y="0"/>
                </a:cxn>
                <a:cxn ang="0">
                  <a:pos x="318" y="1270"/>
                </a:cxn>
              </a:cxnLst>
              <a:rect l="0" t="0" r="r" b="b"/>
              <a:pathLst>
                <a:path w="318" h="1270">
                  <a:moveTo>
                    <a:pt x="0" y="1270"/>
                  </a:moveTo>
                  <a:cubicBezTo>
                    <a:pt x="64" y="635"/>
                    <a:pt x="128" y="0"/>
                    <a:pt x="181" y="0"/>
                  </a:cubicBezTo>
                  <a:cubicBezTo>
                    <a:pt x="234" y="0"/>
                    <a:pt x="276" y="635"/>
                    <a:pt x="318" y="1270"/>
                  </a:cubicBezTo>
                </a:path>
              </a:pathLst>
            </a:custGeom>
            <a:noFill/>
            <a:ln w="3175" cap="flat" cmpd="sng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158" y="164"/>
              <a:ext cx="1134" cy="1492"/>
              <a:chOff x="129" y="164"/>
              <a:chExt cx="1118" cy="1492"/>
            </a:xfrm>
          </p:grpSpPr>
          <p:sp>
            <p:nvSpPr>
              <p:cNvPr id="898068" name="Freeform 20"/>
              <p:cNvSpPr>
                <a:spLocks/>
              </p:cNvSpPr>
              <p:nvPr/>
            </p:nvSpPr>
            <p:spPr bwMode="auto">
              <a:xfrm>
                <a:off x="129" y="164"/>
                <a:ext cx="140" cy="744"/>
              </a:xfrm>
              <a:custGeom>
                <a:avLst/>
                <a:gdLst/>
                <a:ahLst/>
                <a:cxnLst>
                  <a:cxn ang="0">
                    <a:pos x="0" y="1270"/>
                  </a:cxn>
                  <a:cxn ang="0">
                    <a:pos x="181" y="0"/>
                  </a:cxn>
                  <a:cxn ang="0">
                    <a:pos x="318" y="1270"/>
                  </a:cxn>
                </a:cxnLst>
                <a:rect l="0" t="0" r="r" b="b"/>
                <a:pathLst>
                  <a:path w="318" h="1270">
                    <a:moveTo>
                      <a:pt x="0" y="1270"/>
                    </a:moveTo>
                    <a:cubicBezTo>
                      <a:pt x="64" y="635"/>
                      <a:pt x="128" y="0"/>
                      <a:pt x="181" y="0"/>
                    </a:cubicBezTo>
                    <a:cubicBezTo>
                      <a:pt x="234" y="0"/>
                      <a:pt x="276" y="635"/>
                      <a:pt x="318" y="1270"/>
                    </a:cubicBezTo>
                  </a:path>
                </a:pathLst>
              </a:custGeom>
              <a:noFill/>
              <a:ln w="3175" cap="flat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98069" name="Freeform 21"/>
              <p:cNvSpPr>
                <a:spLocks/>
              </p:cNvSpPr>
              <p:nvPr/>
            </p:nvSpPr>
            <p:spPr bwMode="auto">
              <a:xfrm>
                <a:off x="409" y="164"/>
                <a:ext cx="140" cy="744"/>
              </a:xfrm>
              <a:custGeom>
                <a:avLst/>
                <a:gdLst/>
                <a:ahLst/>
                <a:cxnLst>
                  <a:cxn ang="0">
                    <a:pos x="0" y="1270"/>
                  </a:cxn>
                  <a:cxn ang="0">
                    <a:pos x="181" y="0"/>
                  </a:cxn>
                  <a:cxn ang="0">
                    <a:pos x="318" y="1270"/>
                  </a:cxn>
                </a:cxnLst>
                <a:rect l="0" t="0" r="r" b="b"/>
                <a:pathLst>
                  <a:path w="318" h="1270">
                    <a:moveTo>
                      <a:pt x="0" y="1270"/>
                    </a:moveTo>
                    <a:cubicBezTo>
                      <a:pt x="64" y="635"/>
                      <a:pt x="128" y="0"/>
                      <a:pt x="181" y="0"/>
                    </a:cubicBezTo>
                    <a:cubicBezTo>
                      <a:pt x="234" y="0"/>
                      <a:pt x="276" y="635"/>
                      <a:pt x="318" y="1270"/>
                    </a:cubicBezTo>
                  </a:path>
                </a:pathLst>
              </a:custGeom>
              <a:noFill/>
              <a:ln w="3175" cap="flat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98070" name="Freeform 22"/>
              <p:cNvSpPr>
                <a:spLocks/>
              </p:cNvSpPr>
              <p:nvPr/>
            </p:nvSpPr>
            <p:spPr bwMode="auto">
              <a:xfrm flipV="1">
                <a:off x="269" y="908"/>
                <a:ext cx="140" cy="745"/>
              </a:xfrm>
              <a:custGeom>
                <a:avLst/>
                <a:gdLst/>
                <a:ahLst/>
                <a:cxnLst>
                  <a:cxn ang="0">
                    <a:pos x="0" y="1270"/>
                  </a:cxn>
                  <a:cxn ang="0">
                    <a:pos x="181" y="0"/>
                  </a:cxn>
                  <a:cxn ang="0">
                    <a:pos x="318" y="1270"/>
                  </a:cxn>
                </a:cxnLst>
                <a:rect l="0" t="0" r="r" b="b"/>
                <a:pathLst>
                  <a:path w="318" h="1270">
                    <a:moveTo>
                      <a:pt x="0" y="1270"/>
                    </a:moveTo>
                    <a:cubicBezTo>
                      <a:pt x="64" y="635"/>
                      <a:pt x="128" y="0"/>
                      <a:pt x="181" y="0"/>
                    </a:cubicBezTo>
                    <a:cubicBezTo>
                      <a:pt x="234" y="0"/>
                      <a:pt x="276" y="635"/>
                      <a:pt x="318" y="1270"/>
                    </a:cubicBezTo>
                  </a:path>
                </a:pathLst>
              </a:custGeom>
              <a:noFill/>
              <a:ln w="3175" cap="flat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98071" name="Freeform 23"/>
              <p:cNvSpPr>
                <a:spLocks/>
              </p:cNvSpPr>
              <p:nvPr/>
            </p:nvSpPr>
            <p:spPr bwMode="auto">
              <a:xfrm flipV="1">
                <a:off x="548" y="908"/>
                <a:ext cx="140" cy="745"/>
              </a:xfrm>
              <a:custGeom>
                <a:avLst/>
                <a:gdLst/>
                <a:ahLst/>
                <a:cxnLst>
                  <a:cxn ang="0">
                    <a:pos x="0" y="1270"/>
                  </a:cxn>
                  <a:cxn ang="0">
                    <a:pos x="181" y="0"/>
                  </a:cxn>
                  <a:cxn ang="0">
                    <a:pos x="318" y="1270"/>
                  </a:cxn>
                </a:cxnLst>
                <a:rect l="0" t="0" r="r" b="b"/>
                <a:pathLst>
                  <a:path w="318" h="1270">
                    <a:moveTo>
                      <a:pt x="0" y="1270"/>
                    </a:moveTo>
                    <a:cubicBezTo>
                      <a:pt x="64" y="635"/>
                      <a:pt x="128" y="0"/>
                      <a:pt x="181" y="0"/>
                    </a:cubicBezTo>
                    <a:cubicBezTo>
                      <a:pt x="234" y="0"/>
                      <a:pt x="276" y="635"/>
                      <a:pt x="318" y="1270"/>
                    </a:cubicBezTo>
                  </a:path>
                </a:pathLst>
              </a:custGeom>
              <a:noFill/>
              <a:ln w="3175" cap="flat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98072" name="Freeform 24"/>
              <p:cNvSpPr>
                <a:spLocks/>
              </p:cNvSpPr>
              <p:nvPr/>
            </p:nvSpPr>
            <p:spPr bwMode="auto">
              <a:xfrm>
                <a:off x="688" y="164"/>
                <a:ext cx="140" cy="744"/>
              </a:xfrm>
              <a:custGeom>
                <a:avLst/>
                <a:gdLst/>
                <a:ahLst/>
                <a:cxnLst>
                  <a:cxn ang="0">
                    <a:pos x="0" y="1270"/>
                  </a:cxn>
                  <a:cxn ang="0">
                    <a:pos x="181" y="0"/>
                  </a:cxn>
                  <a:cxn ang="0">
                    <a:pos x="318" y="1270"/>
                  </a:cxn>
                </a:cxnLst>
                <a:rect l="0" t="0" r="r" b="b"/>
                <a:pathLst>
                  <a:path w="318" h="1270">
                    <a:moveTo>
                      <a:pt x="0" y="1270"/>
                    </a:moveTo>
                    <a:cubicBezTo>
                      <a:pt x="64" y="635"/>
                      <a:pt x="128" y="0"/>
                      <a:pt x="181" y="0"/>
                    </a:cubicBezTo>
                    <a:cubicBezTo>
                      <a:pt x="234" y="0"/>
                      <a:pt x="276" y="635"/>
                      <a:pt x="318" y="1270"/>
                    </a:cubicBezTo>
                  </a:path>
                </a:pathLst>
              </a:custGeom>
              <a:noFill/>
              <a:ln w="3175" cap="flat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98073" name="Freeform 25"/>
              <p:cNvSpPr>
                <a:spLocks/>
              </p:cNvSpPr>
              <p:nvPr/>
            </p:nvSpPr>
            <p:spPr bwMode="auto">
              <a:xfrm>
                <a:off x="968" y="164"/>
                <a:ext cx="140" cy="744"/>
              </a:xfrm>
              <a:custGeom>
                <a:avLst/>
                <a:gdLst/>
                <a:ahLst/>
                <a:cxnLst>
                  <a:cxn ang="0">
                    <a:pos x="0" y="1270"/>
                  </a:cxn>
                  <a:cxn ang="0">
                    <a:pos x="181" y="0"/>
                  </a:cxn>
                  <a:cxn ang="0">
                    <a:pos x="318" y="1270"/>
                  </a:cxn>
                </a:cxnLst>
                <a:rect l="0" t="0" r="r" b="b"/>
                <a:pathLst>
                  <a:path w="318" h="1270">
                    <a:moveTo>
                      <a:pt x="0" y="1270"/>
                    </a:moveTo>
                    <a:cubicBezTo>
                      <a:pt x="64" y="635"/>
                      <a:pt x="128" y="0"/>
                      <a:pt x="181" y="0"/>
                    </a:cubicBezTo>
                    <a:cubicBezTo>
                      <a:pt x="234" y="0"/>
                      <a:pt x="276" y="635"/>
                      <a:pt x="318" y="1270"/>
                    </a:cubicBezTo>
                  </a:path>
                </a:pathLst>
              </a:custGeom>
              <a:noFill/>
              <a:ln w="3175" cap="flat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98074" name="Freeform 26"/>
              <p:cNvSpPr>
                <a:spLocks/>
              </p:cNvSpPr>
              <p:nvPr/>
            </p:nvSpPr>
            <p:spPr bwMode="auto">
              <a:xfrm flipV="1">
                <a:off x="828" y="908"/>
                <a:ext cx="140" cy="745"/>
              </a:xfrm>
              <a:custGeom>
                <a:avLst/>
                <a:gdLst/>
                <a:ahLst/>
                <a:cxnLst>
                  <a:cxn ang="0">
                    <a:pos x="0" y="1270"/>
                  </a:cxn>
                  <a:cxn ang="0">
                    <a:pos x="181" y="0"/>
                  </a:cxn>
                  <a:cxn ang="0">
                    <a:pos x="318" y="1270"/>
                  </a:cxn>
                </a:cxnLst>
                <a:rect l="0" t="0" r="r" b="b"/>
                <a:pathLst>
                  <a:path w="318" h="1270">
                    <a:moveTo>
                      <a:pt x="0" y="1270"/>
                    </a:moveTo>
                    <a:cubicBezTo>
                      <a:pt x="64" y="635"/>
                      <a:pt x="128" y="0"/>
                      <a:pt x="181" y="0"/>
                    </a:cubicBezTo>
                    <a:cubicBezTo>
                      <a:pt x="234" y="0"/>
                      <a:pt x="276" y="635"/>
                      <a:pt x="318" y="1270"/>
                    </a:cubicBezTo>
                  </a:path>
                </a:pathLst>
              </a:custGeom>
              <a:noFill/>
              <a:ln w="3175" cap="flat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98075" name="Freeform 27"/>
              <p:cNvSpPr>
                <a:spLocks/>
              </p:cNvSpPr>
              <p:nvPr/>
            </p:nvSpPr>
            <p:spPr bwMode="auto">
              <a:xfrm flipV="1">
                <a:off x="1107" y="911"/>
                <a:ext cx="140" cy="745"/>
              </a:xfrm>
              <a:custGeom>
                <a:avLst/>
                <a:gdLst/>
                <a:ahLst/>
                <a:cxnLst>
                  <a:cxn ang="0">
                    <a:pos x="0" y="1270"/>
                  </a:cxn>
                  <a:cxn ang="0">
                    <a:pos x="181" y="0"/>
                  </a:cxn>
                  <a:cxn ang="0">
                    <a:pos x="318" y="1270"/>
                  </a:cxn>
                </a:cxnLst>
                <a:rect l="0" t="0" r="r" b="b"/>
                <a:pathLst>
                  <a:path w="318" h="1270">
                    <a:moveTo>
                      <a:pt x="0" y="1270"/>
                    </a:moveTo>
                    <a:cubicBezTo>
                      <a:pt x="64" y="635"/>
                      <a:pt x="128" y="0"/>
                      <a:pt x="181" y="0"/>
                    </a:cubicBezTo>
                    <a:cubicBezTo>
                      <a:pt x="234" y="0"/>
                      <a:pt x="276" y="635"/>
                      <a:pt x="318" y="1270"/>
                    </a:cubicBezTo>
                  </a:path>
                </a:pathLst>
              </a:custGeom>
              <a:noFill/>
              <a:ln w="3175" cap="flat" cmpd="sng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</p:grpSp>
      </p:grpSp>
      <p:sp>
        <p:nvSpPr>
          <p:cNvPr id="28" name="Oval 27"/>
          <p:cNvSpPr/>
          <p:nvPr/>
        </p:nvSpPr>
        <p:spPr>
          <a:xfrm>
            <a:off x="5786651" y="1651379"/>
            <a:ext cx="1323832" cy="818865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 28"/>
          <p:cNvSpPr/>
          <p:nvPr/>
        </p:nvSpPr>
        <p:spPr>
          <a:xfrm>
            <a:off x="8120417" y="1542196"/>
            <a:ext cx="736979" cy="1091821"/>
          </a:xfrm>
          <a:prstGeom prst="ellipse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29"/>
          <p:cNvSpPr txBox="1"/>
          <p:nvPr/>
        </p:nvSpPr>
        <p:spPr>
          <a:xfrm>
            <a:off x="6387152" y="3111692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Coefficiente di asimmetria</a:t>
            </a:r>
            <a:endParaRPr lang="it-IT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2" name="Straight Arrow Connector 31"/>
          <p:cNvCxnSpPr>
            <a:stCxn id="29" idx="4"/>
          </p:cNvCxnSpPr>
          <p:nvPr/>
        </p:nvCxnSpPr>
        <p:spPr>
          <a:xfrm flipH="1">
            <a:off x="8215953" y="2634017"/>
            <a:ext cx="272954" cy="4913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324881" y="2718172"/>
            <a:ext cx="230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Momento di  inerzia</a:t>
            </a:r>
            <a:endParaRPr lang="it-IT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6" name="Straight Arrow Connector 35"/>
          <p:cNvCxnSpPr>
            <a:stCxn id="28" idx="4"/>
            <a:endCxn id="33" idx="0"/>
          </p:cNvCxnSpPr>
          <p:nvPr/>
        </p:nvCxnSpPr>
        <p:spPr>
          <a:xfrm>
            <a:off x="6448567" y="2470244"/>
            <a:ext cx="28426" cy="247928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8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8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8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056" grpId="0"/>
      <p:bldP spid="28" grpId="0" animBg="1"/>
      <p:bldP spid="29" grpId="0" animBg="1"/>
      <p:bldP spid="30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Fondo stocastico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43" y="1269242"/>
            <a:ext cx="8991201" cy="478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Fondo stocastico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Per fondo si intende un segnale che è presente ovunque e in qualsiasi momento.</a:t>
            </a:r>
          </a:p>
          <a:p>
            <a:r>
              <a:rPr lang="it-IT" dirty="0" smtClean="0"/>
              <a:t>Stocastico significa che è un rumore casuale.</a:t>
            </a:r>
          </a:p>
          <a:p>
            <a:r>
              <a:rPr lang="it-IT" dirty="0" smtClean="0"/>
              <a:t>Il fondo stocastico di GW è costituito da due componenti</a:t>
            </a:r>
          </a:p>
          <a:p>
            <a:pPr lvl="1"/>
            <a:r>
              <a:rPr lang="it-IT" dirty="0" smtClean="0"/>
              <a:t>La componente cosmologica: è l’echo del Big Bang</a:t>
            </a:r>
          </a:p>
          <a:p>
            <a:pPr lvl="1"/>
            <a:r>
              <a:rPr lang="it-IT" dirty="0" smtClean="0"/>
              <a:t>La componente astrofisica: è la somma incoerente del segnale di molte stelle che non si riesce a distinguere (come il rumore di una moltitudine di persone che parlano).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mtClean="0"/>
              <a:t>Seminaro - Città della Scienza</a:t>
            </a:r>
            <a:endParaRPr lang="en-US" smtClean="0"/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Rivelazione</a:t>
            </a:r>
            <a:r>
              <a:rPr lang="en-US" dirty="0" smtClean="0"/>
              <a:t> </a:t>
            </a:r>
            <a:r>
              <a:rPr lang="en-US" dirty="0" err="1" smtClean="0"/>
              <a:t>diretta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GW</a:t>
            </a:r>
          </a:p>
        </p:txBody>
      </p:sp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752600"/>
            <a:ext cx="333851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332118" y="1387418"/>
            <a:ext cx="8432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Due </a:t>
            </a:r>
            <a:r>
              <a:rPr lang="en-US" b="0" dirty="0" err="1"/>
              <a:t>corpi</a:t>
            </a:r>
            <a:r>
              <a:rPr lang="en-US" b="0" dirty="0"/>
              <a:t> </a:t>
            </a:r>
            <a:r>
              <a:rPr lang="en-US" b="0" dirty="0" err="1"/>
              <a:t>inizialmente</a:t>
            </a:r>
            <a:r>
              <a:rPr lang="en-US" b="0" dirty="0"/>
              <a:t> in </a:t>
            </a:r>
            <a:r>
              <a:rPr lang="en-US" b="0" dirty="0" err="1"/>
              <a:t>quiete</a:t>
            </a:r>
            <a:r>
              <a:rPr lang="en-US" b="0" dirty="0"/>
              <a:t>: </a:t>
            </a:r>
            <a:r>
              <a:rPr lang="en-US" b="0" dirty="0" err="1"/>
              <a:t>uno</a:t>
            </a:r>
            <a:r>
              <a:rPr lang="en-US" b="0" dirty="0"/>
              <a:t> </a:t>
            </a:r>
            <a:r>
              <a:rPr lang="en-US" b="0" dirty="0" err="1"/>
              <a:t>nell’origine</a:t>
            </a:r>
            <a:r>
              <a:rPr lang="en-US" b="0" dirty="0"/>
              <a:t>, </a:t>
            </a:r>
            <a:r>
              <a:rPr lang="en-US" b="0" dirty="0" err="1"/>
              <a:t>l’altro</a:t>
            </a:r>
            <a:r>
              <a:rPr lang="en-US" b="0" dirty="0"/>
              <a:t> in (</a:t>
            </a:r>
            <a:r>
              <a:rPr lang="en-US" b="0" dirty="0" smtClean="0">
                <a:latin typeface="Symbol" pitchFamily="18" charset="2"/>
              </a:rPr>
              <a:t>e</a:t>
            </a:r>
            <a:r>
              <a:rPr lang="en-US" b="0" dirty="0" smtClean="0"/>
              <a:t>,0,0)</a:t>
            </a:r>
            <a:r>
              <a:rPr lang="en-US" dirty="0" smtClean="0"/>
              <a:t>; </a:t>
            </a:r>
            <a:r>
              <a:rPr lang="en-US" b="0" dirty="0" err="1" smtClean="0"/>
              <a:t>dunque</a:t>
            </a:r>
            <a:r>
              <a:rPr lang="en-US" b="0" dirty="0" smtClean="0"/>
              <a:t> x</a:t>
            </a:r>
            <a:r>
              <a:rPr lang="el-GR" b="0" baseline="30000" dirty="0" smtClean="0"/>
              <a:t>α</a:t>
            </a:r>
            <a:r>
              <a:rPr lang="en-US" dirty="0" smtClean="0"/>
              <a:t>= (0,</a:t>
            </a:r>
            <a:r>
              <a:rPr lang="en-US" dirty="0" smtClean="0">
                <a:latin typeface="Symbol" pitchFamily="18" charset="2"/>
              </a:rPr>
              <a:t>e</a:t>
            </a:r>
            <a:r>
              <a:rPr lang="en-US" dirty="0" smtClean="0"/>
              <a:t>,0,0</a:t>
            </a:r>
            <a:r>
              <a:rPr lang="en-US" dirty="0"/>
              <a:t>)</a:t>
            </a:r>
            <a:r>
              <a:rPr lang="en-US" dirty="0" smtClean="0"/>
              <a:t> </a:t>
            </a:r>
            <a:endParaRPr lang="it-IT" b="0" dirty="0" smtClean="0"/>
          </a:p>
        </p:txBody>
      </p:sp>
      <p:pic>
        <p:nvPicPr>
          <p:cNvPr id="4506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0" y="3810000"/>
            <a:ext cx="431165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4876800"/>
            <a:ext cx="4059238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901347" y="2846388"/>
          <a:ext cx="4645025" cy="113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4" name="Equation" r:id="rId6" imgW="1968480" imgH="482400" progId="Equation.3">
                  <p:embed/>
                </p:oleObj>
              </mc:Choice>
              <mc:Fallback>
                <p:oleObj name="Equation" r:id="rId6" imgW="1968480" imgH="4824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347" y="2846388"/>
                        <a:ext cx="4645025" cy="1138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mtClean="0"/>
              <a:t>Seminaro - Città della Scienza</a:t>
            </a:r>
            <a:endParaRPr lang="en-US" smtClean="0"/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Dunque, se diciamo L la lunghezza iniziale di un rivelatore, un onda “+” polarizzata lungo la dimensione considerata lo allungherà di </a:t>
            </a:r>
            <a:r>
              <a:rPr lang="en-US" b="0">
                <a:latin typeface="Symbol" pitchFamily="18" charset="2"/>
              </a:rPr>
              <a:t>D</a:t>
            </a:r>
            <a:r>
              <a:rPr lang="en-US" b="0"/>
              <a:t>L=1/2 h</a:t>
            </a:r>
            <a:r>
              <a:rPr lang="en-US" b="0" baseline="-25000"/>
              <a:t>xx</a:t>
            </a:r>
            <a:r>
              <a:rPr lang="en-US" b="0"/>
              <a:t>L</a:t>
            </a:r>
            <a:endParaRPr lang="en-US" b="0" baseline="-25000"/>
          </a:p>
        </p:txBody>
      </p:sp>
      <p:pic>
        <p:nvPicPr>
          <p:cNvPr id="46086" name="Picture 6" descr="polrz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66800"/>
            <a:ext cx="513397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2286000" y="1676400"/>
            <a:ext cx="609600" cy="152400"/>
          </a:xfrm>
          <a:prstGeom prst="rect">
            <a:avLst/>
          </a:prstGeom>
          <a:solidFill>
            <a:schemeClr val="tx2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it-IT" sz="1800" b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3124200" y="1676400"/>
            <a:ext cx="762000" cy="76200"/>
          </a:xfrm>
          <a:prstGeom prst="rect">
            <a:avLst/>
          </a:prstGeom>
          <a:solidFill>
            <a:schemeClr val="tx2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it-IT" sz="1800" b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4114800" y="1676400"/>
            <a:ext cx="609600" cy="152400"/>
          </a:xfrm>
          <a:prstGeom prst="rect">
            <a:avLst/>
          </a:prstGeom>
          <a:solidFill>
            <a:schemeClr val="tx2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it-IT" sz="1800" b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5105400" y="1600200"/>
            <a:ext cx="457200" cy="228600"/>
          </a:xfrm>
          <a:prstGeom prst="rect">
            <a:avLst/>
          </a:prstGeom>
          <a:solidFill>
            <a:schemeClr val="tx2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it-IT" sz="1800" b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5943600" y="1676400"/>
            <a:ext cx="609600" cy="152400"/>
          </a:xfrm>
          <a:prstGeom prst="rect">
            <a:avLst/>
          </a:prstGeom>
          <a:solidFill>
            <a:schemeClr val="tx2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it-IT" sz="1800" b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2286000" y="2895600"/>
            <a:ext cx="609600" cy="152400"/>
          </a:xfrm>
          <a:prstGeom prst="rect">
            <a:avLst/>
          </a:prstGeom>
          <a:solidFill>
            <a:schemeClr val="tx2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it-IT" sz="1800" b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3200400" y="2895600"/>
            <a:ext cx="609600" cy="152400"/>
          </a:xfrm>
          <a:prstGeom prst="rect">
            <a:avLst/>
          </a:prstGeom>
          <a:solidFill>
            <a:schemeClr val="tx2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it-IT" sz="1800" b="0">
              <a:solidFill>
                <a:srgbClr val="D60093"/>
              </a:solidFill>
              <a:latin typeface="Times New Roman" pitchFamily="18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590800" y="1447800"/>
            <a:ext cx="304800" cy="304800"/>
            <a:chOff x="1680" y="1056"/>
            <a:chExt cx="192" cy="192"/>
          </a:xfrm>
        </p:grpSpPr>
        <p:sp>
          <p:nvSpPr>
            <p:cNvPr id="46114" name="Line 15"/>
            <p:cNvSpPr>
              <a:spLocks noChangeShapeType="1"/>
            </p:cNvSpPr>
            <p:nvPr/>
          </p:nvSpPr>
          <p:spPr bwMode="auto">
            <a:xfrm>
              <a:off x="1680" y="1056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46115" name="Line 16"/>
            <p:cNvSpPr>
              <a:spLocks noChangeShapeType="1"/>
            </p:cNvSpPr>
            <p:nvPr/>
          </p:nvSpPr>
          <p:spPr bwMode="auto">
            <a:xfrm rot="5400000">
              <a:off x="1776" y="1152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505200" y="1524000"/>
            <a:ext cx="381000" cy="228600"/>
            <a:chOff x="1680" y="1056"/>
            <a:chExt cx="192" cy="192"/>
          </a:xfrm>
        </p:grpSpPr>
        <p:sp>
          <p:nvSpPr>
            <p:cNvPr id="46112" name="Line 18"/>
            <p:cNvSpPr>
              <a:spLocks noChangeShapeType="1"/>
            </p:cNvSpPr>
            <p:nvPr/>
          </p:nvSpPr>
          <p:spPr bwMode="auto">
            <a:xfrm>
              <a:off x="1680" y="1056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46113" name="Line 19"/>
            <p:cNvSpPr>
              <a:spLocks noChangeShapeType="1"/>
            </p:cNvSpPr>
            <p:nvPr/>
          </p:nvSpPr>
          <p:spPr bwMode="auto">
            <a:xfrm rot="5400000">
              <a:off x="1776" y="1152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419600" y="1447800"/>
            <a:ext cx="304800" cy="304800"/>
            <a:chOff x="1680" y="1056"/>
            <a:chExt cx="192" cy="192"/>
          </a:xfrm>
        </p:grpSpPr>
        <p:sp>
          <p:nvSpPr>
            <p:cNvPr id="46110" name="Line 21"/>
            <p:cNvSpPr>
              <a:spLocks noChangeShapeType="1"/>
            </p:cNvSpPr>
            <p:nvPr/>
          </p:nvSpPr>
          <p:spPr bwMode="auto">
            <a:xfrm>
              <a:off x="1680" y="1056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46111" name="Line 22"/>
            <p:cNvSpPr>
              <a:spLocks noChangeShapeType="1"/>
            </p:cNvSpPr>
            <p:nvPr/>
          </p:nvSpPr>
          <p:spPr bwMode="auto">
            <a:xfrm rot="5400000">
              <a:off x="1776" y="1152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5334000" y="1371600"/>
            <a:ext cx="228600" cy="381000"/>
            <a:chOff x="1680" y="1056"/>
            <a:chExt cx="192" cy="192"/>
          </a:xfrm>
        </p:grpSpPr>
        <p:sp>
          <p:nvSpPr>
            <p:cNvPr id="46108" name="Line 24"/>
            <p:cNvSpPr>
              <a:spLocks noChangeShapeType="1"/>
            </p:cNvSpPr>
            <p:nvPr/>
          </p:nvSpPr>
          <p:spPr bwMode="auto">
            <a:xfrm>
              <a:off x="1680" y="1056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46109" name="Line 25"/>
            <p:cNvSpPr>
              <a:spLocks noChangeShapeType="1"/>
            </p:cNvSpPr>
            <p:nvPr/>
          </p:nvSpPr>
          <p:spPr bwMode="auto">
            <a:xfrm rot="5400000">
              <a:off x="1776" y="1152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6248400" y="1447800"/>
            <a:ext cx="304800" cy="304800"/>
            <a:chOff x="1680" y="1056"/>
            <a:chExt cx="192" cy="192"/>
          </a:xfrm>
        </p:grpSpPr>
        <p:sp>
          <p:nvSpPr>
            <p:cNvPr id="46106" name="Line 27"/>
            <p:cNvSpPr>
              <a:spLocks noChangeShapeType="1"/>
            </p:cNvSpPr>
            <p:nvPr/>
          </p:nvSpPr>
          <p:spPr bwMode="auto">
            <a:xfrm>
              <a:off x="1680" y="1056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46107" name="Line 28"/>
            <p:cNvSpPr>
              <a:spLocks noChangeShapeType="1"/>
            </p:cNvSpPr>
            <p:nvPr/>
          </p:nvSpPr>
          <p:spPr bwMode="auto">
            <a:xfrm rot="5400000">
              <a:off x="1776" y="1152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590800" y="2667000"/>
            <a:ext cx="304800" cy="304800"/>
            <a:chOff x="1680" y="1056"/>
            <a:chExt cx="192" cy="192"/>
          </a:xfrm>
        </p:grpSpPr>
        <p:sp>
          <p:nvSpPr>
            <p:cNvPr id="46104" name="Line 30"/>
            <p:cNvSpPr>
              <a:spLocks noChangeShapeType="1"/>
            </p:cNvSpPr>
            <p:nvPr/>
          </p:nvSpPr>
          <p:spPr bwMode="auto">
            <a:xfrm>
              <a:off x="1680" y="1056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46105" name="Line 31"/>
            <p:cNvSpPr>
              <a:spLocks noChangeShapeType="1"/>
            </p:cNvSpPr>
            <p:nvPr/>
          </p:nvSpPr>
          <p:spPr bwMode="auto">
            <a:xfrm rot="5400000">
              <a:off x="1776" y="1152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3505200" y="2667000"/>
            <a:ext cx="304800" cy="304800"/>
            <a:chOff x="1680" y="1056"/>
            <a:chExt cx="192" cy="192"/>
          </a:xfrm>
        </p:grpSpPr>
        <p:sp>
          <p:nvSpPr>
            <p:cNvPr id="46102" name="Line 33"/>
            <p:cNvSpPr>
              <a:spLocks noChangeShapeType="1"/>
            </p:cNvSpPr>
            <p:nvPr/>
          </p:nvSpPr>
          <p:spPr bwMode="auto">
            <a:xfrm>
              <a:off x="1680" y="1056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46103" name="Line 34"/>
            <p:cNvSpPr>
              <a:spLocks noChangeShapeType="1"/>
            </p:cNvSpPr>
            <p:nvPr/>
          </p:nvSpPr>
          <p:spPr bwMode="auto">
            <a:xfrm rot="5400000">
              <a:off x="1776" y="1152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</p:grpSp>
      <p:sp>
        <p:nvSpPr>
          <p:cNvPr id="46101" name="Text Box 36"/>
          <p:cNvSpPr txBox="1">
            <a:spLocks noChangeArrowheads="1"/>
          </p:cNvSpPr>
          <p:nvPr/>
        </p:nvSpPr>
        <p:spPr bwMode="auto">
          <a:xfrm>
            <a:off x="304800" y="3581400"/>
            <a:ext cx="85344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L’allungamento è dell’ordine di 10</a:t>
            </a:r>
            <a:r>
              <a:rPr lang="en-US" b="0" baseline="30000"/>
              <a:t>-21</a:t>
            </a:r>
            <a:r>
              <a:rPr lang="en-US" b="0"/>
              <a:t> m (supernova) per un rivelatore di un metro =&gt; grandi lunghezze o amplificazione della deformazione.</a:t>
            </a:r>
          </a:p>
          <a:p>
            <a:pPr>
              <a:spcBef>
                <a:spcPct val="50000"/>
              </a:spcBef>
            </a:pPr>
            <a:r>
              <a:rPr lang="en-US" b="0"/>
              <a:t>Storicamente la seconda soluzione fu tentata per prima. </a:t>
            </a:r>
          </a:p>
          <a:p>
            <a:pPr>
              <a:spcBef>
                <a:spcPct val="50000"/>
              </a:spcBef>
            </a:pPr>
            <a:r>
              <a:rPr lang="en-US" b="0"/>
              <a:t>Una deformazione variabile periodicamente su una massa risonante (barra) viene amplificata alla frequenza di risonanza.</a:t>
            </a:r>
          </a:p>
          <a:p>
            <a:pPr>
              <a:spcBef>
                <a:spcPct val="50000"/>
              </a:spcBef>
            </a:pPr>
            <a:r>
              <a:rPr lang="en-US"/>
              <a:t>WARNING: </a:t>
            </a:r>
            <a:r>
              <a:rPr lang="en-US" b="0"/>
              <a:t>siccome osserviamo solo le variazioni di lunghezza le barre sono sensibili solo ai modi dispari di risonanza.</a:t>
            </a:r>
            <a:endParaRPr lang="en-US" baseline="3000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90CA573-4275-49A0-8684-F8146B2F31C4}" type="slidenum">
              <a:rPr lang="en-GB" altLang="it-IT" sz="1400" b="0">
                <a:solidFill>
                  <a:schemeClr val="tx1"/>
                </a:solidFill>
              </a:rPr>
              <a:pPr eaLnBrk="1" hangingPunct="1"/>
              <a:t>38</a:t>
            </a:fld>
            <a:endParaRPr lang="en-GB" altLang="it-IT" sz="1400" b="0">
              <a:solidFill>
                <a:schemeClr val="tx1"/>
              </a:solidFill>
            </a:endParaRP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ea typeface="ＭＳ Ｐゴシック" charset="0"/>
                <a:cs typeface="+mj-cs"/>
              </a:rPr>
              <a:t>I </a:t>
            </a:r>
            <a:r>
              <a:rPr lang="en-GB" dirty="0" err="1" smtClean="0">
                <a:ea typeface="ＭＳ Ｐゴシック" charset="0"/>
                <a:cs typeface="+mj-cs"/>
              </a:rPr>
              <a:t>Primi</a:t>
            </a:r>
            <a:r>
              <a:rPr lang="en-GB" dirty="0" smtClean="0">
                <a:ea typeface="ＭＳ Ｐゴシック" charset="0"/>
                <a:cs typeface="+mj-cs"/>
              </a:rPr>
              <a:t> </a:t>
            </a:r>
            <a:r>
              <a:rPr lang="en-GB" dirty="0" err="1" smtClean="0">
                <a:ea typeface="ＭＳ Ｐゴシック" charset="0"/>
                <a:cs typeface="+mj-cs"/>
              </a:rPr>
              <a:t>Esperimenti</a:t>
            </a:r>
            <a:endParaRPr lang="en-US" dirty="0">
              <a:ea typeface="ＭＳ Ｐゴシック" charset="0"/>
              <a:cs typeface="+mj-cs"/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628775"/>
            <a:ext cx="38766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5378450" y="1317625"/>
            <a:ext cx="338455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Questo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camp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sperimentale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fi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inaugurato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da</a:t>
            </a:r>
          </a:p>
          <a:p>
            <a:pPr>
              <a:defRPr/>
            </a:pP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J</a:t>
            </a:r>
            <a:r>
              <a:rPr lang="en-GB" b="0" dirty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. Weber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che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investigava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l’effetto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della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deformazione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dello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spaziosu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barre di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alluminio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a temperature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ambiente</a:t>
            </a:r>
            <a:endParaRPr lang="en-GB" b="0" dirty="0">
              <a:solidFill>
                <a:schemeClr val="tx1"/>
              </a:solidFill>
              <a:latin typeface="Trebuchet MS" charset="0"/>
              <a:ea typeface="ＭＳ Ｐゴシック" charset="0"/>
            </a:endParaRPr>
          </a:p>
          <a:p>
            <a:pPr>
              <a:defRPr/>
            </a:pPr>
            <a:endParaRPr lang="en-GB" b="0" dirty="0">
              <a:solidFill>
                <a:schemeClr val="tx1"/>
              </a:solidFill>
              <a:latin typeface="Trebuchet MS" charset="0"/>
              <a:ea typeface="ＭＳ Ｐゴシック" charset="0"/>
            </a:endParaRPr>
          </a:p>
          <a:p>
            <a:pPr>
              <a:defRPr/>
            </a:pP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Eventi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coincidenti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tra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rivelatori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agli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Argonne Lab 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e </a:t>
            </a:r>
            <a:r>
              <a:rPr lang="en-GB" b="0" dirty="0" err="1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nel</a:t>
            </a:r>
            <a:r>
              <a:rPr lang="en-GB" b="0" dirty="0" smtClean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 </a:t>
            </a:r>
            <a:r>
              <a:rPr lang="en-GB" b="0" dirty="0">
                <a:solidFill>
                  <a:schemeClr val="tx1"/>
                </a:solidFill>
                <a:latin typeface="Trebuchet MS" charset="0"/>
                <a:ea typeface="ＭＳ Ｐゴシック" charset="0"/>
              </a:rPr>
              <a:t>Maryland</a:t>
            </a:r>
            <a:endParaRPr lang="en-US" b="0" dirty="0">
              <a:solidFill>
                <a:schemeClr val="tx1"/>
              </a:solidFill>
              <a:latin typeface="Trebuchet MS" charset="0"/>
              <a:ea typeface="ＭＳ Ｐゴシック" charset="0"/>
            </a:endParaRPr>
          </a:p>
        </p:txBody>
      </p:sp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57813"/>
            <a:ext cx="51276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E4B6FA0-7C56-458A-A7DD-12C089FA3BD1}" type="slidenum">
              <a:rPr lang="en-GB" altLang="it-IT" sz="1400" b="0">
                <a:solidFill>
                  <a:schemeClr val="tx1"/>
                </a:solidFill>
              </a:rPr>
              <a:pPr eaLnBrk="1" hangingPunct="1"/>
              <a:t>39</a:t>
            </a:fld>
            <a:endParaRPr lang="en-GB" altLang="it-IT" sz="1400" b="0">
              <a:solidFill>
                <a:schemeClr val="tx1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467600" cy="49530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GB" dirty="0">
                <a:ea typeface="ＭＳ Ｐゴシック" charset="0"/>
                <a:cs typeface="+mn-cs"/>
              </a:rPr>
              <a:t>Joined by other groups in Germany, Italy</a:t>
            </a:r>
            <a:r>
              <a:rPr lang="en-GB" dirty="0" smtClean="0">
                <a:ea typeface="ＭＳ Ｐゴシック" charset="0"/>
                <a:cs typeface="+mn-cs"/>
              </a:rPr>
              <a:t>, UK </a:t>
            </a:r>
            <a:r>
              <a:rPr lang="en-GB" dirty="0">
                <a:ea typeface="ＭＳ Ｐゴシック" charset="0"/>
                <a:cs typeface="+mn-cs"/>
              </a:rPr>
              <a:t>and USA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GB" dirty="0">
                <a:ea typeface="ＭＳ Ｐゴシック" charset="0"/>
                <a:cs typeface="+mn-cs"/>
              </a:rPr>
              <a:t>No believable evidence for existence of GW</a:t>
            </a:r>
          </a:p>
          <a:p>
            <a:pPr eaLnBrk="1" hangingPunct="1">
              <a:buFont typeface="Wingdings" charset="0"/>
              <a:buNone/>
              <a:defRPr/>
            </a:pPr>
            <a:r>
              <a:rPr lang="en-GB" dirty="0">
                <a:ea typeface="ＭＳ Ｐゴシック" charset="0"/>
                <a:cs typeface="+mn-cs"/>
              </a:rPr>
              <a:t>					</a:t>
            </a:r>
          </a:p>
          <a:p>
            <a:pPr eaLnBrk="1" hangingPunct="1">
              <a:buFont typeface="Wingdings" charset="0"/>
              <a:buNone/>
              <a:defRPr/>
            </a:pPr>
            <a:endParaRPr lang="en-GB" dirty="0">
              <a:ea typeface="ＭＳ Ｐゴシック" charset="0"/>
              <a:cs typeface="+mn-cs"/>
            </a:endParaRPr>
          </a:p>
          <a:p>
            <a:pPr algn="ctr" eaLnBrk="1" hangingPunct="1">
              <a:buFont typeface="Wingdings" charset="0"/>
              <a:buNone/>
              <a:defRPr/>
            </a:pPr>
            <a:endParaRPr lang="en-GB" dirty="0">
              <a:ea typeface="ＭＳ Ｐゴシック" charset="0"/>
              <a:cs typeface="+mn-cs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693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dirty="0" err="1" smtClean="0">
                <a:ea typeface="ＭＳ Ｐゴシック" charset="0"/>
                <a:cs typeface="+mj-cs"/>
              </a:rPr>
              <a:t>Tecniche</a:t>
            </a:r>
            <a:r>
              <a:rPr lang="en-GB" dirty="0" smtClean="0">
                <a:ea typeface="ＭＳ Ｐゴシック" charset="0"/>
                <a:cs typeface="+mj-cs"/>
              </a:rPr>
              <a:t> di  </a:t>
            </a:r>
            <a:r>
              <a:rPr lang="en-GB" dirty="0" err="1" smtClean="0">
                <a:ea typeface="ＭＳ Ｐゴシック" charset="0"/>
                <a:cs typeface="+mj-cs"/>
              </a:rPr>
              <a:t>rivelazione</a:t>
            </a:r>
            <a:endParaRPr lang="en-GB" dirty="0">
              <a:ea typeface="ＭＳ Ｐゴシック" charset="0"/>
              <a:cs typeface="+mj-cs"/>
            </a:endParaRPr>
          </a:p>
        </p:txBody>
      </p:sp>
      <p:pic>
        <p:nvPicPr>
          <p:cNvPr id="16388" name="Picture 10" descr="Billing_at_Cylin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19631"/>
            <a:ext cx="301942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13"/>
          <p:cNvSpPr txBox="1">
            <a:spLocks noChangeArrowheads="1"/>
          </p:cNvSpPr>
          <p:nvPr/>
        </p:nvSpPr>
        <p:spPr bwMode="auto">
          <a:xfrm>
            <a:off x="1619250" y="6377408"/>
            <a:ext cx="2232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1200" smtClean="0">
                <a:solidFill>
                  <a:schemeClr val="folHlink"/>
                </a:solidFill>
              </a:rPr>
              <a:t>H. Billing et al, Munich</a:t>
            </a:r>
            <a:endParaRPr lang="en-US" sz="1200" smtClean="0">
              <a:solidFill>
                <a:schemeClr val="folHlink"/>
              </a:solidFill>
            </a:endParaRPr>
          </a:p>
        </p:txBody>
      </p:sp>
      <p:sp>
        <p:nvSpPr>
          <p:cNvPr id="9224" name="Text Box 14"/>
          <p:cNvSpPr txBox="1">
            <a:spLocks noChangeArrowheads="1"/>
          </p:cNvSpPr>
          <p:nvPr/>
        </p:nvSpPr>
        <p:spPr bwMode="auto">
          <a:xfrm>
            <a:off x="5580063" y="6377408"/>
            <a:ext cx="2520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1200" smtClean="0">
                <a:solidFill>
                  <a:schemeClr val="folHlink"/>
                </a:solidFill>
              </a:rPr>
              <a:t>R.Drever et al, Glasgow</a:t>
            </a:r>
            <a:endParaRPr lang="en-US" sz="1200" smtClean="0">
              <a:solidFill>
                <a:schemeClr val="folHlink"/>
              </a:solidFill>
            </a:endParaRPr>
          </a:p>
        </p:txBody>
      </p:sp>
      <p:pic>
        <p:nvPicPr>
          <p:cNvPr id="16391" name="Picture 1" descr="JandR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3719631"/>
            <a:ext cx="3521075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it-IT" dirty="0" smtClean="0"/>
              <a:t>Il cronotopo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it-IT" sz="2800" dirty="0" smtClean="0"/>
              <a:t>La definizione di simultaneità lega indissolubilmente lo spazio (topos) e il tempo (chronos). Per eventi simultanei: </a:t>
            </a:r>
          </a:p>
          <a:p>
            <a:r>
              <a:rPr lang="it-IT" sz="2800" dirty="0" smtClean="0"/>
              <a:t>:</a:t>
            </a:r>
            <a:endParaRPr lang="it-IT" sz="28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90600" y="2819400"/>
            <a:ext cx="0" cy="28956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990600" y="5715000"/>
            <a:ext cx="2887631" cy="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8600" y="5715000"/>
            <a:ext cx="762000" cy="7620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6324600"/>
            <a:ext cx="2840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x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714562" y="2667000"/>
            <a:ext cx="27603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z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3733800" y="5715000"/>
            <a:ext cx="2888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y</a:t>
            </a:r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5410200"/>
            <a:ext cx="3177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1747700" y="3810000"/>
            <a:ext cx="3097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B</a:t>
            </a:r>
            <a:endParaRPr lang="it-IT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90600" y="4038600"/>
            <a:ext cx="6858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676400" y="41148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85800" y="6019800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655652" y="5715000"/>
            <a:ext cx="2286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85800" y="41148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85800" y="4101152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2803480" y="2016456"/>
          <a:ext cx="4495800" cy="724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4" imgW="1892160" imgH="304560" progId="Equation.3">
                  <p:embed/>
                </p:oleObj>
              </mc:Choice>
              <mc:Fallback>
                <p:oleObj name="Equation" r:id="rId4" imgW="1892160" imgH="3045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3480" y="2016456"/>
                        <a:ext cx="4495800" cy="7241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3371000" y="2749887"/>
            <a:ext cx="577641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 generale si definisce una distanza spazio-temporale</a:t>
            </a:r>
          </a:p>
          <a:p>
            <a:endParaRPr lang="it-IT" sz="2800" dirty="0" smtClean="0"/>
          </a:p>
          <a:p>
            <a:r>
              <a:rPr lang="it-IT" sz="2800" dirty="0" smtClean="0"/>
              <a:t>Pari a 0 per eventi simultanei ma che può essere anche &gt;0 (ev. tipo tempo) e &lt;0 (ev. tipo spazio</a:t>
            </a:r>
            <a:r>
              <a:rPr lang="it-IT" sz="3200" dirty="0" smtClean="0"/>
              <a:t>).</a:t>
            </a:r>
            <a:endParaRPr lang="it-IT" sz="3200" dirty="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3538199" y="3612024"/>
          <a:ext cx="4648200" cy="565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6" imgW="1879560" imgH="228600" progId="Equation.3">
                  <p:embed/>
                </p:oleObj>
              </mc:Choice>
              <mc:Fallback>
                <p:oleObj name="Equation" r:id="rId6" imgW="187956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199" y="3612024"/>
                        <a:ext cx="4648200" cy="5653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901484" y="5955268"/>
            <a:ext cx="4106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dy</a:t>
            </a:r>
            <a:endParaRPr lang="it-IT" dirty="0"/>
          </a:p>
        </p:txBody>
      </p:sp>
      <p:sp>
        <p:nvSpPr>
          <p:cNvPr id="53" name="TextBox 52"/>
          <p:cNvSpPr txBox="1"/>
          <p:nvPr/>
        </p:nvSpPr>
        <p:spPr>
          <a:xfrm>
            <a:off x="1727720" y="5715000"/>
            <a:ext cx="4058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dx</a:t>
            </a:r>
            <a:endParaRPr lang="it-IT" dirty="0"/>
          </a:p>
        </p:txBody>
      </p:sp>
      <p:sp>
        <p:nvSpPr>
          <p:cNvPr id="54" name="TextBox 53"/>
          <p:cNvSpPr txBox="1"/>
          <p:nvPr/>
        </p:nvSpPr>
        <p:spPr>
          <a:xfrm>
            <a:off x="228600" y="4800600"/>
            <a:ext cx="3978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dz</a:t>
            </a:r>
            <a:endParaRPr lang="it-IT" dirty="0"/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685800" y="3810000"/>
            <a:ext cx="3048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641144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 60"/>
          <p:cNvSpPr/>
          <p:nvPr/>
        </p:nvSpPr>
        <p:spPr>
          <a:xfrm>
            <a:off x="949656" y="5652448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TextBox 61"/>
          <p:cNvSpPr txBox="1"/>
          <p:nvPr/>
        </p:nvSpPr>
        <p:spPr>
          <a:xfrm>
            <a:off x="4231944" y="5320166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ct è una coordinata come le altre </a:t>
            </a:r>
            <a:r>
              <a:rPr lang="it-IT" sz="3200" dirty="0" smtClean="0"/>
              <a:t>(</a:t>
            </a:r>
            <a:r>
              <a:rPr lang="el-GR" sz="3200" dirty="0" smtClean="0"/>
              <a:t>τ</a:t>
            </a:r>
            <a:r>
              <a:rPr lang="it-IT" sz="3200" dirty="0" smtClean="0"/>
              <a:t>)</a:t>
            </a:r>
            <a:endParaRPr lang="it-IT" sz="3200" b="1" baseline="-25000" dirty="0"/>
          </a:p>
        </p:txBody>
      </p:sp>
      <p:cxnSp>
        <p:nvCxnSpPr>
          <p:cNvPr id="30" name="Straight Connector 29"/>
          <p:cNvCxnSpPr>
            <a:stCxn id="61" idx="4"/>
          </p:cNvCxnSpPr>
          <p:nvPr/>
        </p:nvCxnSpPr>
        <p:spPr>
          <a:xfrm>
            <a:off x="987756" y="5728648"/>
            <a:ext cx="688644" cy="291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Amaldi e le GW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8492" y="1187350"/>
            <a:ext cx="8407018" cy="50906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sz="2000" dirty="0" smtClean="0"/>
              <a:t>IL PRIMO IN ITALIA AD INTUIRE L’IMPORTANZA DI QUESTI STUDI FU </a:t>
            </a:r>
            <a:r>
              <a:rPr lang="it-IT" sz="2000" u="sng" dirty="0" smtClean="0"/>
              <a:t>EDOARDO AMALDI</a:t>
            </a:r>
            <a:r>
              <a:rPr lang="it-IT" sz="20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it-IT" sz="2000" dirty="0" smtClean="0"/>
              <a:t> AMALDI RIUSCI’ A CONVINCERE L’</a:t>
            </a:r>
            <a:r>
              <a:rPr lang="it-IT" sz="2000" u="sng" dirty="0" smtClean="0"/>
              <a:t>INFN </a:t>
            </a:r>
            <a:r>
              <a:rPr lang="it-IT" sz="2000" dirty="0" smtClean="0"/>
              <a:t>(ISTITUTO NAZIONALE DI FISICA NUCLEARE) FINANZIARE QUESTA RICERCA E IL </a:t>
            </a:r>
            <a:r>
              <a:rPr lang="it-IT" sz="2000" u="sng" dirty="0" smtClean="0"/>
              <a:t>CERN</a:t>
            </a:r>
            <a:r>
              <a:rPr lang="it-IT" sz="2000" dirty="0" smtClean="0"/>
              <a:t> (CENTRO EUROPEO RICERCHE NUCLEARI) AD OSPITARLA. </a:t>
            </a:r>
          </a:p>
          <a:p>
            <a:pPr algn="just">
              <a:buFont typeface="Arial" pitchFamily="34" charset="0"/>
              <a:buChar char="•"/>
            </a:pPr>
            <a:r>
              <a:rPr lang="it-IT" sz="2000" u="sng" dirty="0" smtClean="0"/>
              <a:t>1961: </a:t>
            </a:r>
            <a:r>
              <a:rPr lang="it-IT" sz="2000" i="1" u="sng" dirty="0" smtClean="0"/>
              <a:t>CIRG</a:t>
            </a:r>
            <a:r>
              <a:rPr lang="it-IT" sz="2000" i="1" dirty="0" smtClean="0"/>
              <a:t>  (CENTRO INTERUNIVERSITARIO RICERCHE SULLA GRAVITAZIONE) A CUI ADERIRONO, NEGLI ANNI SEGUENTI : UNIVERSITA’ DI ROMA “LA SAPIENZA”, UNIVERSITA’ DI ROMA “TOR VERGATA”, UNIVERSITA</a:t>
            </a:r>
            <a:r>
              <a:rPr lang="it-IT" sz="2000" dirty="0" smtClean="0"/>
              <a:t>’ DELL’AQUILA, UNIVERSITA’ DI TRENTO</a:t>
            </a:r>
          </a:p>
          <a:p>
            <a:pPr algn="just">
              <a:buFont typeface="Arial" pitchFamily="34" charset="0"/>
              <a:buChar char="•"/>
            </a:pPr>
            <a:r>
              <a:rPr lang="it-IT" sz="2000" dirty="0" smtClean="0"/>
              <a:t> NEL 1968 IL PROF. </a:t>
            </a:r>
            <a:r>
              <a:rPr lang="it-IT" sz="2000" u="sng" dirty="0" smtClean="0"/>
              <a:t>WILLIAM M. FARBAINK </a:t>
            </a:r>
            <a:r>
              <a:rPr lang="it-IT" sz="2000" dirty="0" smtClean="0"/>
              <a:t>, DELL’UNIVERSITA’ DI STANFORD PROPOSE AD AMALDI DI MIGLIORARE GLI ESPERIMENTI DI WEBER</a:t>
            </a:r>
            <a:r>
              <a:rPr lang="it-IT" sz="2000" u="sng" dirty="0" smtClean="0"/>
              <a:t> </a:t>
            </a:r>
            <a:r>
              <a:rPr lang="it-IT" sz="2000" dirty="0" smtClean="0"/>
              <a:t>SUI METODI DI MISURA E PRODUZIONE DELLE ONDE GRAVITAZIONALI</a:t>
            </a:r>
          </a:p>
          <a:p>
            <a:pPr algn="just">
              <a:buFont typeface="Arial" pitchFamily="34" charset="0"/>
              <a:buChar char="•"/>
            </a:pPr>
            <a:r>
              <a:rPr lang="it-IT" sz="2000" dirty="0" smtClean="0"/>
              <a:t> 1978-80 REALIZZAZIONE DI TRE ANTENNE GRAVITAZIONALI COSTITUITE CIASCUNA DA UN CILINDRO DI 5 TONNELLATE RAFFREDDATE AD UNA TEMPERATURA ASSOLUTA DI 20 mK ED EQUIPAGGIATE DA TRASDUTTORI BASATI SULL’IMPIEGO DI AMPLIFICATORI SUPERCONDUTTORI. </a:t>
            </a:r>
            <a:endParaRPr lang="it-IT" sz="2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smtClean="0"/>
              <a:t>Seminaro - Città della Scienza</a:t>
            </a:r>
            <a:endParaRPr lang="en-US" smtClean="0"/>
          </a:p>
        </p:txBody>
      </p:sp>
      <p:pic>
        <p:nvPicPr>
          <p:cNvPr id="17" name="Picture 22" descr="layout animation"/>
          <p:cNvPicPr preferRelativeResize="0">
            <a:picLocks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450" y="4000500"/>
            <a:ext cx="320675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914400" y="4572000"/>
            <a:ext cx="7848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110000"/>
              <a:buFontTx/>
              <a:buChar char="•"/>
            </a:pPr>
            <a:endParaRPr lang="it-IT" sz="2400" b="0" baseline="30000">
              <a:solidFill>
                <a:srgbClr val="080808"/>
              </a:solidFill>
              <a:latin typeface="Comic Sans MS" pitchFamily="66" charset="0"/>
            </a:endParaRPr>
          </a:p>
        </p:txBody>
      </p:sp>
      <p:pic>
        <p:nvPicPr>
          <p:cNvPr id="16392" name="Picture 3" descr="wav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79588"/>
            <a:ext cx="9144000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Oval 4"/>
          <p:cNvSpPr>
            <a:spLocks noChangeArrowheads="1"/>
          </p:cNvSpPr>
          <p:nvPr/>
        </p:nvSpPr>
        <p:spPr bwMode="auto">
          <a:xfrm>
            <a:off x="4486275" y="2219325"/>
            <a:ext cx="1120775" cy="10541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94" name="Oval 5"/>
          <p:cNvSpPr>
            <a:spLocks noChangeArrowheads="1"/>
          </p:cNvSpPr>
          <p:nvPr/>
        </p:nvSpPr>
        <p:spPr bwMode="auto">
          <a:xfrm rot="5447748">
            <a:off x="5851525" y="2228850"/>
            <a:ext cx="1581150" cy="103505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95" name="Oval 6"/>
          <p:cNvSpPr>
            <a:spLocks noChangeArrowheads="1"/>
          </p:cNvSpPr>
          <p:nvPr/>
        </p:nvSpPr>
        <p:spPr bwMode="auto">
          <a:xfrm>
            <a:off x="2416175" y="2219325"/>
            <a:ext cx="1552575" cy="10541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it-IT" sz="1400" b="0" i="1">
              <a:solidFill>
                <a:srgbClr val="080808"/>
              </a:solidFill>
              <a:latin typeface="Comic Sans MS" pitchFamily="66" charset="0"/>
            </a:endParaRPr>
          </a:p>
        </p:txBody>
      </p:sp>
      <p:sp>
        <p:nvSpPr>
          <p:cNvPr id="16396" name="Line 7"/>
          <p:cNvSpPr>
            <a:spLocks noChangeShapeType="1"/>
          </p:cNvSpPr>
          <p:nvPr/>
        </p:nvSpPr>
        <p:spPr bwMode="auto">
          <a:xfrm>
            <a:off x="3192463" y="2219325"/>
            <a:ext cx="0" cy="5270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397" name="Line 8"/>
          <p:cNvSpPr>
            <a:spLocks noChangeShapeType="1"/>
          </p:cNvSpPr>
          <p:nvPr/>
        </p:nvSpPr>
        <p:spPr bwMode="auto">
          <a:xfrm>
            <a:off x="3192463" y="2746375"/>
            <a:ext cx="776287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398" name="Text Box 9"/>
          <p:cNvSpPr txBox="1">
            <a:spLocks noChangeArrowheads="1"/>
          </p:cNvSpPr>
          <p:nvPr/>
        </p:nvSpPr>
        <p:spPr bwMode="auto">
          <a:xfrm>
            <a:off x="2674938" y="2378075"/>
            <a:ext cx="56515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>
                <a:solidFill>
                  <a:srgbClr val="FFFF00"/>
                </a:solidFill>
                <a:latin typeface="Comic Sans MS" pitchFamily="66" charset="0"/>
              </a:rPr>
              <a:t>L-</a:t>
            </a:r>
            <a:r>
              <a:rPr lang="en-US" sz="1400" b="0">
                <a:solidFill>
                  <a:srgbClr val="FFFF00"/>
                </a:solidFill>
                <a:latin typeface="Symbol" pitchFamily="18" charset="2"/>
              </a:rPr>
              <a:t>D</a:t>
            </a:r>
            <a:r>
              <a:rPr lang="en-US" sz="1400" b="0">
                <a:solidFill>
                  <a:srgbClr val="FFFF00"/>
                </a:solidFill>
                <a:latin typeface="Comic Sans MS" pitchFamily="66" charset="0"/>
              </a:rPr>
              <a:t>L</a:t>
            </a:r>
          </a:p>
        </p:txBody>
      </p:sp>
      <p:sp>
        <p:nvSpPr>
          <p:cNvPr id="16399" name="Text Box 10"/>
          <p:cNvSpPr txBox="1">
            <a:spLocks noChangeArrowheads="1"/>
          </p:cNvSpPr>
          <p:nvPr/>
        </p:nvSpPr>
        <p:spPr bwMode="auto">
          <a:xfrm>
            <a:off x="3192463" y="2728913"/>
            <a:ext cx="576262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0">
                <a:solidFill>
                  <a:srgbClr val="FFFF00"/>
                </a:solidFill>
                <a:latin typeface="Comic Sans MS" pitchFamily="66" charset="0"/>
              </a:rPr>
              <a:t>L+</a:t>
            </a:r>
            <a:r>
              <a:rPr lang="en-US" sz="1400" b="0">
                <a:solidFill>
                  <a:srgbClr val="FFFF00"/>
                </a:solidFill>
                <a:latin typeface="Symbol" pitchFamily="18" charset="2"/>
              </a:rPr>
              <a:t>D</a:t>
            </a:r>
            <a:r>
              <a:rPr lang="en-US" sz="1400" b="0">
                <a:solidFill>
                  <a:srgbClr val="FFFF00"/>
                </a:solidFill>
                <a:latin typeface="Comic Sans MS" pitchFamily="66" charset="0"/>
              </a:rPr>
              <a:t>L</a:t>
            </a:r>
          </a:p>
        </p:txBody>
      </p:sp>
      <p:sp>
        <p:nvSpPr>
          <p:cNvPr id="16400" name="Oval 11"/>
          <p:cNvSpPr>
            <a:spLocks noChangeArrowheads="1"/>
          </p:cNvSpPr>
          <p:nvPr/>
        </p:nvSpPr>
        <p:spPr bwMode="auto">
          <a:xfrm>
            <a:off x="7591425" y="2219325"/>
            <a:ext cx="1120775" cy="10541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01" name="Text Box 12"/>
          <p:cNvSpPr txBox="1">
            <a:spLocks noChangeArrowheads="1"/>
          </p:cNvSpPr>
          <p:nvPr/>
        </p:nvSpPr>
        <p:spPr bwMode="auto">
          <a:xfrm>
            <a:off x="1046163" y="3543300"/>
            <a:ext cx="849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>
                <a:latin typeface="Comic Sans MS" pitchFamily="66" charset="0"/>
              </a:rPr>
              <a:t>t = 0</a:t>
            </a:r>
          </a:p>
        </p:txBody>
      </p:sp>
      <p:sp>
        <p:nvSpPr>
          <p:cNvPr id="16402" name="Text Box 13"/>
          <p:cNvSpPr txBox="1">
            <a:spLocks noChangeArrowheads="1"/>
          </p:cNvSpPr>
          <p:nvPr/>
        </p:nvSpPr>
        <p:spPr bwMode="auto">
          <a:xfrm>
            <a:off x="2530475" y="3549650"/>
            <a:ext cx="126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>
                <a:latin typeface="Comic Sans MS" pitchFamily="66" charset="0"/>
              </a:rPr>
              <a:t>t = </a:t>
            </a:r>
            <a:r>
              <a:rPr lang="en-US" sz="2400" b="0">
                <a:latin typeface="Symbol" pitchFamily="18" charset="2"/>
              </a:rPr>
              <a:t>T </a:t>
            </a:r>
            <a:r>
              <a:rPr lang="en-US" sz="2400" b="0">
                <a:latin typeface="Comic Sans MS" pitchFamily="66" charset="0"/>
              </a:rPr>
              <a:t>/4</a:t>
            </a:r>
          </a:p>
        </p:txBody>
      </p:sp>
      <p:sp>
        <p:nvSpPr>
          <p:cNvPr id="16403" name="Text Box 14"/>
          <p:cNvSpPr txBox="1">
            <a:spLocks noChangeArrowheads="1"/>
          </p:cNvSpPr>
          <p:nvPr/>
        </p:nvSpPr>
        <p:spPr bwMode="auto">
          <a:xfrm>
            <a:off x="4478338" y="3549650"/>
            <a:ext cx="1085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 dirty="0">
                <a:latin typeface="Comic Sans MS" pitchFamily="66" charset="0"/>
              </a:rPr>
              <a:t>t = </a:t>
            </a:r>
            <a:r>
              <a:rPr lang="en-US" sz="2400" b="0" dirty="0">
                <a:latin typeface="Symbol" pitchFamily="18" charset="2"/>
              </a:rPr>
              <a:t>T/2</a:t>
            </a:r>
            <a:endParaRPr lang="en-US" sz="2400" b="0" dirty="0">
              <a:latin typeface="Comic Sans MS" pitchFamily="66" charset="0"/>
            </a:endParaRPr>
          </a:p>
        </p:txBody>
      </p:sp>
      <p:sp>
        <p:nvSpPr>
          <p:cNvPr id="16404" name="Text Box 15"/>
          <p:cNvSpPr txBox="1">
            <a:spLocks noChangeArrowheads="1"/>
          </p:cNvSpPr>
          <p:nvPr/>
        </p:nvSpPr>
        <p:spPr bwMode="auto">
          <a:xfrm>
            <a:off x="5934075" y="3549650"/>
            <a:ext cx="1452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>
                <a:latin typeface="Comic Sans MS" pitchFamily="66" charset="0"/>
              </a:rPr>
              <a:t>t = 3</a:t>
            </a:r>
            <a:r>
              <a:rPr lang="en-US" sz="2400" b="0">
                <a:latin typeface="Symbol" pitchFamily="18" charset="2"/>
              </a:rPr>
              <a:t>T </a:t>
            </a:r>
            <a:r>
              <a:rPr lang="en-US" sz="2400" b="0">
                <a:latin typeface="Comic Sans MS" pitchFamily="66" charset="0"/>
              </a:rPr>
              <a:t>/4</a:t>
            </a:r>
          </a:p>
        </p:txBody>
      </p:sp>
      <p:sp>
        <p:nvSpPr>
          <p:cNvPr id="16405" name="Text Box 16"/>
          <p:cNvSpPr txBox="1">
            <a:spLocks noChangeArrowheads="1"/>
          </p:cNvSpPr>
          <p:nvPr/>
        </p:nvSpPr>
        <p:spPr bwMode="auto">
          <a:xfrm>
            <a:off x="7753350" y="3543300"/>
            <a:ext cx="871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>
                <a:latin typeface="Comic Sans MS" pitchFamily="66" charset="0"/>
              </a:rPr>
              <a:t>t = T</a:t>
            </a:r>
          </a:p>
        </p:txBody>
      </p:sp>
      <p:sp>
        <p:nvSpPr>
          <p:cNvPr id="16406" name="Oval 17"/>
          <p:cNvSpPr>
            <a:spLocks noChangeArrowheads="1"/>
          </p:cNvSpPr>
          <p:nvPr/>
        </p:nvSpPr>
        <p:spPr bwMode="auto">
          <a:xfrm>
            <a:off x="862013" y="2219325"/>
            <a:ext cx="1122362" cy="10541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09600" y="2130425"/>
            <a:ext cx="1457325" cy="1401763"/>
            <a:chOff x="384" y="893"/>
            <a:chExt cx="918" cy="883"/>
          </a:xfrm>
        </p:grpSpPr>
        <p:sp>
          <p:nvSpPr>
            <p:cNvPr id="16423" name="Line 19"/>
            <p:cNvSpPr>
              <a:spLocks noChangeShapeType="1"/>
            </p:cNvSpPr>
            <p:nvPr/>
          </p:nvSpPr>
          <p:spPr bwMode="auto">
            <a:xfrm flipV="1">
              <a:off x="898" y="948"/>
              <a:ext cx="0" cy="77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84" y="893"/>
              <a:ext cx="918" cy="883"/>
              <a:chOff x="384" y="893"/>
              <a:chExt cx="918" cy="883"/>
            </a:xfrm>
          </p:grpSpPr>
          <p:sp>
            <p:nvSpPr>
              <p:cNvPr id="16425" name="Rectangle 21"/>
              <p:cNvSpPr>
                <a:spLocks noChangeArrowheads="1"/>
              </p:cNvSpPr>
              <p:nvPr/>
            </p:nvSpPr>
            <p:spPr bwMode="auto">
              <a:xfrm>
                <a:off x="816" y="893"/>
                <a:ext cx="163" cy="55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426" name="Rectangle 22"/>
              <p:cNvSpPr>
                <a:spLocks noChangeArrowheads="1"/>
              </p:cNvSpPr>
              <p:nvPr/>
            </p:nvSpPr>
            <p:spPr bwMode="auto">
              <a:xfrm rot="-3091265">
                <a:off x="829" y="1285"/>
                <a:ext cx="145" cy="25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427" name="Line 23"/>
              <p:cNvSpPr>
                <a:spLocks noChangeShapeType="1"/>
              </p:cNvSpPr>
              <p:nvPr/>
            </p:nvSpPr>
            <p:spPr bwMode="auto">
              <a:xfrm>
                <a:off x="476" y="1298"/>
                <a:ext cx="773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28" name="Rectangle 24"/>
              <p:cNvSpPr>
                <a:spLocks noChangeArrowheads="1"/>
              </p:cNvSpPr>
              <p:nvPr/>
            </p:nvSpPr>
            <p:spPr bwMode="auto">
              <a:xfrm>
                <a:off x="384" y="1271"/>
                <a:ext cx="106" cy="48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it-IT" sz="2400" b="0">
                  <a:solidFill>
                    <a:srgbClr val="FFFF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6429" name="Oval 25"/>
              <p:cNvSpPr>
                <a:spLocks noChangeArrowheads="1"/>
              </p:cNvSpPr>
              <p:nvPr/>
            </p:nvSpPr>
            <p:spPr bwMode="auto">
              <a:xfrm>
                <a:off x="872" y="1724"/>
                <a:ext cx="48" cy="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430" name="Rectangle 26"/>
              <p:cNvSpPr>
                <a:spLocks noChangeArrowheads="1"/>
              </p:cNvSpPr>
              <p:nvPr/>
            </p:nvSpPr>
            <p:spPr bwMode="auto">
              <a:xfrm rot="-5400000">
                <a:off x="1204" y="1267"/>
                <a:ext cx="141" cy="5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16408" name="Text Box 27"/>
          <p:cNvSpPr txBox="1">
            <a:spLocks noChangeArrowheads="1"/>
          </p:cNvSpPr>
          <p:nvPr/>
        </p:nvSpPr>
        <p:spPr bwMode="auto">
          <a:xfrm>
            <a:off x="2070100" y="377825"/>
            <a:ext cx="5049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800" i="1">
                <a:solidFill>
                  <a:schemeClr val="tx2"/>
                </a:solidFill>
                <a:latin typeface="Comic Sans MS" pitchFamily="66" charset="0"/>
              </a:rPr>
              <a:t>Rivelazione interferometrica</a:t>
            </a:r>
          </a:p>
        </p:txBody>
      </p:sp>
      <p:sp>
        <p:nvSpPr>
          <p:cNvPr id="16409" name="Rectangle 28"/>
          <p:cNvSpPr>
            <a:spLocks noChangeArrowheads="1"/>
          </p:cNvSpPr>
          <p:nvPr/>
        </p:nvSpPr>
        <p:spPr bwMode="auto">
          <a:xfrm>
            <a:off x="3057525" y="2160588"/>
            <a:ext cx="258763" cy="87312"/>
          </a:xfrm>
          <a:prstGeom prst="rect">
            <a:avLst/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10" name="Rectangle 29"/>
          <p:cNvSpPr>
            <a:spLocks noChangeArrowheads="1"/>
          </p:cNvSpPr>
          <p:nvPr/>
        </p:nvSpPr>
        <p:spPr bwMode="auto">
          <a:xfrm rot="-3091265">
            <a:off x="3068638" y="2706688"/>
            <a:ext cx="230187" cy="39687"/>
          </a:xfrm>
          <a:prstGeom prst="rect">
            <a:avLst/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11" name="Rectangle 30"/>
          <p:cNvSpPr>
            <a:spLocks noChangeArrowheads="1"/>
          </p:cNvSpPr>
          <p:nvPr/>
        </p:nvSpPr>
        <p:spPr bwMode="auto">
          <a:xfrm>
            <a:off x="2362200" y="2701925"/>
            <a:ext cx="168275" cy="76200"/>
          </a:xfrm>
          <a:prstGeom prst="rect">
            <a:avLst/>
          </a:prstGeom>
          <a:solidFill>
            <a:srgbClr val="FFFF66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it-IT" sz="2400" b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6412" name="Oval 31"/>
          <p:cNvSpPr>
            <a:spLocks noChangeArrowheads="1"/>
          </p:cNvSpPr>
          <p:nvPr/>
        </p:nvSpPr>
        <p:spPr bwMode="auto">
          <a:xfrm>
            <a:off x="3165475" y="3403600"/>
            <a:ext cx="76200" cy="82550"/>
          </a:xfrm>
          <a:prstGeom prst="ellipse">
            <a:avLst/>
          </a:prstGeom>
          <a:solidFill>
            <a:schemeClr val="tx2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13" name="Rectangle 32"/>
          <p:cNvSpPr>
            <a:spLocks noChangeArrowheads="1"/>
          </p:cNvSpPr>
          <p:nvPr/>
        </p:nvSpPr>
        <p:spPr bwMode="auto">
          <a:xfrm rot="-5400000">
            <a:off x="3893344" y="2677319"/>
            <a:ext cx="223837" cy="85725"/>
          </a:xfrm>
          <a:prstGeom prst="rect">
            <a:avLst/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14" name="Line 33"/>
          <p:cNvSpPr>
            <a:spLocks noChangeShapeType="1"/>
          </p:cNvSpPr>
          <p:nvPr/>
        </p:nvSpPr>
        <p:spPr bwMode="auto">
          <a:xfrm>
            <a:off x="2438400" y="2741613"/>
            <a:ext cx="776288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5" name="Line 34"/>
          <p:cNvSpPr>
            <a:spLocks noChangeShapeType="1"/>
          </p:cNvSpPr>
          <p:nvPr/>
        </p:nvSpPr>
        <p:spPr bwMode="auto">
          <a:xfrm>
            <a:off x="3200400" y="2770188"/>
            <a:ext cx="0" cy="685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416" name="Line 35"/>
          <p:cNvSpPr>
            <a:spLocks noChangeShapeType="1"/>
          </p:cNvSpPr>
          <p:nvPr/>
        </p:nvSpPr>
        <p:spPr bwMode="auto">
          <a:xfrm>
            <a:off x="3200400" y="2236788"/>
            <a:ext cx="0" cy="22860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it-IT"/>
          </a:p>
        </p:txBody>
      </p:sp>
      <p:sp>
        <p:nvSpPr>
          <p:cNvPr id="16417" name="Line 36"/>
          <p:cNvSpPr>
            <a:spLocks noChangeShapeType="1"/>
          </p:cNvSpPr>
          <p:nvPr/>
        </p:nvSpPr>
        <p:spPr bwMode="auto">
          <a:xfrm rot="16200000" flipH="1">
            <a:off x="4152900" y="2619375"/>
            <a:ext cx="0" cy="22860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it-IT"/>
          </a:p>
        </p:txBody>
      </p:sp>
      <p:graphicFrame>
        <p:nvGraphicFramePr>
          <p:cNvPr id="16386" name="Object 37"/>
          <p:cNvGraphicFramePr>
            <a:graphicFrameLocks noGrp="1" noChangeAspect="1"/>
          </p:cNvGraphicFramePr>
          <p:nvPr>
            <p:ph/>
          </p:nvPr>
        </p:nvGraphicFramePr>
        <p:xfrm>
          <a:off x="2971800" y="4114800"/>
          <a:ext cx="3352800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2" name="Equation" r:id="rId5" imgW="1498320" imgH="393480" progId="Equation.3">
                  <p:embed/>
                </p:oleObj>
              </mc:Choice>
              <mc:Fallback>
                <p:oleObj name="Equation" r:id="rId5" imgW="1498320" imgH="39348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114800"/>
                        <a:ext cx="3352800" cy="881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5765800" y="4597400"/>
            <a:ext cx="5334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19" name="Line 40"/>
          <p:cNvSpPr>
            <a:spLocks noChangeShapeType="1"/>
          </p:cNvSpPr>
          <p:nvPr/>
        </p:nvSpPr>
        <p:spPr bwMode="auto">
          <a:xfrm>
            <a:off x="6172200" y="50292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420" name="Text Box 41"/>
          <p:cNvSpPr txBox="1">
            <a:spLocks noChangeArrowheads="1"/>
          </p:cNvSpPr>
          <p:nvPr/>
        </p:nvSpPr>
        <p:spPr bwMode="auto">
          <a:xfrm>
            <a:off x="6629400" y="5181600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/>
              <a:t>Grandi L per piccole h</a:t>
            </a:r>
          </a:p>
        </p:txBody>
      </p:sp>
      <p:sp>
        <p:nvSpPr>
          <p:cNvPr id="79915" name="Text Box 43"/>
          <p:cNvSpPr txBox="1">
            <a:spLocks noChangeArrowheads="1"/>
          </p:cNvSpPr>
          <p:nvPr/>
        </p:nvSpPr>
        <p:spPr bwMode="auto">
          <a:xfrm>
            <a:off x="3657600" y="5867400"/>
            <a:ext cx="482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sz="2400" b="0">
                <a:latin typeface="Trebuchet MS" pitchFamily="34" charset="0"/>
              </a:rPr>
              <a:t>Bisogna misurare:</a:t>
            </a:r>
            <a:r>
              <a:rPr lang="en-US" sz="2400" b="0">
                <a:latin typeface="Trebuchet MS" pitchFamily="34" charset="0"/>
              </a:rPr>
              <a:t> </a:t>
            </a:r>
            <a:r>
              <a:rPr lang="en-US" sz="2400" b="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en-US" sz="2400" b="0">
                <a:solidFill>
                  <a:srgbClr val="FF3300"/>
                </a:solidFill>
                <a:latin typeface="Trebuchet MS" pitchFamily="34" charset="0"/>
              </a:rPr>
              <a:t>L </a:t>
            </a:r>
            <a:r>
              <a:rPr lang="en-US" sz="2400" b="0">
                <a:solidFill>
                  <a:srgbClr val="FF3300"/>
                </a:solidFill>
                <a:latin typeface="Verdana" pitchFamily="34" charset="0"/>
              </a:rPr>
              <a:t>~ </a:t>
            </a:r>
            <a:r>
              <a:rPr lang="en-US" sz="2400" b="0">
                <a:solidFill>
                  <a:srgbClr val="FF3300"/>
                </a:solidFill>
                <a:latin typeface="Trebuchet MS" pitchFamily="34" charset="0"/>
              </a:rPr>
              <a:t>10</a:t>
            </a:r>
            <a:r>
              <a:rPr lang="en-US" sz="2400" b="0" baseline="30000">
                <a:solidFill>
                  <a:srgbClr val="FF3300"/>
                </a:solidFill>
                <a:latin typeface="Trebuchet MS" pitchFamily="34" charset="0"/>
              </a:rPr>
              <a:t>-18</a:t>
            </a:r>
            <a:r>
              <a:rPr lang="en-US" sz="2400" b="0">
                <a:solidFill>
                  <a:srgbClr val="FF3300"/>
                </a:solidFill>
                <a:latin typeface="Trebuchet MS" pitchFamily="34" charset="0"/>
              </a:rPr>
              <a:t> m</a:t>
            </a:r>
            <a:endParaRPr lang="en-US" sz="1800" b="0" u="sng">
              <a:solidFill>
                <a:srgbClr val="FF3300"/>
              </a:solidFill>
              <a:latin typeface="Trebuchet MS" pitchFamily="34" charset="0"/>
            </a:endParaRPr>
          </a:p>
        </p:txBody>
      </p:sp>
      <p:sp>
        <p:nvSpPr>
          <p:cNvPr id="79916" name="Rectangle 44"/>
          <p:cNvSpPr>
            <a:spLocks noChangeArrowheads="1"/>
          </p:cNvSpPr>
          <p:nvPr/>
        </p:nvSpPr>
        <p:spPr bwMode="auto">
          <a:xfrm>
            <a:off x="3505200" y="5230504"/>
            <a:ext cx="3001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0">
                <a:latin typeface="Trebuchet MS" pitchFamily="34" charset="0"/>
              </a:rPr>
              <a:t>Target h </a:t>
            </a:r>
            <a:r>
              <a:rPr lang="en-US" b="0">
                <a:latin typeface="Verdana" pitchFamily="34" charset="0"/>
              </a:rPr>
              <a:t>~</a:t>
            </a:r>
            <a:r>
              <a:rPr lang="en-US" b="0">
                <a:latin typeface="Trebuchet MS" pitchFamily="34" charset="0"/>
              </a:rPr>
              <a:t> 10</a:t>
            </a:r>
            <a:r>
              <a:rPr lang="en-US" b="0" baseline="30000">
                <a:latin typeface="Trebuchet MS" pitchFamily="34" charset="0"/>
              </a:rPr>
              <a:t>-21</a:t>
            </a:r>
            <a:r>
              <a:rPr lang="en-US" b="0">
                <a:latin typeface="Trebuchet MS" pitchFamily="34" charset="0"/>
              </a:rPr>
              <a:t>, L~10</a:t>
            </a:r>
            <a:r>
              <a:rPr lang="en-US" b="0" baseline="30000">
                <a:latin typeface="Trebuchet MS" pitchFamily="34" charset="0"/>
              </a:rPr>
              <a:t>3</a:t>
            </a:r>
            <a:r>
              <a:rPr lang="en-US" b="0">
                <a:latin typeface="Trebuchet MS" pitchFamily="34" charset="0"/>
              </a:rPr>
              <a:t>m</a:t>
            </a:r>
            <a:endParaRPr lang="en-US" b="0" baseline="30000">
              <a:latin typeface="Trebuchet MS" pitchFamily="34" charset="0"/>
            </a:endParaRPr>
          </a:p>
          <a:p>
            <a:pPr eaLnBrk="1" hangingPunct="1"/>
            <a:r>
              <a:rPr lang="en-US" b="0" i="1">
                <a:latin typeface="Trebuchet MS" pitchFamily="34" charset="0"/>
                <a:cs typeface="Times New Roman" pitchFamily="18" charset="0"/>
              </a:rPr>
              <a:t>(NS/NS @Virgo Cluster)</a:t>
            </a:r>
            <a:r>
              <a:rPr lang="it-IT" b="0" i="1">
                <a:latin typeface="Trebuchet MS" pitchFamily="34" charset="0"/>
                <a:cs typeface="Times New Roman" pitchFamily="18" charset="0"/>
              </a:rPr>
              <a:t> </a:t>
            </a:r>
            <a:endParaRPr lang="en-US" b="0" i="1"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740AA4-B5C4-458A-A10B-BE2B960BC61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5" grpId="0" autoUpdateAnimBg="0"/>
      <p:bldP spid="79916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Interferometro di Michelson</a:t>
            </a:r>
            <a:endParaRPr lang="it-IT" dirty="0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760" y="1457975"/>
            <a:ext cx="4675318" cy="357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990833" cy="2002808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Se i bracci A e B sono uguali e si sposta lo specchio F</a:t>
            </a:r>
            <a:r>
              <a:rPr lang="it-IT" baseline="-25000" dirty="0" smtClean="0"/>
              <a:t>2</a:t>
            </a:r>
            <a:r>
              <a:rPr lang="it-IT" dirty="0" smtClean="0"/>
              <a:t> di </a:t>
            </a:r>
            <a:r>
              <a:rPr lang="el-GR" dirty="0" smtClean="0"/>
              <a:t>Δ</a:t>
            </a:r>
            <a:r>
              <a:rPr lang="it-IT" dirty="0" smtClean="0"/>
              <a:t>x, il ritardo sullo schermo del fascio orizzontale rispetto a quello verticale è: 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740AA4-B5C4-458A-A10B-BE2B960BC61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981433" y="3500932"/>
          <a:ext cx="1214644" cy="78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63" name="Equation" r:id="rId4" imgW="609480" imgH="393480" progId="Equation.3">
                  <p:embed/>
                </p:oleObj>
              </mc:Choice>
              <mc:Fallback>
                <p:oleObj name="Equation" r:id="rId4" imgW="60948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433" y="3500932"/>
                        <a:ext cx="1214644" cy="7844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8255" y="3684896"/>
            <a:ext cx="1958343" cy="317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2696" y="3613941"/>
            <a:ext cx="2060314" cy="324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7" descr="http://www.astori.it/media/Astori/Immagini/interferometro-Michels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631066" y="3345067"/>
            <a:ext cx="2522106" cy="4503761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6318913" y="3630304"/>
            <a:ext cx="2497541" cy="746169"/>
            <a:chOff x="6318913" y="3630304"/>
            <a:chExt cx="2497541" cy="746169"/>
          </a:xfrm>
        </p:grpSpPr>
        <p:sp>
          <p:nvSpPr>
            <p:cNvPr id="14" name="TextBox 13"/>
            <p:cNvSpPr txBox="1"/>
            <p:nvPr/>
          </p:nvSpPr>
          <p:spPr>
            <a:xfrm>
              <a:off x="6318913" y="3630304"/>
              <a:ext cx="24975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L’interferenza è distruttiva per </a:t>
              </a:r>
              <a:endParaRPr lang="it-IT" dirty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7833815" y="3708461"/>
            <a:ext cx="818856" cy="668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64" name="Equation" r:id="rId9" imgW="482400" imgH="393480" progId="Equation.3">
                    <p:embed/>
                  </p:oleObj>
                </mc:Choice>
                <mc:Fallback>
                  <p:oleObj name="Equation" r:id="rId9" imgW="482400" imgH="39348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3815" y="3708461"/>
                          <a:ext cx="818856" cy="6680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8F7EFAF-802C-47E3-A4A5-083B46EF3A87}" type="slidenum">
              <a:rPr lang="en-GB" altLang="it-IT" sz="1400" b="0">
                <a:solidFill>
                  <a:schemeClr val="tx1"/>
                </a:solidFill>
              </a:rPr>
              <a:pPr eaLnBrk="1" hangingPunct="1"/>
              <a:t>43</a:t>
            </a:fld>
            <a:endParaRPr lang="en-GB" altLang="it-IT" sz="1400" b="0">
              <a:solidFill>
                <a:schemeClr val="tx1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ea typeface="ＭＳ Ｐゴシック" charset="0"/>
                <a:cs typeface="+mj-cs"/>
              </a:rPr>
              <a:t>Early Interferometer prototypes</a:t>
            </a:r>
          </a:p>
        </p:txBody>
      </p:sp>
      <p:pic>
        <p:nvPicPr>
          <p:cNvPr id="19459" name="Picture 3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35814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886200"/>
            <a:ext cx="3616325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974725" y="1792288"/>
            <a:ext cx="24542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Simple Michelson </a:t>
            </a:r>
          </a:p>
          <a:p>
            <a:pPr eaLnBrk="1" hangingPunct="1">
              <a:defRPr/>
            </a:pPr>
            <a:r>
              <a:rPr lang="en-GB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-R. Forward (1971-&gt;)</a:t>
            </a:r>
          </a:p>
          <a:p>
            <a:pPr eaLnBrk="1" hangingPunct="1">
              <a:defRPr/>
            </a:pPr>
            <a:r>
              <a:rPr lang="en-GB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Hughes Aircraft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755650" y="3055938"/>
            <a:ext cx="27495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Delay line prototype</a:t>
            </a:r>
          </a:p>
          <a:p>
            <a:pPr eaLnBrk="1" hangingPunct="1">
              <a:defRPr/>
            </a:pPr>
            <a:r>
              <a:rPr lang="en-GB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R. Weiss (1975-&gt;)  MIT</a:t>
            </a:r>
          </a:p>
        </p:txBody>
      </p:sp>
      <p:pic>
        <p:nvPicPr>
          <p:cNvPr id="19463" name="Picture 4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932238"/>
            <a:ext cx="33813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6100" y="6092825"/>
            <a:ext cx="38735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ＭＳ Ｐゴシック" charset="0"/>
                <a:cs typeface="ＭＳ Ｐゴシック" charset="0"/>
              </a:rPr>
              <a:t>Delay line prototype</a:t>
            </a:r>
          </a:p>
          <a:p>
            <a:pPr>
              <a:defRPr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charset="0"/>
                <a:ea typeface="ＭＳ Ｐゴシック" charset="0"/>
                <a:cs typeface="ＭＳ Ｐゴシック" charset="0"/>
              </a:rPr>
              <a:t>- H. Billing et al (1976 -&gt;) Max Planck</a:t>
            </a:r>
            <a:endParaRPr lang="en-US" sz="1600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626B7AE-7D63-4A47-828B-417E5BB2D14F}" type="slidenum">
              <a:rPr lang="en-GB" altLang="it-IT" sz="1400" b="0">
                <a:solidFill>
                  <a:schemeClr val="tx1"/>
                </a:solidFill>
              </a:rPr>
              <a:pPr eaLnBrk="1" hangingPunct="1"/>
              <a:t>44</a:t>
            </a:fld>
            <a:endParaRPr lang="en-GB" altLang="it-IT" sz="1400" b="0">
              <a:solidFill>
                <a:schemeClr val="tx1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dirty="0" smtClean="0">
                <a:ea typeface="ＭＳ Ｐゴシック" charset="0"/>
                <a:cs typeface="+mj-cs"/>
              </a:rPr>
              <a:t>Glasgow 10m 1977 -&gt;, </a:t>
            </a:r>
            <a:r>
              <a:rPr lang="en-GB" dirty="0">
                <a:ea typeface="ＭＳ Ｐゴシック" charset="0"/>
                <a:cs typeface="+mj-cs"/>
              </a:rPr>
              <a:t>Caltech </a:t>
            </a:r>
            <a:r>
              <a:rPr lang="en-GB" dirty="0" smtClean="0">
                <a:ea typeface="ＭＳ Ｐゴシック" charset="0"/>
                <a:cs typeface="+mj-cs"/>
              </a:rPr>
              <a:t>40m 1981 -&gt;</a:t>
            </a:r>
            <a:endParaRPr lang="en-GB" dirty="0">
              <a:ea typeface="ＭＳ Ｐゴシック" charset="0"/>
              <a:cs typeface="+mj-cs"/>
            </a:endParaRPr>
          </a:p>
        </p:txBody>
      </p:sp>
      <p:pic>
        <p:nvPicPr>
          <p:cNvPr id="21507" name="Picture 4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662238"/>
            <a:ext cx="3844925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87638"/>
            <a:ext cx="4227512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it-IT" dirty="0" smtClean="0"/>
              <a:t>Virgo </a:t>
            </a:r>
            <a:r>
              <a:rPr lang="it-IT" dirty="0" err="1" smtClean="0"/>
              <a:t>Proposal</a:t>
            </a:r>
            <a:r>
              <a:rPr lang="it-IT" dirty="0" smtClean="0"/>
              <a:t> </a:t>
            </a:r>
            <a:r>
              <a:rPr lang="it-IT" dirty="0" smtClean="0"/>
              <a:t>1989</a:t>
            </a:r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half" idx="2"/>
          </p:nvPr>
        </p:nvSpPr>
        <p:spPr>
          <a:xfrm>
            <a:off x="457200" y="943396"/>
            <a:ext cx="3008313" cy="4691063"/>
          </a:xfrm>
        </p:spPr>
        <p:txBody>
          <a:bodyPr>
            <a:normAutofit/>
          </a:bodyPr>
          <a:lstStyle/>
          <a:p>
            <a:r>
              <a:rPr lang="it-IT" sz="1800" dirty="0" smtClean="0"/>
              <a:t>Proposto nel </a:t>
            </a:r>
            <a:r>
              <a:rPr lang="it-IT" sz="1800" dirty="0" smtClean="0"/>
              <a:t>1989, dopo la sperimentazione di IRAS (Interferometro con la Riduzione Attiva del Sisma) del 1987, fu approvato </a:t>
            </a:r>
            <a:r>
              <a:rPr lang="it-IT" sz="1800" dirty="0" smtClean="0"/>
              <a:t>nel 1993 dal CNRS e nel 1994 dall’INFN.</a:t>
            </a:r>
          </a:p>
          <a:p>
            <a:r>
              <a:rPr lang="it-IT" sz="1800" dirty="0" smtClean="0"/>
              <a:t>La costruzione comincia nel 1996 presso Cascina, a cavallo tra le provincie di Pisa e Livorno e termina nel 2003.</a:t>
            </a:r>
          </a:p>
          <a:p>
            <a:r>
              <a:rPr lang="it-IT" sz="1800" dirty="0" smtClean="0"/>
              <a:t>In presa dati dal 2007 al 2011 in 4 diversi </a:t>
            </a:r>
            <a:r>
              <a:rPr lang="it-IT" sz="1800" dirty="0" err="1" smtClean="0"/>
              <a:t>run</a:t>
            </a:r>
            <a:r>
              <a:rPr lang="it-IT" sz="1800" dirty="0" smtClean="0"/>
              <a:t>, è attualmente in fase di aggiornamento – Advanced Virgo.</a:t>
            </a:r>
            <a:endParaRPr lang="it-IT" sz="1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8369" y="102609"/>
            <a:ext cx="4278702" cy="6298929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778369" y="1846054"/>
            <a:ext cx="1958197" cy="21220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piè di pagina 1"/>
          <p:cNvSpPr>
            <a:spLocks noGrp="1"/>
          </p:cNvSpPr>
          <p:nvPr>
            <p:ph type="ftr" sz="quarter" idx="10"/>
          </p:nvPr>
        </p:nvSpPr>
        <p:spPr>
          <a:xfrm>
            <a:off x="1972127" y="6356350"/>
            <a:ext cx="3364147" cy="365125"/>
          </a:xfrm>
          <a:noFill/>
        </p:spPr>
        <p:txBody>
          <a:bodyPr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it-IT" smtClean="0"/>
              <a:t>Seminaro - Città della Scienza</a:t>
            </a:r>
            <a:endParaRPr lang="en-GB" dirty="0"/>
          </a:p>
        </p:txBody>
      </p:sp>
      <p:pic>
        <p:nvPicPr>
          <p:cNvPr id="12291" name="Picture 4" descr="a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1905000" y="0"/>
            <a:ext cx="5314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49263">
              <a:buClr>
                <a:srgbClr val="0033CC"/>
              </a:buClr>
              <a:buFont typeface="Microsoft Sans Serif" pitchFamily="34" charset="0"/>
              <a:buNone/>
            </a:pPr>
            <a:r>
              <a:rPr lang="it-IT" sz="2800">
                <a:solidFill>
                  <a:srgbClr val="FFFF00"/>
                </a:solidFill>
                <a:latin typeface="Microsoft Sans Serif" pitchFamily="34" charset="0"/>
              </a:rPr>
              <a:t>VIRGO</a:t>
            </a: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1014413" y="533400"/>
            <a:ext cx="2338387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LAPP – Annecy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 i="1" dirty="0">
                <a:solidFill>
                  <a:srgbClr val="000000"/>
                </a:solidFill>
              </a:rPr>
              <a:t>NIKHEF – </a:t>
            </a:r>
            <a:r>
              <a:rPr lang="en-US" sz="1600" i="1" dirty="0" smtClean="0">
                <a:solidFill>
                  <a:srgbClr val="000000"/>
                </a:solidFill>
              </a:rPr>
              <a:t>Amsterdam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 i="1" dirty="0" smtClean="0">
                <a:solidFill>
                  <a:srgbClr val="000000"/>
                </a:solidFill>
              </a:rPr>
              <a:t>RMKI - Budapest</a:t>
            </a:r>
            <a:endParaRPr lang="en-US" sz="1600" i="1" dirty="0">
              <a:solidFill>
                <a:srgbClr val="000000"/>
              </a:solidFill>
            </a:endParaRP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INFN – Firenze-</a:t>
            </a:r>
            <a:r>
              <a:rPr lang="en-US" sz="1600" dirty="0" err="1">
                <a:solidFill>
                  <a:srgbClr val="000000"/>
                </a:solidFill>
              </a:rPr>
              <a:t>Urbino</a:t>
            </a:r>
            <a:endParaRPr lang="en-US" sz="1600" dirty="0">
              <a:solidFill>
                <a:srgbClr val="000000"/>
              </a:solidFill>
            </a:endParaRP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INFN – LNF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INFN – </a:t>
            </a:r>
            <a:r>
              <a:rPr lang="en-US" sz="1600" dirty="0" err="1" smtClean="0">
                <a:solidFill>
                  <a:srgbClr val="000000"/>
                </a:solidFill>
              </a:rPr>
              <a:t>Genova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5765800" y="533400"/>
            <a:ext cx="27686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INFN – Perugia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INFN – Pisa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INFN – Roma 1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 i="1">
                <a:solidFill>
                  <a:srgbClr val="000000"/>
                </a:solidFill>
              </a:rPr>
              <a:t>INFN – Roma 2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 i="1">
                <a:solidFill>
                  <a:srgbClr val="000000"/>
                </a:solidFill>
              </a:rPr>
              <a:t>POLGRAV – Warsaw</a:t>
            </a:r>
            <a:endParaRPr lang="it-IT" sz="1600">
              <a:solidFill>
                <a:srgbClr val="000000"/>
              </a:solidFill>
            </a:endParaRPr>
          </a:p>
        </p:txBody>
      </p:sp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3390900" y="533400"/>
            <a:ext cx="299085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LMA – Lyon 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INFN – Napoli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OCA – Nice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LAL – Orsay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 i="1">
                <a:solidFill>
                  <a:srgbClr val="000000"/>
                </a:solidFill>
              </a:rPr>
              <a:t>APC – Paris </a:t>
            </a: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600" i="1">
                <a:solidFill>
                  <a:srgbClr val="000000"/>
                </a:solidFill>
              </a:rPr>
              <a:t>INFN – Padova-Trento</a:t>
            </a:r>
            <a:endParaRPr lang="en-US" sz="1600">
              <a:solidFill>
                <a:srgbClr val="000000"/>
              </a:solidFill>
            </a:endParaRPr>
          </a:p>
          <a:p>
            <a:pPr marL="342900" indent="-342900" defTabSz="449263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GEO-600, un </a:t>
            </a:r>
            <a:r>
              <a:rPr lang="it-IT" dirty="0" err="1" smtClean="0"/>
              <a:t>interferomero</a:t>
            </a:r>
            <a:r>
              <a:rPr lang="it-IT" dirty="0" smtClean="0"/>
              <a:t> Anglo-tedesco. 1994</a:t>
            </a:r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3294" y="840811"/>
            <a:ext cx="5583492" cy="5171799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sz="1800" dirty="0" smtClean="0"/>
              <a:t>Nel 1994 fu proposto e la costruzione cominciò nel 1995 nei pressi di Hannover. </a:t>
            </a:r>
          </a:p>
          <a:p>
            <a:r>
              <a:rPr lang="it-IT" sz="1800" dirty="0" smtClean="0"/>
              <a:t>Lungo 600 metri è stato il banco di prova per molta della tecnologia utilizzata in Virgo e LIGO. </a:t>
            </a:r>
          </a:p>
          <a:p>
            <a:r>
              <a:rPr lang="it-IT" sz="1800" dirty="0" smtClean="0"/>
              <a:t>È in funzione dal 2001 e dal 2002 ha partecipato a diversi </a:t>
            </a:r>
            <a:r>
              <a:rPr lang="it-IT" sz="1800" dirty="0" err="1" smtClean="0"/>
              <a:t>run</a:t>
            </a:r>
            <a:r>
              <a:rPr lang="it-IT" sz="1800" dirty="0" smtClean="0"/>
              <a:t> congiunti con LIGO.</a:t>
            </a:r>
            <a:endParaRPr lang="it-IT" dirty="0" smtClean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1618" name="Picture 2" descr="https://www.mpg.de/848813/zoo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3" y="327803"/>
            <a:ext cx="72675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6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it-IT" dirty="0" smtClean="0"/>
              <a:t>LIGO – </a:t>
            </a:r>
            <a:r>
              <a:rPr lang="it-IT" dirty="0" err="1" smtClean="0"/>
              <a:t>Proposal</a:t>
            </a:r>
            <a:r>
              <a:rPr lang="it-IT" dirty="0" smtClean="0"/>
              <a:t> 1988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1800" dirty="0" smtClean="0"/>
              <a:t>R&amp;D approvato nel 1988. Esperimento finanziato nel 1991.</a:t>
            </a:r>
          </a:p>
          <a:p>
            <a:r>
              <a:rPr lang="it-IT" sz="1800" dirty="0" smtClean="0"/>
              <a:t>Due interferometri: uno ad Hanford (WA) ed una a Livingston (LA); 4 km.</a:t>
            </a:r>
          </a:p>
          <a:p>
            <a:r>
              <a:rPr lang="it-IT" sz="1800" dirty="0" smtClean="0"/>
              <a:t>Costruzione inizia nel 1994, entra in operazione nel 2002, fino al 2010. </a:t>
            </a:r>
          </a:p>
          <a:p>
            <a:r>
              <a:rPr lang="it-IT" sz="1800" dirty="0" smtClean="0"/>
              <a:t>Advanced LIGO entra in operazione nel 2015.</a:t>
            </a:r>
            <a:endParaRPr lang="it-IT" sz="180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11620" name="Picture 4" descr="https://www.advancedligo.mit.edu/graphics/summary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43" y="93559"/>
            <a:ext cx="4704966" cy="31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http://www.ligo.org/science/GW-Overview/images/L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869" y="3338423"/>
            <a:ext cx="4729155" cy="322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24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po’ di formalismo</a:t>
            </a:r>
            <a:endParaRPr lang="it-IT" dirty="0"/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907151"/>
              </p:ext>
            </p:extLst>
          </p:nvPr>
        </p:nvGraphicFramePr>
        <p:xfrm>
          <a:off x="1596126" y="1181100"/>
          <a:ext cx="5965825" cy="442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1" name="Equazione" r:id="rId3" imgW="3352680" imgH="2489040" progId="Equation.3">
                  <p:embed/>
                </p:oleObj>
              </mc:Choice>
              <mc:Fallback>
                <p:oleObj name="Equazione" r:id="rId3" imgW="3352680" imgH="2489040" progId="Equation.3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126" y="1181100"/>
                        <a:ext cx="5965825" cy="442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253" y="5568280"/>
            <a:ext cx="855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È </a:t>
            </a:r>
            <a:r>
              <a:rPr lang="it-IT" i="1" dirty="0" smtClean="0"/>
              <a:t>piatta</a:t>
            </a:r>
            <a:r>
              <a:rPr lang="it-IT" dirty="0" smtClean="0"/>
              <a:t>, perché ds</a:t>
            </a:r>
            <a:r>
              <a:rPr lang="it-IT" baseline="30000" dirty="0" smtClean="0"/>
              <a:t>2</a:t>
            </a:r>
            <a:r>
              <a:rPr lang="it-IT" dirty="0" smtClean="0"/>
              <a:t> rappresenta la distanza calcolata su una superficie piana; se la superficie non è piana potrebbero esserci termini fuori dalla diagonale, che “mischiano” le coordinate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3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piè di pagina 1"/>
          <p:cNvSpPr>
            <a:spLocks noGrp="1"/>
          </p:cNvSpPr>
          <p:nvPr>
            <p:ph type="ftr" sz="quarter" idx="10"/>
          </p:nvPr>
        </p:nvSpPr>
        <p:spPr>
          <a:xfrm>
            <a:off x="2831952" y="6356350"/>
            <a:ext cx="3691678" cy="365125"/>
          </a:xfrm>
          <a:noFill/>
        </p:spPr>
        <p:txBody>
          <a:bodyPr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it-IT" smtClean="0"/>
              <a:t>Seminaro - Città della Scienza</a:t>
            </a:r>
            <a:endParaRPr lang="en-GB"/>
          </a:p>
        </p:txBody>
      </p:sp>
      <p:pic>
        <p:nvPicPr>
          <p:cNvPr id="13315" name="Picture 4" descr="VIR-la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7827963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1619250" y="115888"/>
            <a:ext cx="56197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49263">
              <a:buClr>
                <a:srgbClr val="0033CC"/>
              </a:buClr>
              <a:buFont typeface="Microsoft Sans Serif" pitchFamily="34" charset="0"/>
              <a:buNone/>
            </a:pPr>
            <a:r>
              <a:rPr lang="it-IT" sz="2000" dirty="0">
                <a:latin typeface="Microsoft Sans Serif" pitchFamily="34" charset="0"/>
              </a:rPr>
              <a:t>Schema ottico di VIRGO</a:t>
            </a:r>
            <a:endParaRPr lang="en-US" sz="2000" dirty="0">
              <a:latin typeface="Microsoft Sans Serif" pitchFamily="34" charset="0"/>
            </a:endParaRP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533400" y="3240088"/>
            <a:ext cx="1335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GB" sz="1600">
                <a:solidFill>
                  <a:schemeClr val="tx1"/>
                </a:solidFill>
                <a:latin typeface="Verdana" pitchFamily="34" charset="0"/>
              </a:rPr>
              <a:t>Laser 20 W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81200" y="1447800"/>
            <a:ext cx="6688138" cy="3532188"/>
            <a:chOff x="1248" y="1200"/>
            <a:chExt cx="4213" cy="2225"/>
          </a:xfrm>
        </p:grpSpPr>
        <p:sp>
          <p:nvSpPr>
            <p:cNvPr id="13321" name="Text Box 8"/>
            <p:cNvSpPr txBox="1">
              <a:spLocks noChangeArrowheads="1"/>
            </p:cNvSpPr>
            <p:nvPr/>
          </p:nvSpPr>
          <p:spPr bwMode="auto">
            <a:xfrm>
              <a:off x="3462" y="3213"/>
              <a:ext cx="14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600">
                  <a:latin typeface="Verdana" pitchFamily="34" charset="0"/>
                </a:rPr>
                <a:t>Output Mode Cleaner</a:t>
              </a:r>
            </a:p>
          </p:txBody>
        </p:sp>
        <p:sp>
          <p:nvSpPr>
            <p:cNvPr id="13322" name="Text Box 9"/>
            <p:cNvSpPr txBox="1">
              <a:spLocks noChangeArrowheads="1"/>
            </p:cNvSpPr>
            <p:nvPr/>
          </p:nvSpPr>
          <p:spPr bwMode="auto">
            <a:xfrm>
              <a:off x="3312" y="1584"/>
              <a:ext cx="2149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600">
                  <a:latin typeface="Verdana" pitchFamily="34" charset="0"/>
                </a:rPr>
                <a:t>3 km long Fabry-Perot cavities:</a:t>
              </a:r>
            </a:p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600">
                  <a:latin typeface="Verdana" pitchFamily="34" charset="0"/>
                </a:rPr>
                <a:t>to lengthen the optical path to </a:t>
              </a:r>
            </a:p>
            <a:p>
              <a:pPr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600">
                  <a:latin typeface="Verdana" pitchFamily="34" charset="0"/>
                </a:rPr>
                <a:t>100 km</a:t>
              </a:r>
              <a:endParaRPr lang="en-GB" sz="1600">
                <a:latin typeface="Verdana" pitchFamily="34" charset="0"/>
              </a:endParaRPr>
            </a:p>
          </p:txBody>
        </p:sp>
        <p:sp>
          <p:nvSpPr>
            <p:cNvPr id="13323" name="Text Box 10"/>
            <p:cNvSpPr txBox="1">
              <a:spLocks noChangeArrowheads="1"/>
            </p:cNvSpPr>
            <p:nvPr/>
          </p:nvSpPr>
          <p:spPr bwMode="auto">
            <a:xfrm>
              <a:off x="1248" y="1200"/>
              <a:ext cx="13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600">
                  <a:solidFill>
                    <a:schemeClr val="tx1"/>
                  </a:solidFill>
                  <a:latin typeface="Verdana" pitchFamily="34" charset="0"/>
                </a:rPr>
                <a:t>Input Mode Cleaner</a:t>
              </a:r>
            </a:p>
          </p:txBody>
        </p:sp>
      </p:grpSp>
      <p:sp>
        <p:nvSpPr>
          <p:cNvPr id="13319" name="Text Box 11"/>
          <p:cNvSpPr txBox="1">
            <a:spLocks noChangeArrowheads="1"/>
          </p:cNvSpPr>
          <p:nvPr/>
        </p:nvSpPr>
        <p:spPr bwMode="auto">
          <a:xfrm>
            <a:off x="1676400" y="5029200"/>
            <a:ext cx="29924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>
                <a:latin typeface="Verdana" pitchFamily="34" charset="0"/>
              </a:rPr>
              <a:t>Power recycling mirror: 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>
                <a:latin typeface="Verdana" pitchFamily="34" charset="0"/>
              </a:rPr>
              <a:t>to increase the light power 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>
                <a:latin typeface="Verdana" pitchFamily="34" charset="0"/>
              </a:rPr>
              <a:t>to 1 kW </a:t>
            </a:r>
            <a:endParaRPr lang="en-US" sz="1600">
              <a:latin typeface="Verdana" pitchFamily="34" charset="0"/>
            </a:endParaRPr>
          </a:p>
        </p:txBody>
      </p:sp>
      <p:sp>
        <p:nvSpPr>
          <p:cNvPr id="13320" name="Line 12"/>
          <p:cNvSpPr>
            <a:spLocks noChangeShapeType="1"/>
          </p:cNvSpPr>
          <p:nvPr/>
        </p:nvSpPr>
        <p:spPr bwMode="auto">
          <a:xfrm flipV="1">
            <a:off x="3657600" y="43434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8" name="Picture 2" descr="pen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340225"/>
            <a:ext cx="3355975" cy="2517775"/>
          </a:xfrm>
          <a:prstGeom prst="rect">
            <a:avLst/>
          </a:prstGeom>
          <a:noFill/>
        </p:spPr>
      </p:pic>
      <p:sp>
        <p:nvSpPr>
          <p:cNvPr id="9666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38158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Isolamento sismico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666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19200" y="914400"/>
            <a:ext cx="3810000" cy="1676400"/>
          </a:xfrm>
        </p:spPr>
        <p:txBody>
          <a:bodyPr>
            <a:normAutofit fontScale="55000" lnSpcReduction="2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Specchi sospesi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Uso di multi-pendoli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Scegliere una bassa frequenza di pendolo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Fornire un isolamento su 6 gradi di libertà</a:t>
            </a:r>
            <a:r>
              <a:rPr lang="it-IT" dirty="0" smtClean="0"/>
              <a:t>:</a:t>
            </a:r>
            <a:endParaRPr lang="it-IT" dirty="0"/>
          </a:p>
          <a:p>
            <a:pPr>
              <a:lnSpc>
                <a:spcPct val="110000"/>
              </a:lnSpc>
            </a:pPr>
            <a:endParaRPr lang="it-IT" dirty="0"/>
          </a:p>
        </p:txBody>
      </p:sp>
      <p:pic>
        <p:nvPicPr>
          <p:cNvPr id="966661" name="Picture 5" descr="seismsh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323840"/>
            <a:ext cx="3714750" cy="5257800"/>
          </a:xfrm>
          <a:prstGeom prst="rect">
            <a:avLst/>
          </a:prstGeom>
          <a:noFill/>
        </p:spPr>
      </p:pic>
      <p:pic>
        <p:nvPicPr>
          <p:cNvPr id="966662" name="Picture 6" descr="pen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283075"/>
            <a:ext cx="3432175" cy="2574925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143000" y="2590800"/>
            <a:ext cx="609600" cy="1371600"/>
            <a:chOff x="670" y="1131"/>
            <a:chExt cx="431" cy="934"/>
          </a:xfrm>
        </p:grpSpPr>
        <p:sp>
          <p:nvSpPr>
            <p:cNvPr id="966664" name="Line 8"/>
            <p:cNvSpPr>
              <a:spLocks noChangeShapeType="1"/>
            </p:cNvSpPr>
            <p:nvPr/>
          </p:nvSpPr>
          <p:spPr bwMode="auto">
            <a:xfrm>
              <a:off x="670" y="1193"/>
              <a:ext cx="431" cy="0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65" name="Line 9"/>
            <p:cNvSpPr>
              <a:spLocks noChangeShapeType="1"/>
            </p:cNvSpPr>
            <p:nvPr/>
          </p:nvSpPr>
          <p:spPr bwMode="auto">
            <a:xfrm flipV="1">
              <a:off x="747" y="1131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66" name="Line 10"/>
            <p:cNvSpPr>
              <a:spLocks noChangeShapeType="1"/>
            </p:cNvSpPr>
            <p:nvPr/>
          </p:nvSpPr>
          <p:spPr bwMode="auto">
            <a:xfrm flipV="1">
              <a:off x="810" y="1131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67" name="Line 11"/>
            <p:cNvSpPr>
              <a:spLocks noChangeShapeType="1"/>
            </p:cNvSpPr>
            <p:nvPr/>
          </p:nvSpPr>
          <p:spPr bwMode="auto">
            <a:xfrm flipV="1">
              <a:off x="873" y="1131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68" name="Line 12"/>
            <p:cNvSpPr>
              <a:spLocks noChangeShapeType="1"/>
            </p:cNvSpPr>
            <p:nvPr/>
          </p:nvSpPr>
          <p:spPr bwMode="auto">
            <a:xfrm flipV="1">
              <a:off x="936" y="1131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69" name="Line 13"/>
            <p:cNvSpPr>
              <a:spLocks noChangeShapeType="1"/>
            </p:cNvSpPr>
            <p:nvPr/>
          </p:nvSpPr>
          <p:spPr bwMode="auto">
            <a:xfrm flipV="1">
              <a:off x="999" y="1131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70" name="Line 14"/>
            <p:cNvSpPr>
              <a:spLocks noChangeShapeType="1"/>
            </p:cNvSpPr>
            <p:nvPr/>
          </p:nvSpPr>
          <p:spPr bwMode="auto">
            <a:xfrm>
              <a:off x="873" y="1193"/>
              <a:ext cx="0" cy="607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71" name="Oval 15"/>
            <p:cNvSpPr>
              <a:spLocks noChangeArrowheads="1"/>
            </p:cNvSpPr>
            <p:nvPr/>
          </p:nvSpPr>
          <p:spPr bwMode="auto">
            <a:xfrm>
              <a:off x="736" y="1801"/>
              <a:ext cx="275" cy="264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905000" y="2590800"/>
            <a:ext cx="609600" cy="1447800"/>
            <a:chOff x="601" y="2668"/>
            <a:chExt cx="431" cy="1124"/>
          </a:xfrm>
        </p:grpSpPr>
        <p:sp>
          <p:nvSpPr>
            <p:cNvPr id="966673" name="Line 17"/>
            <p:cNvSpPr>
              <a:spLocks noChangeShapeType="1"/>
            </p:cNvSpPr>
            <p:nvPr/>
          </p:nvSpPr>
          <p:spPr bwMode="auto">
            <a:xfrm>
              <a:off x="601" y="2730"/>
              <a:ext cx="431" cy="0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74" name="Line 18"/>
            <p:cNvSpPr>
              <a:spLocks noChangeShapeType="1"/>
            </p:cNvSpPr>
            <p:nvPr/>
          </p:nvSpPr>
          <p:spPr bwMode="auto">
            <a:xfrm flipV="1">
              <a:off x="678" y="2668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75" name="Line 19"/>
            <p:cNvSpPr>
              <a:spLocks noChangeShapeType="1"/>
            </p:cNvSpPr>
            <p:nvPr/>
          </p:nvSpPr>
          <p:spPr bwMode="auto">
            <a:xfrm flipV="1">
              <a:off x="741" y="2668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76" name="Line 20"/>
            <p:cNvSpPr>
              <a:spLocks noChangeShapeType="1"/>
            </p:cNvSpPr>
            <p:nvPr/>
          </p:nvSpPr>
          <p:spPr bwMode="auto">
            <a:xfrm flipV="1">
              <a:off x="804" y="2668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77" name="Line 21"/>
            <p:cNvSpPr>
              <a:spLocks noChangeShapeType="1"/>
            </p:cNvSpPr>
            <p:nvPr/>
          </p:nvSpPr>
          <p:spPr bwMode="auto">
            <a:xfrm flipV="1">
              <a:off x="867" y="2668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78" name="Line 22"/>
            <p:cNvSpPr>
              <a:spLocks noChangeShapeType="1"/>
            </p:cNvSpPr>
            <p:nvPr/>
          </p:nvSpPr>
          <p:spPr bwMode="auto">
            <a:xfrm flipV="1">
              <a:off x="930" y="2668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79" name="Line 23"/>
            <p:cNvSpPr>
              <a:spLocks noChangeShapeType="1"/>
            </p:cNvSpPr>
            <p:nvPr/>
          </p:nvSpPr>
          <p:spPr bwMode="auto">
            <a:xfrm>
              <a:off x="804" y="2730"/>
              <a:ext cx="0" cy="243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80" name="Oval 24"/>
            <p:cNvSpPr>
              <a:spLocks noChangeArrowheads="1"/>
            </p:cNvSpPr>
            <p:nvPr/>
          </p:nvSpPr>
          <p:spPr bwMode="auto">
            <a:xfrm>
              <a:off x="741" y="2973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81" name="Line 25"/>
            <p:cNvSpPr>
              <a:spLocks noChangeShapeType="1"/>
            </p:cNvSpPr>
            <p:nvPr/>
          </p:nvSpPr>
          <p:spPr bwMode="auto">
            <a:xfrm>
              <a:off x="810" y="3084"/>
              <a:ext cx="0" cy="243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82" name="Oval 26"/>
            <p:cNvSpPr>
              <a:spLocks noChangeArrowheads="1"/>
            </p:cNvSpPr>
            <p:nvPr/>
          </p:nvSpPr>
          <p:spPr bwMode="auto">
            <a:xfrm>
              <a:off x="747" y="3327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83" name="Line 27"/>
            <p:cNvSpPr>
              <a:spLocks noChangeShapeType="1"/>
            </p:cNvSpPr>
            <p:nvPr/>
          </p:nvSpPr>
          <p:spPr bwMode="auto">
            <a:xfrm>
              <a:off x="816" y="3438"/>
              <a:ext cx="0" cy="243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84" name="Oval 28"/>
            <p:cNvSpPr>
              <a:spLocks noChangeArrowheads="1"/>
            </p:cNvSpPr>
            <p:nvPr/>
          </p:nvSpPr>
          <p:spPr bwMode="auto">
            <a:xfrm>
              <a:off x="753" y="3681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667000" y="2590800"/>
            <a:ext cx="533400" cy="1447800"/>
            <a:chOff x="960" y="2880"/>
            <a:chExt cx="431" cy="1056"/>
          </a:xfrm>
        </p:grpSpPr>
        <p:sp>
          <p:nvSpPr>
            <p:cNvPr id="966686" name="Line 30"/>
            <p:cNvSpPr>
              <a:spLocks noChangeShapeType="1"/>
            </p:cNvSpPr>
            <p:nvPr/>
          </p:nvSpPr>
          <p:spPr bwMode="auto">
            <a:xfrm>
              <a:off x="960" y="2942"/>
              <a:ext cx="431" cy="0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87" name="Line 31"/>
            <p:cNvSpPr>
              <a:spLocks noChangeShapeType="1"/>
            </p:cNvSpPr>
            <p:nvPr/>
          </p:nvSpPr>
          <p:spPr bwMode="auto">
            <a:xfrm flipV="1">
              <a:off x="1037" y="2880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88" name="Line 32"/>
            <p:cNvSpPr>
              <a:spLocks noChangeShapeType="1"/>
            </p:cNvSpPr>
            <p:nvPr/>
          </p:nvSpPr>
          <p:spPr bwMode="auto">
            <a:xfrm flipV="1">
              <a:off x="1100" y="2880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89" name="Line 33"/>
            <p:cNvSpPr>
              <a:spLocks noChangeShapeType="1"/>
            </p:cNvSpPr>
            <p:nvPr/>
          </p:nvSpPr>
          <p:spPr bwMode="auto">
            <a:xfrm flipV="1">
              <a:off x="1163" y="2880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90" name="Line 34"/>
            <p:cNvSpPr>
              <a:spLocks noChangeShapeType="1"/>
            </p:cNvSpPr>
            <p:nvPr/>
          </p:nvSpPr>
          <p:spPr bwMode="auto">
            <a:xfrm flipV="1">
              <a:off x="1226" y="2880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91" name="Line 35"/>
            <p:cNvSpPr>
              <a:spLocks noChangeShapeType="1"/>
            </p:cNvSpPr>
            <p:nvPr/>
          </p:nvSpPr>
          <p:spPr bwMode="auto">
            <a:xfrm flipV="1">
              <a:off x="1289" y="2880"/>
              <a:ext cx="63" cy="62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92" name="Oval 36"/>
            <p:cNvSpPr>
              <a:spLocks noChangeArrowheads="1"/>
            </p:cNvSpPr>
            <p:nvPr/>
          </p:nvSpPr>
          <p:spPr bwMode="auto">
            <a:xfrm>
              <a:off x="1100" y="3168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966693" name="Oval 37"/>
            <p:cNvSpPr>
              <a:spLocks noChangeArrowheads="1"/>
            </p:cNvSpPr>
            <p:nvPr/>
          </p:nvSpPr>
          <p:spPr bwMode="auto">
            <a:xfrm>
              <a:off x="1104" y="3504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6694" name="Oval 38"/>
            <p:cNvSpPr>
              <a:spLocks noChangeArrowheads="1"/>
            </p:cNvSpPr>
            <p:nvPr/>
          </p:nvSpPr>
          <p:spPr bwMode="auto">
            <a:xfrm>
              <a:off x="1112" y="3825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1104" y="2928"/>
              <a:ext cx="96" cy="240"/>
              <a:chOff x="1104" y="2928"/>
              <a:chExt cx="96" cy="240"/>
            </a:xfrm>
          </p:grpSpPr>
          <p:grpSp>
            <p:nvGrpSpPr>
              <p:cNvPr id="6" name="Group 40"/>
              <p:cNvGrpSpPr>
                <a:grpSpLocks/>
              </p:cNvGrpSpPr>
              <p:nvPr/>
            </p:nvGrpSpPr>
            <p:grpSpPr bwMode="auto">
              <a:xfrm>
                <a:off x="1104" y="2928"/>
                <a:ext cx="96" cy="240"/>
                <a:chOff x="720" y="3216"/>
                <a:chExt cx="240" cy="576"/>
              </a:xfrm>
            </p:grpSpPr>
            <p:sp>
              <p:nvSpPr>
                <p:cNvPr id="966697" name="Line 41"/>
                <p:cNvSpPr>
                  <a:spLocks noChangeShapeType="1"/>
                </p:cNvSpPr>
                <p:nvPr/>
              </p:nvSpPr>
              <p:spPr bwMode="auto">
                <a:xfrm>
                  <a:off x="720" y="3216"/>
                  <a:ext cx="240" cy="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6698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720" y="3264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6699" name="Line 43"/>
                <p:cNvSpPr>
                  <a:spLocks noChangeShapeType="1"/>
                </p:cNvSpPr>
                <p:nvPr/>
              </p:nvSpPr>
              <p:spPr bwMode="auto">
                <a:xfrm>
                  <a:off x="720" y="3360"/>
                  <a:ext cx="240" cy="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6700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720" y="3408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6701" name="Line 45"/>
                <p:cNvSpPr>
                  <a:spLocks noChangeShapeType="1"/>
                </p:cNvSpPr>
                <p:nvPr/>
              </p:nvSpPr>
              <p:spPr bwMode="auto">
                <a:xfrm>
                  <a:off x="720" y="3504"/>
                  <a:ext cx="240" cy="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6702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720" y="3552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6703" name="Line 47"/>
                <p:cNvSpPr>
                  <a:spLocks noChangeShapeType="1"/>
                </p:cNvSpPr>
                <p:nvPr/>
              </p:nvSpPr>
              <p:spPr bwMode="auto">
                <a:xfrm>
                  <a:off x="720" y="3648"/>
                  <a:ext cx="240" cy="4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966704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720" y="3696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966705" name="Line 49"/>
              <p:cNvSpPr>
                <a:spLocks noChangeShapeType="1"/>
              </p:cNvSpPr>
              <p:nvPr/>
            </p:nvSpPr>
            <p:spPr bwMode="auto">
              <a:xfrm>
                <a:off x="1104" y="31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7" name="Group 50"/>
            <p:cNvGrpSpPr>
              <a:grpSpLocks/>
            </p:cNvGrpSpPr>
            <p:nvPr/>
          </p:nvGrpSpPr>
          <p:grpSpPr bwMode="auto">
            <a:xfrm>
              <a:off x="1104" y="3264"/>
              <a:ext cx="96" cy="240"/>
              <a:chOff x="720" y="3216"/>
              <a:chExt cx="240" cy="576"/>
            </a:xfrm>
          </p:grpSpPr>
          <p:sp>
            <p:nvSpPr>
              <p:cNvPr id="966707" name="Line 51"/>
              <p:cNvSpPr>
                <a:spLocks noChangeShapeType="1"/>
              </p:cNvSpPr>
              <p:nvPr/>
            </p:nvSpPr>
            <p:spPr bwMode="auto">
              <a:xfrm>
                <a:off x="720" y="3216"/>
                <a:ext cx="240" cy="4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08" name="Line 52"/>
              <p:cNvSpPr>
                <a:spLocks noChangeShapeType="1"/>
              </p:cNvSpPr>
              <p:nvPr/>
            </p:nvSpPr>
            <p:spPr bwMode="auto">
              <a:xfrm flipV="1">
                <a:off x="720" y="3264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09" name="Line 53"/>
              <p:cNvSpPr>
                <a:spLocks noChangeShapeType="1"/>
              </p:cNvSpPr>
              <p:nvPr/>
            </p:nvSpPr>
            <p:spPr bwMode="auto">
              <a:xfrm>
                <a:off x="720" y="3360"/>
                <a:ext cx="240" cy="4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10" name="Line 54"/>
              <p:cNvSpPr>
                <a:spLocks noChangeShapeType="1"/>
              </p:cNvSpPr>
              <p:nvPr/>
            </p:nvSpPr>
            <p:spPr bwMode="auto">
              <a:xfrm flipV="1">
                <a:off x="720" y="3408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11" name="Line 55"/>
              <p:cNvSpPr>
                <a:spLocks noChangeShapeType="1"/>
              </p:cNvSpPr>
              <p:nvPr/>
            </p:nvSpPr>
            <p:spPr bwMode="auto">
              <a:xfrm>
                <a:off x="720" y="3504"/>
                <a:ext cx="240" cy="4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12" name="Line 56"/>
              <p:cNvSpPr>
                <a:spLocks noChangeShapeType="1"/>
              </p:cNvSpPr>
              <p:nvPr/>
            </p:nvSpPr>
            <p:spPr bwMode="auto">
              <a:xfrm flipV="1">
                <a:off x="720" y="3552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13" name="Line 57"/>
              <p:cNvSpPr>
                <a:spLocks noChangeShapeType="1"/>
              </p:cNvSpPr>
              <p:nvPr/>
            </p:nvSpPr>
            <p:spPr bwMode="auto">
              <a:xfrm>
                <a:off x="720" y="3648"/>
                <a:ext cx="240" cy="4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14" name="Line 58"/>
              <p:cNvSpPr>
                <a:spLocks noChangeShapeType="1"/>
              </p:cNvSpPr>
              <p:nvPr/>
            </p:nvSpPr>
            <p:spPr bwMode="auto">
              <a:xfrm flipV="1">
                <a:off x="720" y="369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966715" name="Line 59"/>
            <p:cNvSpPr>
              <a:spLocks noChangeShapeType="1"/>
            </p:cNvSpPr>
            <p:nvPr/>
          </p:nvSpPr>
          <p:spPr bwMode="auto">
            <a:xfrm>
              <a:off x="1104" y="3504"/>
              <a:ext cx="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grpSp>
          <p:nvGrpSpPr>
            <p:cNvPr id="8" name="Group 60"/>
            <p:cNvGrpSpPr>
              <a:grpSpLocks/>
            </p:cNvGrpSpPr>
            <p:nvPr/>
          </p:nvGrpSpPr>
          <p:grpSpPr bwMode="auto">
            <a:xfrm>
              <a:off x="1104" y="3600"/>
              <a:ext cx="96" cy="240"/>
              <a:chOff x="720" y="3216"/>
              <a:chExt cx="240" cy="576"/>
            </a:xfrm>
          </p:grpSpPr>
          <p:sp>
            <p:nvSpPr>
              <p:cNvPr id="966717" name="Line 61"/>
              <p:cNvSpPr>
                <a:spLocks noChangeShapeType="1"/>
              </p:cNvSpPr>
              <p:nvPr/>
            </p:nvSpPr>
            <p:spPr bwMode="auto">
              <a:xfrm>
                <a:off x="720" y="3216"/>
                <a:ext cx="240" cy="4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18" name="Line 62"/>
              <p:cNvSpPr>
                <a:spLocks noChangeShapeType="1"/>
              </p:cNvSpPr>
              <p:nvPr/>
            </p:nvSpPr>
            <p:spPr bwMode="auto">
              <a:xfrm flipV="1">
                <a:off x="720" y="3264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19" name="Line 63"/>
              <p:cNvSpPr>
                <a:spLocks noChangeShapeType="1"/>
              </p:cNvSpPr>
              <p:nvPr/>
            </p:nvSpPr>
            <p:spPr bwMode="auto">
              <a:xfrm>
                <a:off x="720" y="3360"/>
                <a:ext cx="240" cy="4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20" name="Line 64"/>
              <p:cNvSpPr>
                <a:spLocks noChangeShapeType="1"/>
              </p:cNvSpPr>
              <p:nvPr/>
            </p:nvSpPr>
            <p:spPr bwMode="auto">
              <a:xfrm flipV="1">
                <a:off x="720" y="3408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21" name="Line 65"/>
              <p:cNvSpPr>
                <a:spLocks noChangeShapeType="1"/>
              </p:cNvSpPr>
              <p:nvPr/>
            </p:nvSpPr>
            <p:spPr bwMode="auto">
              <a:xfrm>
                <a:off x="720" y="3504"/>
                <a:ext cx="240" cy="4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22" name="Line 66"/>
              <p:cNvSpPr>
                <a:spLocks noChangeShapeType="1"/>
              </p:cNvSpPr>
              <p:nvPr/>
            </p:nvSpPr>
            <p:spPr bwMode="auto">
              <a:xfrm flipV="1">
                <a:off x="720" y="3552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23" name="Line 67"/>
              <p:cNvSpPr>
                <a:spLocks noChangeShapeType="1"/>
              </p:cNvSpPr>
              <p:nvPr/>
            </p:nvSpPr>
            <p:spPr bwMode="auto">
              <a:xfrm>
                <a:off x="720" y="3648"/>
                <a:ext cx="240" cy="4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6724" name="Line 68"/>
              <p:cNvSpPr>
                <a:spLocks noChangeShapeType="1"/>
              </p:cNvSpPr>
              <p:nvPr/>
            </p:nvSpPr>
            <p:spPr bwMode="auto">
              <a:xfrm flipV="1">
                <a:off x="720" y="369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966725" name="Line 69"/>
            <p:cNvSpPr>
              <a:spLocks noChangeShapeType="1"/>
            </p:cNvSpPr>
            <p:nvPr/>
          </p:nvSpPr>
          <p:spPr bwMode="auto">
            <a:xfrm>
              <a:off x="1104" y="3840"/>
              <a:ext cx="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6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6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6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6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60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piè di pagina 1"/>
          <p:cNvSpPr>
            <a:spLocks noGrp="1"/>
          </p:cNvSpPr>
          <p:nvPr>
            <p:ph type="ftr" sz="quarter" idx="10"/>
          </p:nvPr>
        </p:nvSpPr>
        <p:spPr>
          <a:xfrm>
            <a:off x="3063967" y="6356350"/>
            <a:ext cx="3159411" cy="365125"/>
          </a:xfrm>
          <a:noFill/>
        </p:spPr>
        <p:txBody>
          <a:bodyPr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it-IT" smtClean="0"/>
              <a:t>Seminaro - Città della Scienza</a:t>
            </a:r>
            <a:endParaRPr lang="en-GB" dirty="0"/>
          </a:p>
        </p:txBody>
      </p:sp>
      <p:pic>
        <p:nvPicPr>
          <p:cNvPr id="22531" name="Picture 4" descr="HiResHanford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1250"/>
            <a:ext cx="2916238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1473200" y="115888"/>
            <a:ext cx="56197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49263">
              <a:buClr>
                <a:srgbClr val="0033CC"/>
              </a:buClr>
              <a:buFont typeface="Microsoft Sans Serif" pitchFamily="34" charset="0"/>
              <a:buNone/>
            </a:pPr>
            <a:r>
              <a:rPr lang="it-IT" sz="3200" dirty="0" smtClean="0">
                <a:solidFill>
                  <a:srgbClr val="FF0000"/>
                </a:solidFill>
                <a:latin typeface="Microsoft Sans Serif" pitchFamily="34" charset="0"/>
              </a:rPr>
              <a:t>Rete di osservatori di Onde Gravitazionali</a:t>
            </a:r>
            <a:endParaRPr lang="it-IT" sz="3200" dirty="0">
              <a:solidFill>
                <a:srgbClr val="FF0000"/>
              </a:solidFill>
              <a:latin typeface="Microsoft Sans Serif" pitchFamily="34" charset="0"/>
            </a:endParaRPr>
          </a:p>
        </p:txBody>
      </p:sp>
      <p:pic>
        <p:nvPicPr>
          <p:cNvPr id="22533" name="Picture 6" descr="LLO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1663"/>
            <a:ext cx="2914650" cy="20272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58750" y="3133725"/>
            <a:ext cx="2095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>
                <a:latin typeface="Trebuchet MS" pitchFamily="34" charset="0"/>
              </a:rPr>
              <a:t>LIGO – Livingston, LA</a:t>
            </a:r>
          </a:p>
        </p:txBody>
      </p:sp>
      <p:pic>
        <p:nvPicPr>
          <p:cNvPr id="22535" name="Picture 8" descr="aer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979738"/>
            <a:ext cx="2916237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6780213" y="3116263"/>
            <a:ext cx="1792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>
                <a:solidFill>
                  <a:schemeClr val="tx1"/>
                </a:solidFill>
                <a:latin typeface="Trebuchet MS" pitchFamily="34" charset="0"/>
              </a:rPr>
              <a:t>VIRGO, Pisa, Italy</a:t>
            </a:r>
          </a:p>
        </p:txBody>
      </p:sp>
      <p:pic>
        <p:nvPicPr>
          <p:cNvPr id="22537" name="Picture 10" descr="Luftb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1000125"/>
            <a:ext cx="291623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Text Box 11"/>
          <p:cNvSpPr txBox="1">
            <a:spLocks noChangeArrowheads="1"/>
          </p:cNvSpPr>
          <p:nvPr/>
        </p:nvSpPr>
        <p:spPr bwMode="auto">
          <a:xfrm>
            <a:off x="6553200" y="1143000"/>
            <a:ext cx="2147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>
                <a:solidFill>
                  <a:schemeClr val="tx1"/>
                </a:solidFill>
                <a:latin typeface="Trebuchet MS" pitchFamily="34" charset="0"/>
              </a:rPr>
              <a:t>GEO600, Hannover, D</a:t>
            </a:r>
          </a:p>
        </p:txBody>
      </p:sp>
      <p:pic>
        <p:nvPicPr>
          <p:cNvPr id="22539" name="Picture 12" descr="networ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8138" y="1341438"/>
            <a:ext cx="33496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261938" y="1154113"/>
            <a:ext cx="197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>
                <a:solidFill>
                  <a:schemeClr val="tx1"/>
                </a:solidFill>
                <a:latin typeface="Trebuchet MS" pitchFamily="34" charset="0"/>
              </a:rPr>
              <a:t>LIGO – Hanford, WA</a:t>
            </a:r>
          </a:p>
        </p:txBody>
      </p:sp>
      <p:sp>
        <p:nvSpPr>
          <p:cNvPr id="22541" name="Text Box 14"/>
          <p:cNvSpPr txBox="1">
            <a:spLocks noChangeArrowheads="1"/>
          </p:cNvSpPr>
          <p:nvPr/>
        </p:nvSpPr>
        <p:spPr bwMode="auto">
          <a:xfrm>
            <a:off x="2771775" y="995363"/>
            <a:ext cx="3744913" cy="3460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 b="1">
                <a:solidFill>
                  <a:schemeClr val="bg2"/>
                </a:solidFill>
                <a:latin typeface="Trebuchet MS" pitchFamily="34" charset="0"/>
              </a:rPr>
              <a:t>Un network di 4 (5) rivelatori di GW</a:t>
            </a:r>
          </a:p>
        </p:txBody>
      </p:sp>
      <p:sp>
        <p:nvSpPr>
          <p:cNvPr id="22542" name="Text Box 15"/>
          <p:cNvSpPr txBox="1">
            <a:spLocks noChangeArrowheads="1"/>
          </p:cNvSpPr>
          <p:nvPr/>
        </p:nvSpPr>
        <p:spPr bwMode="auto">
          <a:xfrm>
            <a:off x="34925" y="5410200"/>
            <a:ext cx="9109075" cy="590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 dirty="0">
                <a:solidFill>
                  <a:srgbClr val="FF0000"/>
                </a:solidFill>
                <a:latin typeface="Trebuchet MS" pitchFamily="34" charset="0"/>
              </a:rPr>
              <a:t>Virgo e la LIGO Scientific Collaboration (LSC) hanno firmato un MoU per lo scambio di dati, l’analisi dati congiunta e la policy di pubblicazioni. Prime pubblicazioni congiunte – 2008-09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piè di pagina 1"/>
          <p:cNvSpPr>
            <a:spLocks noGrp="1"/>
          </p:cNvSpPr>
          <p:nvPr>
            <p:ph type="ftr" sz="quarter" idx="10"/>
          </p:nvPr>
        </p:nvSpPr>
        <p:spPr>
          <a:xfrm>
            <a:off x="2709080" y="6315406"/>
            <a:ext cx="4251278" cy="365125"/>
          </a:xfrm>
          <a:noFill/>
        </p:spPr>
        <p:txBody>
          <a:bodyPr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it-IT" smtClean="0"/>
              <a:t>Seminaro - Città della Scienza</a:t>
            </a:r>
            <a:endParaRPr lang="en-GB" dirty="0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 cstate="print"/>
          <a:srcRect l="1973" t="1320" r="5919" b="10880"/>
          <a:stretch>
            <a:fillRect/>
          </a:stretch>
        </p:blipFill>
        <p:spPr bwMode="auto">
          <a:xfrm>
            <a:off x="3429000" y="1139825"/>
            <a:ext cx="5391150" cy="5083175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print"/>
          <a:srcRect t="25826"/>
          <a:stretch>
            <a:fillRect/>
          </a:stretch>
        </p:blipFill>
        <p:spPr bwMode="auto">
          <a:xfrm>
            <a:off x="827088" y="838200"/>
            <a:ext cx="1944687" cy="163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539750" y="3200400"/>
            <a:ext cx="2355850" cy="8350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 b="1">
                <a:solidFill>
                  <a:schemeClr val="tx1"/>
                </a:solidFill>
                <a:latin typeface="Calibri" pitchFamily="34" charset="0"/>
              </a:rPr>
              <a:t>Triangolazione</a:t>
            </a: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: permette di localizzare la sorgente</a:t>
            </a:r>
            <a:endParaRPr lang="it-IT" sz="1600" b="1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552450" y="4114800"/>
            <a:ext cx="2724150" cy="1204913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SzPct val="70000"/>
              <a:buFont typeface="Wingdings" pitchFamily="2" charset="2"/>
              <a:buNone/>
            </a:pP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La rete consente di deconvolvere la risposta dei rivelatori e la forma dei segnali </a:t>
            </a:r>
            <a:r>
              <a:rPr lang="it-IT" sz="1600">
                <a:solidFill>
                  <a:schemeClr val="tx1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it-IT" sz="1600" b="1">
                <a:solidFill>
                  <a:schemeClr val="tx1"/>
                </a:solidFill>
                <a:latin typeface="Calibri" pitchFamily="34" charset="0"/>
                <a:sym typeface="Wingdings" pitchFamily="2" charset="2"/>
              </a:rPr>
              <a:t>misurare i parametri del segnale</a:t>
            </a: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2036936" y="188913"/>
            <a:ext cx="56388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49263">
              <a:buClr>
                <a:srgbClr val="0033CC"/>
              </a:buClr>
              <a:buFont typeface="Microsoft Sans Serif" pitchFamily="34" charset="0"/>
              <a:buNone/>
            </a:pPr>
            <a:r>
              <a:rPr lang="it-IT" sz="2800" dirty="0" smtClean="0">
                <a:latin typeface="Microsoft Sans Serif" pitchFamily="34" charset="0"/>
              </a:rPr>
              <a:t>Scienza con una rete di rivelatori</a:t>
            </a:r>
            <a:endParaRPr lang="it-IT" sz="2800" dirty="0">
              <a:latin typeface="Microsoft Sans Serif" pitchFamily="34" charset="0"/>
            </a:endParaRP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539750" y="2514600"/>
            <a:ext cx="2232025" cy="59055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 b="1">
                <a:solidFill>
                  <a:schemeClr val="tx1"/>
                </a:solidFill>
                <a:latin typeface="Calibri" pitchFamily="34" charset="0"/>
              </a:rPr>
              <a:t>False alarm rejection</a:t>
            </a: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 richiede coincidenza</a:t>
            </a:r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539750" y="5413375"/>
            <a:ext cx="2808288" cy="8350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Maggior </a:t>
            </a:r>
            <a:r>
              <a:rPr lang="it-IT" sz="1600" b="1">
                <a:solidFill>
                  <a:schemeClr val="tx1"/>
                </a:solidFill>
                <a:latin typeface="Calibri" pitchFamily="34" charset="0"/>
              </a:rPr>
              <a:t>tempo di osservazione</a:t>
            </a:r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, migliore </a:t>
            </a:r>
            <a:r>
              <a:rPr lang="it-IT" sz="1600" b="1">
                <a:solidFill>
                  <a:schemeClr val="tx1"/>
                </a:solidFill>
                <a:latin typeface="Calibri" pitchFamily="34" charset="0"/>
              </a:rPr>
              <a:t>copertura del cielo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Scopo della ricerca sulle onde gravitazionali</a:t>
            </a:r>
            <a:endParaRPr lang="en-GB" dirty="0"/>
          </a:p>
        </p:txBody>
      </p:sp>
      <p:pic>
        <p:nvPicPr>
          <p:cNvPr id="824323" name="Picture 3" descr="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85106"/>
            <a:ext cx="2787650" cy="3671887"/>
          </a:xfrm>
          <a:prstGeom prst="rect">
            <a:avLst/>
          </a:prstGeom>
          <a:noFill/>
        </p:spPr>
      </p:pic>
      <p:sp>
        <p:nvSpPr>
          <p:cNvPr id="824324" name="Text Box 4"/>
          <p:cNvSpPr txBox="1">
            <a:spLocks noChangeArrowheads="1"/>
          </p:cNvSpPr>
          <p:nvPr/>
        </p:nvSpPr>
        <p:spPr bwMode="auto">
          <a:xfrm>
            <a:off x="3471863" y="145256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1600">
              <a:latin typeface="Lucida Fax" pitchFamily="18" charset="0"/>
            </a:endParaRPr>
          </a:p>
        </p:txBody>
      </p:sp>
      <p:sp>
        <p:nvSpPr>
          <p:cNvPr id="824325" name="Text Box 5"/>
          <p:cNvSpPr txBox="1">
            <a:spLocks noChangeArrowheads="1"/>
          </p:cNvSpPr>
          <p:nvPr/>
        </p:nvSpPr>
        <p:spPr bwMode="auto">
          <a:xfrm>
            <a:off x="3383316" y="1464270"/>
            <a:ext cx="5840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smtClean="0">
                <a:latin typeface="Microsoft Sans Serif" pitchFamily="34" charset="0"/>
              </a:rPr>
              <a:t>Prima rivelazione: ulteriore test della relatività Generale</a:t>
            </a:r>
            <a:endParaRPr lang="it-IT" dirty="0">
              <a:latin typeface="Microsoft Sans Serif" pitchFamily="34" charset="0"/>
            </a:endParaRPr>
          </a:p>
        </p:txBody>
      </p:sp>
      <p:pic>
        <p:nvPicPr>
          <p:cNvPr id="824326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 contrast="14000"/>
          </a:blip>
          <a:srcRect/>
          <a:stretch>
            <a:fillRect/>
          </a:stretch>
        </p:blipFill>
        <p:spPr bwMode="auto">
          <a:xfrm>
            <a:off x="4343400" y="2305050"/>
            <a:ext cx="4724400" cy="3355975"/>
          </a:xfrm>
          <a:prstGeom prst="rect">
            <a:avLst/>
          </a:prstGeom>
          <a:noFill/>
        </p:spPr>
      </p:pic>
      <p:sp>
        <p:nvSpPr>
          <p:cNvPr id="824327" name="Text Box 7"/>
          <p:cNvSpPr txBox="1">
            <a:spLocks noChangeArrowheads="1"/>
          </p:cNvSpPr>
          <p:nvPr/>
        </p:nvSpPr>
        <p:spPr bwMode="auto">
          <a:xfrm>
            <a:off x="6477000" y="2152650"/>
            <a:ext cx="1066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960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824328" name="Rectangle 8"/>
          <p:cNvSpPr>
            <a:spLocks noChangeArrowheads="1"/>
          </p:cNvSpPr>
          <p:nvPr/>
        </p:nvSpPr>
        <p:spPr bwMode="auto">
          <a:xfrm>
            <a:off x="4392613" y="594995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dirty="0">
                <a:latin typeface="Microsoft Sans Serif" pitchFamily="34" charset="0"/>
              </a:rPr>
              <a:t>Test </a:t>
            </a:r>
            <a:r>
              <a:rPr lang="it-IT" dirty="0" smtClean="0">
                <a:latin typeface="Microsoft Sans Serif" pitchFamily="34" charset="0"/>
              </a:rPr>
              <a:t>di teorie alternative della gravità</a:t>
            </a:r>
            <a:endParaRPr lang="it-IT" dirty="0">
              <a:latin typeface="Microsoft Sans Serif" pitchFamily="34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295275"/>
            <a:ext cx="6249987" cy="901700"/>
          </a:xfrm>
          <a:noFill/>
          <a:ln/>
        </p:spPr>
        <p:txBody>
          <a:bodyPr/>
          <a:lstStyle/>
          <a:p>
            <a:r>
              <a:rPr lang="en-US" sz="2000"/>
              <a:t>General Relativity: “a theorist’s Paradise, but an experimentalist’s Hell”</a:t>
            </a:r>
          </a:p>
        </p:txBody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2386013"/>
            <a:ext cx="5715000" cy="3905605"/>
          </a:xfrm>
        </p:spPr>
        <p:txBody>
          <a:bodyPr/>
          <a:lstStyle/>
          <a:p>
            <a:r>
              <a:rPr lang="it-IT" sz="1800" dirty="0" smtClean="0"/>
              <a:t>Niente esemplifica questa affermazione come le </a:t>
            </a:r>
            <a:r>
              <a:rPr lang="it-IT" sz="1800" dirty="0" smtClean="0">
                <a:solidFill>
                  <a:srgbClr val="FF0000"/>
                </a:solidFill>
              </a:rPr>
              <a:t>Onde Gravitazionali</a:t>
            </a:r>
            <a:endParaRPr lang="it-IT" sz="1800" dirty="0" smtClean="0"/>
          </a:p>
          <a:p>
            <a:endParaRPr lang="it-IT" sz="1800" dirty="0" smtClean="0"/>
          </a:p>
          <a:p>
            <a:r>
              <a:rPr lang="it-IT" sz="1800" dirty="0" smtClean="0"/>
              <a:t>Un’evidenza sperimentale convincentedella loro esistenza non c’è stata fino a ~70 anni dalla loro predizione </a:t>
            </a:r>
            <a:r>
              <a:rPr lang="it-IT" sz="1800" dirty="0" smtClean="0">
                <a:solidFill>
                  <a:schemeClr val="tx2"/>
                </a:solidFill>
              </a:rPr>
              <a:t>(Binary Pulsar)</a:t>
            </a:r>
          </a:p>
          <a:p>
            <a:endParaRPr lang="it-IT" sz="1800" dirty="0" smtClean="0">
              <a:solidFill>
                <a:schemeClr val="tx2"/>
              </a:solidFill>
            </a:endParaRPr>
          </a:p>
          <a:p>
            <a:r>
              <a:rPr lang="it-IT" sz="1800" dirty="0" smtClean="0"/>
              <a:t>dopo 90 anni, la rivelazione diretta ancora ci sfugge</a:t>
            </a:r>
          </a:p>
          <a:p>
            <a:endParaRPr lang="it-IT" sz="1800" dirty="0" smtClean="0">
              <a:solidFill>
                <a:srgbClr val="FF0000"/>
              </a:solidFill>
            </a:endParaRPr>
          </a:p>
          <a:p>
            <a:r>
              <a:rPr lang="it-IT" sz="1800" dirty="0" smtClean="0">
                <a:solidFill>
                  <a:srgbClr val="FF0000"/>
                </a:solidFill>
              </a:rPr>
              <a:t>Con un po’ di fortuna</a:t>
            </a:r>
            <a:r>
              <a:rPr lang="it-IT" sz="1800" dirty="0" smtClean="0"/>
              <a:t>, potermo avere una rivelazione diretta per il 100° anniversario della loro predizione</a:t>
            </a:r>
            <a:endParaRPr lang="it-IT" sz="1800" dirty="0"/>
          </a:p>
        </p:txBody>
      </p:sp>
      <p:sp>
        <p:nvSpPr>
          <p:cNvPr id="829444" name="Text Box 4"/>
          <p:cNvSpPr txBox="1">
            <a:spLocks noChangeArrowheads="1"/>
          </p:cNvSpPr>
          <p:nvPr/>
        </p:nvSpPr>
        <p:spPr bwMode="auto">
          <a:xfrm>
            <a:off x="2514600" y="1125538"/>
            <a:ext cx="5867400" cy="2587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400">
                <a:latin typeface="Arial" charset="0"/>
              </a:rPr>
              <a:t>C. Misner, K. S. Thorne and J.A Wheeler, </a:t>
            </a:r>
            <a:r>
              <a:rPr lang="en-US" sz="1400" b="1" i="1">
                <a:latin typeface="Arial" charset="0"/>
              </a:rPr>
              <a:t>Gravitation</a:t>
            </a:r>
            <a:r>
              <a:rPr lang="en-US" sz="1400">
                <a:latin typeface="Arial" charset="0"/>
              </a:rPr>
              <a:t> p. 1131 (1973)</a:t>
            </a:r>
            <a:endParaRPr lang="en-US" sz="1400" i="1">
              <a:latin typeface="Arial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2114550"/>
            <a:ext cx="3086100" cy="4122738"/>
            <a:chOff x="3259" y="1051"/>
            <a:chExt cx="1944" cy="2597"/>
          </a:xfrm>
        </p:grpSpPr>
        <p:sp>
          <p:nvSpPr>
            <p:cNvPr id="829446" name="Text Box 6"/>
            <p:cNvSpPr txBox="1">
              <a:spLocks noChangeArrowheads="1"/>
            </p:cNvSpPr>
            <p:nvPr/>
          </p:nvSpPr>
          <p:spPr bwMode="auto">
            <a:xfrm>
              <a:off x="3264" y="3504"/>
              <a:ext cx="1728" cy="144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bIns="0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200" i="1">
                  <a:latin typeface="Arial" charset="0"/>
                </a:rPr>
                <a:t>AIP Emilio Segrè Visual Archives</a:t>
              </a:r>
            </a:p>
          </p:txBody>
        </p:sp>
        <p:pic>
          <p:nvPicPr>
            <p:cNvPr id="82944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2084" t="1685" r="4169" b="3371"/>
            <a:stretch>
              <a:fillRect/>
            </a:stretch>
          </p:blipFill>
          <p:spPr bwMode="auto">
            <a:xfrm>
              <a:off x="3259" y="1051"/>
              <a:ext cx="1944" cy="2434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 type="none" w="sm" len="sm"/>
            </a:ln>
            <a:effectLst/>
          </p:spPr>
        </p:pic>
      </p:grp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Ovale 5"/>
          <p:cNvSpPr/>
          <p:nvPr/>
        </p:nvSpPr>
        <p:spPr>
          <a:xfrm>
            <a:off x="3200400" y="4105656"/>
            <a:ext cx="5760720" cy="21859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7054596" y="6139318"/>
            <a:ext cx="262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Fino all’anno scorso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825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8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" y="411480"/>
            <a:ext cx="7711013" cy="59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4" y="702752"/>
            <a:ext cx="9082630" cy="4172129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795528" y="4187952"/>
            <a:ext cx="7351776" cy="8046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461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dinamica di Newton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La teoria della gravitazione di Newton fu pubblicata </a:t>
            </a:r>
            <a:r>
              <a:rPr lang="en-US" dirty="0" err="1" smtClean="0"/>
              <a:t>nel</a:t>
            </a:r>
            <a:r>
              <a:rPr lang="en-US" dirty="0" smtClean="0"/>
              <a:t> 1685 </a:t>
            </a:r>
            <a:r>
              <a:rPr lang="en-US" dirty="0" err="1" smtClean="0"/>
              <a:t>nel</a:t>
            </a:r>
            <a:r>
              <a:rPr lang="en-US" dirty="0" smtClean="0"/>
              <a:t> “</a:t>
            </a:r>
            <a:r>
              <a:rPr lang="en-US" dirty="0" err="1" smtClean="0"/>
              <a:t>Philosophiae</a:t>
            </a:r>
            <a:r>
              <a:rPr lang="en-US" dirty="0" smtClean="0"/>
              <a:t> </a:t>
            </a:r>
            <a:r>
              <a:rPr lang="en-US" dirty="0" err="1" smtClean="0"/>
              <a:t>Naturalis</a:t>
            </a:r>
            <a:r>
              <a:rPr lang="en-US" dirty="0" smtClean="0"/>
              <a:t> Principia </a:t>
            </a:r>
            <a:r>
              <a:rPr lang="en-US" dirty="0" err="1" smtClean="0"/>
              <a:t>Mathematica</a:t>
            </a:r>
            <a:r>
              <a:rPr lang="en-US" dirty="0" smtClean="0"/>
              <a:t>” e </a:t>
            </a:r>
            <a:r>
              <a:rPr lang="en-US" dirty="0" err="1" smtClean="0"/>
              <a:t>contiene</a:t>
            </a:r>
            <a:r>
              <a:rPr lang="en-US" dirty="0" smtClean="0"/>
              <a:t> le </a:t>
            </a:r>
            <a:r>
              <a:rPr lang="en-US" dirty="0" err="1" smtClean="0"/>
              <a:t>pietre</a:t>
            </a:r>
            <a:r>
              <a:rPr lang="en-US" dirty="0" smtClean="0"/>
              <a:t> </a:t>
            </a:r>
            <a:r>
              <a:rPr lang="en-US" dirty="0" err="1" smtClean="0"/>
              <a:t>miliari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dinamica</a:t>
            </a:r>
            <a:r>
              <a:rPr lang="en-US" dirty="0" smtClean="0"/>
              <a:t> </a:t>
            </a:r>
            <a:r>
              <a:rPr lang="en-US" dirty="0" err="1" smtClean="0"/>
              <a:t>classica</a:t>
            </a:r>
            <a:r>
              <a:rPr lang="en-US" dirty="0" smtClean="0"/>
              <a:t>:</a:t>
            </a:r>
            <a:endParaRPr lang="it-IT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17550" y="3717925"/>
          <a:ext cx="150018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Equation" r:id="rId3" imgW="571320" imgH="215640" progId="Equation.3">
                  <p:embed/>
                </p:oleObj>
              </mc:Choice>
              <mc:Fallback>
                <p:oleObj name="Equation" r:id="rId3" imgW="5713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" y="3717925"/>
                        <a:ext cx="1500188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4600" y="3810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Legge di Newton</a:t>
            </a:r>
            <a:endParaRPr lang="it-I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946569"/>
              </p:ext>
            </p:extLst>
          </p:nvPr>
        </p:nvGraphicFramePr>
        <p:xfrm>
          <a:off x="311839" y="4146670"/>
          <a:ext cx="3386137" cy="166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Equazione" r:id="rId5" imgW="1346040" imgH="660240" progId="Equation.3">
                  <p:embed/>
                </p:oleObj>
              </mc:Choice>
              <mc:Fallback>
                <p:oleObj name="Equazione" r:id="rId5" imgW="1346040" imgH="660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839" y="4146670"/>
                        <a:ext cx="3386137" cy="166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85044" y="432747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Legge della gravitazione di Newton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4158849" y="4815580"/>
            <a:ext cx="4191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L’accelerazione gravitazionale: dipende dalla distanza relativa </a:t>
            </a:r>
            <a:r>
              <a:rPr lang="it-IT" sz="2000" b="1" dirty="0" smtClean="0"/>
              <a:t>r</a:t>
            </a:r>
            <a:r>
              <a:rPr lang="it-IT" sz="2000" baseline="-25000" dirty="0" smtClean="0"/>
              <a:t> </a:t>
            </a:r>
            <a:r>
              <a:rPr lang="it-IT" sz="2000" dirty="0" smtClean="0"/>
              <a:t>tra la particella massiva di test e quella che genera il campo; G è la costante gravitazionale di Newton</a:t>
            </a:r>
            <a:endParaRPr lang="it-IT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43172"/>
              </p:ext>
            </p:extLst>
          </p:nvPr>
        </p:nvGraphicFramePr>
        <p:xfrm>
          <a:off x="7310882" y="3690257"/>
          <a:ext cx="1524001" cy="1034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Equation" r:id="rId7" imgW="711000" imgH="482400" progId="Equation.3">
                  <p:embed/>
                </p:oleObj>
              </mc:Choice>
              <mc:Fallback>
                <p:oleObj name="Equation" r:id="rId7" imgW="711000" imgH="482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0882" y="3690257"/>
                        <a:ext cx="1524001" cy="103414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244857" y="3926179"/>
            <a:ext cx="1241947" cy="204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ight Arrow 14"/>
          <p:cNvSpPr/>
          <p:nvPr/>
        </p:nvSpPr>
        <p:spPr>
          <a:xfrm>
            <a:off x="6195563" y="4355507"/>
            <a:ext cx="1106398" cy="269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principio di equivalenza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/>
              <a:t>m</a:t>
            </a:r>
            <a:r>
              <a:rPr lang="it-IT" baseline="-25000" dirty="0" smtClean="0"/>
              <a:t>G</a:t>
            </a:r>
            <a:r>
              <a:rPr lang="it-IT" dirty="0" smtClean="0"/>
              <a:t>/m</a:t>
            </a:r>
            <a:r>
              <a:rPr lang="it-IT" baseline="-25000" dirty="0" smtClean="0"/>
              <a:t>I</a:t>
            </a:r>
            <a:r>
              <a:rPr lang="it-IT" dirty="0" smtClean="0"/>
              <a:t> è una costante per qualsiasi corpo massivo.</a:t>
            </a:r>
          </a:p>
          <a:p>
            <a:r>
              <a:rPr lang="it-IT" dirty="0" smtClean="0"/>
              <a:t>Questo era già stato scoperto da Galileo e Newton lo provò studiando il moto di pendoli di differente composizione, lunghezza e peso.</a:t>
            </a:r>
          </a:p>
          <a:p>
            <a:r>
              <a:rPr lang="it-IT" dirty="0" smtClean="0"/>
              <a:t>Da allora numerosi esperimenti hanno confermato questi risultati come per es. l’esperimento di Eötvos nel 1889 (con un’accuratezza di 1 parte su 10</a:t>
            </a:r>
            <a:r>
              <a:rPr lang="it-IT" baseline="30000" dirty="0" smtClean="0"/>
              <a:t>9</a:t>
            </a:r>
            <a:r>
              <a:rPr lang="it-IT" dirty="0" smtClean="0"/>
              <a:t> )</a:t>
            </a:r>
          </a:p>
          <a:p>
            <a:r>
              <a:rPr lang="it-IT" dirty="0" smtClean="0"/>
              <a:t>Tutti gli esperimenti fino ad adesso hanno confermato il  Principio di Equivalenza della massa inerziale e gravitazionale.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572000" cy="4648200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Consideriamo il moto di una  particella non relativistica soggetta a forze arbitrarie </a:t>
            </a:r>
            <a:r>
              <a:rPr lang="it-IT" b="1" dirty="0" smtClean="0"/>
              <a:t>F</a:t>
            </a:r>
            <a:r>
              <a:rPr lang="it-IT" dirty="0" smtClean="0"/>
              <a:t> in moto in un campo gravitazionale costante. </a:t>
            </a:r>
          </a:p>
          <a:p>
            <a:r>
              <a:rPr lang="en-US" dirty="0" err="1" smtClean="0"/>
              <a:t>Adesso</a:t>
            </a:r>
            <a:r>
              <a:rPr lang="en-US" dirty="0" smtClean="0"/>
              <a:t> </a:t>
            </a:r>
            <a:r>
              <a:rPr lang="en-US" dirty="0" err="1" smtClean="0"/>
              <a:t>saltiamo</a:t>
            </a:r>
            <a:r>
              <a:rPr lang="en-US" dirty="0" smtClean="0"/>
              <a:t> in un </a:t>
            </a:r>
            <a:r>
              <a:rPr lang="en-US" dirty="0" err="1" smtClean="0"/>
              <a:t>ascensore</a:t>
            </a:r>
            <a:r>
              <a:rPr lang="en-US" dirty="0" smtClean="0"/>
              <a:t> in </a:t>
            </a:r>
            <a:r>
              <a:rPr lang="en-US" dirty="0" err="1" smtClean="0"/>
              <a:t>caduta</a:t>
            </a:r>
            <a:r>
              <a:rPr lang="en-US" dirty="0" smtClean="0"/>
              <a:t> </a:t>
            </a:r>
            <a:r>
              <a:rPr lang="en-US" dirty="0" err="1" smtClean="0"/>
              <a:t>libera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medesimo</a:t>
            </a:r>
            <a:r>
              <a:rPr lang="en-US" dirty="0" smtClean="0"/>
              <a:t> campo </a:t>
            </a:r>
            <a:r>
              <a:rPr lang="en-US" dirty="0" err="1" smtClean="0"/>
              <a:t>gravitazionale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L’osservatore</a:t>
            </a:r>
            <a:r>
              <a:rPr lang="en-US" dirty="0" smtClean="0"/>
              <a:t> </a:t>
            </a:r>
            <a:r>
              <a:rPr lang="en-US" dirty="0" err="1" smtClean="0"/>
              <a:t>nell’ascensore</a:t>
            </a:r>
            <a:r>
              <a:rPr lang="en-US" dirty="0" smtClean="0"/>
              <a:t> </a:t>
            </a:r>
            <a:r>
              <a:rPr lang="en-US" dirty="0" err="1" smtClean="0"/>
              <a:t>vede</a:t>
            </a:r>
            <a:r>
              <a:rPr lang="en-US" dirty="0" smtClean="0"/>
              <a:t> le </a:t>
            </a:r>
            <a:r>
              <a:rPr lang="en-US" dirty="0" err="1" smtClean="0"/>
              <a:t>stesse</a:t>
            </a:r>
            <a:r>
              <a:rPr lang="en-US" dirty="0" smtClean="0"/>
              <a:t> </a:t>
            </a:r>
            <a:r>
              <a:rPr lang="en-US" dirty="0" err="1" smtClean="0"/>
              <a:t>leggi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</a:t>
            </a:r>
            <a:r>
              <a:rPr lang="en-US" dirty="0" err="1" smtClean="0"/>
              <a:t>dell’osservatore</a:t>
            </a:r>
            <a:r>
              <a:rPr lang="en-US" dirty="0" smtClean="0"/>
              <a:t> </a:t>
            </a:r>
            <a:r>
              <a:rPr lang="en-US" dirty="0" err="1" smtClean="0"/>
              <a:t>fermo</a:t>
            </a:r>
            <a:r>
              <a:rPr lang="en-US" dirty="0" smtClean="0"/>
              <a:t> ma </a:t>
            </a:r>
            <a:r>
              <a:rPr lang="en-US" dirty="0" err="1" smtClean="0"/>
              <a:t>senza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campo </a:t>
            </a:r>
            <a:r>
              <a:rPr lang="en-US" dirty="0" err="1" smtClean="0"/>
              <a:t>gravitationale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743575" y="1473200"/>
          <a:ext cx="245745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Equation" r:id="rId3" imgW="1091880" imgH="419040" progId="Equation.3">
                  <p:embed/>
                </p:oleObj>
              </mc:Choice>
              <mc:Fallback>
                <p:oleObj name="Equation" r:id="rId3" imgW="1091880" imgH="419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3575" y="1473200"/>
                        <a:ext cx="2457450" cy="846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502275" y="2824163"/>
          <a:ext cx="1646238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Equation" r:id="rId5" imgW="761760" imgH="583920" progId="Equation.3">
                  <p:embed/>
                </p:oleObj>
              </mc:Choice>
              <mc:Fallback>
                <p:oleObj name="Equation" r:id="rId5" imgW="761760" imgH="5839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275" y="2824163"/>
                        <a:ext cx="1646238" cy="1133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338763" y="3953492"/>
          <a:ext cx="3059112" cy="186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Equation" r:id="rId7" imgW="1498320" imgH="914400" progId="Equation.3">
                  <p:embed/>
                </p:oleObj>
              </mc:Choice>
              <mc:Fallback>
                <p:oleObj name="Equation" r:id="rId7" imgW="1498320" imgH="914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763" y="3953492"/>
                        <a:ext cx="3059112" cy="186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5334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Il principio di equivalenza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41492" y="1433015"/>
            <a:ext cx="682388" cy="11054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7424387" y="2511187"/>
            <a:ext cx="1023582" cy="413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=</a:t>
            </a:r>
            <a:r>
              <a:rPr lang="it-IT" sz="2000" b="1" dirty="0" smtClean="0"/>
              <a:t>a</a:t>
            </a:r>
            <a:endParaRPr lang="it-IT" sz="2000" b="1" dirty="0"/>
          </a:p>
        </p:txBody>
      </p:sp>
      <p:cxnSp>
        <p:nvCxnSpPr>
          <p:cNvPr id="16" name="Elbow Connector 15"/>
          <p:cNvCxnSpPr>
            <a:stCxn id="13" idx="5"/>
            <a:endCxn id="14" idx="1"/>
          </p:cNvCxnSpPr>
          <p:nvPr/>
        </p:nvCxnSpPr>
        <p:spPr>
          <a:xfrm rot="16200000" flipH="1">
            <a:off x="6903430" y="2197109"/>
            <a:ext cx="341474" cy="70044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principio di equivalenza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it-IT" b="1" dirty="0" smtClean="0"/>
              <a:t>Forma Forte:</a:t>
            </a:r>
            <a:r>
              <a:rPr lang="it-IT" dirty="0" smtClean="0"/>
              <a:t> in un campo gravitazionale arbitrario, in ogni punto del cronotopo, possiamo scegliere un sistema di riferimento inerziale tale che, in una regione sufficientemente piccola attorno al punto, </a:t>
            </a:r>
            <a:r>
              <a:rPr lang="it-IT" i="1" dirty="0" smtClean="0"/>
              <a:t>tutte le leggi fisiche </a:t>
            </a:r>
            <a:r>
              <a:rPr lang="it-IT" dirty="0" smtClean="0"/>
              <a:t>hanno la stessa forma che avrebbero in assenza di gravità.</a:t>
            </a:r>
          </a:p>
          <a:p>
            <a:r>
              <a:rPr lang="it-IT" b="1" dirty="0" smtClean="0"/>
              <a:t>Forma debole</a:t>
            </a:r>
            <a:r>
              <a:rPr lang="it-IT" dirty="0" smtClean="0"/>
              <a:t>: come sopra ma rimpiazzando “tutte le leggi fisiche” con “le leggi del moto dei corpi in caduta libera”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Seminaro - Città della Scienza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</TotalTime>
  <Words>3283</Words>
  <Application>Microsoft Office PowerPoint</Application>
  <PresentationFormat>Presentazione su schermo (4:3)</PresentationFormat>
  <Paragraphs>432</Paragraphs>
  <Slides>58</Slides>
  <Notes>12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58</vt:i4>
      </vt:variant>
    </vt:vector>
  </HeadingPairs>
  <TitlesOfParts>
    <vt:vector size="76" baseType="lpstr">
      <vt:lpstr>ＭＳ Ｐゴシック</vt:lpstr>
      <vt:lpstr>ＭＳ Ｐゴシック</vt:lpstr>
      <vt:lpstr>Arial</vt:lpstr>
      <vt:lpstr>Calibri</vt:lpstr>
      <vt:lpstr>Comic Sans MS</vt:lpstr>
      <vt:lpstr>Lucida Fax</vt:lpstr>
      <vt:lpstr>Math1</vt:lpstr>
      <vt:lpstr>Microsoft Sans Serif</vt:lpstr>
      <vt:lpstr>Symbol</vt:lpstr>
      <vt:lpstr>Times New Roman</vt:lpstr>
      <vt:lpstr>Trebuchet MS</vt:lpstr>
      <vt:lpstr>Verdana</vt:lpstr>
      <vt:lpstr>Wingdings</vt:lpstr>
      <vt:lpstr>Office Theme</vt:lpstr>
      <vt:lpstr>Custom Design</vt:lpstr>
      <vt:lpstr>1_Custom Design</vt:lpstr>
      <vt:lpstr>Equation</vt:lpstr>
      <vt:lpstr>Equazione</vt:lpstr>
      <vt:lpstr>Relatività Generale e la caccia alle onde gravitazionali</vt:lpstr>
      <vt:lpstr>1905, la Relatività ristretta</vt:lpstr>
      <vt:lpstr>Simultaneità</vt:lpstr>
      <vt:lpstr>Il cronotopo</vt:lpstr>
      <vt:lpstr>Un po’ di formalismo</vt:lpstr>
      <vt:lpstr>La dinamica di Newton</vt:lpstr>
      <vt:lpstr>Il principio di equivalenza</vt:lpstr>
      <vt:lpstr>Presentazione standard di PowerPoint</vt:lpstr>
      <vt:lpstr>Il principio di equivalenza</vt:lpstr>
      <vt:lpstr>I fondamenti della relatività generale (1916)</vt:lpstr>
      <vt:lpstr>Curvatura</vt:lpstr>
      <vt:lpstr>Presentazione standard di PowerPoint</vt:lpstr>
      <vt:lpstr>Accelerazione e Curvatura</vt:lpstr>
      <vt:lpstr>Accelerazione e Curvatura</vt:lpstr>
      <vt:lpstr>Esempio di sistema non inerziale: un sistema rotante</vt:lpstr>
      <vt:lpstr>Spazio-tempo curvo</vt:lpstr>
      <vt:lpstr>Presentazione standard di PowerPoint</vt:lpstr>
      <vt:lpstr>Presentazione standard di PowerPoint</vt:lpstr>
      <vt:lpstr>L’anello di Einstein</vt:lpstr>
      <vt:lpstr>Lo spazio si curva…e il tempo?</vt:lpstr>
      <vt:lpstr>Presentazione standard di PowerPoint</vt:lpstr>
      <vt:lpstr>Il sistema GPS</vt:lpstr>
      <vt:lpstr>Presentazione standard di PowerPoint</vt:lpstr>
      <vt:lpstr>Onde nello spazio-tempo</vt:lpstr>
      <vt:lpstr>Presentazione standard di PowerPoint</vt:lpstr>
      <vt:lpstr>Sorgenti astrofisiche di GW</vt:lpstr>
      <vt:lpstr>Sorgenti impulsive</vt:lpstr>
      <vt:lpstr>Segnale tipico delle Supernovae</vt:lpstr>
      <vt:lpstr>Sorgenti quasi periodiche</vt:lpstr>
      <vt:lpstr>Evoluzione delle binarie coalescenti</vt:lpstr>
      <vt:lpstr>EMRI</vt:lpstr>
      <vt:lpstr>SgrA* il SMBH al centro della nostra galassia e orbite delle stelle</vt:lpstr>
      <vt:lpstr>Presentazione standard di PowerPoint</vt:lpstr>
      <vt:lpstr>Fondo stocastico</vt:lpstr>
      <vt:lpstr>Fondo stocastico</vt:lpstr>
      <vt:lpstr>Rivelazione diretta delle GW</vt:lpstr>
      <vt:lpstr>Presentazione standard di PowerPoint</vt:lpstr>
      <vt:lpstr>I Primi Esperimenti</vt:lpstr>
      <vt:lpstr>Tecniche di  rivelazione</vt:lpstr>
      <vt:lpstr>Amaldi e le GW</vt:lpstr>
      <vt:lpstr>Presentazione standard di PowerPoint</vt:lpstr>
      <vt:lpstr>Interferometro di Michelson</vt:lpstr>
      <vt:lpstr>Early Interferometer prototypes</vt:lpstr>
      <vt:lpstr>Glasgow 10m 1977 -&gt;, Caltech 40m 1981 -&gt;</vt:lpstr>
      <vt:lpstr>Virgo Proposal 1989</vt:lpstr>
      <vt:lpstr>Presentazione standard di PowerPoint</vt:lpstr>
      <vt:lpstr>GEO-600, un interferomero Anglo-tedesco. 1994</vt:lpstr>
      <vt:lpstr>Presentazione standard di PowerPoint</vt:lpstr>
      <vt:lpstr>LIGO – Proposal 1988</vt:lpstr>
      <vt:lpstr>Presentazione standard di PowerPoint</vt:lpstr>
      <vt:lpstr>Isolamento sismico</vt:lpstr>
      <vt:lpstr>Presentazione standard di PowerPoint</vt:lpstr>
      <vt:lpstr>Presentazione standard di PowerPoint</vt:lpstr>
      <vt:lpstr>Scopo della ricerca sulle onde gravitazionali</vt:lpstr>
      <vt:lpstr>General Relativity: “a theorist’s Paradise, but an experimentalist’s Hell”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</dc:title>
  <dc:creator>Fabio</dc:creator>
  <cp:lastModifiedBy>Fabio Garufi</cp:lastModifiedBy>
  <cp:revision>249</cp:revision>
  <cp:lastPrinted>2016-03-30T16:11:50Z</cp:lastPrinted>
  <dcterms:created xsi:type="dcterms:W3CDTF">2006-08-16T00:00:00Z</dcterms:created>
  <dcterms:modified xsi:type="dcterms:W3CDTF">2016-03-31T07:00:57Z</dcterms:modified>
</cp:coreProperties>
</file>