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353" r:id="rId3"/>
    <p:sldId id="356" r:id="rId4"/>
    <p:sldId id="348" r:id="rId5"/>
    <p:sldId id="349" r:id="rId6"/>
    <p:sldId id="347" r:id="rId7"/>
    <p:sldId id="377" r:id="rId8"/>
    <p:sldId id="362" r:id="rId9"/>
    <p:sldId id="363" r:id="rId10"/>
    <p:sldId id="364" r:id="rId11"/>
    <p:sldId id="373" r:id="rId12"/>
    <p:sldId id="374" r:id="rId13"/>
    <p:sldId id="378" r:id="rId14"/>
    <p:sldId id="376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6" autoAdjust="0"/>
    <p:restoredTop sz="94660"/>
  </p:normalViewPr>
  <p:slideViewPr>
    <p:cSldViewPr>
      <p:cViewPr>
        <p:scale>
          <a:sx n="70" d="100"/>
          <a:sy n="70" d="100"/>
        </p:scale>
        <p:origin x="-830" y="9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C3EA5-9279-4BE2-A9B3-CBEB44E8828F}" type="datetimeFigureOut">
              <a:rPr lang="it-IT" smtClean="0"/>
              <a:t>09/04/2016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E002D-3104-46BD-8683-BFF842557E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326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002D-3104-46BD-8683-BFF842557E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507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EFC53-DB2A-7A4C-8878-C44170387191}" type="slidenum">
              <a:rPr lang="it-IT" smtClean="0"/>
              <a:t>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29E8-86F8-4362-8BB0-931FDBBFF4C0}" type="datetime1">
              <a:rPr lang="it-IT" smtClean="0"/>
              <a:t>09/04/2016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25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98EBC-7C63-475D-901F-1983EA933267}" type="datetime1">
              <a:rPr lang="it-IT" smtClean="0"/>
              <a:t>09/04/2016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891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3E1DD-FAFA-4D70-B2EB-328CDD9BD57F}" type="datetime1">
              <a:rPr lang="it-IT" smtClean="0"/>
              <a:t>09/04/2016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80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3931-4846-4722-953C-DBDD09179763}" type="datetime1">
              <a:rPr lang="it-IT" smtClean="0"/>
              <a:t>09/04/2016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2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AC4F-BC95-4DC3-938F-CC5166FCC94D}" type="datetime1">
              <a:rPr lang="it-IT" smtClean="0"/>
              <a:t>09/04/2016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73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8A0B5-8EB5-4DDD-9BE1-37C5F329E1DA}" type="datetime1">
              <a:rPr lang="it-IT" smtClean="0"/>
              <a:t>09/04/2016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75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DB5EB-BB33-48F3-87FE-EA265D96C5D4}" type="datetime1">
              <a:rPr lang="it-IT" smtClean="0"/>
              <a:t>09/04/2016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302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A84F-C925-49D5-B827-4272BF4DD8DF}" type="datetime1">
              <a:rPr lang="it-IT" smtClean="0"/>
              <a:t>09/04/2016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62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D788E-E30D-4806-99DA-C71237CE44DF}" type="datetime1">
              <a:rPr lang="it-IT" smtClean="0"/>
              <a:t>09/04/2016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710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B947-C542-45B8-92EE-790815902ABA}" type="datetime1">
              <a:rPr lang="it-IT" smtClean="0"/>
              <a:t>09/04/2016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CA1C7-89A3-4FB6-94CB-49DDDB0B5940}" type="datetime1">
              <a:rPr lang="it-IT" smtClean="0"/>
              <a:t>09/04/2016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080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5B349-A559-44D6-82E7-E2D5E5A3CF9B}" type="datetime1">
              <a:rPr lang="it-IT" smtClean="0"/>
              <a:t>09/04/2016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61697-2D7D-4AC0-A209-D0178B8070D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64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5256584"/>
            <a:ext cx="9144000" cy="11967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                           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EuroGammaS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Association   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6453336"/>
            <a:ext cx="9144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Physics and Applications </a:t>
            </a:r>
            <a:r>
              <a:rPr lang="en-US" b="1" dirty="0" smtClean="0"/>
              <a:t>of</a:t>
            </a:r>
            <a:r>
              <a:rPr lang="en-US" b="1" dirty="0"/>
              <a:t> </a:t>
            </a:r>
            <a:r>
              <a:rPr lang="en-US" b="1" dirty="0" smtClean="0"/>
              <a:t>High </a:t>
            </a:r>
            <a:r>
              <a:rPr lang="en-US" b="1" dirty="0"/>
              <a:t>Brightness </a:t>
            </a:r>
            <a:r>
              <a:rPr lang="en-US" b="1" dirty="0" smtClean="0"/>
              <a:t>Beams </a:t>
            </a:r>
            <a:r>
              <a:rPr lang="fr-FR" dirty="0" smtClean="0">
                <a:latin typeface="+mj-lt"/>
                <a:cs typeface="Arial" panose="020B0604020202020204" pitchFamily="34" charset="0"/>
              </a:rPr>
              <a:t>– </a:t>
            </a:r>
            <a:r>
              <a:rPr lang="it-IT" b="1" dirty="0" smtClean="0"/>
              <a:t>Havana</a:t>
            </a:r>
            <a:r>
              <a:rPr lang="it-IT" b="1" dirty="0"/>
              <a:t>, Cuba</a:t>
            </a:r>
            <a:r>
              <a:rPr lang="fr-FR" dirty="0" smtClean="0">
                <a:latin typeface="+mj-lt"/>
                <a:cs typeface="Arial" panose="020B0604020202020204" pitchFamily="34" charset="0"/>
              </a:rPr>
              <a:t> –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March </a:t>
            </a:r>
            <a:r>
              <a:rPr lang="fr-FR" dirty="0" smtClean="0">
                <a:latin typeface="+mj-lt"/>
                <a:cs typeface="Arial" panose="020B0604020202020204" pitchFamily="34" charset="0"/>
              </a:rPr>
              <a:t>28th/April 1st 2016</a:t>
            </a:r>
            <a:endParaRPr lang="fr-F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00" y="206084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latin typeface="+mj-lt"/>
              </a:rPr>
              <a:t>EuroGammaS</a:t>
            </a:r>
            <a:r>
              <a:rPr lang="en-US" sz="2800" dirty="0">
                <a:latin typeface="+mj-lt"/>
              </a:rPr>
              <a:t> Gamma </a:t>
            </a:r>
            <a:r>
              <a:rPr lang="en-US" sz="2800" dirty="0" err="1">
                <a:latin typeface="+mj-lt"/>
              </a:rPr>
              <a:t>Characterisation</a:t>
            </a:r>
            <a:r>
              <a:rPr lang="en-US" sz="2800" dirty="0">
                <a:latin typeface="+mj-lt"/>
              </a:rPr>
              <a:t> System for ELI-NP: </a:t>
            </a:r>
            <a:br>
              <a:rPr lang="en-US" sz="2800" dirty="0">
                <a:latin typeface="+mj-lt"/>
              </a:rPr>
            </a:br>
            <a:r>
              <a:rPr lang="en-US" sz="2800" dirty="0">
                <a:latin typeface="+mj-lt"/>
              </a:rPr>
              <a:t>The Nuclear Resonance Scattering Technique</a:t>
            </a:r>
            <a:endParaRPr lang="en-GB" sz="2800" dirty="0" smtClean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2213" y="3086544"/>
            <a:ext cx="86652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59" y="3523655"/>
            <a:ext cx="8542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Maria Grazia </a:t>
            </a:r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Pellegriti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r"/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INFN-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Sezione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di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Catania</a:t>
            </a:r>
            <a:r>
              <a:rPr lang="fr-F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fr-FR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Italy</a:t>
            </a:r>
            <a:endParaRPr lang="fr-FR" sz="16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r"/>
            <a:endParaRPr lang="en-GB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64" y="4278355"/>
            <a:ext cx="2171700" cy="800100"/>
          </a:xfrm>
          <a:prstGeom prst="rect">
            <a:avLst/>
          </a:prstGeom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11985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 rot="2700000">
            <a:off x="5755136" y="2778015"/>
            <a:ext cx="1927868" cy="1014762"/>
            <a:chOff x="611560" y="4721186"/>
            <a:chExt cx="1927868" cy="1014762"/>
          </a:xfrm>
        </p:grpSpPr>
        <p:sp>
          <p:nvSpPr>
            <p:cNvPr id="2" name="Rettangolo 1"/>
            <p:cNvSpPr/>
            <p:nvPr/>
          </p:nvSpPr>
          <p:spPr>
            <a:xfrm>
              <a:off x="611560" y="4721186"/>
              <a:ext cx="720000" cy="100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819428" y="4727948"/>
              <a:ext cx="720000" cy="1008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1354976" y="5015948"/>
              <a:ext cx="432088" cy="72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Line 11"/>
          <p:cNvSpPr/>
          <p:nvPr/>
        </p:nvSpPr>
        <p:spPr>
          <a:xfrm flipV="1">
            <a:off x="4741128" y="1799383"/>
            <a:ext cx="3259466" cy="10532"/>
          </a:xfrm>
          <a:prstGeom prst="line">
            <a:avLst/>
          </a:prstGeom>
          <a:ln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sp>
      <p:sp>
        <p:nvSpPr>
          <p:cNvPr id="25" name="TextShape 22"/>
          <p:cNvSpPr txBox="1"/>
          <p:nvPr/>
        </p:nvSpPr>
        <p:spPr>
          <a:xfrm>
            <a:off x="4526565" y="1372783"/>
            <a:ext cx="1477800" cy="489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>
                <a:solidFill>
                  <a:srgbClr val="000000"/>
                </a:solidFill>
              </a:rPr>
              <a:t>Gamma </a:t>
            </a:r>
            <a:endParaRPr sz="1600"/>
          </a:p>
          <a:p>
            <a:r>
              <a:rPr lang="en-US" sz="1200">
                <a:solidFill>
                  <a:srgbClr val="000000"/>
                </a:solidFill>
              </a:rPr>
              <a:t>beam</a:t>
            </a:r>
            <a:endParaRPr sz="1600"/>
          </a:p>
        </p:txBody>
      </p:sp>
      <p:sp>
        <p:nvSpPr>
          <p:cNvPr id="26" name="TextShape 23"/>
          <p:cNvSpPr txBox="1"/>
          <p:nvPr/>
        </p:nvSpPr>
        <p:spPr>
          <a:xfrm>
            <a:off x="4580571" y="3691798"/>
            <a:ext cx="1477800" cy="489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 b="1" dirty="0">
                <a:solidFill>
                  <a:srgbClr val="FF0000"/>
                </a:solidFill>
              </a:rPr>
              <a:t>Gamma </a:t>
            </a:r>
            <a:endParaRPr sz="1600" b="1" dirty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counters</a:t>
            </a:r>
            <a:endParaRPr sz="1600" b="1" dirty="0">
              <a:solidFill>
                <a:srgbClr val="FF0000"/>
              </a:solidFill>
            </a:endParaRPr>
          </a:p>
        </p:txBody>
      </p:sp>
      <p:sp>
        <p:nvSpPr>
          <p:cNvPr id="29" name="TextShape 26"/>
          <p:cNvSpPr txBox="1"/>
          <p:nvPr/>
        </p:nvSpPr>
        <p:spPr>
          <a:xfrm>
            <a:off x="6072168" y="3180511"/>
            <a:ext cx="1477800" cy="489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100" b="1" dirty="0">
                <a:solidFill>
                  <a:srgbClr val="FF0000"/>
                </a:solidFill>
              </a:rPr>
              <a:t>Gamma </a:t>
            </a:r>
            <a:endParaRPr sz="1400" b="1" dirty="0">
              <a:solidFill>
                <a:srgbClr val="FF0000"/>
              </a:solidFill>
            </a:endParaRPr>
          </a:p>
          <a:p>
            <a:r>
              <a:rPr lang="en-US" sz="1100" b="1" dirty="0">
                <a:solidFill>
                  <a:srgbClr val="FF0000"/>
                </a:solidFill>
              </a:rPr>
              <a:t>spectrometer</a:t>
            </a: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30" name="TextShape 27"/>
          <p:cNvSpPr txBox="1"/>
          <p:nvPr/>
        </p:nvSpPr>
        <p:spPr>
          <a:xfrm>
            <a:off x="8134760" y="1498243"/>
            <a:ext cx="1477800" cy="4827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n-US" sz="1200" smtClean="0">
                <a:solidFill>
                  <a:srgbClr val="000000"/>
                </a:solidFill>
              </a:rPr>
              <a:t>Target</a:t>
            </a:r>
            <a:endParaRPr sz="1600"/>
          </a:p>
        </p:txBody>
      </p:sp>
      <p:sp>
        <p:nvSpPr>
          <p:cNvPr id="31" name="TextBox 30"/>
          <p:cNvSpPr txBox="1"/>
          <p:nvPr/>
        </p:nvSpPr>
        <p:spPr>
          <a:xfrm>
            <a:off x="184252" y="764704"/>
            <a:ext cx="4099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+mj-lt"/>
                <a:cs typeface="Arial" panose="020B0604020202020204" pitchFamily="34" charset="0"/>
              </a:rPr>
              <a:t>Set of thin targets </a:t>
            </a:r>
            <a:r>
              <a:rPr lang="en-GB" sz="1200" dirty="0" smtClean="0">
                <a:latin typeface="+mj-lt"/>
                <a:cs typeface="Arial" panose="020B0604020202020204" pitchFamily="34" charset="0"/>
              </a:rPr>
              <a:t>made of materials with precisely known gamma de-excitation emission spectra.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endParaRPr lang="en-GB" sz="1200" dirty="0" smtClean="0">
              <a:latin typeface="+mj-lt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200" b="1" dirty="0" smtClean="0">
                <a:latin typeface="+mj-lt"/>
                <a:cs typeface="Arial" panose="020B0604020202020204" pitchFamily="34" charset="0"/>
              </a:rPr>
              <a:t>Detector: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en-GB" sz="1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Gamma counter,</a:t>
            </a:r>
            <a:r>
              <a:rPr lang="en-GB" sz="12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+mj-lt"/>
                <a:cs typeface="Arial" panose="020B0604020202020204" pitchFamily="34" charset="0"/>
              </a:rPr>
              <a:t>for fast energy scan to provide a prompt information on the established resonant condition; good energy resolution not required, high overall efficiency needed.</a:t>
            </a:r>
          </a:p>
          <a:p>
            <a:pPr algn="just">
              <a:lnSpc>
                <a:spcPct val="150000"/>
              </a:lnSpc>
              <a:buClr>
                <a:schemeClr val="tx2"/>
              </a:buClr>
            </a:pPr>
            <a:r>
              <a:rPr lang="en-GB" sz="12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Gamma spectrometer</a:t>
            </a:r>
            <a:r>
              <a:rPr lang="en-GB" sz="1200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</a:t>
            </a:r>
            <a:r>
              <a:rPr lang="en-GB" sz="1200" dirty="0" smtClean="0">
                <a:latin typeface="+mj-lt"/>
                <a:cs typeface="Arial" panose="020B0604020202020204" pitchFamily="34" charset="0"/>
              </a:rPr>
              <a:t> aimed to precisely identify resonant excited levels, in particular when a complex decay pattern is expected.</a:t>
            </a:r>
            <a:endParaRPr lang="en-GB" sz="1200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>
            <a:stCxn id="23" idx="3"/>
          </p:cNvCxnSpPr>
          <p:nvPr/>
        </p:nvCxnSpPr>
        <p:spPr>
          <a:xfrm flipH="1">
            <a:off x="6897797" y="1799383"/>
            <a:ext cx="1165342" cy="130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3" idx="3"/>
          </p:cNvCxnSpPr>
          <p:nvPr/>
        </p:nvCxnSpPr>
        <p:spPr>
          <a:xfrm flipH="1" flipV="1">
            <a:off x="7145921" y="882929"/>
            <a:ext cx="917218" cy="916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3" idx="1"/>
          </p:cNvCxnSpPr>
          <p:nvPr/>
        </p:nvCxnSpPr>
        <p:spPr>
          <a:xfrm flipH="1">
            <a:off x="7983768" y="1799383"/>
            <a:ext cx="33652" cy="1402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3" idx="3"/>
          </p:cNvCxnSpPr>
          <p:nvPr/>
        </p:nvCxnSpPr>
        <p:spPr>
          <a:xfrm flipV="1">
            <a:off x="8063139" y="836712"/>
            <a:ext cx="112287" cy="9626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67544" y="404664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Nuclear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Resonant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Scattering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System – Design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41" name="Straight Arrow Connector 40"/>
          <p:cNvCxnSpPr>
            <a:stCxn id="23" idx="3"/>
          </p:cNvCxnSpPr>
          <p:nvPr/>
        </p:nvCxnSpPr>
        <p:spPr>
          <a:xfrm>
            <a:off x="8063139" y="1799383"/>
            <a:ext cx="640709" cy="1110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3" idx="1"/>
          </p:cNvCxnSpPr>
          <p:nvPr/>
        </p:nvCxnSpPr>
        <p:spPr>
          <a:xfrm flipH="1">
            <a:off x="6428231" y="1799383"/>
            <a:ext cx="1589189" cy="70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CustomShape 20"/>
          <p:cNvSpPr/>
          <p:nvPr/>
        </p:nvSpPr>
        <p:spPr>
          <a:xfrm>
            <a:off x="8017420" y="1617763"/>
            <a:ext cx="45719" cy="36324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8" name="Line 25"/>
          <p:cNvSpPr/>
          <p:nvPr/>
        </p:nvSpPr>
        <p:spPr>
          <a:xfrm flipH="1">
            <a:off x="5265465" y="2719690"/>
            <a:ext cx="1162766" cy="1005436"/>
          </a:xfrm>
          <a:prstGeom prst="line">
            <a:avLst/>
          </a:prstGeom>
          <a:ln w="18000">
            <a:solidFill>
              <a:srgbClr val="000000"/>
            </a:solidFill>
            <a:round/>
            <a:headEnd type="oval" w="med" len="med"/>
          </a:ln>
        </p:spPr>
      </p:sp>
      <p:sp>
        <p:nvSpPr>
          <p:cNvPr id="43" name="Line 25"/>
          <p:cNvSpPr/>
          <p:nvPr/>
        </p:nvSpPr>
        <p:spPr>
          <a:xfrm flipH="1">
            <a:off x="5319471" y="3583786"/>
            <a:ext cx="2285057" cy="216024"/>
          </a:xfrm>
          <a:prstGeom prst="line">
            <a:avLst/>
          </a:prstGeom>
          <a:ln w="18000">
            <a:solidFill>
              <a:srgbClr val="000000"/>
            </a:solidFill>
            <a:round/>
            <a:headEnd type="oval" w="med" len="med"/>
          </a:ln>
        </p:spPr>
      </p:sp>
      <p:sp>
        <p:nvSpPr>
          <p:cNvPr id="44" name="CasellaDiTesto 43"/>
          <p:cNvSpPr txBox="1"/>
          <p:nvPr/>
        </p:nvSpPr>
        <p:spPr>
          <a:xfrm>
            <a:off x="6398773" y="1875686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135°</a:t>
            </a:r>
            <a:endParaRPr lang="it-IT" dirty="0"/>
          </a:p>
        </p:txBody>
      </p:sp>
      <p:sp>
        <p:nvSpPr>
          <p:cNvPr id="45" name="Figura a mano libera 44"/>
          <p:cNvSpPr/>
          <p:nvPr/>
        </p:nvSpPr>
        <p:spPr>
          <a:xfrm>
            <a:off x="7029085" y="1809915"/>
            <a:ext cx="725581" cy="414097"/>
          </a:xfrm>
          <a:custGeom>
            <a:avLst/>
            <a:gdLst>
              <a:gd name="connsiteX0" fmla="*/ 368 w 725581"/>
              <a:gd name="connsiteY0" fmla="*/ 0 h 414097"/>
              <a:gd name="connsiteX1" fmla="*/ 63430 w 725581"/>
              <a:gd name="connsiteY1" fmla="*/ 268014 h 414097"/>
              <a:gd name="connsiteX2" fmla="*/ 394506 w 725581"/>
              <a:gd name="connsiteY2" fmla="*/ 409904 h 414097"/>
              <a:gd name="connsiteX3" fmla="*/ 725581 w 725581"/>
              <a:gd name="connsiteY3" fmla="*/ 362607 h 41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581" h="414097">
                <a:moveTo>
                  <a:pt x="368" y="0"/>
                </a:moveTo>
                <a:cubicBezTo>
                  <a:pt x="-946" y="99848"/>
                  <a:pt x="-2260" y="199697"/>
                  <a:pt x="63430" y="268014"/>
                </a:cubicBezTo>
                <a:cubicBezTo>
                  <a:pt x="129120" y="336331"/>
                  <a:pt x="284148" y="394139"/>
                  <a:pt x="394506" y="409904"/>
                </a:cubicBezTo>
                <a:cubicBezTo>
                  <a:pt x="504865" y="425670"/>
                  <a:pt x="615223" y="394138"/>
                  <a:pt x="725581" y="362607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03" y="4361233"/>
            <a:ext cx="3127239" cy="2158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7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48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" b="7177"/>
          <a:stretch/>
        </p:blipFill>
        <p:spPr bwMode="auto">
          <a:xfrm>
            <a:off x="251520" y="4005064"/>
            <a:ext cx="3390900" cy="252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CasellaDiTesto 50"/>
          <p:cNvSpPr txBox="1"/>
          <p:nvPr/>
        </p:nvSpPr>
        <p:spPr>
          <a:xfrm>
            <a:off x="2234110" y="5131486"/>
            <a:ext cx="170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n.1 </a:t>
            </a:r>
            <a:r>
              <a:rPr lang="it-IT" dirty="0" err="1" smtClean="0"/>
              <a:t>central</a:t>
            </a:r>
            <a:r>
              <a:rPr lang="it-IT" dirty="0" smtClean="0"/>
              <a:t> LYSO</a:t>
            </a:r>
            <a:endParaRPr lang="it-IT" dirty="0"/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2439358" y="3936778"/>
            <a:ext cx="427069" cy="1189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asellaDiTesto 52"/>
          <p:cNvSpPr txBox="1"/>
          <p:nvPr/>
        </p:nvSpPr>
        <p:spPr>
          <a:xfrm>
            <a:off x="2337023" y="3645024"/>
            <a:ext cx="1874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n. 4 BaF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counters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505200" y="6525344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10</a:t>
            </a:fld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8316416" y="5269180"/>
            <a:ext cx="557244" cy="46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 rot="21239532">
            <a:off x="8356721" y="522920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latin typeface="Symbol" panose="05050102010706020507" pitchFamily="18" charset="2"/>
              </a:rPr>
              <a:t>g</a:t>
            </a:r>
            <a:r>
              <a:rPr lang="it-IT" sz="1400" dirty="0" smtClean="0"/>
              <a:t>-</a:t>
            </a:r>
            <a:r>
              <a:rPr lang="it-IT" sz="1400" dirty="0" err="1" smtClean="0"/>
              <a:t>beam</a:t>
            </a:r>
            <a:endParaRPr lang="it-IT" sz="14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528179" y="4531339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Pb </a:t>
            </a:r>
            <a:r>
              <a:rPr lang="it-IT" sz="1200" dirty="0" err="1" smtClean="0"/>
              <a:t>shields</a:t>
            </a:r>
            <a:endParaRPr lang="it-IT" sz="1200" dirty="0"/>
          </a:p>
        </p:txBody>
      </p:sp>
      <p:cxnSp>
        <p:nvCxnSpPr>
          <p:cNvPr id="13" name="Connettore 2 12"/>
          <p:cNvCxnSpPr>
            <a:stCxn id="11" idx="2"/>
          </p:cNvCxnSpPr>
          <p:nvPr/>
        </p:nvCxnSpPr>
        <p:spPr>
          <a:xfrm flipH="1">
            <a:off x="7812360" y="4808338"/>
            <a:ext cx="120738" cy="204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1" idx="2"/>
          </p:cNvCxnSpPr>
          <p:nvPr/>
        </p:nvCxnSpPr>
        <p:spPr>
          <a:xfrm flipH="1">
            <a:off x="7480468" y="4808338"/>
            <a:ext cx="452630" cy="276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926784" y="4551511"/>
            <a:ext cx="606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Target </a:t>
            </a:r>
          </a:p>
          <a:p>
            <a:r>
              <a:rPr lang="it-IT" sz="1200" dirty="0" err="1" smtClean="0"/>
              <a:t>shifter</a:t>
            </a:r>
            <a:endParaRPr lang="it-IT" sz="1200" dirty="0"/>
          </a:p>
        </p:txBody>
      </p:sp>
      <p:cxnSp>
        <p:nvCxnSpPr>
          <p:cNvPr id="20" name="Connettore 2 19"/>
          <p:cNvCxnSpPr/>
          <p:nvPr/>
        </p:nvCxnSpPr>
        <p:spPr>
          <a:xfrm>
            <a:off x="6398773" y="4782343"/>
            <a:ext cx="261459" cy="128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Line 11"/>
          <p:cNvSpPr/>
          <p:nvPr/>
        </p:nvSpPr>
        <p:spPr>
          <a:xfrm flipV="1">
            <a:off x="8110996" y="1809915"/>
            <a:ext cx="614576" cy="0"/>
          </a:xfrm>
          <a:prstGeom prst="line">
            <a:avLst/>
          </a:prstGeom>
          <a:ln>
            <a:prstDash val="sysDash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8006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404664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Fast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Counting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Mode and timing 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16"/>
          <a:stretch/>
        </p:blipFill>
        <p:spPr bwMode="auto">
          <a:xfrm>
            <a:off x="3563888" y="1403182"/>
            <a:ext cx="1946342" cy="238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98" y="1389672"/>
            <a:ext cx="3017912" cy="23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Connettore 2 17"/>
          <p:cNvCxnSpPr/>
          <p:nvPr/>
        </p:nvCxnSpPr>
        <p:spPr>
          <a:xfrm>
            <a:off x="6511340" y="3024336"/>
            <a:ext cx="684453" cy="0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V="1">
            <a:off x="7195793" y="1944216"/>
            <a:ext cx="0" cy="118916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3491880" y="1265312"/>
            <a:ext cx="5544616" cy="24632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igura a mano libera 21"/>
          <p:cNvSpPr/>
          <p:nvPr/>
        </p:nvSpPr>
        <p:spPr>
          <a:xfrm>
            <a:off x="4351610" y="1389672"/>
            <a:ext cx="2238451" cy="1356952"/>
          </a:xfrm>
          <a:custGeom>
            <a:avLst/>
            <a:gdLst>
              <a:gd name="connsiteX0" fmla="*/ 0 w 2238451"/>
              <a:gd name="connsiteY0" fmla="*/ 304688 h 1482435"/>
              <a:gd name="connsiteX1" fmla="*/ 716889 w 2238451"/>
              <a:gd name="connsiteY1" fmla="*/ 77917 h 1482435"/>
              <a:gd name="connsiteX2" fmla="*/ 2238451 w 2238451"/>
              <a:gd name="connsiteY2" fmla="*/ 1482435 h 148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38451" h="1482435">
                <a:moveTo>
                  <a:pt x="0" y="304688"/>
                </a:moveTo>
                <a:cubicBezTo>
                  <a:pt x="171907" y="93157"/>
                  <a:pt x="343814" y="-118374"/>
                  <a:pt x="716889" y="77917"/>
                </a:cubicBezTo>
                <a:cubicBezTo>
                  <a:pt x="1089964" y="274208"/>
                  <a:pt x="1664207" y="878321"/>
                  <a:pt x="2238451" y="148243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85790"/>
            <a:ext cx="5688632" cy="2231011"/>
          </a:xfrm>
          <a:prstGeom prst="rect">
            <a:avLst/>
          </a:prstGeom>
        </p:spPr>
      </p:pic>
      <p:cxnSp>
        <p:nvCxnSpPr>
          <p:cNvPr id="24" name="Connettore 2 23"/>
          <p:cNvCxnSpPr/>
          <p:nvPr/>
        </p:nvCxnSpPr>
        <p:spPr>
          <a:xfrm>
            <a:off x="5812410" y="4941168"/>
            <a:ext cx="559790" cy="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5692206" y="458112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 ns</a:t>
            </a:r>
            <a:endParaRPr lang="it-IT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6738227" y="4509120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BaF2 </a:t>
            </a:r>
            <a:r>
              <a:rPr lang="it-IT" dirty="0" err="1" smtClean="0"/>
              <a:t>coupled</a:t>
            </a:r>
            <a:r>
              <a:rPr lang="it-IT" dirty="0" smtClean="0"/>
              <a:t> with </a:t>
            </a:r>
          </a:p>
          <a:p>
            <a:r>
              <a:rPr lang="it-IT" dirty="0"/>
              <a:t>t</a:t>
            </a:r>
            <a:r>
              <a:rPr lang="it-IT" dirty="0" smtClean="0"/>
              <a:t>he R2078 PMT</a:t>
            </a:r>
          </a:p>
        </p:txBody>
      </p:sp>
      <p:grpSp>
        <p:nvGrpSpPr>
          <p:cNvPr id="27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28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133412" y="2755293"/>
            <a:ext cx="2750907" cy="913960"/>
            <a:chOff x="2123728" y="2276872"/>
            <a:chExt cx="4464496" cy="1368152"/>
          </a:xfrm>
        </p:grpSpPr>
        <p:grpSp>
          <p:nvGrpSpPr>
            <p:cNvPr id="31" name="Gruppo 30"/>
            <p:cNvGrpSpPr/>
            <p:nvPr/>
          </p:nvGrpSpPr>
          <p:grpSpPr>
            <a:xfrm>
              <a:off x="2123728" y="2276872"/>
              <a:ext cx="2160240" cy="1368152"/>
              <a:chOff x="2123728" y="2276872"/>
              <a:chExt cx="2160240" cy="1368152"/>
            </a:xfrm>
          </p:grpSpPr>
          <p:cxnSp>
            <p:nvCxnSpPr>
              <p:cNvPr id="49" name="Connettore 1 48"/>
              <p:cNvCxnSpPr/>
              <p:nvPr/>
            </p:nvCxnSpPr>
            <p:spPr>
              <a:xfrm>
                <a:off x="212372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ttore 1 49"/>
              <p:cNvCxnSpPr/>
              <p:nvPr/>
            </p:nvCxnSpPr>
            <p:spPr>
              <a:xfrm>
                <a:off x="226774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ttore 1 50"/>
              <p:cNvCxnSpPr/>
              <p:nvPr/>
            </p:nvCxnSpPr>
            <p:spPr>
              <a:xfrm>
                <a:off x="2411760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ttore 1 51"/>
              <p:cNvCxnSpPr/>
              <p:nvPr/>
            </p:nvCxnSpPr>
            <p:spPr>
              <a:xfrm>
                <a:off x="2555776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1 52"/>
              <p:cNvCxnSpPr/>
              <p:nvPr/>
            </p:nvCxnSpPr>
            <p:spPr>
              <a:xfrm>
                <a:off x="2699792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ttore 1 53"/>
              <p:cNvCxnSpPr/>
              <p:nvPr/>
            </p:nvCxnSpPr>
            <p:spPr>
              <a:xfrm>
                <a:off x="284380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1 54"/>
              <p:cNvCxnSpPr/>
              <p:nvPr/>
            </p:nvCxnSpPr>
            <p:spPr>
              <a:xfrm>
                <a:off x="298782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ttore 1 55"/>
              <p:cNvCxnSpPr/>
              <p:nvPr/>
            </p:nvCxnSpPr>
            <p:spPr>
              <a:xfrm>
                <a:off x="3131840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ttore 1 56"/>
              <p:cNvCxnSpPr/>
              <p:nvPr/>
            </p:nvCxnSpPr>
            <p:spPr>
              <a:xfrm>
                <a:off x="3275856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ttore 1 57"/>
              <p:cNvCxnSpPr/>
              <p:nvPr/>
            </p:nvCxnSpPr>
            <p:spPr>
              <a:xfrm>
                <a:off x="3419872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ttore 1 58"/>
              <p:cNvCxnSpPr/>
              <p:nvPr/>
            </p:nvCxnSpPr>
            <p:spPr>
              <a:xfrm>
                <a:off x="356388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onnettore 1 59"/>
              <p:cNvCxnSpPr/>
              <p:nvPr/>
            </p:nvCxnSpPr>
            <p:spPr>
              <a:xfrm>
                <a:off x="370790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1 60"/>
              <p:cNvCxnSpPr/>
              <p:nvPr/>
            </p:nvCxnSpPr>
            <p:spPr>
              <a:xfrm>
                <a:off x="3851920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ttore 1 61"/>
              <p:cNvCxnSpPr/>
              <p:nvPr/>
            </p:nvCxnSpPr>
            <p:spPr>
              <a:xfrm>
                <a:off x="3995936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1 62"/>
              <p:cNvCxnSpPr/>
              <p:nvPr/>
            </p:nvCxnSpPr>
            <p:spPr>
              <a:xfrm>
                <a:off x="4139952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ttore 1 63"/>
              <p:cNvCxnSpPr/>
              <p:nvPr/>
            </p:nvCxnSpPr>
            <p:spPr>
              <a:xfrm>
                <a:off x="428396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uppo 31"/>
            <p:cNvGrpSpPr/>
            <p:nvPr/>
          </p:nvGrpSpPr>
          <p:grpSpPr>
            <a:xfrm>
              <a:off x="4427984" y="2276872"/>
              <a:ext cx="2160240" cy="1368152"/>
              <a:chOff x="4427984" y="2276872"/>
              <a:chExt cx="2160240" cy="1368152"/>
            </a:xfrm>
          </p:grpSpPr>
          <p:cxnSp>
            <p:nvCxnSpPr>
              <p:cNvPr id="33" name="Connettore 1 32"/>
              <p:cNvCxnSpPr/>
              <p:nvPr/>
            </p:nvCxnSpPr>
            <p:spPr>
              <a:xfrm>
                <a:off x="442798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1 33"/>
              <p:cNvCxnSpPr/>
              <p:nvPr/>
            </p:nvCxnSpPr>
            <p:spPr>
              <a:xfrm>
                <a:off x="4572000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1 34"/>
              <p:cNvCxnSpPr/>
              <p:nvPr/>
            </p:nvCxnSpPr>
            <p:spPr>
              <a:xfrm>
                <a:off x="4716016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1 35"/>
              <p:cNvCxnSpPr/>
              <p:nvPr/>
            </p:nvCxnSpPr>
            <p:spPr>
              <a:xfrm>
                <a:off x="4860032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ttore 1 36"/>
              <p:cNvCxnSpPr/>
              <p:nvPr/>
            </p:nvCxnSpPr>
            <p:spPr>
              <a:xfrm>
                <a:off x="500404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ttore 1 37"/>
              <p:cNvCxnSpPr/>
              <p:nvPr/>
            </p:nvCxnSpPr>
            <p:spPr>
              <a:xfrm>
                <a:off x="514806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ttore 1 38"/>
              <p:cNvCxnSpPr/>
              <p:nvPr/>
            </p:nvCxnSpPr>
            <p:spPr>
              <a:xfrm>
                <a:off x="5292080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1 39"/>
              <p:cNvCxnSpPr/>
              <p:nvPr/>
            </p:nvCxnSpPr>
            <p:spPr>
              <a:xfrm>
                <a:off x="5436096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ttore 1 40"/>
              <p:cNvCxnSpPr/>
              <p:nvPr/>
            </p:nvCxnSpPr>
            <p:spPr>
              <a:xfrm>
                <a:off x="5580112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1 41"/>
              <p:cNvCxnSpPr/>
              <p:nvPr/>
            </p:nvCxnSpPr>
            <p:spPr>
              <a:xfrm>
                <a:off x="572412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1 42"/>
              <p:cNvCxnSpPr/>
              <p:nvPr/>
            </p:nvCxnSpPr>
            <p:spPr>
              <a:xfrm>
                <a:off x="586814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1 43"/>
              <p:cNvCxnSpPr/>
              <p:nvPr/>
            </p:nvCxnSpPr>
            <p:spPr>
              <a:xfrm>
                <a:off x="6012160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1 44"/>
              <p:cNvCxnSpPr/>
              <p:nvPr/>
            </p:nvCxnSpPr>
            <p:spPr>
              <a:xfrm>
                <a:off x="6156176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ttore 1 45"/>
              <p:cNvCxnSpPr/>
              <p:nvPr/>
            </p:nvCxnSpPr>
            <p:spPr>
              <a:xfrm>
                <a:off x="6300192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1 46"/>
              <p:cNvCxnSpPr/>
              <p:nvPr/>
            </p:nvCxnSpPr>
            <p:spPr>
              <a:xfrm>
                <a:off x="6444208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ttore 1 47"/>
              <p:cNvCxnSpPr/>
              <p:nvPr/>
            </p:nvCxnSpPr>
            <p:spPr>
              <a:xfrm>
                <a:off x="6588224" y="2276872"/>
                <a:ext cx="0" cy="13681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5" name="Connettore 1 64"/>
          <p:cNvCxnSpPr/>
          <p:nvPr/>
        </p:nvCxnSpPr>
        <p:spPr>
          <a:xfrm>
            <a:off x="2771800" y="3669253"/>
            <a:ext cx="88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/>
          <p:nvPr/>
        </p:nvCxnSpPr>
        <p:spPr>
          <a:xfrm flipH="1">
            <a:off x="2705246" y="3677510"/>
            <a:ext cx="133108" cy="4600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asellaDiTesto 66"/>
          <p:cNvSpPr txBox="1"/>
          <p:nvPr/>
        </p:nvSpPr>
        <p:spPr>
          <a:xfrm>
            <a:off x="179512" y="4185955"/>
            <a:ext cx="3149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Pulse</a:t>
            </a:r>
            <a:r>
              <a:rPr lang="it-IT" dirty="0" smtClean="0"/>
              <a:t> to </a:t>
            </a:r>
            <a:r>
              <a:rPr lang="it-IT" dirty="0" err="1" smtClean="0"/>
              <a:t>pulse</a:t>
            </a:r>
            <a:r>
              <a:rPr lang="it-IT" dirty="0"/>
              <a:t> </a:t>
            </a:r>
            <a:r>
              <a:rPr lang="it-IT" dirty="0" err="1" smtClean="0"/>
              <a:t>separation</a:t>
            </a:r>
            <a:r>
              <a:rPr lang="it-IT" dirty="0" smtClean="0"/>
              <a:t>=16 ns</a:t>
            </a:r>
            <a:endParaRPr lang="it-IT" dirty="0"/>
          </a:p>
        </p:txBody>
      </p:sp>
      <p:sp>
        <p:nvSpPr>
          <p:cNvPr id="68" name="Parentesi graffa chiusa 67"/>
          <p:cNvSpPr/>
          <p:nvPr/>
        </p:nvSpPr>
        <p:spPr>
          <a:xfrm rot="16200000">
            <a:off x="1381671" y="1229711"/>
            <a:ext cx="276981" cy="275090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/>
          <p:cNvSpPr txBox="1"/>
          <p:nvPr/>
        </p:nvSpPr>
        <p:spPr>
          <a:xfrm>
            <a:off x="1043608" y="2169731"/>
            <a:ext cx="1381124" cy="246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16+16=32  </a:t>
            </a:r>
            <a:r>
              <a:rPr lang="it-IT" dirty="0" err="1" smtClean="0"/>
              <a:t>pulses</a:t>
            </a:r>
            <a:endParaRPr lang="it-IT" dirty="0"/>
          </a:p>
        </p:txBody>
      </p:sp>
      <p:sp>
        <p:nvSpPr>
          <p:cNvPr id="70" name="CasellaDiTesto 69"/>
          <p:cNvSpPr txBox="1"/>
          <p:nvPr/>
        </p:nvSpPr>
        <p:spPr>
          <a:xfrm>
            <a:off x="683568" y="1953707"/>
            <a:ext cx="1258166" cy="246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MACRO-PULSE</a:t>
            </a:r>
            <a:endParaRPr lang="it-IT" dirty="0"/>
          </a:p>
        </p:txBody>
      </p:sp>
      <p:cxnSp>
        <p:nvCxnSpPr>
          <p:cNvPr id="71" name="Connettore 2 70"/>
          <p:cNvCxnSpPr/>
          <p:nvPr/>
        </p:nvCxnSpPr>
        <p:spPr>
          <a:xfrm flipH="1">
            <a:off x="781252" y="3669253"/>
            <a:ext cx="63227" cy="238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asellaDiTesto 71"/>
          <p:cNvSpPr txBox="1"/>
          <p:nvPr/>
        </p:nvSpPr>
        <p:spPr>
          <a:xfrm>
            <a:off x="-28786" y="3825915"/>
            <a:ext cx="1620077" cy="2467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Pulse</a:t>
            </a:r>
            <a:r>
              <a:rPr lang="it-IT" dirty="0" smtClean="0"/>
              <a:t> </a:t>
            </a:r>
            <a:r>
              <a:rPr lang="it-IT" dirty="0" err="1" smtClean="0"/>
              <a:t>lenght</a:t>
            </a:r>
            <a:r>
              <a:rPr lang="it-IT" dirty="0" smtClean="0"/>
              <a:t>= 0.91 </a:t>
            </a:r>
            <a:r>
              <a:rPr lang="it-IT" dirty="0" err="1" smtClean="0"/>
              <a:t>ps</a:t>
            </a:r>
            <a:endParaRPr lang="it-IT" dirty="0"/>
          </a:p>
        </p:txBody>
      </p:sp>
      <p:sp>
        <p:nvSpPr>
          <p:cNvPr id="73" name="CasellaDiTesto 72"/>
          <p:cNvSpPr txBox="1"/>
          <p:nvPr/>
        </p:nvSpPr>
        <p:spPr>
          <a:xfrm>
            <a:off x="270958" y="4555287"/>
            <a:ext cx="23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Macro-</a:t>
            </a:r>
            <a:r>
              <a:rPr lang="it-IT" b="1" dirty="0" err="1" smtClean="0"/>
              <a:t>pulse</a:t>
            </a:r>
            <a:r>
              <a:rPr lang="it-IT" b="1" dirty="0" smtClean="0"/>
              <a:t> </a:t>
            </a:r>
          </a:p>
          <a:p>
            <a:r>
              <a:rPr lang="it-IT" b="1" dirty="0" err="1" smtClean="0"/>
              <a:t>repetition</a:t>
            </a:r>
            <a:r>
              <a:rPr lang="it-IT" b="1" dirty="0" smtClean="0"/>
              <a:t> rate =100 Hz</a:t>
            </a:r>
            <a:endParaRPr lang="it-IT" b="1" dirty="0"/>
          </a:p>
        </p:txBody>
      </p:sp>
      <p:sp>
        <p:nvSpPr>
          <p:cNvPr id="4" name="Rettangolo 3"/>
          <p:cNvSpPr/>
          <p:nvPr/>
        </p:nvSpPr>
        <p:spPr>
          <a:xfrm>
            <a:off x="35496" y="1737683"/>
            <a:ext cx="3293148" cy="37795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505200" y="6545113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11</a:t>
            </a:fld>
            <a:endParaRPr lang="it-IT" dirty="0"/>
          </a:p>
        </p:txBody>
      </p:sp>
      <p:sp>
        <p:nvSpPr>
          <p:cNvPr id="74" name="CasellaDiTesto 73"/>
          <p:cNvSpPr txBox="1"/>
          <p:nvPr/>
        </p:nvSpPr>
        <p:spPr>
          <a:xfrm>
            <a:off x="5508104" y="991761"/>
            <a:ext cx="3287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>
                <a:solidFill>
                  <a:srgbClr val="FF0000"/>
                </a:solidFill>
              </a:rPr>
              <a:t>Fast component: 0.88ns; </a:t>
            </a:r>
            <a:r>
              <a:rPr lang="it-IT" sz="1200" dirty="0" smtClean="0"/>
              <a:t>Slow component: 600ns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3116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404664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Simulation: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efficiency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729" y="4427388"/>
            <a:ext cx="5743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2" y="1556792"/>
            <a:ext cx="7926420" cy="25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12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3505200" y="6525344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12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051720" y="176663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BaF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884248" y="1763524"/>
            <a:ext cx="6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LYSO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10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143000"/>
          </a:xfrm>
        </p:spPr>
        <p:txBody>
          <a:bodyPr/>
          <a:lstStyle/>
          <a:p>
            <a:r>
              <a:rPr lang="it-IT" dirty="0" err="1" smtClean="0"/>
              <a:t>Thanks</a:t>
            </a:r>
            <a:r>
              <a:rPr lang="it-IT" dirty="0" smtClean="0"/>
              <a:t> for the </a:t>
            </a:r>
            <a:r>
              <a:rPr lang="it-IT" dirty="0" err="1" smtClean="0"/>
              <a:t>attention</a:t>
            </a:r>
            <a:r>
              <a:rPr lang="it-IT" dirty="0" smtClean="0"/>
              <a:t>!</a:t>
            </a:r>
            <a:endParaRPr lang="it-IT" dirty="0"/>
          </a:p>
        </p:txBody>
      </p:sp>
      <p:grpSp>
        <p:nvGrpSpPr>
          <p:cNvPr id="5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6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8" name="Segnaposto numero diapositiva 5"/>
          <p:cNvSpPr txBox="1">
            <a:spLocks/>
          </p:cNvSpPr>
          <p:nvPr/>
        </p:nvSpPr>
        <p:spPr>
          <a:xfrm>
            <a:off x="3505200" y="65451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B61697-2D7D-4AC0-A209-D0178B8070D1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6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5256584"/>
            <a:ext cx="9144000" cy="11967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endParaRPr lang="en-GB" sz="2400" b="1" dirty="0" smtClean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                                                               </a:t>
            </a:r>
            <a:r>
              <a:rPr lang="en-GB" sz="2400" b="1" dirty="0" err="1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EuroGammaS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Association   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6512" y="6453336"/>
            <a:ext cx="9144000" cy="36004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/>
              <a:t>Physics and Applications </a:t>
            </a:r>
            <a:r>
              <a:rPr lang="en-US" b="1" dirty="0" smtClean="0"/>
              <a:t>of</a:t>
            </a:r>
            <a:r>
              <a:rPr lang="en-US" b="1" dirty="0"/>
              <a:t> </a:t>
            </a:r>
            <a:r>
              <a:rPr lang="en-US" b="1" dirty="0" smtClean="0"/>
              <a:t>High </a:t>
            </a:r>
            <a:r>
              <a:rPr lang="en-US" b="1" dirty="0"/>
              <a:t>Brightness </a:t>
            </a:r>
            <a:r>
              <a:rPr lang="en-US" b="1" dirty="0" smtClean="0"/>
              <a:t>Beams </a:t>
            </a:r>
            <a:r>
              <a:rPr lang="fr-FR" dirty="0" smtClean="0">
                <a:latin typeface="+mj-lt"/>
                <a:cs typeface="Arial" panose="020B0604020202020204" pitchFamily="34" charset="0"/>
              </a:rPr>
              <a:t>– </a:t>
            </a:r>
            <a:r>
              <a:rPr lang="it-IT" b="1" dirty="0" smtClean="0"/>
              <a:t>Havana</a:t>
            </a:r>
            <a:r>
              <a:rPr lang="it-IT" b="1" dirty="0"/>
              <a:t>, Cuba</a:t>
            </a:r>
            <a:r>
              <a:rPr lang="fr-FR" dirty="0" smtClean="0">
                <a:latin typeface="+mj-lt"/>
                <a:cs typeface="Arial" panose="020B0604020202020204" pitchFamily="34" charset="0"/>
              </a:rPr>
              <a:t> – </a:t>
            </a:r>
            <a:r>
              <a:rPr lang="it-IT" dirty="0" smtClean="0">
                <a:latin typeface="+mj-lt"/>
                <a:cs typeface="Arial" panose="020B0604020202020204" pitchFamily="34" charset="0"/>
              </a:rPr>
              <a:t>March </a:t>
            </a:r>
            <a:r>
              <a:rPr lang="fr-FR" dirty="0" smtClean="0">
                <a:latin typeface="+mj-lt"/>
                <a:cs typeface="Arial" panose="020B0604020202020204" pitchFamily="34" charset="0"/>
              </a:rPr>
              <a:t>28th/April 1st 2016</a:t>
            </a:r>
            <a:endParaRPr lang="fr-F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00" y="2473732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+mj-lt"/>
              </a:rPr>
              <a:t>WP09-Collaboration</a:t>
            </a:r>
            <a:endParaRPr lang="en-GB" sz="2800" dirty="0" smtClean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42213" y="3086544"/>
            <a:ext cx="8665275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108520" y="3356992"/>
            <a:ext cx="9288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600" dirty="0">
                <a:solidFill>
                  <a:srgbClr val="000000"/>
                </a:solidFill>
              </a:rPr>
              <a:t>M. </a:t>
            </a:r>
            <a:r>
              <a:rPr lang="it-IT" sz="1600" dirty="0" err="1" smtClean="0">
                <a:solidFill>
                  <a:srgbClr val="000000"/>
                </a:solidFill>
              </a:rPr>
              <a:t>Gambaccini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, </a:t>
            </a:r>
            <a:r>
              <a:rPr lang="it-IT" sz="1600" dirty="0">
                <a:solidFill>
                  <a:srgbClr val="000000"/>
                </a:solidFill>
              </a:rPr>
              <a:t>P. </a:t>
            </a:r>
            <a:r>
              <a:rPr lang="it-IT" sz="1600" dirty="0" smtClean="0">
                <a:solidFill>
                  <a:srgbClr val="000000"/>
                </a:solidFill>
              </a:rPr>
              <a:t>Cardarelli, </a:t>
            </a:r>
            <a:r>
              <a:rPr lang="it-IT" sz="1600" dirty="0">
                <a:solidFill>
                  <a:srgbClr val="000000"/>
                </a:solidFill>
              </a:rPr>
              <a:t>M. </a:t>
            </a:r>
            <a:r>
              <a:rPr lang="it-IT" sz="1600" dirty="0" smtClean="0">
                <a:solidFill>
                  <a:srgbClr val="000000"/>
                </a:solidFill>
              </a:rPr>
              <a:t>Andreotti, E. Consoli, F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  <a:r>
              <a:rPr lang="it-IT" sz="1600" dirty="0" smtClean="0">
                <a:solidFill>
                  <a:srgbClr val="000000"/>
                </a:solidFill>
              </a:rPr>
              <a:t>Evangelisti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, </a:t>
            </a:r>
            <a:r>
              <a:rPr lang="it-IT" sz="1600" dirty="0">
                <a:solidFill>
                  <a:srgbClr val="000000"/>
                </a:solidFill>
              </a:rPr>
              <a:t>G. Di </a:t>
            </a:r>
            <a:r>
              <a:rPr lang="it-IT" sz="1600" dirty="0" smtClean="0">
                <a:solidFill>
                  <a:srgbClr val="000000"/>
                </a:solidFill>
              </a:rPr>
              <a:t>Domenico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, </a:t>
            </a:r>
            <a:r>
              <a:rPr lang="it-IT" sz="1600" dirty="0">
                <a:solidFill>
                  <a:srgbClr val="000000"/>
                </a:solidFill>
              </a:rPr>
              <a:t>M. </a:t>
            </a:r>
            <a:r>
              <a:rPr lang="it-IT" sz="1600" dirty="0" smtClean="0">
                <a:solidFill>
                  <a:srgbClr val="000000"/>
                </a:solidFill>
              </a:rPr>
              <a:t>Marziani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, M</a:t>
            </a:r>
            <a:r>
              <a:rPr lang="it-IT" sz="1600" dirty="0">
                <a:solidFill>
                  <a:srgbClr val="000000"/>
                </a:solidFill>
              </a:rPr>
              <a:t>. </a:t>
            </a:r>
            <a:r>
              <a:rPr lang="it-IT" sz="1600" dirty="0" err="1" smtClean="0">
                <a:solidFill>
                  <a:srgbClr val="000000"/>
                </a:solidFill>
              </a:rPr>
              <a:t>Statera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>
                <a:solidFill>
                  <a:srgbClr val="000000"/>
                </a:solidFill>
              </a:rPr>
              <a:t> </a:t>
            </a:r>
            <a:r>
              <a:rPr lang="it-IT" sz="1600" dirty="0" smtClean="0"/>
              <a:t> </a:t>
            </a:r>
          </a:p>
          <a:p>
            <a:pPr algn="r"/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INFN – Ferrara</a:t>
            </a:r>
            <a:endParaRPr lang="it-IT" sz="1600" b="1" dirty="0" smtClean="0"/>
          </a:p>
          <a:p>
            <a:pPr algn="r"/>
            <a:r>
              <a:rPr lang="it-IT" sz="1600" dirty="0" smtClean="0"/>
              <a:t>M. Veltri, </a:t>
            </a:r>
            <a:r>
              <a:rPr lang="it-IT" sz="1600" dirty="0"/>
              <a:t>O. </a:t>
            </a:r>
            <a:r>
              <a:rPr lang="it-IT" sz="1600" dirty="0" smtClean="0"/>
              <a:t>Adriani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/>
              <a:t>, </a:t>
            </a:r>
            <a:r>
              <a:rPr lang="it-IT" sz="1600" dirty="0"/>
              <a:t>G. </a:t>
            </a:r>
            <a:r>
              <a:rPr lang="it-IT" sz="1600" dirty="0" smtClean="0"/>
              <a:t>Graziani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/>
              <a:t>, G</a:t>
            </a:r>
            <a:r>
              <a:rPr lang="it-IT" sz="1600" dirty="0"/>
              <a:t>. </a:t>
            </a:r>
            <a:r>
              <a:rPr lang="it-IT" sz="1600" dirty="0" err="1" smtClean="0"/>
              <a:t>Passaleva</a:t>
            </a:r>
            <a:r>
              <a:rPr lang="it-IT" sz="1600" dirty="0" smtClean="0"/>
              <a:t>,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R. </a:t>
            </a:r>
            <a:r>
              <a:rPr lang="it-IT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Borgheresi</a:t>
            </a:r>
            <a:r>
              <a:rPr lang="it-IT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it-IT" sz="1600" dirty="0" smtClean="0"/>
              <a:t>M</a:t>
            </a:r>
            <a:r>
              <a:rPr lang="it-IT" sz="1600" dirty="0"/>
              <a:t>. </a:t>
            </a:r>
            <a:r>
              <a:rPr lang="it-IT" sz="1600" dirty="0" smtClean="0"/>
              <a:t>Lenzi, </a:t>
            </a:r>
            <a:r>
              <a:rPr lang="it-IT" sz="1600" dirty="0"/>
              <a:t>A. </a:t>
            </a:r>
            <a:r>
              <a:rPr lang="it-IT" sz="1600" dirty="0" err="1" smtClean="0"/>
              <a:t>Serban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/>
              <a:t>, O</a:t>
            </a:r>
            <a:r>
              <a:rPr lang="it-IT" sz="1600" dirty="0"/>
              <a:t>. </a:t>
            </a:r>
            <a:r>
              <a:rPr lang="it-IT" sz="1600" dirty="0" err="1" smtClean="0"/>
              <a:t>Starodubtsev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it-IT" sz="1600" baseline="30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INFN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 Firenze</a:t>
            </a:r>
            <a:endParaRPr lang="it-IT" sz="1600" b="1" dirty="0" smtClean="0"/>
          </a:p>
          <a:p>
            <a:pPr algn="r"/>
            <a:r>
              <a:rPr lang="it-IT" sz="1600" dirty="0" smtClean="0"/>
              <a:t> S. Albergo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/>
              <a:t>, G. Cappello, A. Tricomi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/>
              <a:t>, M.G. </a:t>
            </a:r>
            <a:r>
              <a:rPr lang="it-IT" sz="1600" dirty="0" err="1" smtClean="0"/>
              <a:t>Pellegriti</a:t>
            </a:r>
            <a:r>
              <a:rPr lang="it-IT" sz="1600" dirty="0" smtClean="0"/>
              <a:t>,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dirty="0" smtClean="0"/>
              <a:t> B. Zerbo</a:t>
            </a:r>
            <a:r>
              <a:rPr lang="it-IT" sz="1600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1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r"/>
            <a:r>
              <a:rPr lang="it-IT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INFN </a:t>
            </a:r>
            <a:r>
              <a:rPr lang="it-IT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Catania</a:t>
            </a:r>
            <a:endParaRPr lang="it-IT" sz="1600" b="1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6010636" y="4938740"/>
            <a:ext cx="30968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12472"/>
            <a:ext cx="2171700" cy="8001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61697-2D7D-4AC0-A209-D0178B8070D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9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485964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  <a:cs typeface="Arial" panose="020B0604020202020204" pitchFamily="34" charset="0"/>
              </a:rPr>
              <a:t>Outlook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17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64904"/>
            <a:ext cx="79152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1168" y="3384054"/>
            <a:ext cx="4032448" cy="2880320"/>
          </a:xfrm>
          <a:prstGeom prst="rect">
            <a:avLst/>
          </a:prstGeom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52346" y="3631580"/>
            <a:ext cx="20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err="1" smtClean="0">
                <a:solidFill>
                  <a:schemeClr val="bg1"/>
                </a:solidFill>
              </a:rPr>
              <a:t>Magurele</a:t>
            </a:r>
            <a:r>
              <a:rPr lang="it-IT" b="1" i="1" dirty="0" smtClean="0">
                <a:solidFill>
                  <a:schemeClr val="bg1"/>
                </a:solidFill>
              </a:rPr>
              <a:t>, Romania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00097" y="5668104"/>
            <a:ext cx="391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talks</a:t>
            </a:r>
            <a:r>
              <a:rPr lang="it-IT" dirty="0" smtClean="0"/>
              <a:t> of A. Variola  and G. Palumbo</a:t>
            </a:r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76087"/>
              </p:ext>
            </p:extLst>
          </p:nvPr>
        </p:nvGraphicFramePr>
        <p:xfrm>
          <a:off x="4236842" y="4443968"/>
          <a:ext cx="487166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091"/>
                <a:gridCol w="1064789"/>
                <a:gridCol w="1206761"/>
                <a:gridCol w="1787021"/>
              </a:tblGrid>
              <a:tr h="18542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E</a:t>
                      </a:r>
                      <a:r>
                        <a:rPr lang="it-IT" baseline="-25000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it-IT" dirty="0" smtClean="0">
                          <a:latin typeface="Symbol" panose="05050102010706020507" pitchFamily="18" charset="2"/>
                        </a:rPr>
                        <a:t> </a:t>
                      </a:r>
                      <a:r>
                        <a:rPr lang="it-IT" dirty="0" smtClean="0">
                          <a:latin typeface="+mj-lt"/>
                        </a:rPr>
                        <a:t>(</a:t>
                      </a:r>
                      <a:r>
                        <a:rPr lang="it-IT" dirty="0" err="1" smtClean="0">
                          <a:latin typeface="+mj-lt"/>
                        </a:rPr>
                        <a:t>MeV</a:t>
                      </a:r>
                      <a:r>
                        <a:rPr lang="it-IT" dirty="0" smtClean="0">
                          <a:latin typeface="+mj-lt"/>
                        </a:rPr>
                        <a:t>)</a:t>
                      </a:r>
                      <a:endParaRPr lang="it-IT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it-IT" dirty="0" err="1" smtClean="0">
                          <a:latin typeface="+mn-lt"/>
                        </a:rPr>
                        <a:t>E</a:t>
                      </a:r>
                      <a:r>
                        <a:rPr lang="it-IT" baseline="-25000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it-IT" dirty="0" smtClean="0"/>
                        <a:t> (%)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</a:t>
                      </a:r>
                      <a:r>
                        <a:rPr lang="it-IT" baseline="30000" dirty="0" err="1" smtClean="0"/>
                        <a:t>bw</a:t>
                      </a:r>
                      <a:r>
                        <a:rPr lang="it-IT" baseline="30000" dirty="0" smtClean="0"/>
                        <a:t>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baseline="0" dirty="0" err="1" smtClean="0"/>
                        <a:t>ph</a:t>
                      </a:r>
                      <a:r>
                        <a:rPr lang="it-IT" baseline="0" dirty="0" smtClean="0"/>
                        <a:t>/sec)</a:t>
                      </a:r>
                      <a:endParaRPr lang="it-IT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it-IT" dirty="0" smtClean="0"/>
                        <a:t>ELI-NP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0.2-19.5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ym typeface="Symbol"/>
                        </a:rPr>
                        <a:t></a:t>
                      </a:r>
                      <a:r>
                        <a:rPr lang="it-IT" dirty="0" smtClean="0"/>
                        <a:t>0.5 (</a:t>
                      </a:r>
                      <a:r>
                        <a:rPr lang="it-IT" dirty="0" err="1" smtClean="0"/>
                        <a:t>rms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ym typeface="Symbol"/>
                        </a:rPr>
                        <a:t></a:t>
                      </a:r>
                      <a:r>
                        <a:rPr lang="it-IT" dirty="0" smtClean="0"/>
                        <a:t>8.3∙10</a:t>
                      </a:r>
                      <a:r>
                        <a:rPr lang="it-IT" baseline="30000" dirty="0" smtClean="0"/>
                        <a:t>8  </a:t>
                      </a:r>
                      <a:r>
                        <a:rPr lang="it-IT" sz="1400" baseline="0" dirty="0" smtClean="0"/>
                        <a:t>(FWHM)</a:t>
                      </a:r>
                      <a:endParaRPr lang="it-IT" sz="1400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8"/>
          <p:cNvSpPr/>
          <p:nvPr/>
        </p:nvSpPr>
        <p:spPr>
          <a:xfrm>
            <a:off x="467544" y="923236"/>
            <a:ext cx="5472608" cy="15696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Eli-np facility </a:t>
            </a: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The accelerator and the Gamma characterization system</a:t>
            </a: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Compton System, Calorimeter, Imager</a:t>
            </a: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Nuclear Resonant  Scattering System 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3505200" y="6545113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558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-36512" y="644495"/>
            <a:ext cx="9145016" cy="2304256"/>
            <a:chOff x="-36512" y="836712"/>
            <a:chExt cx="9145016" cy="230425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3" y="836712"/>
              <a:ext cx="9027551" cy="2057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asellaDiTesto 15"/>
            <p:cNvSpPr txBox="1"/>
            <p:nvPr/>
          </p:nvSpPr>
          <p:spPr>
            <a:xfrm>
              <a:off x="-36512" y="1716789"/>
              <a:ext cx="1037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Photoinjector</a:t>
              </a:r>
              <a:endParaRPr lang="it-IT" sz="1200" dirty="0"/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1763688" y="2306838"/>
              <a:ext cx="1218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Low</a:t>
              </a:r>
              <a:r>
                <a:rPr lang="it-IT" sz="1200" b="1" dirty="0" smtClean="0"/>
                <a:t> Energy Line</a:t>
              </a:r>
              <a:endParaRPr lang="it-IT" sz="1200" b="1" dirty="0"/>
            </a:p>
          </p:txBody>
        </p:sp>
        <p:sp>
          <p:nvSpPr>
            <p:cNvPr id="31" name="CasellaDiTesto 30"/>
            <p:cNvSpPr txBox="1"/>
            <p:nvPr/>
          </p:nvSpPr>
          <p:spPr>
            <a:xfrm>
              <a:off x="3972807" y="1711841"/>
              <a:ext cx="124726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/>
                <a:t>High Energy Line</a:t>
              </a:r>
              <a:endParaRPr lang="it-IT" sz="1200" b="1" dirty="0"/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7004125" y="1287693"/>
              <a:ext cx="80823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dirty="0" smtClean="0"/>
                <a:t>High Energy</a:t>
              </a:r>
            </a:p>
            <a:p>
              <a:pPr algn="ctr"/>
              <a:r>
                <a:rPr lang="it-IT" sz="1000" dirty="0" smtClean="0"/>
                <a:t>Laser </a:t>
              </a:r>
            </a:p>
            <a:p>
              <a:pPr algn="ctr"/>
              <a:r>
                <a:rPr lang="it-IT" sz="1000" dirty="0" err="1" smtClean="0"/>
                <a:t>Interaction</a:t>
              </a:r>
              <a:r>
                <a:rPr lang="it-IT" sz="1000" dirty="0" smtClean="0"/>
                <a:t> </a:t>
              </a:r>
            </a:p>
            <a:p>
              <a:pPr algn="ctr"/>
              <a:r>
                <a:rPr lang="it-IT" sz="1000" dirty="0" err="1" smtClean="0"/>
                <a:t>Chamber</a:t>
              </a:r>
              <a:endParaRPr lang="it-IT" sz="1000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764080" y="1730774"/>
              <a:ext cx="5036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 smtClean="0"/>
                <a:t>Linac</a:t>
              </a:r>
              <a:endParaRPr lang="it-IT" sz="1200" dirty="0"/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2828803" y="2433082"/>
              <a:ext cx="7873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000" dirty="0" err="1" smtClean="0"/>
                <a:t>Low</a:t>
              </a:r>
              <a:r>
                <a:rPr lang="it-IT" sz="1000" dirty="0" smtClean="0"/>
                <a:t> Energy</a:t>
              </a:r>
            </a:p>
            <a:p>
              <a:pPr algn="ctr"/>
              <a:r>
                <a:rPr lang="it-IT" sz="1000" dirty="0" smtClean="0"/>
                <a:t>Laser </a:t>
              </a:r>
            </a:p>
            <a:p>
              <a:pPr algn="ctr"/>
              <a:r>
                <a:rPr lang="it-IT" sz="1000" dirty="0" err="1" smtClean="0"/>
                <a:t>Interaction</a:t>
              </a:r>
              <a:r>
                <a:rPr lang="it-IT" sz="1000" dirty="0" smtClean="0"/>
                <a:t> </a:t>
              </a:r>
            </a:p>
            <a:p>
              <a:pPr algn="ctr"/>
              <a:r>
                <a:rPr lang="it-IT" sz="1000" dirty="0" err="1" smtClean="0"/>
                <a:t>Chamber</a:t>
              </a:r>
              <a:endParaRPr lang="it-IT" sz="10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42070" y="3812847"/>
            <a:ext cx="8136904" cy="779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SzPct val="25000"/>
            </a:pPr>
            <a:r>
              <a:rPr lang="en-US" sz="1600" dirty="0" smtClean="0">
                <a:solidFill>
                  <a:srgbClr val="000000"/>
                </a:solidFill>
              </a:rPr>
              <a:t>For the two beam-lines (high and low energy),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two identical complete systems for collimation and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characterisation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of the gamma beam will be delivered</a:t>
            </a:r>
            <a:r>
              <a:rPr lang="en-US" sz="1600" dirty="0" smtClean="0">
                <a:solidFill>
                  <a:srgbClr val="000000"/>
                </a:solidFill>
              </a:rPr>
              <a:t>, each one optimized for the corresponding energy range.</a:t>
            </a:r>
            <a:endParaRPr lang="en-US" sz="1600" dirty="0"/>
          </a:p>
        </p:txBody>
      </p:sp>
      <p:sp>
        <p:nvSpPr>
          <p:cNvPr id="5" name="Rounded Rectangle 4"/>
          <p:cNvSpPr/>
          <p:nvPr/>
        </p:nvSpPr>
        <p:spPr>
          <a:xfrm>
            <a:off x="467544" y="572487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Machine </a:t>
            </a:r>
            <a:r>
              <a:rPr lang="fr-FR" sz="20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  <a:endParaRPr lang="fr-FR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1238" y="2876743"/>
            <a:ext cx="2230882" cy="77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SzPct val="25000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Low energy </a:t>
            </a:r>
          </a:p>
          <a:p>
            <a:pPr algn="just">
              <a:lnSpc>
                <a:spcPct val="93000"/>
              </a:lnSpc>
              <a:buSzPct val="25000"/>
            </a:pPr>
            <a:r>
              <a:rPr lang="en-US" sz="1600" dirty="0" smtClean="0">
                <a:solidFill>
                  <a:schemeClr val="tx1"/>
                </a:solidFill>
              </a:rPr>
              <a:t>collimation and </a:t>
            </a:r>
          </a:p>
          <a:p>
            <a:pPr algn="just">
              <a:lnSpc>
                <a:spcPct val="93000"/>
              </a:lnSpc>
              <a:buSzPct val="25000"/>
            </a:pPr>
            <a:r>
              <a:rPr lang="en-US" sz="1600" dirty="0" err="1" smtClean="0">
                <a:solidFill>
                  <a:schemeClr val="tx1"/>
                </a:solidFill>
              </a:rPr>
              <a:t>characterisation</a:t>
            </a:r>
            <a:r>
              <a:rPr lang="en-US" sz="1600" dirty="0" smtClean="0">
                <a:solidFill>
                  <a:schemeClr val="tx1"/>
                </a:solidFill>
              </a:rPr>
              <a:t> system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256" y="2487117"/>
            <a:ext cx="2141714" cy="7792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93000"/>
              </a:lnSpc>
              <a:buSzPct val="25000"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High energy </a:t>
            </a:r>
          </a:p>
          <a:p>
            <a:pPr algn="just">
              <a:lnSpc>
                <a:spcPct val="93000"/>
              </a:lnSpc>
              <a:buSzPct val="25000"/>
            </a:pPr>
            <a:r>
              <a:rPr lang="en-US" sz="1600" dirty="0" smtClean="0">
                <a:solidFill>
                  <a:schemeClr val="tx1"/>
                </a:solidFill>
              </a:rPr>
              <a:t>collimation and</a:t>
            </a:r>
          </a:p>
          <a:p>
            <a:pPr algn="just">
              <a:lnSpc>
                <a:spcPct val="93000"/>
              </a:lnSpc>
              <a:buSzPct val="25000"/>
            </a:pPr>
            <a:r>
              <a:rPr lang="en-US" sz="1600" dirty="0" err="1" smtClean="0">
                <a:solidFill>
                  <a:schemeClr val="tx1"/>
                </a:solidFill>
              </a:rPr>
              <a:t>characterisation</a:t>
            </a:r>
            <a:r>
              <a:rPr lang="en-US" sz="1600" dirty="0" smtClean="0">
                <a:solidFill>
                  <a:schemeClr val="tx1"/>
                </a:solidFill>
              </a:rPr>
              <a:t> system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7846218" y="2012647"/>
            <a:ext cx="470198" cy="54647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909876" y="2270772"/>
            <a:ext cx="385068" cy="64807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8"/>
          <p:cNvSpPr/>
          <p:nvPr/>
        </p:nvSpPr>
        <p:spPr>
          <a:xfrm>
            <a:off x="611560" y="518099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Measurement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the gamma beam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energy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distribution</a:t>
            </a:r>
            <a:endParaRPr lang="en-US" sz="1600" b="1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Measurement of the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number of </a:t>
            </a:r>
            <a:r>
              <a:rPr lang="en-US" sz="1600" b="1" dirty="0" smtClean="0">
                <a:solidFill>
                  <a:srgbClr val="000000"/>
                </a:solidFill>
                <a:latin typeface="+mj-lt"/>
              </a:rPr>
              <a:t>photons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per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pulse</a:t>
            </a:r>
            <a:endParaRPr lang="en-US" sz="1600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Measurement of the size and </a:t>
            </a:r>
            <a:r>
              <a:rPr lang="en-US" sz="1600" b="1" dirty="0">
                <a:solidFill>
                  <a:srgbClr val="000000"/>
                </a:solidFill>
                <a:latin typeface="+mj-lt"/>
              </a:rPr>
              <a:t>spatial distribution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the gamma beam</a:t>
            </a:r>
            <a:endParaRPr lang="en-US" sz="1600" dirty="0">
              <a:latin typeface="+mj-lt"/>
            </a:endParaRPr>
          </a:p>
        </p:txBody>
      </p:sp>
      <p:grpSp>
        <p:nvGrpSpPr>
          <p:cNvPr id="24" name="Group 15"/>
          <p:cNvGrpSpPr/>
          <p:nvPr/>
        </p:nvGrpSpPr>
        <p:grpSpPr>
          <a:xfrm>
            <a:off x="-36512" y="6624736"/>
            <a:ext cx="9180512" cy="260648"/>
            <a:chOff x="-36512" y="6597352"/>
            <a:chExt cx="9180512" cy="260648"/>
          </a:xfrm>
        </p:grpSpPr>
        <p:sp>
          <p:nvSpPr>
            <p:cNvPr id="25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40" name="Segnaposto numero diapositiva 39"/>
          <p:cNvSpPr>
            <a:spLocks noGrp="1"/>
          </p:cNvSpPr>
          <p:nvPr>
            <p:ph type="sldNum" sz="quarter" idx="12"/>
          </p:nvPr>
        </p:nvSpPr>
        <p:spPr>
          <a:xfrm>
            <a:off x="3505200" y="6594672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73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989" y="762372"/>
            <a:ext cx="52482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67544" y="476672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latin typeface="+mj-lt"/>
                <a:cs typeface="Arial" panose="020B0604020202020204" pitchFamily="34" charset="0"/>
              </a:rPr>
              <a:t>Gamma </a:t>
            </a:r>
            <a:r>
              <a:rPr lang="it-IT" sz="2000" b="1" dirty="0" err="1" smtClean="0">
                <a:latin typeface="+mj-lt"/>
                <a:cs typeface="Arial" panose="020B0604020202020204" pitchFamily="34" charset="0"/>
              </a:rPr>
              <a:t>beam</a:t>
            </a:r>
            <a:r>
              <a:rPr lang="it-IT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it-IT" sz="2000" b="1" dirty="0" err="1" smtClean="0">
                <a:latin typeface="+mj-lt"/>
                <a:cs typeface="Arial" panose="020B0604020202020204" pitchFamily="34" charset="0"/>
              </a:rPr>
              <a:t>characterization</a:t>
            </a:r>
            <a:r>
              <a:rPr lang="it-IT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it-IT" sz="2000" b="1" dirty="0" err="1" smtClean="0">
                <a:latin typeface="+mj-lt"/>
                <a:cs typeface="Arial" panose="020B0604020202020204" pitchFamily="34" charset="0"/>
              </a:rPr>
              <a:t>system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CustomShape 36"/>
          <p:cNvSpPr/>
          <p:nvPr/>
        </p:nvSpPr>
        <p:spPr>
          <a:xfrm>
            <a:off x="2987824" y="1353760"/>
            <a:ext cx="1944216" cy="275040"/>
          </a:xfrm>
          <a:prstGeom prst="rect">
            <a:avLst/>
          </a:prstGeom>
          <a:noFill/>
          <a:ln>
            <a:noFill/>
          </a:ln>
        </p:spPr>
        <p:txBody>
          <a:bodyPr lIns="90000" tIns="58320" rIns="90000" bIns="45000"/>
          <a:lstStyle/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Compton </a:t>
            </a:r>
          </a:p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Spectrometer</a:t>
            </a:r>
            <a:endParaRPr sz="1100" dirty="0">
              <a:latin typeface="+mj-lt"/>
            </a:endParaRPr>
          </a:p>
        </p:txBody>
      </p:sp>
      <p:sp>
        <p:nvSpPr>
          <p:cNvPr id="9" name="CustomShape 36"/>
          <p:cNvSpPr/>
          <p:nvPr/>
        </p:nvSpPr>
        <p:spPr>
          <a:xfrm>
            <a:off x="3851920" y="1124744"/>
            <a:ext cx="1656184" cy="504056"/>
          </a:xfrm>
          <a:prstGeom prst="rect">
            <a:avLst/>
          </a:prstGeom>
          <a:noFill/>
          <a:ln>
            <a:noFill/>
          </a:ln>
        </p:spPr>
        <p:txBody>
          <a:bodyPr lIns="90000" tIns="58320" rIns="90000" bIns="45000"/>
          <a:lstStyle/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Nuclear resonant </a:t>
            </a:r>
          </a:p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scattering System</a:t>
            </a:r>
            <a:endParaRPr sz="1100" dirty="0">
              <a:latin typeface="+mj-lt"/>
            </a:endParaRPr>
          </a:p>
        </p:txBody>
      </p:sp>
      <p:sp>
        <p:nvSpPr>
          <p:cNvPr id="10" name="CustomShape 36"/>
          <p:cNvSpPr/>
          <p:nvPr/>
        </p:nvSpPr>
        <p:spPr>
          <a:xfrm>
            <a:off x="5076056" y="915216"/>
            <a:ext cx="792088" cy="497560"/>
          </a:xfrm>
          <a:prstGeom prst="rect">
            <a:avLst/>
          </a:prstGeom>
          <a:noFill/>
          <a:ln>
            <a:noFill/>
          </a:ln>
        </p:spPr>
        <p:txBody>
          <a:bodyPr lIns="90000" tIns="58320" rIns="90000" bIns="45000"/>
          <a:lstStyle/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Profile </a:t>
            </a:r>
          </a:p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imager</a:t>
            </a:r>
            <a:endParaRPr sz="1100" dirty="0">
              <a:latin typeface="+mj-lt"/>
            </a:endParaRPr>
          </a:p>
        </p:txBody>
      </p:sp>
      <p:sp>
        <p:nvSpPr>
          <p:cNvPr id="11" name="CustomShape 36"/>
          <p:cNvSpPr/>
          <p:nvPr/>
        </p:nvSpPr>
        <p:spPr>
          <a:xfrm>
            <a:off x="5796136" y="836712"/>
            <a:ext cx="1224136" cy="275040"/>
          </a:xfrm>
          <a:prstGeom prst="rect">
            <a:avLst/>
          </a:prstGeom>
          <a:noFill/>
          <a:ln>
            <a:noFill/>
          </a:ln>
        </p:spPr>
        <p:txBody>
          <a:bodyPr lIns="90000" tIns="58320" rIns="90000" bIns="45000"/>
          <a:lstStyle/>
          <a:p>
            <a:pPr>
              <a:lnSpc>
                <a:spcPct val="93000"/>
              </a:lnSpc>
            </a:pPr>
            <a:r>
              <a:rPr lang="en-US" sz="11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Calorimeter</a:t>
            </a:r>
            <a:endParaRPr sz="1100" dirty="0">
              <a:latin typeface="+mj-lt"/>
            </a:endParaRPr>
          </a:p>
        </p:txBody>
      </p:sp>
      <p:sp>
        <p:nvSpPr>
          <p:cNvPr id="13" name="Rectangle 1"/>
          <p:cNvSpPr/>
          <p:nvPr/>
        </p:nvSpPr>
        <p:spPr>
          <a:xfrm>
            <a:off x="-756592" y="386104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Compton </a:t>
            </a:r>
            <a:r>
              <a:rPr lang="en-US" sz="1600" b="1" u="sng" dirty="0">
                <a:solidFill>
                  <a:schemeClr val="accent6">
                    <a:lumMod val="75000"/>
                  </a:schemeClr>
                </a:solidFill>
              </a:rPr>
              <a:t>Scattering </a:t>
            </a: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Spectrometer</a:t>
            </a:r>
            <a:endParaRPr lang="en-US" sz="1600" u="sng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1600" dirty="0" smtClean="0"/>
              <a:t>	high–precision </a:t>
            </a:r>
            <a:r>
              <a:rPr lang="en-US" sz="1600" dirty="0"/>
              <a:t>measurements of </a:t>
            </a:r>
            <a:r>
              <a:rPr lang="en-US" sz="1600" b="1" dirty="0"/>
              <a:t>single</a:t>
            </a:r>
            <a:r>
              <a:rPr lang="en-US" sz="1600" dirty="0"/>
              <a:t> Compton </a:t>
            </a:r>
            <a:r>
              <a:rPr lang="en-US" sz="1600" dirty="0" smtClean="0"/>
              <a:t>scattering </a:t>
            </a:r>
            <a:r>
              <a:rPr lang="en-US" sz="1600" dirty="0"/>
              <a:t>from thin </a:t>
            </a:r>
            <a:r>
              <a:rPr lang="en-US" sz="1600" dirty="0" smtClean="0"/>
              <a:t>target</a:t>
            </a:r>
          </a:p>
          <a:p>
            <a:pPr marL="1371600" lvl="2" indent="-4572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Absorption Calorimeter</a:t>
            </a:r>
          </a:p>
          <a:p>
            <a:pPr lvl="2">
              <a:lnSpc>
                <a:spcPct val="150000"/>
              </a:lnSpc>
              <a:buClr>
                <a:schemeClr val="tx2"/>
              </a:buClr>
            </a:pPr>
            <a:r>
              <a:rPr lang="en-US" sz="1600" dirty="0" smtClean="0"/>
              <a:t>calorimetric, </a:t>
            </a:r>
            <a:r>
              <a:rPr lang="en-US" sz="1600" b="1" dirty="0" smtClean="0"/>
              <a:t>total absorption </a:t>
            </a:r>
            <a:r>
              <a:rPr lang="en-US" sz="1600" dirty="0" smtClean="0"/>
              <a:t>technique </a:t>
            </a:r>
            <a:endParaRPr lang="en-US" sz="16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371600" lvl="2" indent="-4572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Profile Imager</a:t>
            </a:r>
          </a:p>
          <a:p>
            <a:pPr marL="1371600" lvl="2" indent="-457200">
              <a:lnSpc>
                <a:spcPct val="150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accent6">
                    <a:lumMod val="75000"/>
                  </a:schemeClr>
                </a:solidFill>
              </a:rPr>
              <a:t>Nuclear Resonant Scattering calibration System</a:t>
            </a:r>
          </a:p>
          <a:p>
            <a:pPr>
              <a:lnSpc>
                <a:spcPct val="150000"/>
              </a:lnSpc>
              <a:buClr>
                <a:schemeClr val="tx2"/>
              </a:buClr>
            </a:pPr>
            <a:r>
              <a:rPr lang="en-US" sz="1600" b="1" dirty="0"/>
              <a:t>	</a:t>
            </a:r>
            <a:r>
              <a:rPr lang="en-US" sz="1600" dirty="0"/>
              <a:t>high-precision energy measurement </a:t>
            </a:r>
            <a:r>
              <a:rPr lang="en-US" sz="1600" dirty="0" smtClean="0"/>
              <a:t>at </a:t>
            </a:r>
            <a:r>
              <a:rPr lang="en-US" sz="1600" dirty="0"/>
              <a:t>selected energy values  </a:t>
            </a:r>
            <a:r>
              <a:rPr lang="en-US" sz="1600" dirty="0" smtClean="0"/>
              <a:t>for </a:t>
            </a:r>
            <a:r>
              <a:rPr lang="en-US" sz="1600" b="1" dirty="0" smtClean="0"/>
              <a:t>absolute </a:t>
            </a:r>
            <a:r>
              <a:rPr lang="en-US" sz="1600" b="1" dirty="0"/>
              <a:t>energy </a:t>
            </a:r>
            <a:r>
              <a:rPr lang="en-US" sz="1600" b="1" dirty="0" smtClean="0"/>
              <a:t>calibration</a:t>
            </a:r>
            <a:endParaRPr lang="en-US" sz="1600" b="1" dirty="0"/>
          </a:p>
        </p:txBody>
      </p:sp>
      <p:grpSp>
        <p:nvGrpSpPr>
          <p:cNvPr id="62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63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4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3505200" y="6538704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4</a:t>
            </a:fld>
            <a:endParaRPr lang="it-IT"/>
          </a:p>
        </p:txBody>
      </p:sp>
      <p:cxnSp>
        <p:nvCxnSpPr>
          <p:cNvPr id="3" name="Connettore 2 2"/>
          <p:cNvCxnSpPr/>
          <p:nvPr/>
        </p:nvCxnSpPr>
        <p:spPr>
          <a:xfrm flipV="1">
            <a:off x="467544" y="2419722"/>
            <a:ext cx="1239733" cy="289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 rot="20750503">
            <a:off x="639210" y="2235567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Symbol" panose="05050102010706020507" pitchFamily="18" charset="2"/>
              </a:rPr>
              <a:t>g</a:t>
            </a:r>
            <a:r>
              <a:rPr lang="it-IT" dirty="0" smtClean="0"/>
              <a:t>-</a:t>
            </a:r>
            <a:r>
              <a:rPr lang="it-IT" dirty="0" err="1" smtClean="0"/>
              <a:t>beam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294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476672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Compton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Spectrometer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" y="2924944"/>
            <a:ext cx="6803482" cy="339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/>
          <p:nvPr/>
        </p:nvSpPr>
        <p:spPr>
          <a:xfrm>
            <a:off x="1229990" y="2166536"/>
            <a:ext cx="879378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Micrometric </a:t>
            </a:r>
            <a:r>
              <a:rPr lang="en-US" sz="1600" b="1" dirty="0" smtClean="0"/>
              <a:t>target</a:t>
            </a:r>
            <a:r>
              <a:rPr lang="en-US" sz="1600" dirty="0" smtClean="0"/>
              <a:t> </a:t>
            </a:r>
            <a:r>
              <a:rPr lang="en-US" sz="1600" dirty="0"/>
              <a:t>is micrometric (1-2 µm) </a:t>
            </a:r>
            <a:r>
              <a:rPr lang="en-US" sz="1600" dirty="0" smtClean="0"/>
              <a:t>and low-Z material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High </a:t>
            </a:r>
            <a:r>
              <a:rPr lang="en-US" sz="1600" dirty="0"/>
              <a:t>resolution </a:t>
            </a:r>
            <a:r>
              <a:rPr lang="en-US" sz="1600" b="1" dirty="0"/>
              <a:t>electron detectors </a:t>
            </a:r>
            <a:r>
              <a:rPr lang="en-US" sz="1600" dirty="0"/>
              <a:t>-&gt; </a:t>
            </a:r>
            <a:r>
              <a:rPr lang="en-US" sz="1600" dirty="0" err="1"/>
              <a:t>HPGe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(energy) </a:t>
            </a:r>
            <a:r>
              <a:rPr lang="en-US" sz="1600" dirty="0"/>
              <a:t>+ Si-strip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position)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</a:t>
            </a:r>
            <a:r>
              <a:rPr lang="en-US" sz="1600" dirty="0" smtClean="0"/>
              <a:t>Measure </a:t>
            </a:r>
            <a:r>
              <a:rPr lang="en-US" sz="1600" dirty="0"/>
              <a:t>also the </a:t>
            </a:r>
            <a:r>
              <a:rPr lang="en-US" sz="1600" b="1" dirty="0"/>
              <a:t>scattered  gamma </a:t>
            </a:r>
            <a:r>
              <a:rPr lang="en-US" sz="1600" dirty="0"/>
              <a:t>in coincidence </a:t>
            </a:r>
            <a:r>
              <a:rPr lang="en-US" sz="1600" dirty="0" smtClean="0"/>
              <a:t>for </a:t>
            </a:r>
            <a:r>
              <a:rPr lang="en-US" sz="1600" dirty="0"/>
              <a:t>b</a:t>
            </a:r>
            <a:r>
              <a:rPr lang="en-US" sz="1600" dirty="0" smtClean="0"/>
              <a:t>ackground </a:t>
            </a:r>
            <a:r>
              <a:rPr lang="en-US" sz="1600" dirty="0"/>
              <a:t>reduction</a:t>
            </a:r>
            <a:endParaRPr lang="it-IT" sz="1600" dirty="0"/>
          </a:p>
          <a:p>
            <a:pPr lvl="1"/>
            <a:endParaRPr lang="it-IT" sz="1400" dirty="0"/>
          </a:p>
        </p:txBody>
      </p:sp>
      <p:grpSp>
        <p:nvGrpSpPr>
          <p:cNvPr id="6" name="Gruppo 5"/>
          <p:cNvGrpSpPr/>
          <p:nvPr/>
        </p:nvGrpSpPr>
        <p:grpSpPr>
          <a:xfrm>
            <a:off x="6444208" y="2905781"/>
            <a:ext cx="3103537" cy="1825932"/>
            <a:chOff x="5868144" y="3429000"/>
            <a:chExt cx="3955908" cy="276605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3673782"/>
              <a:ext cx="310515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Shape 21"/>
            <p:cNvSpPr txBox="1"/>
            <p:nvPr/>
          </p:nvSpPr>
          <p:spPr>
            <a:xfrm>
              <a:off x="7829583" y="5517232"/>
              <a:ext cx="1994469" cy="522360"/>
            </a:xfrm>
            <a:prstGeom prst="rect">
              <a:avLst/>
            </a:prstGeom>
            <a:ln>
              <a:noFill/>
            </a:ln>
          </p:spPr>
          <p:txBody>
            <a:bodyPr wrap="none" lIns="90000" tIns="45000" rIns="90000" bIns="45000"/>
            <a:lstStyle/>
            <a:p>
              <a:r>
                <a:rPr lang="en-US" sz="1200" dirty="0" smtClean="0">
                  <a:latin typeface="+mj-lt"/>
                </a:rPr>
                <a:t>Energy  detector</a:t>
              </a:r>
              <a:endParaRPr sz="1400" dirty="0">
                <a:latin typeface="+mj-lt"/>
              </a:endParaRPr>
            </a:p>
          </p:txBody>
        </p:sp>
        <p:sp>
          <p:nvSpPr>
            <p:cNvPr id="14" name="TextShape 22"/>
            <p:cNvSpPr txBox="1"/>
            <p:nvPr/>
          </p:nvSpPr>
          <p:spPr>
            <a:xfrm>
              <a:off x="6965488" y="3429000"/>
              <a:ext cx="1338120" cy="522360"/>
            </a:xfrm>
            <a:prstGeom prst="rect">
              <a:avLst/>
            </a:prstGeom>
            <a:ln>
              <a:noFill/>
            </a:ln>
          </p:spPr>
          <p:txBody>
            <a:bodyPr wrap="none" lIns="90000" tIns="45000" rIns="90000" bIns="45000"/>
            <a:lstStyle/>
            <a:p>
              <a:r>
                <a:rPr lang="en-US" sz="1200" dirty="0" smtClean="0">
                  <a:latin typeface="+mj-lt"/>
                </a:rPr>
                <a:t>Position detector</a:t>
              </a:r>
              <a:endParaRPr sz="1400" dirty="0">
                <a:latin typeface="+mj-lt"/>
              </a:endParaRPr>
            </a:p>
          </p:txBody>
        </p:sp>
        <p:sp>
          <p:nvSpPr>
            <p:cNvPr id="15" name="TextShape 28"/>
            <p:cNvSpPr txBox="1"/>
            <p:nvPr/>
          </p:nvSpPr>
          <p:spPr>
            <a:xfrm>
              <a:off x="5868144" y="5504148"/>
              <a:ext cx="1338120" cy="522360"/>
            </a:xfrm>
            <a:prstGeom prst="rect">
              <a:avLst/>
            </a:prstGeom>
            <a:ln>
              <a:noFill/>
            </a:ln>
          </p:spPr>
          <p:txBody>
            <a:bodyPr wrap="none" lIns="90000" tIns="45000" rIns="90000" bIns="45000"/>
            <a:lstStyle/>
            <a:p>
              <a:r>
                <a:rPr lang="en-US" sz="1200" dirty="0" smtClean="0">
                  <a:latin typeface="+mj-lt"/>
                </a:rPr>
                <a:t>Cu collimator</a:t>
              </a:r>
              <a:endParaRPr sz="1200" dirty="0">
                <a:latin typeface="+mj-lt"/>
              </a:endParaRPr>
            </a:p>
          </p:txBody>
        </p:sp>
        <p:sp>
          <p:nvSpPr>
            <p:cNvPr id="18" name="Line 25"/>
            <p:cNvSpPr/>
            <p:nvPr/>
          </p:nvSpPr>
          <p:spPr>
            <a:xfrm>
              <a:off x="7451238" y="3659335"/>
              <a:ext cx="86118" cy="630881"/>
            </a:xfrm>
            <a:prstGeom prst="line">
              <a:avLst/>
            </a:prstGeom>
            <a:ln w="15875">
              <a:solidFill>
                <a:schemeClr val="tx1"/>
              </a:solidFill>
              <a:round/>
              <a:headEnd type="none" w="med" len="med"/>
              <a:tailEnd type="oval" w="sm" len="sm"/>
            </a:ln>
          </p:spPr>
        </p:sp>
        <p:sp>
          <p:nvSpPr>
            <p:cNvPr id="20" name="TextShape 21"/>
            <p:cNvSpPr txBox="1"/>
            <p:nvPr/>
          </p:nvSpPr>
          <p:spPr>
            <a:xfrm>
              <a:off x="6953345" y="5672696"/>
              <a:ext cx="876239" cy="522360"/>
            </a:xfrm>
            <a:prstGeom prst="rect">
              <a:avLst/>
            </a:prstGeom>
            <a:ln>
              <a:noFill/>
            </a:ln>
          </p:spPr>
          <p:txBody>
            <a:bodyPr wrap="none" lIns="90000" tIns="45000" rIns="90000" bIns="45000"/>
            <a:lstStyle/>
            <a:p>
              <a:r>
                <a:rPr lang="en-US" sz="1200" dirty="0" smtClean="0">
                  <a:latin typeface="+mj-lt"/>
                </a:rPr>
                <a:t>Be-window</a:t>
              </a:r>
              <a:endParaRPr sz="1400" dirty="0">
                <a:latin typeface="+mj-lt"/>
              </a:endParaRPr>
            </a:p>
          </p:txBody>
        </p:sp>
        <p:sp>
          <p:nvSpPr>
            <p:cNvPr id="21" name="Line 25"/>
            <p:cNvSpPr/>
            <p:nvPr/>
          </p:nvSpPr>
          <p:spPr>
            <a:xfrm flipH="1" flipV="1">
              <a:off x="8050738" y="4887464"/>
              <a:ext cx="360982" cy="643472"/>
            </a:xfrm>
            <a:prstGeom prst="line">
              <a:avLst/>
            </a:prstGeom>
            <a:ln w="15875">
              <a:solidFill>
                <a:schemeClr val="tx1"/>
              </a:solidFill>
              <a:round/>
              <a:headEnd type="none" w="med" len="med"/>
              <a:tailEnd type="oval" w="sm" len="sm"/>
            </a:ln>
          </p:spPr>
        </p:sp>
        <p:sp>
          <p:nvSpPr>
            <p:cNvPr id="22" name="Line 25"/>
            <p:cNvSpPr/>
            <p:nvPr/>
          </p:nvSpPr>
          <p:spPr>
            <a:xfrm flipV="1">
              <a:off x="7537356" y="5209200"/>
              <a:ext cx="97192" cy="474136"/>
            </a:xfrm>
            <a:prstGeom prst="line">
              <a:avLst/>
            </a:prstGeom>
            <a:ln w="15875">
              <a:solidFill>
                <a:schemeClr val="tx1"/>
              </a:solidFill>
              <a:round/>
              <a:headEnd type="none" w="med" len="med"/>
              <a:tailEnd type="oval" w="sm" len="sm"/>
            </a:ln>
          </p:spPr>
        </p:sp>
        <p:sp>
          <p:nvSpPr>
            <p:cNvPr id="23" name="Line 25"/>
            <p:cNvSpPr/>
            <p:nvPr/>
          </p:nvSpPr>
          <p:spPr>
            <a:xfrm flipV="1">
              <a:off x="6245408" y="5103488"/>
              <a:ext cx="144016" cy="579848"/>
            </a:xfrm>
            <a:prstGeom prst="line">
              <a:avLst/>
            </a:prstGeom>
            <a:ln w="15875">
              <a:solidFill>
                <a:schemeClr val="tx1"/>
              </a:solidFill>
              <a:round/>
              <a:headEnd type="none" w="med" len="med"/>
              <a:tailEnd type="oval" w="sm" len="sm"/>
            </a:ln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7"/>
              <p:cNvSpPr txBox="1"/>
              <p:nvPr/>
            </p:nvSpPr>
            <p:spPr>
              <a:xfrm>
                <a:off x="-127359" y="1331476"/>
                <a:ext cx="3835263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16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sz="1600" b="0" i="1" smtClean="0">
                              <a:latin typeface="Cambria Math"/>
                            </a:rPr>
                            <m:t>𝑔𝑎𝑚𝑚𝑎</m:t>
                          </m:r>
                        </m:sub>
                      </m:sSub>
                      <m:r>
                        <a:rPr lang="it-IT" sz="160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16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it-IT" sz="1600" b="0" i="1" smtClean="0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it-IT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16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1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it-IT" sz="1600" b="0" i="1" smtClean="0">
                              <a:latin typeface="Cambria Math"/>
                            </a:rPr>
                            <m:t>𝑐𝑜𝑠</m:t>
                          </m:r>
                          <m:r>
                            <a:rPr lang="it-IT" sz="1600" b="0" i="1" smtClean="0">
                              <a:latin typeface="Cambria Math"/>
                              <a:ea typeface="Cambria Math"/>
                            </a:rPr>
                            <m:t>∅ </m:t>
                          </m:r>
                          <m:rad>
                            <m:radPr>
                              <m:degHide m:val="on"/>
                              <m:ctrlPr>
                                <a:rPr lang="it-IT" sz="16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it-IT" sz="16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it-IT" sz="1600" b="0" i="1" smtClean="0">
                                  <a:latin typeface="Cambria Math"/>
                                </a:rPr>
                                <m:t>)−</m:t>
                              </m:r>
                              <m:r>
                                <a:rPr lang="it-IT" sz="16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1600" i="1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it-IT" sz="1600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24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7359" y="1331476"/>
                <a:ext cx="3835263" cy="65665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uppo 30"/>
          <p:cNvGrpSpPr/>
          <p:nvPr/>
        </p:nvGrpSpPr>
        <p:grpSpPr>
          <a:xfrm>
            <a:off x="3779912" y="1369083"/>
            <a:ext cx="5256584" cy="403024"/>
            <a:chOff x="-36512" y="2377904"/>
            <a:chExt cx="5256584" cy="403024"/>
          </a:xfrm>
        </p:grpSpPr>
        <p:cxnSp>
          <p:nvCxnSpPr>
            <p:cNvPr id="8" name="Connettore 2 7"/>
            <p:cNvCxnSpPr/>
            <p:nvPr/>
          </p:nvCxnSpPr>
          <p:spPr>
            <a:xfrm>
              <a:off x="-36512" y="2667900"/>
              <a:ext cx="21602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2 11"/>
            <p:cNvCxnSpPr/>
            <p:nvPr/>
          </p:nvCxnSpPr>
          <p:spPr>
            <a:xfrm flipV="1">
              <a:off x="2123728" y="2377904"/>
              <a:ext cx="0" cy="2899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>
              <a:off x="2123728" y="2667900"/>
              <a:ext cx="2448272" cy="11302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>
              <a:off x="2123728" y="2667900"/>
              <a:ext cx="3096344" cy="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Shape 1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1953" y="4815167"/>
            <a:ext cx="1570291" cy="128741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ttangolo 31"/>
          <p:cNvSpPr/>
          <p:nvPr/>
        </p:nvSpPr>
        <p:spPr>
          <a:xfrm>
            <a:off x="6180636" y="6074132"/>
            <a:ext cx="2999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300 µm thick n-type </a:t>
            </a:r>
            <a:r>
              <a:rPr lang="en-US" sz="1400" dirty="0" smtClean="0"/>
              <a:t>silicon</a:t>
            </a:r>
          </a:p>
          <a:p>
            <a:r>
              <a:rPr lang="en-US" sz="1400" dirty="0" smtClean="0"/>
              <a:t>25.5 </a:t>
            </a:r>
            <a:r>
              <a:rPr lang="en-US" sz="1400" dirty="0"/>
              <a:t>µm/66.5 µm pitch for the X/Y </a:t>
            </a:r>
            <a:r>
              <a:rPr lang="en-US" sz="1400" dirty="0" smtClean="0"/>
              <a:t>side</a:t>
            </a:r>
            <a:endParaRPr lang="en-US" sz="1400" dirty="0"/>
          </a:p>
        </p:txBody>
      </p:sp>
      <p:grpSp>
        <p:nvGrpSpPr>
          <p:cNvPr id="36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37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3" name="Segnaposto numero diapositiva 32"/>
          <p:cNvSpPr>
            <a:spLocks noGrp="1"/>
          </p:cNvSpPr>
          <p:nvPr>
            <p:ph type="sldNum" sz="quarter" idx="12"/>
          </p:nvPr>
        </p:nvSpPr>
        <p:spPr>
          <a:xfrm>
            <a:off x="3505200" y="6524203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5</a:t>
            </a:fld>
            <a:endParaRPr lang="it-IT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4580788" y="1259468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g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012160" y="1250176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g</a:t>
            </a:r>
            <a:r>
              <a:rPr lang="it-IT" dirty="0" smtClean="0">
                <a:latin typeface="+mj-lt"/>
              </a:rPr>
              <a:t>’</a:t>
            </a:r>
            <a:endParaRPr lang="it-IT" dirty="0">
              <a:latin typeface="+mj-lt"/>
            </a:endParaRPr>
          </a:p>
        </p:txBody>
      </p:sp>
      <p:sp>
        <p:nvSpPr>
          <p:cNvPr id="39" name="CasellaDiTesto 38"/>
          <p:cNvSpPr txBox="1"/>
          <p:nvPr/>
        </p:nvSpPr>
        <p:spPr>
          <a:xfrm>
            <a:off x="7846852" y="169151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e-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8299556" y="151408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Symbol" panose="05050102010706020507" pitchFamily="18" charset="2"/>
              </a:rPr>
              <a:t>f</a:t>
            </a:r>
            <a:endParaRPr lang="it-IT" dirty="0">
              <a:latin typeface="Symbol" panose="05050102010706020507" pitchFamily="18" charset="2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845840" y="908720"/>
            <a:ext cx="9126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Gamma energy is obtained by measuring Compton scattered electron energy  </a:t>
            </a:r>
          </a:p>
        </p:txBody>
      </p:sp>
      <p:cxnSp>
        <p:nvCxnSpPr>
          <p:cNvPr id="43" name="Connettore 2 42"/>
          <p:cNvCxnSpPr/>
          <p:nvPr/>
        </p:nvCxnSpPr>
        <p:spPr>
          <a:xfrm>
            <a:off x="251520" y="3876422"/>
            <a:ext cx="123973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97640" y="3499212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accent1"/>
                </a:solidFill>
                <a:latin typeface="Symbol" panose="05050102010706020507" pitchFamily="18" charset="2"/>
              </a:rPr>
              <a:t>g</a:t>
            </a:r>
            <a:r>
              <a:rPr lang="it-IT" dirty="0" smtClean="0">
                <a:solidFill>
                  <a:schemeClr val="accent1"/>
                </a:solidFill>
              </a:rPr>
              <a:t>-</a:t>
            </a:r>
            <a:r>
              <a:rPr lang="it-IT" dirty="0" err="1" smtClean="0">
                <a:solidFill>
                  <a:schemeClr val="accent1"/>
                </a:solidFill>
              </a:rPr>
              <a:t>beam</a:t>
            </a:r>
            <a:endParaRPr lang="it-IT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509771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Gamma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calorimeter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46" y="1850457"/>
            <a:ext cx="4308484" cy="265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128860"/>
            <a:ext cx="3302694" cy="209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539552" y="4594985"/>
            <a:ext cx="6049897" cy="1858351"/>
            <a:chOff x="179512" y="4997032"/>
            <a:chExt cx="6049897" cy="1858351"/>
          </a:xfrm>
        </p:grpSpPr>
        <p:pic>
          <p:nvPicPr>
            <p:cNvPr id="20" name="Picture 6" descr="tfl_drawing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20" y="5222325"/>
              <a:ext cx="5945789" cy="1159003"/>
            </a:xfrm>
            <a:prstGeom prst="rect">
              <a:avLst/>
            </a:prstGeom>
          </p:spPr>
        </p:pic>
        <p:sp>
          <p:nvSpPr>
            <p:cNvPr id="69" name="TextShape 61"/>
            <p:cNvSpPr txBox="1"/>
            <p:nvPr/>
          </p:nvSpPr>
          <p:spPr>
            <a:xfrm>
              <a:off x="179512" y="6335183"/>
              <a:ext cx="1514160" cy="520200"/>
            </a:xfrm>
            <a:prstGeom prst="rect">
              <a:avLst/>
            </a:prstGeom>
            <a:ln>
              <a:noFill/>
            </a:ln>
          </p:spPr>
          <p:txBody>
            <a:bodyPr wrap="none" lIns="90000" tIns="45000" rIns="90000" bIns="45000"/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Plastic converters</a:t>
              </a:r>
              <a:endParaRPr sz="1400" dirty="0"/>
            </a:p>
          </p:txBody>
        </p:sp>
        <p:sp>
          <p:nvSpPr>
            <p:cNvPr id="70" name="Line 23"/>
            <p:cNvSpPr/>
            <p:nvPr/>
          </p:nvSpPr>
          <p:spPr>
            <a:xfrm flipH="1">
              <a:off x="886268" y="6123764"/>
              <a:ext cx="88071" cy="256425"/>
            </a:xfrm>
            <a:prstGeom prst="line">
              <a:avLst/>
            </a:prstGeom>
            <a:ln w="7200">
              <a:solidFill>
                <a:schemeClr val="bg1"/>
              </a:solidFill>
              <a:round/>
              <a:headEnd type="oval" w="med" len="med"/>
            </a:ln>
          </p:spPr>
        </p:sp>
        <p:sp>
          <p:nvSpPr>
            <p:cNvPr id="71" name="Line 23"/>
            <p:cNvSpPr/>
            <p:nvPr/>
          </p:nvSpPr>
          <p:spPr>
            <a:xfrm flipH="1">
              <a:off x="936591" y="6123765"/>
              <a:ext cx="280775" cy="256424"/>
            </a:xfrm>
            <a:prstGeom prst="line">
              <a:avLst/>
            </a:prstGeom>
            <a:ln w="7200">
              <a:solidFill>
                <a:schemeClr val="bg1"/>
              </a:solidFill>
              <a:round/>
              <a:headEnd type="oval" w="med" len="med"/>
            </a:ln>
          </p:spPr>
        </p:sp>
        <p:sp>
          <p:nvSpPr>
            <p:cNvPr id="72" name="Line 23"/>
            <p:cNvSpPr/>
            <p:nvPr/>
          </p:nvSpPr>
          <p:spPr>
            <a:xfrm>
              <a:off x="731314" y="6093296"/>
              <a:ext cx="99010" cy="286894"/>
            </a:xfrm>
            <a:prstGeom prst="line">
              <a:avLst/>
            </a:prstGeom>
            <a:ln w="7200">
              <a:solidFill>
                <a:schemeClr val="bg1"/>
              </a:solidFill>
              <a:round/>
              <a:headEnd type="oval" w="med" len="med"/>
            </a:ln>
          </p:spPr>
        </p:sp>
        <p:sp>
          <p:nvSpPr>
            <p:cNvPr id="73" name="TextShape 61"/>
            <p:cNvSpPr txBox="1"/>
            <p:nvPr/>
          </p:nvSpPr>
          <p:spPr>
            <a:xfrm>
              <a:off x="249528" y="4997032"/>
              <a:ext cx="1514160" cy="520200"/>
            </a:xfrm>
            <a:prstGeom prst="rect">
              <a:avLst/>
            </a:prstGeom>
          </p:spPr>
          <p:txBody>
            <a:bodyPr wrap="none" lIns="90000" tIns="45000" rIns="90000" bIns="45000"/>
            <a:lstStyle/>
            <a:p>
              <a:r>
                <a:rPr lang="en-US" sz="1200" dirty="0" smtClean="0">
                  <a:solidFill>
                    <a:srgbClr val="000000"/>
                  </a:solidFill>
                </a:rPr>
                <a:t>Si detectors</a:t>
              </a:r>
              <a:endParaRPr sz="1400" dirty="0"/>
            </a:p>
          </p:txBody>
        </p:sp>
        <p:sp>
          <p:nvSpPr>
            <p:cNvPr id="74" name="Line 23"/>
            <p:cNvSpPr/>
            <p:nvPr/>
          </p:nvSpPr>
          <p:spPr>
            <a:xfrm flipV="1">
              <a:off x="611562" y="5255273"/>
              <a:ext cx="27003" cy="189951"/>
            </a:xfrm>
            <a:prstGeom prst="line">
              <a:avLst/>
            </a:prstGeom>
            <a:ln w="7200">
              <a:solidFill>
                <a:schemeClr val="bg1"/>
              </a:solidFill>
              <a:round/>
              <a:headEnd type="oval" w="med" len="med"/>
            </a:ln>
          </p:spPr>
        </p:sp>
        <p:sp>
          <p:nvSpPr>
            <p:cNvPr id="75" name="Line 23"/>
            <p:cNvSpPr/>
            <p:nvPr/>
          </p:nvSpPr>
          <p:spPr>
            <a:xfrm flipH="1" flipV="1">
              <a:off x="683570" y="5255271"/>
              <a:ext cx="189021" cy="171175"/>
            </a:xfrm>
            <a:prstGeom prst="line">
              <a:avLst/>
            </a:prstGeom>
            <a:ln w="7200">
              <a:solidFill>
                <a:schemeClr val="bg1"/>
              </a:solidFill>
              <a:round/>
              <a:headEnd type="oval" w="med" len="med"/>
            </a:ln>
          </p:spPr>
        </p:sp>
        <p:sp>
          <p:nvSpPr>
            <p:cNvPr id="76" name="Line 23"/>
            <p:cNvSpPr/>
            <p:nvPr/>
          </p:nvSpPr>
          <p:spPr>
            <a:xfrm flipH="1" flipV="1">
              <a:off x="778079" y="5255271"/>
              <a:ext cx="337537" cy="152400"/>
            </a:xfrm>
            <a:prstGeom prst="line">
              <a:avLst/>
            </a:prstGeom>
            <a:ln w="7200">
              <a:solidFill>
                <a:schemeClr val="bg1"/>
              </a:solidFill>
              <a:round/>
              <a:headEnd type="oval" w="med" len="med"/>
            </a:ln>
          </p:spPr>
        </p:sp>
      </p:grpSp>
      <p:sp>
        <p:nvSpPr>
          <p:cNvPr id="77" name="Rectangle 2"/>
          <p:cNvSpPr/>
          <p:nvPr/>
        </p:nvSpPr>
        <p:spPr>
          <a:xfrm>
            <a:off x="611560" y="941819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 L</a:t>
            </a:r>
            <a:r>
              <a:rPr lang="en-US" sz="1600" b="1" dirty="0" smtClean="0"/>
              <a:t>ongitudinally </a:t>
            </a:r>
            <a:r>
              <a:rPr lang="en-US" sz="1600" b="1" dirty="0"/>
              <a:t>segmented calorimeter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1600" dirty="0"/>
              <a:t> </a:t>
            </a:r>
            <a:r>
              <a:rPr lang="en-US" sz="1600" dirty="0" smtClean="0"/>
              <a:t>Stack of 25 plastic converters (low Z) interleaved by Si detectors</a:t>
            </a:r>
            <a:endParaRPr lang="it-IT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 For </a:t>
            </a:r>
            <a:r>
              <a:rPr lang="en-US" sz="1600" dirty="0" smtClean="0"/>
              <a:t>increasing gamma  </a:t>
            </a:r>
            <a:r>
              <a:rPr lang="en-US" sz="1600" dirty="0"/>
              <a:t>energy the cross-section </a:t>
            </a:r>
            <a:r>
              <a:rPr lang="en-US" sz="1600" dirty="0" smtClean="0"/>
              <a:t>decreases -&gt; shower </a:t>
            </a:r>
            <a:r>
              <a:rPr lang="en-US" sz="1600" dirty="0"/>
              <a:t>depth </a:t>
            </a:r>
            <a:r>
              <a:rPr lang="en-US" sz="1600" dirty="0" smtClean="0"/>
              <a:t>increases</a:t>
            </a:r>
            <a:endParaRPr lang="en-US" sz="1600" dirty="0"/>
          </a:p>
        </p:txBody>
      </p:sp>
      <p:grpSp>
        <p:nvGrpSpPr>
          <p:cNvPr id="78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79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0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3505200" y="6545113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235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67544" y="551582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Profile Imager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7" name="Rectangle 2"/>
          <p:cNvSpPr/>
          <p:nvPr/>
        </p:nvSpPr>
        <p:spPr>
          <a:xfrm>
            <a:off x="611560" y="98363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 smtClean="0"/>
              <a:t>The gamma profile Imager</a:t>
            </a:r>
            <a:r>
              <a:rPr lang="en-US" sz="1600" dirty="0"/>
              <a:t> </a:t>
            </a:r>
            <a:r>
              <a:rPr lang="en-US" sz="1600" dirty="0" smtClean="0"/>
              <a:t>is </a:t>
            </a:r>
            <a:r>
              <a:rPr lang="en-US" sz="1600" dirty="0" err="1" smtClean="0"/>
              <a:t>is</a:t>
            </a:r>
            <a:r>
              <a:rPr lang="en-US" sz="1600" dirty="0" smtClean="0"/>
              <a:t> composed by a cross vacuum chamber in which scintillator targets intercept the gamma beam at 45°.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 light emitted by the scintillator is acquired using a mirror and lens system to focus onto a CCD camera. </a:t>
            </a:r>
            <a:endParaRPr lang="en-US" sz="1600" dirty="0"/>
          </a:p>
        </p:txBody>
      </p:sp>
      <p:grpSp>
        <p:nvGrpSpPr>
          <p:cNvPr id="21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22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3505200" y="6545113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7</a:t>
            </a:fld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56673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>
            <a:off x="6516216" y="3460812"/>
            <a:ext cx="1173385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 rot="20888328">
            <a:off x="6754124" y="314773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Gamma </a:t>
            </a:r>
            <a:r>
              <a:rPr lang="it-IT" dirty="0" err="1" smtClean="0"/>
              <a:t>beam</a:t>
            </a:r>
            <a:endParaRPr lang="it-IT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3707904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2868587" y="1988840"/>
            <a:ext cx="1937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Scintillator</a:t>
            </a:r>
            <a:r>
              <a:rPr lang="it-IT" dirty="0" smtClean="0"/>
              <a:t> targets </a:t>
            </a:r>
          </a:p>
          <a:p>
            <a:r>
              <a:rPr lang="it-IT" dirty="0" err="1" smtClean="0"/>
              <a:t>vacuum</a:t>
            </a:r>
            <a:r>
              <a:rPr lang="it-IT" dirty="0" smtClean="0"/>
              <a:t> </a:t>
            </a:r>
            <a:r>
              <a:rPr lang="it-IT" dirty="0" err="1" smtClean="0"/>
              <a:t>chamber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35896" y="5373216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CCD 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3949443" y="4221088"/>
            <a:ext cx="190509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1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ed Rectangle 35"/>
          <p:cNvSpPr/>
          <p:nvPr/>
        </p:nvSpPr>
        <p:spPr>
          <a:xfrm>
            <a:off x="467544" y="620688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Nuclear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Resonant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Scattering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System – Concept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310" y="1290727"/>
            <a:ext cx="764609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20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b="1" dirty="0"/>
              <a:t>Task: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Provide an absolute energy scale calibration for other detectors </a:t>
            </a:r>
          </a:p>
          <a:p>
            <a:pPr marL="349250" lvl="1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sz="1200" dirty="0"/>
              <a:t>	</a:t>
            </a:r>
            <a:endParaRPr lang="en-US" sz="1400" dirty="0"/>
          </a:p>
          <a:p>
            <a:pPr marL="285750" indent="-285750" algn="just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dirty="0"/>
              <a:t>Working principle</a:t>
            </a:r>
            <a:r>
              <a:rPr lang="en-US" sz="1600" dirty="0"/>
              <a:t>:  detection of the gamma decays of properly selected nuclear levels of a given nucleus X when resonant condition with the beam energy is </a:t>
            </a:r>
            <a:r>
              <a:rPr lang="en-US" sz="1600" dirty="0" smtClean="0"/>
              <a:t>achieved</a:t>
            </a:r>
          </a:p>
        </p:txBody>
      </p:sp>
      <p:grpSp>
        <p:nvGrpSpPr>
          <p:cNvPr id="40" name="Gruppo 15"/>
          <p:cNvGrpSpPr/>
          <p:nvPr/>
        </p:nvGrpSpPr>
        <p:grpSpPr>
          <a:xfrm>
            <a:off x="1725749" y="2882081"/>
            <a:ext cx="1080120" cy="1368152"/>
            <a:chOff x="4788024" y="2060848"/>
            <a:chExt cx="1080120" cy="1368152"/>
          </a:xfrm>
        </p:grpSpPr>
        <p:cxnSp>
          <p:nvCxnSpPr>
            <p:cNvPr id="41" name="Connettore 1 11"/>
            <p:cNvCxnSpPr/>
            <p:nvPr/>
          </p:nvCxnSpPr>
          <p:spPr>
            <a:xfrm>
              <a:off x="4788024" y="2060848"/>
              <a:ext cx="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13"/>
            <p:cNvCxnSpPr/>
            <p:nvPr/>
          </p:nvCxnSpPr>
          <p:spPr>
            <a:xfrm>
              <a:off x="4788024" y="3429000"/>
              <a:ext cx="10801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14"/>
            <p:cNvCxnSpPr/>
            <p:nvPr/>
          </p:nvCxnSpPr>
          <p:spPr>
            <a:xfrm>
              <a:off x="5868144" y="2060848"/>
              <a:ext cx="0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ttore 1 17"/>
          <p:cNvCxnSpPr/>
          <p:nvPr/>
        </p:nvCxnSpPr>
        <p:spPr>
          <a:xfrm>
            <a:off x="1725749" y="3566157"/>
            <a:ext cx="10801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27"/>
          <p:cNvSpPr/>
          <p:nvPr/>
        </p:nvSpPr>
        <p:spPr>
          <a:xfrm>
            <a:off x="251520" y="4199565"/>
            <a:ext cx="1474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Performing </a:t>
            </a:r>
            <a:r>
              <a:rPr lang="en-US" sz="1200" dirty="0" smtClean="0"/>
              <a:t>a </a:t>
            </a:r>
            <a:r>
              <a:rPr lang="en-US" sz="1200" dirty="0"/>
              <a:t>scan of the </a:t>
            </a:r>
            <a:r>
              <a:rPr lang="en-US" sz="1200" dirty="0" smtClean="0"/>
              <a:t>beam energy</a:t>
            </a:r>
            <a:endParaRPr lang="it-IT" sz="1200" dirty="0"/>
          </a:p>
        </p:txBody>
      </p:sp>
      <p:sp>
        <p:nvSpPr>
          <p:cNvPr id="46" name="Figura a mano libera 30"/>
          <p:cNvSpPr/>
          <p:nvPr/>
        </p:nvSpPr>
        <p:spPr>
          <a:xfrm rot="-1980000">
            <a:off x="2680195" y="3585374"/>
            <a:ext cx="126014" cy="633531"/>
          </a:xfrm>
          <a:custGeom>
            <a:avLst/>
            <a:gdLst>
              <a:gd name="connsiteX0" fmla="*/ 0 w 218444"/>
              <a:gd name="connsiteY0" fmla="*/ 0 h 818866"/>
              <a:gd name="connsiteX1" fmla="*/ 218365 w 218444"/>
              <a:gd name="connsiteY1" fmla="*/ 81887 h 818866"/>
              <a:gd name="connsiteX2" fmla="*/ 27296 w 218444"/>
              <a:gd name="connsiteY2" fmla="*/ 232012 h 818866"/>
              <a:gd name="connsiteX3" fmla="*/ 191069 w 218444"/>
              <a:gd name="connsiteY3" fmla="*/ 327546 h 818866"/>
              <a:gd name="connsiteX4" fmla="*/ 40944 w 218444"/>
              <a:gd name="connsiteY4" fmla="*/ 464024 h 818866"/>
              <a:gd name="connsiteX5" fmla="*/ 191069 w 218444"/>
              <a:gd name="connsiteY5" fmla="*/ 545911 h 818866"/>
              <a:gd name="connsiteX6" fmla="*/ 27296 w 218444"/>
              <a:gd name="connsiteY6" fmla="*/ 682388 h 818866"/>
              <a:gd name="connsiteX7" fmla="*/ 163774 w 218444"/>
              <a:gd name="connsiteY7" fmla="*/ 818866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44" h="818866">
                <a:moveTo>
                  <a:pt x="0" y="0"/>
                </a:moveTo>
                <a:cubicBezTo>
                  <a:pt x="106908" y="21609"/>
                  <a:pt x="213816" y="43218"/>
                  <a:pt x="218365" y="81887"/>
                </a:cubicBezTo>
                <a:cubicBezTo>
                  <a:pt x="222914" y="120556"/>
                  <a:pt x="31845" y="191069"/>
                  <a:pt x="27296" y="232012"/>
                </a:cubicBezTo>
                <a:cubicBezTo>
                  <a:pt x="22747" y="272955"/>
                  <a:pt x="188794" y="288877"/>
                  <a:pt x="191069" y="327546"/>
                </a:cubicBezTo>
                <a:cubicBezTo>
                  <a:pt x="193344" y="366215"/>
                  <a:pt x="40944" y="427630"/>
                  <a:pt x="40944" y="464024"/>
                </a:cubicBezTo>
                <a:cubicBezTo>
                  <a:pt x="40944" y="500418"/>
                  <a:pt x="193344" y="509517"/>
                  <a:pt x="191069" y="545911"/>
                </a:cubicBezTo>
                <a:cubicBezTo>
                  <a:pt x="188794" y="582305"/>
                  <a:pt x="31845" y="636896"/>
                  <a:pt x="27296" y="682388"/>
                </a:cubicBezTo>
                <a:cubicBezTo>
                  <a:pt x="22747" y="727881"/>
                  <a:pt x="93260" y="773373"/>
                  <a:pt x="163774" y="818866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7" name="CasellaDiTesto 31"/>
          <p:cNvSpPr txBox="1"/>
          <p:nvPr/>
        </p:nvSpPr>
        <p:spPr>
          <a:xfrm>
            <a:off x="2070082" y="3196825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it-IT" baseline="-25000" err="1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it-IT" baseline="-250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Figura a mano libera 32"/>
          <p:cNvSpPr/>
          <p:nvPr/>
        </p:nvSpPr>
        <p:spPr>
          <a:xfrm rot="-8700000">
            <a:off x="1645464" y="3581014"/>
            <a:ext cx="126014" cy="633531"/>
          </a:xfrm>
          <a:custGeom>
            <a:avLst/>
            <a:gdLst>
              <a:gd name="connsiteX0" fmla="*/ 0 w 218444"/>
              <a:gd name="connsiteY0" fmla="*/ 0 h 818866"/>
              <a:gd name="connsiteX1" fmla="*/ 218365 w 218444"/>
              <a:gd name="connsiteY1" fmla="*/ 81887 h 818866"/>
              <a:gd name="connsiteX2" fmla="*/ 27296 w 218444"/>
              <a:gd name="connsiteY2" fmla="*/ 232012 h 818866"/>
              <a:gd name="connsiteX3" fmla="*/ 191069 w 218444"/>
              <a:gd name="connsiteY3" fmla="*/ 327546 h 818866"/>
              <a:gd name="connsiteX4" fmla="*/ 40944 w 218444"/>
              <a:gd name="connsiteY4" fmla="*/ 464024 h 818866"/>
              <a:gd name="connsiteX5" fmla="*/ 191069 w 218444"/>
              <a:gd name="connsiteY5" fmla="*/ 545911 h 818866"/>
              <a:gd name="connsiteX6" fmla="*/ 27296 w 218444"/>
              <a:gd name="connsiteY6" fmla="*/ 682388 h 818866"/>
              <a:gd name="connsiteX7" fmla="*/ 163774 w 218444"/>
              <a:gd name="connsiteY7" fmla="*/ 818866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444" h="818866">
                <a:moveTo>
                  <a:pt x="0" y="0"/>
                </a:moveTo>
                <a:cubicBezTo>
                  <a:pt x="106908" y="21609"/>
                  <a:pt x="213816" y="43218"/>
                  <a:pt x="218365" y="81887"/>
                </a:cubicBezTo>
                <a:cubicBezTo>
                  <a:pt x="222914" y="120556"/>
                  <a:pt x="31845" y="191069"/>
                  <a:pt x="27296" y="232012"/>
                </a:cubicBezTo>
                <a:cubicBezTo>
                  <a:pt x="22747" y="272955"/>
                  <a:pt x="188794" y="288877"/>
                  <a:pt x="191069" y="327546"/>
                </a:cubicBezTo>
                <a:cubicBezTo>
                  <a:pt x="193344" y="366215"/>
                  <a:pt x="40944" y="427630"/>
                  <a:pt x="40944" y="464024"/>
                </a:cubicBezTo>
                <a:cubicBezTo>
                  <a:pt x="40944" y="500418"/>
                  <a:pt x="193344" y="509517"/>
                  <a:pt x="191069" y="545911"/>
                </a:cubicBezTo>
                <a:cubicBezTo>
                  <a:pt x="188794" y="582305"/>
                  <a:pt x="31845" y="636896"/>
                  <a:pt x="27296" y="682388"/>
                </a:cubicBezTo>
                <a:cubicBezTo>
                  <a:pt x="22747" y="727881"/>
                  <a:pt x="93260" y="773373"/>
                  <a:pt x="163774" y="818866"/>
                </a:cubicBezTo>
              </a:path>
            </a:pathLst>
          </a:custGeom>
          <a:noFill/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49" name="CasellaDiTesto 33"/>
          <p:cNvSpPr txBox="1"/>
          <p:nvPr/>
        </p:nvSpPr>
        <p:spPr>
          <a:xfrm>
            <a:off x="1238676" y="352844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 smtClean="0"/>
              <a:t>E</a:t>
            </a:r>
            <a:r>
              <a:rPr lang="it-IT" baseline="-25000" err="1" smtClean="0">
                <a:latin typeface="Symbol" panose="05050102010706020507" pitchFamily="18" charset="2"/>
              </a:rPr>
              <a:t>g</a:t>
            </a:r>
            <a:endParaRPr lang="it-IT" baseline="-25000">
              <a:latin typeface="Symbol" panose="05050102010706020507" pitchFamily="18" charset="2"/>
            </a:endParaRPr>
          </a:p>
        </p:txBody>
      </p:sp>
      <p:sp>
        <p:nvSpPr>
          <p:cNvPr id="50" name="Rettangolo 34"/>
          <p:cNvSpPr/>
          <p:nvPr/>
        </p:nvSpPr>
        <p:spPr>
          <a:xfrm>
            <a:off x="2496133" y="4275628"/>
            <a:ext cx="2125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resonant </a:t>
            </a:r>
            <a:r>
              <a:rPr lang="en-US" sz="1200" dirty="0" smtClean="0"/>
              <a:t>energy </a:t>
            </a:r>
            <a:r>
              <a:rPr lang="en-US" sz="1200" dirty="0" err="1" smtClean="0"/>
              <a:t>E</a:t>
            </a:r>
            <a:r>
              <a:rPr lang="en-US" sz="1200" baseline="-25000" dirty="0" err="1" smtClean="0"/>
              <a:t>r</a:t>
            </a:r>
            <a:r>
              <a:rPr lang="en-US" sz="1200" dirty="0" smtClean="0"/>
              <a:t> </a:t>
            </a:r>
            <a:r>
              <a:rPr lang="en-US" sz="1200" dirty="0"/>
              <a:t>can be matched through the detection of </a:t>
            </a:r>
            <a:r>
              <a:rPr lang="en-US" sz="1200" dirty="0" smtClean="0"/>
              <a:t>the corresponding </a:t>
            </a:r>
          </a:p>
          <a:p>
            <a:r>
              <a:rPr lang="en-US" sz="1200" dirty="0" smtClean="0"/>
              <a:t>decay photons </a:t>
            </a:r>
            <a:r>
              <a:rPr lang="en-US" sz="1200" dirty="0" err="1" smtClean="0"/>
              <a:t>E</a:t>
            </a:r>
            <a:r>
              <a:rPr lang="en-US" sz="1200" baseline="-25000" dirty="0" err="1" smtClean="0">
                <a:latin typeface="Symbol" panose="05050102010706020507" pitchFamily="18" charset="2"/>
              </a:rPr>
              <a:t>g</a:t>
            </a:r>
            <a:endParaRPr lang="it-IT" sz="1200" baseline="-25000" dirty="0">
              <a:latin typeface="Symbol" panose="05050102010706020507" pitchFamily="18" charset="2"/>
            </a:endParaRPr>
          </a:p>
        </p:txBody>
      </p:sp>
      <p:sp>
        <p:nvSpPr>
          <p:cNvPr id="51" name="Rettangolo 35"/>
          <p:cNvSpPr/>
          <p:nvPr/>
        </p:nvSpPr>
        <p:spPr>
          <a:xfrm>
            <a:off x="2373821" y="3808893"/>
            <a:ext cx="35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err="1">
                <a:solidFill>
                  <a:srgbClr val="FF0000"/>
                </a:solidFill>
              </a:rPr>
              <a:t>E</a:t>
            </a:r>
            <a:r>
              <a:rPr lang="en-US" baseline="-25000" err="1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endParaRPr lang="it-IT" baseline="-25000">
              <a:solidFill>
                <a:srgbClr val="FFFFFF"/>
              </a:solidFill>
            </a:endParaRPr>
          </a:p>
        </p:txBody>
      </p:sp>
      <p:sp>
        <p:nvSpPr>
          <p:cNvPr id="52" name="CasellaDiTesto 36"/>
          <p:cNvSpPr txBox="1"/>
          <p:nvPr/>
        </p:nvSpPr>
        <p:spPr>
          <a:xfrm>
            <a:off x="2123915" y="4186423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00"/>
                </a:solidFill>
              </a:rPr>
              <a:t>X</a:t>
            </a:r>
            <a:endParaRPr lang="it-IT" b="1" dirty="0">
              <a:solidFill>
                <a:srgbClr val="000000"/>
              </a:solidFill>
            </a:endParaRPr>
          </a:p>
        </p:txBody>
      </p:sp>
      <p:sp>
        <p:nvSpPr>
          <p:cNvPr id="53" name="CasellaDiTesto 37"/>
          <p:cNvSpPr txBox="1"/>
          <p:nvPr/>
        </p:nvSpPr>
        <p:spPr>
          <a:xfrm>
            <a:off x="6021872" y="2636912"/>
            <a:ext cx="1198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CROSS-SECTION</a:t>
            </a:r>
            <a:endParaRPr lang="it-IT" sz="11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2"/>
              <p:cNvSpPr/>
              <p:nvPr/>
            </p:nvSpPr>
            <p:spPr>
              <a:xfrm>
                <a:off x="4788024" y="3639709"/>
                <a:ext cx="3384376" cy="576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it-IT" sz="1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it-IT" sz="1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p>
                    </m:sSubSup>
                    <m:r>
                      <a:rPr lang="it-IT" sz="140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it-IT" sz="1400" i="1" smtClean="0">
                        <a:solidFill>
                          <a:schemeClr val="tx1"/>
                        </a:solidFill>
                        <a:latin typeface="Cambria Math"/>
                      </a:rPr>
                      <m:t>𝐸</m:t>
                    </m:r>
                    <m:r>
                      <a:rPr lang="it-IT" sz="1400" i="1" smtClean="0">
                        <a:solidFill>
                          <a:schemeClr val="tx1"/>
                        </a:solidFill>
                        <a:latin typeface="Cambria Math"/>
                      </a:rPr>
                      <m:t>)=</m:t>
                    </m:r>
                    <m:r>
                      <a:rPr lang="it-IT" sz="1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it-IT" sz="1400" dirty="0" smtClean="0">
                    <a:solidFill>
                      <a:schemeClr val="tx1"/>
                    </a:solidFill>
                  </a:rPr>
                  <a:t>ƛ</a:t>
                </a:r>
                <a:r>
                  <a:rPr lang="it-IT" sz="1400" baseline="3000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it-IT" sz="160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1+1</m:t>
                            </m:r>
                          </m:sub>
                        </m:sSub>
                      </m:num>
                      <m:den>
                        <m: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it-IT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it-IT" sz="160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</m:t>
                        </m:r>
                        <m:r>
                          <a:rPr lang="it-IT" sz="1600" i="1" baseline="-2500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0</m:t>
                        </m:r>
                        <m: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</m:t>
                        </m:r>
                        <m:r>
                          <a:rPr lang="it-IT" sz="1600" i="1" baseline="-2500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𝑖</m:t>
                        </m:r>
                      </m:num>
                      <m:den>
                        <m:sSup>
                          <m:sSupPr>
                            <m:ctrlP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it-IT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it-IT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it-IT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it-IT" sz="1600" i="1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</m:t>
                        </m:r>
                        <m:r>
                          <a:rPr lang="it-IT" sz="1600" i="1" baseline="3000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ttango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639709"/>
                <a:ext cx="3384376" cy="5764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CasellaDiTesto 5"/>
          <p:cNvSpPr txBox="1"/>
          <p:nvPr/>
        </p:nvSpPr>
        <p:spPr>
          <a:xfrm>
            <a:off x="6868469" y="4488760"/>
            <a:ext cx="11384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smtClean="0"/>
              <a:t>Level </a:t>
            </a:r>
            <a:r>
              <a:rPr lang="it-IT" sz="1100" err="1" smtClean="0"/>
              <a:t>total</a:t>
            </a:r>
            <a:r>
              <a:rPr lang="it-IT" sz="1100" smtClean="0"/>
              <a:t> </a:t>
            </a:r>
            <a:r>
              <a:rPr lang="it-IT" sz="1100" err="1" smtClean="0"/>
              <a:t>width</a:t>
            </a:r>
            <a:endParaRPr lang="it-IT" sz="1100"/>
          </a:p>
        </p:txBody>
      </p:sp>
      <p:cxnSp>
        <p:nvCxnSpPr>
          <p:cNvPr id="56" name="Connettore 2 7"/>
          <p:cNvCxnSpPr/>
          <p:nvPr/>
        </p:nvCxnSpPr>
        <p:spPr>
          <a:xfrm>
            <a:off x="7452319" y="4136258"/>
            <a:ext cx="49599" cy="278740"/>
          </a:xfrm>
          <a:prstGeom prst="straightConnector1">
            <a:avLst/>
          </a:prstGeom>
          <a:ln w="25400" cap="rnd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sellaDiTesto 8"/>
          <p:cNvSpPr txBox="1"/>
          <p:nvPr/>
        </p:nvSpPr>
        <p:spPr>
          <a:xfrm>
            <a:off x="5579603" y="4309110"/>
            <a:ext cx="1202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smtClean="0"/>
              <a:t>Ground state spin</a:t>
            </a:r>
            <a:endParaRPr lang="it-IT" sz="1100"/>
          </a:p>
        </p:txBody>
      </p:sp>
      <p:cxnSp>
        <p:nvCxnSpPr>
          <p:cNvPr id="58" name="Connettore 2 12"/>
          <p:cNvCxnSpPr/>
          <p:nvPr/>
        </p:nvCxnSpPr>
        <p:spPr>
          <a:xfrm flipH="1">
            <a:off x="6021872" y="4136258"/>
            <a:ext cx="115069" cy="278740"/>
          </a:xfrm>
          <a:prstGeom prst="straightConnector1">
            <a:avLst/>
          </a:prstGeom>
          <a:ln w="25400" cap="rnd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sellaDiTesto 26"/>
          <p:cNvSpPr txBox="1"/>
          <p:nvPr/>
        </p:nvSpPr>
        <p:spPr>
          <a:xfrm>
            <a:off x="4971237" y="3222681"/>
            <a:ext cx="11657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err="1" smtClean="0"/>
              <a:t>excited</a:t>
            </a:r>
            <a:r>
              <a:rPr lang="it-IT" sz="1100" smtClean="0"/>
              <a:t> </a:t>
            </a:r>
            <a:r>
              <a:rPr lang="it-IT" sz="1100" err="1" smtClean="0"/>
              <a:t>level</a:t>
            </a:r>
            <a:r>
              <a:rPr lang="it-IT" sz="1100" smtClean="0"/>
              <a:t> spin</a:t>
            </a:r>
            <a:endParaRPr lang="it-IT" sz="1100"/>
          </a:p>
        </p:txBody>
      </p:sp>
      <p:cxnSp>
        <p:nvCxnSpPr>
          <p:cNvPr id="60" name="Connettore 2 18"/>
          <p:cNvCxnSpPr/>
          <p:nvPr/>
        </p:nvCxnSpPr>
        <p:spPr>
          <a:xfrm flipH="1" flipV="1">
            <a:off x="5649125" y="3480937"/>
            <a:ext cx="353762" cy="242447"/>
          </a:xfrm>
          <a:prstGeom prst="straightConnector1">
            <a:avLst/>
          </a:prstGeom>
          <a:ln w="25400" cap="rnd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29"/>
          <p:cNvSpPr txBox="1"/>
          <p:nvPr/>
        </p:nvSpPr>
        <p:spPr>
          <a:xfrm>
            <a:off x="6098970" y="3075189"/>
            <a:ext cx="26933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smtClean="0"/>
              <a:t>width for  gamma transition to ground state</a:t>
            </a:r>
            <a:endParaRPr lang="it-IT" sz="1100"/>
          </a:p>
        </p:txBody>
      </p:sp>
      <p:cxnSp>
        <p:nvCxnSpPr>
          <p:cNvPr id="62" name="Connettore 2 20"/>
          <p:cNvCxnSpPr/>
          <p:nvPr/>
        </p:nvCxnSpPr>
        <p:spPr>
          <a:xfrm flipH="1" flipV="1">
            <a:off x="6804247" y="3324518"/>
            <a:ext cx="128445" cy="337100"/>
          </a:xfrm>
          <a:prstGeom prst="straightConnector1">
            <a:avLst/>
          </a:prstGeom>
          <a:ln w="25400" cap="rnd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38"/>
          <p:cNvSpPr txBox="1"/>
          <p:nvPr/>
        </p:nvSpPr>
        <p:spPr>
          <a:xfrm>
            <a:off x="7211775" y="3324582"/>
            <a:ext cx="13564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err="1"/>
              <a:t>w</a:t>
            </a:r>
            <a:r>
              <a:rPr lang="it-IT" sz="1100" err="1" smtClean="0"/>
              <a:t>idth</a:t>
            </a:r>
            <a:r>
              <a:rPr lang="it-IT" sz="1100" smtClean="0"/>
              <a:t> for </a:t>
            </a:r>
            <a:r>
              <a:rPr lang="it-IT" sz="1100" err="1" smtClean="0"/>
              <a:t>transition</a:t>
            </a:r>
            <a:r>
              <a:rPr lang="it-IT" sz="1100" smtClean="0"/>
              <a:t>  </a:t>
            </a:r>
          </a:p>
          <a:p>
            <a:r>
              <a:rPr lang="it-IT" sz="1100" smtClean="0"/>
              <a:t>to a specific channel</a:t>
            </a:r>
            <a:endParaRPr lang="it-IT" sz="1100"/>
          </a:p>
        </p:txBody>
      </p:sp>
      <p:cxnSp>
        <p:nvCxnSpPr>
          <p:cNvPr id="64" name="Connettore 2 20"/>
          <p:cNvCxnSpPr/>
          <p:nvPr/>
        </p:nvCxnSpPr>
        <p:spPr>
          <a:xfrm flipV="1">
            <a:off x="7283783" y="3696012"/>
            <a:ext cx="168536" cy="59457"/>
          </a:xfrm>
          <a:prstGeom prst="straightConnector1">
            <a:avLst/>
          </a:prstGeom>
          <a:ln w="25400" cap="rnd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16016" y="2767717"/>
            <a:ext cx="0" cy="235967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4"/>
          <p:cNvSpPr/>
          <p:nvPr/>
        </p:nvSpPr>
        <p:spPr>
          <a:xfrm>
            <a:off x="5804180" y="5047292"/>
            <a:ext cx="316030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Metzger F.R., Progress in Nuclear Physics 7 (1959) 53</a:t>
            </a:r>
            <a:endParaRPr lang="it-IT" sz="1050" baseline="-25000" dirty="0">
              <a:latin typeface="Symbol" panose="05050102010706020507" pitchFamily="18" charset="2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64088" y="5047292"/>
            <a:ext cx="34282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65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6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505200" y="6525344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8</a:t>
            </a:fld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5301208"/>
            <a:ext cx="378244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err="1" smtClean="0"/>
              <a:t>Examples</a:t>
            </a:r>
            <a:r>
              <a:rPr lang="it-IT" dirty="0" smtClean="0"/>
              <a:t>: </a:t>
            </a:r>
            <a:r>
              <a:rPr lang="it-IT" b="1" baseline="30000" dirty="0" smtClean="0"/>
              <a:t>26</a:t>
            </a:r>
            <a:r>
              <a:rPr lang="it-IT" b="1" dirty="0" smtClean="0"/>
              <a:t>Al</a:t>
            </a:r>
            <a:r>
              <a:rPr lang="it-IT" dirty="0" smtClean="0"/>
              <a:t>: 2.982 </a:t>
            </a:r>
            <a:r>
              <a:rPr lang="it-IT" dirty="0" err="1" smtClean="0"/>
              <a:t>MeV</a:t>
            </a:r>
            <a:r>
              <a:rPr lang="it-IT" dirty="0" smtClean="0"/>
              <a:t>; 2.212 </a:t>
            </a:r>
            <a:r>
              <a:rPr lang="it-IT" dirty="0" err="1" smtClean="0"/>
              <a:t>MeV</a:t>
            </a:r>
            <a:endParaRPr lang="it-IT" dirty="0" smtClean="0"/>
          </a:p>
          <a:p>
            <a:r>
              <a:rPr lang="it-IT" dirty="0" smtClean="0"/>
              <a:t>	 </a:t>
            </a:r>
            <a:r>
              <a:rPr lang="it-IT" b="1" baseline="30000" dirty="0" smtClean="0"/>
              <a:t>12</a:t>
            </a:r>
            <a:r>
              <a:rPr lang="it-IT" b="1" dirty="0" smtClean="0"/>
              <a:t>C</a:t>
            </a:r>
            <a:r>
              <a:rPr lang="it-IT" dirty="0" smtClean="0"/>
              <a:t>: 4.439 </a:t>
            </a:r>
            <a:r>
              <a:rPr lang="it-IT" dirty="0" err="1" smtClean="0"/>
              <a:t>MeV</a:t>
            </a:r>
            <a:r>
              <a:rPr lang="it-IT" dirty="0" smtClean="0"/>
              <a:t>; 15.11 </a:t>
            </a:r>
            <a:r>
              <a:rPr lang="it-IT" dirty="0" err="1" smtClean="0"/>
              <a:t>MeV</a:t>
            </a:r>
            <a:endParaRPr lang="it-IT" dirty="0" smtClean="0"/>
          </a:p>
          <a:p>
            <a:r>
              <a:rPr lang="it-IT" dirty="0" smtClean="0"/>
              <a:t>	 </a:t>
            </a:r>
            <a:r>
              <a:rPr lang="it-IT" b="1" baseline="30000" dirty="0" smtClean="0"/>
              <a:t>9</a:t>
            </a:r>
            <a:r>
              <a:rPr lang="it-IT" b="1" dirty="0" smtClean="0"/>
              <a:t>Be</a:t>
            </a:r>
            <a:r>
              <a:rPr lang="it-IT" dirty="0" smtClean="0"/>
              <a:t>: 2.429 </a:t>
            </a:r>
            <a:r>
              <a:rPr lang="it-IT" dirty="0" err="1" smtClean="0"/>
              <a:t>MeV</a:t>
            </a:r>
            <a:endParaRPr lang="it-IT" dirty="0" smtClean="0"/>
          </a:p>
          <a:p>
            <a:r>
              <a:rPr lang="it-IT" dirty="0" smtClean="0"/>
              <a:t>                   </a:t>
            </a:r>
            <a:r>
              <a:rPr lang="it-IT" b="1" baseline="30000" dirty="0" smtClean="0"/>
              <a:t>6</a:t>
            </a:r>
            <a:r>
              <a:rPr lang="it-IT" b="1" dirty="0" smtClean="0"/>
              <a:t>Li</a:t>
            </a:r>
            <a:r>
              <a:rPr lang="it-IT" dirty="0" smtClean="0"/>
              <a:t>: 3.563 </a:t>
            </a:r>
            <a:r>
              <a:rPr lang="it-IT" dirty="0" err="1" smtClean="0"/>
              <a:t>MeV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87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1310" y="2198712"/>
            <a:ext cx="3328457" cy="341553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5"/>
          <p:cNvSpPr/>
          <p:nvPr/>
        </p:nvSpPr>
        <p:spPr>
          <a:xfrm>
            <a:off x="1785952" y="3113112"/>
            <a:ext cx="1717016" cy="2504389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eform 6"/>
          <p:cNvSpPr/>
          <p:nvPr/>
        </p:nvSpPr>
        <p:spPr>
          <a:xfrm>
            <a:off x="1978968" y="3076192"/>
            <a:ext cx="1717016" cy="2527843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ln w="12700" cmpd="sng"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eform 7"/>
          <p:cNvSpPr/>
          <p:nvPr/>
        </p:nvSpPr>
        <p:spPr>
          <a:xfrm>
            <a:off x="2243152" y="3086403"/>
            <a:ext cx="1717016" cy="2527843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ln w="12700" cmpd="sng">
            <a:solidFill>
              <a:schemeClr val="accent3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eform 8"/>
          <p:cNvSpPr/>
          <p:nvPr/>
        </p:nvSpPr>
        <p:spPr>
          <a:xfrm>
            <a:off x="2471752" y="3086403"/>
            <a:ext cx="1717016" cy="2527843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ln w="12700" cmpd="sng">
            <a:solidFill>
              <a:schemeClr val="accent4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621479" y="3905685"/>
            <a:ext cx="3388599" cy="1588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1328752" y="3099869"/>
            <a:ext cx="1717016" cy="2527843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solidFill>
            <a:schemeClr val="accent3">
              <a:lumMod val="75000"/>
              <a:alpha val="55000"/>
            </a:schemeClr>
          </a:solidFill>
          <a:ln w="12700" cmpd="sng">
            <a:solidFill>
              <a:schemeClr val="accent3">
                <a:lumMod val="5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eform 12"/>
          <p:cNvSpPr/>
          <p:nvPr/>
        </p:nvSpPr>
        <p:spPr>
          <a:xfrm>
            <a:off x="1617450" y="3099646"/>
            <a:ext cx="1717016" cy="2504389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ln w="127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3238783" y="52467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3240372" y="42561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3240372" y="35703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3238783" y="325219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3238783" y="5527835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Notched Right Arrow 20"/>
          <p:cNvSpPr/>
          <p:nvPr/>
        </p:nvSpPr>
        <p:spPr>
          <a:xfrm>
            <a:off x="2055168" y="2579712"/>
            <a:ext cx="708682" cy="304800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/>
          <p:cNvSpPr txBox="1"/>
          <p:nvPr/>
        </p:nvSpPr>
        <p:spPr>
          <a:xfrm>
            <a:off x="1521768" y="2274912"/>
            <a:ext cx="217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smtClean="0"/>
              <a:t>Electron </a:t>
            </a:r>
            <a:r>
              <a:rPr lang="it-IT" sz="1400" err="1" smtClean="0"/>
              <a:t>energy</a:t>
            </a:r>
            <a:r>
              <a:rPr lang="it-IT" sz="1400"/>
              <a:t> </a:t>
            </a:r>
            <a:r>
              <a:rPr lang="it-IT" sz="1400" err="1" smtClean="0"/>
              <a:t>tuning</a:t>
            </a:r>
            <a:endParaRPr lang="it-IT" sz="1400"/>
          </a:p>
        </p:txBody>
      </p:sp>
      <p:sp>
        <p:nvSpPr>
          <p:cNvPr id="25" name="Rectangle 24"/>
          <p:cNvSpPr/>
          <p:nvPr/>
        </p:nvSpPr>
        <p:spPr>
          <a:xfrm>
            <a:off x="5026968" y="2212178"/>
            <a:ext cx="3328457" cy="3415534"/>
          </a:xfrm>
          <a:prstGeom prst="rect">
            <a:avLst/>
          </a:prstGeom>
          <a:noFill/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Straight Connector 25"/>
          <p:cNvCxnSpPr/>
          <p:nvPr/>
        </p:nvCxnSpPr>
        <p:spPr>
          <a:xfrm>
            <a:off x="3045768" y="5321324"/>
            <a:ext cx="4377398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198168" y="4329136"/>
            <a:ext cx="31242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8168" y="3644924"/>
            <a:ext cx="35052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198168" y="3338536"/>
            <a:ext cx="3276600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21968" y="5626125"/>
            <a:ext cx="2819400" cy="158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941368" y="55515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 34"/>
          <p:cNvSpPr/>
          <p:nvPr/>
        </p:nvSpPr>
        <p:spPr>
          <a:xfrm>
            <a:off x="6017568" y="42561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 37"/>
          <p:cNvSpPr/>
          <p:nvPr/>
        </p:nvSpPr>
        <p:spPr>
          <a:xfrm>
            <a:off x="6169968" y="32655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 38"/>
          <p:cNvSpPr/>
          <p:nvPr/>
        </p:nvSpPr>
        <p:spPr>
          <a:xfrm>
            <a:off x="6474768" y="35703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 39"/>
          <p:cNvSpPr/>
          <p:nvPr/>
        </p:nvSpPr>
        <p:spPr>
          <a:xfrm>
            <a:off x="6779568" y="46371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 41"/>
          <p:cNvSpPr/>
          <p:nvPr/>
        </p:nvSpPr>
        <p:spPr>
          <a:xfrm>
            <a:off x="7160568" y="52467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TextBox 42"/>
          <p:cNvSpPr txBox="1"/>
          <p:nvPr/>
        </p:nvSpPr>
        <p:spPr>
          <a:xfrm>
            <a:off x="5705126" y="5733256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44" name="TextBox 43"/>
          <p:cNvSpPr txBox="1"/>
          <p:nvPr/>
        </p:nvSpPr>
        <p:spPr>
          <a:xfrm>
            <a:off x="2170054" y="5719732"/>
            <a:ext cx="126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47" name="TextBox 46"/>
          <p:cNvSpPr txBox="1"/>
          <p:nvPr/>
        </p:nvSpPr>
        <p:spPr>
          <a:xfrm rot="16200000">
            <a:off x="4169450" y="4058497"/>
            <a:ext cx="134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/>
              <a:t>NRSS </a:t>
            </a:r>
            <a:r>
              <a:rPr lang="it-IT" err="1" smtClean="0"/>
              <a:t>counts</a:t>
            </a:r>
            <a:endParaRPr lang="it-IT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68413" y="4210897"/>
            <a:ext cx="159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 smtClean="0"/>
              <a:t>Photon</a:t>
            </a:r>
            <a:r>
              <a:rPr lang="it-IT" smtClean="0"/>
              <a:t> density</a:t>
            </a:r>
            <a:endParaRPr lang="it-IT"/>
          </a:p>
        </p:txBody>
      </p:sp>
      <p:sp>
        <p:nvSpPr>
          <p:cNvPr id="50" name="Freeform 49"/>
          <p:cNvSpPr/>
          <p:nvPr/>
        </p:nvSpPr>
        <p:spPr>
          <a:xfrm flipH="1">
            <a:off x="6017566" y="3099869"/>
            <a:ext cx="2337858" cy="2527843"/>
          </a:xfrm>
          <a:custGeom>
            <a:avLst/>
            <a:gdLst>
              <a:gd name="connsiteX0" fmla="*/ 0 w 1717016"/>
              <a:gd name="connsiteY0" fmla="*/ 2450723 h 2504389"/>
              <a:gd name="connsiteX1" fmla="*/ 554453 w 1717016"/>
              <a:gd name="connsiteY1" fmla="*/ 2397058 h 2504389"/>
              <a:gd name="connsiteX2" fmla="*/ 912165 w 1717016"/>
              <a:gd name="connsiteY2" fmla="*/ 2092954 h 2504389"/>
              <a:gd name="connsiteX3" fmla="*/ 1108906 w 1717016"/>
              <a:gd name="connsiteY3" fmla="*/ 1520522 h 2504389"/>
              <a:gd name="connsiteX4" fmla="*/ 1341418 w 1717016"/>
              <a:gd name="connsiteY4" fmla="*/ 572432 h 2504389"/>
              <a:gd name="connsiteX5" fmla="*/ 1609702 w 1717016"/>
              <a:gd name="connsiteY5" fmla="*/ 321993 h 2504389"/>
              <a:gd name="connsiteX6" fmla="*/ 1717016 w 1717016"/>
              <a:gd name="connsiteY6" fmla="*/ 2504389 h 250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016" h="2504389">
                <a:moveTo>
                  <a:pt x="0" y="2450723"/>
                </a:moveTo>
                <a:cubicBezTo>
                  <a:pt x="201213" y="2453704"/>
                  <a:pt x="402426" y="2456686"/>
                  <a:pt x="554453" y="2397058"/>
                </a:cubicBezTo>
                <a:cubicBezTo>
                  <a:pt x="706481" y="2337430"/>
                  <a:pt x="819756" y="2239043"/>
                  <a:pt x="912165" y="2092954"/>
                </a:cubicBezTo>
                <a:cubicBezTo>
                  <a:pt x="1004574" y="1946865"/>
                  <a:pt x="1037364" y="1773942"/>
                  <a:pt x="1108906" y="1520522"/>
                </a:cubicBezTo>
                <a:cubicBezTo>
                  <a:pt x="1180448" y="1267102"/>
                  <a:pt x="1257952" y="772187"/>
                  <a:pt x="1341418" y="572432"/>
                </a:cubicBezTo>
                <a:cubicBezTo>
                  <a:pt x="1424884" y="372677"/>
                  <a:pt x="1547102" y="0"/>
                  <a:pt x="1609702" y="321993"/>
                </a:cubicBezTo>
                <a:cubicBezTo>
                  <a:pt x="1672302" y="643986"/>
                  <a:pt x="1694659" y="1574187"/>
                  <a:pt x="1717016" y="2504389"/>
                </a:cubicBezTo>
              </a:path>
            </a:pathLst>
          </a:custGeom>
          <a:ln w="12700" cmpd="sng">
            <a:solidFill>
              <a:schemeClr val="accent3">
                <a:lumMod val="60000"/>
                <a:lumOff val="4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1" name="Straight Connector 50"/>
          <p:cNvCxnSpPr/>
          <p:nvPr/>
        </p:nvCxnSpPr>
        <p:spPr>
          <a:xfrm>
            <a:off x="3240370" y="4713312"/>
            <a:ext cx="3767798" cy="158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238783" y="4637112"/>
            <a:ext cx="152400" cy="152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7" name="Straight Connector 56"/>
          <p:cNvCxnSpPr/>
          <p:nvPr/>
        </p:nvCxnSpPr>
        <p:spPr>
          <a:xfrm rot="16200000" flipH="1">
            <a:off x="3317084" y="3036117"/>
            <a:ext cx="455610" cy="1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H="1">
            <a:off x="3545684" y="3036117"/>
            <a:ext cx="455610" cy="1"/>
          </a:xfrm>
          <a:prstGeom prst="line">
            <a:avLst/>
          </a:prstGeom>
          <a:ln w="19050" cmpd="sng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3472880" y="2543145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smtClean="0">
                <a:latin typeface="+mj-lt"/>
                <a:cs typeface="Symbol" charset="2"/>
              </a:rPr>
              <a:t>dE &lt; </a:t>
            </a:r>
            <a:r>
              <a:rPr lang="it-IT" sz="1200" smtClean="0">
                <a:latin typeface="Symbol" charset="2"/>
                <a:cs typeface="Symbol" charset="2"/>
              </a:rPr>
              <a:t>D</a:t>
            </a:r>
            <a:r>
              <a:rPr lang="it-IT" sz="1200" smtClean="0">
                <a:cs typeface="Symbol" charset="2"/>
              </a:rPr>
              <a:t>E  0.3%</a:t>
            </a:r>
            <a:endParaRPr lang="it-IT" sz="1200"/>
          </a:p>
        </p:txBody>
      </p:sp>
      <p:cxnSp>
        <p:nvCxnSpPr>
          <p:cNvPr id="69" name="Straight Connector 68"/>
          <p:cNvCxnSpPr/>
          <p:nvPr/>
        </p:nvCxnSpPr>
        <p:spPr>
          <a:xfrm>
            <a:off x="2436168" y="4635523"/>
            <a:ext cx="574016" cy="1589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978968" y="4405535"/>
            <a:ext cx="382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smtClean="0">
                <a:latin typeface="Symbol" charset="2"/>
                <a:cs typeface="Symbol" charset="2"/>
              </a:rPr>
              <a:t>D</a:t>
            </a:r>
            <a:r>
              <a:rPr lang="it-IT" sz="1400">
                <a:cs typeface="Symbol" charset="2"/>
              </a:rPr>
              <a:t>E</a:t>
            </a:r>
            <a:endParaRPr lang="it-IT" sz="1400"/>
          </a:p>
        </p:txBody>
      </p:sp>
      <p:sp>
        <p:nvSpPr>
          <p:cNvPr id="41" name="Rounded Rectangle 40"/>
          <p:cNvSpPr/>
          <p:nvPr/>
        </p:nvSpPr>
        <p:spPr>
          <a:xfrm>
            <a:off x="467544" y="404664"/>
            <a:ext cx="9145016" cy="3600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Nuclear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Resonant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fr-FR" sz="2000" b="1" dirty="0" err="1" smtClean="0">
                <a:latin typeface="+mj-lt"/>
                <a:cs typeface="Arial" panose="020B0604020202020204" pitchFamily="34" charset="0"/>
              </a:rPr>
              <a:t>Scattering</a:t>
            </a:r>
            <a:r>
              <a:rPr lang="fr-FR" sz="2000" b="1" dirty="0" smtClean="0">
                <a:latin typeface="+mj-lt"/>
                <a:cs typeface="Arial" panose="020B0604020202020204" pitchFamily="34" charset="0"/>
              </a:rPr>
              <a:t> System – Concept</a:t>
            </a:r>
            <a:endParaRPr lang="fr-FR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Segnaposto contenuto 2"/>
          <p:cNvSpPr txBox="1">
            <a:spLocks/>
          </p:cNvSpPr>
          <p:nvPr/>
        </p:nvSpPr>
        <p:spPr>
          <a:xfrm>
            <a:off x="3638536" y="2198712"/>
            <a:ext cx="1220364" cy="432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it-IT" sz="1600" b="1" smtClean="0">
                <a:sym typeface="Symbol"/>
              </a:rPr>
              <a:t> &lt; </a:t>
            </a:r>
            <a:r>
              <a:rPr lang="it-IT" sz="1600">
                <a:latin typeface="Symbol" charset="2"/>
                <a:cs typeface="Symbol" charset="2"/>
              </a:rPr>
              <a:t>D</a:t>
            </a:r>
            <a:r>
              <a:rPr lang="it-IT" sz="1600">
                <a:cs typeface="Symbol" charset="2"/>
              </a:rPr>
              <a:t>E</a:t>
            </a:r>
            <a:endParaRPr lang="it-IT" sz="1600" b="1" smtClean="0">
              <a:sym typeface="Symbol"/>
            </a:endParaRPr>
          </a:p>
          <a:p>
            <a:endParaRPr lang="it-IT">
              <a:sym typeface="Symbo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7176" y="950294"/>
            <a:ext cx="80952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20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400" dirty="0"/>
              <a:t>Perform an energy scan of the beam and precisely identify the resonant energies,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by detecting the corresponding characteristic gamma emissions</a:t>
            </a:r>
          </a:p>
          <a:p>
            <a:pPr marL="635000" lvl="1" indent="-2857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/>
              <a:t>Very narrow lines!!!! (43.6 eV for the 15.11 MeV C</a:t>
            </a:r>
            <a:r>
              <a:rPr lang="en-US" sz="1200" baseline="30000" dirty="0"/>
              <a:t>12</a:t>
            </a:r>
            <a:r>
              <a:rPr lang="en-US" sz="1200" dirty="0"/>
              <a:t> line</a:t>
            </a:r>
            <a:r>
              <a:rPr lang="en-US" sz="1200" dirty="0" smtClean="0"/>
              <a:t>)</a:t>
            </a:r>
            <a:endParaRPr lang="en-US" sz="1200" dirty="0"/>
          </a:p>
          <a:p>
            <a:pPr marL="635000" lvl="1" indent="-2857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ym typeface="Wingdings"/>
              </a:rPr>
              <a:t> Very accurate calibration</a:t>
            </a:r>
            <a:endParaRPr lang="en-US" sz="1200" dirty="0"/>
          </a:p>
        </p:txBody>
      </p:sp>
      <p:grpSp>
        <p:nvGrpSpPr>
          <p:cNvPr id="53" name="Group 15"/>
          <p:cNvGrpSpPr/>
          <p:nvPr/>
        </p:nvGrpSpPr>
        <p:grpSpPr>
          <a:xfrm>
            <a:off x="-36512" y="6597352"/>
            <a:ext cx="9180512" cy="260648"/>
            <a:chOff x="-36512" y="6597352"/>
            <a:chExt cx="9180512" cy="260648"/>
          </a:xfrm>
        </p:grpSpPr>
        <p:sp>
          <p:nvSpPr>
            <p:cNvPr id="54" name="Rectangle 16"/>
            <p:cNvSpPr/>
            <p:nvPr/>
          </p:nvSpPr>
          <p:spPr>
            <a:xfrm>
              <a:off x="1403648" y="6597352"/>
              <a:ext cx="7740352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PAHBB </a:t>
              </a:r>
              <a:r>
                <a:rPr lang="fr-FR" sz="1000" b="1" dirty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-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1000" b="1" dirty="0" err="1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Havana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, March 29</a:t>
              </a:r>
              <a:r>
                <a:rPr lang="fr-FR" sz="1000" b="1" baseline="30000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th </a:t>
              </a:r>
              <a:r>
                <a:rPr lang="fr-FR" sz="1000" b="1" dirty="0" smtClean="0">
                  <a:solidFill>
                    <a:schemeClr val="accent6">
                      <a:lumMod val="75000"/>
                    </a:schemeClr>
                  </a:solidFill>
                  <a:cs typeface="Arial" panose="020B0604020202020204" pitchFamily="34" charset="0"/>
                </a:rPr>
                <a:t>2016 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Rectangle 18"/>
            <p:cNvSpPr/>
            <p:nvPr/>
          </p:nvSpPr>
          <p:spPr>
            <a:xfrm flipH="1">
              <a:off x="-36512" y="6597352"/>
              <a:ext cx="3816424" cy="26064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Maria Grazia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Pellegriti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INFN,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Sezione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di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Catania</a:t>
              </a:r>
              <a:r>
                <a:rPr lang="fr-FR" sz="1100" b="1" dirty="0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 - </a:t>
              </a:r>
              <a:r>
                <a:rPr lang="fr-FR" sz="1100" b="1" dirty="0" err="1" smtClean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Italy</a:t>
              </a:r>
              <a:endParaRPr lang="fr-FR" sz="10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3505200" y="6525344"/>
            <a:ext cx="2133600" cy="365125"/>
          </a:xfrm>
        </p:spPr>
        <p:txBody>
          <a:bodyPr/>
          <a:lstStyle/>
          <a:p>
            <a:fld id="{BFB61697-2D7D-4AC0-A209-D0178B8070D1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630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1095</Words>
  <Application>Microsoft Office PowerPoint</Application>
  <PresentationFormat>Presentazione su schermo (4:3)</PresentationFormat>
  <Paragraphs>209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Thanks for the attention!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</dc:creator>
  <cp:lastModifiedBy>Maria Grazia</cp:lastModifiedBy>
  <cp:revision>330</cp:revision>
  <dcterms:created xsi:type="dcterms:W3CDTF">2015-02-19T16:19:31Z</dcterms:created>
  <dcterms:modified xsi:type="dcterms:W3CDTF">2016-04-09T13:31:47Z</dcterms:modified>
</cp:coreProperties>
</file>