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20"/>
  </p:notesMasterIdLst>
  <p:handoutMasterIdLst>
    <p:handoutMasterId r:id="rId21"/>
  </p:handoutMasterIdLst>
  <p:sldIdLst>
    <p:sldId id="328" r:id="rId2"/>
    <p:sldId id="330" r:id="rId3"/>
    <p:sldId id="335" r:id="rId4"/>
    <p:sldId id="337" r:id="rId5"/>
    <p:sldId id="332" r:id="rId6"/>
    <p:sldId id="340" r:id="rId7"/>
    <p:sldId id="341" r:id="rId8"/>
    <p:sldId id="357" r:id="rId9"/>
    <p:sldId id="358" r:id="rId10"/>
    <p:sldId id="333" r:id="rId11"/>
    <p:sldId id="362" r:id="rId12"/>
    <p:sldId id="347" r:id="rId13"/>
    <p:sldId id="354" r:id="rId14"/>
    <p:sldId id="359" r:id="rId15"/>
    <p:sldId id="355" r:id="rId16"/>
    <p:sldId id="360" r:id="rId17"/>
    <p:sldId id="361" r:id="rId18"/>
    <p:sldId id="307" r:id="rId19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28"/>
            <p14:sldId id="330"/>
            <p14:sldId id="335"/>
            <p14:sldId id="337"/>
            <p14:sldId id="332"/>
            <p14:sldId id="340"/>
            <p14:sldId id="341"/>
            <p14:sldId id="357"/>
            <p14:sldId id="358"/>
            <p14:sldId id="333"/>
            <p14:sldId id="362"/>
            <p14:sldId id="347"/>
            <p14:sldId id="354"/>
            <p14:sldId id="359"/>
            <p14:sldId id="355"/>
            <p14:sldId id="360"/>
            <p14:sldId id="361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97418"/>
    <a:srgbClr val="010000"/>
    <a:srgbClr val="FFFFFF"/>
    <a:srgbClr val="808080"/>
    <a:srgbClr val="000000"/>
    <a:srgbClr val="FDCA00"/>
    <a:srgbClr val="EF5B00"/>
    <a:srgbClr val="C50006"/>
    <a:srgbClr val="7C2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7" autoAdjust="0"/>
  </p:normalViewPr>
  <p:slideViewPr>
    <p:cSldViewPr snapToObjects="1">
      <p:cViewPr>
        <p:scale>
          <a:sx n="60" d="100"/>
          <a:sy n="60" d="100"/>
        </p:scale>
        <p:origin x="-1572" y="-168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1200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89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38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1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1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347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79" y="1773238"/>
            <a:ext cx="7507089" cy="2011316"/>
          </a:xfrm>
          <a:prstGeom prst="rect">
            <a:avLst/>
          </a:prstGeom>
        </p:spPr>
      </p:pic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414338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0" y="1773238"/>
            <a:ext cx="719138" cy="200342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8423275" y="9699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607999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068001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003800" y="1772816"/>
            <a:ext cx="332986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2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2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45" y="1019811"/>
            <a:ext cx="8316468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5946" y="5013176"/>
            <a:ext cx="8316468" cy="1584475"/>
          </a:xfrm>
          <a:solidFill>
            <a:schemeClr val="bg1">
              <a:alpha val="75000"/>
            </a:schemeClr>
          </a:solidFill>
        </p:spPr>
        <p:txBody>
          <a:bodyPr lIns="1260000" tIns="36000" rIns="36000" bIns="36000" anchor="ctr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spc="0" baseline="0"/>
            </a:lvl1pPr>
            <a:lvl2pPr>
              <a:lnSpc>
                <a:spcPct val="110000"/>
              </a:lnSpc>
              <a:spcAft>
                <a:spcPts val="0"/>
              </a:spcAft>
              <a:defRPr sz="1800" spc="0" baseline="0"/>
            </a:lvl2pPr>
            <a:lvl3pPr>
              <a:lnSpc>
                <a:spcPct val="110000"/>
              </a:lnSpc>
              <a:spcAft>
                <a:spcPts val="0"/>
              </a:spcAft>
              <a:defRPr sz="1800" spc="0" baseline="0"/>
            </a:lvl3pPr>
            <a:lvl4pPr>
              <a:lnSpc>
                <a:spcPct val="110000"/>
              </a:lnSpc>
              <a:spcAft>
                <a:spcPts val="0"/>
              </a:spcAft>
              <a:defRPr sz="1800" spc="0" baseline="0"/>
            </a:lvl4pPr>
            <a:lvl5pPr>
              <a:lnSpc>
                <a:spcPct val="110000"/>
              </a:lnSpc>
              <a:spcAft>
                <a:spcPts val="0"/>
              </a:spcAft>
              <a:defRPr sz="1800" spc="0"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1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38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7" y="1019811"/>
            <a:ext cx="8315325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75" r:id="rId8"/>
    <p:sldLayoutId id="2147483980" r:id="rId9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387" y="4776365"/>
            <a:ext cx="7969249" cy="1028899"/>
          </a:xfrm>
        </p:spPr>
        <p:txBody>
          <a:bodyPr/>
          <a:lstStyle/>
          <a:p>
            <a:r>
              <a:rPr lang="en-GB" dirty="0" smtClean="0"/>
              <a:t>Enhanced X-ray FEL performance from tilted electron beams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Eduard Prat, Simona Bettoni and Sven Reiche  ::  Paul </a:t>
            </a:r>
            <a:r>
              <a:rPr lang="en-GB" dirty="0" err="1" smtClean="0"/>
              <a:t>Scherrer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814387" y="5877272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Physics and Applications of High Brightness Beams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kern="1000" spc="30" dirty="0" smtClean="0">
                <a:solidFill>
                  <a:srgbClr val="969696"/>
                </a:solidFill>
                <a:latin typeface="+mn-lt"/>
                <a:cs typeface="Franklin Gothic Book"/>
              </a:rPr>
              <a:t>Havana, March 28, 2016</a:t>
            </a:r>
          </a:p>
        </p:txBody>
      </p:sp>
    </p:spTree>
    <p:extLst>
      <p:ext uri="{BB962C8B-B14F-4D97-AF65-F5344CB8AC3E}">
        <p14:creationId xmlns:p14="http://schemas.microsoft.com/office/powerpoint/2010/main" val="645748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4294967295"/>
          </p:nvPr>
        </p:nvSpPr>
        <p:spPr>
          <a:xfrm>
            <a:off x="1007740" y="828130"/>
            <a:ext cx="7668716" cy="72866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  <a:buClrTx/>
            </a:pPr>
            <a:r>
              <a:rPr lang="en-US" altLang="de-DE" sz="1600" b="1" dirty="0" smtClean="0">
                <a:solidFill>
                  <a:srgbClr val="0070C0"/>
                </a:solidFill>
              </a:rPr>
              <a:t>Motivation</a:t>
            </a:r>
            <a:r>
              <a:rPr lang="en-US" altLang="de-DE" sz="1600" dirty="0" smtClean="0"/>
              <a:t>: in certain fields (i.e. </a:t>
            </a:r>
            <a:r>
              <a:rPr lang="en-US" altLang="de-DE" sz="1600" dirty="0" err="1" smtClean="0"/>
              <a:t>bioimaging</a:t>
            </a:r>
            <a:r>
              <a:rPr lang="en-US" altLang="de-DE" sz="1600" dirty="0" smtClean="0"/>
              <a:t>, nonlinear optics) there </a:t>
            </a:r>
            <a:r>
              <a:rPr lang="en-US" altLang="de-DE" sz="1600" dirty="0"/>
              <a:t>is a </a:t>
            </a:r>
            <a:r>
              <a:rPr lang="en-US" altLang="de-DE" sz="1600" dirty="0" smtClean="0"/>
              <a:t>demand </a:t>
            </a:r>
            <a:r>
              <a:rPr lang="en-US" altLang="de-DE" sz="1600" dirty="0"/>
              <a:t>to </a:t>
            </a:r>
            <a:r>
              <a:rPr lang="en-US" altLang="de-DE" sz="1600" dirty="0" smtClean="0"/>
              <a:t>get higher </a:t>
            </a:r>
            <a:r>
              <a:rPr lang="en-US" altLang="de-DE" sz="1600" dirty="0"/>
              <a:t>pulse powers </a:t>
            </a:r>
            <a:r>
              <a:rPr lang="en-US" altLang="de-DE" sz="1600" dirty="0" smtClean="0"/>
              <a:t>and/or </a:t>
            </a:r>
            <a:r>
              <a:rPr lang="en-US" altLang="de-DE" sz="1600" dirty="0"/>
              <a:t>shorter pulses </a:t>
            </a:r>
            <a:r>
              <a:rPr lang="en-US" altLang="de-DE" sz="1600" dirty="0" smtClean="0"/>
              <a:t>than in standard facilities (TW-as pulses)</a:t>
            </a:r>
            <a:endParaRPr lang="en-US" altLang="de-DE" sz="1600" dirty="0"/>
          </a:p>
          <a:p>
            <a:pPr>
              <a:spcBef>
                <a:spcPts val="0"/>
              </a:spcBef>
              <a:spcAft>
                <a:spcPts val="800"/>
              </a:spcAft>
              <a:buClrTx/>
            </a:pPr>
            <a:r>
              <a:rPr lang="en-US" altLang="de-DE" sz="1600" dirty="0"/>
              <a:t>There are already some good ideas to achieve shorter </a:t>
            </a:r>
            <a:r>
              <a:rPr lang="en-US" altLang="de-DE" sz="1600" dirty="0" smtClean="0"/>
              <a:t>pulses by reducing the </a:t>
            </a:r>
            <a:r>
              <a:rPr lang="en-US" altLang="de-DE" sz="1600" dirty="0"/>
              <a:t>electron </a:t>
            </a:r>
            <a:r>
              <a:rPr lang="en-US" altLang="de-DE" sz="1600" dirty="0" smtClean="0"/>
              <a:t>pulse </a:t>
            </a:r>
            <a:r>
              <a:rPr lang="en-US" altLang="de-DE" sz="1600" dirty="0"/>
              <a:t>(e.g. slotted foil, low charge) </a:t>
            </a:r>
            <a:r>
              <a:rPr lang="en-US" altLang="de-DE" sz="1600" dirty="0" smtClean="0"/>
              <a:t>and using </a:t>
            </a:r>
            <a:r>
              <a:rPr lang="en-US" altLang="de-DE" sz="1600" dirty="0"/>
              <a:t>external lasers</a:t>
            </a:r>
          </a:p>
          <a:p>
            <a:pPr>
              <a:spcBef>
                <a:spcPts val="0"/>
              </a:spcBef>
              <a:spcAft>
                <a:spcPts val="800"/>
              </a:spcAft>
              <a:buClrTx/>
            </a:pPr>
            <a:r>
              <a:rPr lang="en-US" altLang="de-DE" sz="1600" dirty="0" smtClean="0"/>
              <a:t>Tanaka recently proposed a complicated scheme </a:t>
            </a:r>
            <a:r>
              <a:rPr lang="en-US" altLang="de-DE" sz="1600" dirty="0"/>
              <a:t>to </a:t>
            </a:r>
            <a:r>
              <a:rPr lang="en-US" altLang="de-DE" sz="1600" dirty="0" smtClean="0"/>
              <a:t>get TW-as pulses </a:t>
            </a:r>
            <a:r>
              <a:rPr lang="en-US" altLang="de-DE" sz="1600" i="1" dirty="0" smtClean="0"/>
              <a:t>[T. Tanaka, PRL 110, 084801 (2013)]</a:t>
            </a:r>
            <a:r>
              <a:rPr lang="en-US" altLang="de-DE" sz="1600" dirty="0" smtClean="0"/>
              <a:t>. We suggested a simpler method using </a:t>
            </a:r>
            <a:r>
              <a:rPr lang="en-US" altLang="de-DE" sz="1600" dirty="0"/>
              <a:t>a multiple-slotted foil and small </a:t>
            </a:r>
            <a:r>
              <a:rPr lang="en-US" altLang="de-DE" sz="1600" dirty="0" smtClean="0"/>
              <a:t>chicanes between the modules</a:t>
            </a:r>
          </a:p>
          <a:p>
            <a:pPr>
              <a:spcBef>
                <a:spcPts val="0"/>
              </a:spcBef>
              <a:spcAft>
                <a:spcPts val="800"/>
              </a:spcAft>
              <a:buClrTx/>
            </a:pPr>
            <a:r>
              <a:rPr lang="en-US" altLang="de-DE" sz="1600" dirty="0" smtClean="0"/>
              <a:t>Here we </a:t>
            </a:r>
            <a:r>
              <a:rPr lang="en-US" altLang="de-DE" sz="1600" dirty="0" smtClean="0"/>
              <a:t>propose to use a tilted beam and chicanes to get TW-as pulses in an efficient way</a:t>
            </a:r>
          </a:p>
          <a:p>
            <a:pPr>
              <a:spcBef>
                <a:spcPts val="0"/>
              </a:spcBef>
              <a:spcAft>
                <a:spcPts val="800"/>
              </a:spcAft>
              <a:buClrTx/>
            </a:pPr>
            <a:endParaRPr lang="en-US" altLang="de-DE" sz="1600" dirty="0" smtClean="0"/>
          </a:p>
          <a:p>
            <a:pPr>
              <a:spcBef>
                <a:spcPts val="0"/>
              </a:spcBef>
              <a:spcAft>
                <a:spcPts val="800"/>
              </a:spcAft>
              <a:buClrTx/>
            </a:pPr>
            <a:endParaRPr lang="en-US" altLang="de-DE" sz="1600" dirty="0"/>
          </a:p>
          <a:p>
            <a:pPr>
              <a:spcBef>
                <a:spcPts val="0"/>
              </a:spcBef>
              <a:spcAft>
                <a:spcPts val="800"/>
              </a:spcAft>
              <a:buClrTx/>
            </a:pPr>
            <a:endParaRPr lang="en-US" altLang="de-DE" sz="1600" dirty="0" smtClean="0"/>
          </a:p>
          <a:p>
            <a:pPr>
              <a:spcBef>
                <a:spcPts val="0"/>
              </a:spcBef>
              <a:spcAft>
                <a:spcPts val="800"/>
              </a:spcAft>
              <a:buClrTx/>
            </a:pPr>
            <a:endParaRPr lang="en-US" altLang="de-DE" sz="1600" dirty="0"/>
          </a:p>
          <a:p>
            <a:pPr>
              <a:spcBef>
                <a:spcPts val="0"/>
              </a:spcBef>
              <a:spcAft>
                <a:spcPts val="800"/>
              </a:spcAft>
              <a:buClrTx/>
            </a:pPr>
            <a:endParaRPr lang="en-US" altLang="de-DE" sz="1600" dirty="0" smtClean="0">
              <a:ea typeface="ヒラギノ角ゴ Pro W3" charset="-128"/>
              <a:cs typeface="Arial Narrow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endParaRPr lang="en-US" altLang="de-DE" sz="800" dirty="0" smtClean="0">
              <a:ea typeface="ヒラギノ角ゴ Pro W3" charset="-128"/>
              <a:cs typeface="Arial Narrow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The scheme has N </a:t>
            </a:r>
            <a:r>
              <a:rPr lang="en-US" altLang="de-DE" sz="1600" dirty="0" err="1" smtClean="0">
                <a:ea typeface="ヒラギノ角ゴ Pro W3" charset="-128"/>
                <a:cs typeface="Arial Narrow" pitchFamily="34" charset="0"/>
              </a:rPr>
              <a:t>undulator</a:t>
            </a: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 sections and (N-1) chicanes. The beam is split in  N </a:t>
            </a:r>
            <a:r>
              <a:rPr lang="en-US" altLang="de-DE" sz="1600" dirty="0" err="1" smtClean="0">
                <a:ea typeface="ヒラギノ角ゴ Pro W3" charset="-128"/>
                <a:cs typeface="Arial Narrow" pitchFamily="34" charset="0"/>
              </a:rPr>
              <a:t>subpulses</a:t>
            </a: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In the first </a:t>
            </a:r>
            <a:r>
              <a:rPr lang="en-US" altLang="de-DE" sz="1600" dirty="0" err="1" smtClean="0">
                <a:ea typeface="ヒラギノ角ゴ Pro W3" charset="-128"/>
                <a:cs typeface="Arial Narrow" pitchFamily="34" charset="0"/>
              </a:rPr>
              <a:t>undulator</a:t>
            </a: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 section only the first </a:t>
            </a:r>
            <a:r>
              <a:rPr lang="en-US" altLang="de-DE" sz="1600" dirty="0" err="1" smtClean="0">
                <a:ea typeface="ヒラギノ角ゴ Pro W3" charset="-128"/>
                <a:cs typeface="Arial Narrow" pitchFamily="34" charset="0"/>
              </a:rPr>
              <a:t>subpulse</a:t>
            </a: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 (tail) produces XFEL radiation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Then the electron beam is delayed and aligned such that the 2</a:t>
            </a:r>
            <a:r>
              <a:rPr lang="en-US" altLang="de-DE" sz="1600" baseline="30000" dirty="0" smtClean="0">
                <a:ea typeface="ヒラギノ角ゴ Pro W3" charset="-128"/>
                <a:cs typeface="Arial Narrow" pitchFamily="34" charset="0"/>
              </a:rPr>
              <a:t>nd</a:t>
            </a: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 </a:t>
            </a:r>
            <a:r>
              <a:rPr lang="en-US" altLang="de-DE" sz="1600" dirty="0" err="1" smtClean="0">
                <a:ea typeface="ヒラギノ角ゴ Pro W3" charset="-128"/>
                <a:cs typeface="Arial Narrow" pitchFamily="34" charset="0"/>
              </a:rPr>
              <a:t>subpulse</a:t>
            </a: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 overlaps with the XFEL pulse. Only this part is amplified.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This is repeated until all the electrons have contributed to amplify the short pulse</a:t>
            </a:r>
          </a:p>
        </p:txBody>
      </p:sp>
      <p:sp>
        <p:nvSpPr>
          <p:cNvPr id="72" name="Titel 5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Short and high-power XFEL pulses</a:t>
            </a:r>
            <a:endParaRPr lang="en-US" dirty="0"/>
          </a:p>
        </p:txBody>
      </p:sp>
      <p:sp>
        <p:nvSpPr>
          <p:cNvPr id="75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206312" y="6661150"/>
            <a:ext cx="575742" cy="196850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6830316" cy="197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423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4294967295"/>
          </p:nvPr>
        </p:nvSpPr>
        <p:spPr>
          <a:xfrm>
            <a:off x="935732" y="787970"/>
            <a:ext cx="4284340" cy="72866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de-DE" sz="1600" i="1" dirty="0" smtClean="0"/>
              <a:t>E</a:t>
            </a:r>
            <a:r>
              <a:rPr lang="en-US" altLang="de-DE" sz="1600" dirty="0" smtClean="0"/>
              <a:t> = 3.5 GeV, </a:t>
            </a:r>
            <a:r>
              <a:rPr lang="en-US" sz="1600" i="1" dirty="0" err="1" smtClean="0">
                <a:sym typeface="Wingdings" panose="05000000000000000000" pitchFamily="2" charset="2"/>
              </a:rPr>
              <a:t>σ</a:t>
            </a:r>
            <a:r>
              <a:rPr lang="en-US" sz="1600" i="1" baseline="-25000" dirty="0" err="1" smtClean="0">
                <a:sym typeface="Wingdings" panose="05000000000000000000" pitchFamily="2" charset="2"/>
              </a:rPr>
              <a:t>E</a:t>
            </a:r>
            <a:r>
              <a:rPr lang="en-US" sz="1600" baseline="-250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= 350 </a:t>
            </a:r>
            <a:r>
              <a:rPr lang="en-US" sz="1600" dirty="0" err="1" smtClean="0">
                <a:sym typeface="Wingdings" panose="05000000000000000000" pitchFamily="2" charset="2"/>
              </a:rPr>
              <a:t>keV</a:t>
            </a:r>
            <a:r>
              <a:rPr lang="en-US" sz="1600" dirty="0" smtClean="0">
                <a:sym typeface="Wingdings" panose="05000000000000000000" pitchFamily="2" charset="2"/>
              </a:rPr>
              <a:t>, average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β</a:t>
            </a:r>
            <a:r>
              <a:rPr lang="en-US" sz="1600" dirty="0" smtClean="0">
                <a:sym typeface="Wingdings" panose="05000000000000000000" pitchFamily="2" charset="2"/>
              </a:rPr>
              <a:t>-function is 5 m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8 </a:t>
            </a:r>
            <a:r>
              <a:rPr lang="en-US" sz="1600" dirty="0" err="1" smtClean="0">
                <a:sym typeface="Wingdings" panose="05000000000000000000" pitchFamily="2" charset="2"/>
              </a:rPr>
              <a:t>undulator</a:t>
            </a:r>
            <a:r>
              <a:rPr lang="en-US" sz="1600" dirty="0" smtClean="0">
                <a:sym typeface="Wingdings" panose="05000000000000000000" pitchFamily="2" charset="2"/>
              </a:rPr>
              <a:t> sections (7 chicanes) </a:t>
            </a:r>
            <a:endParaRPr lang="en-US" altLang="de-DE" sz="1600" dirty="0" smtClean="0">
              <a:ea typeface="ヒラギノ角ゴ Pro W3" charset="-128"/>
              <a:cs typeface="Arial Narrow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altLang="de-DE" sz="1600" dirty="0" smtClean="0">
              <a:ea typeface="ヒラギノ角ゴ Pro W3" charset="-128"/>
              <a:cs typeface="Arial Narrow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altLang="de-DE" sz="1600" dirty="0" smtClean="0">
              <a:ea typeface="ヒラギノ角ゴ Pro W3" charset="-128"/>
              <a:cs typeface="Arial Narrow" pitchFamily="34" charset="0"/>
            </a:endParaRPr>
          </a:p>
        </p:txBody>
      </p:sp>
      <p:sp>
        <p:nvSpPr>
          <p:cNvPr id="72" name="Titel 5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364088" y="1011510"/>
            <a:ext cx="3312368" cy="257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solidFill>
                  <a:srgbClr val="0000FF"/>
                </a:solidFill>
                <a:latin typeface="+mn-lt"/>
                <a:cs typeface="Franklin Gothic Book"/>
              </a:rPr>
              <a:t>Results are averaged over 5 seeds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53" y="3146584"/>
            <a:ext cx="3918103" cy="38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04248" y="5640806"/>
            <a:ext cx="1997969" cy="81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XFEL radiation profile at the </a:t>
            </a:r>
            <a:r>
              <a:rPr lang="en-US" i="1" kern="1000" spc="30" dirty="0" err="1" smtClean="0">
                <a:latin typeface="+mn-lt"/>
                <a:cs typeface="Franklin Gothic Book"/>
              </a:rPr>
              <a:t>undulator</a:t>
            </a:r>
            <a:r>
              <a:rPr lang="en-US" i="1" kern="1000" spc="30" dirty="0" smtClean="0">
                <a:latin typeface="+mn-lt"/>
                <a:cs typeface="Franklin Gothic Book"/>
              </a:rPr>
              <a:t> end (</a:t>
            </a:r>
            <a:r>
              <a:rPr lang="el-GR" i="1" kern="1000" spc="30" dirty="0" smtClean="0">
                <a:latin typeface="+mn-lt"/>
                <a:cs typeface="Franklin Gothic Book"/>
              </a:rPr>
              <a:t>λ</a:t>
            </a:r>
            <a:r>
              <a:rPr lang="de-CH" i="1" kern="1000" spc="30" dirty="0" smtClean="0">
                <a:latin typeface="+mn-lt"/>
                <a:cs typeface="Franklin Gothic Book"/>
              </a:rPr>
              <a:t>=1 </a:t>
            </a:r>
            <a:r>
              <a:rPr lang="de-CH" i="1" kern="1000" spc="30" dirty="0" err="1" smtClean="0">
                <a:latin typeface="+mn-lt"/>
                <a:cs typeface="Franklin Gothic Book"/>
              </a:rPr>
              <a:t>nm</a:t>
            </a:r>
            <a:r>
              <a:rPr lang="de-CH" i="1" kern="1000" spc="30" dirty="0" smtClean="0">
                <a:latin typeface="+mn-lt"/>
                <a:cs typeface="Franklin Gothic Book"/>
              </a:rPr>
              <a:t>, I=3 </a:t>
            </a:r>
            <a:r>
              <a:rPr lang="de-CH" i="1" kern="1000" spc="30" dirty="0" err="1" smtClean="0">
                <a:latin typeface="+mn-lt"/>
                <a:cs typeface="Franklin Gothic Book"/>
              </a:rPr>
              <a:t>kA</a:t>
            </a:r>
            <a:r>
              <a:rPr lang="de-CH" i="1" kern="1000" spc="30" dirty="0" smtClean="0">
                <a:latin typeface="+mn-lt"/>
                <a:cs typeface="Franklin Gothic Book"/>
              </a:rPr>
              <a:t>)</a:t>
            </a:r>
            <a:endParaRPr lang="en-US" i="1" kern="1000" spc="30" dirty="0" smtClean="0">
              <a:latin typeface="+mn-lt"/>
              <a:cs typeface="Franklin Gothic Book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1" y="3875006"/>
            <a:ext cx="3918103" cy="293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206312" y="6661150"/>
            <a:ext cx="575742" cy="196850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37198"/>
              </p:ext>
            </p:extLst>
          </p:nvPr>
        </p:nvGraphicFramePr>
        <p:xfrm>
          <a:off x="904056" y="1346527"/>
          <a:ext cx="798842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818"/>
                <a:gridCol w="720080"/>
                <a:gridCol w="1296144"/>
                <a:gridCol w="1224136"/>
                <a:gridCol w="1080120"/>
                <a:gridCol w="1296144"/>
                <a:gridCol w="1465982"/>
              </a:tblGrid>
              <a:tr h="225184">
                <a:tc>
                  <a:txBody>
                    <a:bodyPr/>
                    <a:lstStyle/>
                    <a:p>
                      <a:pPr algn="ctr"/>
                      <a:r>
                        <a:rPr lang="el-GR" sz="1400" i="1" noProof="0" dirty="0" smtClean="0">
                          <a:latin typeface="+mn-lt"/>
                        </a:rPr>
                        <a:t>λ</a:t>
                      </a:r>
                      <a:r>
                        <a:rPr lang="en-US" sz="1400" noProof="0" dirty="0" smtClean="0">
                          <a:latin typeface="+mn-lt"/>
                        </a:rPr>
                        <a:t>(nm)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noProof="0" dirty="0" smtClean="0">
                          <a:latin typeface="+mn-lt"/>
                        </a:rPr>
                        <a:t>I</a:t>
                      </a:r>
                      <a:r>
                        <a:rPr lang="en-US" sz="1400" noProof="0" dirty="0" smtClean="0">
                          <a:latin typeface="+mn-lt"/>
                        </a:rPr>
                        <a:t> (kA)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>
                          <a:latin typeface="+mn-lt"/>
                        </a:rPr>
                        <a:t>Undulator</a:t>
                      </a:r>
                      <a:r>
                        <a:rPr lang="en-US" sz="1400" noProof="0" dirty="0" smtClean="0">
                          <a:latin typeface="+mn-lt"/>
                        </a:rPr>
                        <a:t> modules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Tilt amplitude in offset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Peak</a:t>
                      </a:r>
                      <a:r>
                        <a:rPr lang="en-US" sz="1400" baseline="0" noProof="0" dirty="0" smtClean="0">
                          <a:latin typeface="+mn-lt"/>
                        </a:rPr>
                        <a:t> power (TW)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Pulse</a:t>
                      </a:r>
                      <a:r>
                        <a:rPr lang="en-US" sz="1400" baseline="0" noProof="0" dirty="0" smtClean="0">
                          <a:latin typeface="+mn-lt"/>
                        </a:rPr>
                        <a:t> energy (</a:t>
                      </a:r>
                      <a:r>
                        <a:rPr lang="en-US" sz="1400" baseline="0" noProof="0" dirty="0" err="1" smtClean="0">
                          <a:latin typeface="+mn-lt"/>
                        </a:rPr>
                        <a:t>mJ</a:t>
                      </a:r>
                      <a:r>
                        <a:rPr lang="en-US" sz="1400" baseline="0" noProof="0" dirty="0" smtClean="0">
                          <a:latin typeface="+mn-lt"/>
                        </a:rPr>
                        <a:t>)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FWHM pulse duration (as)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</a:tr>
              <a:tr h="132461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1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3</a:t>
                      </a:r>
                      <a:r>
                        <a:rPr lang="en-US" sz="1400" baseline="0" noProof="0" dirty="0" smtClean="0">
                          <a:latin typeface="+mn-lt"/>
                        </a:rPr>
                        <a:t> 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38 (10+7*4)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50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0.63±0.06</a:t>
                      </a:r>
                      <a:endParaRPr lang="en-US" sz="1400" noProof="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0.60±0.2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1400±700</a:t>
                      </a:r>
                    </a:p>
                  </a:txBody>
                  <a:tcPr/>
                </a:tc>
              </a:tr>
              <a:tr h="132461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2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6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20 (6+7*2)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150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1.62±0.58</a:t>
                      </a:r>
                      <a:endParaRPr lang="en-US" sz="1400" noProof="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1.01±0.24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460±260</a:t>
                      </a:r>
                    </a:p>
                  </a:txBody>
                  <a:tcPr/>
                </a:tc>
              </a:tr>
              <a:tr h="132461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2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6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latin typeface="+mn-lt"/>
                        </a:rPr>
                        <a:t>20 (6+7*2)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3</a:t>
                      </a:r>
                      <a:r>
                        <a:rPr lang="en-US" sz="1400" baseline="0" noProof="0" dirty="0" smtClean="0">
                          <a:latin typeface="+mn-lt"/>
                        </a:rPr>
                        <a:t>00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1.48±0.20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0.52±0.05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300±10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9512" y="3429000"/>
            <a:ext cx="4536504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FEL radiation profile after each </a:t>
            </a:r>
            <a:r>
              <a:rPr lang="en-US" i="1" kern="1000" spc="30" dirty="0" err="1" smtClean="0">
                <a:latin typeface="+mn-lt"/>
                <a:cs typeface="Franklin Gothic Book"/>
              </a:rPr>
              <a:t>undulator</a:t>
            </a:r>
            <a:r>
              <a:rPr lang="en-US" i="1" kern="1000" spc="30" dirty="0" smtClean="0">
                <a:latin typeface="+mn-lt"/>
                <a:cs typeface="Franklin Gothic Book"/>
              </a:rPr>
              <a:t> section for a tilt amplitude of 300 </a:t>
            </a:r>
            <a:r>
              <a:rPr lang="en-US" i="1" kern="1000" spc="30" dirty="0" smtClean="0">
                <a:cs typeface="Franklin Gothic Book"/>
              </a:rPr>
              <a:t>(</a:t>
            </a:r>
            <a:r>
              <a:rPr lang="el-GR" i="1" kern="1000" spc="30" dirty="0">
                <a:cs typeface="Franklin Gothic Book"/>
              </a:rPr>
              <a:t>λ</a:t>
            </a:r>
            <a:r>
              <a:rPr lang="de-CH" i="1" kern="1000" spc="30" dirty="0" smtClean="0">
                <a:cs typeface="Franklin Gothic Book"/>
              </a:rPr>
              <a:t>=2 </a:t>
            </a:r>
            <a:r>
              <a:rPr lang="de-CH" i="1" kern="1000" spc="30" dirty="0" err="1">
                <a:cs typeface="Franklin Gothic Book"/>
              </a:rPr>
              <a:t>nm</a:t>
            </a:r>
            <a:r>
              <a:rPr lang="de-CH" i="1" kern="1000" spc="30" dirty="0">
                <a:cs typeface="Franklin Gothic Book"/>
              </a:rPr>
              <a:t>, </a:t>
            </a:r>
            <a:r>
              <a:rPr lang="de-CH" i="1" kern="1000" spc="30" dirty="0" smtClean="0">
                <a:cs typeface="Franklin Gothic Book"/>
              </a:rPr>
              <a:t>I=6 </a:t>
            </a:r>
            <a:r>
              <a:rPr lang="de-CH" i="1" kern="1000" spc="30" dirty="0" err="1" smtClean="0">
                <a:cs typeface="Franklin Gothic Book"/>
              </a:rPr>
              <a:t>kA</a:t>
            </a:r>
            <a:r>
              <a:rPr lang="de-CH" i="1" kern="1000" spc="30" dirty="0" smtClean="0">
                <a:cs typeface="Franklin Gothic Book"/>
              </a:rPr>
              <a:t>, </a:t>
            </a:r>
            <a:r>
              <a:rPr lang="en-US" i="1" kern="1000" spc="30" dirty="0" smtClean="0">
                <a:latin typeface="+mn-lt"/>
                <a:cs typeface="Franklin Gothic Book"/>
              </a:rPr>
              <a:t>1 seed)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9815" y="2833191"/>
            <a:ext cx="8478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de-DE" sz="1400" dirty="0">
                <a:latin typeface="+mn-lt"/>
                <a:ea typeface="ヒラギノ角ゴ Pro W3" charset="-128"/>
                <a:cs typeface="Arial Narrow" pitchFamily="34" charset="0"/>
              </a:rPr>
              <a:t>By tuning the tilt amplitude one can choose shorter pulses with less energy or longer but more energetic pulses</a:t>
            </a:r>
          </a:p>
        </p:txBody>
      </p:sp>
    </p:spTree>
    <p:extLst>
      <p:ext uri="{BB962C8B-B14F-4D97-AF65-F5344CB8AC3E}">
        <p14:creationId xmlns:p14="http://schemas.microsoft.com/office/powerpoint/2010/main" val="266018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sp>
        <p:nvSpPr>
          <p:cNvPr id="35" name="Titel 5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Tilt 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31840" y="5071464"/>
                <a:ext cx="884618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800" b="0" i="1" kern="1000" spc="30" smtClean="0">
                          <a:latin typeface="Cambria Math"/>
                        </a:rPr>
                        <m:t>𝐽</m:t>
                      </m:r>
                      <m:sSup>
                        <m:sSupPr>
                          <m:ctrlPr>
                            <a:rPr lang="de-CH" sz="1800" i="1" kern="1000" spc="3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CH" sz="1800" b="0" i="1" kern="1000" spc="30" smtClean="0">
                              <a:latin typeface="Cambria Math"/>
                            </a:rPr>
                            <m:t>=</m:t>
                          </m:r>
                          <m:r>
                            <a:rPr lang="de-CH" sz="1800" b="0" i="1" kern="1000" spc="3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de-CH" sz="1800" i="1" kern="1000" spc="3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CH" sz="1800" i="1" kern="1000" spc="3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CH" sz="1800" b="0" i="1" kern="1000" spc="30" smtClean="0">
                              <a:latin typeface="Cambria Math"/>
                            </a:rPr>
                            <m:t>𝑥</m:t>
                          </m:r>
                          <m:r>
                            <a:rPr lang="de-CH" sz="1800" i="1" kern="1000" spc="30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de-CH" sz="1800" i="1" kern="1000" spc="3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de-CH" sz="1800" b="0" i="1" kern="1000" spc="30" smtClean="0">
                          <a:latin typeface="Cambria Math"/>
                          <a:ea typeface="Cambria Math"/>
                        </a:rPr>
                        <m:t>𝑥𝑥</m:t>
                      </m:r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′</m:t>
                      </m:r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de-CH" sz="1800" kern="1000" spc="30" dirty="0">
                  <a:cs typeface="Franklin Gothic Book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de-CH" sz="1800" kern="1000" spc="30" dirty="0" err="1" smtClean="0"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071464"/>
                <a:ext cx="884618" cy="301752"/>
              </a:xfrm>
              <a:prstGeom prst="rect">
                <a:avLst/>
              </a:prstGeom>
              <a:blipFill rotWithShape="1">
                <a:blip r:embed="rId2"/>
                <a:stretch>
                  <a:fillRect l="-11724" r="-185517" b="-2653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1"/>
          <p:cNvSpPr>
            <a:spLocks noGrp="1"/>
          </p:cNvSpPr>
          <p:nvPr>
            <p:ph sz="quarter" idx="13"/>
          </p:nvPr>
        </p:nvSpPr>
        <p:spPr>
          <a:xfrm>
            <a:off x="899591" y="1053305"/>
            <a:ext cx="7560841" cy="338380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The tilt can be generated with different methods. Here we consider: </a:t>
            </a:r>
          </a:p>
          <a:p>
            <a:r>
              <a:rPr lang="en-US" sz="1600" b="1" dirty="0" smtClean="0">
                <a:sym typeface="Wingdings" panose="05000000000000000000" pitchFamily="2" charset="2"/>
              </a:rPr>
              <a:t>Transverse deflecting structure (TDS)</a:t>
            </a:r>
          </a:p>
          <a:p>
            <a:r>
              <a:rPr lang="en-US" sz="1600" b="1" dirty="0" smtClean="0">
                <a:sym typeface="Wingdings" panose="05000000000000000000" pitchFamily="2" charset="2"/>
              </a:rPr>
              <a:t>Transverse </a:t>
            </a:r>
            <a:r>
              <a:rPr lang="en-US" sz="1600" b="1" dirty="0" err="1" smtClean="0">
                <a:sym typeface="Wingdings" panose="05000000000000000000" pitchFamily="2" charset="2"/>
              </a:rPr>
              <a:t>wakefields</a:t>
            </a:r>
            <a:r>
              <a:rPr lang="en-US" sz="1600" b="1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1600" b="1" dirty="0">
                <a:sym typeface="Wingdings" panose="05000000000000000000" pitchFamily="2" charset="2"/>
              </a:rPr>
              <a:t>Introducing dispersion to an energy chirped </a:t>
            </a:r>
            <a:r>
              <a:rPr lang="en-US" sz="1600" b="1" dirty="0" smtClean="0">
                <a:sym typeface="Wingdings" panose="05000000000000000000" pitchFamily="2" charset="2"/>
              </a:rPr>
              <a:t>beam</a:t>
            </a:r>
          </a:p>
          <a:p>
            <a:pPr marL="0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An energy chirp is not a problem for the performance of the 3 applications (provided that the </a:t>
            </a:r>
            <a:r>
              <a:rPr lang="en-US" sz="1600" dirty="0" err="1" smtClean="0">
                <a:sym typeface="Wingdings" panose="05000000000000000000" pitchFamily="2" charset="2"/>
              </a:rPr>
              <a:t>undulator</a:t>
            </a:r>
            <a:r>
              <a:rPr lang="en-US" sz="1600" dirty="0" smtClean="0">
                <a:sym typeface="Wingdings" panose="05000000000000000000" pitchFamily="2" charset="2"/>
              </a:rPr>
              <a:t> field can be tuned)</a:t>
            </a:r>
          </a:p>
          <a:p>
            <a:pPr marL="0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We consider how to </a:t>
            </a:r>
            <a:r>
              <a:rPr lang="en-US" sz="1600" dirty="0">
                <a:sym typeface="Wingdings" panose="05000000000000000000" pitchFamily="2" charset="2"/>
              </a:rPr>
              <a:t>obtain at the </a:t>
            </a:r>
            <a:r>
              <a:rPr lang="en-US" sz="1600" dirty="0" err="1">
                <a:sym typeface="Wingdings" panose="05000000000000000000" pitchFamily="2" charset="2"/>
              </a:rPr>
              <a:t>undulator</a:t>
            </a:r>
            <a:r>
              <a:rPr lang="en-US" sz="1600" dirty="0">
                <a:sym typeface="Wingdings" panose="05000000000000000000" pitchFamily="2" charset="2"/>
              </a:rPr>
              <a:t> entrance 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en-US" sz="1600" dirty="0" smtClean="0">
                <a:sym typeface="Wingdings" panose="05000000000000000000" pitchFamily="2" charset="2"/>
              </a:rPr>
              <a:t>a tilt only in offset of 1 mm </a:t>
            </a:r>
          </a:p>
          <a:p>
            <a:pPr>
              <a:buFontTx/>
              <a:buChar char="-"/>
            </a:pPr>
            <a:r>
              <a:rPr lang="en-US" sz="1600" dirty="0" smtClean="0">
                <a:sym typeface="Wingdings" panose="05000000000000000000" pitchFamily="2" charset="2"/>
              </a:rPr>
              <a:t>along the nominal bunch (I=3kA, total length </a:t>
            </a:r>
            <a:r>
              <a:rPr lang="en-US" sz="1600" dirty="0">
                <a:sym typeface="Wingdings" panose="05000000000000000000" pitchFamily="2" charset="2"/>
              </a:rPr>
              <a:t>is </a:t>
            </a:r>
            <a:r>
              <a:rPr lang="en-US" sz="1600" dirty="0" smtClean="0">
                <a:sym typeface="Wingdings" panose="05000000000000000000" pitchFamily="2" charset="2"/>
              </a:rPr>
              <a:t>20 µm or 66.7 fs, tilt amplitude is 50)</a:t>
            </a:r>
          </a:p>
          <a:p>
            <a:pPr>
              <a:buFontTx/>
              <a:buChar char="-"/>
            </a:pPr>
            <a:r>
              <a:rPr lang="en-US" sz="1600" dirty="0" smtClean="0">
                <a:sym typeface="Wingdings" panose="05000000000000000000" pitchFamily="2" charset="2"/>
              </a:rPr>
              <a:t>for an average beta function of 10 m along the </a:t>
            </a:r>
            <a:r>
              <a:rPr lang="en-US" sz="1600" dirty="0" err="1" smtClean="0">
                <a:sym typeface="Wingdings" panose="05000000000000000000" pitchFamily="2" charset="2"/>
              </a:rPr>
              <a:t>undulator</a:t>
            </a:r>
            <a:r>
              <a:rPr lang="en-US" sz="1600" dirty="0" smtClean="0">
                <a:sym typeface="Wingdings" panose="05000000000000000000" pitchFamily="2" charset="2"/>
              </a:rPr>
              <a:t> beamline</a:t>
            </a:r>
          </a:p>
          <a:p>
            <a:pPr marL="0" indent="0">
              <a:buNone/>
            </a:pPr>
            <a:endParaRPr lang="en-US" altLang="de-DE" sz="1600" dirty="0"/>
          </a:p>
          <a:p>
            <a:pPr marL="0" indent="0">
              <a:buNone/>
            </a:pPr>
            <a:r>
              <a:rPr lang="en-US" altLang="de-DE" sz="1600" dirty="0" smtClean="0"/>
              <a:t>Optics at the </a:t>
            </a:r>
            <a:r>
              <a:rPr lang="en-US" altLang="de-DE" sz="1600" dirty="0" err="1" smtClean="0"/>
              <a:t>undulator</a:t>
            </a:r>
            <a:r>
              <a:rPr lang="en-US" altLang="de-DE" sz="1600" dirty="0" smtClean="0"/>
              <a:t> entrance: </a:t>
            </a:r>
            <a:r>
              <a:rPr lang="el-GR" alt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de-DE" sz="1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de-DE" sz="1600" dirty="0" smtClean="0"/>
              <a:t>= 12.2 m, </a:t>
            </a:r>
            <a:r>
              <a:rPr lang="el-GR" altLang="de-DE" sz="1600" i="1" dirty="0" smtClean="0"/>
              <a:t>α</a:t>
            </a:r>
            <a:r>
              <a:rPr lang="en-US" altLang="de-DE" sz="1600" i="1" baseline="-25000" dirty="0" smtClean="0"/>
              <a:t>x</a:t>
            </a:r>
            <a:r>
              <a:rPr lang="en-US" altLang="de-DE" sz="1600" i="1" dirty="0" smtClean="0"/>
              <a:t> </a:t>
            </a:r>
            <a:r>
              <a:rPr lang="en-US" altLang="de-DE" sz="1600" dirty="0" smtClean="0"/>
              <a:t>= 1.26, </a:t>
            </a:r>
            <a:r>
              <a:rPr lang="el-GR" alt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de-DE" sz="1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altLang="de-DE" sz="1600" dirty="0" smtClean="0"/>
              <a:t>= 7.8 m, </a:t>
            </a:r>
            <a:r>
              <a:rPr lang="el-GR" altLang="de-DE" sz="1600" i="1" dirty="0" smtClean="0"/>
              <a:t>α</a:t>
            </a:r>
            <a:r>
              <a:rPr lang="en-US" altLang="de-DE" sz="1600" i="1" baseline="-25000" dirty="0" smtClean="0"/>
              <a:t>y </a:t>
            </a:r>
            <a:r>
              <a:rPr lang="en-US" altLang="de-DE" sz="1600" dirty="0" smtClean="0"/>
              <a:t>= -0.82</a:t>
            </a:r>
          </a:p>
          <a:p>
            <a:pPr marL="0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Invariant of motion</a:t>
            </a:r>
          </a:p>
          <a:p>
            <a:pPr marL="0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Invariant at the head and tail for our case: </a:t>
            </a:r>
            <a:r>
              <a:rPr lang="en-US" sz="16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J </a:t>
            </a:r>
            <a:r>
              <a:rPr lang="en-US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= 53 nm</a:t>
            </a:r>
          </a:p>
          <a:p>
            <a:pPr marL="0" indent="0" algn="just">
              <a:buNone/>
            </a:pPr>
            <a:endParaRPr lang="en-US" sz="16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This tilt amplitude is sufficient for the three applications at Athos</a:t>
            </a:r>
          </a:p>
        </p:txBody>
      </p:sp>
    </p:spTree>
    <p:extLst>
      <p:ext uri="{BB962C8B-B14F-4D97-AF65-F5344CB8AC3E}">
        <p14:creationId xmlns:p14="http://schemas.microsoft.com/office/powerpoint/2010/main" val="2913559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sp>
        <p:nvSpPr>
          <p:cNvPr id="35" name="Titel 5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Tilt generation with a TDS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7142" y="1975120"/>
                <a:ext cx="884618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800" i="1" kern="1000" spc="30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CH" sz="1800" b="0" i="1" kern="1000" spc="3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CH" sz="1800" b="0" i="1" kern="1000" spc="3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CH" sz="1800" b="0" i="1" kern="1000" spc="30" smtClean="0">
                              <a:latin typeface="Cambria Math"/>
                              <a:ea typeface="Cambria Math"/>
                            </a:rPr>
                            <m:t>𝑉𝑘</m:t>
                          </m:r>
                          <m:sSub>
                            <m:sSubPr>
                              <m:ctrlPr>
                                <a:rPr lang="de-CH" sz="1800" b="0" i="1" kern="1000" spc="3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CH" sz="1800" b="0" i="1" kern="1000" spc="30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CH" sz="1800" b="0" i="1" kern="1000" spc="30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de-CH" sz="1800" b="0" i="0" kern="1000" spc="30" smtClean="0">
                              <a:latin typeface="Cambria Math"/>
                            </a:rPr>
                            <m:t>E</m:t>
                          </m:r>
                        </m:den>
                      </m:f>
                    </m:oMath>
                  </m:oMathPara>
                </a14:m>
                <a:endParaRPr lang="de-CH" sz="1800" kern="1000" spc="30" dirty="0" smtClean="0">
                  <a:cs typeface="Franklin Gothic Book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de-CH" sz="1800" kern="1000" spc="30" dirty="0">
                  <a:cs typeface="Franklin Gothic Book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de-CH" sz="1800" kern="1000" spc="30" dirty="0" err="1" smtClean="0"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142" y="1975120"/>
                <a:ext cx="884618" cy="301752"/>
              </a:xfrm>
              <a:prstGeom prst="rect">
                <a:avLst/>
              </a:prstGeom>
              <a:blipFill rotWithShape="1">
                <a:blip r:embed="rId2"/>
                <a:stretch>
                  <a:fillRect r="-6207" b="-900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63688" y="4279376"/>
                <a:ext cx="884618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800" i="1" kern="1000" spc="3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sz="1800" i="1" kern="1000" spc="30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CH" sz="1800" i="1" kern="1000" spc="30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sub>
                      </m:sSub>
                      <m:r>
                        <a:rPr lang="de-CH" sz="1800" b="0" i="1" kern="1000" spc="3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CH" sz="1800" b="0" i="1" kern="1000" spc="3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kern="1000" spc="30" smtClean="0">
                              <a:latin typeface="Cambria Math"/>
                            </a:rPr>
                            <m:t>𝑒</m:t>
                          </m:r>
                          <m:rad>
                            <m:radPr>
                              <m:degHide m:val="on"/>
                              <m:ctrlPr>
                                <a:rPr lang="de-CH" sz="1800" i="1" kern="1000" spc="3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CH" sz="1800" i="1" kern="1000" spc="30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de-CH" sz="1800" i="1" kern="1000" spc="3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rad>
                          <m:r>
                            <a:rPr lang="de-CH" sz="1800" b="0" i="1" kern="1000" spc="30" smtClean="0">
                              <a:latin typeface="Cambria Math"/>
                              <a:ea typeface="Cambria Math"/>
                            </a:rPr>
                            <m:t>𝑉𝑘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CH" sz="1800" b="0" i="0" kern="1000" spc="30" smtClean="0">
                              <a:latin typeface="Cambria Math"/>
                            </a:rPr>
                            <m:t>E</m:t>
                          </m:r>
                        </m:den>
                      </m:f>
                    </m:oMath>
                  </m:oMathPara>
                </a14:m>
                <a:endParaRPr lang="de-CH" sz="1800" b="0" kern="1000" spc="30" dirty="0" smtClean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de-CH" sz="1800" b="0" kern="1000" spc="30" dirty="0" smtClean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de-CH" sz="1800" b="0" kern="1000" spc="30" dirty="0" smtClean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de-CH" sz="1800" kern="1000" spc="30" dirty="0" smtClean="0">
                  <a:cs typeface="Franklin Gothic Book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de-CH" sz="1800" kern="1000" spc="30" dirty="0">
                  <a:cs typeface="Franklin Gothic Book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de-CH" sz="1800" kern="1000" spc="30" dirty="0" err="1" smtClean="0">
                  <a:latin typeface="+mn-lt"/>
                  <a:cs typeface="Franklin Gothic Book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79376"/>
                <a:ext cx="884618" cy="301752"/>
              </a:xfrm>
              <a:prstGeom prst="rect">
                <a:avLst/>
              </a:prstGeom>
              <a:blipFill rotWithShape="1">
                <a:blip r:embed="rId3"/>
                <a:stretch>
                  <a:fillRect r="-55862" b="-1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18066"/>
            <a:ext cx="2088232" cy="140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99591" y="836712"/>
                <a:ext cx="7306721" cy="4679951"/>
              </a:xfrm>
            </p:spPr>
            <p:txBody>
              <a:bodyPr/>
              <a:lstStyle/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sz="1600" dirty="0" smtClean="0"/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sz="1600" dirty="0" smtClean="0"/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r>
                  <a:rPr lang="en-US" sz="1600" dirty="0" smtClean="0"/>
                  <a:t>For </a:t>
                </a:r>
                <a:r>
                  <a:rPr lang="el-GR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de-CH" sz="1600" dirty="0" smtClean="0"/>
                  <a:t>=</a:t>
                </a:r>
                <a:r>
                  <a:rPr lang="en-US" sz="1600" dirty="0" smtClean="0"/>
                  <a:t>60 m at the TDS, the required </a:t>
                </a:r>
                <a:r>
                  <a:rPr lang="en-US" sz="1600" dirty="0"/>
                  <a:t>kick </a:t>
                </a:r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n-US" sz="1600" dirty="0" smtClean="0"/>
                  <a:t> </a:t>
                </a: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r>
                  <a:rPr lang="en-US" sz="1600" dirty="0" smtClean="0"/>
                  <a:t>to generate </a:t>
                </a:r>
                <a:r>
                  <a:rPr lang="en-US" sz="1600" i="1" dirty="0"/>
                  <a:t>J</a:t>
                </a:r>
                <a:r>
                  <a:rPr lang="en-US" sz="1600" dirty="0" smtClean="0"/>
                  <a:t>= 53 nm is 30 </a:t>
                </a:r>
                <a:r>
                  <a:rPr lang="en-US" sz="1600" dirty="0"/>
                  <a:t>µrad</a:t>
                </a: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sz="1600" dirty="0" smtClean="0"/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sz="1600" dirty="0"/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sz="1600" dirty="0" smtClean="0"/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sz="1600" dirty="0"/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r>
                  <a:rPr lang="en-US" sz="1600" dirty="0" err="1" smtClean="0"/>
                  <a:t>SwissFEL</a:t>
                </a:r>
                <a:r>
                  <a:rPr lang="en-US" sz="1600" dirty="0" smtClean="0"/>
                  <a:t> TDS: C-band (</a:t>
                </a:r>
                <a:r>
                  <a:rPr lang="en-US" sz="1600" i="1" dirty="0" smtClean="0"/>
                  <a:t>k</a:t>
                </a:r>
                <a:r>
                  <a:rPr lang="en-US" sz="1600" dirty="0" smtClean="0"/>
                  <a:t>=125 m</a:t>
                </a:r>
                <a:r>
                  <a:rPr lang="en-US" sz="1600" baseline="30000" dirty="0" smtClean="0"/>
                  <a:t>-1</a:t>
                </a:r>
                <a:r>
                  <a:rPr lang="en-US" sz="1600" dirty="0" smtClean="0"/>
                  <a:t>), standard </a:t>
                </a:r>
                <a:r>
                  <a:rPr lang="en-US" sz="1600" dirty="0"/>
                  <a:t>bunch of ±10 </a:t>
                </a:r>
                <a:r>
                  <a:rPr lang="en-US" sz="1600" dirty="0" smtClean="0"/>
                  <a:t>µm we get:</a:t>
                </a:r>
                <a:endParaRPr lang="en-US" sz="1600" dirty="0"/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V=72MV </a:t>
                </a:r>
                <a:r>
                  <a:rPr lang="en-US" sz="1600" dirty="0" smtClean="0"/>
                  <a:t>(exactly what it is available for </a:t>
                </a:r>
                <a:r>
                  <a:rPr lang="en-US" sz="1600" dirty="0" err="1" smtClean="0"/>
                  <a:t>SwissFEL</a:t>
                </a:r>
                <a:r>
                  <a:rPr lang="en-US" sz="1600" dirty="0" smtClean="0"/>
                  <a:t>)</a:t>
                </a: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sz="1600" dirty="0"/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sz="1600" dirty="0" smtClean="0"/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r>
                  <a:rPr lang="en-US" altLang="de-DE" sz="1600" dirty="0" smtClean="0">
                    <a:ea typeface="ヒラギノ角ゴ Pro W3" charset="-128"/>
                    <a:cs typeface="Arial Narrow" pitchFamily="34" charset="0"/>
                  </a:rPr>
                  <a:t>TDS induces </a:t>
                </a:r>
                <a:r>
                  <a:rPr lang="en-US" altLang="de-DE" sz="1600" dirty="0">
                    <a:ea typeface="ヒラギノ角ゴ Pro W3" charset="-128"/>
                    <a:cs typeface="Arial Narrow" pitchFamily="34" charset="0"/>
                  </a:rPr>
                  <a:t>slice energy spread that adds in </a:t>
                </a:r>
                <a:endParaRPr lang="en-US" altLang="de-DE" sz="1600" dirty="0" smtClean="0">
                  <a:ea typeface="ヒラギノ角ゴ Pro W3" charset="-128"/>
                  <a:cs typeface="Arial Narrow" pitchFamily="34" charset="0"/>
                </a:endParaRP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r>
                  <a:rPr lang="en-US" altLang="de-DE" sz="1600" dirty="0" smtClean="0">
                    <a:ea typeface="ヒラギノ角ゴ Pro W3" charset="-128"/>
                    <a:cs typeface="Arial Narrow" pitchFamily="34" charset="0"/>
                  </a:rPr>
                  <a:t>quadrature </a:t>
                </a:r>
                <a:r>
                  <a:rPr lang="en-US" altLang="de-DE" sz="1600" dirty="0">
                    <a:ea typeface="ヒラギノ角ゴ Pro W3" charset="-128"/>
                    <a:cs typeface="Arial Narrow" pitchFamily="34" charset="0"/>
                  </a:rPr>
                  <a:t>to the initial energy </a:t>
                </a:r>
                <a:r>
                  <a:rPr lang="en-US" altLang="de-DE" sz="1600" dirty="0" smtClean="0">
                    <a:ea typeface="ヒラギノ角ゴ Pro W3" charset="-128"/>
                    <a:cs typeface="Arial Narrow" pitchFamily="34" charset="0"/>
                  </a:rPr>
                  <a:t>spread</a:t>
                </a: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altLang="de-DE" sz="1600" dirty="0">
                  <a:ea typeface="ヒラギノ角ゴ Pro W3" charset="-128"/>
                  <a:cs typeface="Arial Narrow" pitchFamily="34" charset="0"/>
                </a:endParaRP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altLang="de-DE" sz="1600" dirty="0" smtClean="0">
                  <a:ea typeface="ヒラギノ角ゴ Pro W3" charset="-128"/>
                  <a:cs typeface="Arial Narrow" pitchFamily="34" charset="0"/>
                </a:endParaRP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altLang="de-DE" sz="1600" dirty="0">
                  <a:ea typeface="ヒラギノ角ゴ Pro W3" charset="-128"/>
                  <a:cs typeface="Arial Narrow" pitchFamily="34" charset="0"/>
                </a:endParaRP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altLang="de-DE" sz="1600" dirty="0" smtClean="0">
                  <a:ea typeface="ヒラギノ角ゴ Pro W3" charset="-128"/>
                  <a:cs typeface="Arial Narrow" pitchFamily="34" charset="0"/>
                </a:endParaRP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altLang="de-DE" sz="1600" dirty="0">
                  <a:ea typeface="ヒラギノ角ゴ Pro W3" charset="-128"/>
                  <a:cs typeface="Arial Narrow" pitchFamily="34" charset="0"/>
                </a:endParaRPr>
              </a:p>
              <a:p>
                <a:pPr marL="0" indent="0">
                  <a:buClrTx/>
                  <a:buNone/>
                </a:pPr>
                <a:r>
                  <a:rPr lang="en-US" altLang="de-DE" sz="1600" dirty="0" smtClean="0"/>
                  <a:t>For our parameters (</a:t>
                </a:r>
                <a:r>
                  <a:rPr lang="en-US" altLang="de-DE" sz="1600" i="1" dirty="0" smtClean="0"/>
                  <a:t>E</a:t>
                </a:r>
                <a:r>
                  <a:rPr lang="en-US" altLang="de-DE" sz="1600" dirty="0" smtClean="0"/>
                  <a:t>=3 GeV)</a:t>
                </a:r>
              </a:p>
              <a:p>
                <a:pPr marL="0" indent="0">
                  <a:buClr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sz="1600" i="1" kern="1000" spc="3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1600" i="1" kern="1000" spc="3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de-CH" sz="1600" i="1" kern="1000" spc="3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CH" sz="1600" i="1" kern="1000" spc="3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de-CH" sz="1600" i="1" kern="1000" spc="30">
                                <a:latin typeface="Cambria Math"/>
                                <a:ea typeface="Cambria Math"/>
                              </a:rPr>
                              <m:t>𝑇𝐷𝑆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de-DE" sz="1600" dirty="0" smtClean="0"/>
                  <a:t>=1.66e-4 </a:t>
                </a:r>
                <a:r>
                  <a:rPr lang="en-US" altLang="de-DE" sz="16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600" i="1" kern="1000" spc="3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1600" i="1" kern="1000" spc="3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CH" sz="1600" b="0" i="1" kern="1000" spc="30" smtClean="0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de-DE" sz="1600" dirty="0" smtClean="0">
                    <a:sym typeface="Wingdings" panose="05000000000000000000" pitchFamily="2" charset="2"/>
                  </a:rPr>
                  <a:t>=500 </a:t>
                </a:r>
                <a:r>
                  <a:rPr lang="en-US" altLang="de-DE" sz="1600" dirty="0" err="1">
                    <a:sym typeface="Wingdings" panose="05000000000000000000" pitchFamily="2" charset="2"/>
                  </a:rPr>
                  <a:t>keV</a:t>
                </a:r>
                <a:endParaRPr lang="en-US" altLang="de-DE" sz="1600" dirty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None/>
                </a:pPr>
                <a:r>
                  <a:rPr lang="en-US" altLang="de-DE" sz="1600" dirty="0">
                    <a:sym typeface="Wingdings" panose="05000000000000000000" pitchFamily="2" charset="2"/>
                  </a:rPr>
                  <a:t>Final energy spread: </a:t>
                </a:r>
                <a:r>
                  <a:rPr lang="en-US" altLang="de-DE" sz="16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600 </a:t>
                </a:r>
                <a:r>
                  <a:rPr lang="en-US" altLang="de-DE" sz="1600" b="1" dirty="0" err="1">
                    <a:solidFill>
                      <a:srgbClr val="0070C0"/>
                    </a:solidFill>
                    <a:sym typeface="Wingdings" panose="05000000000000000000" pitchFamily="2" charset="2"/>
                  </a:rPr>
                  <a:t>keV</a:t>
                </a:r>
                <a:r>
                  <a:rPr lang="en-US" altLang="de-DE" sz="16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endParaRPr lang="en-US" altLang="de-DE" sz="1600" b="1" dirty="0">
                  <a:solidFill>
                    <a:srgbClr val="0070C0"/>
                  </a:solidFill>
                </a:endParaRP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altLang="de-DE" sz="1600" dirty="0">
                  <a:ea typeface="ヒラギノ角ゴ Pro W3" charset="-128"/>
                  <a:cs typeface="Arial Narrow" pitchFamily="34" charset="0"/>
                </a:endParaRP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None/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1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99591" y="836712"/>
                <a:ext cx="7306721" cy="4679951"/>
              </a:xfrm>
              <a:blipFill rotWithShape="1">
                <a:blip r:embed="rId5"/>
                <a:stretch>
                  <a:fillRect l="-1753" b="-1914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1640" y="895000"/>
                <a:ext cx="884618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sz="1800" i="1" kern="1000" spc="3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CH" sz="1800" b="0" i="1" kern="1000" spc="30" smtClean="0">
                              <a:latin typeface="Cambria Math"/>
                            </a:rPr>
                            <m:t>𝐽</m:t>
                          </m:r>
                          <m:r>
                            <a:rPr lang="de-CH" sz="1800" b="0" i="1" kern="1000" spc="30" smtClean="0">
                              <a:latin typeface="Cambria Math"/>
                            </a:rPr>
                            <m:t>=</m:t>
                          </m:r>
                          <m:r>
                            <a:rPr lang="de-CH" sz="1800" b="0" i="1" kern="1000" spc="3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de-CH" sz="1800" i="1" kern="1000" spc="3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CH" sz="1800" i="1" kern="1000" spc="3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CH" sz="1800" b="0" i="1" kern="1000" spc="30" smtClean="0">
                              <a:latin typeface="Cambria Math"/>
                            </a:rPr>
                            <m:t>𝑥</m:t>
                          </m:r>
                          <m:r>
                            <a:rPr lang="de-CH" sz="1800" i="1" kern="1000" spc="30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de-CH" sz="1800" i="1" kern="1000" spc="3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de-CH" sz="1800" b="0" i="1" kern="1000" spc="30" smtClean="0">
                          <a:latin typeface="Cambria Math"/>
                          <a:ea typeface="Cambria Math"/>
                        </a:rPr>
                        <m:t>𝑥𝑥</m:t>
                      </m:r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′</m:t>
                      </m:r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de-CH" sz="1800" kern="1000" spc="30" dirty="0">
                  <a:cs typeface="Franklin Gothic Book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de-CH" sz="1800" kern="1000" spc="30" dirty="0" err="1" smtClean="0"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895000"/>
                <a:ext cx="884618" cy="301752"/>
              </a:xfrm>
              <a:prstGeom prst="rect">
                <a:avLst/>
              </a:prstGeom>
              <a:blipFill rotWithShape="1">
                <a:blip r:embed="rId6"/>
                <a:stretch>
                  <a:fillRect l="-10959" r="-176712" b="-2653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300897" y="3603798"/>
            <a:ext cx="3375559" cy="257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Elegant </a:t>
            </a:r>
            <a:r>
              <a:rPr lang="en-US" i="1" kern="1000" spc="30" dirty="0" smtClean="0">
                <a:latin typeface="+mn-lt"/>
                <a:cs typeface="Franklin Gothic Book"/>
              </a:rPr>
              <a:t>simulations</a:t>
            </a:r>
            <a:endParaRPr lang="en-US" i="1" kern="1000" spc="30" dirty="0" smtClean="0">
              <a:latin typeface="+mn-lt"/>
              <a:cs typeface="Franklin Gothic Book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45737"/>
            <a:ext cx="3918103" cy="289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063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sp>
        <p:nvSpPr>
          <p:cNvPr id="35" name="Titel 5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Tilt generation with </a:t>
            </a:r>
            <a:r>
              <a:rPr lang="en-US" dirty="0" err="1" smtClean="0"/>
              <a:t>wakefields</a:t>
            </a:r>
            <a:endParaRPr lang="en-US" dirty="0"/>
          </a:p>
        </p:txBody>
      </p:sp>
      <p:sp>
        <p:nvSpPr>
          <p:cNvPr id="14" name="Content Placeholder 1"/>
          <p:cNvSpPr>
            <a:spLocks noGrp="1"/>
          </p:cNvSpPr>
          <p:nvPr>
            <p:ph sz="quarter" idx="13"/>
          </p:nvPr>
        </p:nvSpPr>
        <p:spPr>
          <a:xfrm>
            <a:off x="899591" y="836712"/>
            <a:ext cx="7306721" cy="4679951"/>
          </a:xfrm>
        </p:spPr>
        <p:txBody>
          <a:bodyPr/>
          <a:lstStyle/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r>
              <a:rPr lang="en-US" sz="1600" dirty="0" smtClean="0"/>
              <a:t>Different structures can be used:</a:t>
            </a:r>
          </a:p>
          <a:p>
            <a:pPr algn="just" defTabSz="457200">
              <a:lnSpc>
                <a:spcPct val="100000"/>
              </a:lnSpc>
              <a:buClrTx/>
              <a:buSzTx/>
              <a:buFontTx/>
              <a:buChar char="-"/>
              <a:defRPr/>
            </a:pPr>
            <a:r>
              <a:rPr lang="en-US" sz="1600" dirty="0" err="1" smtClean="0"/>
              <a:t>Rf</a:t>
            </a:r>
            <a:r>
              <a:rPr lang="en-US" sz="1600" dirty="0" smtClean="0"/>
              <a:t> cavities</a:t>
            </a:r>
          </a:p>
          <a:p>
            <a:pPr algn="just" defTabSz="457200">
              <a:lnSpc>
                <a:spcPct val="100000"/>
              </a:lnSpc>
              <a:buClrTx/>
              <a:buSzTx/>
              <a:buFontTx/>
              <a:buChar char="-"/>
              <a:defRPr/>
            </a:pPr>
            <a:r>
              <a:rPr lang="en-US" sz="1600" dirty="0" smtClean="0"/>
              <a:t>More effective such as dielectric tubes and corrugated plates</a:t>
            </a: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 smtClean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r>
              <a:rPr lang="en-US" sz="1600" dirty="0" smtClean="0"/>
              <a:t>We use a corrugated plate due to </a:t>
            </a:r>
            <a:r>
              <a:rPr lang="en-US" sz="1600" dirty="0" smtClean="0"/>
              <a:t>its good </a:t>
            </a:r>
            <a:r>
              <a:rPr lang="en-US" sz="1600" dirty="0" err="1" smtClean="0"/>
              <a:t>tunability</a:t>
            </a:r>
            <a:r>
              <a:rPr lang="en-US" sz="1600" dirty="0" smtClean="0"/>
              <a:t>. </a:t>
            </a: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r>
              <a:rPr lang="en-US" sz="1600" dirty="0" smtClean="0"/>
              <a:t>We take the device that will be used for </a:t>
            </a:r>
            <a:r>
              <a:rPr lang="en-US" sz="1600" dirty="0" err="1" smtClean="0"/>
              <a:t>SwissFEL</a:t>
            </a:r>
            <a:r>
              <a:rPr lang="en-US" sz="1600" dirty="0" smtClean="0"/>
              <a:t> as a “</a:t>
            </a:r>
            <a:r>
              <a:rPr lang="en-US" sz="1600" dirty="0" err="1" smtClean="0"/>
              <a:t>dechirper</a:t>
            </a:r>
            <a:r>
              <a:rPr lang="en-US" sz="1600" dirty="0" smtClean="0"/>
              <a:t>”</a:t>
            </a: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r>
              <a:rPr lang="en-US" sz="1600" dirty="0" smtClean="0"/>
              <a:t>L </a:t>
            </a:r>
            <a:r>
              <a:rPr lang="en-US" sz="1600" dirty="0" smtClean="0"/>
              <a:t>= 8 m, g = 100 µm, p = 200 µm, b= 200 µm</a:t>
            </a: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 smtClean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r>
              <a:rPr lang="en-US" sz="1600" dirty="0" smtClean="0"/>
              <a:t>The structure induces an energy spread increase</a:t>
            </a: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 smtClean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 smtClean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 smtClean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 smtClean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r>
              <a:rPr lang="en-US" sz="1600" i="1" dirty="0" err="1" smtClean="0"/>
              <a:t>s</a:t>
            </a:r>
            <a:r>
              <a:rPr lang="en-US" sz="1600" i="1" baseline="-25000" dirty="0" err="1" smtClean="0"/>
              <a:t>h</a:t>
            </a:r>
            <a:r>
              <a:rPr lang="en-US" sz="1600" dirty="0" smtClean="0"/>
              <a:t> is position with respect to the head,</a:t>
            </a: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600" dirty="0" smtClean="0"/>
              <a:t>is total bunch length</a:t>
            </a: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r>
              <a:rPr lang="en-US" sz="1600" dirty="0" smtClean="0"/>
              <a:t>A transverse offset </a:t>
            </a:r>
            <a:r>
              <a:rPr lang="en-US" sz="1600" i="1" dirty="0" err="1" smtClean="0"/>
              <a:t>Δx</a:t>
            </a:r>
            <a:r>
              <a:rPr lang="en-US" sz="1600" dirty="0" smtClean="0"/>
              <a:t> = 0.25 mm and </a:t>
            </a:r>
            <a:r>
              <a:rPr lang="en-US" sz="1600" i="1" dirty="0" smtClean="0"/>
              <a:t>a</a:t>
            </a:r>
            <a:r>
              <a:rPr lang="en-US" sz="1600" dirty="0" smtClean="0"/>
              <a:t> = 1 mm </a:t>
            </a: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r>
              <a:rPr lang="en-US" sz="1600" dirty="0" smtClean="0"/>
              <a:t>give the required tilt with the minimum energy spread</a:t>
            </a: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r>
              <a:rPr lang="en-US" sz="1600" dirty="0" smtClean="0"/>
              <a:t>increase (1.83 MeV at the bunch end where </a:t>
            </a:r>
            <a:r>
              <a:rPr lang="en-US" sz="1600" i="1" dirty="0" err="1" smtClean="0"/>
              <a:t>s</a:t>
            </a:r>
            <a:r>
              <a:rPr lang="en-US" sz="1600" i="1" baseline="-25000" dirty="0" err="1" smtClean="0"/>
              <a:t>h</a:t>
            </a:r>
            <a:r>
              <a:rPr lang="en-US" sz="1600" dirty="0" smtClean="0"/>
              <a:t>=</a:t>
            </a:r>
            <a:r>
              <a:rPr lang="en-US" sz="1600" i="1" dirty="0" smtClean="0"/>
              <a:t>l</a:t>
            </a:r>
            <a:r>
              <a:rPr lang="en-US" sz="1600" i="1" baseline="-25000" dirty="0" smtClean="0"/>
              <a:t>s</a:t>
            </a:r>
            <a:r>
              <a:rPr lang="en-US" sz="1600" dirty="0" smtClean="0"/>
              <a:t>)</a:t>
            </a: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 smtClean="0"/>
          </a:p>
          <a:p>
            <a:pPr algn="just" defTabSz="457200">
              <a:lnSpc>
                <a:spcPct val="100000"/>
              </a:lnSpc>
              <a:buClrTx/>
              <a:buSzTx/>
              <a:defRPr/>
            </a:pPr>
            <a:endParaRPr lang="en-US" sz="1600" dirty="0" smtClean="0"/>
          </a:p>
          <a:p>
            <a:pPr algn="just" defTabSz="457200">
              <a:lnSpc>
                <a:spcPct val="100000"/>
              </a:lnSpc>
              <a:buClrTx/>
              <a:buSzTx/>
              <a:defRPr/>
            </a:pPr>
            <a:r>
              <a:rPr lang="en-US" sz="1600" dirty="0" smtClean="0"/>
              <a:t>The device induces an energy chirp (it is a </a:t>
            </a:r>
            <a:r>
              <a:rPr lang="en-US" sz="1600" dirty="0" err="1" smtClean="0"/>
              <a:t>dechirper</a:t>
            </a:r>
            <a:r>
              <a:rPr lang="en-US" sz="1600" dirty="0" smtClean="0"/>
              <a:t>!)</a:t>
            </a:r>
          </a:p>
          <a:p>
            <a:pPr algn="just" defTabSz="457200">
              <a:lnSpc>
                <a:spcPct val="100000"/>
              </a:lnSpc>
              <a:buClrTx/>
              <a:buSzTx/>
              <a:defRPr/>
            </a:pPr>
            <a:r>
              <a:rPr lang="en-US" sz="1600" dirty="0" smtClean="0"/>
              <a:t>The tilt is not linear. The linearity could be improved by collimating the beam or modifying its longitudinal profile</a:t>
            </a: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altLang="de-DE" sz="1600" dirty="0" smtClean="0">
              <a:ea typeface="ヒラギノ角ゴ Pro W3" charset="-128"/>
              <a:cs typeface="Arial Narrow" pitchFamily="34" charset="0"/>
            </a:endParaRP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altLang="de-DE" sz="1600" dirty="0" smtClean="0">
              <a:ea typeface="ヒラギノ角ゴ Pro W3" charset="-128"/>
              <a:cs typeface="Arial Narrow" pitchFamily="34" charset="0"/>
            </a:endParaRP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altLang="de-DE" sz="1600" dirty="0" smtClean="0">
              <a:ea typeface="ヒラギノ角ゴ Pro W3" charset="-128"/>
              <a:cs typeface="Arial Narrow" pitchFamily="34" charset="0"/>
            </a:endParaRP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altLang="de-DE" sz="1600" dirty="0" smtClean="0">
              <a:ea typeface="ヒラギノ角ゴ Pro W3" charset="-128"/>
              <a:cs typeface="Arial Narrow" pitchFamily="34" charset="0"/>
            </a:endParaRP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altLang="de-DE" sz="1600" dirty="0" smtClean="0">
              <a:ea typeface="ヒラギノ角ゴ Pro W3" charset="-128"/>
              <a:cs typeface="Arial Narrow" pitchFamily="34" charset="0"/>
            </a:endParaRP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33" y="3268811"/>
            <a:ext cx="3918103" cy="289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9150" y="3140968"/>
                <a:ext cx="884618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800" i="1" kern="1000" spc="3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sz="1800" i="1" kern="1000" spc="30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CH" sz="1800" i="1" kern="1000" spc="30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sub>
                      </m:sSub>
                      <m:r>
                        <a:rPr lang="de-CH" sz="1800" b="0" i="1" kern="1000" spc="3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CH" sz="1800" b="0" i="1" kern="1000" spc="3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CH" sz="1800" b="0" i="1" kern="1000" spc="3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CH" sz="1800" b="0" i="0" kern="1000" spc="30" smtClean="0">
                              <a:latin typeface="Cambria Math"/>
                            </a:rPr>
                            <m:t>E</m:t>
                          </m:r>
                        </m:den>
                      </m:f>
                      <m:f>
                        <m:fPr>
                          <m:ctrlPr>
                            <a:rPr lang="de-CH" sz="1800" i="1" kern="1000" spc="3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CH" sz="1800" i="1" kern="1000" spc="30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CH" sz="1800" b="0" i="1" kern="1000" spc="30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de-CH" sz="1800" b="0" i="0" kern="1000" spc="3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sz="1800" b="0" i="1" kern="1000" spc="30" smtClean="0">
                              <a:latin typeface="Cambria Math"/>
                              <a:ea typeface="Cambria Math"/>
                            </a:rPr>
                            <m:t>π</m:t>
                          </m:r>
                        </m:den>
                      </m:f>
                      <m:sSub>
                        <m:sSubPr>
                          <m:ctrlPr>
                            <a:rPr lang="de-CH" sz="1800" i="1" kern="1000" spc="3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sz="1800" b="0" i="1" kern="1000" spc="30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CH" sz="1800" b="0" i="1" kern="1000" spc="3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CH" sz="1800" b="0" i="1" kern="1000" spc="30" smtClean="0">
                          <a:latin typeface="Cambria Math"/>
                        </a:rPr>
                        <m:t>𝑐</m:t>
                      </m:r>
                      <m:f>
                        <m:fPr>
                          <m:ctrlPr>
                            <a:rPr lang="de-CH" sz="1800" i="1" kern="1000" spc="3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CH" sz="1800" b="0" i="1" kern="1000" spc="30" smtClean="0">
                              <a:latin typeface="Cambria Math"/>
                            </a:rPr>
                            <m:t>𝑄𝐿</m:t>
                          </m:r>
                          <m:sSub>
                            <m:sSubPr>
                              <m:ctrlPr>
                                <a:rPr lang="de-CH" sz="1800" b="0" i="1" kern="1000" spc="3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sz="1800" b="0" i="1" kern="1000" spc="30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CH" sz="1800" b="0" i="1" kern="1000" spc="30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CH" sz="1800" i="1" kern="1000" spc="30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CH" sz="1800" i="1" kern="1000" spc="3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CH" sz="1800" b="0" i="1" kern="1000" spc="30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de-CH" sz="1800" b="0" i="1" kern="1000" spc="30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de-CH" sz="1800" b="0" i="1" kern="1000" spc="3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de-CH" sz="1800" b="0" i="1" kern="1000" spc="30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de-CH" sz="1800" b="0" i="1" kern="1000" spc="30" smtClean="0">
                                  <a:latin typeface="Cambria Math"/>
                                </a:rPr>
                                <m:t>−∆</m:t>
                              </m:r>
                              <m:r>
                                <a:rPr lang="de-CH" sz="1800" b="0" i="1" kern="1000" spc="30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de-CH" sz="1800" b="0" i="1" kern="1000" spc="3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CH" sz="1800" b="0" i="1" kern="1000" spc="30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CH" sz="1800" i="1" kern="1000" spc="3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sz="1800" i="1" kern="1000" spc="30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CH" sz="1800" b="0" i="1" kern="1000" spc="3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CH" sz="1800" b="0" kern="1000" spc="30" dirty="0" smtClean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de-CH" sz="1800" b="0" kern="1000" spc="3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50" y="3140968"/>
                <a:ext cx="884618" cy="301752"/>
              </a:xfrm>
              <a:prstGeom prst="rect">
                <a:avLst/>
              </a:prstGeom>
              <a:blipFill rotWithShape="1">
                <a:blip r:embed="rId3"/>
                <a:stretch>
                  <a:fillRect r="-223448" b="-1280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90485"/>
            <a:ext cx="2409512" cy="185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32945" y="2959321"/>
            <a:ext cx="3375559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Elegant simulations </a:t>
            </a:r>
            <a:r>
              <a:rPr lang="en-US" i="1" kern="1000" spc="30" dirty="0" smtClean="0">
                <a:latin typeface="+mn-lt"/>
                <a:cs typeface="Franklin Gothic Book"/>
              </a:rPr>
              <a:t>(energy spread increase is not </a:t>
            </a:r>
            <a:r>
              <a:rPr lang="en-US" i="1" kern="1000" spc="30" dirty="0">
                <a:latin typeface="+mn-lt"/>
                <a:cs typeface="Franklin Gothic Book"/>
              </a:rPr>
              <a:t>i</a:t>
            </a:r>
            <a:r>
              <a:rPr lang="en-US" i="1" kern="1000" spc="30" dirty="0" smtClean="0">
                <a:latin typeface="+mn-lt"/>
                <a:cs typeface="Franklin Gothic Book"/>
              </a:rPr>
              <a:t>ncluded)</a:t>
            </a:r>
            <a:endParaRPr lang="en-US" i="1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79861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  <p:sp>
        <p:nvSpPr>
          <p:cNvPr id="35" name="Titel 5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Tilt generation with dispersion</a:t>
            </a:r>
            <a:endParaRPr lang="en-US" dirty="0"/>
          </a:p>
        </p:txBody>
      </p:sp>
      <p:sp>
        <p:nvSpPr>
          <p:cNvPr id="14" name="Content Placeholder 1"/>
          <p:cNvSpPr>
            <a:spLocks noGrp="1"/>
          </p:cNvSpPr>
          <p:nvPr>
            <p:ph sz="quarter" idx="13"/>
          </p:nvPr>
        </p:nvSpPr>
        <p:spPr>
          <a:xfrm>
            <a:off x="899592" y="836712"/>
            <a:ext cx="4536504" cy="4679951"/>
          </a:xfrm>
        </p:spPr>
        <p:txBody>
          <a:bodyPr/>
          <a:lstStyle/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 smtClean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kern="0" dirty="0" smtClean="0"/>
              <a:t>The tilt can be created anywhere </a:t>
            </a:r>
            <a:r>
              <a:rPr lang="en-US" sz="1600" kern="0" dirty="0"/>
              <a:t>where the beam has a </a:t>
            </a:r>
            <a:r>
              <a:rPr lang="en-US" sz="1600" kern="0" dirty="0" smtClean="0"/>
              <a:t>chirp and dispersion can be induced. The best </a:t>
            </a:r>
            <a:r>
              <a:rPr lang="en-US" sz="1600" kern="0" dirty="0"/>
              <a:t>place is the last compressor of the facility:</a:t>
            </a:r>
          </a:p>
          <a:p>
            <a:r>
              <a:rPr lang="en-US" sz="1600" kern="0" dirty="0" smtClean="0"/>
              <a:t>The </a:t>
            </a:r>
            <a:r>
              <a:rPr lang="en-US" sz="1600" kern="0" dirty="0"/>
              <a:t>beam has a chirp by default</a:t>
            </a:r>
          </a:p>
          <a:p>
            <a:r>
              <a:rPr lang="en-US" sz="1600" kern="0" dirty="0" smtClean="0"/>
              <a:t>A </a:t>
            </a:r>
            <a:r>
              <a:rPr lang="en-US" sz="1600" kern="0" dirty="0"/>
              <a:t>quadrupole creates dispersion without altering the </a:t>
            </a:r>
            <a:r>
              <a:rPr lang="en-US" sz="1600" kern="0" dirty="0" smtClean="0"/>
              <a:t>centroid trajectory</a:t>
            </a:r>
            <a:endParaRPr lang="en-US" sz="1600" kern="0" dirty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 smtClean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r>
              <a:rPr lang="en-US" sz="1600" dirty="0" smtClean="0"/>
              <a:t>For </a:t>
            </a:r>
            <a:r>
              <a:rPr lang="de-CH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CH" sz="1600" dirty="0" smtClean="0"/>
              <a:t>=</a:t>
            </a:r>
            <a:r>
              <a:rPr lang="en-US" sz="1600" dirty="0"/>
              <a:t>4</a:t>
            </a:r>
            <a:r>
              <a:rPr lang="en-US" sz="1600" dirty="0" smtClean="0"/>
              <a:t>0 m at the quadrupole and a total energy chirp along the bunch of ±0.5%, the required dispersion kick to generate </a:t>
            </a:r>
            <a:r>
              <a:rPr lang="en-US" sz="1600" i="1" dirty="0" smtClean="0"/>
              <a:t>J </a:t>
            </a:r>
            <a:r>
              <a:rPr lang="en-US" sz="1600" dirty="0" smtClean="0"/>
              <a:t>= 53 nm is </a:t>
            </a:r>
            <a:r>
              <a:rPr lang="en-US" sz="1600" b="1" i="1" dirty="0" smtClean="0">
                <a:solidFill>
                  <a:srgbClr val="0070C0"/>
                </a:solidFill>
              </a:rPr>
              <a:t>D</a:t>
            </a:r>
            <a:r>
              <a:rPr lang="en-US" sz="1600" b="1" dirty="0" smtClean="0">
                <a:solidFill>
                  <a:srgbClr val="0070C0"/>
                </a:solidFill>
              </a:rPr>
              <a:t>’=7.3mrad</a:t>
            </a: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r>
              <a:rPr lang="en-US" sz="1600" i="1" dirty="0" smtClean="0"/>
              <a:t>kl </a:t>
            </a:r>
            <a:r>
              <a:rPr lang="en-US" sz="1600" dirty="0" smtClean="0"/>
              <a:t>=</a:t>
            </a:r>
            <a:r>
              <a:rPr lang="en-US" sz="1600" i="1" dirty="0" smtClean="0"/>
              <a:t>D</a:t>
            </a:r>
            <a:r>
              <a:rPr lang="en-US" sz="1600" i="1" dirty="0"/>
              <a:t>’/D </a:t>
            </a:r>
            <a:r>
              <a:rPr lang="en-US" sz="1600" dirty="0"/>
              <a:t>= </a:t>
            </a:r>
            <a:r>
              <a:rPr lang="en-US" sz="1600" dirty="0" smtClean="0"/>
              <a:t>4mrad/280mm = 0.026 </a:t>
            </a:r>
            <a:r>
              <a:rPr lang="en-US" sz="1600" dirty="0"/>
              <a:t>m-1</a:t>
            </a: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r>
              <a:rPr lang="en-US" sz="1600" dirty="0"/>
              <a:t>This can be achieved with </a:t>
            </a:r>
            <a:r>
              <a:rPr lang="en-US" sz="1600" b="1" i="1" dirty="0">
                <a:solidFill>
                  <a:srgbClr val="0070C0"/>
                </a:solidFill>
              </a:rPr>
              <a:t>l</a:t>
            </a:r>
            <a:r>
              <a:rPr lang="en-US" sz="1600" b="1" dirty="0">
                <a:solidFill>
                  <a:srgbClr val="0070C0"/>
                </a:solidFill>
              </a:rPr>
              <a:t>=0.1,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k</a:t>
            </a:r>
            <a:r>
              <a:rPr lang="en-US" sz="1600" b="1" i="1" baseline="-25000" dirty="0" err="1" smtClean="0">
                <a:solidFill>
                  <a:srgbClr val="0070C0"/>
                </a:solidFill>
              </a:rPr>
              <a:t>q</a:t>
            </a:r>
            <a:r>
              <a:rPr lang="en-US" sz="1600" b="1" dirty="0" smtClean="0">
                <a:solidFill>
                  <a:srgbClr val="0070C0"/>
                </a:solidFill>
              </a:rPr>
              <a:t>=0.26m</a:t>
            </a:r>
            <a:r>
              <a:rPr lang="en-US" sz="1600" b="1" baseline="30000" dirty="0" smtClean="0">
                <a:solidFill>
                  <a:srgbClr val="0070C0"/>
                </a:solidFill>
              </a:rPr>
              <a:t>-2</a:t>
            </a:r>
            <a:endParaRPr lang="en-US" sz="1600" b="1" baseline="30000" dirty="0">
              <a:solidFill>
                <a:srgbClr val="0070C0"/>
              </a:solidFill>
            </a:endParaRP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 smtClean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 smtClean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 smtClean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 smtClean="0"/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altLang="de-DE" sz="1600" dirty="0" smtClean="0">
              <a:ea typeface="ヒラギノ角ゴ Pro W3" charset="-128"/>
              <a:cs typeface="Arial Narrow" pitchFamily="34" charset="0"/>
            </a:endParaRP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altLang="de-DE" sz="1600" dirty="0">
              <a:ea typeface="ヒラギノ角ゴ Pro W3" charset="-128"/>
              <a:cs typeface="Arial Narrow" pitchFamily="34" charset="0"/>
            </a:endParaRP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altLang="de-DE" sz="1600" dirty="0" smtClean="0">
              <a:ea typeface="ヒラギノ角ゴ Pro W3" charset="-128"/>
              <a:cs typeface="Arial Narrow" pitchFamily="34" charset="0"/>
            </a:endParaRP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altLang="de-DE" sz="1600" dirty="0">
              <a:ea typeface="ヒラギノ角ゴ Pro W3" charset="-128"/>
              <a:cs typeface="Arial Narrow" pitchFamily="34" charset="0"/>
            </a:endParaRP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altLang="de-DE" sz="1600" dirty="0" smtClean="0">
              <a:ea typeface="ヒラギノ角ゴ Pro W3" charset="-128"/>
              <a:cs typeface="Arial Narrow" pitchFamily="34" charset="0"/>
            </a:endParaRP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altLang="de-DE" sz="1600" dirty="0">
              <a:ea typeface="ヒラギノ角ゴ Pro W3" charset="-128"/>
              <a:cs typeface="Arial Narrow" pitchFamily="34" charset="0"/>
            </a:endParaRPr>
          </a:p>
          <a:p>
            <a:pPr marL="0" indent="0" algn="just" defTabSz="457200">
              <a:lnSpc>
                <a:spcPct val="100000"/>
              </a:lnSpc>
              <a:buClrTx/>
              <a:buSzTx/>
              <a:buNone/>
              <a:defRPr/>
            </a:pP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59632" y="895000"/>
                <a:ext cx="884618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sz="1800" i="1" kern="1000" spc="3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CH" sz="1800" b="0" i="1" kern="1000" spc="30" smtClean="0">
                              <a:latin typeface="Cambria Math"/>
                            </a:rPr>
                            <m:t>𝐽</m:t>
                          </m:r>
                          <m:r>
                            <a:rPr lang="de-CH" sz="1800" b="0" i="1" kern="1000" spc="30" smtClean="0">
                              <a:latin typeface="Cambria Math"/>
                            </a:rPr>
                            <m:t>=</m:t>
                          </m:r>
                          <m:r>
                            <a:rPr lang="de-CH" sz="1800" b="0" i="1" kern="1000" spc="30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de-CH" sz="1800" i="1" kern="1000" spc="3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CH" sz="1800" i="1" kern="1000" spc="3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CH" sz="1800" i="1" kern="1000" spc="30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p>
                          <m:r>
                            <a:rPr lang="de-CH" sz="1800" b="0" i="1" kern="1000" spc="3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CH" sz="1800" i="1" kern="1000" spc="3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CH" sz="1800" b="0" i="1" kern="1000" spc="30" smtClean="0">
                              <a:latin typeface="Cambria Math"/>
                            </a:rPr>
                            <m:t>𝐷</m:t>
                          </m:r>
                          <m:r>
                            <a:rPr lang="de-CH" sz="1800" i="1" kern="1000" spc="30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de-CH" sz="1800" i="1" kern="1000" spc="3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CH" sz="1800" i="1" kern="1000" spc="3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CH" sz="1800" i="1" kern="1000" spc="3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p>
                          <m:r>
                            <a:rPr lang="de-CH" sz="1800" i="1" kern="1000" spc="3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de-CH" sz="1800" b="0" i="1" kern="1000" spc="30" smtClean="0">
                          <a:latin typeface="Cambria Math"/>
                          <a:ea typeface="Cambria Math"/>
                        </a:rPr>
                        <m:t>𝐷𝐷</m:t>
                      </m:r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′</m:t>
                      </m:r>
                      <m:sSup>
                        <m:sSupPr>
                          <m:ctrlPr>
                            <a:rPr lang="de-CH" sz="1800" i="1" kern="1000" spc="3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CH" sz="1800" i="1" kern="1000" spc="3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p>
                          <m:r>
                            <a:rPr lang="de-CH" sz="1800" i="1" kern="1000" spc="3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CH" sz="1800" i="1" kern="1000" spc="3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de-CH" sz="1800" kern="1000" spc="30" dirty="0">
                  <a:cs typeface="Franklin Gothic Book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de-CH" sz="1800" kern="1000" spc="30" dirty="0" err="1" smtClean="0"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895000"/>
                <a:ext cx="884618" cy="301752"/>
              </a:xfrm>
              <a:prstGeom prst="rect">
                <a:avLst/>
              </a:prstGeom>
              <a:blipFill rotWithShape="1">
                <a:blip r:embed="rId2"/>
                <a:stretch>
                  <a:fillRect l="-11724" r="-275172" b="-2653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6588224" y="764704"/>
            <a:ext cx="1871663" cy="576262"/>
            <a:chOff x="323850" y="1556792"/>
            <a:chExt cx="1871663" cy="576409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23850" y="1844203"/>
              <a:ext cx="287338" cy="288998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100000">
                  <a:srgbClr val="000000"/>
                </a:gs>
              </a:gsLst>
              <a:lin ang="54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55650" y="1556792"/>
              <a:ext cx="287338" cy="287411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100000">
                  <a:srgbClr val="000000"/>
                </a:gs>
              </a:gsLst>
              <a:lin ang="54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908175" y="1844203"/>
              <a:ext cx="287338" cy="288998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100000">
                  <a:srgbClr val="000000"/>
                </a:gs>
              </a:gsLst>
              <a:lin ang="54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476375" y="1556792"/>
              <a:ext cx="287338" cy="287411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100000">
                  <a:srgbClr val="000000"/>
                </a:gs>
              </a:gsLst>
              <a:lin ang="54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cxnSp>
        <p:nvCxnSpPr>
          <p:cNvPr id="19" name="Straight Connector 18"/>
          <p:cNvCxnSpPr>
            <a:endCxn id="13" idx="1"/>
          </p:cNvCxnSpPr>
          <p:nvPr/>
        </p:nvCxnSpPr>
        <p:spPr bwMode="auto">
          <a:xfrm flipV="1">
            <a:off x="6228184" y="1196504"/>
            <a:ext cx="360040" cy="8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460432" y="1197519"/>
            <a:ext cx="360040" cy="8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6" idx="3"/>
          </p:cNvCxnSpPr>
          <p:nvPr/>
        </p:nvCxnSpPr>
        <p:spPr bwMode="auto">
          <a:xfrm>
            <a:off x="7307362" y="908373"/>
            <a:ext cx="4333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7488096" y="764902"/>
            <a:ext cx="72008" cy="28795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cxnSp>
        <p:nvCxnSpPr>
          <p:cNvPr id="23" name="Straight Connector 22"/>
          <p:cNvCxnSpPr>
            <a:stCxn id="13" idx="3"/>
            <a:endCxn id="16" idx="1"/>
          </p:cNvCxnSpPr>
          <p:nvPr/>
        </p:nvCxnSpPr>
        <p:spPr bwMode="auto">
          <a:xfrm flipV="1">
            <a:off x="6875562" y="908373"/>
            <a:ext cx="144462" cy="2881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8" idx="3"/>
            <a:endCxn id="17" idx="1"/>
          </p:cNvCxnSpPr>
          <p:nvPr/>
        </p:nvCxnSpPr>
        <p:spPr bwMode="auto">
          <a:xfrm>
            <a:off x="8028087" y="908373"/>
            <a:ext cx="144462" cy="2881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1"/>
              <p:cNvSpPr txBox="1">
                <a:spLocks/>
              </p:cNvSpPr>
              <p:nvPr/>
            </p:nvSpPr>
            <p:spPr>
              <a:xfrm>
                <a:off x="866002" y="4509120"/>
                <a:ext cx="7882462" cy="4679951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77800" marR="0" indent="-17780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 sz="18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5600" marR="0" indent="-17780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8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50" marR="0" indent="-18415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800" spc="0" baseline="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3pPr>
                <a:lvl4pPr marL="717550" marR="0" indent="-17780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800" kern="1200" spc="0" baseline="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4pPr>
                <a:lvl5pPr marL="895350" marR="0" indent="-17780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8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5pPr>
                <a:lvl6pPr marL="1074738" indent="-179388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Symbol" panose="05050102010706020507" pitchFamily="18" charset="2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1257300" indent="-182563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1436688" indent="-179388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1614488" indent="-177800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lang="en-US" sz="1600" dirty="0" smtClean="0"/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lang="en-US" sz="1600" dirty="0" smtClean="0"/>
                  <a:t>Deteriorating effects: </a:t>
                </a:r>
              </a:p>
              <a:p>
                <a:pPr algn="just" defTabSz="457200">
                  <a:lnSpc>
                    <a:spcPct val="100000"/>
                  </a:lnSpc>
                  <a:buClrTx/>
                  <a:buSzTx/>
                  <a:defRPr/>
                </a:pPr>
                <a:r>
                  <a:rPr lang="en-US" sz="1600" dirty="0" smtClean="0"/>
                  <a:t>Effective slice energy spread increase due to non-zero </a:t>
                </a:r>
                <a:r>
                  <a:rPr lang="en-US" sz="1600" i="1" dirty="0" smtClean="0"/>
                  <a:t>R</a:t>
                </a:r>
                <a:r>
                  <a:rPr lang="en-US" sz="1600" i="1" baseline="-25000" dirty="0" smtClean="0"/>
                  <a:t>51</a:t>
                </a:r>
                <a:r>
                  <a:rPr lang="en-US" sz="1600" dirty="0" smtClean="0"/>
                  <a:t> and </a:t>
                </a:r>
                <a:r>
                  <a:rPr lang="en-US" sz="1600" i="1" dirty="0" smtClean="0"/>
                  <a:t>R</a:t>
                </a:r>
                <a:r>
                  <a:rPr lang="en-US" sz="1600" i="1" baseline="-25000" dirty="0" smtClean="0"/>
                  <a:t>52</a:t>
                </a:r>
              </a:p>
              <a:p>
                <a:pPr algn="just" defTabSz="457200">
                  <a:lnSpc>
                    <a:spcPct val="100000"/>
                  </a:lnSpc>
                  <a:buClrTx/>
                  <a:buSzTx/>
                  <a:defRPr/>
                </a:pPr>
                <a:r>
                  <a:rPr lang="en-US" sz="1600" dirty="0" smtClean="0"/>
                  <a:t>Beam size, divergence and emittance increase (depending on relative slice energy spread</a:t>
                </a:r>
                <a:r>
                  <a:rPr lang="de-CH" sz="1600" dirty="0" smtClean="0"/>
                  <a:t>)</a:t>
                </a:r>
              </a:p>
              <a:p>
                <a:pPr algn="just" defTabSz="457200">
                  <a:lnSpc>
                    <a:spcPct val="100000"/>
                  </a:lnSpc>
                  <a:buClrTx/>
                  <a:buSzTx/>
                  <a:defRPr/>
                </a:pPr>
                <a:r>
                  <a:rPr lang="en-US" sz="1600" dirty="0" smtClean="0"/>
                  <a:t>For our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1000" spc="3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kern="1000" spc="3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sz="1600" b="1" i="1" kern="1000" spc="3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en-US" altLang="de-DE" sz="16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= 600 </a:t>
                </a:r>
                <a:r>
                  <a:rPr lang="en-US" altLang="de-DE" sz="1600" b="1" dirty="0" err="1">
                    <a:solidFill>
                      <a:srgbClr val="0070C0"/>
                    </a:solidFill>
                    <a:sym typeface="Wingdings" panose="05000000000000000000" pitchFamily="2" charset="2"/>
                  </a:rPr>
                  <a:t>keV</a:t>
                </a:r>
                <a:r>
                  <a:rPr lang="en-US" altLang="de-DE" sz="16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de-DE" sz="1600" dirty="0">
                    <a:sym typeface="Wingdings" panose="05000000000000000000" pitchFamily="2" charset="2"/>
                  </a:rPr>
                  <a:t>(same as TDS</a:t>
                </a:r>
                <a:r>
                  <a:rPr lang="en-US" altLang="de-DE" sz="1600" dirty="0" smtClean="0">
                    <a:sym typeface="Wingdings" panose="05000000000000000000" pitchFamily="2" charset="2"/>
                  </a:rPr>
                  <a:t>), emittance increase of 20% (</a:t>
                </a:r>
                <a:r>
                  <a:rPr lang="en-US" altLang="de-DE" sz="1600" b="1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from 300 to 370 nm</a:t>
                </a:r>
                <a:r>
                  <a:rPr lang="en-US" altLang="de-DE" sz="1600" dirty="0" smtClean="0">
                    <a:sym typeface="Wingdings" panose="05000000000000000000" pitchFamily="2" charset="2"/>
                  </a:rPr>
                  <a:t>)</a:t>
                </a:r>
                <a:endParaRPr lang="en-US" sz="1600" dirty="0" smtClean="0"/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lang="en-US" sz="1600" dirty="0" smtClean="0"/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lang="en-US" sz="1600" dirty="0" smtClean="0"/>
                  <a:t>Another option: use a more complicated lattice with several quadrupoles and </a:t>
                </a:r>
                <a:r>
                  <a:rPr lang="en-US" sz="1600" dirty="0" err="1" smtClean="0"/>
                  <a:t>sextupoles</a:t>
                </a:r>
                <a:r>
                  <a:rPr lang="en-US" sz="1600" dirty="0" smtClean="0"/>
                  <a:t> to correct </a:t>
                </a:r>
                <a:r>
                  <a:rPr lang="en-US" sz="1600" i="1" dirty="0" smtClean="0"/>
                  <a:t>R</a:t>
                </a:r>
                <a:r>
                  <a:rPr lang="en-US" sz="1600" i="1" baseline="-25000" dirty="0" smtClean="0"/>
                  <a:t>51</a:t>
                </a:r>
                <a:r>
                  <a:rPr lang="en-US" sz="1600" i="1" dirty="0" smtClean="0"/>
                  <a:t>, R</a:t>
                </a:r>
                <a:r>
                  <a:rPr lang="en-US" sz="1600" i="1" baseline="-25000" dirty="0" smtClean="0"/>
                  <a:t>52</a:t>
                </a:r>
                <a:r>
                  <a:rPr lang="en-US" sz="1600" i="1" dirty="0" smtClean="0"/>
                  <a:t> </a:t>
                </a:r>
                <a:r>
                  <a:rPr lang="en-US" sz="1600" dirty="0" smtClean="0"/>
                  <a:t>and second order effects (e.g. switchyard of </a:t>
                </a:r>
                <a:r>
                  <a:rPr lang="en-US" sz="1600" dirty="0" err="1" smtClean="0"/>
                  <a:t>SwissFEL</a:t>
                </a:r>
                <a:r>
                  <a:rPr lang="en-US" sz="1600" dirty="0" smtClean="0"/>
                  <a:t>)</a:t>
                </a: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lang="en-US" sz="1600" dirty="0" smtClean="0"/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lang="en-US" altLang="de-DE" sz="1600" dirty="0" smtClean="0">
                  <a:ea typeface="ヒラギノ角ゴ Pro W3" charset="-128"/>
                  <a:cs typeface="Arial Narrow" pitchFamily="34" charset="0"/>
                </a:endParaRP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lang="en-US" altLang="de-DE" sz="1600" dirty="0" smtClean="0">
                  <a:ea typeface="ヒラギノ角ゴ Pro W3" charset="-128"/>
                  <a:cs typeface="Arial Narrow" pitchFamily="34" charset="0"/>
                </a:endParaRP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lang="en-US" altLang="de-DE" sz="1600" dirty="0" smtClean="0">
                  <a:ea typeface="ヒラギノ角ゴ Pro W3" charset="-128"/>
                  <a:cs typeface="Arial Narrow" pitchFamily="34" charset="0"/>
                </a:endParaRP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lang="en-US" altLang="de-DE" sz="1600" dirty="0" smtClean="0">
                  <a:ea typeface="ヒラギノ角ゴ Pro W3" charset="-128"/>
                  <a:cs typeface="Arial Narrow" pitchFamily="34" charset="0"/>
                </a:endParaRP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lang="en-US" altLang="de-DE" sz="1600" dirty="0" smtClean="0">
                  <a:ea typeface="ヒラギノ角ゴ Pro W3" charset="-128"/>
                  <a:cs typeface="Arial Narrow" pitchFamily="34" charset="0"/>
                </a:endParaRP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lang="en-US" altLang="de-DE" sz="1600" dirty="0" smtClean="0">
                  <a:ea typeface="ヒラギノ角ゴ Pro W3" charset="-128"/>
                  <a:cs typeface="Arial Narrow" pitchFamily="34" charset="0"/>
                </a:endParaRPr>
              </a:p>
              <a:p>
                <a:pPr marL="0" indent="0" algn="just" defTabSz="457200">
                  <a:lnSpc>
                    <a:spcPct val="10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02" y="4509120"/>
                <a:ext cx="7882462" cy="4679951"/>
              </a:xfrm>
              <a:prstGeom prst="rect">
                <a:avLst/>
              </a:prstGeom>
              <a:blipFill rotWithShape="1">
                <a:blip r:embed="rId3"/>
                <a:stretch>
                  <a:fillRect l="-1547" r="-162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33" y="1988840"/>
            <a:ext cx="3918103" cy="293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140993" y="1628800"/>
            <a:ext cx="2766124" cy="81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Elegant simulations of tilt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generation with a quadrupole in BC2 of Athos</a:t>
            </a:r>
          </a:p>
        </p:txBody>
      </p:sp>
    </p:spTree>
    <p:extLst>
      <p:ext uri="{BB962C8B-B14F-4D97-AF65-F5344CB8AC3E}">
        <p14:creationId xmlns:p14="http://schemas.microsoft.com/office/powerpoint/2010/main" val="3798756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sp>
        <p:nvSpPr>
          <p:cNvPr id="35" name="Titel 5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Deteriorating effects of tilt generation</a:t>
            </a:r>
            <a:endParaRPr lang="en-US" dirty="0"/>
          </a:p>
        </p:txBody>
      </p:sp>
      <p:sp>
        <p:nvSpPr>
          <p:cNvPr id="23" name="Content Placeholder 1"/>
          <p:cNvSpPr>
            <a:spLocks noGrp="1"/>
          </p:cNvSpPr>
          <p:nvPr>
            <p:ph idx="4294967295"/>
          </p:nvPr>
        </p:nvSpPr>
        <p:spPr>
          <a:xfrm>
            <a:off x="1007740" y="828130"/>
            <a:ext cx="3204220" cy="72866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de-DE" sz="1600" i="1" dirty="0" smtClean="0"/>
              <a:t>I</a:t>
            </a:r>
            <a:r>
              <a:rPr lang="en-US" altLang="de-DE" sz="1600" dirty="0" smtClean="0"/>
              <a:t> = 3 kA, </a:t>
            </a:r>
            <a:r>
              <a:rPr lang="el-GR" altLang="de-DE" sz="1600" i="1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λ</a:t>
            </a:r>
            <a:r>
              <a:rPr lang="de-CH" altLang="de-DE" sz="1600" i="1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 =</a:t>
            </a: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 1 nm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Average </a:t>
            </a:r>
            <a:r>
              <a:rPr lang="el-GR" altLang="de-DE" sz="1600" i="1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β</a:t>
            </a: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-function: </a:t>
            </a:r>
            <a:r>
              <a:rPr lang="en-US" altLang="de-DE" sz="1600" dirty="0">
                <a:ea typeface="ヒラギノ角ゴ Pro W3" charset="-128"/>
                <a:cs typeface="Arial Narrow" pitchFamily="34" charset="0"/>
              </a:rPr>
              <a:t>5</a:t>
            </a: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 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Tilt amplitude only in offset of 50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14 modules (enough for saturation)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de-DE" sz="1600" dirty="0">
                <a:ea typeface="ヒラギノ角ゴ Pro W3" charset="-128"/>
                <a:cs typeface="Arial Narrow" pitchFamily="34" charset="0"/>
              </a:rPr>
              <a:t>FWHM pulse duration is about 2 fs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Reference case: 350 </a:t>
            </a:r>
            <a:r>
              <a:rPr lang="en-US" altLang="de-DE" sz="1600" dirty="0" err="1" smtClean="0">
                <a:ea typeface="ヒラギノ角ゴ Pro W3" charset="-128"/>
                <a:cs typeface="Arial Narrow" pitchFamily="34" charset="0"/>
              </a:rPr>
              <a:t>kev</a:t>
            </a:r>
            <a:r>
              <a:rPr lang="en-US" altLang="de-DE" sz="1600" dirty="0" smtClean="0">
                <a:ea typeface="ヒラギノ角ゴ Pro W3" charset="-128"/>
                <a:cs typeface="Arial Narrow" pitchFamily="34" charset="0"/>
              </a:rPr>
              <a:t>, 300 nm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altLang="de-DE" sz="1600" dirty="0">
              <a:ea typeface="ヒラギノ角ゴ Pro W3" charset="-128"/>
              <a:cs typeface="Arial Narrow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altLang="de-DE" sz="1600" dirty="0" smtClean="0">
              <a:ea typeface="ヒラギノ角ゴ Pro W3" charset="-128"/>
              <a:cs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3" y="2894162"/>
            <a:ext cx="3561912" cy="267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78662"/>
            <a:ext cx="3918103" cy="293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86" y="3802998"/>
            <a:ext cx="3918103" cy="293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2" y="2780928"/>
            <a:ext cx="3842246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Power profile for reference </a:t>
            </a:r>
            <a:r>
              <a:rPr lang="en-US" i="1" kern="1000" spc="30" dirty="0" smtClean="0">
                <a:latin typeface="+mn-lt"/>
                <a:cs typeface="Franklin Gothic Book"/>
              </a:rPr>
              <a:t>case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i="1" kern="1000" spc="30" dirty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i="1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i="1" kern="1000" spc="30" dirty="0">
              <a:latin typeface="+mn-lt"/>
              <a:cs typeface="Franklin Gothic Book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             FWHM pulse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>
                <a:latin typeface="+mn-lt"/>
                <a:cs typeface="Franklin Gothic Book"/>
              </a:rPr>
              <a:t> </a:t>
            </a:r>
            <a:r>
              <a:rPr lang="en-US" kern="1000" spc="30" dirty="0" smtClean="0">
                <a:latin typeface="+mn-lt"/>
                <a:cs typeface="Franklin Gothic Book"/>
              </a:rPr>
              <a:t>             </a:t>
            </a:r>
            <a:r>
              <a:rPr lang="en-US" kern="1000" spc="30" dirty="0" smtClean="0">
                <a:latin typeface="+mn-lt"/>
                <a:cs typeface="Franklin Gothic Book"/>
              </a:rPr>
              <a:t>length is 2 fs</a:t>
            </a:r>
            <a:endParaRPr lang="en-US" kern="1000" spc="30" dirty="0" smtClean="0">
              <a:latin typeface="+mn-lt"/>
              <a:cs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4221088"/>
            <a:ext cx="2186062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FEL performance vs emittance (log scale)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6056" y="2420888"/>
            <a:ext cx="2232248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FEL performance vs energy spread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4294967295"/>
          </p:nvPr>
        </p:nvSpPr>
        <p:spPr>
          <a:xfrm>
            <a:off x="1007740" y="5868690"/>
            <a:ext cx="3204220" cy="872678"/>
          </a:xfrm>
          <a:prstGeom prst="rect">
            <a:avLst/>
          </a:prstGeom>
          <a:ln>
            <a:solidFill>
              <a:srgbClr val="197418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de-DE" sz="1600" b="1" dirty="0" smtClean="0">
                <a:solidFill>
                  <a:srgbClr val="0070C0"/>
                </a:solidFill>
                <a:ea typeface="ヒラギノ角ゴ Pro W3" charset="-128"/>
                <a:cs typeface="Arial Narrow" pitchFamily="34" charset="0"/>
              </a:rPr>
              <a:t>FEL performance is more sensitive to emittance than energy spread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de-DE" sz="1600" b="1" dirty="0" smtClean="0">
                <a:solidFill>
                  <a:srgbClr val="0070C0"/>
                </a:solidFill>
                <a:ea typeface="ヒラギノ角ゴ Pro W3" charset="-128"/>
                <a:cs typeface="Arial Narrow" pitchFamily="34" charset="0"/>
              </a:rPr>
              <a:t>Deteriorating effects are acceptable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altLang="de-DE" sz="1600" dirty="0">
              <a:ea typeface="ヒラギノ角ゴ Pro W3" charset="-128"/>
              <a:cs typeface="Arial Narrow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altLang="de-DE" sz="1600" dirty="0" smtClean="0">
              <a:ea typeface="ヒラギノ角ゴ Pro W3" charset="-128"/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42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17</a:t>
            </a:fld>
            <a:endParaRPr lang="de-DE" dirty="0"/>
          </a:p>
        </p:txBody>
      </p:sp>
      <p:sp>
        <p:nvSpPr>
          <p:cNvPr id="35" name="Titel 5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Tilt generation summary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266281"/>
              </p:ext>
            </p:extLst>
          </p:nvPr>
        </p:nvGraphicFramePr>
        <p:xfrm>
          <a:off x="827585" y="1096000"/>
          <a:ext cx="820891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  <a:gridCol w="2016224"/>
                <a:gridCol w="2160240"/>
                <a:gridCol w="266429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TDS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Wakefields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Dispersion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Strength scaling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+mn-lt"/>
                        </a:rPr>
                        <a:t>TDS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voltage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+mn-lt"/>
                        </a:rPr>
                        <a:t>Structure length and/or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+mn-lt"/>
                        </a:rPr>
                        <a:t>Structure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+mn-lt"/>
                        </a:rPr>
                        <a:t>Magnets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strength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>
                          <a:latin typeface="+mn-lt"/>
                        </a:rPr>
                        <a:t>Energy chirp</a:t>
                      </a:r>
                      <a:endParaRPr lang="en-US" sz="1600" noProof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Hardware</a:t>
                      </a:r>
                    </a:p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requirements</a:t>
                      </a:r>
                      <a:endParaRPr lang="en-US" sz="1600" b="1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 smtClean="0"/>
                        <a:t>TDS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dirty="0" smtClean="0"/>
                        <a:t>Structure to generate </a:t>
                      </a:r>
                      <a:r>
                        <a:rPr lang="en-US" sz="1600" kern="0" dirty="0" err="1" smtClean="0"/>
                        <a:t>wakefields</a:t>
                      </a:r>
                      <a:r>
                        <a:rPr lang="en-US" sz="1600" kern="0" baseline="0" dirty="0" smtClean="0"/>
                        <a:t> efficiently </a:t>
                      </a:r>
                      <a:endParaRPr lang="en-US" sz="1600" kern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0" baseline="0" dirty="0" smtClean="0">
                          <a:solidFill>
                            <a:srgbClr val="197418"/>
                          </a:solidFill>
                        </a:rPr>
                        <a:t>A quadrupole in a BC is sufficient </a:t>
                      </a:r>
                      <a:r>
                        <a:rPr lang="en-US" sz="1600" kern="0" baseline="0" dirty="0" smtClean="0"/>
                        <a:t>(several quads and </a:t>
                      </a:r>
                      <a:r>
                        <a:rPr lang="en-US" sz="1600" kern="0" baseline="0" dirty="0" err="1" smtClean="0"/>
                        <a:t>sextupoles</a:t>
                      </a:r>
                      <a:r>
                        <a:rPr lang="en-US" sz="1600" kern="0" baseline="0" dirty="0" smtClean="0"/>
                        <a:t> for better lattice)</a:t>
                      </a:r>
                      <a:endParaRPr lang="en-US" sz="1600" kern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Impact to the beam</a:t>
                      </a:r>
                      <a:endParaRPr lang="en-US" sz="1600" b="1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+mn-lt"/>
                        </a:rPr>
                        <a:t>Slice energy spread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>
                          <a:latin typeface="+mn-lt"/>
                        </a:rPr>
                        <a:t>Slice energy spread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>
                          <a:latin typeface="+mn-lt"/>
                        </a:rPr>
                        <a:t>Energy chirp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+mn-lt"/>
                        </a:rPr>
                        <a:t>Slice beam size, divergence and </a:t>
                      </a:r>
                      <a:r>
                        <a:rPr lang="en-US" sz="1600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emittance</a:t>
                      </a:r>
                      <a:endParaRPr lang="en-US" sz="1600" noProof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>
                          <a:latin typeface="+mn-lt"/>
                        </a:rPr>
                        <a:t>(slice energy spread)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Other issues</a:t>
                      </a:r>
                      <a:endParaRPr lang="en-US" sz="1600" b="1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+mn-lt"/>
                        </a:rPr>
                        <a:t>Sensitive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to time jitter</a:t>
                      </a:r>
                      <a:endParaRPr lang="en-US" sz="1600" noProof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>
                          <a:latin typeface="+mn-lt"/>
                        </a:rPr>
                        <a:t>No linear chirp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noProof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4424380"/>
            <a:ext cx="7776864" cy="1675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kern="1000" spc="30" dirty="0" smtClean="0">
                <a:latin typeface="+mn-lt"/>
                <a:cs typeface="Franklin Gothic Book"/>
              </a:rPr>
              <a:t>Dispersion method is the best in terms of hardware requirements. It has the drawback that the emittance is increased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900" kern="1000" spc="30" dirty="0" smtClean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kern="1000" spc="30" dirty="0" smtClean="0">
                <a:latin typeface="+mn-lt"/>
                <a:cs typeface="Franklin Gothic Book"/>
              </a:rPr>
              <a:t>The best method to generate a given tilt depends on the beam parameters (e.g. wavelength, energy spread, emittance) and project conditions (e.g. availability of TDS)</a:t>
            </a:r>
          </a:p>
        </p:txBody>
      </p:sp>
    </p:spTree>
    <p:extLst>
      <p:ext uri="{BB962C8B-B14F-4D97-AF65-F5344CB8AC3E}">
        <p14:creationId xmlns:p14="http://schemas.microsoft.com/office/powerpoint/2010/main" val="3804092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 schaffen Wissen – heute für morgen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25946" y="4509120"/>
            <a:ext cx="8316468" cy="208853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Transverse tilts can be used to generate</a:t>
            </a:r>
          </a:p>
          <a:p>
            <a:pPr marL="0" lvl="1" indent="0">
              <a:buSzTx/>
              <a:buNone/>
            </a:pPr>
            <a:r>
              <a:rPr lang="en-US" dirty="0"/>
              <a:t>… Ultra-large bandwidth XFEL radiation</a:t>
            </a:r>
          </a:p>
          <a:p>
            <a:pPr marL="0" indent="0">
              <a:buNone/>
            </a:pPr>
            <a:r>
              <a:rPr lang="en-US" dirty="0" smtClean="0"/>
              <a:t>… Two-color XFEL pulses</a:t>
            </a:r>
          </a:p>
          <a:p>
            <a:pPr marL="0" lvl="1" indent="0">
              <a:buNone/>
            </a:pPr>
            <a:r>
              <a:rPr lang="en-US" dirty="0" smtClean="0"/>
              <a:t>… TW-as XFEL pulses</a:t>
            </a:r>
          </a:p>
          <a:p>
            <a:pPr marL="0" lvl="1" indent="0">
              <a:buNone/>
            </a:pPr>
            <a:r>
              <a:rPr lang="en-US" dirty="0" smtClean="0"/>
              <a:t>The tilts can be generated using standard components of XFEL facilities </a:t>
            </a:r>
          </a:p>
          <a:p>
            <a:pPr marL="0" lvl="1" indent="0">
              <a:buNone/>
            </a:pPr>
            <a:r>
              <a:rPr lang="en-US" dirty="0" smtClean="0"/>
              <a:t>The deteriorating effects are acceptable for soft X-rays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4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Contents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934839" y="1484782"/>
            <a:ext cx="8101657" cy="46085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Athos: the soft X-ray beamline of SwissFEL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Applications of a tilted beam: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Generation of XFEL radiation with ultra-large bandwidth </a:t>
            </a:r>
          </a:p>
          <a:p>
            <a:pPr marL="177800" lvl="1" indent="0">
              <a:lnSpc>
                <a:spcPct val="100000"/>
              </a:lnSpc>
              <a:buNone/>
            </a:pPr>
            <a:r>
              <a:rPr lang="en-US" sz="1600" dirty="0" smtClean="0"/>
              <a:t>	[</a:t>
            </a:r>
            <a:r>
              <a:rPr lang="en-US" sz="1600" i="1" dirty="0"/>
              <a:t>E. Prat and S. Reiche, under review at JSR</a:t>
            </a:r>
            <a:r>
              <a:rPr lang="en-US" sz="1600" dirty="0" smtClean="0"/>
              <a:t>]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Generation of 2 color XFEL </a:t>
            </a:r>
            <a:r>
              <a:rPr lang="en-US" dirty="0" smtClean="0"/>
              <a:t>pulses </a:t>
            </a:r>
          </a:p>
          <a:p>
            <a:pPr marL="177800" lvl="1" indent="0">
              <a:lnSpc>
                <a:spcPct val="100000"/>
              </a:lnSpc>
              <a:buNone/>
            </a:pPr>
            <a:r>
              <a:rPr lang="en-US" sz="1600" dirty="0"/>
              <a:t>	</a:t>
            </a:r>
            <a:r>
              <a:rPr lang="en-US" sz="1600" dirty="0" smtClean="0"/>
              <a:t>[</a:t>
            </a:r>
            <a:r>
              <a:rPr lang="en-US" sz="1600" i="1" dirty="0" smtClean="0"/>
              <a:t>S</a:t>
            </a:r>
            <a:r>
              <a:rPr lang="en-US" sz="1600" i="1" dirty="0"/>
              <a:t>. </a:t>
            </a:r>
            <a:r>
              <a:rPr lang="en-US" sz="1600" i="1" dirty="0" smtClean="0"/>
              <a:t>Reiche and E. Prat, </a:t>
            </a:r>
            <a:r>
              <a:rPr lang="en-US" sz="1600" i="1" dirty="0"/>
              <a:t>under review at JSR</a:t>
            </a:r>
            <a:r>
              <a:rPr lang="en-US" sz="1600" dirty="0" smtClean="0"/>
              <a:t>]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Generation of high-power and short XFEL pulses </a:t>
            </a:r>
          </a:p>
          <a:p>
            <a:pPr marL="355600" lvl="2" indent="0">
              <a:lnSpc>
                <a:spcPct val="100000"/>
              </a:lnSpc>
              <a:buNone/>
            </a:pPr>
            <a:r>
              <a:rPr lang="en-US" sz="1600" dirty="0"/>
              <a:t>	</a:t>
            </a:r>
            <a:r>
              <a:rPr lang="en-US" sz="1600" dirty="0" smtClean="0"/>
              <a:t>[</a:t>
            </a:r>
            <a:r>
              <a:rPr lang="en-US" sz="1600" i="1" dirty="0"/>
              <a:t>E. </a:t>
            </a:r>
            <a:r>
              <a:rPr lang="en-US" sz="1600" i="1" dirty="0" smtClean="0"/>
              <a:t>Prat, F. Löhl </a:t>
            </a:r>
            <a:r>
              <a:rPr lang="en-US" sz="1600" i="1" dirty="0"/>
              <a:t>and S. Reiche, </a:t>
            </a:r>
            <a:r>
              <a:rPr lang="en-US" sz="1600" i="1" dirty="0" smtClean="0"/>
              <a:t>PRSTAB 18 100701 (2015)</a:t>
            </a:r>
            <a:r>
              <a:rPr lang="en-US" sz="1600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Beam tilt generation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Transverse deflecting structure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Transverse </a:t>
            </a:r>
            <a:r>
              <a:rPr lang="en-US" dirty="0" err="1" smtClean="0"/>
              <a:t>wakefields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Dispersion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03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764704"/>
            <a:ext cx="7849492" cy="1944215"/>
          </a:xfrm>
        </p:spPr>
        <p:txBody>
          <a:bodyPr/>
          <a:lstStyle/>
          <a:p>
            <a:r>
              <a:rPr lang="en-US" dirty="0" smtClean="0"/>
              <a:t>A transverse tilt is a correlation between the transverse and longitudinal coordinates of the electrons </a:t>
            </a:r>
          </a:p>
          <a:p>
            <a:r>
              <a:rPr lang="en-US" dirty="0" smtClean="0"/>
              <a:t>We will refer to linear tilts: </a:t>
            </a:r>
            <a:r>
              <a:rPr lang="en-US" sz="1600" dirty="0" smtClean="0"/>
              <a:t>tilt amplitude in offset </a:t>
            </a:r>
            <a:r>
              <a:rPr lang="en-US" sz="1600" i="1" dirty="0" smtClean="0"/>
              <a:t>dx/ds</a:t>
            </a:r>
            <a:r>
              <a:rPr lang="en-US" sz="1600" dirty="0" smtClean="0"/>
              <a:t> and in angle </a:t>
            </a:r>
            <a:r>
              <a:rPr lang="en-US" sz="1600" i="1" dirty="0" smtClean="0"/>
              <a:t>dx’/ds</a:t>
            </a:r>
          </a:p>
          <a:p>
            <a:r>
              <a:rPr lang="en-US" dirty="0" smtClean="0"/>
              <a:t>A tilted beam traveling through the </a:t>
            </a:r>
            <a:r>
              <a:rPr lang="en-US" dirty="0" err="1" smtClean="0"/>
              <a:t>undulator</a:t>
            </a:r>
            <a:r>
              <a:rPr lang="en-US" dirty="0" smtClean="0"/>
              <a:t> produces XFEL radiation only for the centered (on-axis) slices</a:t>
            </a:r>
          </a:p>
          <a:p>
            <a:r>
              <a:rPr lang="en-US" dirty="0" smtClean="0"/>
              <a:t>The XFEL amplification for the other slices is suppressed due to the </a:t>
            </a:r>
            <a:r>
              <a:rPr lang="en-US" dirty="0" err="1" smtClean="0"/>
              <a:t>betatron</a:t>
            </a:r>
            <a:r>
              <a:rPr lang="en-US" dirty="0" smtClean="0"/>
              <a:t> oscillations – no good transverse overlap between electrons and photons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tilt is normally unwanted since only a small part of the electron beam generates XFEL radiation</a:t>
            </a:r>
          </a:p>
          <a:p>
            <a:r>
              <a:rPr lang="en-US" dirty="0" smtClean="0"/>
              <a:t>Emma and Huang already proposed to use a tilt to reduce the XFEL pulse duration [</a:t>
            </a:r>
            <a:r>
              <a:rPr lang="en-US" i="1" dirty="0" smtClean="0"/>
              <a:t>P. Emma and Z. Huang, NIMA 528, 458 (2004)</a:t>
            </a:r>
            <a:r>
              <a:rPr lang="en-US" dirty="0" smtClean="0"/>
              <a:t>]</a:t>
            </a:r>
          </a:p>
          <a:p>
            <a:r>
              <a:rPr lang="en-US" dirty="0"/>
              <a:t>The pulse duration of the produced radiation can be tuned with the tilt </a:t>
            </a:r>
            <a:r>
              <a:rPr lang="en-US" dirty="0" smtClean="0"/>
              <a:t>amplitude and the focusing strength</a:t>
            </a:r>
          </a:p>
          <a:p>
            <a:pPr marL="0" indent="0">
              <a:buNone/>
            </a:pPr>
            <a:endParaRPr lang="en-US" dirty="0" smtClean="0">
              <a:solidFill>
                <a:srgbClr val="01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1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39" name="Oval 38"/>
          <p:cNvSpPr/>
          <p:nvPr/>
        </p:nvSpPr>
        <p:spPr bwMode="auto">
          <a:xfrm rot="20189373">
            <a:off x="1963432" y="4124020"/>
            <a:ext cx="1224136" cy="719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cxnSp>
        <p:nvCxnSpPr>
          <p:cNvPr id="41" name="Straight Arrow Connector 66"/>
          <p:cNvCxnSpPr>
            <a:cxnSpLocks noChangeShapeType="1"/>
          </p:cNvCxnSpPr>
          <p:nvPr/>
        </p:nvCxnSpPr>
        <p:spPr bwMode="auto">
          <a:xfrm flipV="1">
            <a:off x="4247000" y="3882704"/>
            <a:ext cx="207" cy="6444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3342609" y="3954711"/>
            <a:ext cx="976606" cy="5100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err="1" smtClean="0">
                <a:latin typeface="+mn-lt"/>
                <a:cs typeface="Franklin Gothic Book"/>
              </a:rPr>
              <a:t>Betatron</a:t>
            </a:r>
            <a:r>
              <a:rPr lang="en-US" sz="1400" i="1" kern="1000" spc="30" dirty="0" smtClean="0">
                <a:latin typeface="+mn-lt"/>
                <a:cs typeface="Franklin Gothic Book"/>
              </a:rPr>
              <a:t>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oscillation</a:t>
            </a:r>
            <a:endParaRPr lang="de-CH" sz="1400" i="1" kern="1000" spc="30" dirty="0" err="1" smtClean="0">
              <a:latin typeface="+mn-lt"/>
              <a:cs typeface="Franklin Gothic Book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99997" y="3926552"/>
            <a:ext cx="976606" cy="2550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Tilted Beam</a:t>
            </a:r>
          </a:p>
        </p:txBody>
      </p:sp>
      <p:grpSp>
        <p:nvGrpSpPr>
          <p:cNvPr id="119" name="Group 6"/>
          <p:cNvGrpSpPr>
            <a:grpSpLocks/>
          </p:cNvGrpSpPr>
          <p:nvPr/>
        </p:nvGrpSpPr>
        <p:grpSpPr bwMode="auto">
          <a:xfrm>
            <a:off x="5256509" y="3212976"/>
            <a:ext cx="1150938" cy="546100"/>
            <a:chOff x="1029" y="3645"/>
            <a:chExt cx="1196" cy="560"/>
          </a:xfrm>
        </p:grpSpPr>
        <p:sp>
          <p:nvSpPr>
            <p:cNvPr id="120" name="Rectangle 7"/>
            <p:cNvSpPr>
              <a:spLocks noChangeArrowheads="1"/>
            </p:cNvSpPr>
            <p:nvPr/>
          </p:nvSpPr>
          <p:spPr bwMode="auto">
            <a:xfrm>
              <a:off x="1533" y="3645"/>
              <a:ext cx="189" cy="5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121" name="Arc 8"/>
            <p:cNvSpPr>
              <a:spLocks/>
            </p:cNvSpPr>
            <p:nvPr/>
          </p:nvSpPr>
          <p:spPr bwMode="auto">
            <a:xfrm rot="16200000" flipH="1">
              <a:off x="1661" y="3640"/>
              <a:ext cx="552" cy="576"/>
            </a:xfrm>
            <a:custGeom>
              <a:avLst/>
              <a:gdLst>
                <a:gd name="T0" fmla="*/ 0 w 20618"/>
                <a:gd name="T1" fmla="*/ 69 h 21600"/>
                <a:gd name="T2" fmla="*/ 552 w 20618"/>
                <a:gd name="T3" fmla="*/ 71 h 21600"/>
                <a:gd name="T4" fmla="*/ 274 w 20618"/>
                <a:gd name="T5" fmla="*/ 576 h 21600"/>
                <a:gd name="T6" fmla="*/ 0 60000 65536"/>
                <a:gd name="T7" fmla="*/ 0 60000 65536"/>
                <a:gd name="T8" fmla="*/ 0 60000 65536"/>
                <a:gd name="T9" fmla="*/ 0 w 20618"/>
                <a:gd name="T10" fmla="*/ 0 h 21600"/>
                <a:gd name="T11" fmla="*/ 20618 w 206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18" h="21600" fill="none" extrusionOk="0">
                  <a:moveTo>
                    <a:pt x="-1" y="2569"/>
                  </a:moveTo>
                  <a:cubicBezTo>
                    <a:pt x="3141" y="882"/>
                    <a:pt x="6652" y="-1"/>
                    <a:pt x="10218" y="0"/>
                  </a:cubicBezTo>
                  <a:cubicBezTo>
                    <a:pt x="13853" y="0"/>
                    <a:pt x="17431" y="917"/>
                    <a:pt x="20617" y="2668"/>
                  </a:cubicBezTo>
                </a:path>
                <a:path w="20618" h="21600" stroke="0" extrusionOk="0">
                  <a:moveTo>
                    <a:pt x="-1" y="2569"/>
                  </a:moveTo>
                  <a:cubicBezTo>
                    <a:pt x="3141" y="882"/>
                    <a:pt x="6652" y="-1"/>
                    <a:pt x="10218" y="0"/>
                  </a:cubicBezTo>
                  <a:cubicBezTo>
                    <a:pt x="13853" y="0"/>
                    <a:pt x="17431" y="917"/>
                    <a:pt x="20617" y="2668"/>
                  </a:cubicBezTo>
                  <a:lnTo>
                    <a:pt x="10218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22" name="Arc 9"/>
            <p:cNvSpPr>
              <a:spLocks/>
            </p:cNvSpPr>
            <p:nvPr/>
          </p:nvSpPr>
          <p:spPr bwMode="auto">
            <a:xfrm rot="5400000">
              <a:off x="1041" y="3641"/>
              <a:ext cx="552" cy="576"/>
            </a:xfrm>
            <a:custGeom>
              <a:avLst/>
              <a:gdLst>
                <a:gd name="T0" fmla="*/ 0 w 20618"/>
                <a:gd name="T1" fmla="*/ 69 h 21600"/>
                <a:gd name="T2" fmla="*/ 552 w 20618"/>
                <a:gd name="T3" fmla="*/ 71 h 21600"/>
                <a:gd name="T4" fmla="*/ 274 w 20618"/>
                <a:gd name="T5" fmla="*/ 576 h 21600"/>
                <a:gd name="T6" fmla="*/ 0 60000 65536"/>
                <a:gd name="T7" fmla="*/ 0 60000 65536"/>
                <a:gd name="T8" fmla="*/ 0 60000 65536"/>
                <a:gd name="T9" fmla="*/ 0 w 20618"/>
                <a:gd name="T10" fmla="*/ 0 h 21600"/>
                <a:gd name="T11" fmla="*/ 20618 w 206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18" h="21600" fill="none" extrusionOk="0">
                  <a:moveTo>
                    <a:pt x="-1" y="2569"/>
                  </a:moveTo>
                  <a:cubicBezTo>
                    <a:pt x="3141" y="882"/>
                    <a:pt x="6652" y="-1"/>
                    <a:pt x="10218" y="0"/>
                  </a:cubicBezTo>
                  <a:cubicBezTo>
                    <a:pt x="13853" y="0"/>
                    <a:pt x="17431" y="917"/>
                    <a:pt x="20617" y="2668"/>
                  </a:cubicBezTo>
                </a:path>
                <a:path w="20618" h="21600" stroke="0" extrusionOk="0">
                  <a:moveTo>
                    <a:pt x="-1" y="2569"/>
                  </a:moveTo>
                  <a:cubicBezTo>
                    <a:pt x="3141" y="882"/>
                    <a:pt x="6652" y="-1"/>
                    <a:pt x="10218" y="0"/>
                  </a:cubicBezTo>
                  <a:cubicBezTo>
                    <a:pt x="13853" y="0"/>
                    <a:pt x="17431" y="917"/>
                    <a:pt x="20617" y="2668"/>
                  </a:cubicBezTo>
                  <a:lnTo>
                    <a:pt x="10218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123" name="Group 57"/>
          <p:cNvGrpSpPr>
            <a:grpSpLocks/>
          </p:cNvGrpSpPr>
          <p:nvPr/>
        </p:nvGrpSpPr>
        <p:grpSpPr bwMode="auto">
          <a:xfrm>
            <a:off x="3599135" y="3212976"/>
            <a:ext cx="112713" cy="541337"/>
            <a:chOff x="1497" y="3725"/>
            <a:chExt cx="125" cy="431"/>
          </a:xfrm>
        </p:grpSpPr>
        <p:sp>
          <p:nvSpPr>
            <p:cNvPr id="124" name="AutoShape 58"/>
            <p:cNvSpPr>
              <a:spLocks noChangeArrowheads="1"/>
            </p:cNvSpPr>
            <p:nvPr/>
          </p:nvSpPr>
          <p:spPr bwMode="auto">
            <a:xfrm>
              <a:off x="1497" y="3725"/>
              <a:ext cx="68" cy="431"/>
            </a:xfrm>
            <a:prstGeom prst="moon">
              <a:avLst>
                <a:gd name="adj" fmla="val 87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125" name="AutoShape 59"/>
            <p:cNvSpPr>
              <a:spLocks noChangeArrowheads="1"/>
            </p:cNvSpPr>
            <p:nvPr/>
          </p:nvSpPr>
          <p:spPr bwMode="auto">
            <a:xfrm flipH="1">
              <a:off x="1554" y="3725"/>
              <a:ext cx="68" cy="431"/>
            </a:xfrm>
            <a:prstGeom prst="moon">
              <a:avLst>
                <a:gd name="adj" fmla="val 87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CH" altLang="de-DE"/>
            </a:p>
          </p:txBody>
        </p:sp>
      </p:grpSp>
      <p:cxnSp>
        <p:nvCxnSpPr>
          <p:cNvPr id="165" name="Straight Connector 53"/>
          <p:cNvCxnSpPr>
            <a:cxnSpLocks noChangeShapeType="1"/>
          </p:cNvCxnSpPr>
          <p:nvPr/>
        </p:nvCxnSpPr>
        <p:spPr bwMode="auto">
          <a:xfrm>
            <a:off x="1222871" y="3500660"/>
            <a:ext cx="6949529" cy="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6" name="Group 18"/>
          <p:cNvGrpSpPr>
            <a:grpSpLocks/>
          </p:cNvGrpSpPr>
          <p:nvPr/>
        </p:nvGrpSpPr>
        <p:grpSpPr bwMode="auto">
          <a:xfrm>
            <a:off x="1728904" y="3356992"/>
            <a:ext cx="1727200" cy="287337"/>
            <a:chOff x="2339752" y="2420888"/>
            <a:chExt cx="1728192" cy="288032"/>
          </a:xfrm>
        </p:grpSpPr>
        <p:sp>
          <p:nvSpPr>
            <p:cNvPr id="167" name="Rectangle 6"/>
            <p:cNvSpPr>
              <a:spLocks noChangeArrowheads="1"/>
            </p:cNvSpPr>
            <p:nvPr/>
          </p:nvSpPr>
          <p:spPr bwMode="auto">
            <a:xfrm>
              <a:off x="2339752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68" name="Rectangle 7"/>
            <p:cNvSpPr>
              <a:spLocks noChangeArrowheads="1"/>
            </p:cNvSpPr>
            <p:nvPr/>
          </p:nvSpPr>
          <p:spPr bwMode="auto">
            <a:xfrm>
              <a:off x="2483768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69" name="Rectangle 8"/>
            <p:cNvSpPr>
              <a:spLocks noChangeArrowheads="1"/>
            </p:cNvSpPr>
            <p:nvPr/>
          </p:nvSpPr>
          <p:spPr bwMode="auto">
            <a:xfrm>
              <a:off x="2627784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70" name="Rectangle 9"/>
            <p:cNvSpPr>
              <a:spLocks noChangeArrowheads="1"/>
            </p:cNvSpPr>
            <p:nvPr/>
          </p:nvSpPr>
          <p:spPr bwMode="auto">
            <a:xfrm>
              <a:off x="2771800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71" name="Rectangle 10"/>
            <p:cNvSpPr>
              <a:spLocks noChangeArrowheads="1"/>
            </p:cNvSpPr>
            <p:nvPr/>
          </p:nvSpPr>
          <p:spPr bwMode="auto">
            <a:xfrm>
              <a:off x="2915816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72" name="Rectangle 11"/>
            <p:cNvSpPr>
              <a:spLocks noChangeArrowheads="1"/>
            </p:cNvSpPr>
            <p:nvPr/>
          </p:nvSpPr>
          <p:spPr bwMode="auto">
            <a:xfrm>
              <a:off x="3059832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73" name="Rectangle 12"/>
            <p:cNvSpPr>
              <a:spLocks noChangeArrowheads="1"/>
            </p:cNvSpPr>
            <p:nvPr/>
          </p:nvSpPr>
          <p:spPr bwMode="auto">
            <a:xfrm>
              <a:off x="3203848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74" name="Rectangle 13"/>
            <p:cNvSpPr>
              <a:spLocks noChangeArrowheads="1"/>
            </p:cNvSpPr>
            <p:nvPr/>
          </p:nvSpPr>
          <p:spPr bwMode="auto">
            <a:xfrm>
              <a:off x="3347864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75" name="Rectangle 14"/>
            <p:cNvSpPr>
              <a:spLocks noChangeArrowheads="1"/>
            </p:cNvSpPr>
            <p:nvPr/>
          </p:nvSpPr>
          <p:spPr bwMode="auto">
            <a:xfrm>
              <a:off x="3491880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76" name="Rectangle 15"/>
            <p:cNvSpPr>
              <a:spLocks noChangeArrowheads="1"/>
            </p:cNvSpPr>
            <p:nvPr/>
          </p:nvSpPr>
          <p:spPr bwMode="auto">
            <a:xfrm>
              <a:off x="3635896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77" name="Rectangle 16"/>
            <p:cNvSpPr>
              <a:spLocks noChangeArrowheads="1"/>
            </p:cNvSpPr>
            <p:nvPr/>
          </p:nvSpPr>
          <p:spPr bwMode="auto">
            <a:xfrm>
              <a:off x="3779912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78" name="Rectangle 17"/>
            <p:cNvSpPr>
              <a:spLocks noChangeArrowheads="1"/>
            </p:cNvSpPr>
            <p:nvPr/>
          </p:nvSpPr>
          <p:spPr bwMode="auto">
            <a:xfrm>
              <a:off x="3923928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</p:grpSp>
      <p:grpSp>
        <p:nvGrpSpPr>
          <p:cNvPr id="179" name="Group 18"/>
          <p:cNvGrpSpPr>
            <a:grpSpLocks/>
          </p:cNvGrpSpPr>
          <p:nvPr/>
        </p:nvGrpSpPr>
        <p:grpSpPr bwMode="auto">
          <a:xfrm>
            <a:off x="3887167" y="3356992"/>
            <a:ext cx="1727200" cy="287337"/>
            <a:chOff x="2339752" y="2420888"/>
            <a:chExt cx="1728192" cy="288032"/>
          </a:xfrm>
        </p:grpSpPr>
        <p:sp>
          <p:nvSpPr>
            <p:cNvPr id="180" name="Rectangle 6"/>
            <p:cNvSpPr>
              <a:spLocks noChangeArrowheads="1"/>
            </p:cNvSpPr>
            <p:nvPr/>
          </p:nvSpPr>
          <p:spPr bwMode="auto">
            <a:xfrm>
              <a:off x="2339752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81" name="Rectangle 7"/>
            <p:cNvSpPr>
              <a:spLocks noChangeArrowheads="1"/>
            </p:cNvSpPr>
            <p:nvPr/>
          </p:nvSpPr>
          <p:spPr bwMode="auto">
            <a:xfrm>
              <a:off x="2483768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82" name="Rectangle 8"/>
            <p:cNvSpPr>
              <a:spLocks noChangeArrowheads="1"/>
            </p:cNvSpPr>
            <p:nvPr/>
          </p:nvSpPr>
          <p:spPr bwMode="auto">
            <a:xfrm>
              <a:off x="2627784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83" name="Rectangle 9"/>
            <p:cNvSpPr>
              <a:spLocks noChangeArrowheads="1"/>
            </p:cNvSpPr>
            <p:nvPr/>
          </p:nvSpPr>
          <p:spPr bwMode="auto">
            <a:xfrm>
              <a:off x="2771800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84" name="Rectangle 10"/>
            <p:cNvSpPr>
              <a:spLocks noChangeArrowheads="1"/>
            </p:cNvSpPr>
            <p:nvPr/>
          </p:nvSpPr>
          <p:spPr bwMode="auto">
            <a:xfrm>
              <a:off x="2915816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85" name="Rectangle 11"/>
            <p:cNvSpPr>
              <a:spLocks noChangeArrowheads="1"/>
            </p:cNvSpPr>
            <p:nvPr/>
          </p:nvSpPr>
          <p:spPr bwMode="auto">
            <a:xfrm>
              <a:off x="3059832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86" name="Rectangle 12"/>
            <p:cNvSpPr>
              <a:spLocks noChangeArrowheads="1"/>
            </p:cNvSpPr>
            <p:nvPr/>
          </p:nvSpPr>
          <p:spPr bwMode="auto">
            <a:xfrm>
              <a:off x="3203848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87" name="Rectangle 13"/>
            <p:cNvSpPr>
              <a:spLocks noChangeArrowheads="1"/>
            </p:cNvSpPr>
            <p:nvPr/>
          </p:nvSpPr>
          <p:spPr bwMode="auto">
            <a:xfrm>
              <a:off x="3347864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88" name="Rectangle 14"/>
            <p:cNvSpPr>
              <a:spLocks noChangeArrowheads="1"/>
            </p:cNvSpPr>
            <p:nvPr/>
          </p:nvSpPr>
          <p:spPr bwMode="auto">
            <a:xfrm>
              <a:off x="3491880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89" name="Rectangle 15"/>
            <p:cNvSpPr>
              <a:spLocks noChangeArrowheads="1"/>
            </p:cNvSpPr>
            <p:nvPr/>
          </p:nvSpPr>
          <p:spPr bwMode="auto">
            <a:xfrm>
              <a:off x="3635896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90" name="Rectangle 16"/>
            <p:cNvSpPr>
              <a:spLocks noChangeArrowheads="1"/>
            </p:cNvSpPr>
            <p:nvPr/>
          </p:nvSpPr>
          <p:spPr bwMode="auto">
            <a:xfrm>
              <a:off x="3779912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91" name="Rectangle 17"/>
            <p:cNvSpPr>
              <a:spLocks noChangeArrowheads="1"/>
            </p:cNvSpPr>
            <p:nvPr/>
          </p:nvSpPr>
          <p:spPr bwMode="auto">
            <a:xfrm>
              <a:off x="3923928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</p:grpSp>
      <p:grpSp>
        <p:nvGrpSpPr>
          <p:cNvPr id="192" name="Group 18"/>
          <p:cNvGrpSpPr>
            <a:grpSpLocks/>
          </p:cNvGrpSpPr>
          <p:nvPr/>
        </p:nvGrpSpPr>
        <p:grpSpPr bwMode="auto">
          <a:xfrm>
            <a:off x="6048399" y="3356992"/>
            <a:ext cx="1727200" cy="287337"/>
            <a:chOff x="2339752" y="2420888"/>
            <a:chExt cx="1728192" cy="288032"/>
          </a:xfrm>
        </p:grpSpPr>
        <p:sp>
          <p:nvSpPr>
            <p:cNvPr id="193" name="Rectangle 6"/>
            <p:cNvSpPr>
              <a:spLocks noChangeArrowheads="1"/>
            </p:cNvSpPr>
            <p:nvPr/>
          </p:nvSpPr>
          <p:spPr bwMode="auto">
            <a:xfrm>
              <a:off x="2339752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94" name="Rectangle 7"/>
            <p:cNvSpPr>
              <a:spLocks noChangeArrowheads="1"/>
            </p:cNvSpPr>
            <p:nvPr/>
          </p:nvSpPr>
          <p:spPr bwMode="auto">
            <a:xfrm>
              <a:off x="2483768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95" name="Rectangle 8"/>
            <p:cNvSpPr>
              <a:spLocks noChangeArrowheads="1"/>
            </p:cNvSpPr>
            <p:nvPr/>
          </p:nvSpPr>
          <p:spPr bwMode="auto">
            <a:xfrm>
              <a:off x="2627784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96" name="Rectangle 9"/>
            <p:cNvSpPr>
              <a:spLocks noChangeArrowheads="1"/>
            </p:cNvSpPr>
            <p:nvPr/>
          </p:nvSpPr>
          <p:spPr bwMode="auto">
            <a:xfrm>
              <a:off x="2771800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97" name="Rectangle 10"/>
            <p:cNvSpPr>
              <a:spLocks noChangeArrowheads="1"/>
            </p:cNvSpPr>
            <p:nvPr/>
          </p:nvSpPr>
          <p:spPr bwMode="auto">
            <a:xfrm>
              <a:off x="2915816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98" name="Rectangle 11"/>
            <p:cNvSpPr>
              <a:spLocks noChangeArrowheads="1"/>
            </p:cNvSpPr>
            <p:nvPr/>
          </p:nvSpPr>
          <p:spPr bwMode="auto">
            <a:xfrm>
              <a:off x="3059832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99" name="Rectangle 12"/>
            <p:cNvSpPr>
              <a:spLocks noChangeArrowheads="1"/>
            </p:cNvSpPr>
            <p:nvPr/>
          </p:nvSpPr>
          <p:spPr bwMode="auto">
            <a:xfrm>
              <a:off x="3203848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200" name="Rectangle 13"/>
            <p:cNvSpPr>
              <a:spLocks noChangeArrowheads="1"/>
            </p:cNvSpPr>
            <p:nvPr/>
          </p:nvSpPr>
          <p:spPr bwMode="auto">
            <a:xfrm>
              <a:off x="3347864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201" name="Rectangle 14"/>
            <p:cNvSpPr>
              <a:spLocks noChangeArrowheads="1"/>
            </p:cNvSpPr>
            <p:nvPr/>
          </p:nvSpPr>
          <p:spPr bwMode="auto">
            <a:xfrm>
              <a:off x="3491880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202" name="Rectangle 15"/>
            <p:cNvSpPr>
              <a:spLocks noChangeArrowheads="1"/>
            </p:cNvSpPr>
            <p:nvPr/>
          </p:nvSpPr>
          <p:spPr bwMode="auto">
            <a:xfrm>
              <a:off x="3635896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203" name="Rectangle 16"/>
            <p:cNvSpPr>
              <a:spLocks noChangeArrowheads="1"/>
            </p:cNvSpPr>
            <p:nvPr/>
          </p:nvSpPr>
          <p:spPr bwMode="auto">
            <a:xfrm>
              <a:off x="3779912" y="2420888"/>
              <a:ext cx="144016" cy="2880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204" name="Rectangle 17"/>
            <p:cNvSpPr>
              <a:spLocks noChangeArrowheads="1"/>
            </p:cNvSpPr>
            <p:nvPr/>
          </p:nvSpPr>
          <p:spPr bwMode="auto">
            <a:xfrm>
              <a:off x="3923928" y="2420888"/>
              <a:ext cx="144016" cy="2880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</p:grpSp>
      <p:sp>
        <p:nvSpPr>
          <p:cNvPr id="205" name="Oval 204"/>
          <p:cNvSpPr/>
          <p:nvPr/>
        </p:nvSpPr>
        <p:spPr bwMode="auto">
          <a:xfrm rot="1856546">
            <a:off x="4209436" y="4145601"/>
            <a:ext cx="1224136" cy="719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 rot="19933573">
            <a:off x="6297668" y="4190056"/>
            <a:ext cx="1224136" cy="719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07" name="Isosceles Triangle 206"/>
          <p:cNvSpPr/>
          <p:nvPr/>
        </p:nvSpPr>
        <p:spPr bwMode="auto">
          <a:xfrm>
            <a:off x="6839495" y="3882794"/>
            <a:ext cx="143933" cy="359949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87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23528" y="2636912"/>
            <a:ext cx="4248471" cy="3168352"/>
          </a:xfrm>
        </p:spPr>
        <p:txBody>
          <a:bodyPr/>
          <a:lstStyle/>
          <a:p>
            <a:r>
              <a:rPr lang="en-US" dirty="0" err="1" smtClean="0"/>
              <a:t>SwissFEL</a:t>
            </a:r>
            <a:r>
              <a:rPr lang="en-US" dirty="0" smtClean="0"/>
              <a:t> will serve two beamlines:</a:t>
            </a:r>
          </a:p>
          <a:p>
            <a:pPr lvl="1"/>
            <a:r>
              <a:rPr lang="en-US" dirty="0" smtClean="0"/>
              <a:t>Aramis: 0.1-0.7 nm. Commissioning starts in June 2016, first light in 2017. </a:t>
            </a:r>
          </a:p>
          <a:p>
            <a:pPr lvl="1"/>
            <a:r>
              <a:rPr lang="en-US" dirty="0" smtClean="0"/>
              <a:t>Athos: 0.7-7nm. First XFEL light expected for 2020.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Athos </a:t>
            </a:r>
            <a:r>
              <a:rPr lang="en-US" dirty="0" err="1" smtClean="0">
                <a:solidFill>
                  <a:srgbClr val="010000"/>
                </a:solidFill>
              </a:rPr>
              <a:t>undulators</a:t>
            </a:r>
            <a:r>
              <a:rPr lang="en-US" dirty="0" smtClean="0">
                <a:solidFill>
                  <a:srgbClr val="010000"/>
                </a:solidFill>
              </a:rPr>
              <a:t>: </a:t>
            </a:r>
          </a:p>
          <a:p>
            <a:pPr lvl="1"/>
            <a:r>
              <a:rPr lang="en-US" dirty="0" smtClean="0">
                <a:solidFill>
                  <a:srgbClr val="010000"/>
                </a:solidFill>
              </a:rPr>
              <a:t>APPLE devices, </a:t>
            </a:r>
            <a:r>
              <a:rPr lang="en-US" i="1" dirty="0" smtClean="0">
                <a:solidFill>
                  <a:srgbClr val="010000"/>
                </a:solidFill>
              </a:rPr>
              <a:t>K</a:t>
            </a:r>
            <a:r>
              <a:rPr lang="en-US" dirty="0" smtClean="0">
                <a:solidFill>
                  <a:srgbClr val="010000"/>
                </a:solidFill>
              </a:rPr>
              <a:t> = 0.9-3.9, </a:t>
            </a:r>
            <a:r>
              <a:rPr lang="en-US" i="1" dirty="0" err="1" smtClean="0">
                <a:solidFill>
                  <a:srgbClr val="010000"/>
                </a:solidFill>
              </a:rPr>
              <a:t>λ</a:t>
            </a:r>
            <a:r>
              <a:rPr lang="en-US" i="1" baseline="-25000" dirty="0" err="1" smtClean="0">
                <a:solidFill>
                  <a:srgbClr val="010000"/>
                </a:solidFill>
              </a:rPr>
              <a:t>u</a:t>
            </a:r>
            <a:r>
              <a:rPr lang="en-US" dirty="0" smtClean="0">
                <a:solidFill>
                  <a:srgbClr val="010000"/>
                </a:solidFill>
              </a:rPr>
              <a:t>= 40 mm</a:t>
            </a:r>
          </a:p>
          <a:p>
            <a:pPr lvl="1"/>
            <a:r>
              <a:rPr lang="en-US" dirty="0">
                <a:solidFill>
                  <a:srgbClr val="010000"/>
                </a:solidFill>
              </a:rPr>
              <a:t>Module length is 2 </a:t>
            </a:r>
            <a:r>
              <a:rPr lang="en-US" dirty="0" smtClean="0">
                <a:solidFill>
                  <a:srgbClr val="010000"/>
                </a:solidFill>
              </a:rPr>
              <a:t>m. Initially 20 modules</a:t>
            </a:r>
            <a:endParaRPr lang="en-US" dirty="0">
              <a:solidFill>
                <a:srgbClr val="010000"/>
              </a:solidFill>
            </a:endParaRPr>
          </a:p>
          <a:p>
            <a:pPr lvl="1"/>
            <a:r>
              <a:rPr lang="en-US" dirty="0" smtClean="0">
                <a:solidFill>
                  <a:srgbClr val="010000"/>
                </a:solidFill>
              </a:rPr>
              <a:t>Allow </a:t>
            </a:r>
            <a:r>
              <a:rPr lang="en-US" dirty="0" smtClean="0">
                <a:solidFill>
                  <a:srgbClr val="010000"/>
                </a:solidFill>
              </a:rPr>
              <a:t>for special configurations, e.g. transverse-gradient undulator (TGU</a:t>
            </a:r>
            <a:r>
              <a:rPr lang="en-US" dirty="0" smtClean="0">
                <a:solidFill>
                  <a:srgbClr val="01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10000"/>
                </a:solidFill>
              </a:rPr>
              <a:t>Installed chicanes between the modules, inter-undulator space is 0.75 </a:t>
            </a:r>
            <a:r>
              <a:rPr lang="en-US" dirty="0" smtClean="0">
                <a:solidFill>
                  <a:srgbClr val="010000"/>
                </a:solidFill>
              </a:rPr>
              <a:t>m</a:t>
            </a:r>
            <a:endParaRPr lang="en-US" dirty="0" smtClean="0">
              <a:solidFill>
                <a:srgbClr val="01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Athos: the soft X-ray beamline of </a:t>
            </a:r>
            <a:r>
              <a:rPr lang="en-US" dirty="0" err="1" smtClean="0"/>
              <a:t>SwissFEL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8151897" cy="145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06111"/>
              </p:ext>
            </p:extLst>
          </p:nvPr>
        </p:nvGraphicFramePr>
        <p:xfrm>
          <a:off x="5364088" y="3140968"/>
          <a:ext cx="3417966" cy="3169520"/>
        </p:xfrm>
        <a:graphic>
          <a:graphicData uri="http://schemas.openxmlformats.org/drawingml/2006/table">
            <a:tbl>
              <a:tblPr/>
              <a:tblGrid>
                <a:gridCol w="1627193"/>
                <a:gridCol w="1790773"/>
              </a:tblGrid>
              <a:tr h="304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Parameter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Value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e</a:t>
                      </a:r>
                      <a:r>
                        <a:rPr kumimoji="0" lang="en-US" altLang="de-D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-</a:t>
                      </a: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 charge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200 </a:t>
                      </a:r>
                      <a:r>
                        <a:rPr kumimoji="0" lang="en-US" alt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pC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Current profile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Flat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Peak current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2-6 kA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Pulse duration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33-100 fs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e</a:t>
                      </a:r>
                      <a:r>
                        <a:rPr kumimoji="0" lang="en-US" altLang="de-D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-</a:t>
                      </a: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 Energy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3-3.5 GeV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Normalized Emittance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300 nm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70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Energy spread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Variable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Nominal is 350 </a:t>
                      </a:r>
                      <a:r>
                        <a:rPr kumimoji="0" lang="en-US" alt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keV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330186" y="2730624"/>
            <a:ext cx="327426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Simulation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3474422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09203" y="836712"/>
            <a:ext cx="7742237" cy="4679951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Motivation</a:t>
            </a:r>
            <a:r>
              <a:rPr lang="en-US" sz="1600" dirty="0" smtClean="0"/>
              <a:t>: producing XFEL pulses with large bandwidth is required for some applications (e.g. crystallography, absorption spectroscopy)</a:t>
            </a:r>
          </a:p>
          <a:p>
            <a:endParaRPr lang="en-US" sz="800" dirty="0" smtClean="0"/>
          </a:p>
          <a:p>
            <a:r>
              <a:rPr lang="en-US" sz="1600" dirty="0" smtClean="0"/>
              <a:t>XFEL resonance condition: </a:t>
            </a:r>
          </a:p>
          <a:p>
            <a:endParaRPr lang="en-US" sz="800" dirty="0"/>
          </a:p>
          <a:p>
            <a:r>
              <a:rPr lang="en-US" sz="1600" dirty="0" smtClean="0"/>
              <a:t>An energy-chirped electron beam will produce broadband XFEL pulses. The chirp can be created with different methods (</a:t>
            </a:r>
            <a:r>
              <a:rPr lang="en-US" sz="1600" dirty="0" err="1" smtClean="0"/>
              <a:t>overcompression</a:t>
            </a:r>
            <a:r>
              <a:rPr lang="en-US" sz="1600" dirty="0" smtClean="0"/>
              <a:t>, </a:t>
            </a:r>
            <a:r>
              <a:rPr lang="en-US" sz="1600" dirty="0" err="1" smtClean="0"/>
              <a:t>wakefields</a:t>
            </a:r>
            <a:r>
              <a:rPr lang="en-US" sz="1600" dirty="0" smtClean="0"/>
              <a:t>). Practical limit to few % </a:t>
            </a:r>
          </a:p>
          <a:p>
            <a:endParaRPr lang="en-US" sz="800" dirty="0" smtClean="0"/>
          </a:p>
          <a:p>
            <a:r>
              <a:rPr lang="en-US" sz="1600" dirty="0" smtClean="0"/>
              <a:t>In a transverse-gradient </a:t>
            </a:r>
            <a:r>
              <a:rPr lang="en-US" sz="1600" dirty="0" err="1" smtClean="0"/>
              <a:t>undulator</a:t>
            </a:r>
            <a:r>
              <a:rPr lang="en-US" sz="1600" dirty="0" smtClean="0"/>
              <a:t> (TGU) there is a (linear) dependence of the </a:t>
            </a:r>
            <a:r>
              <a:rPr lang="en-US" sz="1600" dirty="0" err="1" smtClean="0"/>
              <a:t>undulator</a:t>
            </a:r>
            <a:r>
              <a:rPr lang="en-US" sz="1600" dirty="0" smtClean="0"/>
              <a:t> field on the transverse position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A tilted beam traveling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through a TGU will produce </a:t>
            </a:r>
          </a:p>
          <a:p>
            <a:pPr marL="0" indent="0">
              <a:buNone/>
            </a:pPr>
            <a:r>
              <a:rPr lang="en-US" sz="1600" dirty="0" smtClean="0"/>
              <a:t>    broadband XFEL </a:t>
            </a:r>
            <a:r>
              <a:rPr lang="en-US" sz="1600" dirty="0" smtClean="0"/>
              <a:t>radiation</a:t>
            </a:r>
          </a:p>
          <a:p>
            <a:pPr marL="0" indent="0">
              <a:buNone/>
            </a:pPr>
            <a:r>
              <a:rPr lang="en-US" sz="1600" dirty="0" smtClean="0"/>
              <a:t>    Easy to tune!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To </a:t>
            </a:r>
            <a:r>
              <a:rPr lang="en-US" sz="1600" dirty="0"/>
              <a:t>allow that every </a:t>
            </a:r>
            <a:r>
              <a:rPr lang="en-US" sz="1600" dirty="0" smtClean="0"/>
              <a:t>slice lases </a:t>
            </a:r>
            <a:r>
              <a:rPr lang="en-US" sz="1600" dirty="0"/>
              <a:t>at the same </a:t>
            </a:r>
            <a:r>
              <a:rPr lang="en-US" sz="1600" dirty="0" smtClean="0"/>
              <a:t>frequency the beam needs to travel parallel: </a:t>
            </a:r>
            <a:endParaRPr lang="en-US" sz="1600" dirty="0"/>
          </a:p>
          <a:p>
            <a:pPr lvl="1"/>
            <a:r>
              <a:rPr lang="en-US" sz="1600" dirty="0"/>
              <a:t>Initial tilt only in offset  &amp; no external focusing</a:t>
            </a:r>
          </a:p>
          <a:p>
            <a:pPr lvl="1"/>
            <a:r>
              <a:rPr lang="en-US" sz="1600" dirty="0"/>
              <a:t>Drawback of no focusing: larger beta-functions </a:t>
            </a:r>
            <a:r>
              <a:rPr lang="en-US" sz="1600" dirty="0">
                <a:sym typeface="Wingdings" panose="05000000000000000000" pitchFamily="2" charset="2"/>
              </a:rPr>
              <a:t> decrease of FEL </a:t>
            </a:r>
            <a:r>
              <a:rPr lang="en-US" sz="1600" dirty="0" smtClean="0">
                <a:sym typeface="Wingdings" panose="05000000000000000000" pitchFamily="2" charset="2"/>
              </a:rPr>
              <a:t>performance</a:t>
            </a:r>
          </a:p>
          <a:p>
            <a:pPr marL="177800" lvl="1" indent="0">
              <a:buNone/>
            </a:pPr>
            <a:r>
              <a:rPr lang="en-US" sz="800" dirty="0" smtClean="0"/>
              <a:t> </a:t>
            </a:r>
            <a:endParaRPr lang="en-US" sz="800" dirty="0"/>
          </a:p>
          <a:p>
            <a:r>
              <a:rPr lang="en-US" sz="1600" dirty="0" smtClean="0"/>
              <a:t>Additional possibilities of the scheme: </a:t>
            </a:r>
          </a:p>
          <a:p>
            <a:pPr lvl="1"/>
            <a:r>
              <a:rPr lang="en-US" sz="1600" dirty="0" smtClean="0"/>
              <a:t>Multiple colors with slotted foil at the </a:t>
            </a:r>
            <a:r>
              <a:rPr lang="en-US" sz="1600" dirty="0" err="1" smtClean="0"/>
              <a:t>undulator</a:t>
            </a:r>
            <a:r>
              <a:rPr lang="en-US" sz="1600" dirty="0" smtClean="0"/>
              <a:t> entrance</a:t>
            </a:r>
          </a:p>
          <a:p>
            <a:pPr lvl="1"/>
            <a:r>
              <a:rPr lang="en-US" sz="1600" dirty="0" smtClean="0"/>
              <a:t>XFEL pulse compression (sign of the chirp can be controlled)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sp>
        <p:nvSpPr>
          <p:cNvPr id="35" name="Titel 5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Ultra-large bandwidth XFEL pulses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59585" y="2855213"/>
                <a:ext cx="2124583" cy="645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sz="1800" i="1" kern="1000" spc="30" smtClean="0">
                              <a:latin typeface="Cambria Math"/>
                              <a:cs typeface="Franklin Gothic Book"/>
                            </a:rPr>
                          </m:ctrlPr>
                        </m:fPr>
                        <m:num>
                          <m:r>
                            <a:rPr lang="de-CH" sz="1800" b="0" i="1" kern="1000" spc="30" smtClean="0">
                              <a:latin typeface="Cambria Math"/>
                              <a:cs typeface="Franklin Gothic Book"/>
                            </a:rPr>
                            <m:t>𝐾</m:t>
                          </m:r>
                          <m:d>
                            <m:dPr>
                              <m:ctrlPr>
                                <a:rPr lang="de-CH" sz="1800" b="0" i="1" kern="1000" spc="30" smtClean="0">
                                  <a:latin typeface="Cambria Math"/>
                                  <a:cs typeface="Franklin Gothic Book"/>
                                </a:rPr>
                              </m:ctrlPr>
                            </m:dPr>
                            <m:e>
                              <m:r>
                                <a:rPr lang="de-CH" sz="1800" b="0" i="1" kern="1000" spc="30" smtClean="0">
                                  <a:latin typeface="Cambria Math"/>
                                  <a:cs typeface="Franklin Gothic Book"/>
                                </a:rPr>
                                <m:t>𝑥</m:t>
                              </m:r>
                            </m:e>
                          </m:d>
                          <m:r>
                            <a:rPr lang="de-CH" sz="1800" b="0" i="1" kern="1000" spc="30" smtClean="0">
                              <a:latin typeface="Cambria Math"/>
                              <a:cs typeface="Franklin Gothic Book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CH" sz="1800" b="0" i="1" kern="1000" spc="3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sz="1800" b="0" i="1" kern="1000" spc="30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CH" sz="1800" b="0" i="1" kern="1000" spc="3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CH" sz="1800" i="1" kern="1000" spc="3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sz="1800" i="1" kern="1000" spc="3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CH" sz="1800" i="1" kern="1000" spc="3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CH" sz="1800" b="0" i="1" kern="1000" spc="30" smtClean="0">
                          <a:latin typeface="Cambria Math"/>
                          <a:cs typeface="Franklin Gothic Book"/>
                        </a:rPr>
                        <m:t>=</m:t>
                      </m:r>
                      <m:r>
                        <a:rPr lang="de-CH" sz="1800" b="0" i="1" kern="1000" spc="30" smtClean="0">
                          <a:latin typeface="Cambria Math"/>
                          <a:ea typeface="Cambria Math"/>
                          <a:cs typeface="Franklin Gothic Book"/>
                        </a:rPr>
                        <m:t>𝛼</m:t>
                      </m:r>
                      <m:r>
                        <a:rPr lang="de-CH" sz="1800" b="0" i="1" kern="1000" spc="30" smtClean="0">
                          <a:latin typeface="Cambria Math"/>
                          <a:ea typeface="Cambria Math"/>
                          <a:cs typeface="Franklin Gothic Book"/>
                        </a:rPr>
                        <m:t>𝑥</m:t>
                      </m:r>
                    </m:oMath>
                  </m:oMathPara>
                </a14:m>
                <a:endParaRPr lang="de-CH" sz="1800" kern="1000" spc="30" dirty="0" err="1" smtClean="0"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585" y="2855213"/>
                <a:ext cx="2124583" cy="6457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63888" y="1362472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de-CH" sz="1800" i="1" kern="1000" spc="30" smtClean="0">
                        <a:latin typeface="Cambria Math"/>
                        <a:ea typeface="Cambria Math"/>
                        <a:cs typeface="Franklin Gothic Book"/>
                      </a:rPr>
                      <m:t>𝜆</m:t>
                    </m:r>
                    <m:r>
                      <a:rPr lang="de-CH" sz="1800" i="1" kern="1000" spc="30" smtClean="0">
                        <a:latin typeface="Cambria Math"/>
                        <a:cs typeface="Franklin Gothic Book"/>
                      </a:rPr>
                      <m:t>=</m:t>
                    </m:r>
                    <m:f>
                      <m:fPr>
                        <m:ctrlPr>
                          <a:rPr lang="de-CH" sz="1800" i="1" kern="1000" spc="30" smtClean="0">
                            <a:latin typeface="Cambria Math"/>
                            <a:cs typeface="Franklin Gothic Book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sz="1800" i="1" kern="1000" spc="3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CH" sz="1800" i="1" kern="1000" spc="30">
                                <a:latin typeface="Cambria Math"/>
                                <a:ea typeface="Cambria Math"/>
                                <a:cs typeface="Franklin Gothic Book"/>
                              </a:rPr>
                              <m:t>𝜆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de-CH" sz="1800" i="1" kern="1000" spc="30" smtClean="0">
                            <a:latin typeface="Cambria Math"/>
                            <a:cs typeface="Franklin Gothic Book"/>
                          </a:rPr>
                          <m:t>2</m:t>
                        </m:r>
                        <m:sSup>
                          <m:sSupPr>
                            <m:ctrlPr>
                              <a:rPr lang="de-CH" sz="1800" i="1" kern="1000" spc="3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CH" sz="1800" i="1" kern="1000" spc="30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de-CH" sz="1800" b="0" i="1" kern="1000" spc="3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CH" sz="1800" b="0" i="1" kern="1000" spc="30" smtClean="0">
                        <a:latin typeface="Cambria Math"/>
                        <a:cs typeface="Franklin Gothic Book"/>
                      </a:rPr>
                      <m:t>(1+</m:t>
                    </m:r>
                    <m:sSup>
                      <m:sSupPr>
                        <m:ctrlPr>
                          <a:rPr lang="de-CH" sz="1800" i="1" kern="1000" spc="30">
                            <a:latin typeface="Cambria Math"/>
                          </a:rPr>
                        </m:ctrlPr>
                      </m:sSupPr>
                      <m:e>
                        <m:r>
                          <a:rPr lang="de-CH" sz="1800" i="1" kern="1000" spc="3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de-CH" sz="1800" i="1" kern="1000" spc="3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CH" sz="1800" b="0" i="1" kern="1000" spc="30" smtClean="0">
                        <a:latin typeface="Cambria Math"/>
                      </a:rPr>
                      <m:t>/2</m:t>
                    </m:r>
                  </m:oMath>
                </a14:m>
                <a:r>
                  <a:rPr lang="de-CH" sz="1800" kern="1000" spc="30" dirty="0" smtClean="0">
                    <a:latin typeface="+mn-lt"/>
                    <a:cs typeface="Franklin Gothic Book"/>
                  </a:rPr>
                  <a:t>)</a:t>
                </a:r>
                <a:endParaRPr lang="de-CH" sz="1800" kern="1000" spc="30" dirty="0" err="1" smtClean="0"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362472"/>
                <a:ext cx="914400" cy="914400"/>
              </a:xfrm>
              <a:prstGeom prst="rect">
                <a:avLst/>
              </a:prstGeom>
              <a:blipFill rotWithShape="1">
                <a:blip r:embed="rId4"/>
                <a:stretch>
                  <a:fillRect l="-9333" r="-12133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292080" y="2924944"/>
            <a:ext cx="327426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 smtClean="0">
                <a:latin typeface="+mn-lt"/>
                <a:cs typeface="Franklin Gothic Book"/>
              </a:rPr>
              <a:t>On-axis field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700" kern="1000" spc="30" dirty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 smtClean="0">
                <a:latin typeface="+mn-lt"/>
                <a:cs typeface="Franklin Gothic Book"/>
              </a:rPr>
              <a:t>Gradient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220072" y="3047256"/>
            <a:ext cx="12241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5652120" y="3356992"/>
            <a:ext cx="864096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81" y="4246209"/>
            <a:ext cx="1800199" cy="28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00353" y="3621728"/>
            <a:ext cx="216024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Tilted electron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beam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5010" y="3621728"/>
            <a:ext cx="1835743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Transverse-gradient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err="1" smtClean="0">
                <a:latin typeface="+mn-lt"/>
                <a:cs typeface="Franklin Gothic Book"/>
              </a:rPr>
              <a:t>undulator</a:t>
            </a:r>
            <a:endParaRPr lang="en-US" sz="1400" i="1" kern="1000" spc="30" dirty="0" smtClean="0">
              <a:latin typeface="+mn-lt"/>
              <a:cs typeface="Franklin Gothic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4729" y="3621728"/>
            <a:ext cx="1835743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Large-bandwidth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XFEL pulse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94" y="4128225"/>
            <a:ext cx="947400" cy="52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69" y="4128225"/>
            <a:ext cx="815106" cy="52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99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09203" y="836712"/>
            <a:ext cx="7742237" cy="4679951"/>
          </a:xfrm>
        </p:spPr>
        <p:txBody>
          <a:bodyPr/>
          <a:lstStyle/>
          <a:p>
            <a:r>
              <a:rPr lang="en-US" sz="1600" dirty="0" err="1" smtClean="0">
                <a:sym typeface="Wingdings" panose="05000000000000000000" pitchFamily="2" charset="2"/>
              </a:rPr>
              <a:t>Undulator</a:t>
            </a:r>
            <a:r>
              <a:rPr lang="en-US" sz="1600" dirty="0" smtClean="0">
                <a:sym typeface="Wingdings" panose="05000000000000000000" pitchFamily="2" charset="2"/>
              </a:rPr>
              <a:t> with canted poles 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More versatile option: Apple </a:t>
            </a:r>
            <a:r>
              <a:rPr lang="en-US" sz="1600" dirty="0" err="1" smtClean="0">
                <a:sym typeface="Wingdings" panose="05000000000000000000" pitchFamily="2" charset="2"/>
              </a:rPr>
              <a:t>undulators</a:t>
            </a:r>
            <a:r>
              <a:rPr lang="en-US" sz="1600" dirty="0" smtClean="0">
                <a:sym typeface="Wingdings" panose="05000000000000000000" pitchFamily="2" charset="2"/>
              </a:rPr>
              <a:t> with variable gap. Gradient and on-axis field can be tuned independently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sp>
        <p:nvSpPr>
          <p:cNvPr id="35" name="Titel 5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Gradient generation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5" y="2399184"/>
            <a:ext cx="4060827" cy="339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772816"/>
            <a:ext cx="4134485" cy="334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898976"/>
            <a:ext cx="327426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The gradient is created by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longitudinally shifting the arrays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8178" y="1628800"/>
            <a:ext cx="327426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Calculation with RADIA for Athos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580112" y="2708920"/>
            <a:ext cx="86409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868144" y="2515616"/>
            <a:ext cx="269819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kern="1000" spc="30" dirty="0" smtClean="0">
                <a:latin typeface="+mn-lt"/>
                <a:cs typeface="Franklin Gothic Book"/>
              </a:rPr>
              <a:t>Deviation from linearity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5668" y="5229200"/>
            <a:ext cx="41068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For deviation better than 20%, a gradient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l-GR" i="1" kern="1000" spc="30" dirty="0" smtClean="0">
                <a:latin typeface="+mn-lt"/>
                <a:cs typeface="Franklin Gothic Book"/>
              </a:rPr>
              <a:t>α</a:t>
            </a:r>
            <a:r>
              <a:rPr lang="de-CH" kern="1000" spc="30" dirty="0" smtClean="0">
                <a:latin typeface="+mn-lt"/>
                <a:cs typeface="Franklin Gothic Book"/>
              </a:rPr>
              <a:t>=</a:t>
            </a:r>
            <a:r>
              <a:rPr lang="en-US" kern="1000" spc="30" dirty="0" smtClean="0">
                <a:latin typeface="+mn-lt"/>
                <a:cs typeface="Franklin Gothic Book"/>
              </a:rPr>
              <a:t>30-80 m</a:t>
            </a:r>
            <a:r>
              <a:rPr lang="en-US" kern="1000" spc="30" baseline="30000" dirty="0" smtClean="0">
                <a:latin typeface="+mn-lt"/>
                <a:cs typeface="Franklin Gothic Book"/>
              </a:rPr>
              <a:t>-1</a:t>
            </a:r>
            <a:r>
              <a:rPr lang="en-US" kern="1000" spc="30" dirty="0" smtClean="0">
                <a:latin typeface="+mn-lt"/>
                <a:cs typeface="Franklin Gothic Book"/>
              </a:rPr>
              <a:t> is obtained for </a:t>
            </a:r>
            <a:r>
              <a:rPr lang="en-US" i="1" kern="1000" spc="30" dirty="0" smtClean="0">
                <a:latin typeface="+mn-lt"/>
                <a:cs typeface="Franklin Gothic Book"/>
              </a:rPr>
              <a:t>K</a:t>
            </a:r>
            <a:r>
              <a:rPr lang="en-US" kern="1000" spc="30" dirty="0" smtClean="0">
                <a:latin typeface="+mn-lt"/>
                <a:cs typeface="Franklin Gothic Book"/>
              </a:rPr>
              <a:t>=1-2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kern="1000" spc="30" dirty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solidFill>
                  <a:srgbClr val="00B050"/>
                </a:solidFill>
                <a:latin typeface="+mn-lt"/>
                <a:cs typeface="Franklin Gothic Book"/>
              </a:rPr>
              <a:t>Outlook: new device type to allow planar and circular polarization and to improve linearity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600" y="2010544"/>
            <a:ext cx="327426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Sketch of standard Apple </a:t>
            </a:r>
            <a:r>
              <a:rPr lang="en-US" i="1" kern="1000" spc="30" dirty="0" err="1" smtClean="0">
                <a:latin typeface="+mn-lt"/>
                <a:cs typeface="Franklin Gothic Book"/>
              </a:rPr>
              <a:t>undulator</a:t>
            </a:r>
            <a:endParaRPr lang="en-US" i="1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04381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55576" y="836712"/>
            <a:ext cx="4536505" cy="467995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Continuous </a:t>
            </a:r>
            <a:r>
              <a:rPr lang="en-US" sz="1600" dirty="0" err="1" smtClean="0">
                <a:sym typeface="Wingdings" panose="05000000000000000000" pitchFamily="2" charset="2"/>
              </a:rPr>
              <a:t>undulator</a:t>
            </a:r>
            <a:r>
              <a:rPr lang="en-US" sz="1600" dirty="0" smtClean="0">
                <a:sym typeface="Wingdings" panose="05000000000000000000" pitchFamily="2" charset="2"/>
              </a:rPr>
              <a:t> of 40 m without focusing (</a:t>
            </a:r>
            <a:r>
              <a:rPr lang="el-G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β</a:t>
            </a:r>
            <a:r>
              <a:rPr lang="de-CH" sz="1600" i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</a:t>
            </a:r>
            <a:r>
              <a:rPr lang="de-CH" sz="1600" dirty="0" smtClean="0">
                <a:sym typeface="Wingdings" panose="05000000000000000000" pitchFamily="2" charset="2"/>
              </a:rPr>
              <a:t>=40m, </a:t>
            </a:r>
            <a:r>
              <a:rPr lang="el-G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β</a:t>
            </a:r>
            <a:r>
              <a:rPr lang="de-CH" sz="1600" i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</a:t>
            </a:r>
            <a:r>
              <a:rPr lang="de-CH" sz="1600" dirty="0" smtClean="0">
                <a:sym typeface="Wingdings" panose="05000000000000000000" pitchFamily="2" charset="2"/>
              </a:rPr>
              <a:t>=35m)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Simulation parameters: </a:t>
            </a:r>
            <a:r>
              <a:rPr lang="en-US" sz="1600" i="1" dirty="0" smtClean="0"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ym typeface="Wingdings" panose="05000000000000000000" pitchFamily="2" charset="2"/>
              </a:rPr>
              <a:t> = 3 kA, </a:t>
            </a:r>
            <a:r>
              <a:rPr lang="el-GR" sz="1600" i="1" dirty="0">
                <a:sym typeface="Wingdings" panose="05000000000000000000" pitchFamily="2" charset="2"/>
              </a:rPr>
              <a:t>σ</a:t>
            </a:r>
            <a:r>
              <a:rPr lang="de-CH" sz="1600" i="1" baseline="-25000" dirty="0">
                <a:sym typeface="Wingdings" panose="05000000000000000000" pitchFamily="2" charset="2"/>
              </a:rPr>
              <a:t>E</a:t>
            </a:r>
            <a:r>
              <a:rPr lang="de-CH" sz="1600" baseline="-25000" dirty="0">
                <a:sym typeface="Wingdings" panose="05000000000000000000" pitchFamily="2" charset="2"/>
              </a:rPr>
              <a:t> </a:t>
            </a:r>
            <a:r>
              <a:rPr lang="de-CH" sz="1600" baseline="-250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= 350 </a:t>
            </a:r>
            <a:r>
              <a:rPr lang="en-US" sz="1600" dirty="0" err="1" smtClean="0">
                <a:sym typeface="Wingdings" panose="05000000000000000000" pitchFamily="2" charset="2"/>
              </a:rPr>
              <a:t>keV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Central wavelength: 1 nm</a:t>
            </a: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Performance for different optimum gradient/tilt values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Too strong tilt: radiation slips out of the electron beam 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Too strong gradient: wavelength change within slice transverse size is too large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sp>
        <p:nvSpPr>
          <p:cNvPr id="35" name="Titel 5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09" y="1138702"/>
            <a:ext cx="3918103" cy="28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30" y="3802998"/>
            <a:ext cx="3918103" cy="293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9" y="3212976"/>
            <a:ext cx="3918103" cy="293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64088" y="476672"/>
            <a:ext cx="34902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+mn-lt"/>
                <a:sym typeface="Wingdings" panose="05000000000000000000" pitchFamily="2" charset="2"/>
              </a:rPr>
              <a:t> A gradient of 48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m</a:t>
            </a:r>
            <a:r>
              <a:rPr lang="en-US" baseline="30000" dirty="0">
                <a:latin typeface="+mn-lt"/>
                <a:sym typeface="Wingdings" panose="05000000000000000000" pitchFamily="2" charset="2"/>
              </a:rPr>
              <a:t>-1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 and a tilt in offset of 125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produces XFEL radiation with 10 % bandwidth and peak powers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10 GW</a:t>
            </a:r>
            <a:endParaRPr lang="en-US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1556792"/>
            <a:ext cx="327426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Spectrum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8064" y="4314800"/>
            <a:ext cx="327426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Power profile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3829" y="6176917"/>
            <a:ext cx="37041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+mn-lt"/>
                <a:sym typeface="Wingdings" panose="05000000000000000000" pitchFamily="2" charset="2"/>
              </a:rPr>
              <a:t>We can obtain XFEL pulses with 20 % bandwidth and few GW peak power</a:t>
            </a:r>
            <a:endParaRPr lang="en-US" dirty="0">
              <a:latin typeface="+mn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400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13231" y="3900068"/>
            <a:ext cx="5252314" cy="647700"/>
            <a:chOff x="877824" y="1200150"/>
            <a:chExt cx="5252314" cy="647700"/>
          </a:xfrm>
        </p:grpSpPr>
        <p:sp>
          <p:nvSpPr>
            <p:cNvPr id="4" name="Freeform 3"/>
            <p:cNvSpPr/>
            <p:nvPr/>
          </p:nvSpPr>
          <p:spPr bwMode="auto">
            <a:xfrm>
              <a:off x="877824" y="1338682"/>
              <a:ext cx="5252314" cy="387705"/>
            </a:xfrm>
            <a:custGeom>
              <a:avLst/>
              <a:gdLst>
                <a:gd name="connsiteX0" fmla="*/ 0 w 5252314"/>
                <a:gd name="connsiteY0" fmla="*/ 373075 h 387705"/>
                <a:gd name="connsiteX1" fmla="*/ 2238451 w 5252314"/>
                <a:gd name="connsiteY1" fmla="*/ 380390 h 387705"/>
                <a:gd name="connsiteX2" fmla="*/ 2677363 w 5252314"/>
                <a:gd name="connsiteY2" fmla="*/ 0 h 387705"/>
                <a:gd name="connsiteX3" fmla="*/ 3050438 w 5252314"/>
                <a:gd name="connsiteY3" fmla="*/ 387705 h 387705"/>
                <a:gd name="connsiteX4" fmla="*/ 5252314 w 5252314"/>
                <a:gd name="connsiteY4" fmla="*/ 380390 h 38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2314" h="387705">
                  <a:moveTo>
                    <a:pt x="0" y="373075"/>
                  </a:moveTo>
                  <a:lnTo>
                    <a:pt x="2238451" y="380390"/>
                  </a:lnTo>
                  <a:lnTo>
                    <a:pt x="2677363" y="0"/>
                  </a:lnTo>
                  <a:lnTo>
                    <a:pt x="3050438" y="387705"/>
                  </a:lnTo>
                  <a:lnTo>
                    <a:pt x="5252314" y="38039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1020763" y="1560513"/>
              <a:ext cx="1727200" cy="287337"/>
              <a:chOff x="2339752" y="2420888"/>
              <a:chExt cx="1728192" cy="288032"/>
            </a:xfrm>
          </p:grpSpPr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2339752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2483768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2627784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2771800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2915816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>
                <a:off x="3059832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3203848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3347864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23" name="Rectangle 14"/>
              <p:cNvSpPr>
                <a:spLocks noChangeArrowheads="1"/>
              </p:cNvSpPr>
              <p:nvPr/>
            </p:nvSpPr>
            <p:spPr bwMode="auto">
              <a:xfrm>
                <a:off x="3491880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3635896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3779912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26" name="Rectangle 17"/>
              <p:cNvSpPr>
                <a:spLocks noChangeArrowheads="1"/>
              </p:cNvSpPr>
              <p:nvPr/>
            </p:nvSpPr>
            <p:spPr bwMode="auto">
              <a:xfrm>
                <a:off x="3923928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</p:grpSp>
        <p:grpSp>
          <p:nvGrpSpPr>
            <p:cNvPr id="27" name="Group 18"/>
            <p:cNvGrpSpPr>
              <a:grpSpLocks/>
            </p:cNvGrpSpPr>
            <p:nvPr/>
          </p:nvGrpSpPr>
          <p:grpSpPr bwMode="auto">
            <a:xfrm>
              <a:off x="4278976" y="1560512"/>
              <a:ext cx="1728787" cy="287337"/>
              <a:chOff x="2339752" y="2420888"/>
              <a:chExt cx="1728192" cy="288032"/>
            </a:xfrm>
          </p:grpSpPr>
          <p:sp>
            <p:nvSpPr>
              <p:cNvPr id="28" name="Rectangle 6"/>
              <p:cNvSpPr>
                <a:spLocks noChangeArrowheads="1"/>
              </p:cNvSpPr>
              <p:nvPr/>
            </p:nvSpPr>
            <p:spPr bwMode="auto">
              <a:xfrm>
                <a:off x="2339752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2483768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2627784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2771800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32" name="Rectangle 10"/>
              <p:cNvSpPr>
                <a:spLocks noChangeArrowheads="1"/>
              </p:cNvSpPr>
              <p:nvPr/>
            </p:nvSpPr>
            <p:spPr bwMode="auto">
              <a:xfrm>
                <a:off x="2915816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3059832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3203848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3347864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/>
            </p:nvSpPr>
            <p:spPr bwMode="auto">
              <a:xfrm>
                <a:off x="3491880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37" name="Rectangle 15"/>
              <p:cNvSpPr>
                <a:spLocks noChangeArrowheads="1"/>
              </p:cNvSpPr>
              <p:nvPr/>
            </p:nvSpPr>
            <p:spPr bwMode="auto">
              <a:xfrm>
                <a:off x="3635896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3779912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  <p:sp>
            <p:nvSpPr>
              <p:cNvPr id="39" name="Rectangle 17"/>
              <p:cNvSpPr>
                <a:spLocks noChangeArrowheads="1"/>
              </p:cNvSpPr>
              <p:nvPr/>
            </p:nvSpPr>
            <p:spPr bwMode="auto">
              <a:xfrm>
                <a:off x="3923928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endParaRPr lang="en-US" altLang="de-DE"/>
              </a:p>
            </p:txBody>
          </p:sp>
        </p:grp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963863" y="1560513"/>
              <a:ext cx="288925" cy="287337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100000">
                  <a:srgbClr val="000000"/>
                </a:gs>
              </a:gsLst>
              <a:lin ang="54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397250" y="1200150"/>
              <a:ext cx="287338" cy="287338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100000">
                  <a:srgbClr val="000000"/>
                </a:gs>
              </a:gsLst>
              <a:lin ang="54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779912" y="1560513"/>
              <a:ext cx="287337" cy="287337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100000">
                  <a:srgbClr val="000000"/>
                </a:gs>
              </a:gsLst>
              <a:lin ang="54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cxnSp>
        <p:nvCxnSpPr>
          <p:cNvPr id="46" name="Straight Connector 53"/>
          <p:cNvCxnSpPr>
            <a:cxnSpLocks noChangeShapeType="1"/>
          </p:cNvCxnSpPr>
          <p:nvPr/>
        </p:nvCxnSpPr>
        <p:spPr bwMode="auto">
          <a:xfrm flipV="1">
            <a:off x="2383129" y="5196210"/>
            <a:ext cx="5169340" cy="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Oval 46"/>
          <p:cNvSpPr/>
          <p:nvPr/>
        </p:nvSpPr>
        <p:spPr bwMode="auto">
          <a:xfrm rot="20189373">
            <a:off x="2490698" y="5005388"/>
            <a:ext cx="1224136" cy="719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 rot="20189373">
            <a:off x="5767353" y="5293346"/>
            <a:ext cx="1224136" cy="719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cxnSp>
        <p:nvCxnSpPr>
          <p:cNvPr id="49" name="Straight Arrow Connector 66"/>
          <p:cNvCxnSpPr>
            <a:cxnSpLocks noChangeShapeType="1"/>
          </p:cNvCxnSpPr>
          <p:nvPr/>
        </p:nvCxnSpPr>
        <p:spPr bwMode="auto">
          <a:xfrm flipV="1">
            <a:off x="3699960" y="4836262"/>
            <a:ext cx="0" cy="7198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66"/>
          <p:cNvCxnSpPr>
            <a:cxnSpLocks noChangeShapeType="1"/>
          </p:cNvCxnSpPr>
          <p:nvPr/>
        </p:nvCxnSpPr>
        <p:spPr bwMode="auto">
          <a:xfrm flipV="1">
            <a:off x="5730482" y="4886615"/>
            <a:ext cx="0" cy="7198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736045" y="4686123"/>
            <a:ext cx="976606" cy="5100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err="1" smtClean="0">
                <a:latin typeface="+mn-lt"/>
                <a:cs typeface="Franklin Gothic Book"/>
              </a:rPr>
              <a:t>Betatron</a:t>
            </a:r>
            <a:r>
              <a:rPr lang="en-US" sz="1400" i="1" kern="1000" spc="30" dirty="0" smtClean="0">
                <a:latin typeface="+mn-lt"/>
                <a:cs typeface="Franklin Gothic Book"/>
              </a:rPr>
              <a:t>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oscillation</a:t>
            </a:r>
            <a:endParaRPr lang="de-CH" sz="1400" i="1" kern="1000" spc="30" dirty="0" err="1" smtClean="0">
              <a:latin typeface="+mn-lt"/>
              <a:cs typeface="Franklin Gothic Book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750814" y="4861408"/>
            <a:ext cx="143933" cy="359949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95343" y="4836172"/>
            <a:ext cx="976606" cy="2550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1</a:t>
            </a:r>
            <a:r>
              <a:rPr lang="en-US" sz="1400" i="1" kern="1000" spc="30" baseline="30000" dirty="0" smtClean="0">
                <a:latin typeface="+mn-lt"/>
                <a:cs typeface="Franklin Gothic Book"/>
              </a:rPr>
              <a:t>st</a:t>
            </a:r>
            <a:r>
              <a:rPr lang="en-US" sz="1400" i="1" kern="1000" spc="30" dirty="0" smtClean="0">
                <a:latin typeface="+mn-lt"/>
                <a:cs typeface="Franklin Gothic Book"/>
              </a:rPr>
              <a:t> pulse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93638" y="3756052"/>
            <a:ext cx="976606" cy="2550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1</a:t>
            </a:r>
            <a:r>
              <a:rPr lang="en-US" sz="1400" i="1" kern="1000" spc="30" baseline="30000" dirty="0" smtClean="0">
                <a:latin typeface="+mn-lt"/>
                <a:cs typeface="Franklin Gothic Book"/>
              </a:rPr>
              <a:t>st</a:t>
            </a:r>
            <a:r>
              <a:rPr lang="en-US" sz="1400" i="1" kern="1000" spc="30" dirty="0" smtClean="0">
                <a:latin typeface="+mn-lt"/>
                <a:cs typeface="Franklin Gothic Book"/>
              </a:rPr>
              <a:t> Stage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Tuned to 1</a:t>
            </a:r>
            <a:r>
              <a:rPr lang="en-US" sz="1400" i="1" kern="1000" spc="30" baseline="30000" dirty="0" smtClean="0">
                <a:latin typeface="+mn-lt"/>
                <a:cs typeface="Franklin Gothic Book"/>
              </a:rPr>
              <a:t>st</a:t>
            </a:r>
            <a:r>
              <a:rPr lang="en-US" sz="1400" i="1" kern="1000" spc="30" dirty="0" smtClean="0">
                <a:latin typeface="+mn-lt"/>
                <a:cs typeface="Franklin Gothic Book"/>
              </a:rPr>
              <a:t> photon energy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33148" y="3793772"/>
            <a:ext cx="976606" cy="2550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2</a:t>
            </a:r>
            <a:r>
              <a:rPr lang="en-US" sz="1400" i="1" kern="1000" spc="30" baseline="30000" dirty="0" smtClean="0">
                <a:latin typeface="+mn-lt"/>
                <a:cs typeface="Franklin Gothic Book"/>
              </a:rPr>
              <a:t>nd</a:t>
            </a:r>
            <a:r>
              <a:rPr lang="en-US" sz="1400" i="1" kern="1000" spc="30" dirty="0" smtClean="0">
                <a:latin typeface="+mn-lt"/>
                <a:cs typeface="Franklin Gothic Book"/>
              </a:rPr>
              <a:t> Stage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Tuned to 2</a:t>
            </a:r>
            <a:r>
              <a:rPr lang="en-US" sz="1400" i="1" kern="1000" spc="30" baseline="30000" dirty="0" smtClean="0">
                <a:latin typeface="+mn-lt"/>
                <a:cs typeface="Franklin Gothic Book"/>
              </a:rPr>
              <a:t>nd</a:t>
            </a:r>
            <a:r>
              <a:rPr lang="en-US" sz="1400" i="1" kern="1000" spc="30" dirty="0" smtClean="0">
                <a:latin typeface="+mn-lt"/>
                <a:cs typeface="Franklin Gothic Book"/>
              </a:rPr>
              <a:t> photon energy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43615" y="3573016"/>
            <a:ext cx="976606" cy="2550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Delay + Alignment</a:t>
            </a:r>
          </a:p>
        </p:txBody>
      </p:sp>
      <p:sp>
        <p:nvSpPr>
          <p:cNvPr id="58" name="Isosceles Triangle 57"/>
          <p:cNvSpPr/>
          <p:nvPr/>
        </p:nvSpPr>
        <p:spPr bwMode="auto">
          <a:xfrm>
            <a:off x="7480502" y="4836263"/>
            <a:ext cx="143933" cy="359949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>
            <a:off x="6605220" y="4836263"/>
            <a:ext cx="143933" cy="35994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 rot="20189373" flipV="1">
            <a:off x="1305100" y="4315271"/>
            <a:ext cx="499845" cy="457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58049" y="4506522"/>
            <a:ext cx="976606" cy="2550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Tilted Beam</a:t>
            </a:r>
          </a:p>
        </p:txBody>
      </p:sp>
      <p:cxnSp>
        <p:nvCxnSpPr>
          <p:cNvPr id="9217" name="Straight Arrow Connector 9216"/>
          <p:cNvCxnSpPr>
            <a:stCxn id="59" idx="0"/>
            <a:endCxn id="58" idx="0"/>
          </p:cNvCxnSpPr>
          <p:nvPr/>
        </p:nvCxnSpPr>
        <p:spPr bwMode="auto">
          <a:xfrm>
            <a:off x="6677187" y="4836263"/>
            <a:ext cx="87528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691738" y="4620148"/>
            <a:ext cx="976606" cy="5100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Adjustable Delay</a:t>
            </a:r>
          </a:p>
        </p:txBody>
      </p:sp>
      <p:sp>
        <p:nvSpPr>
          <p:cNvPr id="60" name="Titel 5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Two-color XFEL pulses </a:t>
            </a:r>
            <a:endParaRPr lang="en-US" dirty="0"/>
          </a:p>
        </p:txBody>
      </p:sp>
      <p:sp>
        <p:nvSpPr>
          <p:cNvPr id="63" name="Content Placeholder 1"/>
          <p:cNvSpPr>
            <a:spLocks noGrp="1"/>
          </p:cNvSpPr>
          <p:nvPr>
            <p:ph sz="quarter" idx="13"/>
          </p:nvPr>
        </p:nvSpPr>
        <p:spPr>
          <a:xfrm>
            <a:off x="1009203" y="836712"/>
            <a:ext cx="7742237" cy="4679951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1600" b="1" dirty="0" smtClean="0">
                <a:solidFill>
                  <a:srgbClr val="0070C0"/>
                </a:solidFill>
              </a:rPr>
              <a:t>Motivation</a:t>
            </a:r>
            <a:r>
              <a:rPr lang="en-US" sz="1600" dirty="0" smtClean="0"/>
              <a:t>: two-color XFEL radiation is required for pump-probe experiments, for instance for stimulated Raman scattering</a:t>
            </a:r>
          </a:p>
          <a:p>
            <a:r>
              <a:rPr lang="en-US" sz="1600" dirty="0" smtClean="0"/>
              <a:t>Existing methods mainly use:</a:t>
            </a:r>
          </a:p>
          <a:p>
            <a:pPr lvl="1"/>
            <a:r>
              <a:rPr lang="en-US" sz="1600" dirty="0" err="1" smtClean="0"/>
              <a:t>Undulators</a:t>
            </a:r>
            <a:r>
              <a:rPr lang="en-US" sz="1600" dirty="0" smtClean="0"/>
              <a:t> tuned at different </a:t>
            </a:r>
            <a:r>
              <a:rPr lang="en-US" sz="1600" i="1" dirty="0" smtClean="0"/>
              <a:t>K</a:t>
            </a:r>
            <a:r>
              <a:rPr lang="en-US" sz="1600" dirty="0" smtClean="0"/>
              <a:t> (</a:t>
            </a:r>
            <a:r>
              <a:rPr lang="en-US" sz="1600" dirty="0" smtClean="0">
                <a:solidFill>
                  <a:srgbClr val="FF0000"/>
                </a:solidFill>
              </a:rPr>
              <a:t>low power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B050"/>
                </a:solidFill>
              </a:rPr>
              <a:t>good </a:t>
            </a:r>
            <a:r>
              <a:rPr lang="en-US" sz="1600" dirty="0" err="1" smtClean="0">
                <a:solidFill>
                  <a:srgbClr val="00B050"/>
                </a:solidFill>
              </a:rPr>
              <a:t>tunability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long </a:t>
            </a:r>
            <a:r>
              <a:rPr lang="en-US" sz="1600" dirty="0" err="1" smtClean="0">
                <a:solidFill>
                  <a:srgbClr val="FF0000"/>
                </a:solidFill>
              </a:rPr>
              <a:t>undulator</a:t>
            </a:r>
            <a:r>
              <a:rPr lang="en-US" sz="1600" dirty="0" smtClean="0"/>
              <a:t>)</a:t>
            </a:r>
          </a:p>
          <a:p>
            <a:pPr lvl="1">
              <a:spcAft>
                <a:spcPts val="800"/>
              </a:spcAft>
            </a:pPr>
            <a:r>
              <a:rPr lang="en-US" sz="1600" dirty="0" smtClean="0"/>
              <a:t>2 electron bunches with different energy (</a:t>
            </a:r>
            <a:r>
              <a:rPr lang="en-US" sz="1600" dirty="0" smtClean="0">
                <a:solidFill>
                  <a:srgbClr val="00B050"/>
                </a:solidFill>
              </a:rPr>
              <a:t>high power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limited </a:t>
            </a:r>
            <a:r>
              <a:rPr lang="en-US" sz="1600" dirty="0" err="1" smtClean="0">
                <a:solidFill>
                  <a:srgbClr val="FF0000"/>
                </a:solidFill>
              </a:rPr>
              <a:t>tunability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B050"/>
                </a:solidFill>
              </a:rPr>
              <a:t>short </a:t>
            </a:r>
            <a:r>
              <a:rPr lang="en-US" sz="1600" dirty="0" err="1" smtClean="0">
                <a:solidFill>
                  <a:srgbClr val="00B050"/>
                </a:solidFill>
              </a:rPr>
              <a:t>undulator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 smtClean="0"/>
              <a:t>We propose to use a tilted </a:t>
            </a:r>
            <a:r>
              <a:rPr lang="en-US" sz="1600" dirty="0" smtClean="0"/>
              <a:t>beam, two </a:t>
            </a:r>
            <a:r>
              <a:rPr lang="en-US" sz="1600" dirty="0" smtClean="0"/>
              <a:t>variable gap undulator </a:t>
            </a:r>
            <a:r>
              <a:rPr lang="en-US" sz="1600" dirty="0" smtClean="0"/>
              <a:t>sections and </a:t>
            </a:r>
            <a:r>
              <a:rPr lang="en-US" sz="1600" dirty="0" smtClean="0"/>
              <a:t>a chicane. 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1600" dirty="0" smtClean="0"/>
              <a:t>In the first stage the “tail” is centered and lases at </a:t>
            </a:r>
            <a:r>
              <a:rPr lang="el-GR" sz="1600" dirty="0" smtClean="0"/>
              <a:t>λ</a:t>
            </a:r>
            <a:r>
              <a:rPr lang="de-CH" sz="1600" baseline="-25000" dirty="0" smtClean="0"/>
              <a:t>1</a:t>
            </a:r>
            <a:endParaRPr lang="en-US" sz="1600" baseline="-25000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1600" dirty="0" smtClean="0"/>
              <a:t>The electron beam is delayed and the “head” is realigned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1600" dirty="0" smtClean="0"/>
              <a:t>In the second stage the “head” lases at </a:t>
            </a:r>
            <a:r>
              <a:rPr lang="el-GR" sz="1600" dirty="0" smtClean="0"/>
              <a:t>λ</a:t>
            </a:r>
            <a:r>
              <a:rPr lang="de-CH" sz="1600" baseline="-25000" dirty="0" smtClean="0"/>
              <a:t>2</a:t>
            </a:r>
            <a:endParaRPr lang="en-US" sz="1600" baseline="-25000" dirty="0" smtClean="0"/>
          </a:p>
          <a:p>
            <a:pPr>
              <a:spcAft>
                <a:spcPts val="800"/>
              </a:spcAft>
            </a:pPr>
            <a:endParaRPr lang="en-US" sz="1600" dirty="0" smtClean="0"/>
          </a:p>
          <a:p>
            <a:pPr>
              <a:spcAft>
                <a:spcPts val="800"/>
              </a:spcAft>
            </a:pPr>
            <a:endParaRPr lang="en-US" sz="1600" dirty="0"/>
          </a:p>
          <a:p>
            <a:pPr>
              <a:spcAft>
                <a:spcPts val="800"/>
              </a:spcAft>
            </a:pPr>
            <a:endParaRPr lang="en-US" sz="1600" dirty="0" smtClean="0"/>
          </a:p>
          <a:p>
            <a:pPr>
              <a:spcAft>
                <a:spcPts val="800"/>
              </a:spcAft>
            </a:pPr>
            <a:endParaRPr lang="en-US" sz="1600" dirty="0"/>
          </a:p>
          <a:p>
            <a:pPr>
              <a:spcAft>
                <a:spcPts val="800"/>
              </a:spcAft>
            </a:pPr>
            <a:endParaRPr lang="en-US" sz="1600" dirty="0" smtClean="0"/>
          </a:p>
          <a:p>
            <a:pPr>
              <a:spcAft>
                <a:spcPts val="800"/>
              </a:spcAft>
            </a:pPr>
            <a:endParaRPr lang="en-US" sz="400" dirty="0"/>
          </a:p>
          <a:p>
            <a:pPr>
              <a:spcAft>
                <a:spcPts val="800"/>
              </a:spcAft>
            </a:pPr>
            <a:endParaRPr lang="en-US" sz="600" dirty="0" smtClean="0"/>
          </a:p>
          <a:p>
            <a:pPr>
              <a:spcAft>
                <a:spcPts val="800"/>
              </a:spcAft>
            </a:pPr>
            <a:r>
              <a:rPr lang="en-US" sz="1600" dirty="0" smtClean="0"/>
              <a:t>The method offers </a:t>
            </a:r>
            <a:r>
              <a:rPr lang="en-US" sz="1600" dirty="0" smtClean="0">
                <a:solidFill>
                  <a:srgbClr val="00B050"/>
                </a:solidFill>
              </a:rPr>
              <a:t>high power </a:t>
            </a:r>
            <a:r>
              <a:rPr lang="en-US" sz="1600" dirty="0" smtClean="0"/>
              <a:t>for both pulses (similar to SASE), </a:t>
            </a:r>
            <a:r>
              <a:rPr lang="en-US" sz="1600" dirty="0" smtClean="0">
                <a:solidFill>
                  <a:srgbClr val="00B050"/>
                </a:solidFill>
              </a:rPr>
              <a:t>great </a:t>
            </a:r>
            <a:r>
              <a:rPr lang="en-US" sz="1600" dirty="0" err="1" smtClean="0">
                <a:solidFill>
                  <a:srgbClr val="00B050"/>
                </a:solidFill>
              </a:rPr>
              <a:t>tunability</a:t>
            </a:r>
            <a:r>
              <a:rPr lang="en-US" sz="1600" dirty="0" smtClean="0"/>
              <a:t>, but it requires a </a:t>
            </a:r>
            <a:r>
              <a:rPr lang="en-US" sz="1600" dirty="0" smtClean="0">
                <a:solidFill>
                  <a:srgbClr val="FF0000"/>
                </a:solidFill>
              </a:rPr>
              <a:t>long </a:t>
            </a:r>
            <a:r>
              <a:rPr lang="en-US" sz="1600" dirty="0" err="1" smtClean="0">
                <a:solidFill>
                  <a:srgbClr val="FF0000"/>
                </a:solidFill>
              </a:rPr>
              <a:t>undulator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spcAft>
                <a:spcPts val="800"/>
              </a:spcAft>
            </a:pPr>
            <a:r>
              <a:rPr lang="en-US" sz="1600" dirty="0" err="1" smtClean="0"/>
              <a:t>Tunability</a:t>
            </a:r>
            <a:r>
              <a:rPr lang="en-US" sz="1600" dirty="0" smtClean="0"/>
              <a:t>: beam delay with chicane, wavelength difference with gap, length of each pulse with tilt amplitude and/or focusing strength</a:t>
            </a:r>
            <a:endParaRPr lang="en-US" sz="1600" dirty="0"/>
          </a:p>
          <a:p>
            <a:pPr>
              <a:spcAft>
                <a:spcPts val="800"/>
              </a:spcAft>
            </a:pPr>
            <a:endParaRPr lang="en-US" sz="1600" dirty="0" smtClean="0"/>
          </a:p>
          <a:p>
            <a:pPr>
              <a:spcAft>
                <a:spcPts val="800"/>
              </a:spcAft>
            </a:pPr>
            <a:endParaRPr lang="en-US" sz="1600" dirty="0"/>
          </a:p>
        </p:txBody>
      </p:sp>
      <p:sp>
        <p:nvSpPr>
          <p:cNvPr id="65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206312" y="6661150"/>
            <a:ext cx="575742" cy="196850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832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04800" y="6661150"/>
            <a:ext cx="16764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r>
              <a:rPr lang="de-DE" altLang="de-DE" sz="800" smtClean="0">
                <a:latin typeface="Arial Narrow" pitchFamily="34" charset="0"/>
              </a:rPr>
              <a:t>Sven Reiche -PSI</a:t>
            </a:r>
          </a:p>
        </p:txBody>
      </p:sp>
      <p:sp>
        <p:nvSpPr>
          <p:cNvPr id="60" name="Titel 5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206312" y="6661150"/>
            <a:ext cx="575742" cy="196850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87" y="4192993"/>
            <a:ext cx="3024336" cy="25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"/>
          <p:cNvSpPr>
            <a:spLocks noGrp="1"/>
          </p:cNvSpPr>
          <p:nvPr>
            <p:ph sz="quarter" idx="13"/>
          </p:nvPr>
        </p:nvSpPr>
        <p:spPr>
          <a:xfrm>
            <a:off x="1043608" y="837281"/>
            <a:ext cx="7920880" cy="467995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Parameters:</a:t>
            </a:r>
          </a:p>
          <a:p>
            <a:pPr marL="0" indent="0">
              <a:buNone/>
            </a:pPr>
            <a:r>
              <a:rPr lang="en-US" sz="1600" i="1" dirty="0" smtClean="0">
                <a:sym typeface="Wingdings" panose="05000000000000000000" pitchFamily="2" charset="2"/>
              </a:rPr>
              <a:t>E</a:t>
            </a:r>
            <a:r>
              <a:rPr lang="en-US" sz="1600" dirty="0" smtClean="0">
                <a:sym typeface="Wingdings" panose="05000000000000000000" pitchFamily="2" charset="2"/>
              </a:rPr>
              <a:t>= 2.91 GeV, </a:t>
            </a:r>
            <a:r>
              <a:rPr lang="en-US" sz="1600" i="1" dirty="0" smtClean="0"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ym typeface="Wingdings" panose="05000000000000000000" pitchFamily="2" charset="2"/>
              </a:rPr>
              <a:t> = 2 kA,</a:t>
            </a:r>
            <a:r>
              <a:rPr lang="el-GR" sz="1600" dirty="0" smtClean="0">
                <a:sym typeface="Wingdings" panose="05000000000000000000" pitchFamily="2" charset="2"/>
              </a:rPr>
              <a:t> </a:t>
            </a:r>
            <a:r>
              <a:rPr lang="el-GR" sz="1600" i="1" dirty="0">
                <a:sym typeface="Wingdings" panose="05000000000000000000" pitchFamily="2" charset="2"/>
              </a:rPr>
              <a:t>σ</a:t>
            </a:r>
            <a:r>
              <a:rPr lang="de-CH" sz="1600" i="1" baseline="-25000" dirty="0">
                <a:sym typeface="Wingdings" panose="05000000000000000000" pitchFamily="2" charset="2"/>
              </a:rPr>
              <a:t>E</a:t>
            </a:r>
            <a:r>
              <a:rPr lang="en-US" sz="1600" dirty="0">
                <a:sym typeface="Wingdings" panose="05000000000000000000" pitchFamily="2" charset="2"/>
              </a:rPr>
              <a:t>= 460 </a:t>
            </a:r>
            <a:r>
              <a:rPr lang="en-US" sz="1600" dirty="0" err="1">
                <a:sym typeface="Wingdings" panose="05000000000000000000" pitchFamily="2" charset="2"/>
              </a:rPr>
              <a:t>keV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CH" sz="1600" dirty="0" err="1" smtClean="0">
                <a:sym typeface="Wingdings" panose="05000000000000000000" pitchFamily="2" charset="2"/>
              </a:rPr>
              <a:t>Wavelengths</a:t>
            </a:r>
            <a:r>
              <a:rPr lang="en-US" sz="1600" dirty="0" smtClean="0">
                <a:sym typeface="Wingdings" panose="05000000000000000000" pitchFamily="2" charset="2"/>
              </a:rPr>
              <a:t>: 4.4 nm (</a:t>
            </a:r>
            <a:r>
              <a:rPr lang="en-US" sz="1600" i="1" dirty="0" smtClean="0">
                <a:sym typeface="Wingdings" panose="05000000000000000000" pitchFamily="2" charset="2"/>
              </a:rPr>
              <a:t>K</a:t>
            </a:r>
            <a:r>
              <a:rPr lang="en-US" sz="1600" dirty="0" smtClean="0">
                <a:sym typeface="Wingdings" panose="05000000000000000000" pitchFamily="2" charset="2"/>
              </a:rPr>
              <a:t>=3.5) / 2.3 nm (</a:t>
            </a:r>
            <a:r>
              <a:rPr lang="en-US" sz="1600" i="1" dirty="0" smtClean="0">
                <a:sym typeface="Wingdings" panose="05000000000000000000" pitchFamily="2" charset="2"/>
              </a:rPr>
              <a:t>K</a:t>
            </a:r>
            <a:r>
              <a:rPr lang="en-US" sz="1600" dirty="0" smtClean="0">
                <a:sym typeface="Wingdings" panose="05000000000000000000" pitchFamily="2" charset="2"/>
              </a:rPr>
              <a:t>=2.35</a:t>
            </a:r>
            <a:r>
              <a:rPr lang="en-US" sz="1600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10 undulator modules in section 1 and 2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6864" y="5076897"/>
            <a:ext cx="1201357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30" dirty="0" smtClean="0">
                <a:latin typeface="+mn-lt"/>
                <a:cs typeface="Franklin Gothic Book"/>
              </a:rPr>
              <a:t>Power profile after 2</a:t>
            </a:r>
            <a:r>
              <a:rPr lang="en-US" sz="1400" i="1" kern="1000" spc="30" baseline="30000" dirty="0" smtClean="0">
                <a:latin typeface="+mn-lt"/>
                <a:cs typeface="Franklin Gothic Book"/>
              </a:rPr>
              <a:t>nd</a:t>
            </a:r>
            <a:r>
              <a:rPr lang="en-US" sz="1400" i="1" kern="1000" spc="30" dirty="0" smtClean="0">
                <a:latin typeface="+mn-lt"/>
                <a:cs typeface="Franklin Gothic Book"/>
              </a:rPr>
              <a:t> stage vs </a:t>
            </a:r>
            <a:r>
              <a:rPr lang="el-GR" sz="1400" i="1" kern="1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400" i="1" kern="1000" spc="30" dirty="0" smtClean="0">
                <a:latin typeface="+mn-lt"/>
                <a:cs typeface="Franklin Gothic Book"/>
              </a:rPr>
              <a:t>-function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08327"/>
              </p:ext>
            </p:extLst>
          </p:nvPr>
        </p:nvGraphicFramePr>
        <p:xfrm>
          <a:off x="332426" y="2852936"/>
          <a:ext cx="4320479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556"/>
                <a:gridCol w="26329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Parameters</a:t>
                      </a:r>
                      <a:endParaRPr lang="de-CH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Values</a:t>
                      </a:r>
                      <a:endParaRPr lang="de-CH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Individual Pulse Length</a:t>
                      </a:r>
                      <a:endParaRPr lang="de-CH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2 – 10 fs</a:t>
                      </a:r>
                      <a:endParaRPr lang="de-CH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Individual Pulse Energy</a:t>
                      </a:r>
                      <a:endParaRPr lang="de-CH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50 – 250 µJ</a:t>
                      </a:r>
                      <a:endParaRPr lang="de-CH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Relative Delay</a:t>
                      </a:r>
                      <a:endParaRPr lang="de-CH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-10</a:t>
                      </a:r>
                      <a:r>
                        <a:rPr lang="en-US" sz="1600" baseline="0" dirty="0" smtClean="0">
                          <a:latin typeface="+mn-lt"/>
                        </a:rPr>
                        <a:t> to 1000 fs</a:t>
                      </a:r>
                      <a:endParaRPr lang="de-CH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Tuning Range</a:t>
                      </a:r>
                      <a:endParaRPr lang="de-CH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Factor 5 (e.g. 240</a:t>
                      </a:r>
                      <a:r>
                        <a:rPr lang="en-US" sz="1600" baseline="0" dirty="0" smtClean="0">
                          <a:latin typeface="+mn-lt"/>
                        </a:rPr>
                        <a:t> – 1200 eV)</a:t>
                      </a:r>
                      <a:endParaRPr lang="de-CH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9552" y="5805264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  <a:sym typeface="Wingdings" panose="05000000000000000000" pitchFamily="2" charset="2"/>
              </a:rPr>
              <a:t>The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performance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of both colors can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be adjusted by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using different </a:t>
            </a:r>
            <a:r>
              <a:rPr lang="en-US" dirty="0" err="1">
                <a:latin typeface="+mn-lt"/>
                <a:sym typeface="Wingdings" panose="05000000000000000000" pitchFamily="2" charset="2"/>
              </a:rPr>
              <a:t>betatron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functions at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each stage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2419482"/>
            <a:ext cx="3375559" cy="289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b="1" i="1" kern="1000" spc="30" dirty="0" err="1" smtClean="0">
                <a:latin typeface="+mn-lt"/>
                <a:cs typeface="Franklin Gothic Book"/>
              </a:rPr>
              <a:t>Tunability</a:t>
            </a:r>
            <a:endParaRPr lang="en-US" sz="1800" b="1" i="1" kern="1000" spc="30" dirty="0" smtClean="0">
              <a:latin typeface="+mn-lt"/>
              <a:cs typeface="Franklin Gothic Book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24881"/>
            <a:ext cx="3704388" cy="33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92080" y="476672"/>
            <a:ext cx="3375559" cy="257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i="1" kern="1000" spc="30" dirty="0" smtClean="0">
                <a:latin typeface="+mn-lt"/>
                <a:cs typeface="Franklin Gothic Book"/>
              </a:rPr>
              <a:t>Power profile and spectrum</a:t>
            </a:r>
          </a:p>
        </p:txBody>
      </p:sp>
    </p:spTree>
    <p:extLst>
      <p:ext uri="{BB962C8B-B14F-4D97-AF65-F5344CB8AC3E}">
        <p14:creationId xmlns:p14="http://schemas.microsoft.com/office/powerpoint/2010/main" val="4020766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0</TotalTime>
  <Words>2401</Words>
  <Application>Microsoft Office PowerPoint</Application>
  <PresentationFormat>On-screen Show (4:3)</PresentationFormat>
  <Paragraphs>428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PSI PowerPoint Master english</vt:lpstr>
      <vt:lpstr>Enhanced X-ray FEL performance from tilted electron beams</vt:lpstr>
      <vt:lpstr>Contents</vt:lpstr>
      <vt:lpstr>Introduction</vt:lpstr>
      <vt:lpstr>Athos: the soft X-ray beamline of SwissFEL</vt:lpstr>
      <vt:lpstr>Ultra-large bandwidth XFEL pulses</vt:lpstr>
      <vt:lpstr>Gradient generation</vt:lpstr>
      <vt:lpstr>Simulations</vt:lpstr>
      <vt:lpstr>Two-color XFEL pulses </vt:lpstr>
      <vt:lpstr>Simulations</vt:lpstr>
      <vt:lpstr>Short and high-power XFEL pulses</vt:lpstr>
      <vt:lpstr>Simulations</vt:lpstr>
      <vt:lpstr>Tilt generation</vt:lpstr>
      <vt:lpstr>Tilt generation with a TDS</vt:lpstr>
      <vt:lpstr>Tilt generation with wakefields</vt:lpstr>
      <vt:lpstr>Tilt generation with dispersion</vt:lpstr>
      <vt:lpstr>Deteriorating effects of tilt generation</vt:lpstr>
      <vt:lpstr>Tilt generation summary</vt:lpstr>
      <vt:lpstr>Wir schaffen Wissen – heute für morgen</vt:lpstr>
    </vt:vector>
  </TitlesOfParts>
  <Company>PSI - Paul Scherrer Institut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presentation here</dc:title>
  <dc:creator>Prat Costa Eduard</dc:creator>
  <cp:lastModifiedBy>Craievich Paolo</cp:lastModifiedBy>
  <cp:revision>144</cp:revision>
  <cp:lastPrinted>2015-07-23T13:50:07Z</cp:lastPrinted>
  <dcterms:created xsi:type="dcterms:W3CDTF">2016-02-15T08:12:14Z</dcterms:created>
  <dcterms:modified xsi:type="dcterms:W3CDTF">2016-03-28T18:37:28Z</dcterms:modified>
</cp:coreProperties>
</file>