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9" r:id="rId5"/>
    <p:sldId id="467" r:id="rId6"/>
    <p:sldId id="372" r:id="rId7"/>
    <p:sldId id="375" r:id="rId8"/>
    <p:sldId id="413" r:id="rId9"/>
    <p:sldId id="440" r:id="rId10"/>
    <p:sldId id="410" r:id="rId11"/>
    <p:sldId id="382" r:id="rId12"/>
    <p:sldId id="383" r:id="rId13"/>
    <p:sldId id="409" r:id="rId14"/>
    <p:sldId id="385" r:id="rId15"/>
    <p:sldId id="387" r:id="rId16"/>
    <p:sldId id="396" r:id="rId17"/>
    <p:sldId id="466" r:id="rId18"/>
    <p:sldId id="452" r:id="rId19"/>
    <p:sldId id="451" r:id="rId20"/>
    <p:sldId id="468" r:id="rId21"/>
  </p:sldIdLst>
  <p:sldSz cx="9144000" cy="6858000" type="screen4x3"/>
  <p:notesSz cx="7023100" cy="93091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J" initials="JB" lastIdx="3" clrIdx="0"/>
  <p:cmAuthor id="1" name="Leo Zini" initials="L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FF"/>
    <a:srgbClr val="6B64F0"/>
    <a:srgbClr val="0D02A2"/>
    <a:srgbClr val="1704A0"/>
    <a:srgbClr val="981E32"/>
    <a:srgbClr val="C75B12"/>
    <a:srgbClr val="E17000"/>
    <a:srgbClr val="5B8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96448" autoAdjust="0"/>
  </p:normalViewPr>
  <p:slideViewPr>
    <p:cSldViewPr snapToObjects="1" showGuides="1">
      <p:cViewPr>
        <p:scale>
          <a:sx n="70" d="100"/>
          <a:sy n="70" d="100"/>
        </p:scale>
        <p:origin x="-234" y="156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62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1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8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 dirty="0" smtClean="0"/>
              <a:t>Deep Science  </a:t>
            </a:r>
            <a:r>
              <a:rPr lang="en-US" dirty="0" smtClean="0"/>
              <a:t>Mining for Matter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 dirty="0" smtClean="0"/>
              <a:t>Deep Science  </a:t>
            </a:r>
            <a:r>
              <a:rPr lang="en-US" dirty="0" smtClean="0"/>
              <a:t>Mining for Matter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 dirty="0" smtClean="0"/>
              <a:t>Deep Science  </a:t>
            </a:r>
            <a:r>
              <a:rPr lang="en-US" dirty="0" smtClean="0"/>
              <a:t>Mining for Matter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="1" smtClean="0"/>
              <a:t>Deep Science  </a:t>
            </a:r>
            <a:r>
              <a:rPr lang="en-US" smtClean="0"/>
              <a:t>Mining for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7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7213" y="3551170"/>
            <a:ext cx="8586787" cy="2187702"/>
          </a:xfrm>
        </p:spPr>
        <p:txBody>
          <a:bodyPr/>
          <a:lstStyle/>
          <a:p>
            <a:r>
              <a:rPr lang="en-CA" sz="2400" dirty="0" smtClean="0"/>
              <a:t>Feng Zhou </a:t>
            </a:r>
          </a:p>
          <a:p>
            <a:r>
              <a:rPr lang="en-CA" sz="2400" dirty="0" smtClean="0"/>
              <a:t>SLAC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1800" i="1" dirty="0" smtClean="0"/>
              <a:t>Presented at HBB, Havana, Cuba, March 29, 2016</a:t>
            </a:r>
          </a:p>
          <a:p>
            <a:r>
              <a:rPr lang="en-CA" sz="2400" i="1" dirty="0" smtClean="0"/>
              <a:t> </a:t>
            </a:r>
          </a:p>
          <a:p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1258887"/>
            <a:ext cx="8008937" cy="2246313"/>
          </a:xfrm>
        </p:spPr>
        <p:txBody>
          <a:bodyPr/>
          <a:lstStyle/>
          <a:p>
            <a:r>
              <a:rPr lang="en-US" sz="4800" b="0" dirty="0" smtClean="0"/>
              <a:t>LCLS Injector </a:t>
            </a:r>
            <a:r>
              <a:rPr lang="en-US" sz="4800" b="0" dirty="0"/>
              <a:t>I</a:t>
            </a:r>
            <a:r>
              <a:rPr lang="en-US" sz="4800" b="0" dirty="0" smtClean="0"/>
              <a:t>mprovements &amp; Plans </a:t>
            </a:r>
            <a:br>
              <a:rPr lang="en-US" sz="4800" b="0" dirty="0" smtClean="0"/>
            </a:b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method: w/ Zernike modes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76600"/>
            <a:ext cx="8438994" cy="20762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Zernike functions are orthogonal over the unit circle: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0" lvl="1" indent="0">
              <a:buNone/>
            </a:pPr>
            <a:r>
              <a:rPr lang="en-US" sz="2200" dirty="0" smtClean="0"/>
              <a:t>                                              where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 The coefficients for Zernike modes                                  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5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Actual laser profile is represented: </a:t>
            </a:r>
          </a:p>
          <a:p>
            <a:pPr marL="846900" lvl="2" indent="-342900"/>
            <a:r>
              <a:rPr lang="en-US" sz="2200" dirty="0" smtClean="0"/>
              <a:t>Symmetry power P</a:t>
            </a:r>
            <a:r>
              <a:rPr lang="en-US" sz="1400" dirty="0" smtClean="0"/>
              <a:t>symmetry</a:t>
            </a:r>
            <a:r>
              <a:rPr lang="en-US" sz="2200" dirty="0" smtClean="0"/>
              <a:t>:</a:t>
            </a:r>
          </a:p>
          <a:p>
            <a:r>
              <a:rPr lang="en-US" sz="900" dirty="0" smtClean="0"/>
              <a:t> 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(n</a:t>
            </a:r>
            <a:r>
              <a:rPr lang="en-US" sz="2200" dirty="0" smtClean="0">
                <a:sym typeface="Symbol"/>
              </a:rPr>
              <a:t>0)</a:t>
            </a:r>
            <a:endParaRPr lang="en-US" sz="2200" dirty="0"/>
          </a:p>
          <a:p>
            <a:pPr marL="846900" lvl="2" indent="-342900"/>
            <a:endParaRPr lang="en-US" sz="1400" dirty="0" smtClean="0"/>
          </a:p>
          <a:p>
            <a:pPr marL="846900" lvl="2" indent="-342900"/>
            <a:r>
              <a:rPr lang="en-US" sz="2200" dirty="0" smtClean="0"/>
              <a:t>Asymmetry power P</a:t>
            </a:r>
            <a:r>
              <a:rPr lang="en-US" sz="1400" dirty="0" smtClean="0"/>
              <a:t>asymmetry</a:t>
            </a:r>
            <a:r>
              <a:rPr lang="en-US" sz="2400" dirty="0" smtClean="0"/>
              <a:t>:</a:t>
            </a:r>
            <a:endParaRPr lang="en-US" sz="1400" dirty="0" smtClean="0"/>
          </a:p>
          <a:p>
            <a:endParaRPr lang="en-US" sz="900" dirty="0" smtClean="0"/>
          </a:p>
          <a:p>
            <a:r>
              <a:rPr lang="en-US" sz="2200" dirty="0" smtClean="0"/>
              <a:t>                                 (m</a:t>
            </a:r>
            <a:r>
              <a:rPr lang="en-US" sz="2200" dirty="0" smtClean="0">
                <a:sym typeface="Symbol"/>
              </a:rPr>
              <a:t>0)</a:t>
            </a:r>
            <a:endParaRPr lang="en-US" sz="2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34912"/>
              </p:ext>
            </p:extLst>
          </p:nvPr>
        </p:nvGraphicFramePr>
        <p:xfrm>
          <a:off x="838200" y="1869017"/>
          <a:ext cx="30480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8" name="Equation" r:id="rId3" imgW="1828800" imgH="508000" progId="Equation.3">
                  <p:embed/>
                </p:oleObj>
              </mc:Choice>
              <mc:Fallback>
                <p:oleObj name="Equation" r:id="rId3" imgW="18288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69017"/>
                        <a:ext cx="3048000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50189"/>
              </p:ext>
            </p:extLst>
          </p:nvPr>
        </p:nvGraphicFramePr>
        <p:xfrm>
          <a:off x="4878659" y="1860774"/>
          <a:ext cx="4189141" cy="96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9" name="Equation" r:id="rId5" imgW="2857500" imgH="660400" progId="Equation.3">
                  <p:embed/>
                </p:oleObj>
              </mc:Choice>
              <mc:Fallback>
                <p:oleObj name="Equation" r:id="rId5" imgW="2857500" imgH="660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659" y="1860774"/>
                        <a:ext cx="4189141" cy="960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31777"/>
              </p:ext>
            </p:extLst>
          </p:nvPr>
        </p:nvGraphicFramePr>
        <p:xfrm>
          <a:off x="5127008" y="2887640"/>
          <a:ext cx="3217283" cy="50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0" name="Equation" r:id="rId7" imgW="1816100" imgH="279400" progId="Equation.3">
                  <p:embed/>
                </p:oleObj>
              </mc:Choice>
              <mc:Fallback>
                <p:oleObj name="Equation" r:id="rId7" imgW="18161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008" y="2887640"/>
                        <a:ext cx="3217283" cy="507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3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42200"/>
              </p:ext>
            </p:extLst>
          </p:nvPr>
        </p:nvGraphicFramePr>
        <p:xfrm>
          <a:off x="1355680" y="4358014"/>
          <a:ext cx="1609725" cy="64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1" name="Equation" r:id="rId9" imgW="698400" imgH="279360" progId="Equation.3">
                  <p:embed/>
                </p:oleObj>
              </mc:Choice>
              <mc:Fallback>
                <p:oleObj name="Equation" r:id="rId9" imgW="698400" imgH="2793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680" y="4358014"/>
                        <a:ext cx="1609725" cy="643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412296"/>
              </p:ext>
            </p:extLst>
          </p:nvPr>
        </p:nvGraphicFramePr>
        <p:xfrm>
          <a:off x="1314736" y="5617192"/>
          <a:ext cx="1609725" cy="632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2" name="Equation" r:id="rId11" imgW="711000" imgH="279360" progId="Equation.3">
                  <p:embed/>
                </p:oleObj>
              </mc:Choice>
              <mc:Fallback>
                <p:oleObj name="Equation" r:id="rId11" imgW="71100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736" y="5617192"/>
                        <a:ext cx="1609725" cy="632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C:\Users\zhoufeng\AppData\Local\Microsoft\Windows\Temporary Internet Files\Content.IE5\PK7LWZPR\Zernike_polynomials2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08" y="3404731"/>
            <a:ext cx="3769186" cy="293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222544" y="6363564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Example: 21 </a:t>
            </a:r>
            <a:r>
              <a:rPr lang="en-GB" sz="1600" dirty="0"/>
              <a:t>Zernike modes </a:t>
            </a:r>
            <a:r>
              <a:rPr lang="en-GB" sz="1600" dirty="0" err="1"/>
              <a:t>Z</a:t>
            </a:r>
            <a:r>
              <a:rPr lang="en-GB" sz="1600" baseline="-25000" dirty="0" err="1"/>
              <a:t>n</a:t>
            </a:r>
            <a:r>
              <a:rPr lang="en-GB" sz="1600" baseline="30000" dirty="0" err="1"/>
              <a:t>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965405" y="6363564"/>
            <a:ext cx="1974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F. Zhou et al FEL15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77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413787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580" y="174009"/>
            <a:ext cx="8103570" cy="762000"/>
          </a:xfrm>
        </p:spPr>
        <p:txBody>
          <a:bodyPr/>
          <a:lstStyle/>
          <a:p>
            <a:pPr lvl="0"/>
            <a:r>
              <a:rPr lang="en-US" dirty="0" smtClean="0"/>
              <a:t>Zernike method: measurements </a:t>
            </a:r>
            <a:br>
              <a:rPr lang="en-US" dirty="0" smtClean="0"/>
            </a:br>
            <a:r>
              <a:rPr lang="en-US" sz="1800" dirty="0" smtClean="0">
                <a:solidFill>
                  <a:srgbClr val="A4001D"/>
                </a:solidFill>
              </a:rPr>
              <a:t>Requirements</a:t>
            </a:r>
            <a:r>
              <a:rPr lang="en-US" sz="1800" dirty="0">
                <a:solidFill>
                  <a:srgbClr val="A4001D"/>
                </a:solidFill>
              </a:rPr>
              <a:t>: P</a:t>
            </a:r>
            <a:r>
              <a:rPr lang="en-US" sz="1400" dirty="0">
                <a:solidFill>
                  <a:srgbClr val="A4001D"/>
                </a:solidFill>
              </a:rPr>
              <a:t>symmetry </a:t>
            </a:r>
            <a:r>
              <a:rPr lang="en-US" sz="1800" dirty="0">
                <a:solidFill>
                  <a:srgbClr val="A4001D"/>
                </a:solidFill>
              </a:rPr>
              <a:t>0.025-0.04; and P</a:t>
            </a:r>
            <a:r>
              <a:rPr lang="en-US" sz="1400" dirty="0">
                <a:solidFill>
                  <a:srgbClr val="A4001D"/>
                </a:solidFill>
              </a:rPr>
              <a:t>asymmetry</a:t>
            </a:r>
            <a:r>
              <a:rPr lang="en-US" sz="1800" dirty="0">
                <a:solidFill>
                  <a:srgbClr val="A4001D"/>
                </a:solidFill>
              </a:rPr>
              <a:t> &lt;0.015 </a:t>
            </a:r>
            <a:endParaRPr lang="en-US" sz="1800" dirty="0"/>
          </a:p>
        </p:txBody>
      </p:sp>
      <p:pic>
        <p:nvPicPr>
          <p:cNvPr id="7" name="Picture 6" descr="C:\Users\zhoufeng\Desktop\FEL2015\p3\fig4-botto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2" y="3976349"/>
            <a:ext cx="3885939" cy="260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zhoufeng\Desktop\FEL2015\p3\fig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89" y="3964472"/>
            <a:ext cx="4038840" cy="26398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64692" y="4196688"/>
            <a:ext cx="1945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</a:t>
            </a:r>
            <a:r>
              <a:rPr lang="en-US" sz="1600" dirty="0" smtClean="0"/>
              <a:t>symmetry</a:t>
            </a:r>
            <a:r>
              <a:rPr lang="en-US" sz="2200" dirty="0" smtClean="0"/>
              <a:t>: 0.025-0.04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4038600"/>
            <a:ext cx="2023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</a:t>
            </a:r>
            <a:r>
              <a:rPr lang="en-US" dirty="0" smtClean="0"/>
              <a:t>asymmetry</a:t>
            </a:r>
            <a:r>
              <a:rPr lang="en-US" sz="2200" dirty="0" smtClean="0"/>
              <a:t>: &lt;0.015</a:t>
            </a:r>
            <a:endParaRPr lang="en-US" sz="2200" dirty="0"/>
          </a:p>
        </p:txBody>
      </p:sp>
      <p:sp>
        <p:nvSpPr>
          <p:cNvPr id="9" name="Text Box 22"/>
          <p:cNvSpPr txBox="1"/>
          <p:nvPr/>
        </p:nvSpPr>
        <p:spPr>
          <a:xfrm>
            <a:off x="1207325" y="4066265"/>
            <a:ext cx="604743" cy="33504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Times"/>
                <a:ea typeface="Times New Roman"/>
                <a:cs typeface="Times New Roman"/>
              </a:rPr>
              <a:t>(a)</a:t>
            </a:r>
            <a:endParaRPr lang="en-US" dirty="0">
              <a:effectLst/>
              <a:latin typeface="Times"/>
              <a:ea typeface="Times New Roman"/>
              <a:cs typeface="Times New Roman"/>
            </a:endParaRPr>
          </a:p>
        </p:txBody>
      </p:sp>
      <p:sp>
        <p:nvSpPr>
          <p:cNvPr id="11" name="Text Box 22"/>
          <p:cNvSpPr txBox="1"/>
          <p:nvPr/>
        </p:nvSpPr>
        <p:spPr>
          <a:xfrm>
            <a:off x="3586257" y="5600599"/>
            <a:ext cx="604743" cy="33504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/>
                <a:latin typeface="Times"/>
                <a:ea typeface="Times New Roman"/>
                <a:cs typeface="Times New Roman"/>
              </a:rPr>
              <a:t>(c)</a:t>
            </a:r>
            <a:endParaRPr lang="en-US" dirty="0">
              <a:effectLst/>
              <a:latin typeface="Times"/>
              <a:ea typeface="Times New Roman"/>
              <a:cs typeface="Times New Roman"/>
            </a:endParaRPr>
          </a:p>
        </p:txBody>
      </p:sp>
      <p:sp>
        <p:nvSpPr>
          <p:cNvPr id="12" name="Text Box 22"/>
          <p:cNvSpPr txBox="1"/>
          <p:nvPr/>
        </p:nvSpPr>
        <p:spPr>
          <a:xfrm>
            <a:off x="2238500" y="5630840"/>
            <a:ext cx="604743" cy="33504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/>
                <a:latin typeface="Times"/>
                <a:ea typeface="Times New Roman"/>
                <a:cs typeface="Times New Roman"/>
              </a:rPr>
              <a:t>(b)</a:t>
            </a:r>
            <a:endParaRPr lang="en-US" dirty="0">
              <a:effectLst/>
              <a:latin typeface="Times"/>
              <a:ea typeface="Times New Roman"/>
              <a:cs typeface="Times New Roman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" y="1434152"/>
            <a:ext cx="2909806" cy="229603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3234416" y="1439238"/>
            <a:ext cx="2709184" cy="229094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084125" y="1434152"/>
            <a:ext cx="2712881" cy="2375063"/>
          </a:xfrm>
          <a:prstGeom prst="rect">
            <a:avLst/>
          </a:prstGeom>
        </p:spPr>
      </p:pic>
      <p:sp>
        <p:nvSpPr>
          <p:cNvPr id="16" name="Text Box 17"/>
          <p:cNvSpPr txBox="1"/>
          <p:nvPr/>
        </p:nvSpPr>
        <p:spPr>
          <a:xfrm>
            <a:off x="897240" y="1615252"/>
            <a:ext cx="1311275" cy="2660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/>
                <a:latin typeface="Times"/>
                <a:ea typeface="Times New Roman"/>
                <a:cs typeface="Times New Roman"/>
              </a:rPr>
              <a:t>(a): pseudo-uniform</a:t>
            </a:r>
            <a:endParaRPr lang="en-US" sz="1600" dirty="0">
              <a:effectLst/>
              <a:latin typeface="Times"/>
              <a:ea typeface="Times New Roman"/>
              <a:cs typeface="Times New Roman"/>
            </a:endParaRPr>
          </a:p>
        </p:txBody>
      </p:sp>
      <p:sp>
        <p:nvSpPr>
          <p:cNvPr id="17" name="Text Box 17"/>
          <p:cNvSpPr txBox="1"/>
          <p:nvPr/>
        </p:nvSpPr>
        <p:spPr>
          <a:xfrm>
            <a:off x="6400800" y="1662752"/>
            <a:ext cx="1311275" cy="2660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"/>
                <a:ea typeface="Times New Roman"/>
                <a:cs typeface="Times New Roman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/>
                <a:latin typeface="Times"/>
                <a:ea typeface="Times New Roman"/>
                <a:cs typeface="Times New Roman"/>
              </a:rPr>
              <a:t>(c): truncated Gaussian</a:t>
            </a:r>
            <a:endParaRPr lang="en-US" sz="1600" dirty="0">
              <a:effectLst/>
              <a:latin typeface="Times"/>
              <a:ea typeface="Times New Roman"/>
              <a:cs typeface="Times New Roman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3558600" y="1649037"/>
            <a:ext cx="1311275" cy="2660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"/>
                <a:ea typeface="Times New Roman"/>
                <a:cs typeface="Times New Roman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/>
                <a:latin typeface="Times"/>
                <a:ea typeface="Times New Roman"/>
                <a:cs typeface="Times New Roman"/>
              </a:rPr>
              <a:t>(b): truncated Gaussian</a:t>
            </a:r>
            <a:endParaRPr lang="en-US" sz="1600" dirty="0">
              <a:effectLst/>
              <a:latin typeface="Times"/>
              <a:ea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1054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measurements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9709" y="574309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measurements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237567"/>
            <a:ext cx="8103570" cy="753033"/>
          </a:xfrm>
        </p:spPr>
        <p:txBody>
          <a:bodyPr/>
          <a:lstStyle/>
          <a:p>
            <a:r>
              <a:rPr lang="en-US" dirty="0" smtClean="0"/>
              <a:t>Laser </a:t>
            </a:r>
            <a:r>
              <a:rPr lang="en-US" dirty="0"/>
              <a:t>t</a:t>
            </a:r>
            <a:r>
              <a:rPr lang="en-US" dirty="0" smtClean="0"/>
              <a:t>emporal requirement: stacking 2ps lasers with 1.5-2ps separation </a:t>
            </a:r>
            <a:endParaRPr lang="en-US" dirty="0"/>
          </a:p>
        </p:txBody>
      </p:sp>
      <p:pic>
        <p:nvPicPr>
          <p:cNvPr id="6" name="Picture 5" descr="C:\Users\zhoufeng\Desktop\FEL2015\p3\sliceproj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74224"/>
            <a:ext cx="5181600" cy="26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C:\Users\zhoufeng\Desktop\FEL2015\p3\fig6a.png"/>
          <p:cNvPicPr>
            <a:picLocks noGrp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92050"/>
            <a:ext cx="5181600" cy="25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0962"/>
              </p:ext>
            </p:extLst>
          </p:nvPr>
        </p:nvGraphicFramePr>
        <p:xfrm>
          <a:off x="914400" y="5247128"/>
          <a:ext cx="2094186" cy="54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5" name="Equation" r:id="rId5" imgW="1002865" imgH="266584" progId="Equation.3">
                  <p:embed/>
                </p:oleObj>
              </mc:Choice>
              <mc:Fallback>
                <p:oleObj name="Equation" r:id="rId5" imgW="1002865" imgH="26658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47128"/>
                        <a:ext cx="2094186" cy="547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8820"/>
              </p:ext>
            </p:extLst>
          </p:nvPr>
        </p:nvGraphicFramePr>
        <p:xfrm>
          <a:off x="563209" y="5699501"/>
          <a:ext cx="28797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6" name="Equation" r:id="rId7" imgW="1422360" imgH="431640" progId="Equation.3">
                  <p:embed/>
                </p:oleObj>
              </mc:Choice>
              <mc:Fallback>
                <p:oleObj name="Equation" r:id="rId7" imgW="142236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09" y="5699501"/>
                        <a:ext cx="2879725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4"/>
          <p:cNvSpPr txBox="1">
            <a:spLocks/>
          </p:cNvSpPr>
          <p:nvPr/>
        </p:nvSpPr>
        <p:spPr>
          <a:xfrm>
            <a:off x="355544" y="1327721"/>
            <a:ext cx="3359860" cy="2095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LCLS typical laser pulse ~2ps FWHM of Gaussian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Pulse stacking with s- and p-polarization with 1.5-2ps separation to lengthen the pulse length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Compromise RF emittance w/ space charge emittance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23622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8674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measurements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0772" y="233490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3675" y="587906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measurements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82975"/>
            <a:ext cx="8692178" cy="753033"/>
          </a:xfrm>
        </p:spPr>
        <p:txBody>
          <a:bodyPr/>
          <a:lstStyle/>
          <a:p>
            <a:r>
              <a:rPr lang="en-US" dirty="0" smtClean="0"/>
              <a:t>Better understanding LCLS Injector emittance measurement</a:t>
            </a:r>
            <a:endParaRPr lang="en-US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8" y="4038600"/>
            <a:ext cx="3686127" cy="25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2" y="1202794"/>
            <a:ext cx="3749192" cy="26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4867" y="1398896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OTR light for different quad settings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6193" y="2860344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Laser heater chicane ON 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4584" y="5645285"/>
            <a:ext cx="206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Laser heater chicane OFF 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52" y="3596575"/>
            <a:ext cx="4719753" cy="28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97137" y="4292025"/>
            <a:ext cx="164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OTR light fir different quad settings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114800" y="1393208"/>
            <a:ext cx="4770282" cy="19774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Injector emittance measured with an OTR screen </a:t>
            </a:r>
            <a:r>
              <a:rPr lang="en-US" sz="2200" dirty="0"/>
              <a:t>(</a:t>
            </a:r>
            <a:r>
              <a:rPr lang="en-US" sz="2200" dirty="0" smtClean="0"/>
              <a:t>downstream of laser heater chicane) is underestimated: </a:t>
            </a:r>
          </a:p>
          <a:p>
            <a:pPr lvl="2"/>
            <a:r>
              <a:rPr lang="en-US" sz="1800" dirty="0" smtClean="0">
                <a:sym typeface="Symbol"/>
              </a:rPr>
              <a:t></a:t>
            </a:r>
            <a:r>
              <a:rPr lang="en-US" sz="1800" dirty="0" smtClean="0"/>
              <a:t>-bunching through the small laser heater chicane makes core beam brighter resulting in smaller beam size</a:t>
            </a: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4912056" y="6425824"/>
            <a:ext cx="3444676" cy="3415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F. Zhou et al., PRST-AB, May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08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237567"/>
            <a:ext cx="8103570" cy="753033"/>
          </a:xfrm>
        </p:spPr>
        <p:txBody>
          <a:bodyPr/>
          <a:lstStyle/>
          <a:p>
            <a:r>
              <a:rPr lang="en-US" dirty="0" smtClean="0"/>
              <a:t>Crosscheck slice-emittance measurement w/ BC1 collimator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28600" y="1347720"/>
            <a:ext cx="4669071" cy="563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Measured projected emittance for the sliced beam in the non-bending plane  </a:t>
            </a:r>
            <a:r>
              <a:rPr lang="en-US" sz="2000" dirty="0" smtClean="0">
                <a:sym typeface="Symbol"/>
              </a:rPr>
              <a:t></a:t>
            </a:r>
            <a:r>
              <a:rPr lang="en-US" sz="2000" dirty="0" smtClean="0"/>
              <a:t> injector emittance.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Measured projected emittance for slice beams in the bending plane is 25% larger than the injector emittance: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t includes CSR effect – cannot be used for slice emittance measurement for the bending plane 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33" y="4870476"/>
            <a:ext cx="2278040" cy="65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" y="5679744"/>
            <a:ext cx="2764742" cy="5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65" y="1238536"/>
            <a:ext cx="4170939" cy="256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75163"/>
            <a:ext cx="4343400" cy="260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3"/>
          <p:cNvSpPr txBox="1">
            <a:spLocks/>
          </p:cNvSpPr>
          <p:nvPr/>
        </p:nvSpPr>
        <p:spPr>
          <a:xfrm>
            <a:off x="3982461" y="6458606"/>
            <a:ext cx="4018539" cy="2469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F. Zhou et al., PRST-AB 18, 050702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49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97331"/>
            <a:ext cx="8103570" cy="753033"/>
          </a:xfrm>
        </p:spPr>
        <p:txBody>
          <a:bodyPr/>
          <a:lstStyle/>
          <a:p>
            <a:r>
              <a:rPr lang="en-US" dirty="0" smtClean="0"/>
              <a:t>What is the next? - clean spatial laser w/ spatial </a:t>
            </a:r>
            <a:r>
              <a:rPr lang="en-US" dirty="0"/>
              <a:t>f</a:t>
            </a:r>
            <a:r>
              <a:rPr lang="en-US" dirty="0" smtClean="0"/>
              <a:t>ilter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52400" y="1600200"/>
            <a:ext cx="23622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Studying 4 major issues before implementing it to LCLS drive laser system:  </a:t>
            </a:r>
          </a:p>
          <a:p>
            <a:pPr marL="522900" lvl="1" indent="-342900"/>
            <a:r>
              <a:rPr lang="en-US" sz="2000" dirty="0" smtClean="0"/>
              <a:t>Damage issues</a:t>
            </a:r>
          </a:p>
          <a:p>
            <a:pPr marL="522900" lvl="1" indent="-342900"/>
            <a:r>
              <a:rPr lang="en-US" sz="2000" dirty="0" smtClean="0"/>
              <a:t>Beam loss</a:t>
            </a:r>
          </a:p>
          <a:p>
            <a:pPr marL="522900" lvl="1" indent="-342900"/>
            <a:r>
              <a:rPr lang="en-US" sz="2000" dirty="0" smtClean="0"/>
              <a:t>Pointing stability</a:t>
            </a:r>
          </a:p>
          <a:p>
            <a:pPr marL="522900" lvl="1" indent="-342900"/>
            <a:r>
              <a:rPr lang="en-US" sz="2000" dirty="0" smtClean="0"/>
              <a:t>Reliability   </a:t>
            </a:r>
          </a:p>
          <a:p>
            <a:endParaRPr lang="en-US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7359"/>
            <a:ext cx="6553200" cy="455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6195990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Alan Fisher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49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237567"/>
            <a:ext cx="8103570" cy="753033"/>
          </a:xfrm>
        </p:spPr>
        <p:txBody>
          <a:bodyPr/>
          <a:lstStyle/>
          <a:p>
            <a:r>
              <a:rPr lang="en-US" dirty="0" smtClean="0"/>
              <a:t>What is the next? - clean e-beam w/ circular collimator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2" y="1317008"/>
            <a:ext cx="4049712" cy="538859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/>
              <a:t>With circular collimator, only dipole wake contributes to emittance growth: </a:t>
            </a:r>
          </a:p>
          <a:p>
            <a:pPr marL="522900" lvl="1" indent="-342900"/>
            <a:r>
              <a:rPr lang="en-US" sz="1900" dirty="0"/>
              <a:t>25</a:t>
            </a:r>
            <a:r>
              <a:rPr lang="en-US" sz="1900" dirty="0">
                <a:sym typeface="Symbol"/>
              </a:rPr>
              <a:t></a:t>
            </a:r>
            <a:r>
              <a:rPr lang="en-US" sz="1900" dirty="0"/>
              <a:t>m tolerance is required to control emittance growth &lt;1%    for 0.3mm </a:t>
            </a:r>
            <a:r>
              <a:rPr lang="en-US" sz="1900" dirty="0" smtClean="0"/>
              <a:t>aperture (Bane).</a:t>
            </a:r>
          </a:p>
          <a:p>
            <a:pPr marL="522900" lvl="1" indent="-342900"/>
            <a:endParaRPr lang="en-US" sz="6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40% emittance reduction is expected  from simulations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5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/>
              <a:t>S</a:t>
            </a:r>
            <a:r>
              <a:rPr lang="en-US" sz="2200" dirty="0" smtClean="0"/>
              <a:t>tudy is planned before implementing it to LCLS: </a:t>
            </a:r>
          </a:p>
          <a:p>
            <a:pPr marL="522900" lvl="1" indent="-342900"/>
            <a:r>
              <a:rPr lang="en-US" sz="1900" dirty="0" smtClean="0"/>
              <a:t>Full simulation for FEL with circularly collimated beam</a:t>
            </a:r>
          </a:p>
          <a:p>
            <a:pPr marL="522900" lvl="1" indent="-342900"/>
            <a:r>
              <a:rPr lang="en-US" sz="1900" dirty="0" smtClean="0"/>
              <a:t>Reliability of controlling 25um transverse tolerance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70139" y="1066800"/>
            <a:ext cx="4873861" cy="2971799"/>
            <a:chOff x="3906307" y="1867794"/>
            <a:chExt cx="5262842" cy="3964476"/>
          </a:xfrm>
        </p:grpSpPr>
        <p:pic>
          <p:nvPicPr>
            <p:cNvPr id="7" name="Picture 2" descr="C:\Documents and Settings\zhoufeng\Desktop\Marie test\sep26\untitl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06307" y="1867794"/>
              <a:ext cx="5262842" cy="3964476"/>
            </a:xfrm>
            <a:prstGeom prst="rect">
              <a:avLst/>
            </a:prstGeom>
            <a:noFill/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6475946" y="4100629"/>
              <a:ext cx="0" cy="5579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483032" y="4004932"/>
              <a:ext cx="239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40% reduction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04" y="4059070"/>
            <a:ext cx="4280209" cy="279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4382869"/>
            <a:ext cx="201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Candidate collimator </a:t>
            </a:r>
            <a:r>
              <a:rPr lang="en-US" sz="1600" dirty="0"/>
              <a:t>location</a:t>
            </a:r>
          </a:p>
        </p:txBody>
      </p: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7867707" y="4967644"/>
            <a:ext cx="438093" cy="5949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1650" y="1289712"/>
            <a:ext cx="8108950" cy="51816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QE is increased by 25-30 times with laser cleaning. </a:t>
            </a:r>
            <a:r>
              <a:rPr lang="en-US" sz="2400" dirty="0"/>
              <a:t>The cathode has </a:t>
            </a:r>
            <a:r>
              <a:rPr lang="en-US" sz="2400" dirty="0" smtClean="0"/>
              <a:t>operated </a:t>
            </a:r>
            <a:r>
              <a:rPr lang="en-US" sz="2400" dirty="0"/>
              <a:t>for 5 </a:t>
            </a:r>
            <a:r>
              <a:rPr lang="en-US" sz="2400" dirty="0" smtClean="0"/>
              <a:t>yrs.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Optimized projected emittance is ~0.4</a:t>
            </a:r>
            <a:r>
              <a:rPr lang="en-US" sz="2400" dirty="0" smtClean="0">
                <a:sym typeface="Symbol"/>
              </a:rPr>
              <a:t></a:t>
            </a:r>
            <a:r>
              <a:rPr lang="en-US" sz="2400" dirty="0" smtClean="0"/>
              <a:t>m for 250pC: </a:t>
            </a:r>
            <a:endParaRPr lang="en-US" sz="2400" dirty="0"/>
          </a:p>
          <a:p>
            <a:pPr marL="522900" lvl="1" indent="-342900"/>
            <a:r>
              <a:rPr lang="en-US" sz="2000" dirty="0"/>
              <a:t>W</a:t>
            </a:r>
            <a:r>
              <a:rPr lang="en-US" sz="2000" dirty="0" smtClean="0"/>
              <a:t>ith truncated Gaussian spatial laser; defined/controlled spatial laser profile</a:t>
            </a:r>
          </a:p>
          <a:p>
            <a:pPr marL="522900" lvl="1" indent="-342900"/>
            <a:r>
              <a:rPr lang="en-US" sz="2000" dirty="0" smtClean="0"/>
              <a:t>With stacking of 2-ps pulses lengthening temporal laser</a:t>
            </a:r>
          </a:p>
          <a:p>
            <a:pPr marL="789750" lvl="2" indent="-285750">
              <a:buFont typeface="Wingdings" panose="05000000000000000000" pitchFamily="2" charset="2"/>
              <a:buChar char="q"/>
            </a:pPr>
            <a:endParaRPr lang="en-US" sz="5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Reliably characterized injector emittance measurements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Near-term plans: </a:t>
            </a:r>
          </a:p>
          <a:p>
            <a:pPr marL="522900" lvl="1" indent="-342900"/>
            <a:r>
              <a:rPr lang="en-US" sz="2000" dirty="0" smtClean="0"/>
              <a:t>Shaping laser with spatial filter and </a:t>
            </a:r>
          </a:p>
          <a:p>
            <a:pPr marL="522900" lvl="1" indent="-342900"/>
            <a:r>
              <a:rPr lang="en-US" sz="2000" dirty="0" smtClean="0"/>
              <a:t>Shaping e-beam with circular collimation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54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08"/>
            <a:ext cx="91440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major impacts on 24/7 LCLS injector performance?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8175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LCLS injector routine projected emittance for hard x-ray FEL (2014-2016)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1822" y="4945040"/>
            <a:ext cx="85397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24/7 LCLS injector emittance is mainly impacted by: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rifting of laser location on Cu photocathode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Changing of UV </a:t>
            </a:r>
            <a:r>
              <a:rPr lang="en-US" sz="2400" dirty="0"/>
              <a:t>drive laser </a:t>
            </a:r>
            <a:r>
              <a:rPr lang="en-US" sz="2400" dirty="0" smtClean="0"/>
              <a:t>spatial performance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21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 </a:t>
            </a:r>
            <a:r>
              <a:rPr lang="en-US" dirty="0"/>
              <a:t>i</a:t>
            </a:r>
            <a:r>
              <a:rPr lang="en-US" dirty="0" smtClean="0"/>
              <a:t>njector </a:t>
            </a:r>
            <a:r>
              <a:rPr lang="en-US" dirty="0"/>
              <a:t>i</a:t>
            </a:r>
            <a:r>
              <a:rPr lang="en-US" dirty="0" smtClean="0"/>
              <a:t>mprovements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1650" y="1447800"/>
            <a:ext cx="8383432" cy="4953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Boosted </a:t>
            </a:r>
            <a:r>
              <a:rPr lang="en-US" sz="2400" dirty="0"/>
              <a:t>QE by 25-30 times </a:t>
            </a:r>
            <a:r>
              <a:rPr lang="en-US" sz="2400" dirty="0" smtClean="0"/>
              <a:t>w/ laser cleaning on the LCLS Cu cathode, which has operated for 5 yrs.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Improved emittance and better understood injector emittance measurements:</a:t>
            </a:r>
          </a:p>
          <a:p>
            <a:pPr marL="522900" lvl="1" indent="-342900"/>
            <a:r>
              <a:rPr lang="en-US" sz="1900" dirty="0" smtClean="0"/>
              <a:t>Applied truncated-Gaussian laser for emittance reduction</a:t>
            </a:r>
          </a:p>
          <a:p>
            <a:pPr marL="522900" lvl="1" indent="-342900"/>
            <a:r>
              <a:rPr lang="en-US" sz="1900" dirty="0" smtClean="0"/>
              <a:t>Developed </a:t>
            </a:r>
            <a:r>
              <a:rPr lang="en-US" sz="1900" dirty="0"/>
              <a:t>laser </a:t>
            </a:r>
            <a:r>
              <a:rPr lang="en-US" sz="1900" dirty="0" smtClean="0"/>
              <a:t>profile tolerances for maintaining ultra-low emittance </a:t>
            </a:r>
          </a:p>
          <a:p>
            <a:pPr marL="522900" lvl="1" indent="-342900"/>
            <a:r>
              <a:rPr lang="en-US" sz="1900" dirty="0" smtClean="0"/>
              <a:t>Lengthened laser pulse for emittance reduction</a:t>
            </a:r>
            <a:endParaRPr lang="en-US" sz="1900" dirty="0"/>
          </a:p>
          <a:p>
            <a:pPr marL="522900" lvl="1" indent="-342900"/>
            <a:r>
              <a:rPr lang="en-US" sz="1900" dirty="0" smtClean="0"/>
              <a:t>Reliably characterized injector emittance</a:t>
            </a:r>
            <a:endParaRPr lang="en-US" sz="1900" dirty="0"/>
          </a:p>
          <a:p>
            <a:pPr marL="522900" lvl="1" indent="-342900"/>
            <a:endParaRPr lang="en-US" sz="3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What is the next?</a:t>
            </a:r>
          </a:p>
          <a:p>
            <a:pPr marL="522900" lvl="1" indent="-342900"/>
            <a:r>
              <a:rPr lang="en-US" sz="1900" dirty="0"/>
              <a:t>S</a:t>
            </a:r>
            <a:r>
              <a:rPr lang="en-US" sz="1900" dirty="0" smtClean="0"/>
              <a:t>haping laser with spatial filter</a:t>
            </a:r>
          </a:p>
          <a:p>
            <a:pPr marL="522900" lvl="1" indent="-342900"/>
            <a:r>
              <a:rPr lang="en-US" sz="1900" dirty="0" smtClean="0"/>
              <a:t>Shaping e-beam with transversely circular collimator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019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5" y="262250"/>
            <a:ext cx="8908475" cy="589155"/>
          </a:xfrm>
        </p:spPr>
        <p:txBody>
          <a:bodyPr>
            <a:noAutofit/>
          </a:bodyPr>
          <a:lstStyle/>
          <a:p>
            <a:r>
              <a:rPr lang="en-US" dirty="0" smtClean="0"/>
              <a:t>LCLS laser </a:t>
            </a:r>
            <a:r>
              <a:rPr lang="en-US" dirty="0"/>
              <a:t>c</a:t>
            </a:r>
            <a:r>
              <a:rPr lang="en-US" dirty="0" smtClean="0"/>
              <a:t>leaning in 2011: QE/emittance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2143" y="1457700"/>
            <a:ext cx="4146766" cy="50529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QE increased by 25-30 times compared with original 5e-6:  </a:t>
            </a:r>
          </a:p>
          <a:p>
            <a:pPr marL="522900" lvl="1" indent="-342900"/>
            <a:r>
              <a:rPr lang="en-US" sz="2100" dirty="0" smtClean="0"/>
              <a:t>QE was increased by ~8 times upon the laser cleaning</a:t>
            </a:r>
          </a:p>
          <a:p>
            <a:pPr marL="522900" lvl="1" indent="-342900"/>
            <a:r>
              <a:rPr lang="en-US" sz="2100" dirty="0" smtClean="0"/>
              <a:t>QE was further increased by 3-4 times in the first 6 months following laser cleaning</a:t>
            </a:r>
          </a:p>
          <a:p>
            <a:pPr marL="522900" lvl="1" indent="-342900"/>
            <a:endParaRPr lang="en-US" sz="5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Emittance recovery took 2-3 </a:t>
            </a:r>
            <a:r>
              <a:rPr lang="en-US" sz="2200" dirty="0" err="1" smtClean="0"/>
              <a:t>wks</a:t>
            </a:r>
            <a:r>
              <a:rPr lang="en-US" sz="2200" dirty="0" smtClean="0"/>
              <a:t>:</a:t>
            </a:r>
          </a:p>
          <a:p>
            <a:pPr marL="522900" lvl="1" indent="-342900"/>
            <a:r>
              <a:rPr lang="en-US" sz="2100" dirty="0" smtClean="0"/>
              <a:t>High-power RF conditioning may improve e- emission profile</a:t>
            </a:r>
          </a:p>
          <a:p>
            <a:pPr marL="522900" lvl="1" indent="-342900"/>
            <a:endParaRPr lang="en-US" sz="5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Provided a very simple but a very robust way for XFEL application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600" dirty="0"/>
          </a:p>
          <a:p>
            <a:endParaRPr lang="en-US" sz="22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105400" y="6289344"/>
            <a:ext cx="3406566" cy="320054"/>
          </a:xfrm>
        </p:spPr>
        <p:txBody>
          <a:bodyPr/>
          <a:lstStyle/>
          <a:p>
            <a:pPr algn="ctr"/>
            <a:r>
              <a:rPr lang="en-US" sz="1400" dirty="0" smtClean="0"/>
              <a:t>F. Zhou et al., PRST-AB 15, 090703 (2012)</a:t>
            </a:r>
            <a:endParaRPr lang="en-US" sz="1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20391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zhoufeng\Desktop\LCLS operations\tuning\emittHistory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0668" y="3407392"/>
            <a:ext cx="4725091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83791" y="373864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OTR emittance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do better w/ laser cleaning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1371600"/>
            <a:ext cx="4506912" cy="206375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600" dirty="0" smtClean="0"/>
              <a:t>Improved laser cleaning procedures at the gun test bed resulting in much better QE and emittance evolution.  </a:t>
            </a:r>
            <a:endParaRPr lang="en-US" sz="2600" dirty="0"/>
          </a:p>
        </p:txBody>
      </p:sp>
      <p:pic>
        <p:nvPicPr>
          <p:cNvPr id="6" name="Picture 5" descr="C:\Users\zhoufeng\Desktop\ASTA-2014\qeev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" y="3435350"/>
            <a:ext cx="3545840" cy="279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535400" y="3581400"/>
            <a:ext cx="5303800" cy="2889251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7465068" y="6307506"/>
            <a:ext cx="1600102" cy="54292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</a:rPr>
              <a:t>Next day after  cleaning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5683468" y="6312404"/>
            <a:ext cx="1447800" cy="54292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</a:rPr>
              <a:t>Immediately after cleaning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82" y="897151"/>
            <a:ext cx="3733800" cy="276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815688" y="6296638"/>
            <a:ext cx="1383328" cy="542926"/>
          </a:xfrm>
          <a:solidFill>
            <a:schemeClr val="bg1"/>
          </a:solidFill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Prior to laser cleaning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327953" y="6324600"/>
            <a:ext cx="3405847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F. Zhou et al., NIM A 783 (2015) 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75182" y="4080296"/>
            <a:ext cx="100232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34794" y="5553974"/>
            <a:ext cx="100232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55028" y="5564034"/>
            <a:ext cx="100232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40700" y="5538156"/>
            <a:ext cx="100232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60672" y="4107608"/>
            <a:ext cx="100232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63676" y="4088922"/>
            <a:ext cx="100232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4572000"/>
            <a:ext cx="142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~3 </a:t>
            </a:r>
            <a:r>
              <a:rPr lang="en-US" sz="1600" b="1" dirty="0" err="1" smtClean="0">
                <a:solidFill>
                  <a:srgbClr val="FF0000"/>
                </a:solidFill>
              </a:rPr>
              <a:t>wks</a:t>
            </a:r>
            <a:r>
              <a:rPr lang="en-US" sz="1600" b="1" dirty="0" smtClean="0">
                <a:solidFill>
                  <a:srgbClr val="FF0000"/>
                </a:solidFill>
              </a:rPr>
              <a:t>               QE ~1e-4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228600" y="237567"/>
            <a:ext cx="8103570" cy="753033"/>
          </a:xfrm>
        </p:spPr>
        <p:txBody>
          <a:bodyPr/>
          <a:lstStyle/>
          <a:p>
            <a:r>
              <a:rPr lang="en-US" dirty="0" smtClean="0"/>
              <a:t>After ~5 </a:t>
            </a:r>
            <a:r>
              <a:rPr lang="en-US" dirty="0"/>
              <a:t>y</a:t>
            </a:r>
            <a:r>
              <a:rPr lang="en-US" dirty="0" smtClean="0"/>
              <a:t>ears 24/7 operations  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3152" y="1644868"/>
            <a:ext cx="4689848" cy="4603532"/>
            <a:chOff x="1275608" y="1035268"/>
            <a:chExt cx="6757987" cy="586442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608" y="1035268"/>
              <a:ext cx="6757987" cy="5864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902000" y="1196333"/>
              <a:ext cx="3346400" cy="74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electron/ion back bombardment effect  </a:t>
              </a:r>
              <a:endParaRPr lang="en-US" sz="1600" b="1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2136799" y="4114800"/>
              <a:ext cx="4876800" cy="0"/>
            </a:xfrm>
            <a:prstGeom prst="straightConnector1">
              <a:avLst/>
            </a:prstGeom>
            <a:ln w="762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447800" y="1196333"/>
              <a:ext cx="0" cy="3147067"/>
            </a:xfrm>
            <a:prstGeom prst="straightConnector1">
              <a:avLst/>
            </a:prstGeom>
            <a:ln w="762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900933" y="3535897"/>
              <a:ext cx="1425669" cy="588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</a:t>
              </a:r>
              <a:r>
                <a:rPr lang="en-US" sz="2400" b="1" dirty="0" smtClean="0"/>
                <a:t>mm</a:t>
              </a:r>
              <a:endParaRPr lang="en-US" sz="2400" b="1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2362200" y="2209800"/>
              <a:ext cx="2630507" cy="1447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3200400" y="2209800"/>
              <a:ext cx="914400" cy="1371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895599" y="2514600"/>
              <a:ext cx="1600200" cy="74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1.2 mm laser size</a:t>
              </a:r>
              <a:endParaRPr lang="en-US" sz="16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5591"/>
            <a:ext cx="3973858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4464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00200" y="1219200"/>
            <a:ext cx="23984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QE: 1.5e-4 of QE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6796" y="2471426"/>
            <a:ext cx="553998" cy="897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b="1" dirty="0" smtClean="0"/>
              <a:t>2 mm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9256" y="381000"/>
            <a:ext cx="3165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/>
              </a:rPr>
              <a:t>O</a:t>
            </a:r>
            <a:r>
              <a:rPr lang="en-US" sz="2400" b="1" dirty="0" smtClean="0">
                <a:sym typeface="Symbol"/>
              </a:rPr>
              <a:t>ptimized projected </a:t>
            </a:r>
            <a:r>
              <a:rPr lang="en-US" sz="1400" b="1" dirty="0" smtClean="0">
                <a:sym typeface="Symbol"/>
              </a:rPr>
              <a:t>x</a:t>
            </a:r>
            <a:r>
              <a:rPr lang="en-US" sz="2400" b="1" dirty="0" smtClean="0">
                <a:sym typeface="Symbol"/>
              </a:rPr>
              <a:t> ~0.4 µm @250pC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55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Truncated-</a:t>
            </a:r>
            <a:r>
              <a:rPr lang="en-US" dirty="0"/>
              <a:t>G</a:t>
            </a:r>
            <a:r>
              <a:rPr lang="en-US" dirty="0" smtClean="0"/>
              <a:t>aussian laser for operations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74783" y="1285118"/>
            <a:ext cx="8364719" cy="2810782"/>
          </a:xfrm>
        </p:spPr>
        <p:txBody>
          <a:bodyPr>
            <a:normAutofit/>
          </a:bodyPr>
          <a:lstStyle/>
          <a:p>
            <a:pPr marL="522900" lvl="1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Implemented truncated-Gaussian laser profile for the routine operations: </a:t>
            </a:r>
            <a:endParaRPr lang="en-US" sz="2200" dirty="0">
              <a:sym typeface="Symbol"/>
            </a:endParaRP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Improved injector emittance </a:t>
            </a:r>
            <a:endParaRPr lang="en-US" sz="1900" dirty="0"/>
          </a:p>
          <a:p>
            <a:pPr marL="522900" lvl="1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Laser power needed from laser systems is reduced by about 3 times with truncated-Gaussian laser on the cathode compared with the one with pseudo-uniform laser: </a:t>
            </a: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ym typeface="Symbol"/>
              </a:rPr>
              <a:t>Relaxed laser system significantly</a:t>
            </a:r>
            <a:r>
              <a:rPr lang="en-US" sz="1900" dirty="0" smtClean="0"/>
              <a:t>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43498" y="4235438"/>
            <a:ext cx="8336406" cy="2590800"/>
            <a:chOff x="267298" y="4589365"/>
            <a:chExt cx="8336406" cy="25908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947" y="4589365"/>
              <a:ext cx="4499453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98" y="4869026"/>
              <a:ext cx="1862649" cy="151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94614"/>
              <a:ext cx="1821904" cy="1690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286000" y="5310782"/>
              <a:ext cx="1524000" cy="11689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1"/>
            </p:cNvCxnSpPr>
            <p:nvPr/>
          </p:nvCxnSpPr>
          <p:spPr>
            <a:xfrm flipH="1">
              <a:off x="6144733" y="5540014"/>
              <a:ext cx="637067" cy="28057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oter Placeholder 3"/>
          <p:cNvSpPr txBox="1">
            <a:spLocks/>
          </p:cNvSpPr>
          <p:nvPr/>
        </p:nvSpPr>
        <p:spPr>
          <a:xfrm>
            <a:off x="6539466" y="6332482"/>
            <a:ext cx="2756934" cy="3415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F. Zhou et al., PRST-AB 15, 090701 (2012)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57150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150 </a:t>
            </a:r>
            <a:r>
              <a:rPr lang="en-US" sz="2400" dirty="0" err="1" smtClean="0"/>
              <a:t>pC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210271"/>
            <a:ext cx="8103570" cy="753033"/>
          </a:xfrm>
        </p:spPr>
        <p:txBody>
          <a:bodyPr/>
          <a:lstStyle/>
          <a:p>
            <a:r>
              <a:rPr lang="en-US" dirty="0" smtClean="0"/>
              <a:t>Spatial </a:t>
            </a:r>
            <a:r>
              <a:rPr lang="en-US" dirty="0"/>
              <a:t>l</a:t>
            </a:r>
            <a:r>
              <a:rPr lang="en-US" dirty="0" smtClean="0"/>
              <a:t>aser </a:t>
            </a:r>
            <a:r>
              <a:rPr lang="en-US" dirty="0"/>
              <a:t>p</a:t>
            </a:r>
            <a:r>
              <a:rPr lang="en-US" dirty="0" smtClean="0"/>
              <a:t>rofile </a:t>
            </a:r>
            <a:r>
              <a:rPr lang="en-US" dirty="0"/>
              <a:t>t</a:t>
            </a:r>
            <a:r>
              <a:rPr lang="en-US" dirty="0" smtClean="0"/>
              <a:t>olerances: w/ lineout </a:t>
            </a:r>
            <a:r>
              <a:rPr lang="en-US" dirty="0"/>
              <a:t>m</a:t>
            </a:r>
            <a:r>
              <a:rPr lang="en-US" dirty="0" smtClean="0"/>
              <a:t>ethod 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2888" y="1550784"/>
            <a:ext cx="4278312" cy="500999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How to define/maintain the desired laser profile for 24/7 operations??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Spatial laser tolerances can be characterized with simple lineout method when the laser is reasonably clean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Laser profile tolerances, such as g/h, a</a:t>
            </a:r>
            <a:r>
              <a:rPr lang="en-US" sz="1200" dirty="0" smtClean="0"/>
              <a:t>1</a:t>
            </a:r>
            <a:r>
              <a:rPr lang="en-US" sz="2200" dirty="0" smtClean="0"/>
              <a:t>/a</a:t>
            </a:r>
            <a:r>
              <a:rPr lang="en-US" sz="1200" dirty="0" smtClean="0"/>
              <a:t>2</a:t>
            </a:r>
            <a:r>
              <a:rPr lang="en-US" sz="2200" dirty="0"/>
              <a:t>,</a:t>
            </a:r>
            <a:r>
              <a:rPr lang="en-US" sz="2200" dirty="0" smtClean="0"/>
              <a:t> are strongly required for maintaining good laser profiles.    </a:t>
            </a:r>
            <a:endParaRPr lang="en-US" sz="2200" dirty="0"/>
          </a:p>
        </p:txBody>
      </p:sp>
      <p:pic>
        <p:nvPicPr>
          <p:cNvPr id="10" name="Picture 9" descr="C:\Users\zhoufeng\Desktop\FEL2015\p3\test\fig1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94442"/>
            <a:ext cx="3613150" cy="246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zhoufeng\Desktop\FEL2015\prst\fig21to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96" y="4038600"/>
            <a:ext cx="3613150" cy="23447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898112" y="6389424"/>
            <a:ext cx="244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imulated lineout profiles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63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profile </a:t>
            </a:r>
            <a:r>
              <a:rPr lang="en-US" dirty="0"/>
              <a:t>t</a:t>
            </a:r>
            <a:r>
              <a:rPr lang="en-US" dirty="0" smtClean="0"/>
              <a:t>olerance: w/ lineout </a:t>
            </a:r>
            <a:r>
              <a:rPr lang="en-US" dirty="0"/>
              <a:t>m</a:t>
            </a:r>
            <a:r>
              <a:rPr lang="en-US" dirty="0" smtClean="0"/>
              <a:t>ethod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45744" y="1461448"/>
            <a:ext cx="4267200" cy="2983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For &lt;5% of emittance growth, the spatial laser requirements:  </a:t>
            </a: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g/h: 1±0.25</a:t>
            </a: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</a:t>
            </a:r>
            <a:r>
              <a:rPr lang="en-US" dirty="0" smtClean="0"/>
              <a:t>1</a:t>
            </a:r>
            <a:r>
              <a:rPr lang="en-US" sz="2400" dirty="0" smtClean="0"/>
              <a:t>/a</a:t>
            </a:r>
            <a:r>
              <a:rPr lang="en-US" dirty="0" smtClean="0"/>
              <a:t>2:</a:t>
            </a:r>
            <a:r>
              <a:rPr lang="en-US" sz="2400" dirty="0" smtClean="0"/>
              <a:t> 1±0.3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900" dirty="0" smtClean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390698" y="1254456"/>
            <a:ext cx="4343400" cy="2667000"/>
          </a:xfrm>
          <a:prstGeom prst="rect">
            <a:avLst/>
          </a:prstGeom>
        </p:spPr>
      </p:pic>
      <p:pic>
        <p:nvPicPr>
          <p:cNvPr id="11" name="Picture 10" descr="C:\Users\zhoufeng\Desktop\FEL2015\prst\fig2-botto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16992"/>
            <a:ext cx="4034412" cy="268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zhoufeng\Desktop\FEL2015\p3\nimfig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2" y="4060634"/>
            <a:ext cx="4085898" cy="24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27936" y="4295745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imulation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21856" y="336644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0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4816" y="33937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a1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SLAC_PPT_05241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79B7D0C0BB2848ACB3C0409806E663" ma:contentTypeVersion="0" ma:contentTypeDescription="Create a new document." ma:contentTypeScope="" ma:versionID="e6d39bccb69076521a5daab9c6063d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10C393-18AF-4328-B681-5EE1A44DDED8}">
  <ds:schemaRefs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74A0C0A-9F8E-4E34-89BE-2EC038EC39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6E0A3B-FFB6-4736-B2A4-F4E5F572A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9943</TotalTime>
  <Words>950</Words>
  <Application>Microsoft Office PowerPoint</Application>
  <PresentationFormat>On-screen Show (4:3)</PresentationFormat>
  <Paragraphs>165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SLAC_PPT_052412</vt:lpstr>
      <vt:lpstr>Equation</vt:lpstr>
      <vt:lpstr>LCLS Injector Improvements &amp; Plans  </vt:lpstr>
      <vt:lpstr>What are the major impacts on 24/7 LCLS injector performance?</vt:lpstr>
      <vt:lpstr>LCLS injector improvements </vt:lpstr>
      <vt:lpstr>LCLS laser cleaning in 2011: QE/emittance evolution</vt:lpstr>
      <vt:lpstr>We can do better w/ laser cleaning …</vt:lpstr>
      <vt:lpstr>After ~5 years 24/7 operations   </vt:lpstr>
      <vt:lpstr>Truncated-Gaussian laser for operations</vt:lpstr>
      <vt:lpstr>Spatial laser profile tolerances: w/ lineout method </vt:lpstr>
      <vt:lpstr>Laser profile tolerance: w/ lineout method</vt:lpstr>
      <vt:lpstr>General method: w/ Zernike modes  </vt:lpstr>
      <vt:lpstr>Zernike method: measurements  Requirements: Psymmetry 0.025-0.04; and Pasymmetry &lt;0.015 </vt:lpstr>
      <vt:lpstr>Laser temporal requirement: stacking 2ps lasers with 1.5-2ps separation </vt:lpstr>
      <vt:lpstr>Better understanding LCLS Injector emittance measurement</vt:lpstr>
      <vt:lpstr>Crosscheck slice-emittance measurement w/ BC1 collimator</vt:lpstr>
      <vt:lpstr>What is the next? - clean spatial laser w/ spatial filter </vt:lpstr>
      <vt:lpstr>What is the next? - clean e-beam w/ circular collimator </vt:lpstr>
      <vt:lpstr>Summary 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Science</dc:title>
  <dc:creator>Bonwyn Barnett</dc:creator>
  <cp:lastModifiedBy>Zhou, Feng</cp:lastModifiedBy>
  <cp:revision>1220</cp:revision>
  <cp:lastPrinted>2013-03-04T17:06:04Z</cp:lastPrinted>
  <dcterms:created xsi:type="dcterms:W3CDTF">2012-05-29T18:05:37Z</dcterms:created>
  <dcterms:modified xsi:type="dcterms:W3CDTF">2016-04-01T00:21:22Z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SLAC_PPT_032312</vt:lpwstr>
  </property>
  <property fmtid="{D5CDD505-2E9C-101B-9397-08002B2CF9AE}" pid="4" name="ArticulateGUID">
    <vt:lpwstr>4F2C0736-F769-41F4-8D23-03358470444A</vt:lpwstr>
  </property>
  <property fmtid="{D5CDD505-2E9C-101B-9397-08002B2CF9AE}" pid="5" name="ArticulateProjectFull">
    <vt:lpwstr>F:\PROJECTS\JohnsonBeesley\S+G\SLAC\SLAC_PPT_040212.ppta</vt:lpwstr>
  </property>
  <property fmtid="{D5CDD505-2E9C-101B-9397-08002B2CF9AE}" pid="6" name="ContentTypeId">
    <vt:lpwstr>0x0101005B79B7D0C0BB2848ACB3C0409806E663</vt:lpwstr>
  </property>
</Properties>
</file>