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8" r:id="rId2"/>
  </p:sldMasterIdLst>
  <p:notesMasterIdLst>
    <p:notesMasterId r:id="rId22"/>
  </p:notesMasterIdLst>
  <p:sldIdLst>
    <p:sldId id="256" r:id="rId3"/>
    <p:sldId id="336" r:id="rId4"/>
    <p:sldId id="337" r:id="rId5"/>
    <p:sldId id="341" r:id="rId6"/>
    <p:sldId id="324" r:id="rId7"/>
    <p:sldId id="325" r:id="rId8"/>
    <p:sldId id="326" r:id="rId9"/>
    <p:sldId id="327" r:id="rId10"/>
    <p:sldId id="340" r:id="rId11"/>
    <p:sldId id="328" r:id="rId12"/>
    <p:sldId id="349" r:id="rId13"/>
    <p:sldId id="342" r:id="rId14"/>
    <p:sldId id="344" r:id="rId15"/>
    <p:sldId id="346" r:id="rId16"/>
    <p:sldId id="353" r:id="rId17"/>
    <p:sldId id="351" r:id="rId18"/>
    <p:sldId id="347" r:id="rId19"/>
    <p:sldId id="348" r:id="rId20"/>
    <p:sldId id="352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aria" initials="" lastIdx="11" clrIdx="0"/>
  <p:cmAuthor id="1" name="Ilaria" initials="I" lastIdx="3" clrIdx="1">
    <p:extLst>
      <p:ext uri="{19B8F6BF-5375-455C-9EA6-DF929625EA0E}">
        <p15:presenceInfo xmlns:p15="http://schemas.microsoft.com/office/powerpoint/2012/main" userId="Il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990033"/>
    <a:srgbClr val="000822"/>
    <a:srgbClr val="7A8686"/>
    <a:srgbClr val="666699"/>
    <a:srgbClr val="F90909"/>
    <a:srgbClr val="F9F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3367" autoAdjust="0"/>
  </p:normalViewPr>
  <p:slideViewPr>
    <p:cSldViewPr>
      <p:cViewPr varScale="1">
        <p:scale>
          <a:sx n="83" d="100"/>
          <a:sy n="83" d="100"/>
        </p:scale>
        <p:origin x="864" y="53"/>
      </p:cViewPr>
      <p:guideLst>
        <p:guide orient="horz" pos="329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A262583A-51AC-4F94-ABAE-AE591CA04A8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963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AF89F-8A64-4D12-A2F1-471F8EED2585}" type="slidenum">
              <a:rPr lang="it-IT"/>
              <a:pPr/>
              <a:t>1</a:t>
            </a:fld>
            <a:endParaRPr lang="it-IT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031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988C4-A93A-4E21-8825-F162AF40160B}" type="slidenum">
              <a:rPr lang="it-IT"/>
              <a:pPr/>
              <a:t>2</a:t>
            </a:fld>
            <a:endParaRPr lang="it-IT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793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583A-51AC-4F94-ABAE-AE591CA04A8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15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583A-51AC-4F94-ABAE-AE591CA04A8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90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403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40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4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BD3A3F-4CAE-4F72-9D9F-F112D451ECE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E448B2-3BA8-4DA5-9538-F12985B53B18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8AABEF-7054-4E8D-84F9-66549468193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89A57-47AB-4CA8-A1C1-E0632E771AA7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D6845E-F131-4336-BF1B-4F8A611168C4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1EE83A-6C35-4CF2-9DA5-64C2E10CAF9A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44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30629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25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348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72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B2D58-184E-4767-8D7B-1695AC4E6B81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72546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582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56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845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532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043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42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905AB5-FD6F-45C0-A7D3-93926556801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D45142-12D7-4BC9-89E4-96BEA2BA393D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AA9BBC-E611-4B95-A19A-AB87380A233A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8CBA92-8936-4A0D-B03B-6474B90D9EB7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4DADC-614F-4891-B83A-86C52A5E7BF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03D7C3-8977-4BDA-A734-28B8806EDF72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728B57-3BAB-4CA7-A1B4-2B5B4CBA4DBF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63DE26EF-750F-4A4A-B413-E07E7FEB6722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01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0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0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r>
              <a:rPr lang="it-IT" smtClean="0"/>
              <a:t>Ilaria Neri - GAP meeting 23.03.2016</a:t>
            </a:r>
            <a:endParaRPr lang="it-IT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0" smtClean="0">
                <a:solidFill>
                  <a:prstClr val="black"/>
                </a:solidFill>
                <a:latin typeface="Arial"/>
              </a:rPr>
              <a:t>Ilaria Neri - GAP meeting 23.03.2016</a:t>
            </a:r>
            <a:endParaRPr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0C55A12-4829-46F5-B8D5-8F87F8E56C2D}" type="slidenum">
              <a:rPr lang="en-US" sz="1200" b="0">
                <a:solidFill>
                  <a:srgbClr val="8B8B8B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522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-171450"/>
            <a:ext cx="7772400" cy="1736725"/>
          </a:xfrm>
        </p:spPr>
        <p:txBody>
          <a:bodyPr/>
          <a:lstStyle/>
          <a:p>
            <a:r>
              <a:rPr lang="it-IT" sz="4000" b="0" smtClean="0">
                <a:latin typeface="Arial" charset="0"/>
              </a:rPr>
              <a:t/>
            </a:r>
            <a:br>
              <a:rPr lang="it-IT" sz="4000" b="0" smtClean="0">
                <a:latin typeface="Arial" charset="0"/>
              </a:rPr>
            </a:br>
            <a:endParaRPr lang="it-IT" sz="4000" b="0" dirty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4306" y="1477168"/>
            <a:ext cx="6781800" cy="1944216"/>
          </a:xfrm>
        </p:spPr>
        <p:txBody>
          <a:bodyPr/>
          <a:lstStyle/>
          <a:p>
            <a:r>
              <a:rPr lang="it-IT" sz="4800" b="1" dirty="0" smtClean="0">
                <a:effectLst/>
                <a:latin typeface="Helvetica" pitchFamily="34" charset="0"/>
                <a:cs typeface="Helvetica" pitchFamily="34" charset="0"/>
              </a:rPr>
              <a:t>Status report on Ferrara </a:t>
            </a:r>
            <a:r>
              <a:rPr lang="it-IT" sz="4800" b="1" dirty="0" err="1" smtClean="0">
                <a:effectLst/>
                <a:latin typeface="Helvetica" pitchFamily="34" charset="0"/>
                <a:cs typeface="Helvetica" pitchFamily="34" charset="0"/>
              </a:rPr>
              <a:t>activity</a:t>
            </a:r>
            <a:endParaRPr lang="it-IT" sz="4800" b="1" dirty="0" smtClean="0">
              <a:effectLst/>
              <a:latin typeface="Helvetica" pitchFamily="34" charset="0"/>
              <a:cs typeface="Helvetica" pitchFamily="34" charset="0"/>
            </a:endParaRPr>
          </a:p>
          <a:p>
            <a:endParaRPr lang="it-IT" sz="3600" b="1" dirty="0"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83968" y="4559004"/>
            <a:ext cx="56886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dirty="0" smtClean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Ilaria </a:t>
            </a:r>
            <a:r>
              <a:rPr lang="en-US" sz="2800" b="0" dirty="0" err="1" smtClean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Neri</a:t>
            </a:r>
            <a:endParaRPr lang="en-US" sz="2800" b="0" dirty="0" smtClean="0">
              <a:latin typeface="Comic Sans MS" panose="030F0702030302020204" pitchFamily="66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0" dirty="0" smtClean="0">
              <a:latin typeface="Comic Sans MS" panose="030F0702030302020204" pitchFamily="66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0" i="1" dirty="0" smtClean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University of Ferrara </a:t>
            </a:r>
          </a:p>
          <a:p>
            <a:pPr algn="ctr"/>
            <a:r>
              <a:rPr lang="en-US" sz="2400" b="0" i="1" dirty="0" smtClean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and INFN - Italy</a:t>
            </a:r>
            <a:endParaRPr lang="en-US" sz="2400" b="0" i="1" dirty="0">
              <a:latin typeface="Comic Sans MS" panose="030F0702030302020204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11560" y="6474072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i="1" dirty="0" smtClean="0">
                <a:latin typeface="Comic Sans MS" panose="030F0702030302020204" pitchFamily="66" charset="0"/>
              </a:rPr>
              <a:t>Ferrara, March 23rd, 2016</a:t>
            </a:r>
            <a:endParaRPr lang="en-US" sz="2000" b="0" i="1" dirty="0">
              <a:latin typeface="Comic Sans MS" panose="030F0702030302020204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23687"/>
            <a:ext cx="4320000" cy="2880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107504" y="3621526"/>
            <a:ext cx="4320480" cy="288032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pic>
        <p:nvPicPr>
          <p:cNvPr id="12" name="Picture 8" descr="logo-infn-nuo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9583"/>
            <a:ext cx="726850" cy="71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pic>
        <p:nvPicPr>
          <p:cNvPr id="16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4" y="76680"/>
            <a:ext cx="1587259" cy="7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36494"/>
            <a:ext cx="2199151" cy="75560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278" y="76680"/>
            <a:ext cx="956078" cy="715419"/>
          </a:xfrm>
          <a:prstGeom prst="rect">
            <a:avLst/>
          </a:prstGeom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02519" y="2987158"/>
            <a:ext cx="7221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“on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behalf of the Ferrara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GAP Group”</a:t>
            </a: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8281" y="268449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omic Sans MS" panose="030F0702030302020204" pitchFamily="66" charset="0"/>
              </a:rPr>
              <a:t>Level 0 </a:t>
            </a:r>
            <a:r>
              <a:rPr lang="it-IT" dirty="0">
                <a:latin typeface="Comic Sans MS" panose="030F0702030302020204" pitchFamily="66" charset="0"/>
              </a:rPr>
              <a:t>T</a:t>
            </a:r>
            <a:r>
              <a:rPr lang="it-IT" dirty="0" smtClean="0">
                <a:latin typeface="Comic Sans MS" panose="030F0702030302020204" pitchFamily="66" charset="0"/>
              </a:rPr>
              <a:t>rigger Processor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0809" y="1412776"/>
            <a:ext cx="8363272" cy="4929411"/>
          </a:xfrm>
        </p:spPr>
        <p:txBody>
          <a:bodyPr/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Using </a:t>
            </a:r>
            <a:r>
              <a:rPr lang="it-IT" sz="2400" dirty="0" err="1" smtClean="0">
                <a:latin typeface="Comic Sans MS" panose="030F0702030302020204" pitchFamily="66" charset="0"/>
              </a:rPr>
              <a:t>NaNet</a:t>
            </a:r>
            <a:r>
              <a:rPr lang="it-IT" sz="2400" dirty="0" smtClean="0">
                <a:latin typeface="Comic Sans MS" panose="030F0702030302020204" pitchFamily="66" charset="0"/>
              </a:rPr>
              <a:t> and GPU </a:t>
            </a:r>
            <a:r>
              <a:rPr lang="it-IT" sz="2400" dirty="0" err="1" smtClean="0">
                <a:latin typeface="Comic Sans MS" panose="030F0702030302020204" pitchFamily="66" charset="0"/>
              </a:rPr>
              <a:t>as</a:t>
            </a:r>
            <a:r>
              <a:rPr lang="it-IT" sz="2400" dirty="0" smtClean="0">
                <a:latin typeface="Comic Sans MS" panose="030F0702030302020204" pitchFamily="66" charset="0"/>
              </a:rPr>
              <a:t> L0TP of the </a:t>
            </a:r>
            <a:r>
              <a:rPr lang="it-IT" sz="2400" dirty="0" err="1" smtClean="0">
                <a:latin typeface="Comic Sans MS" panose="030F0702030302020204" pitchFamily="66" charset="0"/>
              </a:rPr>
              <a:t>experiment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171268" y="1970347"/>
            <a:ext cx="5400000" cy="4371840"/>
            <a:chOff x="2051720" y="2204864"/>
            <a:chExt cx="5400000" cy="4371840"/>
          </a:xfrm>
        </p:grpSpPr>
        <p:pic>
          <p:nvPicPr>
            <p:cNvPr id="7" name="Segnaposto contenuto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1720" y="2204864"/>
              <a:ext cx="5400000" cy="437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ttangolo 10"/>
            <p:cNvSpPr/>
            <p:nvPr/>
          </p:nvSpPr>
          <p:spPr bwMode="auto">
            <a:xfrm>
              <a:off x="2051720" y="2204864"/>
              <a:ext cx="5400000" cy="4371840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" name="Ovale 11"/>
            <p:cNvSpPr/>
            <p:nvPr/>
          </p:nvSpPr>
          <p:spPr bwMode="auto">
            <a:xfrm>
              <a:off x="3635896" y="3501008"/>
              <a:ext cx="946448" cy="576064"/>
            </a:xfrm>
            <a:prstGeom prst="ellipse">
              <a:avLst/>
            </a:prstGeom>
            <a:noFill/>
            <a:ln w="508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5571268" y="3000318"/>
            <a:ext cx="37561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latin typeface="Comic Sans MS" panose="030F0702030302020204" pitchFamily="66" charset="0"/>
              </a:rPr>
              <a:t>Time </a:t>
            </a:r>
            <a:r>
              <a:rPr lang="it-IT" dirty="0" err="1" smtClean="0">
                <a:latin typeface="Comic Sans MS" panose="030F0702030302020204" pitchFamily="66" charset="0"/>
              </a:rPr>
              <a:t>align</a:t>
            </a:r>
            <a:r>
              <a:rPr lang="it-IT" dirty="0" smtClean="0">
                <a:latin typeface="Comic Sans MS" panose="030F0702030302020204" pitchFamily="66" charset="0"/>
              </a:rPr>
              <a:t> and match 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   </a:t>
            </a:r>
            <a:r>
              <a:rPr lang="it-IT" dirty="0" err="1" smtClean="0">
                <a:latin typeface="Comic Sans MS" panose="030F0702030302020204" pitchFamily="66" charset="0"/>
              </a:rPr>
              <a:t>primitives</a:t>
            </a:r>
            <a:r>
              <a:rPr lang="it-IT" dirty="0" smtClean="0">
                <a:latin typeface="Comic Sans MS" panose="030F0702030302020204" pitchFamily="66" charset="0"/>
              </a:rPr>
              <a:t> from detectors 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   with </a:t>
            </a:r>
            <a:r>
              <a:rPr lang="it-IT" dirty="0" err="1" smtClean="0">
                <a:latin typeface="Comic Sans MS" panose="030F0702030302020204" pitchFamily="66" charset="0"/>
              </a:rPr>
              <a:t>programmable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masks</a:t>
            </a:r>
            <a:r>
              <a:rPr lang="it-IT" dirty="0" smtClean="0">
                <a:latin typeface="Comic Sans MS" panose="030F0702030302020204" pitchFamily="66" charset="0"/>
              </a:rPr>
              <a:t>.</a:t>
            </a: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 smtClean="0">
                <a:latin typeface="Comic Sans MS" panose="030F0702030302020204" pitchFamily="66" charset="0"/>
              </a:rPr>
              <a:t>Synchronously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send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selected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smtClean="0">
                <a:latin typeface="Comic Sans MS" panose="030F0702030302020204" pitchFamily="66" charset="0"/>
              </a:rPr>
              <a:t>  </a:t>
            </a:r>
            <a:r>
              <a:rPr lang="it-IT" dirty="0" err="1" smtClean="0">
                <a:latin typeface="Comic Sans MS" panose="030F0702030302020204" pitchFamily="66" charset="0"/>
              </a:rPr>
              <a:t>triggers</a:t>
            </a:r>
            <a:r>
              <a:rPr lang="it-IT" dirty="0" smtClean="0">
                <a:latin typeface="Comic Sans MS" panose="030F0702030302020204" pitchFamily="66" charset="0"/>
              </a:rPr>
              <a:t> to the </a:t>
            </a:r>
            <a:r>
              <a:rPr lang="it-IT" dirty="0" smtClean="0">
                <a:latin typeface="Comic Sans MS" panose="030F0702030302020204" pitchFamily="66" charset="0"/>
              </a:rPr>
              <a:t>detectors </a:t>
            </a:r>
          </a:p>
          <a:p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smtClean="0">
                <a:latin typeface="Comic Sans MS" panose="030F0702030302020204" pitchFamily="66" charset="0"/>
              </a:rPr>
              <a:t>  </a:t>
            </a:r>
            <a:r>
              <a:rPr lang="it-IT" dirty="0" err="1" smtClean="0">
                <a:latin typeface="Comic Sans MS" panose="030F0702030302020204" pitchFamily="66" charset="0"/>
              </a:rPr>
              <a:t>through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smtClean="0">
                <a:latin typeface="Comic Sans MS" panose="030F0702030302020204" pitchFamily="66" charset="0"/>
              </a:rPr>
              <a:t>TTC </a:t>
            </a:r>
            <a:r>
              <a:rPr lang="it-IT" dirty="0" err="1" smtClean="0">
                <a:latin typeface="Comic Sans MS" panose="030F0702030302020204" pitchFamily="66" charset="0"/>
              </a:rPr>
              <a:t>system</a:t>
            </a:r>
            <a:r>
              <a:rPr lang="it-IT" dirty="0" smtClean="0">
                <a:latin typeface="Comic Sans MS" panose="030F0702030302020204" pitchFamily="66" charset="0"/>
              </a:rPr>
              <a:t>  </a:t>
            </a:r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smtClean="0">
                <a:latin typeface="Comic Sans MS" panose="030F0702030302020204" pitchFamily="66" charset="0"/>
              </a:rPr>
              <a:t>  with </a:t>
            </a:r>
            <a:r>
              <a:rPr lang="it-IT" dirty="0" err="1" smtClean="0">
                <a:latin typeface="Comic Sans MS" panose="030F0702030302020204" pitchFamily="66" charset="0"/>
              </a:rPr>
              <a:t>fixed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latency</a:t>
            </a:r>
            <a:r>
              <a:rPr lang="it-IT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210" y="46587"/>
            <a:ext cx="765741" cy="715419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dirty="0" smtClean="0"/>
              <a:t>Ilaria Neri - GAP meeting 23.03.2016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4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049" y="400123"/>
            <a:ext cx="8229600" cy="1143000"/>
          </a:xfrm>
        </p:spPr>
        <p:txBody>
          <a:bodyPr/>
          <a:lstStyle/>
          <a:p>
            <a:r>
              <a:rPr lang="it-IT" dirty="0" err="1" smtClean="0">
                <a:latin typeface="Comic Sans MS" panose="030F0702030302020204" pitchFamily="66" charset="0"/>
              </a:rPr>
              <a:t>Fixed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latency</a:t>
            </a:r>
            <a:r>
              <a:rPr lang="it-IT" dirty="0" smtClean="0">
                <a:latin typeface="Comic Sans MS" panose="030F0702030302020204" pitchFamily="66" charset="0"/>
              </a:rPr>
              <a:t> L0 trigger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929411"/>
          </a:xfrm>
        </p:spPr>
        <p:txBody>
          <a:bodyPr/>
          <a:lstStyle/>
          <a:p>
            <a:r>
              <a:rPr lang="it-IT" sz="2400" dirty="0" err="1" smtClean="0">
                <a:latin typeface="Comic Sans MS" panose="030F0702030302020204" pitchFamily="66" charset="0"/>
              </a:rPr>
              <a:t>Implementation</a:t>
            </a:r>
            <a:r>
              <a:rPr lang="it-IT" sz="2400" dirty="0" smtClean="0">
                <a:latin typeface="Comic Sans MS" panose="030F0702030302020204" pitchFamily="66" charset="0"/>
              </a:rPr>
              <a:t> of </a:t>
            </a:r>
            <a:r>
              <a:rPr lang="it-IT" sz="2400" dirty="0" err="1" smtClean="0">
                <a:latin typeface="Comic Sans MS" panose="030F0702030302020204" pitchFamily="66" charset="0"/>
              </a:rPr>
              <a:t>vhdl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module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which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generates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fixed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latency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triggers</a:t>
            </a:r>
            <a:r>
              <a:rPr lang="it-IT" sz="2400" dirty="0" smtClean="0">
                <a:latin typeface="Comic Sans MS" panose="030F0702030302020204" pitchFamily="66" charset="0"/>
              </a:rPr>
              <a:t> and </a:t>
            </a:r>
            <a:r>
              <a:rPr lang="it-IT" sz="2400" dirty="0" err="1" smtClean="0">
                <a:latin typeface="Comic Sans MS" panose="030F0702030302020204" pitchFamily="66" charset="0"/>
              </a:rPr>
              <a:t>send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them</a:t>
            </a:r>
            <a:r>
              <a:rPr lang="it-IT" sz="2400" dirty="0" smtClean="0">
                <a:latin typeface="Comic Sans MS" panose="030F0702030302020204" pitchFamily="66" charset="0"/>
              </a:rPr>
              <a:t> to Local Trigger Unit (LTU) of the </a:t>
            </a:r>
            <a:r>
              <a:rPr lang="it-IT" sz="2400" dirty="0" err="1" smtClean="0">
                <a:latin typeface="Comic Sans MS" panose="030F0702030302020204" pitchFamily="66" charset="0"/>
              </a:rPr>
              <a:t>experiment</a:t>
            </a:r>
            <a:r>
              <a:rPr lang="it-IT" sz="2400" dirty="0">
                <a:latin typeface="Comic Sans MS" panose="030F0702030302020204" pitchFamily="66" charset="0"/>
              </a:rPr>
              <a:t>.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en-US" sz="2400" dirty="0">
                <a:latin typeface="Comic Sans MS" panose="030F0702030302020204" pitchFamily="66" charset="0"/>
              </a:rPr>
              <a:t>Altera </a:t>
            </a:r>
            <a:r>
              <a:rPr lang="en-US" sz="2400" dirty="0" err="1">
                <a:latin typeface="Comic Sans MS" panose="030F0702030302020204" pitchFamily="66" charset="0"/>
              </a:rPr>
              <a:t>Stratix</a:t>
            </a:r>
            <a:r>
              <a:rPr lang="en-US" sz="2400" dirty="0">
                <a:latin typeface="Comic Sans MS" panose="030F0702030302020204" pitchFamily="66" charset="0"/>
              </a:rPr>
              <a:t>-IV GX230 FPGA on a </a:t>
            </a:r>
            <a:r>
              <a:rPr lang="en-US" sz="2400" dirty="0" err="1">
                <a:latin typeface="Comic Sans MS" panose="030F0702030302020204" pitchFamily="66" charset="0"/>
              </a:rPr>
              <a:t>Terasic</a:t>
            </a:r>
            <a:r>
              <a:rPr lang="en-US" sz="2400" dirty="0">
                <a:latin typeface="Comic Sans MS" panose="030F0702030302020204" pitchFamily="66" charset="0"/>
              </a:rPr>
              <a:t> DE4. </a:t>
            </a:r>
          </a:p>
          <a:p>
            <a:pPr marL="0" indent="0">
              <a:buNone/>
            </a:pPr>
            <a:endParaRPr lang="it-I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po 28"/>
          <p:cNvGrpSpPr/>
          <p:nvPr/>
        </p:nvGrpSpPr>
        <p:grpSpPr>
          <a:xfrm>
            <a:off x="2841390" y="3537208"/>
            <a:ext cx="3240360" cy="2932441"/>
            <a:chOff x="520392" y="3349002"/>
            <a:chExt cx="3240360" cy="2932441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5" t="18839" r="18737"/>
            <a:stretch/>
          </p:blipFill>
          <p:spPr>
            <a:xfrm>
              <a:off x="520392" y="3359657"/>
              <a:ext cx="3240360" cy="2921786"/>
            </a:xfrm>
            <a:prstGeom prst="rect">
              <a:avLst/>
            </a:prstGeom>
          </p:spPr>
        </p:pic>
        <p:sp>
          <p:nvSpPr>
            <p:cNvPr id="31" name="Rettangolo 30"/>
            <p:cNvSpPr/>
            <p:nvPr/>
          </p:nvSpPr>
          <p:spPr bwMode="auto">
            <a:xfrm>
              <a:off x="520392" y="3349002"/>
              <a:ext cx="3240360" cy="2932441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cxnSp>
        <p:nvCxnSpPr>
          <p:cNvPr id="32" name="Connettore 2 31"/>
          <p:cNvCxnSpPr/>
          <p:nvPr/>
        </p:nvCxnSpPr>
        <p:spPr bwMode="auto">
          <a:xfrm flipH="1" flipV="1">
            <a:off x="5266220" y="5995403"/>
            <a:ext cx="690370" cy="70773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Connettore 2 32"/>
          <p:cNvCxnSpPr/>
          <p:nvPr/>
        </p:nvCxnSpPr>
        <p:spPr bwMode="auto">
          <a:xfrm flipH="1">
            <a:off x="5076056" y="4653136"/>
            <a:ext cx="416158" cy="70418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CasellaDiTesto 33"/>
          <p:cNvSpPr txBox="1"/>
          <p:nvPr/>
        </p:nvSpPr>
        <p:spPr>
          <a:xfrm>
            <a:off x="6081750" y="5211183"/>
            <a:ext cx="232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latin typeface="Comic Sans MS" panose="030F0702030302020204" pitchFamily="66" charset="0"/>
              </a:rPr>
              <a:t>Triggers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correctly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it-IT" dirty="0" err="1" smtClean="0">
                <a:latin typeface="Comic Sans MS" panose="030F0702030302020204" pitchFamily="66" charset="0"/>
              </a:rPr>
              <a:t>sent</a:t>
            </a:r>
            <a:r>
              <a:rPr lang="it-IT" dirty="0" smtClean="0">
                <a:latin typeface="Comic Sans MS" panose="030F0702030302020204" pitchFamily="66" charset="0"/>
              </a:rPr>
              <a:t> to LTU 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dirty="0" smtClean="0"/>
              <a:t>Ilaria Neri - GAP meeting 23.03.2016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6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79512" y="522892"/>
            <a:ext cx="8229600" cy="1143000"/>
          </a:xfrm>
        </p:spPr>
        <p:txBody>
          <a:bodyPr/>
          <a:lstStyle/>
          <a:p>
            <a:pPr lvl="0"/>
            <a:r>
              <a:rPr lang="it-IT" dirty="0" err="1" smtClean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Simulation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pic>
        <p:nvPicPr>
          <p:cNvPr id="30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11803" r="13775" b="21352"/>
          <a:stretch/>
        </p:blipFill>
        <p:spPr>
          <a:xfrm>
            <a:off x="467544" y="1343477"/>
            <a:ext cx="8481262" cy="4896544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 bwMode="auto">
          <a:xfrm>
            <a:off x="541082" y="1540431"/>
            <a:ext cx="430517" cy="776242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96681" y="885038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Start Of </a:t>
            </a:r>
            <a:r>
              <a:rPr lang="it-IT" dirty="0" err="1" smtClean="0">
                <a:latin typeface="Comic Sans MS" panose="030F0702030302020204" pitchFamily="66" charset="0"/>
              </a:rPr>
              <a:t>Burst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20" name="Freccia circolare a destra 19"/>
          <p:cNvSpPr/>
          <p:nvPr/>
        </p:nvSpPr>
        <p:spPr bwMode="auto">
          <a:xfrm>
            <a:off x="159528" y="1110823"/>
            <a:ext cx="278282" cy="706180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cxnSp>
        <p:nvCxnSpPr>
          <p:cNvPr id="23" name="Connettore 2 22"/>
          <p:cNvCxnSpPr/>
          <p:nvPr/>
        </p:nvCxnSpPr>
        <p:spPr bwMode="auto">
          <a:xfrm flipH="1">
            <a:off x="5436096" y="2420888"/>
            <a:ext cx="504056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Connettore 2 37"/>
          <p:cNvCxnSpPr/>
          <p:nvPr/>
        </p:nvCxnSpPr>
        <p:spPr bwMode="auto">
          <a:xfrm flipH="1">
            <a:off x="5292080" y="4180102"/>
            <a:ext cx="504056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0" name="Immagin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 bwMode="auto">
          <a:xfrm>
            <a:off x="467544" y="1343477"/>
            <a:ext cx="8478299" cy="4896544"/>
          </a:xfrm>
          <a:prstGeom prst="rect">
            <a:avLst/>
          </a:prstGeom>
          <a:noFill/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Ilaria Neri - GAP meeting 23.03.2016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7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1143000"/>
          </a:xfrm>
        </p:spPr>
        <p:txBody>
          <a:bodyPr/>
          <a:lstStyle/>
          <a:p>
            <a:r>
              <a:rPr lang="it-IT" sz="4000" dirty="0" smtClean="0">
                <a:latin typeface="Comic Sans MS" panose="030F0702030302020204" pitchFamily="66" charset="0"/>
              </a:rPr>
              <a:t>A </a:t>
            </a:r>
            <a:r>
              <a:rPr lang="it-IT" sz="4000" dirty="0" err="1" smtClean="0">
                <a:latin typeface="Comic Sans MS" panose="030F0702030302020204" pitchFamily="66" charset="0"/>
              </a:rPr>
              <a:t>solution</a:t>
            </a:r>
            <a:r>
              <a:rPr lang="it-IT" sz="4000" dirty="0" smtClean="0">
                <a:latin typeface="Comic Sans MS" panose="030F0702030302020204" pitchFamily="66" charset="0"/>
              </a:rPr>
              <a:t> for</a:t>
            </a:r>
            <a:br>
              <a:rPr lang="it-IT" sz="4000" dirty="0" smtClean="0">
                <a:latin typeface="Comic Sans MS" panose="030F0702030302020204" pitchFamily="66" charset="0"/>
              </a:rPr>
            </a:br>
            <a:r>
              <a:rPr lang="it-IT" sz="4000" dirty="0" smtClean="0">
                <a:latin typeface="Comic Sans MS" panose="030F0702030302020204" pitchFamily="66" charset="0"/>
              </a:rPr>
              <a:t> TTC&amp;NaNet-10 </a:t>
            </a:r>
            <a:r>
              <a:rPr lang="it-IT" sz="4000" dirty="0" err="1" smtClean="0">
                <a:latin typeface="Comic Sans MS" panose="030F0702030302020204" pitchFamily="66" charset="0"/>
              </a:rPr>
              <a:t>interface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77" y="1480961"/>
            <a:ext cx="8229600" cy="4525963"/>
          </a:xfrm>
        </p:spPr>
        <p:txBody>
          <a:bodyPr/>
          <a:lstStyle/>
          <a:p>
            <a:r>
              <a:rPr lang="it-IT" sz="2000" dirty="0" smtClean="0">
                <a:effectLst/>
                <a:latin typeface="Comic Sans MS" panose="030F0702030302020204" pitchFamily="66" charset="0"/>
              </a:rPr>
              <a:t>The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system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DE4&amp;TTC_Interface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is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used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to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distribute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the clock and a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signal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which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encodes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the status of the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burst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, to 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NaNet-10.</a:t>
            </a:r>
          </a:p>
          <a:p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Two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coaxial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cables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(clock and in/out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burst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) are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used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from the DE4 </a:t>
            </a:r>
            <a:r>
              <a:rPr lang="it-IT" sz="2000" dirty="0" err="1" smtClean="0">
                <a:effectLst/>
                <a:latin typeface="Comic Sans MS" panose="030F0702030302020204" pitchFamily="66" charset="0"/>
              </a:rPr>
              <a:t>board</a:t>
            </a:r>
            <a:r>
              <a:rPr lang="it-IT" sz="2000" dirty="0" smtClean="0">
                <a:effectLst/>
                <a:latin typeface="Comic Sans MS" panose="030F0702030302020204" pitchFamily="66" charset="0"/>
              </a:rPr>
              <a:t> to NaNet-10.</a:t>
            </a:r>
            <a:endParaRPr lang="it-IT" sz="2000" dirty="0" smtClean="0">
              <a:effectLst/>
              <a:latin typeface="Comic Sans MS" panose="030F0702030302020204" pitchFamily="66" charset="0"/>
            </a:endParaRPr>
          </a:p>
          <a:p>
            <a:endParaRPr lang="it-IT" sz="2400" dirty="0">
              <a:effectLst/>
              <a:latin typeface="Comic Sans MS" panose="030F0702030302020204" pitchFamily="66" charset="0"/>
            </a:endParaRPr>
          </a:p>
          <a:p>
            <a:endParaRPr lang="it-IT" sz="1000" dirty="0">
              <a:effectLst/>
            </a:endParaRPr>
          </a:p>
          <a:p>
            <a:endParaRPr lang="it-IT" sz="1000" dirty="0"/>
          </a:p>
        </p:txBody>
      </p:sp>
      <p:pic>
        <p:nvPicPr>
          <p:cNvPr id="4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grpSp>
        <p:nvGrpSpPr>
          <p:cNvPr id="10" name="Gruppo 9"/>
          <p:cNvGrpSpPr>
            <a:grpSpLocks noChangeAspect="1"/>
          </p:cNvGrpSpPr>
          <p:nvPr/>
        </p:nvGrpSpPr>
        <p:grpSpPr>
          <a:xfrm>
            <a:off x="387700" y="3147303"/>
            <a:ext cx="3600000" cy="2168358"/>
            <a:chOff x="116004" y="1834845"/>
            <a:chExt cx="5063842" cy="3050062"/>
          </a:xfrm>
        </p:grpSpPr>
        <p:pic>
          <p:nvPicPr>
            <p:cNvPr id="9" name="Segnaposto contenuto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3" t="11769" r="10623"/>
            <a:stretch/>
          </p:blipFill>
          <p:spPr bwMode="auto">
            <a:xfrm>
              <a:off x="139846" y="1846859"/>
              <a:ext cx="5040000" cy="303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ttangolo 7"/>
            <p:cNvSpPr/>
            <p:nvPr/>
          </p:nvSpPr>
          <p:spPr bwMode="auto">
            <a:xfrm>
              <a:off x="116004" y="1834845"/>
              <a:ext cx="5042875" cy="304802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1165155" y="5775795"/>
            <a:ext cx="2344261" cy="824298"/>
            <a:chOff x="1100309" y="5254687"/>
            <a:chExt cx="2344261" cy="824298"/>
          </a:xfrm>
        </p:grpSpPr>
        <p:sp>
          <p:nvSpPr>
            <p:cNvPr id="7" name="Rettangolo arrotondato 6"/>
            <p:cNvSpPr/>
            <p:nvPr/>
          </p:nvSpPr>
          <p:spPr bwMode="auto">
            <a:xfrm>
              <a:off x="1100309" y="5254687"/>
              <a:ext cx="1800200" cy="824298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0314" y="5340321"/>
              <a:ext cx="23042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Comic Sans MS" panose="030F0702030302020204" pitchFamily="66" charset="0"/>
                </a:rPr>
                <a:t>40.08 MHz clock</a:t>
              </a:r>
            </a:p>
            <a:p>
              <a:r>
                <a:rPr lang="it-IT" sz="1400" dirty="0" smtClean="0">
                  <a:latin typeface="Comic Sans MS" panose="030F0702030302020204" pitchFamily="66" charset="0"/>
                </a:rPr>
                <a:t>+ SOB + EOB </a:t>
              </a:r>
            </a:p>
            <a:p>
              <a:r>
                <a:rPr lang="it-IT" sz="1400" dirty="0" err="1">
                  <a:latin typeface="Comic Sans MS" panose="030F0702030302020204" pitchFamily="66" charset="0"/>
                </a:rPr>
                <a:t>s</a:t>
              </a:r>
              <a:r>
                <a:rPr lang="it-IT" sz="1400" dirty="0" err="1" smtClean="0">
                  <a:latin typeface="Comic Sans MS" panose="030F0702030302020204" pitchFamily="66" charset="0"/>
                </a:rPr>
                <a:t>ignals</a:t>
              </a:r>
              <a:endParaRPr lang="it-IT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Freccia circolare a destra 14"/>
          <p:cNvSpPr/>
          <p:nvPr/>
        </p:nvSpPr>
        <p:spPr bwMode="auto">
          <a:xfrm rot="20944780">
            <a:off x="546910" y="5198663"/>
            <a:ext cx="430017" cy="87011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4747647" y="3147303"/>
            <a:ext cx="3600400" cy="1872208"/>
            <a:chOff x="4860032" y="3429000"/>
            <a:chExt cx="3600400" cy="1872208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3"/>
            <a:stretch/>
          </p:blipFill>
          <p:spPr>
            <a:xfrm>
              <a:off x="4860032" y="3450488"/>
              <a:ext cx="3600000" cy="1835904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 bwMode="auto">
            <a:xfrm>
              <a:off x="4860032" y="3429000"/>
              <a:ext cx="3600400" cy="187220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3947756" y="5162028"/>
            <a:ext cx="51845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0" dirty="0" smtClean="0">
                <a:latin typeface="Comic Sans MS" panose="030F0702030302020204" pitchFamily="66" charset="0"/>
              </a:rPr>
              <a:t>Two SMA </a:t>
            </a:r>
            <a:r>
              <a:rPr lang="it-IT" sz="1400" b="0" dirty="0" err="1" smtClean="0">
                <a:latin typeface="Comic Sans MS" panose="030F0702030302020204" pitchFamily="66" charset="0"/>
              </a:rPr>
              <a:t>connectors</a:t>
            </a:r>
            <a:r>
              <a:rPr lang="it-IT" sz="1400" b="0" dirty="0" smtClean="0">
                <a:latin typeface="Comic Sans MS" panose="030F0702030302020204" pitchFamily="66" charset="0"/>
              </a:rPr>
              <a:t> in input mode must be </a:t>
            </a:r>
            <a:r>
              <a:rPr lang="it-IT" sz="1400" b="0" dirty="0" err="1" smtClean="0">
                <a:latin typeface="Comic Sans MS" panose="030F0702030302020204" pitchFamily="66" charset="0"/>
              </a:rPr>
              <a:t>used</a:t>
            </a:r>
            <a:r>
              <a:rPr lang="it-IT" sz="1400" b="0" dirty="0" smtClean="0">
                <a:latin typeface="Comic Sans MS" panose="030F0702030302020204" pitchFamily="66" charset="0"/>
              </a:rPr>
              <a:t> on NaNet-10.</a:t>
            </a:r>
            <a:endParaRPr lang="it-IT" sz="1400" b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 smtClean="0">
                <a:latin typeface="Comic Sans MS" panose="030F0702030302020204" pitchFamily="66" charset="0"/>
              </a:rPr>
              <a:t>SMA_CLKIN </a:t>
            </a:r>
            <a:r>
              <a:rPr lang="it-IT" sz="1400" b="0" dirty="0" err="1" smtClean="0">
                <a:latin typeface="Comic Sans MS" panose="030F0702030302020204" pitchFamily="66" charset="0"/>
              </a:rPr>
              <a:t>receives</a:t>
            </a:r>
            <a:r>
              <a:rPr lang="it-IT" sz="1400" b="0" dirty="0" smtClean="0">
                <a:latin typeface="Comic Sans MS" panose="030F0702030302020204" pitchFamily="66" charset="0"/>
              </a:rPr>
              <a:t> the </a:t>
            </a:r>
            <a:r>
              <a:rPr lang="it-IT" sz="1400" b="0" dirty="0">
                <a:latin typeface="Comic Sans MS" panose="030F0702030302020204" pitchFamily="66" charset="0"/>
              </a:rPr>
              <a:t>40 MHz </a:t>
            </a:r>
            <a:r>
              <a:rPr lang="it-IT" sz="1400" b="0" dirty="0" smtClean="0">
                <a:latin typeface="Comic Sans MS" panose="030F0702030302020204" pitchFamily="66" charset="0"/>
              </a:rPr>
              <a:t>clock </a:t>
            </a:r>
            <a:r>
              <a:rPr lang="it-IT" sz="1400" b="0" dirty="0">
                <a:latin typeface="Comic Sans MS" panose="030F0702030302020204" pitchFamily="66" charset="0"/>
              </a:rPr>
              <a:t>a </a:t>
            </a:r>
            <a:r>
              <a:rPr lang="it-IT" sz="1400" b="0" dirty="0" smtClean="0">
                <a:latin typeface="Comic Sans MS" panose="030F0702030302020204" pitchFamily="66" charset="0"/>
              </a:rPr>
              <a:t>(clock40CMOS).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 smtClean="0">
                <a:latin typeface="Comic Sans MS" panose="030F0702030302020204" pitchFamily="66" charset="0"/>
              </a:rPr>
              <a:t>SMA_CLKOUT (must be </a:t>
            </a:r>
            <a:r>
              <a:rPr lang="it-IT" sz="1400" b="0" dirty="0" err="1" smtClean="0">
                <a:latin typeface="Comic Sans MS" panose="030F0702030302020204" pitchFamily="66" charset="0"/>
              </a:rPr>
              <a:t>programmable</a:t>
            </a:r>
            <a:r>
              <a:rPr lang="it-IT" sz="1400" b="0" dirty="0" smtClean="0">
                <a:latin typeface="Comic Sans MS" panose="030F0702030302020204" pitchFamily="66" charset="0"/>
              </a:rPr>
              <a:t> in input mode) </a:t>
            </a:r>
            <a:r>
              <a:rPr lang="it-IT" sz="1400" b="0" dirty="0" err="1" smtClean="0">
                <a:latin typeface="Comic Sans MS" panose="030F0702030302020204" pitchFamily="66" charset="0"/>
              </a:rPr>
              <a:t>receives</a:t>
            </a:r>
            <a:r>
              <a:rPr lang="it-IT" sz="1400" b="0" dirty="0" smtClean="0">
                <a:latin typeface="Comic Sans MS" panose="030F0702030302020204" pitchFamily="66" charset="0"/>
              </a:rPr>
              <a:t> the </a:t>
            </a:r>
            <a:r>
              <a:rPr lang="it-IT" sz="1400" b="0" dirty="0" err="1" smtClean="0">
                <a:latin typeface="Comic Sans MS" panose="030F0702030302020204" pitchFamily="66" charset="0"/>
              </a:rPr>
              <a:t>inburst</a:t>
            </a:r>
            <a:r>
              <a:rPr lang="it-IT" sz="1400" b="0" dirty="0" smtClean="0">
                <a:latin typeface="Comic Sans MS" panose="030F0702030302020204" pitchFamily="66" charset="0"/>
              </a:rPr>
              <a:t>/out-of-</a:t>
            </a:r>
            <a:r>
              <a:rPr lang="it-IT" sz="1400" b="0" dirty="0" err="1" smtClean="0">
                <a:latin typeface="Comic Sans MS" panose="030F0702030302020204" pitchFamily="66" charset="0"/>
              </a:rPr>
              <a:t>burst</a:t>
            </a:r>
            <a:r>
              <a:rPr lang="it-IT" sz="1400" b="0" dirty="0" smtClean="0">
                <a:latin typeface="Comic Sans MS" panose="030F0702030302020204" pitchFamily="66" charset="0"/>
              </a:rPr>
              <a:t> </a:t>
            </a:r>
            <a:r>
              <a:rPr lang="it-IT" sz="1400" b="0" dirty="0" err="1" smtClean="0">
                <a:latin typeface="Comic Sans MS" panose="030F0702030302020204" pitchFamily="66" charset="0"/>
              </a:rPr>
              <a:t>signal</a:t>
            </a:r>
            <a:r>
              <a:rPr lang="it-IT" sz="1400" b="0" dirty="0" smtClean="0">
                <a:latin typeface="Comic Sans MS" panose="030F0702030302020204" pitchFamily="66" charset="0"/>
              </a:rPr>
              <a:t>.</a:t>
            </a:r>
            <a:endParaRPr lang="it-IT" sz="1400" b="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714892" y="4929980"/>
            <a:ext cx="696029" cy="281833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cxnSp>
        <p:nvCxnSpPr>
          <p:cNvPr id="24" name="Connettore 7 23"/>
          <p:cNvCxnSpPr>
            <a:stCxn id="22" idx="7"/>
          </p:cNvCxnSpPr>
          <p:nvPr/>
        </p:nvCxnSpPr>
        <p:spPr bwMode="auto">
          <a:xfrm rot="5400000" flipH="1" flipV="1">
            <a:off x="2811170" y="2562351"/>
            <a:ext cx="906723" cy="391108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ttore 7 24"/>
          <p:cNvCxnSpPr/>
          <p:nvPr/>
        </p:nvCxnSpPr>
        <p:spPr bwMode="auto">
          <a:xfrm flipV="1">
            <a:off x="1416711" y="4083407"/>
            <a:ext cx="4117161" cy="99500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124200" y="6393088"/>
            <a:ext cx="2895600" cy="476250"/>
          </a:xfrm>
        </p:spPr>
        <p:txBody>
          <a:bodyPr/>
          <a:lstStyle/>
          <a:p>
            <a:r>
              <a:rPr lang="it-IT" dirty="0" smtClean="0"/>
              <a:t>Ilaria Neri - GAP meeting 23.03.2016</a:t>
            </a: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>
          <a:xfrm>
            <a:off x="6547847" y="6393088"/>
            <a:ext cx="2133600" cy="476250"/>
          </a:xfrm>
        </p:spPr>
        <p:txBody>
          <a:bodyPr/>
          <a:lstStyle/>
          <a:p>
            <a:fld id="{A9BB2D58-184E-4767-8D7B-1695AC4E6B81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139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8466"/>
            <a:ext cx="8229600" cy="1143000"/>
          </a:xfrm>
        </p:spPr>
        <p:txBody>
          <a:bodyPr/>
          <a:lstStyle/>
          <a:p>
            <a:r>
              <a:rPr lang="it-IT" sz="4000" dirty="0" err="1" smtClean="0">
                <a:latin typeface="Comic Sans MS" panose="030F0702030302020204" pitchFamily="66" charset="0"/>
              </a:rPr>
              <a:t>Tested</a:t>
            </a:r>
            <a:r>
              <a:rPr lang="it-IT" sz="4000" dirty="0" smtClean="0">
                <a:latin typeface="Comic Sans MS" panose="030F0702030302020204" pitchFamily="66" charset="0"/>
              </a:rPr>
              <a:t> in Pisa - 15.02.2016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11769" r="10623"/>
          <a:stretch/>
        </p:blipFill>
        <p:spPr>
          <a:xfrm>
            <a:off x="107504" y="1859363"/>
            <a:ext cx="5040000" cy="3038048"/>
          </a:xfrm>
        </p:spPr>
      </p:pic>
      <p:pic>
        <p:nvPicPr>
          <p:cNvPr id="5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 bwMode="auto">
          <a:xfrm>
            <a:off x="116004" y="1834845"/>
            <a:ext cx="5042875" cy="3048028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5345843" y="1834845"/>
            <a:ext cx="3600000" cy="2025000"/>
            <a:chOff x="5345843" y="1834845"/>
            <a:chExt cx="3600000" cy="2025000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843" y="1834845"/>
              <a:ext cx="3600000" cy="2025000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 bwMode="auto">
            <a:xfrm>
              <a:off x="5345843" y="1834845"/>
              <a:ext cx="3600000" cy="2025000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5345843" y="4149080"/>
            <a:ext cx="3604152" cy="2025000"/>
            <a:chOff x="5345843" y="4149080"/>
            <a:chExt cx="3604152" cy="2025000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995" y="4149080"/>
              <a:ext cx="3600000" cy="2025000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 bwMode="auto">
            <a:xfrm>
              <a:off x="5345843" y="4149080"/>
              <a:ext cx="3600000" cy="2025000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21595" y="530120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0" dirty="0" smtClean="0">
                <a:latin typeface="Comic Sans MS" panose="030F0702030302020204" pitchFamily="66" charset="0"/>
              </a:rPr>
              <a:t>LTU </a:t>
            </a:r>
            <a:r>
              <a:rPr lang="it-IT" b="0" dirty="0" err="1" smtClean="0">
                <a:latin typeface="Comic Sans MS" panose="030F0702030302020204" pitchFamily="66" charset="0"/>
              </a:rPr>
              <a:t>is</a:t>
            </a:r>
            <a:r>
              <a:rPr lang="it-IT" b="0" dirty="0" smtClean="0">
                <a:latin typeface="Comic Sans MS" panose="030F0702030302020204" pitchFamily="66" charset="0"/>
              </a:rPr>
              <a:t> set in </a:t>
            </a:r>
            <a:r>
              <a:rPr lang="en-US" b="0" dirty="0">
                <a:latin typeface="Comic Sans MS" panose="030F0702030302020204" pitchFamily="66" charset="0"/>
              </a:rPr>
              <a:t>“global”</a:t>
            </a:r>
            <a:r>
              <a:rPr lang="it-IT" b="0" dirty="0" smtClean="0">
                <a:latin typeface="Comic Sans MS" panose="030F0702030302020204" pitchFamily="66" charset="0"/>
              </a:rPr>
              <a:t> mode.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0" dirty="0" smtClean="0">
                <a:latin typeface="Comic Sans MS" panose="030F0702030302020204" pitchFamily="66" charset="0"/>
              </a:rPr>
              <a:t>Clock, </a:t>
            </a:r>
            <a:r>
              <a:rPr lang="it-IT" b="0" dirty="0" err="1" smtClean="0">
                <a:latin typeface="Comic Sans MS" panose="030F0702030302020204" pitchFamily="66" charset="0"/>
              </a:rPr>
              <a:t>SoB</a:t>
            </a:r>
            <a:r>
              <a:rPr lang="it-IT" b="0" dirty="0" smtClean="0">
                <a:latin typeface="Comic Sans MS" panose="030F0702030302020204" pitchFamily="66" charset="0"/>
              </a:rPr>
              <a:t> and </a:t>
            </a:r>
            <a:r>
              <a:rPr lang="it-IT" b="0" dirty="0" err="1" smtClean="0">
                <a:latin typeface="Comic Sans MS" panose="030F0702030302020204" pitchFamily="66" charset="0"/>
              </a:rPr>
              <a:t>EoB</a:t>
            </a:r>
            <a:r>
              <a:rPr lang="it-IT" b="0" dirty="0" smtClean="0">
                <a:latin typeface="Comic Sans MS" panose="030F0702030302020204" pitchFamily="66" charset="0"/>
              </a:rPr>
              <a:t> are </a:t>
            </a:r>
            <a:r>
              <a:rPr lang="it-IT" b="0" dirty="0" err="1" smtClean="0">
                <a:latin typeface="Comic Sans MS" panose="030F0702030302020204" pitchFamily="66" charset="0"/>
              </a:rPr>
              <a:t>received</a:t>
            </a:r>
            <a:r>
              <a:rPr lang="it-IT" b="0" dirty="0" smtClean="0">
                <a:latin typeface="Comic Sans MS" panose="030F0702030302020204" pitchFamily="66" charset="0"/>
              </a:rPr>
              <a:t> via </a:t>
            </a:r>
            <a:r>
              <a:rPr lang="it-IT" b="0" dirty="0" err="1" smtClean="0">
                <a:latin typeface="Comic Sans MS" panose="030F0702030302020204" pitchFamily="66" charset="0"/>
              </a:rPr>
              <a:t>optical</a:t>
            </a:r>
            <a:r>
              <a:rPr lang="it-IT" b="0" dirty="0" smtClean="0">
                <a:latin typeface="Comic Sans MS" panose="030F0702030302020204" pitchFamily="66" charset="0"/>
              </a:rPr>
              <a:t> </a:t>
            </a:r>
            <a:r>
              <a:rPr lang="it-IT" b="0" dirty="0" err="1" smtClean="0">
                <a:latin typeface="Comic Sans MS" panose="030F0702030302020204" pitchFamily="66" charset="0"/>
              </a:rPr>
              <a:t>cable</a:t>
            </a:r>
            <a:r>
              <a:rPr lang="it-IT" b="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0" dirty="0" smtClean="0">
                <a:latin typeface="Comic Sans MS" panose="030F0702030302020204" pitchFamily="66" charset="0"/>
              </a:rPr>
              <a:t>The </a:t>
            </a:r>
            <a:r>
              <a:rPr lang="it-IT" b="0" dirty="0" err="1" smtClean="0">
                <a:latin typeface="Comic Sans MS" panose="030F0702030302020204" pitchFamily="66" charset="0"/>
              </a:rPr>
              <a:t>signal</a:t>
            </a:r>
            <a:r>
              <a:rPr lang="it-IT" b="0" dirty="0" smtClean="0">
                <a:latin typeface="Comic Sans MS" panose="030F0702030302020204" pitchFamily="66" charset="0"/>
              </a:rPr>
              <a:t> </a:t>
            </a:r>
            <a:r>
              <a:rPr lang="it-IT" b="0" dirty="0" err="1" smtClean="0">
                <a:latin typeface="Comic Sans MS" panose="030F0702030302020204" pitchFamily="66" charset="0"/>
              </a:rPr>
              <a:t>is</a:t>
            </a:r>
            <a:r>
              <a:rPr lang="it-IT" b="0" dirty="0" smtClean="0">
                <a:latin typeface="Comic Sans MS" panose="030F0702030302020204" pitchFamily="66" charset="0"/>
              </a:rPr>
              <a:t> high for the </a:t>
            </a:r>
            <a:r>
              <a:rPr lang="it-IT" b="0" dirty="0" err="1" smtClean="0">
                <a:latin typeface="Comic Sans MS" panose="030F0702030302020204" pitchFamily="66" charset="0"/>
              </a:rPr>
              <a:t>entire</a:t>
            </a:r>
            <a:r>
              <a:rPr lang="it-IT" b="0" dirty="0" smtClean="0">
                <a:latin typeface="Comic Sans MS" panose="030F0702030302020204" pitchFamily="66" charset="0"/>
              </a:rPr>
              <a:t> </a:t>
            </a:r>
            <a:r>
              <a:rPr lang="it-IT" b="0" dirty="0" err="1" smtClean="0">
                <a:latin typeface="Comic Sans MS" panose="030F0702030302020204" pitchFamily="66" charset="0"/>
              </a:rPr>
              <a:t>burst</a:t>
            </a:r>
            <a:r>
              <a:rPr lang="it-IT" b="0" dirty="0" smtClean="0">
                <a:latin typeface="Comic Sans MS" panose="030F0702030302020204" pitchFamily="66" charset="0"/>
              </a:rPr>
              <a:t> </a:t>
            </a:r>
            <a:r>
              <a:rPr lang="it-IT" b="0" dirty="0" err="1" smtClean="0">
                <a:latin typeface="Comic Sans MS" panose="030F0702030302020204" pitchFamily="66" charset="0"/>
              </a:rPr>
              <a:t>period</a:t>
            </a:r>
            <a:r>
              <a:rPr lang="it-IT" b="0" dirty="0" smtClean="0">
                <a:latin typeface="Comic Sans MS" panose="030F0702030302020204" pitchFamily="66" charset="0"/>
              </a:rPr>
              <a:t>, and </a:t>
            </a:r>
            <a:r>
              <a:rPr lang="it-IT" b="0" dirty="0" err="1" smtClean="0">
                <a:latin typeface="Comic Sans MS" panose="030F0702030302020204" pitchFamily="66" charset="0"/>
              </a:rPr>
              <a:t>low</a:t>
            </a:r>
            <a:r>
              <a:rPr lang="it-IT" b="0" dirty="0" smtClean="0">
                <a:latin typeface="Comic Sans MS" panose="030F0702030302020204" pitchFamily="66" charset="0"/>
              </a:rPr>
              <a:t> out-of-</a:t>
            </a:r>
            <a:r>
              <a:rPr lang="it-IT" b="0" dirty="0" err="1" smtClean="0">
                <a:latin typeface="Comic Sans MS" panose="030F0702030302020204" pitchFamily="66" charset="0"/>
              </a:rPr>
              <a:t>burst</a:t>
            </a:r>
            <a:r>
              <a:rPr lang="it-IT" b="0" dirty="0" smtClean="0">
                <a:latin typeface="Comic Sans MS" panose="030F0702030302020204" pitchFamily="66" charset="0"/>
              </a:rPr>
              <a:t>.</a:t>
            </a:r>
            <a:endParaRPr lang="it-IT" b="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>
          <a:xfrm>
            <a:off x="3563888" y="6234545"/>
            <a:ext cx="2895600" cy="476250"/>
          </a:xfrm>
        </p:spPr>
        <p:txBody>
          <a:bodyPr/>
          <a:lstStyle/>
          <a:p>
            <a:r>
              <a:rPr lang="it-IT" dirty="0" smtClean="0"/>
              <a:t>Ilaria Neri - GAP meeting 23.03.2016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94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mic Sans MS" panose="030F0702030302020204" pitchFamily="66" charset="0"/>
              </a:rPr>
              <a:t>PFRING </a:t>
            </a:r>
            <a:r>
              <a:rPr lang="it-IT" dirty="0" err="1" smtClean="0">
                <a:latin typeface="Comic Sans MS" panose="030F0702030302020204" pitchFamily="66" charset="0"/>
              </a:rPr>
              <a:t>solution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457200" y="157637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PFRING DNA (Direct NIC Access)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is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a way to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map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NIC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memory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to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userland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so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that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there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is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no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additional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packet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copy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besides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the DMA transfer </a:t>
            </a:r>
            <a:r>
              <a:rPr lang="it-IT" sz="2000" b="0" kern="0" dirty="0" err="1" smtClean="0">
                <a:effectLst/>
                <a:latin typeface="Comic Sans MS" panose="030F0702030302020204" pitchFamily="66" charset="0"/>
              </a:rPr>
              <a:t>done</a:t>
            </a:r>
            <a:r>
              <a:rPr lang="it-IT" sz="2000" b="0" kern="0" dirty="0" smtClean="0">
                <a:effectLst/>
                <a:latin typeface="Comic Sans MS" panose="030F0702030302020204" pitchFamily="66" charset="0"/>
              </a:rPr>
              <a:t> by the NIC. </a:t>
            </a:r>
          </a:p>
          <a:p>
            <a:endParaRPr lang="it-IT" sz="1000" b="0" kern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646240"/>
            <a:ext cx="3715200" cy="3841201"/>
          </a:xfrm>
          <a:prstGeom prst="rect">
            <a:avLst/>
          </a:prstGeom>
        </p:spPr>
      </p:pic>
      <p:grpSp>
        <p:nvGrpSpPr>
          <p:cNvPr id="48" name="Gruppo 47"/>
          <p:cNvGrpSpPr/>
          <p:nvPr/>
        </p:nvGrpSpPr>
        <p:grpSpPr>
          <a:xfrm>
            <a:off x="395536" y="2919584"/>
            <a:ext cx="4320000" cy="3285182"/>
            <a:chOff x="252000" y="2817158"/>
            <a:chExt cx="4320000" cy="3285182"/>
          </a:xfrm>
        </p:grpSpPr>
        <p:pic>
          <p:nvPicPr>
            <p:cNvPr id="47" name="Immagine 4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17" b="17920"/>
            <a:stretch/>
          </p:blipFill>
          <p:spPr>
            <a:xfrm>
              <a:off x="252000" y="2847400"/>
              <a:ext cx="4320000" cy="3244050"/>
            </a:xfrm>
            <a:prstGeom prst="rect">
              <a:avLst/>
            </a:prstGeom>
          </p:spPr>
        </p:pic>
        <p:sp>
          <p:nvSpPr>
            <p:cNvPr id="45" name="Rettangolo 44"/>
            <p:cNvSpPr/>
            <p:nvPr/>
          </p:nvSpPr>
          <p:spPr bwMode="auto">
            <a:xfrm>
              <a:off x="252000" y="2817158"/>
              <a:ext cx="4320000" cy="3285182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6" name="Rettangolo 45"/>
          <p:cNvSpPr/>
          <p:nvPr/>
        </p:nvSpPr>
        <p:spPr bwMode="auto">
          <a:xfrm>
            <a:off x="5292080" y="2636911"/>
            <a:ext cx="3744416" cy="3850529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49" name="Freccia a destra 48"/>
          <p:cNvSpPr/>
          <p:nvPr/>
        </p:nvSpPr>
        <p:spPr bwMode="auto">
          <a:xfrm rot="19306715">
            <a:off x="2201857" y="4781421"/>
            <a:ext cx="1008112" cy="36908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Ilaria Neri - GAP meeting 23.03.2016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07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6012000" y="2849760"/>
            <a:ext cx="3168000" cy="38192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</p:sp>
      <p:sp>
        <p:nvSpPr>
          <p:cNvPr id="40" name="CustomShape 2"/>
          <p:cNvSpPr/>
          <p:nvPr/>
        </p:nvSpPr>
        <p:spPr>
          <a:xfrm>
            <a:off x="251640" y="1052640"/>
            <a:ext cx="1223640" cy="791640"/>
          </a:xfrm>
          <a:prstGeom prst="snip1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41" name="CustomShape 3"/>
          <p:cNvSpPr/>
          <p:nvPr/>
        </p:nvSpPr>
        <p:spPr>
          <a:xfrm>
            <a:off x="467640" y="1268640"/>
            <a:ext cx="1223640" cy="791640"/>
          </a:xfrm>
          <a:prstGeom prst="snip1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42" name="CustomShape 4"/>
          <p:cNvSpPr/>
          <p:nvPr/>
        </p:nvSpPr>
        <p:spPr>
          <a:xfrm>
            <a:off x="6012000" y="1104480"/>
            <a:ext cx="1728000" cy="719640"/>
          </a:xfrm>
          <a:prstGeom prst="rect">
            <a:avLst/>
          </a:prstGeom>
          <a:solidFill>
            <a:srgbClr val="C0504D"/>
          </a:solidFill>
          <a:ln w="25560">
            <a:solidFill>
              <a:srgbClr val="8E3B38"/>
            </a:solidFill>
            <a:round/>
          </a:ln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Altera </a:t>
            </a: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DE </a:t>
            </a:r>
            <a:r>
              <a:rPr lang="en-US" sz="1200" dirty="0">
                <a:solidFill>
                  <a:srgbClr val="FFFFFF"/>
                </a:solidFill>
                <a:latin typeface="Calibri"/>
              </a:rPr>
              <a:t>IV</a:t>
            </a:r>
            <a:endParaRPr b="0" dirty="0">
              <a:solidFill>
                <a:prstClr val="black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MERGE MGP</a:t>
            </a:r>
            <a:endParaRPr b="0" dirty="0">
              <a:solidFill>
                <a:prstClr val="black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and</a:t>
            </a:r>
            <a:endParaRPr b="0" dirty="0">
              <a:solidFill>
                <a:prstClr val="black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DECOMPRESS (?)</a:t>
            </a:r>
            <a:endParaRPr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683640" y="1493280"/>
            <a:ext cx="1223640" cy="791640"/>
          </a:xfrm>
          <a:prstGeom prst="snip1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44" name="CustomShape 6"/>
          <p:cNvSpPr/>
          <p:nvPr/>
        </p:nvSpPr>
        <p:spPr>
          <a:xfrm>
            <a:off x="899640" y="1700640"/>
            <a:ext cx="1223640" cy="791640"/>
          </a:xfrm>
          <a:prstGeom prst="snip1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FFFFFF"/>
                </a:solidFill>
                <a:latin typeface="Calibri"/>
              </a:rPr>
              <a:t>TEL62</a:t>
            </a:r>
            <a:endParaRPr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2195640" y="1124640"/>
            <a:ext cx="3440520" cy="64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46" name="CustomShape 8"/>
          <p:cNvSpPr/>
          <p:nvPr/>
        </p:nvSpPr>
        <p:spPr>
          <a:xfrm>
            <a:off x="7524360" y="2411640"/>
            <a:ext cx="1079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C00000"/>
                </a:solidFill>
                <a:latin typeface="Calibri"/>
              </a:rPr>
              <a:t>HOST</a:t>
            </a:r>
            <a:endParaRPr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CustomShape 9"/>
          <p:cNvSpPr/>
          <p:nvPr/>
        </p:nvSpPr>
        <p:spPr>
          <a:xfrm>
            <a:off x="3103920" y="260640"/>
            <a:ext cx="1985760" cy="94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latin typeface="Calibri"/>
              </a:rPr>
              <a:t>UDP packets</a:t>
            </a:r>
            <a:endParaRPr b="0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latin typeface="Calibri"/>
              </a:rPr>
              <a:t>MGP format</a:t>
            </a:r>
            <a:endParaRPr b="0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latin typeface="Calibri"/>
              </a:rPr>
              <a:t>Over 1/2/3/4 Gbe links</a:t>
            </a:r>
            <a:endParaRPr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CustomShape 10"/>
          <p:cNvSpPr/>
          <p:nvPr/>
        </p:nvSpPr>
        <p:spPr>
          <a:xfrm>
            <a:off x="5123880" y="1622160"/>
            <a:ext cx="744120" cy="2094480"/>
          </a:xfrm>
          <a:prstGeom prst="curvedRightArrow">
            <a:avLst>
              <a:gd name="adj1" fmla="val 25509"/>
              <a:gd name="adj2" fmla="val 20488"/>
              <a:gd name="adj3" fmla="val 7184"/>
            </a:avLst>
          </a:prstGeom>
          <a:gradFill>
            <a:gsLst>
              <a:gs pos="0">
                <a:srgbClr val="5E437F"/>
              </a:gs>
              <a:gs pos="100000">
                <a:srgbClr val="7B57A5"/>
              </a:gs>
            </a:gsLst>
            <a:lin ang="16200000"/>
          </a:gradFill>
          <a:ln w="9360">
            <a:solidFill>
              <a:srgbClr val="7D5FA0"/>
            </a:solidFill>
            <a:round/>
          </a:ln>
        </p:spPr>
      </p:sp>
      <p:sp>
        <p:nvSpPr>
          <p:cNvPr id="49" name="CustomShape 11"/>
          <p:cNvSpPr/>
          <p:nvPr/>
        </p:nvSpPr>
        <p:spPr>
          <a:xfrm>
            <a:off x="6012000" y="3141000"/>
            <a:ext cx="1223640" cy="719640"/>
          </a:xfrm>
          <a:prstGeom prst="rect">
            <a:avLst/>
          </a:prstGeom>
          <a:gradFill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round/>
          </a:ln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1F497D"/>
                </a:solidFill>
                <a:latin typeface="Calibri"/>
              </a:rPr>
              <a:t>GbE</a:t>
            </a:r>
            <a:endParaRPr b="0">
              <a:solidFill>
                <a:prstClr val="black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0">
              <a:solidFill>
                <a:prstClr val="black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1F497D"/>
                </a:solidFill>
                <a:latin typeface="Calibri"/>
              </a:rPr>
              <a:t>PFRING driver</a:t>
            </a:r>
            <a:endParaRPr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CustomShape 12"/>
          <p:cNvSpPr/>
          <p:nvPr/>
        </p:nvSpPr>
        <p:spPr>
          <a:xfrm>
            <a:off x="3200400" y="3429000"/>
            <a:ext cx="1947240" cy="129564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403152"/>
                </a:solidFill>
                <a:latin typeface="Calibri"/>
              </a:rPr>
              <a:t>UDP packets</a:t>
            </a:r>
            <a:endParaRPr b="0">
              <a:solidFill>
                <a:prstClr val="black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0">
              <a:solidFill>
                <a:prstClr val="black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403152"/>
                </a:solidFill>
                <a:latin typeface="Calibri"/>
              </a:rPr>
              <a:t>MGP merged</a:t>
            </a:r>
            <a:endParaRPr b="0">
              <a:solidFill>
                <a:prstClr val="black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403152"/>
                </a:solidFill>
                <a:latin typeface="Calibri"/>
              </a:rPr>
              <a:t>and decompressed in a later development (?)</a:t>
            </a:r>
            <a:endParaRPr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CustomShape 13"/>
          <p:cNvSpPr/>
          <p:nvPr/>
        </p:nvSpPr>
        <p:spPr>
          <a:xfrm>
            <a:off x="6156000" y="4136400"/>
            <a:ext cx="3024000" cy="286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solidFill>
                  <a:srgbClr val="C00000"/>
                </a:solidFill>
                <a:latin typeface="Calibri"/>
              </a:rPr>
              <a:t>Gather MGPs</a:t>
            </a:r>
            <a:endParaRPr b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solidFill>
                  <a:srgbClr val="C00000"/>
                </a:solidFill>
                <a:latin typeface="Calibri"/>
              </a:rPr>
              <a:t>Decompress (as a first step)</a:t>
            </a:r>
            <a:endParaRPr b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solidFill>
                  <a:srgbClr val="C00000"/>
                </a:solidFill>
                <a:latin typeface="Calibri"/>
              </a:rPr>
              <a:t>Use E2MGP format (?)</a:t>
            </a:r>
            <a:endParaRPr b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solidFill>
                  <a:srgbClr val="C00000"/>
                </a:solidFill>
                <a:latin typeface="Calibri"/>
              </a:rPr>
              <a:t>Copy into GPU device memory</a:t>
            </a:r>
            <a:endParaRPr b="0">
              <a:solidFill>
                <a:prstClr val="black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solidFill>
                  <a:srgbClr val="C00000"/>
                </a:solidFill>
                <a:latin typeface="Calibri"/>
              </a:rPr>
              <a:t>buffers in E2MGP format</a:t>
            </a:r>
            <a:endParaRPr b="0">
              <a:solidFill>
                <a:prstClr val="black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solidFill>
                  <a:srgbClr val="C00000"/>
                </a:solidFill>
                <a:latin typeface="Calibri"/>
              </a:rPr>
              <a:t>buffers with gathered MGP (needs another kernel to extract data)</a:t>
            </a:r>
            <a:endParaRPr b="0">
              <a:solidFill>
                <a:prstClr val="black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solidFill>
                  <a:srgbClr val="C00000"/>
                </a:solidFill>
                <a:latin typeface="Calibri"/>
              </a:rPr>
              <a:t>or data structures with hits, TS ecc.</a:t>
            </a:r>
            <a:endParaRPr b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solidFill>
                  <a:srgbClr val="C00000"/>
                </a:solidFill>
                <a:latin typeface="Calibri"/>
              </a:rPr>
              <a:t>Launch computing kernel</a:t>
            </a:r>
            <a:endParaRPr b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b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CustomShape 14"/>
          <p:cNvSpPr/>
          <p:nvPr/>
        </p:nvSpPr>
        <p:spPr>
          <a:xfrm>
            <a:off x="5216760" y="2190240"/>
            <a:ext cx="130428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7030A0"/>
                </a:solidFill>
                <a:latin typeface="Calibri"/>
              </a:rPr>
              <a:t>1/2/3/4 Gbe links</a:t>
            </a:r>
            <a:endParaRPr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CustomShape 15"/>
          <p:cNvSpPr/>
          <p:nvPr/>
        </p:nvSpPr>
        <p:spPr>
          <a:xfrm>
            <a:off x="2195640" y="1269000"/>
            <a:ext cx="3440520" cy="64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54" name="CustomShape 16"/>
          <p:cNvSpPr/>
          <p:nvPr/>
        </p:nvSpPr>
        <p:spPr>
          <a:xfrm>
            <a:off x="2195640" y="1413000"/>
            <a:ext cx="3440520" cy="64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55" name="CustomShape 17"/>
          <p:cNvSpPr/>
          <p:nvPr/>
        </p:nvSpPr>
        <p:spPr>
          <a:xfrm>
            <a:off x="2195640" y="1557000"/>
            <a:ext cx="3440520" cy="64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2" name="CasellaDiTesto 1"/>
          <p:cNvSpPr txBox="1"/>
          <p:nvPr/>
        </p:nvSpPr>
        <p:spPr>
          <a:xfrm>
            <a:off x="71989" y="6381328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L. </a:t>
            </a:r>
            <a:r>
              <a:rPr lang="it-IT" dirty="0" err="1" smtClean="0">
                <a:latin typeface="Comic Sans MS" panose="030F0702030302020204" pitchFamily="66" charset="0"/>
              </a:rPr>
              <a:t>Pontisso</a:t>
            </a:r>
            <a:r>
              <a:rPr lang="it-IT" dirty="0" smtClean="0">
                <a:latin typeface="Comic Sans MS" panose="030F0702030302020204" pitchFamily="66" charset="0"/>
              </a:rPr>
              <a:t> 15.03.2016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73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omic Sans MS" panose="030F0702030302020204" pitchFamily="66" charset="0"/>
              </a:rPr>
              <a:t>Merger on </a:t>
            </a:r>
            <a:br>
              <a:rPr lang="it-IT" dirty="0" smtClean="0">
                <a:latin typeface="Comic Sans MS" panose="030F0702030302020204" pitchFamily="66" charset="0"/>
              </a:rPr>
            </a:br>
            <a:r>
              <a:rPr lang="it-IT" dirty="0" smtClean="0">
                <a:latin typeface="Comic Sans MS" panose="030F0702030302020204" pitchFamily="66" charset="0"/>
              </a:rPr>
              <a:t>DE4 – Altera FPGA 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6359" y="1731590"/>
            <a:ext cx="8229600" cy="4525963"/>
          </a:xfrm>
        </p:spPr>
        <p:txBody>
          <a:bodyPr/>
          <a:lstStyle/>
          <a:p>
            <a:r>
              <a:rPr lang="it-IT" sz="1800" dirty="0">
                <a:effectLst/>
                <a:latin typeface="Comic Sans MS" panose="030F0702030302020204" pitchFamily="66" charset="0"/>
              </a:rPr>
              <a:t>F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ast </a:t>
            </a:r>
            <a:r>
              <a:rPr lang="it-IT" sz="1800" dirty="0">
                <a:effectLst/>
                <a:latin typeface="Comic Sans MS" panose="030F0702030302020204" pitchFamily="66" charset="0"/>
              </a:rPr>
              <a:t>trigger data (MGP) from </a:t>
            </a:r>
            <a:r>
              <a:rPr lang="it-IT" sz="1800" dirty="0" err="1">
                <a:effectLst/>
                <a:latin typeface="Comic Sans MS" panose="030F0702030302020204" pitchFamily="66" charset="0"/>
              </a:rPr>
              <a:t>different</a:t>
            </a:r>
            <a:r>
              <a:rPr lang="it-IT" sz="1800" dirty="0">
                <a:effectLst/>
                <a:latin typeface="Comic Sans MS" panose="030F0702030302020204" pitchFamily="66" charset="0"/>
              </a:rPr>
              <a:t> </a:t>
            </a:r>
            <a:r>
              <a:rPr lang="it-IT" sz="1800" dirty="0" err="1">
                <a:effectLst/>
                <a:latin typeface="Comic Sans MS" panose="030F0702030302020204" pitchFamily="66" charset="0"/>
              </a:rPr>
              <a:t>sources</a:t>
            </a:r>
            <a:r>
              <a:rPr lang="it-IT" sz="1800" dirty="0">
                <a:effectLst/>
                <a:latin typeface="Comic Sans MS" panose="030F0702030302020204" pitchFamily="66" charset="0"/>
              </a:rPr>
              <a:t> </a:t>
            </a:r>
            <a:r>
              <a:rPr lang="it-IT" sz="1800" dirty="0" err="1">
                <a:effectLst/>
                <a:latin typeface="Comic Sans MS" panose="030F0702030302020204" pitchFamily="66" charset="0"/>
              </a:rPr>
              <a:t>is</a:t>
            </a:r>
            <a:r>
              <a:rPr lang="it-IT" sz="1800" dirty="0">
                <a:effectLst/>
                <a:latin typeface="Comic Sans MS" panose="030F0702030302020204" pitchFamily="66" charset="0"/>
              </a:rPr>
              <a:t> </a:t>
            </a:r>
            <a:r>
              <a:rPr lang="it-IT" sz="1800" dirty="0" err="1" smtClean="0">
                <a:effectLst/>
                <a:latin typeface="Comic Sans MS" panose="030F0702030302020204" pitchFamily="66" charset="0"/>
              </a:rPr>
              <a:t>merged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 and </a:t>
            </a:r>
            <a:r>
              <a:rPr lang="it-IT" sz="1800" dirty="0" err="1">
                <a:effectLst/>
                <a:latin typeface="Comic Sans MS" panose="030F0702030302020204" pitchFamily="66" charset="0"/>
              </a:rPr>
              <a:t>optimized</a:t>
            </a:r>
            <a:r>
              <a:rPr lang="it-IT" sz="1800" dirty="0">
                <a:effectLst/>
                <a:latin typeface="Comic Sans MS" panose="030F0702030302020204" pitchFamily="66" charset="0"/>
              </a:rPr>
              <a:t> for GPU </a:t>
            </a:r>
            <a:r>
              <a:rPr lang="it-IT" sz="1800" dirty="0" err="1">
                <a:effectLst/>
                <a:latin typeface="Comic Sans MS" panose="030F0702030302020204" pitchFamily="66" charset="0"/>
              </a:rPr>
              <a:t>environment</a:t>
            </a:r>
            <a:r>
              <a:rPr lang="it-IT" sz="1800" dirty="0">
                <a:effectLst/>
                <a:latin typeface="Comic Sans MS" panose="030F0702030302020204" pitchFamily="66" charset="0"/>
              </a:rPr>
              <a:t>. Output </a:t>
            </a:r>
            <a:r>
              <a:rPr lang="it-IT" sz="1800" dirty="0" err="1">
                <a:effectLst/>
                <a:latin typeface="Comic Sans MS" panose="030F0702030302020204" pitchFamily="66" charset="0"/>
              </a:rPr>
              <a:t>packets</a:t>
            </a:r>
            <a:r>
              <a:rPr lang="it-IT" sz="1800" dirty="0">
                <a:effectLst/>
                <a:latin typeface="Comic Sans MS" panose="030F0702030302020204" pitchFamily="66" charset="0"/>
              </a:rPr>
              <a:t> are re-</a:t>
            </a:r>
            <a:r>
              <a:rPr lang="it-IT" sz="1800" dirty="0" err="1">
                <a:effectLst/>
                <a:latin typeface="Comic Sans MS" panose="030F0702030302020204" pitchFamily="66" charset="0"/>
              </a:rPr>
              <a:t>sent</a:t>
            </a:r>
            <a:r>
              <a:rPr lang="it-IT" sz="1800" dirty="0">
                <a:effectLst/>
                <a:latin typeface="Comic Sans MS" panose="030F0702030302020204" pitchFamily="66" charset="0"/>
              </a:rPr>
              <a:t> 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via ethernet </a:t>
            </a:r>
            <a:r>
              <a:rPr lang="it-IT" sz="1800" dirty="0" err="1">
                <a:effectLst/>
                <a:latin typeface="Comic Sans MS" panose="030F0702030302020204" pitchFamily="66" charset="0"/>
              </a:rPr>
              <a:t>links</a:t>
            </a:r>
            <a:r>
              <a:rPr lang="it-IT" sz="1800" dirty="0">
                <a:effectLst/>
                <a:latin typeface="Comic Sans MS" panose="030F0702030302020204" pitchFamily="66" charset="0"/>
              </a:rPr>
              <a:t> to Host for GPU processing (PFRING </a:t>
            </a:r>
            <a:r>
              <a:rPr lang="it-IT" sz="1800" dirty="0" err="1">
                <a:effectLst/>
                <a:latin typeface="Comic Sans MS" panose="030F0702030302020204" pitchFamily="66" charset="0"/>
              </a:rPr>
              <a:t>solution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). </a:t>
            </a:r>
          </a:p>
          <a:p>
            <a:r>
              <a:rPr lang="it-IT" sz="1800" dirty="0" err="1" smtClean="0">
                <a:effectLst/>
                <a:latin typeface="Comic Sans MS" panose="030F0702030302020204" pitchFamily="66" charset="0"/>
              </a:rPr>
              <a:t>Rx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 and </a:t>
            </a:r>
            <a:r>
              <a:rPr lang="it-IT" sz="1800" dirty="0" err="1" smtClean="0">
                <a:effectLst/>
                <a:latin typeface="Comic Sans MS" panose="030F0702030302020204" pitchFamily="66" charset="0"/>
              </a:rPr>
              <a:t>Tx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 Ethernet </a:t>
            </a:r>
            <a:r>
              <a:rPr lang="it-IT" sz="1800" dirty="0" err="1" smtClean="0">
                <a:effectLst/>
                <a:latin typeface="Comic Sans MS" panose="030F0702030302020204" pitchFamily="66" charset="0"/>
              </a:rPr>
              <a:t>modules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 are the </a:t>
            </a:r>
            <a:r>
              <a:rPr lang="it-IT" sz="1800" dirty="0" err="1" smtClean="0">
                <a:effectLst/>
                <a:latin typeface="Comic Sans MS" panose="030F0702030302020204" pitchFamily="66" charset="0"/>
              </a:rPr>
              <a:t>same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it-IT" sz="1800" dirty="0" err="1" smtClean="0">
                <a:effectLst/>
                <a:latin typeface="Comic Sans MS" panose="030F0702030302020204" pitchFamily="66" charset="0"/>
              </a:rPr>
              <a:t>developed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 for GTKR0, L0TP-FPGA and L0TP-PC </a:t>
            </a:r>
            <a:r>
              <a:rPr lang="it-IT" sz="1800" dirty="0" err="1" smtClean="0">
                <a:effectLst/>
                <a:latin typeface="Comic Sans MS" panose="030F0702030302020204" pitchFamily="66" charset="0"/>
              </a:rPr>
              <a:t>but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 must be </a:t>
            </a:r>
            <a:r>
              <a:rPr lang="it-IT" sz="1800" dirty="0" err="1" smtClean="0">
                <a:effectLst/>
                <a:latin typeface="Comic Sans MS" panose="030F0702030302020204" pitchFamily="66" charset="0"/>
              </a:rPr>
              <a:t>adapted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 for GPU </a:t>
            </a:r>
            <a:r>
              <a:rPr lang="it-IT" sz="1800" dirty="0" err="1" smtClean="0">
                <a:effectLst/>
                <a:latin typeface="Comic Sans MS" panose="030F0702030302020204" pitchFamily="66" charset="0"/>
              </a:rPr>
              <a:t>environment</a:t>
            </a:r>
            <a:r>
              <a:rPr lang="it-IT" sz="1800" dirty="0" smtClean="0">
                <a:effectLst/>
                <a:latin typeface="Comic Sans MS" panose="030F0702030302020204" pitchFamily="66" charset="0"/>
              </a:rPr>
              <a:t>. </a:t>
            </a:r>
            <a:endParaRPr lang="it-IT" sz="1800" dirty="0">
              <a:effectLst/>
              <a:latin typeface="Comic Sans MS" panose="030F0702030302020204" pitchFamily="66" charset="0"/>
            </a:endParaRPr>
          </a:p>
          <a:p>
            <a:endParaRPr lang="it-IT" dirty="0"/>
          </a:p>
        </p:txBody>
      </p:sp>
      <p:pic>
        <p:nvPicPr>
          <p:cNvPr id="4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 bwMode="auto">
          <a:xfrm>
            <a:off x="1515734" y="3334604"/>
            <a:ext cx="6336704" cy="3122605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1834916" y="3809281"/>
            <a:ext cx="1656184" cy="24482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/>
              <a:t>         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Rx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     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Ethernet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5907445" y="3800725"/>
            <a:ext cx="1656184" cy="24482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  <a:p>
            <a:r>
              <a:rPr lang="it-IT" dirty="0" smtClean="0"/>
              <a:t>          </a:t>
            </a:r>
            <a:r>
              <a:rPr lang="it-IT" dirty="0" err="1" smtClean="0">
                <a:latin typeface="Comic Sans MS" panose="030F0702030302020204" pitchFamily="66" charset="0"/>
              </a:rPr>
              <a:t>Tx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      </a:t>
            </a:r>
            <a:r>
              <a:rPr lang="it-IT" dirty="0">
                <a:latin typeface="Comic Sans MS" panose="030F0702030302020204" pitchFamily="66" charset="0"/>
              </a:rPr>
              <a:t>Ethernet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3883891" y="3800725"/>
            <a:ext cx="1656184" cy="24482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  <a:p>
            <a:r>
              <a:rPr lang="it-IT" dirty="0" smtClean="0"/>
              <a:t>     </a:t>
            </a:r>
            <a:r>
              <a:rPr lang="it-IT" dirty="0" err="1" smtClean="0">
                <a:latin typeface="Comic Sans MS" panose="030F0702030302020204" pitchFamily="66" charset="0"/>
              </a:rPr>
              <a:t>Merging</a:t>
            </a:r>
            <a:endParaRPr lang="it-IT" dirty="0"/>
          </a:p>
          <a:p>
            <a:r>
              <a:rPr lang="it-IT" dirty="0"/>
              <a:t>      </a:t>
            </a:r>
            <a:r>
              <a:rPr lang="it-IT" dirty="0" smtClean="0"/>
              <a:t>  </a:t>
            </a:r>
            <a:r>
              <a:rPr lang="it-IT" dirty="0" err="1" smtClean="0">
                <a:latin typeface="Comic Sans MS" panose="030F0702030302020204" pitchFamily="66" charset="0"/>
              </a:rPr>
              <a:t>logic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" y="3904651"/>
            <a:ext cx="68541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" y="5222506"/>
            <a:ext cx="68541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264740" y="336761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anose="030F0702030302020204" pitchFamily="66" charset="0"/>
              </a:rPr>
              <a:t>FPGA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15" name="Freccia a destra 14"/>
          <p:cNvSpPr/>
          <p:nvPr/>
        </p:nvSpPr>
        <p:spPr bwMode="auto">
          <a:xfrm>
            <a:off x="800594" y="4012267"/>
            <a:ext cx="679731" cy="55024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latin typeface="Comic Sans MS" panose="030F0702030302020204" pitchFamily="66" charset="0"/>
              </a:rPr>
              <a:t>MGP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7" name="Freccia a destra 16"/>
          <p:cNvSpPr/>
          <p:nvPr/>
        </p:nvSpPr>
        <p:spPr bwMode="auto">
          <a:xfrm>
            <a:off x="7926426" y="4624651"/>
            <a:ext cx="667291" cy="5352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8" name="Freccia a destra 17"/>
          <p:cNvSpPr/>
          <p:nvPr/>
        </p:nvSpPr>
        <p:spPr bwMode="auto">
          <a:xfrm>
            <a:off x="820940" y="5307383"/>
            <a:ext cx="679731" cy="55024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latin typeface="Comic Sans MS" panose="030F0702030302020204" pitchFamily="66" charset="0"/>
              </a:rPr>
              <a:t>MGP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3124200" y="6395199"/>
            <a:ext cx="2895600" cy="476250"/>
          </a:xfrm>
        </p:spPr>
        <p:txBody>
          <a:bodyPr/>
          <a:lstStyle/>
          <a:p>
            <a:r>
              <a:rPr lang="it-IT" dirty="0" smtClean="0"/>
              <a:t>Ilaria Neri - GAP meeting 23.03.2016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6562359" y="6378146"/>
            <a:ext cx="2133600" cy="476250"/>
          </a:xfrm>
        </p:spPr>
        <p:txBody>
          <a:bodyPr/>
          <a:lstStyle/>
          <a:p>
            <a:fld id="{A9BB2D58-184E-4767-8D7B-1695AC4E6B81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8677249" y="4012267"/>
            <a:ext cx="412545" cy="17882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PFRING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9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mic Sans MS" panose="030F0702030302020204" pitchFamily="66" charset="0"/>
              </a:rPr>
              <a:t>IEEE NSS 2015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981" y="1279566"/>
            <a:ext cx="6096851" cy="3429479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46815" y="4827116"/>
            <a:ext cx="6480000" cy="165940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 bwMode="auto">
          <a:xfrm>
            <a:off x="1530981" y="1279567"/>
            <a:ext cx="6096851" cy="3429479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1339407" y="4830341"/>
            <a:ext cx="6487408" cy="1656184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Ilaria Neri - GAP meeting 23.03.2016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983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31640" y="2636912"/>
            <a:ext cx="656334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4800" dirty="0">
                <a:latin typeface="Comic Sans MS" panose="030F0702030302020204" pitchFamily="66" charset="0"/>
              </a:rPr>
              <a:t>Thank you for attention!</a:t>
            </a:r>
            <a:endParaRPr lang="ru-RU" altLang="it-IT" sz="4800" dirty="0">
              <a:latin typeface="Comic Sans MS" panose="030F0702030302020204" pitchFamily="66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Ilaria Neri - GAP meeting 23.03.2016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it-IT" sz="4800" dirty="0" err="1" smtClean="0">
                <a:latin typeface="Comic Sans MS" panose="030F0702030302020204" pitchFamily="66" charset="0"/>
              </a:rPr>
              <a:t>Outline</a:t>
            </a:r>
            <a:endParaRPr lang="it-IT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9856" y="1916832"/>
            <a:ext cx="87849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Design and development of the Timing Trigger and Control (TTC) HSMC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daugthercard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TTC_Interface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).</a:t>
            </a: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NaNet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&amp;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GPU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as L0TP: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“fixed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latency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trigger”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module implemented.</a:t>
            </a: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solution for TTC&amp;NaNet-10 interface.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“Merger” on DE4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erasic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Altera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FPGA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PFRING solution.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pic>
        <p:nvPicPr>
          <p:cNvPr id="6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4" y="76680"/>
            <a:ext cx="1587259" cy="7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dirty="0" smtClean="0"/>
              <a:t>Ilaria Neri - GAP meeting 23.03.2016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5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404" y="68776"/>
            <a:ext cx="7773338" cy="1197133"/>
          </a:xfrm>
        </p:spPr>
        <p:txBody>
          <a:bodyPr>
            <a:normAutofit/>
          </a:bodyPr>
          <a:lstStyle/>
          <a:p>
            <a:pPr algn="ctr"/>
            <a:r>
              <a:rPr lang="en-US" sz="4050" dirty="0" smtClean="0">
                <a:latin typeface="Comic Sans MS" panose="030F0702030302020204" pitchFamily="66" charset="0"/>
              </a:rPr>
              <a:t>NA62 case study</a:t>
            </a:r>
            <a:endParaRPr lang="it-IT" sz="4050" dirty="0">
              <a:latin typeface="Comic Sans MS" panose="030F0702030302020204" pitchFamily="66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86" y="68776"/>
            <a:ext cx="2199151" cy="755605"/>
          </a:xfrm>
          <a:prstGeom prst="rect">
            <a:avLst/>
          </a:prstGeom>
        </p:spPr>
      </p:pic>
      <p:pic>
        <p:nvPicPr>
          <p:cNvPr id="17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4" y="76680"/>
            <a:ext cx="1587259" cy="7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asellaDiTesto 52"/>
          <p:cNvSpPr txBox="1"/>
          <p:nvPr/>
        </p:nvSpPr>
        <p:spPr>
          <a:xfrm>
            <a:off x="244908" y="2866898"/>
            <a:ext cx="28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TEL62 </a:t>
            </a:r>
            <a:r>
              <a:rPr lang="it-IT" b="1" dirty="0" err="1" smtClean="0">
                <a:latin typeface="Comic Sans MS" panose="030F0702030302020204" pitchFamily="66" charset="0"/>
              </a:rPr>
              <a:t>ReadOut</a:t>
            </a:r>
            <a:r>
              <a:rPr lang="it-IT" b="1" dirty="0" smtClean="0">
                <a:latin typeface="Comic Sans MS" panose="030F0702030302020204" pitchFamily="66" charset="0"/>
              </a:rPr>
              <a:t> </a:t>
            </a:r>
            <a:r>
              <a:rPr lang="it-IT" b="1" dirty="0" err="1" smtClean="0">
                <a:latin typeface="Comic Sans MS" panose="030F0702030302020204" pitchFamily="66" charset="0"/>
              </a:rPr>
              <a:t>boards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4" y="5119243"/>
            <a:ext cx="2767418" cy="1527119"/>
          </a:xfrm>
          <a:prstGeom prst="rect">
            <a:avLst/>
          </a:prstGeom>
        </p:spPr>
      </p:pic>
      <p:sp>
        <p:nvSpPr>
          <p:cNvPr id="59" name="CasellaDiTesto 4"/>
          <p:cNvSpPr txBox="1">
            <a:spLocks noChangeArrowheads="1"/>
          </p:cNvSpPr>
          <p:nvPr/>
        </p:nvSpPr>
        <p:spPr bwMode="auto">
          <a:xfrm>
            <a:off x="646313" y="6215559"/>
            <a:ext cx="111480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50000"/>
              <a:buBlip>
                <a:blip r:embed="rId5"/>
              </a:buBlip>
              <a:defRPr sz="3200">
                <a:solidFill>
                  <a:schemeClr val="tx1"/>
                </a:solidFill>
                <a:latin typeface="MS Reference Sans Serif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6"/>
              </a:buBlip>
              <a:defRPr sz="2800">
                <a:solidFill>
                  <a:schemeClr val="tx1"/>
                </a:solidFill>
                <a:latin typeface="MS Reference Sans Serif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Reference Sans Serif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50" dirty="0">
                <a:solidFill>
                  <a:srgbClr val="C00000"/>
                </a:solidFill>
                <a:latin typeface="Arial" panose="020B0604020202020204" pitchFamily="34" charset="0"/>
              </a:rPr>
              <a:t>TESLA K20</a:t>
            </a:r>
          </a:p>
        </p:txBody>
      </p:sp>
      <p:sp>
        <p:nvSpPr>
          <p:cNvPr id="60" name="CasellaDiTesto 8"/>
          <p:cNvSpPr txBox="1">
            <a:spLocks noChangeArrowheads="1"/>
          </p:cNvSpPr>
          <p:nvPr/>
        </p:nvSpPr>
        <p:spPr bwMode="auto">
          <a:xfrm>
            <a:off x="2115499" y="5126567"/>
            <a:ext cx="111480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50000"/>
              <a:buBlip>
                <a:blip r:embed="rId5"/>
              </a:buBlip>
              <a:defRPr sz="3200">
                <a:solidFill>
                  <a:schemeClr val="tx1"/>
                </a:solidFill>
                <a:latin typeface="MS Reference Sans Serif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6"/>
              </a:buBlip>
              <a:defRPr sz="2800">
                <a:solidFill>
                  <a:schemeClr val="tx1"/>
                </a:solidFill>
                <a:latin typeface="MS Reference Sans Serif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Reference Sans Serif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50" dirty="0">
                <a:solidFill>
                  <a:srgbClr val="C00000"/>
                </a:solidFill>
                <a:latin typeface="Arial" panose="020B0604020202020204" pitchFamily="34" charset="0"/>
              </a:rPr>
              <a:t>TTC </a:t>
            </a:r>
            <a:r>
              <a:rPr lang="en-US" altLang="en-US" sz="135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Interface</a:t>
            </a:r>
            <a:endParaRPr lang="en-US" altLang="en-US" sz="135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61" name="Connettore 2 60"/>
          <p:cNvCxnSpPr/>
          <p:nvPr/>
        </p:nvCxnSpPr>
        <p:spPr bwMode="auto">
          <a:xfrm flipH="1">
            <a:off x="1955255" y="5701101"/>
            <a:ext cx="400521" cy="21706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stCxn id="59" idx="3"/>
          </p:cNvCxnSpPr>
          <p:nvPr/>
        </p:nvCxnSpPr>
        <p:spPr bwMode="auto">
          <a:xfrm flipV="1">
            <a:off x="1761118" y="6286065"/>
            <a:ext cx="558966" cy="7953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16"/>
          <p:cNvSpPr txBox="1">
            <a:spLocks noChangeArrowheads="1"/>
          </p:cNvSpPr>
          <p:nvPr/>
        </p:nvSpPr>
        <p:spPr bwMode="auto">
          <a:xfrm>
            <a:off x="1302787" y="5190480"/>
            <a:ext cx="111480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50000"/>
              <a:buBlip>
                <a:blip r:embed="rId5"/>
              </a:buBlip>
              <a:defRPr sz="3200">
                <a:solidFill>
                  <a:schemeClr val="tx1"/>
                </a:solidFill>
                <a:latin typeface="MS Reference Sans Serif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6"/>
              </a:buBlip>
              <a:defRPr sz="2800">
                <a:solidFill>
                  <a:schemeClr val="tx1"/>
                </a:solidFill>
                <a:latin typeface="MS Reference Sans Serif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Reference Sans Serif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Reference Sans Serif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50" dirty="0" smtClean="0">
                <a:solidFill>
                  <a:srgbClr val="C00000"/>
                </a:solidFill>
                <a:latin typeface="Arial" panose="020B0604020202020204" pitchFamily="34" charset="0"/>
              </a:rPr>
              <a:t>NANET-1</a:t>
            </a:r>
            <a:endParaRPr lang="en-US" altLang="en-US" sz="135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64" name="Connettore 2 63"/>
          <p:cNvCxnSpPr/>
          <p:nvPr/>
        </p:nvCxnSpPr>
        <p:spPr bwMode="auto">
          <a:xfrm flipH="1">
            <a:off x="1263348" y="5452559"/>
            <a:ext cx="281105" cy="23238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tangolo 66"/>
          <p:cNvSpPr/>
          <p:nvPr/>
        </p:nvSpPr>
        <p:spPr>
          <a:xfrm>
            <a:off x="353897" y="5116124"/>
            <a:ext cx="2767418" cy="1527119"/>
          </a:xfrm>
          <a:prstGeom prst="rect">
            <a:avLst/>
          </a:prstGeom>
          <a:noFill/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Freccia in giù 71"/>
          <p:cNvSpPr/>
          <p:nvPr/>
        </p:nvSpPr>
        <p:spPr>
          <a:xfrm>
            <a:off x="1017686" y="4568651"/>
            <a:ext cx="144462" cy="46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" y="1465171"/>
            <a:ext cx="2160000" cy="714849"/>
          </a:xfrm>
          <a:prstGeom prst="rect">
            <a:avLst/>
          </a:prstGeom>
        </p:spPr>
      </p:pic>
      <p:sp>
        <p:nvSpPr>
          <p:cNvPr id="51" name="Freccia in giù 50"/>
          <p:cNvSpPr/>
          <p:nvPr/>
        </p:nvSpPr>
        <p:spPr>
          <a:xfrm>
            <a:off x="2194495" y="2306585"/>
            <a:ext cx="144462" cy="46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12" y="3205212"/>
            <a:ext cx="122713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CasellaDiTesto 53"/>
          <p:cNvSpPr txBox="1"/>
          <p:nvPr/>
        </p:nvSpPr>
        <p:spPr>
          <a:xfrm>
            <a:off x="803536" y="1099273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RICH detector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70" name="Freccia in giù 69"/>
          <p:cNvSpPr/>
          <p:nvPr/>
        </p:nvSpPr>
        <p:spPr>
          <a:xfrm>
            <a:off x="2200315" y="4564896"/>
            <a:ext cx="144462" cy="46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1" y="3211028"/>
            <a:ext cx="122713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Freccia in giù 72"/>
          <p:cNvSpPr/>
          <p:nvPr/>
        </p:nvSpPr>
        <p:spPr>
          <a:xfrm>
            <a:off x="1008398" y="2296406"/>
            <a:ext cx="144462" cy="46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2" name="Rettangolo 81"/>
          <p:cNvSpPr/>
          <p:nvPr/>
        </p:nvSpPr>
        <p:spPr bwMode="auto">
          <a:xfrm>
            <a:off x="647999" y="1482377"/>
            <a:ext cx="2160000" cy="716616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grpSp>
        <p:nvGrpSpPr>
          <p:cNvPr id="85" name="Gruppo 84"/>
          <p:cNvGrpSpPr/>
          <p:nvPr/>
        </p:nvGrpSpPr>
        <p:grpSpPr>
          <a:xfrm>
            <a:off x="4192625" y="1540547"/>
            <a:ext cx="4033156" cy="2375801"/>
            <a:chOff x="4608109" y="1266181"/>
            <a:chExt cx="3529668" cy="207682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109" y="1266455"/>
              <a:ext cx="3529668" cy="2076275"/>
            </a:xfrm>
            <a:prstGeom prst="rect">
              <a:avLst/>
            </a:prstGeom>
          </p:spPr>
        </p:pic>
        <p:sp>
          <p:nvSpPr>
            <p:cNvPr id="80" name="Rettangolo 79"/>
            <p:cNvSpPr/>
            <p:nvPr/>
          </p:nvSpPr>
          <p:spPr bwMode="auto">
            <a:xfrm>
              <a:off x="4608109" y="1266181"/>
              <a:ext cx="3529668" cy="2076821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4" name="Ovale 83"/>
            <p:cNvSpPr/>
            <p:nvPr/>
          </p:nvSpPr>
          <p:spPr bwMode="auto">
            <a:xfrm>
              <a:off x="7020272" y="1722543"/>
              <a:ext cx="454752" cy="1202401"/>
            </a:xfrm>
            <a:prstGeom prst="ellipse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87" name="CasellaDiTesto 86"/>
          <p:cNvSpPr txBox="1"/>
          <p:nvPr/>
        </p:nvSpPr>
        <p:spPr>
          <a:xfrm>
            <a:off x="4530526" y="1215345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NA62 </a:t>
            </a:r>
            <a:r>
              <a:rPr lang="it-IT" b="1" dirty="0" err="1" smtClean="0">
                <a:latin typeface="Comic Sans MS" panose="030F0702030302020204" pitchFamily="66" charset="0"/>
              </a:rPr>
              <a:t>experiment</a:t>
            </a:r>
            <a:r>
              <a:rPr lang="it-IT" b="1" dirty="0" smtClean="0">
                <a:latin typeface="Comic Sans MS" panose="030F0702030302020204" pitchFamily="66" charset="0"/>
              </a:rPr>
              <a:t> @ CERN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6395659" y="4276938"/>
            <a:ext cx="26027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0" dirty="0">
                <a:latin typeface="Comic Sans MS" panose="030F0702030302020204" pitchFamily="66" charset="0"/>
              </a:rPr>
              <a:t>Connected to the High Speed Mezzanine Card (HSMC) port B of the FPGA board.</a:t>
            </a:r>
            <a:endParaRPr lang="it-IT" sz="1400" dirty="0">
              <a:latin typeface="Comic Sans MS" panose="030F0702030302020204" pitchFamily="66" charset="0"/>
            </a:endParaRPr>
          </a:p>
          <a:p>
            <a:endParaRPr lang="it-IT" sz="1400" b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 err="1" smtClean="0">
                <a:latin typeface="Comic Sans MS" panose="030F0702030302020204" pitchFamily="66" charset="0"/>
              </a:rPr>
              <a:t>Provide</a:t>
            </a:r>
            <a:r>
              <a:rPr lang="it-IT" sz="1400" b="0" dirty="0" smtClean="0">
                <a:latin typeface="Comic Sans MS" panose="030F0702030302020204" pitchFamily="66" charset="0"/>
              </a:rPr>
              <a:t> </a:t>
            </a:r>
            <a:r>
              <a:rPr lang="en-US" sz="1400" b="0" dirty="0" smtClean="0">
                <a:latin typeface="Comic Sans MS" panose="030F0702030302020204" pitchFamily="66" charset="0"/>
              </a:rPr>
              <a:t>NaNet-1 either </a:t>
            </a:r>
            <a:r>
              <a:rPr lang="en-US" sz="1400" b="0" dirty="0">
                <a:latin typeface="Comic Sans MS" panose="030F0702030302020204" pitchFamily="66" charset="0"/>
              </a:rPr>
              <a:t>trigger and 40 MHz clock streams distributed </a:t>
            </a:r>
            <a:r>
              <a:rPr lang="en-US" sz="1400" b="0" dirty="0" smtClean="0">
                <a:latin typeface="Comic Sans MS" panose="030F0702030302020204" pitchFamily="66" charset="0"/>
              </a:rPr>
              <a:t>from </a:t>
            </a:r>
            <a:r>
              <a:rPr lang="it-IT" sz="1400" b="0" dirty="0" smtClean="0">
                <a:latin typeface="Comic Sans MS" panose="030F0702030302020204" pitchFamily="66" charset="0"/>
              </a:rPr>
              <a:t>TTC </a:t>
            </a:r>
            <a:r>
              <a:rPr lang="it-IT" sz="1400" b="0" dirty="0" err="1">
                <a:latin typeface="Comic Sans MS" panose="030F0702030302020204" pitchFamily="66" charset="0"/>
              </a:rPr>
              <a:t>system</a:t>
            </a:r>
            <a:r>
              <a:rPr lang="it-IT" sz="1400" b="0" dirty="0">
                <a:latin typeface="Comic Sans MS" panose="030F0702030302020204" pitchFamily="66" charset="0"/>
              </a:rPr>
              <a:t> via </a:t>
            </a:r>
            <a:r>
              <a:rPr lang="it-IT" sz="1400" b="0" dirty="0" err="1" smtClean="0">
                <a:latin typeface="Comic Sans MS" panose="030F0702030302020204" pitchFamily="66" charset="0"/>
              </a:rPr>
              <a:t>optical</a:t>
            </a:r>
            <a:r>
              <a:rPr lang="it-IT" sz="1400" b="0" dirty="0" smtClean="0">
                <a:latin typeface="Comic Sans MS" panose="030F0702030302020204" pitchFamily="66" charset="0"/>
              </a:rPr>
              <a:t> </a:t>
            </a:r>
            <a:r>
              <a:rPr lang="it-IT" sz="1400" b="0" dirty="0" err="1" smtClean="0">
                <a:latin typeface="Comic Sans MS" panose="030F0702030302020204" pitchFamily="66" charset="0"/>
              </a:rPr>
              <a:t>cable</a:t>
            </a:r>
            <a:r>
              <a:rPr lang="it-IT" sz="1400" b="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b="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89" name="Rettangolo arrotondato 88"/>
          <p:cNvSpPr/>
          <p:nvPr/>
        </p:nvSpPr>
        <p:spPr bwMode="auto">
          <a:xfrm>
            <a:off x="138164" y="980728"/>
            <a:ext cx="3209700" cy="5832648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grpSp>
        <p:nvGrpSpPr>
          <p:cNvPr id="91" name="Gruppo 90"/>
          <p:cNvGrpSpPr/>
          <p:nvPr/>
        </p:nvGrpSpPr>
        <p:grpSpPr>
          <a:xfrm>
            <a:off x="3563597" y="4012330"/>
            <a:ext cx="5472608" cy="2736304"/>
            <a:chOff x="3563888" y="4077072"/>
            <a:chExt cx="5472608" cy="2736304"/>
          </a:xfrm>
        </p:grpSpPr>
        <p:grpSp>
          <p:nvGrpSpPr>
            <p:cNvPr id="81" name="Gruppo 80"/>
            <p:cNvGrpSpPr/>
            <p:nvPr/>
          </p:nvGrpSpPr>
          <p:grpSpPr>
            <a:xfrm>
              <a:off x="3768652" y="4778346"/>
              <a:ext cx="2361140" cy="1845510"/>
              <a:chOff x="6296367" y="4103468"/>
              <a:chExt cx="2361140" cy="1845510"/>
            </a:xfrm>
          </p:grpSpPr>
          <p:pic>
            <p:nvPicPr>
              <p:cNvPr id="56" name="Segnaposto contenuto 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4103468"/>
                <a:ext cx="2357315" cy="1845510"/>
              </a:xfrm>
              <a:prstGeom prst="rect">
                <a:avLst/>
              </a:prstGeom>
            </p:spPr>
          </p:pic>
          <p:sp>
            <p:nvSpPr>
              <p:cNvPr id="55" name="Rettangolo 54"/>
              <p:cNvSpPr/>
              <p:nvPr/>
            </p:nvSpPr>
            <p:spPr>
              <a:xfrm>
                <a:off x="6296367" y="4103468"/>
                <a:ext cx="2357315" cy="1845510"/>
              </a:xfrm>
              <a:prstGeom prst="rect">
                <a:avLst/>
              </a:prstGeom>
              <a:noFill/>
              <a:ln w="349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74" name="CasellaDiTesto 73"/>
            <p:cNvSpPr txBox="1"/>
            <p:nvPr/>
          </p:nvSpPr>
          <p:spPr>
            <a:xfrm>
              <a:off x="3933979" y="4145375"/>
              <a:ext cx="2390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latin typeface="Comic Sans MS" panose="030F0702030302020204" pitchFamily="66" charset="0"/>
                </a:rPr>
                <a:t>TTC_Interface</a:t>
              </a:r>
              <a:r>
                <a:rPr lang="it-IT" dirty="0" smtClean="0">
                  <a:latin typeface="Comic Sans MS" panose="030F0702030302020204" pitchFamily="66" charset="0"/>
                </a:rPr>
                <a:t> </a:t>
              </a:r>
            </a:p>
            <a:p>
              <a:r>
                <a:rPr lang="it-IT" dirty="0" err="1" smtClean="0">
                  <a:latin typeface="Comic Sans MS" panose="030F0702030302020204" pitchFamily="66" charset="0"/>
                </a:rPr>
                <a:t>board</a:t>
              </a:r>
              <a:r>
                <a:rPr lang="it-IT" dirty="0" smtClean="0">
                  <a:latin typeface="Comic Sans MS" panose="030F0702030302020204" pitchFamily="66" charset="0"/>
                </a:rPr>
                <a:t> &amp; NaNet-1  </a:t>
              </a:r>
              <a:endParaRPr lang="it-IT" b="1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Freccia circolare a sinistra 85"/>
            <p:cNvSpPr/>
            <p:nvPr/>
          </p:nvSpPr>
          <p:spPr bwMode="auto">
            <a:xfrm>
              <a:off x="5854914" y="4276938"/>
              <a:ext cx="542105" cy="1408005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0" name="Rettangolo arrotondato 89"/>
            <p:cNvSpPr/>
            <p:nvPr/>
          </p:nvSpPr>
          <p:spPr bwMode="auto">
            <a:xfrm>
              <a:off x="3563888" y="4077072"/>
              <a:ext cx="5472608" cy="2736304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>
          <a:xfrm>
            <a:off x="3133498" y="6329921"/>
            <a:ext cx="2895600" cy="476250"/>
          </a:xfrm>
        </p:spPr>
        <p:txBody>
          <a:bodyPr/>
          <a:lstStyle/>
          <a:p>
            <a:r>
              <a:rPr lang="it-IT" dirty="0" smtClean="0"/>
              <a:t>Ilaria Neri - GAP meeting 23.03.2016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630237" y="6311725"/>
            <a:ext cx="2133600" cy="476250"/>
          </a:xfrm>
        </p:spPr>
        <p:txBody>
          <a:bodyPr/>
          <a:lstStyle/>
          <a:p>
            <a:fld id="{A9BB2D58-184E-4767-8D7B-1695AC4E6B81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65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" y="264805"/>
            <a:ext cx="8229600" cy="1143000"/>
          </a:xfrm>
        </p:spPr>
        <p:txBody>
          <a:bodyPr/>
          <a:lstStyle/>
          <a:p>
            <a:r>
              <a:rPr lang="it-IT" dirty="0" err="1" smtClean="0">
                <a:latin typeface="Comic Sans MS" panose="030F0702030302020204" pitchFamily="66" charset="0"/>
              </a:rPr>
              <a:t>TTC_Interface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board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8587" r="4656" b="7090"/>
          <a:stretch/>
        </p:blipFill>
        <p:spPr>
          <a:xfrm>
            <a:off x="2051720" y="2472322"/>
            <a:ext cx="5400600" cy="3816424"/>
          </a:xfrm>
        </p:spPr>
      </p:pic>
      <p:sp>
        <p:nvSpPr>
          <p:cNvPr id="6" name="Rettangolo 5"/>
          <p:cNvSpPr/>
          <p:nvPr/>
        </p:nvSpPr>
        <p:spPr bwMode="auto">
          <a:xfrm>
            <a:off x="2041848" y="2475825"/>
            <a:ext cx="5400600" cy="3816424"/>
          </a:xfrm>
          <a:prstGeom prst="rect">
            <a:avLst/>
          </a:prstGeom>
          <a:noFill/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1433484"/>
            <a:ext cx="87849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 b="0" dirty="0" smtClean="0">
                <a:latin typeface="Comic Sans MS" panose="030F0702030302020204" pitchFamily="66" charset="0"/>
              </a:rPr>
              <a:t>Designed and developed at Physics Department </a:t>
            </a:r>
            <a:r>
              <a:rPr lang="en-US" sz="2400" b="0" dirty="0">
                <a:latin typeface="Comic Sans MS" panose="030F0702030302020204" pitchFamily="66" charset="0"/>
              </a:rPr>
              <a:t>at University of Ferrara </a:t>
            </a:r>
            <a:r>
              <a:rPr lang="en-US" sz="2400" b="0" dirty="0" smtClean="0">
                <a:latin typeface="Comic Sans MS" panose="030F0702030302020204" pitchFamily="66" charset="0"/>
              </a:rPr>
              <a:t>in May 2014.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pic>
        <p:nvPicPr>
          <p:cNvPr id="7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Ilaria Neri - GAP meeting 23.03.2016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2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12201" b="13990"/>
          <a:stretch/>
        </p:blipFill>
        <p:spPr>
          <a:xfrm>
            <a:off x="5973332" y="3294276"/>
            <a:ext cx="3023958" cy="3096344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16969" y="139320"/>
            <a:ext cx="5864105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lvl="0" indent="-269875"/>
            <a:r>
              <a:rPr lang="en-US" sz="4000" dirty="0">
                <a:latin typeface="Comic Sans MS" panose="030F0702030302020204" pitchFamily="66" charset="0"/>
              </a:rPr>
              <a:t>F</a:t>
            </a:r>
            <a:r>
              <a:rPr lang="en-US" sz="4000" dirty="0" smtClean="0">
                <a:latin typeface="Comic Sans MS" panose="030F0702030302020204" pitchFamily="66" charset="0"/>
              </a:rPr>
              <a:t>irst tests of </a:t>
            </a:r>
            <a:br>
              <a:rPr lang="en-US" sz="4000" dirty="0" smtClean="0">
                <a:latin typeface="Comic Sans MS" panose="030F0702030302020204" pitchFamily="66" charset="0"/>
              </a:rPr>
            </a:br>
            <a:r>
              <a:rPr lang="en-US" sz="4000" dirty="0" err="1" smtClean="0">
                <a:latin typeface="Comic Sans MS" panose="030F0702030302020204" pitchFamily="66" charset="0"/>
              </a:rPr>
              <a:t>TTC_Interface</a:t>
            </a:r>
            <a:r>
              <a:rPr lang="en-US" sz="4000" dirty="0" smtClean="0">
                <a:latin typeface="Comic Sans MS" panose="030F0702030302020204" pitchFamily="66" charset="0"/>
              </a:rPr>
              <a:t> board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439329" y="147825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just"/>
            <a:r>
              <a:rPr lang="en-US" sz="2000" b="0" dirty="0" smtClean="0">
                <a:latin typeface="Comic Sans MS" panose="030F0702030302020204" pitchFamily="66" charset="0"/>
              </a:rPr>
              <a:t>The </a:t>
            </a:r>
            <a:r>
              <a:rPr lang="en-US" sz="2000" b="0" dirty="0" err="1" smtClean="0">
                <a:latin typeface="Comic Sans MS" panose="030F0702030302020204" pitchFamily="66" charset="0"/>
              </a:rPr>
              <a:t>TTC_Interface</a:t>
            </a:r>
            <a:r>
              <a:rPr lang="en-US" sz="2000" b="0" dirty="0" smtClean="0">
                <a:latin typeface="Comic Sans MS" panose="030F0702030302020204" pitchFamily="66" charset="0"/>
              </a:rPr>
              <a:t> board has been mounted and tested on a </a:t>
            </a:r>
            <a:r>
              <a:rPr lang="en-US" sz="2000" b="0" dirty="0" err="1" smtClean="0">
                <a:latin typeface="Comic Sans MS" panose="030F0702030302020204" pitchFamily="66" charset="0"/>
              </a:rPr>
              <a:t>Terasic</a:t>
            </a:r>
            <a:r>
              <a:rPr lang="en-US" sz="2000" b="0" dirty="0" smtClean="0">
                <a:latin typeface="Comic Sans MS" panose="030F0702030302020204" pitchFamily="66" charset="0"/>
              </a:rPr>
              <a:t> DE4 (</a:t>
            </a:r>
            <a:r>
              <a:rPr lang="it-IT" sz="2000" b="0" dirty="0" smtClean="0">
                <a:latin typeface="Comic Sans MS" panose="030F0702030302020204" pitchFamily="66" charset="0"/>
              </a:rPr>
              <a:t>Altera </a:t>
            </a:r>
            <a:r>
              <a:rPr lang="it-IT" sz="2000" b="0" dirty="0" err="1">
                <a:latin typeface="Comic Sans MS" panose="030F0702030302020204" pitchFamily="66" charset="0"/>
              </a:rPr>
              <a:t>Stratix</a:t>
            </a:r>
            <a:r>
              <a:rPr lang="it-IT" sz="2000" b="0" dirty="0">
                <a:latin typeface="Comic Sans MS" panose="030F0702030302020204" pitchFamily="66" charset="0"/>
              </a:rPr>
              <a:t> IV </a:t>
            </a:r>
            <a:r>
              <a:rPr lang="it-IT" sz="2000" b="0" dirty="0" smtClean="0">
                <a:latin typeface="Comic Sans MS" panose="030F0702030302020204" pitchFamily="66" charset="0"/>
              </a:rPr>
              <a:t>FPGA).</a:t>
            </a:r>
          </a:p>
          <a:p>
            <a:pPr algn="just"/>
            <a:r>
              <a:rPr lang="en-US" sz="2000" b="0" dirty="0" err="1" smtClean="0">
                <a:latin typeface="Comic Sans MS" panose="030F0702030302020204" pitchFamily="66" charset="0"/>
              </a:rPr>
              <a:t>Synchronisation</a:t>
            </a:r>
            <a:r>
              <a:rPr lang="en-US" sz="2000" b="0" dirty="0" smtClean="0">
                <a:latin typeface="Comic Sans MS" panose="030F0702030302020204" pitchFamily="66" charset="0"/>
              </a:rPr>
              <a:t> </a:t>
            </a:r>
            <a:r>
              <a:rPr lang="en-US" sz="2000" b="0" dirty="0">
                <a:latin typeface="Comic Sans MS" panose="030F0702030302020204" pitchFamily="66" charset="0"/>
              </a:rPr>
              <a:t>of </a:t>
            </a:r>
            <a:r>
              <a:rPr lang="en-US" sz="2000" b="0" dirty="0" smtClean="0">
                <a:latin typeface="Comic Sans MS" panose="030F0702030302020204" pitchFamily="66" charset="0"/>
              </a:rPr>
              <a:t>the DE4 with </a:t>
            </a:r>
            <a:r>
              <a:rPr lang="en-US" sz="2000" b="0" dirty="0">
                <a:latin typeface="Comic Sans MS" panose="030F0702030302020204" pitchFamily="66" charset="0"/>
              </a:rPr>
              <a:t>the TTC system through the </a:t>
            </a:r>
            <a:r>
              <a:rPr lang="en-US" sz="2000" b="0" dirty="0" smtClean="0">
                <a:latin typeface="Comic Sans MS" panose="030F0702030302020204" pitchFamily="66" charset="0"/>
              </a:rPr>
              <a:t>daughterboard </a:t>
            </a:r>
            <a:r>
              <a:rPr lang="en-US" sz="2000" b="0" dirty="0">
                <a:latin typeface="Comic Sans MS" panose="030F0702030302020204" pitchFamily="66" charset="0"/>
              </a:rPr>
              <a:t>has been </a:t>
            </a:r>
            <a:r>
              <a:rPr lang="en-US" sz="2000" b="0" dirty="0" smtClean="0">
                <a:latin typeface="Comic Sans MS" panose="030F0702030302020204" pitchFamily="66" charset="0"/>
              </a:rPr>
              <a:t>tested by using </a:t>
            </a:r>
            <a:r>
              <a:rPr lang="it-IT" sz="2000" b="0" dirty="0">
                <a:latin typeface="Comic Sans MS" panose="030F0702030302020204" pitchFamily="66" charset="0"/>
              </a:rPr>
              <a:t>a</a:t>
            </a:r>
            <a:r>
              <a:rPr lang="it-IT" sz="2000" b="0" dirty="0" smtClean="0">
                <a:latin typeface="Comic Sans MS" panose="030F0702030302020204" pitchFamily="66" charset="0"/>
              </a:rPr>
              <a:t> Local Trigger Unit (LTU) in Ferrara.</a:t>
            </a: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4128141" y="4041866"/>
            <a:ext cx="1576755" cy="1205051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69105" y="4163643"/>
            <a:ext cx="159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omic Sans MS" panose="030F0702030302020204" pitchFamily="66" charset="0"/>
              </a:rPr>
              <a:t>40.08 MHz clock</a:t>
            </a:r>
          </a:p>
          <a:p>
            <a:r>
              <a:rPr lang="it-IT" sz="1400" dirty="0" smtClean="0">
                <a:latin typeface="Comic Sans MS" panose="030F0702030302020204" pitchFamily="66" charset="0"/>
              </a:rPr>
              <a:t>+ SOB + EOB </a:t>
            </a:r>
          </a:p>
          <a:p>
            <a:r>
              <a:rPr lang="it-IT" sz="1400" dirty="0" err="1">
                <a:latin typeface="Comic Sans MS" panose="030F0702030302020204" pitchFamily="66" charset="0"/>
              </a:rPr>
              <a:t>s</a:t>
            </a:r>
            <a:r>
              <a:rPr lang="it-IT" sz="1400" dirty="0" err="1" smtClean="0">
                <a:latin typeface="Comic Sans MS" panose="030F0702030302020204" pitchFamily="66" charset="0"/>
              </a:rPr>
              <a:t>ignals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825076" y="2881225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40.08 MHz clock generator</a:t>
            </a:r>
            <a:endParaRPr lang="it-IT" dirty="0">
              <a:latin typeface="Comic Sans MS" panose="030F0702030302020204" pitchFamily="66" charset="0"/>
            </a:endParaRPr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6084168" y="3207705"/>
            <a:ext cx="425742" cy="5335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45246" y="6249496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DE4 FPGA </a:t>
            </a:r>
            <a:r>
              <a:rPr lang="it-IT" dirty="0" err="1" smtClean="0">
                <a:latin typeface="Comic Sans MS" panose="030F0702030302020204" pitchFamily="66" charset="0"/>
              </a:rPr>
              <a:t>connected</a:t>
            </a:r>
            <a:r>
              <a:rPr lang="it-IT" dirty="0" smtClean="0">
                <a:latin typeface="Comic Sans MS" panose="030F0702030302020204" pitchFamily="66" charset="0"/>
              </a:rPr>
              <a:t> to the TTC </a:t>
            </a:r>
            <a:r>
              <a:rPr lang="it-IT" dirty="0" err="1" smtClean="0">
                <a:latin typeface="Comic Sans MS" panose="030F0702030302020204" pitchFamily="66" charset="0"/>
              </a:rPr>
              <a:t>board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730417" y="649273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LTU and </a:t>
            </a:r>
            <a:r>
              <a:rPr lang="it-IT" dirty="0" err="1" smtClean="0">
                <a:latin typeface="Comic Sans MS" panose="030F0702030302020204" pitchFamily="66" charset="0"/>
              </a:rPr>
              <a:t>TTCex</a:t>
            </a:r>
            <a:endParaRPr lang="it-IT" dirty="0">
              <a:latin typeface="Comic Sans MS" panose="030F0702030302020204" pitchFamily="66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552196" y="3294276"/>
            <a:ext cx="3240360" cy="2932441"/>
            <a:chOff x="520392" y="3349002"/>
            <a:chExt cx="3240360" cy="293244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5" t="18839" r="18737"/>
            <a:stretch/>
          </p:blipFill>
          <p:spPr>
            <a:xfrm>
              <a:off x="520392" y="3359657"/>
              <a:ext cx="3240360" cy="2921786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 bwMode="auto">
            <a:xfrm>
              <a:off x="520392" y="3349002"/>
              <a:ext cx="3240360" cy="2932441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 bwMode="auto">
          <a:xfrm>
            <a:off x="5951575" y="3300529"/>
            <a:ext cx="3023958" cy="3117440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pic>
        <p:nvPicPr>
          <p:cNvPr id="18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3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3106329" y="6351344"/>
            <a:ext cx="2895600" cy="476250"/>
          </a:xfrm>
        </p:spPr>
        <p:txBody>
          <a:bodyPr/>
          <a:lstStyle/>
          <a:p>
            <a:r>
              <a:rPr lang="it-IT" dirty="0" smtClean="0"/>
              <a:t>Ilaria Neri - GAP meeting 23.03.2016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 bwMode="auto">
          <a:xfrm flipV="1">
            <a:off x="5220072" y="3530008"/>
            <a:ext cx="709746" cy="4619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95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3" y="1844824"/>
            <a:ext cx="8229600" cy="4525963"/>
          </a:xfrm>
        </p:spPr>
        <p:txBody>
          <a:bodyPr/>
          <a:lstStyle/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set LTU to “standalone” (or local) mode in order to receive triggers by LTU.</a:t>
            </a:r>
          </a:p>
          <a:p>
            <a:pPr algn="just"/>
            <a:r>
              <a:rPr lang="en-US" sz="2800" dirty="0">
                <a:latin typeface="Comic Sans MS" panose="030F0702030302020204" pitchFamily="66" charset="0"/>
              </a:rPr>
              <a:t>c</a:t>
            </a:r>
            <a:r>
              <a:rPr lang="en-US" sz="2800" dirty="0" smtClean="0">
                <a:latin typeface="Comic Sans MS" panose="030F0702030302020204" pitchFamily="66" charset="0"/>
              </a:rPr>
              <a:t>onfigure the </a:t>
            </a:r>
            <a:r>
              <a:rPr lang="en-US" sz="2800" dirty="0" err="1" smtClean="0">
                <a:latin typeface="Comic Sans MS" panose="030F0702030302020204" pitchFamily="66" charset="0"/>
              </a:rPr>
              <a:t>TTCrx</a:t>
            </a:r>
            <a:r>
              <a:rPr lang="en-US" sz="2800" dirty="0" smtClean="0">
                <a:latin typeface="Comic Sans MS" panose="030F0702030302020204" pitchFamily="66" charset="0"/>
              </a:rPr>
              <a:t> to work in trigger mode “11” (by sending a special B channel short message).</a:t>
            </a:r>
          </a:p>
          <a:p>
            <a:pPr algn="just"/>
            <a:r>
              <a:rPr lang="en-US" sz="2800" dirty="0">
                <a:latin typeface="Comic Sans MS" panose="030F0702030302020204" pitchFamily="66" charset="0"/>
              </a:rPr>
              <a:t>set LTU to </a:t>
            </a:r>
            <a:r>
              <a:rPr lang="en-US" sz="2800" dirty="0" smtClean="0">
                <a:latin typeface="Comic Sans MS" panose="030F0702030302020204" pitchFamily="66" charset="0"/>
              </a:rPr>
              <a:t>“global” mode, to send triggers to LTU.</a:t>
            </a:r>
          </a:p>
          <a:p>
            <a:pPr algn="just"/>
            <a:r>
              <a:rPr lang="en-US" sz="2800" dirty="0">
                <a:latin typeface="Comic Sans MS" panose="030F0702030302020204" pitchFamily="66" charset="0"/>
              </a:rPr>
              <a:t>c</a:t>
            </a:r>
            <a:r>
              <a:rPr lang="en-US" sz="2800" dirty="0" smtClean="0">
                <a:latin typeface="Comic Sans MS" panose="030F0702030302020204" pitchFamily="66" charset="0"/>
              </a:rPr>
              <a:t>onfigure the LTU with a trigger list and generate triggers during the simulated burst period. </a:t>
            </a:r>
            <a:endParaRPr lang="en-US" sz="2400" dirty="0" smtClean="0"/>
          </a:p>
          <a:p>
            <a:pPr algn="just"/>
            <a:endParaRPr lang="it-IT" sz="2400" dirty="0"/>
          </a:p>
        </p:txBody>
      </p:sp>
      <p:sp>
        <p:nvSpPr>
          <p:cNvPr id="9" name="Titolo 3"/>
          <p:cNvSpPr>
            <a:spLocks noGrp="1"/>
          </p:cNvSpPr>
          <p:nvPr>
            <p:ph type="title"/>
          </p:nvPr>
        </p:nvSpPr>
        <p:spPr>
          <a:xfrm>
            <a:off x="3072233" y="461417"/>
            <a:ext cx="2999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lvl="0" indent="-269875"/>
            <a:r>
              <a:rPr lang="en-US" dirty="0" smtClean="0">
                <a:latin typeface="Comic Sans MS" panose="030F0702030302020204" pitchFamily="66" charset="0"/>
              </a:rPr>
              <a:t>LTU setup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4" y="76680"/>
            <a:ext cx="1587259" cy="7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Ilaria Neri - GAP meeting 23.03.2016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6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504" y="420304"/>
            <a:ext cx="8579296" cy="1143000"/>
          </a:xfrm>
        </p:spPr>
        <p:txBody>
          <a:bodyPr/>
          <a:lstStyle/>
          <a:p>
            <a:r>
              <a:rPr lang="it-IT" sz="4000" dirty="0" smtClean="0">
                <a:latin typeface="Comic Sans MS" panose="030F0702030302020204" pitchFamily="66" charset="0"/>
              </a:rPr>
              <a:t>SOB and EOB </a:t>
            </a:r>
            <a:r>
              <a:rPr lang="it-IT" sz="4000" dirty="0" err="1" smtClean="0">
                <a:latin typeface="Comic Sans MS" panose="030F0702030302020204" pitchFamily="66" charset="0"/>
              </a:rPr>
              <a:t>correctly</a:t>
            </a:r>
            <a:r>
              <a:rPr lang="it-IT" sz="4000" dirty="0" smtClean="0">
                <a:latin typeface="Comic Sans MS" panose="030F0702030302020204" pitchFamily="66" charset="0"/>
              </a:rPr>
              <a:t> </a:t>
            </a:r>
            <a:r>
              <a:rPr lang="it-IT" sz="4000" dirty="0" err="1" smtClean="0">
                <a:latin typeface="Comic Sans MS" panose="030F0702030302020204" pitchFamily="66" charset="0"/>
              </a:rPr>
              <a:t>received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02320" y="1368832"/>
            <a:ext cx="8229600" cy="4525963"/>
          </a:xfrm>
        </p:spPr>
        <p:txBody>
          <a:bodyPr/>
          <a:lstStyle/>
          <a:p>
            <a:pPr algn="just"/>
            <a:r>
              <a:rPr lang="en-US" sz="2400" dirty="0" smtClean="0">
                <a:latin typeface="Comic Sans MS" panose="030F0702030302020204" pitchFamily="66" charset="0"/>
              </a:rPr>
              <a:t>The Start of Burst (SOB) condition is determined by the </a:t>
            </a:r>
            <a:r>
              <a:rPr lang="en-US" sz="2400" dirty="0" err="1" smtClean="0">
                <a:latin typeface="Comic Sans MS" panose="030F0702030302020204" pitchFamily="66" charset="0"/>
              </a:rPr>
              <a:t>BCntRes</a:t>
            </a:r>
            <a:r>
              <a:rPr lang="en-US" sz="2400" dirty="0" smtClean="0">
                <a:latin typeface="Comic Sans MS" panose="030F0702030302020204" pitchFamily="66" charset="0"/>
              </a:rPr>
              <a:t> and </a:t>
            </a:r>
            <a:r>
              <a:rPr lang="en-US" sz="2400" dirty="0" err="1" smtClean="0">
                <a:latin typeface="Comic Sans MS" panose="030F0702030302020204" pitchFamily="66" charset="0"/>
              </a:rPr>
              <a:t>EvCntRes</a:t>
            </a:r>
            <a:r>
              <a:rPr lang="en-US" sz="2400" dirty="0" smtClean="0">
                <a:latin typeface="Comic Sans MS" panose="030F0702030302020204" pitchFamily="66" charset="0"/>
              </a:rPr>
              <a:t> signals going high for one clock period.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>
                <a:latin typeface="Comic Sans MS" panose="030F0702030302020204" pitchFamily="66" charset="0"/>
              </a:rPr>
              <a:t>The End </a:t>
            </a:r>
            <a:r>
              <a:rPr lang="en-US" sz="2400" dirty="0">
                <a:latin typeface="Comic Sans MS" panose="030F0702030302020204" pitchFamily="66" charset="0"/>
              </a:rPr>
              <a:t>of Burst </a:t>
            </a:r>
            <a:r>
              <a:rPr lang="en-US" sz="2400" dirty="0" smtClean="0">
                <a:latin typeface="Comic Sans MS" panose="030F0702030302020204" pitchFamily="66" charset="0"/>
              </a:rPr>
              <a:t>(EOB</a:t>
            </a:r>
            <a:r>
              <a:rPr lang="en-US" sz="2400" dirty="0">
                <a:latin typeface="Comic Sans MS" panose="030F0702030302020204" pitchFamily="66" charset="0"/>
              </a:rPr>
              <a:t>) condition is </a:t>
            </a:r>
            <a:r>
              <a:rPr lang="en-US" sz="2400" dirty="0" smtClean="0">
                <a:latin typeface="Comic Sans MS" panose="030F0702030302020204" pitchFamily="66" charset="0"/>
              </a:rPr>
              <a:t>marked </a:t>
            </a:r>
            <a:r>
              <a:rPr lang="en-US" sz="2400" dirty="0">
                <a:latin typeface="Comic Sans MS" panose="030F0702030302020204" pitchFamily="66" charset="0"/>
              </a:rPr>
              <a:t>by </a:t>
            </a:r>
            <a:r>
              <a:rPr lang="en-US" sz="2400" dirty="0" smtClean="0">
                <a:latin typeface="Comic Sans MS" panose="030F0702030302020204" pitchFamily="66" charset="0"/>
              </a:rPr>
              <a:t>only the </a:t>
            </a:r>
            <a:r>
              <a:rPr lang="en-US" sz="2400" dirty="0" err="1" smtClean="0">
                <a:latin typeface="Comic Sans MS" panose="030F0702030302020204" pitchFamily="66" charset="0"/>
              </a:rPr>
              <a:t>EvCntRes</a:t>
            </a:r>
            <a:r>
              <a:rPr lang="en-US" sz="2400" dirty="0" smtClean="0">
                <a:latin typeface="Comic Sans MS" panose="030F0702030302020204" pitchFamily="66" charset="0"/>
              </a:rPr>
              <a:t> signal </a:t>
            </a:r>
            <a:r>
              <a:rPr lang="en-US" sz="2400" dirty="0">
                <a:latin typeface="Comic Sans MS" panose="030F0702030302020204" pitchFamily="66" charset="0"/>
              </a:rPr>
              <a:t>going </a:t>
            </a:r>
            <a:r>
              <a:rPr lang="en-US" sz="2400" dirty="0" smtClean="0">
                <a:latin typeface="Comic Sans MS" panose="030F0702030302020204" pitchFamily="66" charset="0"/>
              </a:rPr>
              <a:t>high </a:t>
            </a:r>
            <a:r>
              <a:rPr lang="en-US" sz="2400" dirty="0">
                <a:latin typeface="Comic Sans MS" panose="030F0702030302020204" pitchFamily="66" charset="0"/>
              </a:rPr>
              <a:t>for one clock period.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1" t="19679" r="9439" b="46735"/>
          <a:stretch/>
        </p:blipFill>
        <p:spPr>
          <a:xfrm>
            <a:off x="95571" y="2605385"/>
            <a:ext cx="8643098" cy="17253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25685" r="2221" b="27895"/>
          <a:stretch/>
        </p:blipFill>
        <p:spPr>
          <a:xfrm>
            <a:off x="250200" y="5149759"/>
            <a:ext cx="8643600" cy="1475737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 bwMode="auto">
          <a:xfrm>
            <a:off x="2483768" y="2605385"/>
            <a:ext cx="576064" cy="319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>
            <a:off x="2483768" y="3422407"/>
            <a:ext cx="576064" cy="319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ttore 2 12"/>
          <p:cNvCxnSpPr/>
          <p:nvPr/>
        </p:nvCxnSpPr>
        <p:spPr bwMode="auto">
          <a:xfrm>
            <a:off x="1475656" y="5836046"/>
            <a:ext cx="576064" cy="319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ttore 2 13"/>
          <p:cNvCxnSpPr/>
          <p:nvPr/>
        </p:nvCxnSpPr>
        <p:spPr bwMode="auto">
          <a:xfrm>
            <a:off x="1475656" y="5198929"/>
            <a:ext cx="576064" cy="319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ttangolo 6"/>
          <p:cNvSpPr/>
          <p:nvPr/>
        </p:nvSpPr>
        <p:spPr bwMode="auto">
          <a:xfrm>
            <a:off x="457200" y="2605385"/>
            <a:ext cx="8281469" cy="1725356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50200" y="5171920"/>
            <a:ext cx="8643600" cy="1481366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pic>
        <p:nvPicPr>
          <p:cNvPr id="15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" y="3797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>
          <a:xfrm>
            <a:off x="3124200" y="6401444"/>
            <a:ext cx="2895600" cy="476250"/>
          </a:xfrm>
        </p:spPr>
        <p:txBody>
          <a:bodyPr/>
          <a:lstStyle/>
          <a:p>
            <a:r>
              <a:rPr lang="it-IT" dirty="0" smtClean="0"/>
              <a:t>Ilaria Neri - GAP meeting 23.03.2016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579166" y="6401266"/>
            <a:ext cx="2133600" cy="476250"/>
          </a:xfrm>
        </p:spPr>
        <p:txBody>
          <a:bodyPr/>
          <a:lstStyle/>
          <a:p>
            <a:fld id="{A9BB2D58-184E-4767-8D7B-1695AC4E6B81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6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omic Sans MS" panose="030F0702030302020204" pitchFamily="66" charset="0"/>
              </a:rPr>
              <a:t>T</a:t>
            </a:r>
            <a:r>
              <a:rPr lang="it-IT" dirty="0" err="1" smtClean="0">
                <a:latin typeface="Comic Sans MS" panose="030F0702030302020204" pitchFamily="66" charset="0"/>
              </a:rPr>
              <a:t>riggers</a:t>
            </a:r>
            <a:r>
              <a:rPr lang="it-IT" dirty="0" smtClean="0">
                <a:latin typeface="Comic Sans MS" panose="030F0702030302020204" pitchFamily="66" charset="0"/>
              </a:rPr>
              <a:t> by LTU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449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>
                <a:latin typeface="Comic Sans MS" panose="030F0702030302020204" pitchFamily="66" charset="0"/>
              </a:rPr>
              <a:t>In trigger mode “11”, each L1Accept trigger is followed by the </a:t>
            </a:r>
            <a:r>
              <a:rPr lang="en-US" sz="2400" dirty="0" err="1" smtClean="0">
                <a:latin typeface="Comic Sans MS" panose="030F0702030302020204" pitchFamily="66" charset="0"/>
              </a:rPr>
              <a:t>EvCntLStr</a:t>
            </a:r>
            <a:r>
              <a:rPr lang="en-US" sz="2400" dirty="0" smtClean="0">
                <a:latin typeface="Comic Sans MS" panose="030F0702030302020204" pitchFamily="66" charset="0"/>
              </a:rPr>
              <a:t> and </a:t>
            </a:r>
            <a:r>
              <a:rPr lang="en-US" sz="2400" dirty="0" err="1" smtClean="0">
                <a:latin typeface="Comic Sans MS" panose="030F0702030302020204" pitchFamily="66" charset="0"/>
              </a:rPr>
              <a:t>EvCntHStr</a:t>
            </a:r>
            <a:r>
              <a:rPr lang="en-US" sz="2400" dirty="0" smtClean="0">
                <a:latin typeface="Comic Sans MS" panose="030F0702030302020204" pitchFamily="66" charset="0"/>
              </a:rPr>
              <a:t> signals, as depicted in </a:t>
            </a:r>
            <a:r>
              <a:rPr lang="en-US" sz="2400" dirty="0" err="1" smtClean="0">
                <a:latin typeface="Comic Sans MS" panose="030F0702030302020204" pitchFamily="66" charset="0"/>
              </a:rPr>
              <a:t>TTCrx</a:t>
            </a:r>
            <a:r>
              <a:rPr lang="en-US" sz="2400" dirty="0" smtClean="0">
                <a:latin typeface="Comic Sans MS" panose="030F0702030302020204" pitchFamily="66" charset="0"/>
              </a:rPr>
              <a:t> reference manual.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sz="2400" dirty="0">
                <a:latin typeface="Comic Sans MS" panose="030F0702030302020204" pitchFamily="66" charset="0"/>
              </a:rPr>
              <a:t>whole system </a:t>
            </a:r>
            <a:r>
              <a:rPr lang="en-US" sz="2400" dirty="0" smtClean="0">
                <a:latin typeface="Comic Sans MS" panose="030F0702030302020204" pitchFamily="66" charset="0"/>
              </a:rPr>
              <a:t>TTC_Interface&amp;DE4 </a:t>
            </a:r>
            <a:r>
              <a:rPr lang="en-US" sz="2400" dirty="0">
                <a:latin typeface="Comic Sans MS" panose="030F0702030302020204" pitchFamily="66" charset="0"/>
              </a:rPr>
              <a:t>proved to correctly receive all the signals necessary to </a:t>
            </a:r>
            <a:r>
              <a:rPr lang="en-US" sz="2400" dirty="0" err="1">
                <a:latin typeface="Comic Sans MS" panose="030F0702030302020204" pitchFamily="66" charset="0"/>
              </a:rPr>
              <a:t>synchronise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it-IT" sz="2400" dirty="0">
                <a:latin typeface="Comic Sans MS" panose="030F0702030302020204" pitchFamily="66" charset="0"/>
              </a:rPr>
              <a:t>the detectors.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7535" r="1564" b="28355"/>
          <a:stretch/>
        </p:blipFill>
        <p:spPr>
          <a:xfrm>
            <a:off x="251520" y="4093144"/>
            <a:ext cx="8640960" cy="252028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auto">
          <a:xfrm>
            <a:off x="251520" y="4077072"/>
            <a:ext cx="8640960" cy="2567757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cxnSp>
        <p:nvCxnSpPr>
          <p:cNvPr id="7" name="Connettore 2 6"/>
          <p:cNvCxnSpPr/>
          <p:nvPr/>
        </p:nvCxnSpPr>
        <p:spPr bwMode="auto">
          <a:xfrm>
            <a:off x="2555776" y="5848510"/>
            <a:ext cx="576064" cy="319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2483768" y="4653136"/>
            <a:ext cx="576064" cy="319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3124200" y="6395605"/>
            <a:ext cx="2895600" cy="476250"/>
          </a:xfrm>
        </p:spPr>
        <p:txBody>
          <a:bodyPr/>
          <a:lstStyle/>
          <a:p>
            <a:r>
              <a:rPr lang="it-IT" dirty="0" smtClean="0"/>
              <a:t>Ilaria Neri - GAP meeting 23.03.2016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6553200" y="6406704"/>
            <a:ext cx="2133600" cy="476250"/>
          </a:xfrm>
        </p:spPr>
        <p:txBody>
          <a:bodyPr/>
          <a:lstStyle/>
          <a:p>
            <a:fld id="{A9BB2D58-184E-4767-8D7B-1695AC4E6B8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7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8043" y="95718"/>
            <a:ext cx="8229600" cy="1143000"/>
          </a:xfrm>
        </p:spPr>
        <p:txBody>
          <a:bodyPr/>
          <a:lstStyle/>
          <a:p>
            <a:r>
              <a:rPr lang="it-IT" dirty="0" err="1" smtClean="0">
                <a:latin typeface="Comic Sans MS" panose="030F0702030302020204" pitchFamily="66" charset="0"/>
              </a:rPr>
              <a:t>TTC_Interface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board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6990" y="4012904"/>
            <a:ext cx="8229600" cy="4525963"/>
          </a:xfrm>
        </p:spPr>
        <p:txBody>
          <a:bodyPr/>
          <a:lstStyle/>
          <a:p>
            <a:r>
              <a:rPr lang="en-US" sz="2000" dirty="0">
                <a:latin typeface="Comic Sans MS" panose="030F0702030302020204" pitchFamily="66" charset="0"/>
              </a:rPr>
              <a:t>Synchronization of </a:t>
            </a:r>
            <a:r>
              <a:rPr lang="en-US" sz="2000" dirty="0" smtClean="0">
                <a:latin typeface="Comic Sans MS" panose="030F0702030302020204" pitchFamily="66" charset="0"/>
              </a:rPr>
              <a:t>NaNet-1 </a:t>
            </a:r>
            <a:r>
              <a:rPr lang="en-US" sz="2000" dirty="0">
                <a:latin typeface="Comic Sans MS" panose="030F0702030302020204" pitchFamily="66" charset="0"/>
              </a:rPr>
              <a:t>with the TTC system </a:t>
            </a:r>
            <a:r>
              <a:rPr lang="en-US" sz="2000" dirty="0" smtClean="0">
                <a:latin typeface="Comic Sans MS" panose="030F0702030302020204" pitchFamily="66" charset="0"/>
              </a:rPr>
              <a:t>of the experiment NA62 through </a:t>
            </a:r>
            <a:r>
              <a:rPr lang="en-US" sz="2000" dirty="0">
                <a:latin typeface="Comic Sans MS" panose="030F0702030302020204" pitchFamily="66" charset="0"/>
              </a:rPr>
              <a:t>the </a:t>
            </a:r>
            <a:r>
              <a:rPr lang="en-US" sz="2000" dirty="0" err="1" smtClean="0">
                <a:latin typeface="Comic Sans MS" panose="030F0702030302020204" pitchFamily="66" charset="0"/>
              </a:rPr>
              <a:t>TTCrq</a:t>
            </a:r>
            <a:r>
              <a:rPr lang="en-US" sz="2000" dirty="0" smtClean="0">
                <a:latin typeface="Comic Sans MS" panose="030F0702030302020204" pitchFamily="66" charset="0"/>
              </a:rPr>
              <a:t> module, </a:t>
            </a:r>
            <a:r>
              <a:rPr lang="en-US" sz="2000" dirty="0">
                <a:latin typeface="Comic Sans MS" panose="030F0702030302020204" pitchFamily="66" charset="0"/>
              </a:rPr>
              <a:t>has been tested by </a:t>
            </a:r>
            <a:r>
              <a:rPr lang="en-US" sz="2000" dirty="0" smtClean="0">
                <a:latin typeface="Comic Sans MS" panose="030F0702030302020204" pitchFamily="66" charset="0"/>
              </a:rPr>
              <a:t>realizing </a:t>
            </a:r>
            <a:r>
              <a:rPr lang="en-US" sz="2000" dirty="0">
                <a:latin typeface="Comic Sans MS" panose="030F0702030302020204" pitchFamily="66" charset="0"/>
              </a:rPr>
              <a:t>an interface board between </a:t>
            </a:r>
            <a:r>
              <a:rPr lang="en-US" sz="2000" dirty="0" smtClean="0">
                <a:latin typeface="Comic Sans MS" panose="030F0702030302020204" pitchFamily="66" charset="0"/>
              </a:rPr>
              <a:t>NaNet-1 </a:t>
            </a:r>
            <a:r>
              <a:rPr lang="en-US" sz="2000" dirty="0">
                <a:latin typeface="Comic Sans MS" panose="030F0702030302020204" pitchFamily="66" charset="0"/>
              </a:rPr>
              <a:t>and the </a:t>
            </a:r>
            <a:r>
              <a:rPr lang="en-US" sz="2000" dirty="0" err="1">
                <a:latin typeface="Comic Sans MS" panose="030F0702030302020204" pitchFamily="66" charset="0"/>
              </a:rPr>
              <a:t>TTCrq</a:t>
            </a:r>
            <a:r>
              <a:rPr lang="en-US" sz="2000" dirty="0">
                <a:latin typeface="Comic Sans MS" panose="030F0702030302020204" pitchFamily="66" charset="0"/>
              </a:rPr>
              <a:t>.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The </a:t>
            </a:r>
            <a:r>
              <a:rPr lang="en-US" sz="2000" dirty="0">
                <a:latin typeface="Comic Sans MS" panose="030F0702030302020204" pitchFamily="66" charset="0"/>
              </a:rPr>
              <a:t>whole system </a:t>
            </a:r>
            <a:r>
              <a:rPr lang="en-US" sz="2000" dirty="0" smtClean="0">
                <a:latin typeface="Comic Sans MS" panose="030F0702030302020204" pitchFamily="66" charset="0"/>
              </a:rPr>
              <a:t>TTCrq-interface-NaNet-1 proved </a:t>
            </a:r>
            <a:r>
              <a:rPr lang="en-US" sz="2000" dirty="0">
                <a:latin typeface="Comic Sans MS" panose="030F0702030302020204" pitchFamily="66" charset="0"/>
              </a:rPr>
              <a:t>to correctly receive all the signals necessary to </a:t>
            </a:r>
            <a:r>
              <a:rPr lang="en-US" sz="2000" dirty="0" err="1">
                <a:latin typeface="Comic Sans MS" panose="030F0702030302020204" pitchFamily="66" charset="0"/>
              </a:rPr>
              <a:t>synchronise</a:t>
            </a:r>
            <a:r>
              <a:rPr lang="en-US" sz="2000" dirty="0">
                <a:latin typeface="Comic Sans MS" panose="030F0702030302020204" pitchFamily="66" charset="0"/>
              </a:rPr>
              <a:t> the detectors, and in </a:t>
            </a:r>
            <a:r>
              <a:rPr lang="en-US" sz="2000" dirty="0" smtClean="0">
                <a:latin typeface="Comic Sans MS" panose="030F0702030302020204" pitchFamily="66" charset="0"/>
              </a:rPr>
              <a:t>particular clock</a:t>
            </a:r>
            <a:r>
              <a:rPr lang="en-US" sz="2000" dirty="0">
                <a:latin typeface="Comic Sans MS" panose="030F0702030302020204" pitchFamily="66" charset="0"/>
              </a:rPr>
              <a:t>, event counter reset and bunch counter reset, these latter </a:t>
            </a:r>
            <a:r>
              <a:rPr lang="en-US" sz="2000" dirty="0" smtClean="0">
                <a:latin typeface="Comic Sans MS" panose="030F0702030302020204" pitchFamily="66" charset="0"/>
              </a:rPr>
              <a:t>encoding </a:t>
            </a:r>
            <a:r>
              <a:rPr lang="it-IT" sz="2000" dirty="0" smtClean="0">
                <a:latin typeface="Comic Sans MS" panose="030F0702030302020204" pitchFamily="66" charset="0"/>
              </a:rPr>
              <a:t>start-of-</a:t>
            </a:r>
            <a:r>
              <a:rPr lang="it-IT" sz="2000" dirty="0" err="1" smtClean="0">
                <a:latin typeface="Comic Sans MS" panose="030F0702030302020204" pitchFamily="66" charset="0"/>
              </a:rPr>
              <a:t>burst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>
                <a:latin typeface="Comic Sans MS" panose="030F0702030302020204" pitchFamily="66" charset="0"/>
              </a:rPr>
              <a:t>and end-of-</a:t>
            </a:r>
            <a:r>
              <a:rPr lang="it-IT" sz="2000" dirty="0" err="1">
                <a:latin typeface="Comic Sans MS" panose="030F0702030302020204" pitchFamily="66" charset="0"/>
              </a:rPr>
              <a:t>burst</a:t>
            </a:r>
            <a:r>
              <a:rPr lang="it-IT" sz="2000" dirty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commands</a:t>
            </a:r>
            <a:r>
              <a:rPr lang="it-IT" sz="2000" dirty="0" smtClean="0">
                <a:latin typeface="Comic Sans MS" panose="030F0702030302020204" pitchFamily="66" charset="0"/>
              </a:rPr>
              <a:t>.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979712" y="1196752"/>
            <a:ext cx="5472608" cy="2736304"/>
            <a:chOff x="3563888" y="4077072"/>
            <a:chExt cx="5472608" cy="2736304"/>
          </a:xfrm>
        </p:grpSpPr>
        <p:grpSp>
          <p:nvGrpSpPr>
            <p:cNvPr id="5" name="Gruppo 4"/>
            <p:cNvGrpSpPr/>
            <p:nvPr/>
          </p:nvGrpSpPr>
          <p:grpSpPr>
            <a:xfrm>
              <a:off x="3768652" y="4778346"/>
              <a:ext cx="2361140" cy="1845510"/>
              <a:chOff x="6296367" y="4103468"/>
              <a:chExt cx="2361140" cy="1845510"/>
            </a:xfrm>
          </p:grpSpPr>
          <p:pic>
            <p:nvPicPr>
              <p:cNvPr id="9" name="Segnaposto contenuto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4103468"/>
                <a:ext cx="2357315" cy="1845510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6296367" y="4103468"/>
                <a:ext cx="2357315" cy="1845510"/>
              </a:xfrm>
              <a:prstGeom prst="rect">
                <a:avLst/>
              </a:prstGeom>
              <a:noFill/>
              <a:ln w="349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CasellaDiTesto 5"/>
            <p:cNvSpPr txBox="1"/>
            <p:nvPr/>
          </p:nvSpPr>
          <p:spPr>
            <a:xfrm>
              <a:off x="3933979" y="4145375"/>
              <a:ext cx="2390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latin typeface="Comic Sans MS" panose="030F0702030302020204" pitchFamily="66" charset="0"/>
                </a:rPr>
                <a:t>TTC_Interface</a:t>
              </a:r>
              <a:r>
                <a:rPr lang="it-IT" dirty="0" smtClean="0">
                  <a:latin typeface="Comic Sans MS" panose="030F0702030302020204" pitchFamily="66" charset="0"/>
                </a:rPr>
                <a:t> </a:t>
              </a:r>
            </a:p>
            <a:p>
              <a:r>
                <a:rPr lang="it-IT" dirty="0" err="1" smtClean="0">
                  <a:latin typeface="Comic Sans MS" panose="030F0702030302020204" pitchFamily="66" charset="0"/>
                </a:rPr>
                <a:t>board</a:t>
              </a:r>
              <a:r>
                <a:rPr lang="it-IT" dirty="0" smtClean="0">
                  <a:latin typeface="Comic Sans MS" panose="030F0702030302020204" pitchFamily="66" charset="0"/>
                </a:rPr>
                <a:t> &amp; NaNet-1  </a:t>
              </a:r>
              <a:endParaRPr lang="it-IT" b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Freccia circolare a sinistra 6"/>
            <p:cNvSpPr/>
            <p:nvPr/>
          </p:nvSpPr>
          <p:spPr bwMode="auto">
            <a:xfrm>
              <a:off x="5854914" y="4276938"/>
              <a:ext cx="542105" cy="1408005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" name="Rettangolo arrotondato 7"/>
            <p:cNvSpPr/>
            <p:nvPr/>
          </p:nvSpPr>
          <p:spPr bwMode="auto">
            <a:xfrm>
              <a:off x="3563888" y="4077072"/>
              <a:ext cx="5472608" cy="2736304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4885885" y="1549241"/>
            <a:ext cx="2602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0" dirty="0" err="1">
                <a:latin typeface="Comic Sans MS" panose="030F0702030302020204" pitchFamily="66" charset="0"/>
              </a:rPr>
              <a:t>P</a:t>
            </a:r>
            <a:r>
              <a:rPr lang="it-IT" b="0" dirty="0" err="1" smtClean="0">
                <a:latin typeface="Comic Sans MS" panose="030F0702030302020204" pitchFamily="66" charset="0"/>
              </a:rPr>
              <a:t>rovide</a:t>
            </a:r>
            <a:r>
              <a:rPr lang="it-IT" b="0" dirty="0" smtClean="0">
                <a:latin typeface="Comic Sans MS" panose="030F0702030302020204" pitchFamily="66" charset="0"/>
              </a:rPr>
              <a:t> </a:t>
            </a:r>
            <a:r>
              <a:rPr lang="en-US" b="0" dirty="0" smtClean="0">
                <a:latin typeface="Comic Sans MS" panose="030F0702030302020204" pitchFamily="66" charset="0"/>
              </a:rPr>
              <a:t>NaNet-1 either </a:t>
            </a:r>
            <a:r>
              <a:rPr lang="en-US" b="0" dirty="0">
                <a:latin typeface="Comic Sans MS" panose="030F0702030302020204" pitchFamily="66" charset="0"/>
              </a:rPr>
              <a:t>trigger and 40 MHz clock streams distributed </a:t>
            </a:r>
            <a:r>
              <a:rPr lang="en-US" b="0" dirty="0" smtClean="0">
                <a:latin typeface="Comic Sans MS" panose="030F0702030302020204" pitchFamily="66" charset="0"/>
              </a:rPr>
              <a:t>from </a:t>
            </a:r>
            <a:r>
              <a:rPr lang="it-IT" b="0" dirty="0" smtClean="0">
                <a:latin typeface="Comic Sans MS" panose="030F0702030302020204" pitchFamily="66" charset="0"/>
              </a:rPr>
              <a:t>TTC </a:t>
            </a:r>
            <a:r>
              <a:rPr lang="it-IT" b="0" dirty="0" err="1">
                <a:latin typeface="Comic Sans MS" panose="030F0702030302020204" pitchFamily="66" charset="0"/>
              </a:rPr>
              <a:t>system</a:t>
            </a:r>
            <a:r>
              <a:rPr lang="it-IT" b="0" dirty="0">
                <a:latin typeface="Comic Sans MS" panose="030F0702030302020204" pitchFamily="66" charset="0"/>
              </a:rPr>
              <a:t> via </a:t>
            </a:r>
            <a:r>
              <a:rPr lang="it-IT" b="0" dirty="0" err="1" smtClean="0">
                <a:latin typeface="Comic Sans MS" panose="030F0702030302020204" pitchFamily="66" charset="0"/>
              </a:rPr>
              <a:t>optical</a:t>
            </a:r>
            <a:r>
              <a:rPr lang="it-IT" b="0" dirty="0" smtClean="0">
                <a:latin typeface="Comic Sans MS" panose="030F0702030302020204" pitchFamily="66" charset="0"/>
              </a:rPr>
              <a:t> </a:t>
            </a:r>
            <a:r>
              <a:rPr lang="it-IT" b="0" dirty="0" err="1" smtClean="0">
                <a:latin typeface="Comic Sans MS" panose="030F0702030302020204" pitchFamily="66" charset="0"/>
              </a:rPr>
              <a:t>cable</a:t>
            </a:r>
            <a:r>
              <a:rPr lang="it-IT" b="0" dirty="0" smtClean="0">
                <a:latin typeface="Comic Sans MS" panose="030F0702030302020204" pitchFamily="66" charset="0"/>
              </a:rPr>
              <a:t>.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14" name="Picture 2" descr="C:\Users\Gianluca\Documents\firb2012\sito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115899"/>
            <a:ext cx="1279706" cy="5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102" y="76680"/>
            <a:ext cx="765741" cy="715419"/>
          </a:xfrm>
          <a:prstGeom prst="rect">
            <a:avLst/>
          </a:prstGeom>
        </p:spPr>
      </p:pic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Ilaria Neri - GAP meeting 23.03.2016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B2D58-184E-4767-8D7B-1695AC4E6B8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6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10721</TotalTime>
  <Words>1016</Words>
  <Application>Microsoft Office PowerPoint</Application>
  <PresentationFormat>Presentazione su schermo (4:3)</PresentationFormat>
  <Paragraphs>199</Paragraphs>
  <Slides>19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Arial</vt:lpstr>
      <vt:lpstr>Calibri</vt:lpstr>
      <vt:lpstr>Comic Sans MS</vt:lpstr>
      <vt:lpstr>DejaVu Sans</vt:lpstr>
      <vt:lpstr>Garamond</vt:lpstr>
      <vt:lpstr>Helvetica</vt:lpstr>
      <vt:lpstr>StarSymbol</vt:lpstr>
      <vt:lpstr>Tahoma</vt:lpstr>
      <vt:lpstr>Wingdings</vt:lpstr>
      <vt:lpstr>Flusso</vt:lpstr>
      <vt:lpstr>Office Theme</vt:lpstr>
      <vt:lpstr> </vt:lpstr>
      <vt:lpstr>Outline</vt:lpstr>
      <vt:lpstr>NA62 case study</vt:lpstr>
      <vt:lpstr>TTC_Interface board</vt:lpstr>
      <vt:lpstr>First tests of  TTC_Interface board  </vt:lpstr>
      <vt:lpstr>LTU setup</vt:lpstr>
      <vt:lpstr>SOB and EOB correctly received</vt:lpstr>
      <vt:lpstr>Triggers by LTU</vt:lpstr>
      <vt:lpstr>TTC_Interface board</vt:lpstr>
      <vt:lpstr>Level 0 Trigger Processor</vt:lpstr>
      <vt:lpstr>Fixed latency L0 trigger</vt:lpstr>
      <vt:lpstr>Simulation </vt:lpstr>
      <vt:lpstr>A solution for  TTC&amp;NaNet-10 interface</vt:lpstr>
      <vt:lpstr>Tested in Pisa - 15.02.2016</vt:lpstr>
      <vt:lpstr>PFRING solution</vt:lpstr>
      <vt:lpstr>Presentazione standard di PowerPoint</vt:lpstr>
      <vt:lpstr>Merger on  DE4 – Altera FPGA </vt:lpstr>
      <vt:lpstr>IEEE NSS 2015</vt:lpstr>
      <vt:lpstr>Presentazione standard di PowerPoint</vt:lpstr>
    </vt:vector>
  </TitlesOfParts>
  <Company>Iaia and Pisa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</dc:creator>
  <cp:lastModifiedBy>Ilaria</cp:lastModifiedBy>
  <cp:revision>1367</cp:revision>
  <dcterms:created xsi:type="dcterms:W3CDTF">2009-07-18T09:18:06Z</dcterms:created>
  <dcterms:modified xsi:type="dcterms:W3CDTF">2016-03-23T09:54:06Z</dcterms:modified>
</cp:coreProperties>
</file>