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87" r:id="rId3"/>
    <p:sldId id="362" r:id="rId4"/>
    <p:sldId id="386" r:id="rId5"/>
    <p:sldId id="389" r:id="rId6"/>
    <p:sldId id="368" r:id="rId7"/>
    <p:sldId id="391" r:id="rId8"/>
    <p:sldId id="360" r:id="rId9"/>
    <p:sldId id="365" r:id="rId10"/>
    <p:sldId id="390" r:id="rId11"/>
    <p:sldId id="367" r:id="rId12"/>
    <p:sldId id="388" r:id="rId13"/>
    <p:sldId id="346" r:id="rId14"/>
    <p:sldId id="379" r:id="rId15"/>
    <p:sldId id="392" r:id="rId16"/>
    <p:sldId id="325" r:id="rId17"/>
    <p:sldId id="371" r:id="rId18"/>
    <p:sldId id="3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1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08/04/16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08/04/16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remialeTECHE.i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rossimi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da </a:t>
            </a:r>
            <a:r>
              <a:rPr lang="en-US" dirty="0" err="1" smtClean="0"/>
              <a:t>ricercatore</a:t>
            </a:r>
            <a:endParaRPr lang="en-US" dirty="0" smtClean="0"/>
          </a:p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4747"/>
            <a:ext cx="8229600" cy="555225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13953</a:t>
            </a:r>
            <a:r>
              <a:rPr lang="en-US" b="1" dirty="0"/>
              <a:t>*</a:t>
            </a:r>
            <a:r>
              <a:rPr lang="en-US" dirty="0" err="1"/>
              <a:t>Elezione</a:t>
            </a:r>
            <a:r>
              <a:rPr lang="en-US" dirty="0"/>
              <a:t> </a:t>
            </a:r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Sez</a:t>
            </a:r>
            <a:r>
              <a:rPr lang="en-US" dirty="0"/>
              <a:t>. Pavia: </a:t>
            </a:r>
            <a:r>
              <a:rPr lang="en-US" dirty="0" err="1"/>
              <a:t>Dott</a:t>
            </a:r>
            <a:r>
              <a:rPr lang="en-US" dirty="0"/>
              <a:t>. V. </a:t>
            </a:r>
            <a:r>
              <a:rPr lang="en-US" dirty="0" err="1"/>
              <a:t>Vercesi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prossimo</a:t>
            </a:r>
            <a:r>
              <a:rPr lang="en-US" dirty="0"/>
              <a:t> </a:t>
            </a:r>
            <a:r>
              <a:rPr lang="en-US" dirty="0" err="1" smtClean="0"/>
              <a:t>quedriennio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b="1" dirty="0"/>
              <a:t>13954*</a:t>
            </a:r>
            <a:r>
              <a:rPr lang="en-US" dirty="0" err="1"/>
              <a:t>Elezione</a:t>
            </a:r>
            <a:r>
              <a:rPr lang="en-US" dirty="0"/>
              <a:t> </a:t>
            </a:r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Sez</a:t>
            </a:r>
            <a:r>
              <a:rPr lang="en-US" dirty="0"/>
              <a:t>. Milano, </a:t>
            </a:r>
            <a:r>
              <a:rPr lang="en-US" dirty="0" err="1"/>
              <a:t>Dott.ssa</a:t>
            </a:r>
            <a:r>
              <a:rPr lang="en-US" dirty="0"/>
              <a:t> Chiara Meroni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prossimo</a:t>
            </a:r>
            <a:r>
              <a:rPr lang="en-US" dirty="0"/>
              <a:t> </a:t>
            </a:r>
            <a:r>
              <a:rPr lang="en-US" dirty="0" err="1" smtClean="0"/>
              <a:t>quedriennio</a:t>
            </a:r>
            <a:endParaRPr lang="en-US" dirty="0" smtClean="0"/>
          </a:p>
          <a:p>
            <a:r>
              <a:rPr lang="en-US" b="1" dirty="0" smtClean="0"/>
              <a:t>13955</a:t>
            </a:r>
            <a:r>
              <a:rPr lang="en-US" dirty="0" smtClean="0"/>
              <a:t> </a:t>
            </a:r>
            <a:r>
              <a:rPr lang="en-US" dirty="0" err="1"/>
              <a:t>approvazione</a:t>
            </a:r>
            <a:r>
              <a:rPr lang="en-US" dirty="0"/>
              <a:t> </a:t>
            </a:r>
            <a:r>
              <a:rPr lang="en-US" dirty="0" err="1"/>
              <a:t>atti</a:t>
            </a:r>
            <a:r>
              <a:rPr lang="en-US" dirty="0"/>
              <a:t> </a:t>
            </a:r>
            <a:r>
              <a:rPr lang="en-US" dirty="0" err="1"/>
              <a:t>concorso</a:t>
            </a:r>
            <a:r>
              <a:rPr lang="en-US" dirty="0"/>
              <a:t> n. 17565/2015 per n. 20 </a:t>
            </a:r>
            <a:r>
              <a:rPr lang="en-US" dirty="0" err="1"/>
              <a:t>borse</a:t>
            </a:r>
            <a:r>
              <a:rPr lang="en-US" dirty="0"/>
              <a:t> di studio per </a:t>
            </a:r>
            <a:r>
              <a:rPr lang="en-US" dirty="0" err="1"/>
              <a:t>fisici</a:t>
            </a:r>
            <a:r>
              <a:rPr lang="en-US" dirty="0"/>
              <a:t> </a:t>
            </a:r>
            <a:r>
              <a:rPr lang="en-US" dirty="0" err="1"/>
              <a:t>sperimentali</a:t>
            </a:r>
            <a:r>
              <a:rPr lang="en-US" dirty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13956</a:t>
            </a:r>
            <a:r>
              <a:rPr lang="en-US" dirty="0" smtClean="0"/>
              <a:t>variazioni </a:t>
            </a:r>
            <a:r>
              <a:rPr lang="en-US" dirty="0"/>
              <a:t>al </a:t>
            </a:r>
            <a:r>
              <a:rPr lang="en-US" dirty="0" err="1"/>
              <a:t>Bilancio</a:t>
            </a:r>
            <a:r>
              <a:rPr lang="en-US" dirty="0"/>
              <a:t> </a:t>
            </a:r>
            <a:r>
              <a:rPr lang="en-US" dirty="0" smtClean="0"/>
              <a:t>2016</a:t>
            </a:r>
          </a:p>
          <a:p>
            <a:r>
              <a:rPr lang="en-US" b="1" dirty="0" smtClean="0"/>
              <a:t>13957</a:t>
            </a:r>
            <a:r>
              <a:rPr lang="en-US" dirty="0" smtClean="0"/>
              <a:t>approvazione </a:t>
            </a:r>
            <a:r>
              <a:rPr lang="en-US" dirty="0" err="1"/>
              <a:t>dell'Addendum</a:t>
            </a:r>
            <a:r>
              <a:rPr lang="en-US" dirty="0"/>
              <a:t> n.1 </a:t>
            </a:r>
            <a:r>
              <a:rPr lang="en-US" dirty="0" err="1" smtClean="0"/>
              <a:t>all'Accordo</a:t>
            </a:r>
            <a:r>
              <a:rPr lang="en-US" dirty="0" smtClean="0"/>
              <a:t> </a:t>
            </a:r>
            <a:r>
              <a:rPr lang="en-US" dirty="0" err="1"/>
              <a:t>Attuativo</a:t>
            </a:r>
            <a:r>
              <a:rPr lang="en-US" dirty="0"/>
              <a:t> n.2013-002-R.0 </a:t>
            </a:r>
            <a:r>
              <a:rPr lang="en-US" dirty="0" err="1"/>
              <a:t>tra</a:t>
            </a:r>
            <a:r>
              <a:rPr lang="en-US" dirty="0"/>
              <a:t> INFN-ASI per </a:t>
            </a:r>
            <a:r>
              <a:rPr lang="en-US" dirty="0" err="1"/>
              <a:t>Progetto</a:t>
            </a:r>
            <a:r>
              <a:rPr lang="en-US" dirty="0"/>
              <a:t> AMS, e </a:t>
            </a:r>
            <a:r>
              <a:rPr lang="en-US" dirty="0" err="1"/>
              <a:t>relativo</a:t>
            </a:r>
            <a:r>
              <a:rPr lang="en-US" dirty="0"/>
              <a:t> </a:t>
            </a:r>
            <a:r>
              <a:rPr lang="en-US" dirty="0" err="1"/>
              <a:t>Allegato</a:t>
            </a:r>
            <a:r>
              <a:rPr lang="en-US" dirty="0"/>
              <a:t> </a:t>
            </a:r>
            <a:r>
              <a:rPr lang="en-US" dirty="0" err="1" smtClean="0"/>
              <a:t>Tecnico</a:t>
            </a:r>
            <a:endParaRPr lang="en-US" dirty="0" smtClean="0"/>
          </a:p>
          <a:p>
            <a:r>
              <a:rPr lang="en-US" b="1" dirty="0" smtClean="0"/>
              <a:t>1395</a:t>
            </a:r>
            <a:r>
              <a:rPr lang="en-US" dirty="0" smtClean="0"/>
              <a:t>  </a:t>
            </a:r>
            <a:r>
              <a:rPr lang="en-US" dirty="0" err="1" smtClean="0"/>
              <a:t>Convenzione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INFN e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di Perugia per </a:t>
            </a:r>
            <a:r>
              <a:rPr lang="en-US" dirty="0" err="1" smtClean="0"/>
              <a:t>cofinanziamento</a:t>
            </a:r>
            <a:r>
              <a:rPr lang="en-US" dirty="0" smtClean="0"/>
              <a:t> di un </a:t>
            </a:r>
            <a:r>
              <a:rPr lang="en-US" dirty="0" err="1" smtClean="0"/>
              <a:t>posto</a:t>
            </a:r>
            <a:r>
              <a:rPr lang="en-US" dirty="0" smtClean="0"/>
              <a:t> di </a:t>
            </a:r>
            <a:r>
              <a:rPr lang="en-US" dirty="0" err="1" smtClean="0"/>
              <a:t>ricercatore</a:t>
            </a:r>
            <a:r>
              <a:rPr lang="en-US" dirty="0"/>
              <a:t> </a:t>
            </a:r>
            <a:r>
              <a:rPr lang="en-US" dirty="0" smtClean="0"/>
              <a:t>TDA</a:t>
            </a:r>
          </a:p>
          <a:p>
            <a:r>
              <a:rPr lang="en-US" b="1" dirty="0" smtClean="0"/>
              <a:t>13959</a:t>
            </a:r>
            <a:r>
              <a:rPr lang="en-US" dirty="0" smtClean="0"/>
              <a:t>assunzione a </a:t>
            </a:r>
            <a:r>
              <a:rPr lang="en-US" dirty="0"/>
              <a:t>tempo  </a:t>
            </a:r>
            <a:r>
              <a:rPr lang="en-US" dirty="0" err="1"/>
              <a:t>indeterminato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vincitori</a:t>
            </a:r>
            <a:r>
              <a:rPr lang="en-US" dirty="0"/>
              <a:t> </a:t>
            </a:r>
            <a:r>
              <a:rPr lang="en-US" dirty="0" err="1"/>
              <a:t>concorso</a:t>
            </a:r>
            <a:r>
              <a:rPr lang="en-US" dirty="0"/>
              <a:t> n. 17133/2015, </a:t>
            </a:r>
            <a:r>
              <a:rPr lang="en-US" dirty="0" smtClean="0"/>
              <a:t>LNS</a:t>
            </a:r>
          </a:p>
          <a:p>
            <a:r>
              <a:rPr lang="en-US" b="1" dirty="0" smtClean="0"/>
              <a:t>13962</a:t>
            </a:r>
            <a:r>
              <a:rPr lang="en-US" dirty="0" smtClean="0"/>
              <a:t>pubblicazione </a:t>
            </a:r>
            <a:r>
              <a:rPr lang="en-US" dirty="0"/>
              <a:t>curriculum per le procedure </a:t>
            </a:r>
            <a:r>
              <a:rPr lang="en-US" dirty="0" err="1"/>
              <a:t>concorsuali</a:t>
            </a:r>
            <a:r>
              <a:rPr lang="en-US" dirty="0"/>
              <a:t> a tempo </a:t>
            </a:r>
            <a:r>
              <a:rPr lang="en-US" dirty="0" err="1"/>
              <a:t>indeterminato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di </a:t>
            </a:r>
            <a:r>
              <a:rPr lang="en-US" dirty="0" err="1"/>
              <a:t>Ricercatore</a:t>
            </a:r>
            <a:r>
              <a:rPr lang="en-US" dirty="0"/>
              <a:t> e  </a:t>
            </a:r>
            <a:r>
              <a:rPr lang="en-US" dirty="0" err="1" smtClean="0"/>
              <a:t>Tecnologo</a:t>
            </a:r>
            <a:endParaRPr lang="en-US" dirty="0" smtClean="0"/>
          </a:p>
          <a:p>
            <a:r>
              <a:rPr lang="en-US" b="1" dirty="0" smtClean="0"/>
              <a:t>13963</a:t>
            </a:r>
            <a:r>
              <a:rPr lang="en-US" dirty="0" smtClean="0"/>
              <a:t>approvazione </a:t>
            </a:r>
            <a:r>
              <a:rPr lang="en-US" dirty="0"/>
              <a:t>“Piano </a:t>
            </a:r>
            <a:r>
              <a:rPr lang="en-US" dirty="0" err="1"/>
              <a:t>Triennale</a:t>
            </a:r>
            <a:r>
              <a:rPr lang="en-US" dirty="0"/>
              <a:t> di </a:t>
            </a:r>
            <a:r>
              <a:rPr lang="en-US" dirty="0" err="1"/>
              <a:t>Prevenzione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Corruzione</a:t>
            </a:r>
            <a:r>
              <a:rPr lang="en-US" dirty="0"/>
              <a:t> 2016-2018</a:t>
            </a:r>
            <a:r>
              <a:rPr lang="en-US" dirty="0" smtClean="0"/>
              <a:t>”</a:t>
            </a:r>
          </a:p>
          <a:p>
            <a:r>
              <a:rPr lang="en-US" b="1" dirty="0" smtClean="0"/>
              <a:t>13964</a:t>
            </a:r>
            <a:r>
              <a:rPr lang="en-US" dirty="0" smtClean="0"/>
              <a:t>revisione </a:t>
            </a:r>
            <a:r>
              <a:rPr lang="en-US" dirty="0" err="1"/>
              <a:t>elenco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Aree</a:t>
            </a:r>
            <a:r>
              <a:rPr lang="en-US" dirty="0"/>
              <a:t> </a:t>
            </a:r>
            <a:r>
              <a:rPr lang="en-US" dirty="0" err="1"/>
              <a:t>Organizzative</a:t>
            </a:r>
            <a:r>
              <a:rPr lang="en-US" dirty="0"/>
              <a:t> </a:t>
            </a:r>
            <a:r>
              <a:rPr lang="en-US" dirty="0" err="1"/>
              <a:t>Omogenee</a:t>
            </a:r>
            <a:r>
              <a:rPr lang="en-US" dirty="0"/>
              <a:t> INFN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di </a:t>
            </a:r>
            <a:r>
              <a:rPr lang="en-US" dirty="0" err="1"/>
              <a:t>protocollo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e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procedimenti</a:t>
            </a:r>
            <a:r>
              <a:rPr lang="en-US" dirty="0"/>
              <a:t> </a:t>
            </a:r>
            <a:r>
              <a:rPr lang="en-US" dirty="0" err="1"/>
              <a:t>amministrativi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sensi</a:t>
            </a:r>
            <a:r>
              <a:rPr lang="en-US" dirty="0"/>
              <a:t> </a:t>
            </a:r>
            <a:r>
              <a:rPr lang="en-US" dirty="0" err="1"/>
              <a:t>dell’art</a:t>
            </a:r>
            <a:r>
              <a:rPr lang="en-US" dirty="0"/>
              <a:t>. 50 DPR n. 445/</a:t>
            </a:r>
            <a:r>
              <a:rPr lang="en-US" dirty="0" smtClean="0"/>
              <a:t>2000</a:t>
            </a:r>
          </a:p>
          <a:p>
            <a:r>
              <a:rPr lang="en-US" b="1" dirty="0" smtClean="0"/>
              <a:t>13968</a:t>
            </a:r>
            <a:r>
              <a:rPr lang="en-US" b="1" dirty="0"/>
              <a:t>*</a:t>
            </a:r>
            <a:r>
              <a:rPr lang="en-US" dirty="0" err="1"/>
              <a:t>approvazione</a:t>
            </a:r>
            <a:r>
              <a:rPr lang="en-US" dirty="0"/>
              <a:t> Schema di </a:t>
            </a:r>
            <a:r>
              <a:rPr lang="en-US" dirty="0" err="1"/>
              <a:t>Accordo</a:t>
            </a:r>
            <a:r>
              <a:rPr lang="en-US" dirty="0"/>
              <a:t> </a:t>
            </a:r>
            <a:r>
              <a:rPr lang="en-US" dirty="0" err="1"/>
              <a:t>attuativo</a:t>
            </a:r>
            <a:r>
              <a:rPr lang="en-US" dirty="0"/>
              <a:t> di </a:t>
            </a:r>
            <a:r>
              <a:rPr lang="en-US" dirty="0" err="1"/>
              <a:t>collaborazione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INFN e SITAEL </a:t>
            </a:r>
            <a:r>
              <a:rPr lang="en-US" dirty="0" err="1"/>
              <a:t>SpA</a:t>
            </a:r>
            <a:r>
              <a:rPr lang="en-US" dirty="0"/>
              <a:t> </a:t>
            </a:r>
            <a:r>
              <a:rPr lang="en-US" dirty="0" err="1"/>
              <a:t>nell’ambito</a:t>
            </a:r>
            <a:r>
              <a:rPr lang="en-US" dirty="0"/>
              <a:t> del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premialeTECHE.it</a:t>
            </a:r>
            <a:endParaRPr lang="en-US" b="1" dirty="0" smtClean="0"/>
          </a:p>
          <a:p>
            <a:r>
              <a:rPr lang="en-US" b="1" dirty="0"/>
              <a:t>1</a:t>
            </a:r>
            <a:r>
              <a:rPr lang="en-US" b="1" dirty="0" smtClean="0"/>
              <a:t>3969</a:t>
            </a:r>
            <a:r>
              <a:rPr lang="en-US" dirty="0" smtClean="0"/>
              <a:t>approvazione </a:t>
            </a:r>
            <a:r>
              <a:rPr lang="en-US" dirty="0" err="1"/>
              <a:t>programma</a:t>
            </a:r>
            <a:r>
              <a:rPr lang="en-US" dirty="0"/>
              <a:t> di </a:t>
            </a:r>
            <a:r>
              <a:rPr lang="en-US" dirty="0" err="1"/>
              <a:t>scambio</a:t>
            </a:r>
            <a:r>
              <a:rPr lang="en-US" dirty="0"/>
              <a:t> </a:t>
            </a:r>
            <a:r>
              <a:rPr lang="en-US" dirty="0" err="1"/>
              <a:t>estivo</a:t>
            </a:r>
            <a:r>
              <a:rPr lang="en-US" dirty="0"/>
              <a:t> di </a:t>
            </a:r>
            <a:r>
              <a:rPr lang="en-US" dirty="0" err="1"/>
              <a:t>giovani</a:t>
            </a:r>
            <a:r>
              <a:rPr lang="en-US" dirty="0"/>
              <a:t> </a:t>
            </a:r>
            <a:r>
              <a:rPr lang="en-US" dirty="0" err="1"/>
              <a:t>fisici</a:t>
            </a:r>
            <a:r>
              <a:rPr lang="en-US" dirty="0"/>
              <a:t> </a:t>
            </a:r>
            <a:r>
              <a:rPr lang="en-US" dirty="0" err="1"/>
              <a:t>italiani</a:t>
            </a:r>
            <a:r>
              <a:rPr lang="en-US" dirty="0"/>
              <a:t> e </a:t>
            </a:r>
            <a:r>
              <a:rPr lang="en-US" dirty="0" err="1"/>
              <a:t>statunitensi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INFN, DOE e NSF</a:t>
            </a:r>
            <a:r>
              <a:rPr lang="en-US" b="1" dirty="0"/>
              <a:t>13970</a:t>
            </a:r>
            <a:r>
              <a:rPr lang="en-US" dirty="0"/>
              <a:t>approvazione schema “Letter of Intent between the National Science </a:t>
            </a:r>
            <a:r>
              <a:rPr lang="en-US" dirty="0" err="1"/>
              <a:t>Foundationand</a:t>
            </a:r>
            <a:r>
              <a:rPr lang="en-US" dirty="0"/>
              <a:t> the Italian National Institute of </a:t>
            </a:r>
            <a:r>
              <a:rPr lang="en-US" dirty="0" err="1"/>
              <a:t>Nucelar</a:t>
            </a:r>
            <a:r>
              <a:rPr lang="en-US" dirty="0"/>
              <a:t> Physics (INFN) on the partnership for International research and Education (PIRE) </a:t>
            </a:r>
            <a:r>
              <a:rPr lang="en-US" dirty="0" smtClean="0"/>
              <a:t>program</a:t>
            </a:r>
          </a:p>
          <a:p>
            <a:r>
              <a:rPr lang="en-US" b="1" dirty="0" smtClean="0"/>
              <a:t>13971</a:t>
            </a:r>
            <a:r>
              <a:rPr lang="en-US" dirty="0" smtClean="0"/>
              <a:t>approvazione </a:t>
            </a:r>
            <a:r>
              <a:rPr lang="en-US" dirty="0" err="1"/>
              <a:t>verbale</a:t>
            </a:r>
            <a:r>
              <a:rPr lang="en-US" dirty="0"/>
              <a:t> </a:t>
            </a:r>
            <a:r>
              <a:rPr lang="en-US" dirty="0" err="1"/>
              <a:t>commissione</a:t>
            </a:r>
            <a:r>
              <a:rPr lang="en-US" dirty="0"/>
              <a:t> per </a:t>
            </a:r>
            <a:r>
              <a:rPr lang="en-US" dirty="0" err="1"/>
              <a:t>assegnazione</a:t>
            </a:r>
            <a:r>
              <a:rPr lang="en-US" dirty="0"/>
              <a:t> </a:t>
            </a:r>
            <a:r>
              <a:rPr lang="en-US" dirty="0" err="1"/>
              <a:t>nuovo</a:t>
            </a:r>
            <a:r>
              <a:rPr lang="en-US" dirty="0"/>
              <a:t> </a:t>
            </a:r>
            <a:r>
              <a:rPr lang="en-US" dirty="0" err="1"/>
              <a:t>profilo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sensi</a:t>
            </a:r>
            <a:r>
              <a:rPr lang="en-US" dirty="0"/>
              <a:t> dell’art.65, II comma del CCNL 1998-2001 ad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 smtClean="0"/>
              <a:t>dipendenti</a:t>
            </a:r>
            <a:endParaRPr lang="en-US" dirty="0" smtClean="0"/>
          </a:p>
          <a:p>
            <a:r>
              <a:rPr lang="en-US" b="1" dirty="0" smtClean="0"/>
              <a:t>13972</a:t>
            </a:r>
            <a:r>
              <a:rPr lang="en-US" dirty="0" smtClean="0"/>
              <a:t>approvazione </a:t>
            </a:r>
            <a:r>
              <a:rPr lang="en-US" dirty="0" err="1"/>
              <a:t>graduatoria</a:t>
            </a:r>
            <a:r>
              <a:rPr lang="en-US" dirty="0"/>
              <a:t> </a:t>
            </a:r>
            <a:r>
              <a:rPr lang="en-US" dirty="0" err="1"/>
              <a:t>generale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richieste</a:t>
            </a:r>
            <a:r>
              <a:rPr lang="en-US" dirty="0"/>
              <a:t> di </a:t>
            </a:r>
            <a:r>
              <a:rPr lang="en-US" dirty="0" err="1"/>
              <a:t>posizioni</a:t>
            </a:r>
            <a:r>
              <a:rPr lang="en-US" dirty="0"/>
              <a:t> di </a:t>
            </a:r>
            <a:r>
              <a:rPr lang="en-US" dirty="0" err="1" smtClean="0"/>
              <a:t>telelavoro</a:t>
            </a:r>
            <a:endParaRPr lang="en-US" dirty="0" smtClean="0"/>
          </a:p>
          <a:p>
            <a:r>
              <a:rPr lang="en-US" b="1" dirty="0" smtClean="0"/>
              <a:t>13974</a:t>
            </a:r>
            <a:r>
              <a:rPr lang="en-US" dirty="0" smtClean="0"/>
              <a:t>assegnazione </a:t>
            </a:r>
            <a:r>
              <a:rPr lang="en-US" dirty="0"/>
              <a:t>primo </a:t>
            </a:r>
            <a:r>
              <a:rPr lang="en-US" dirty="0" err="1"/>
              <a:t>contingente</a:t>
            </a:r>
            <a:r>
              <a:rPr lang="en-US" dirty="0"/>
              <a:t> ore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straordinario</a:t>
            </a:r>
            <a:r>
              <a:rPr lang="en-US" dirty="0"/>
              <a:t> anno 2016, </a:t>
            </a: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gennaio-</a:t>
            </a:r>
            <a:r>
              <a:rPr lang="en-US" dirty="0" err="1" smtClean="0"/>
              <a:t>aprilee</a:t>
            </a:r>
            <a:r>
              <a:rPr lang="en-US" dirty="0" smtClean="0"/>
              <a:t> </a:t>
            </a:r>
            <a:r>
              <a:rPr lang="en-US" dirty="0"/>
              <a:t>Op. Tec. VIII liv., </a:t>
            </a:r>
            <a:endParaRPr lang="en-US" dirty="0" smtClean="0"/>
          </a:p>
          <a:p>
            <a:r>
              <a:rPr lang="en-US" b="1" dirty="0" smtClean="0"/>
              <a:t>13976</a:t>
            </a:r>
            <a:r>
              <a:rPr lang="en-US" dirty="0" smtClean="0"/>
              <a:t>approvazione </a:t>
            </a:r>
            <a:r>
              <a:rPr lang="en-US" dirty="0" err="1"/>
              <a:t>atti</a:t>
            </a:r>
            <a:r>
              <a:rPr lang="en-US" dirty="0"/>
              <a:t> </a:t>
            </a:r>
            <a:r>
              <a:rPr lang="en-US" dirty="0" err="1"/>
              <a:t>concorso</a:t>
            </a:r>
            <a:r>
              <a:rPr lang="en-US" dirty="0"/>
              <a:t> n. 17367/2015 per </a:t>
            </a:r>
            <a:r>
              <a:rPr lang="en-US" dirty="0" err="1"/>
              <a:t>finanziamento</a:t>
            </a:r>
            <a:r>
              <a:rPr lang="en-US" dirty="0"/>
              <a:t> n.6 </a:t>
            </a:r>
            <a:r>
              <a:rPr lang="en-US" dirty="0" err="1"/>
              <a:t>progetti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 per </a:t>
            </a:r>
            <a:r>
              <a:rPr lang="en-US" dirty="0" err="1"/>
              <a:t>giovani</a:t>
            </a:r>
            <a:r>
              <a:rPr lang="en-US" dirty="0"/>
              <a:t> </a:t>
            </a:r>
            <a:r>
              <a:rPr lang="en-US" dirty="0" err="1"/>
              <a:t>ricercatori</a:t>
            </a:r>
            <a:r>
              <a:rPr lang="en-US" dirty="0"/>
              <a:t>/</a:t>
            </a:r>
            <a:r>
              <a:rPr lang="en-US" dirty="0" err="1"/>
              <a:t>ricercatrici</a:t>
            </a:r>
            <a:r>
              <a:rPr lang="en-US" dirty="0"/>
              <a:t> </a:t>
            </a:r>
            <a:r>
              <a:rPr lang="en-US" dirty="0" err="1"/>
              <a:t>nell’ambito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linee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 e </a:t>
            </a:r>
            <a:r>
              <a:rPr lang="en-US" dirty="0" err="1" smtClean="0"/>
              <a:t>sviluppo</a:t>
            </a:r>
            <a:endParaRPr lang="en-US" b="1" dirty="0"/>
          </a:p>
          <a:p>
            <a:r>
              <a:rPr lang="en-US" b="1" dirty="0" smtClean="0"/>
              <a:t>13980</a:t>
            </a:r>
            <a:r>
              <a:rPr lang="en-US" dirty="0" smtClean="0"/>
              <a:t>proroga </a:t>
            </a:r>
            <a:r>
              <a:rPr lang="en-US" dirty="0" err="1"/>
              <a:t>contratti</a:t>
            </a:r>
            <a:r>
              <a:rPr lang="en-US" dirty="0"/>
              <a:t> a tempo </a:t>
            </a:r>
            <a:r>
              <a:rPr lang="en-US" dirty="0" err="1"/>
              <a:t>determinato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sensi</a:t>
            </a:r>
            <a:r>
              <a:rPr lang="en-US" dirty="0"/>
              <a:t> del </a:t>
            </a:r>
            <a:r>
              <a:rPr lang="en-US" dirty="0" err="1"/>
              <a:t>relativo</a:t>
            </a:r>
            <a:r>
              <a:rPr lang="en-US" dirty="0"/>
              <a:t> </a:t>
            </a:r>
            <a:r>
              <a:rPr lang="en-US" dirty="0" err="1"/>
              <a:t>Accordo</a:t>
            </a:r>
            <a:r>
              <a:rPr lang="en-US" dirty="0"/>
              <a:t> </a:t>
            </a:r>
            <a:r>
              <a:rPr lang="en-US" dirty="0" err="1"/>
              <a:t>Decentrato</a:t>
            </a:r>
            <a:r>
              <a:rPr lang="en-US" dirty="0"/>
              <a:t> di </a:t>
            </a:r>
            <a:r>
              <a:rPr lang="en-US" dirty="0" err="1"/>
              <a:t>Ente</a:t>
            </a:r>
            <a:r>
              <a:rPr lang="en-US" dirty="0"/>
              <a:t> </a:t>
            </a:r>
            <a:r>
              <a:rPr lang="en-US" dirty="0" err="1"/>
              <a:t>sottoscritto</a:t>
            </a:r>
            <a:r>
              <a:rPr lang="en-US" dirty="0"/>
              <a:t> in data </a:t>
            </a:r>
            <a:r>
              <a:rPr lang="en-US" dirty="0" smtClean="0"/>
              <a:t>10.6.2013</a:t>
            </a:r>
          </a:p>
          <a:p>
            <a:r>
              <a:rPr lang="en-US" b="1" dirty="0" smtClean="0"/>
              <a:t>13981</a:t>
            </a:r>
            <a:r>
              <a:rPr lang="en-US" dirty="0" smtClean="0"/>
              <a:t>assegnazione </a:t>
            </a:r>
            <a:r>
              <a:rPr lang="en-US" dirty="0" err="1"/>
              <a:t>contratti</a:t>
            </a:r>
            <a:r>
              <a:rPr lang="en-US" dirty="0"/>
              <a:t> a tempo </a:t>
            </a:r>
            <a:r>
              <a:rPr lang="en-US" dirty="0" err="1"/>
              <a:t>determinato</a:t>
            </a:r>
            <a:r>
              <a:rPr lang="en-US" dirty="0"/>
              <a:t> art. 36 e </a:t>
            </a:r>
            <a:r>
              <a:rPr lang="en-US" dirty="0" smtClean="0"/>
              <a:t>15</a:t>
            </a:r>
          </a:p>
          <a:p>
            <a:r>
              <a:rPr lang="en-US" b="1" dirty="0" smtClean="0"/>
              <a:t>13982</a:t>
            </a:r>
            <a:r>
              <a:rPr lang="en-US" dirty="0" smtClean="0"/>
              <a:t>assegnazione </a:t>
            </a:r>
            <a:r>
              <a:rPr lang="en-US" dirty="0" err="1"/>
              <a:t>contratti</a:t>
            </a:r>
            <a:r>
              <a:rPr lang="en-US" dirty="0"/>
              <a:t> ex art. 2222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5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682797" cy="54620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Direttori</a:t>
            </a:r>
            <a:r>
              <a:rPr lang="en-US" dirty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Torino </a:t>
            </a:r>
            <a:r>
              <a:rPr lang="en-US" dirty="0" err="1" smtClean="0"/>
              <a:t>votanti</a:t>
            </a:r>
            <a:r>
              <a:rPr lang="en-US" dirty="0" smtClean="0"/>
              <a:t> 108, </a:t>
            </a:r>
            <a:r>
              <a:rPr lang="en-US" dirty="0" err="1" smtClean="0"/>
              <a:t>Rivetti</a:t>
            </a:r>
            <a:r>
              <a:rPr lang="en-US" dirty="0" smtClean="0"/>
              <a:t> 103</a:t>
            </a:r>
            <a:r>
              <a:rPr lang="en-US" dirty="0"/>
              <a:t>, </a:t>
            </a:r>
            <a:r>
              <a:rPr lang="en-US" dirty="0" smtClean="0"/>
              <a:t>disperse 5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TO </a:t>
            </a:r>
            <a:r>
              <a:rPr lang="en-US" dirty="0" err="1" smtClean="0"/>
              <a:t>che</a:t>
            </a:r>
            <a:r>
              <a:rPr lang="en-US" dirty="0" smtClean="0"/>
              <a:t> e’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esprime</a:t>
            </a:r>
            <a:r>
              <a:rPr lang="en-US" dirty="0" smtClean="0"/>
              <a:t> un solo </a:t>
            </a:r>
            <a:r>
              <a:rPr lang="en-US" dirty="0" err="1" smtClean="0"/>
              <a:t>candidato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CD </a:t>
            </a:r>
            <a:r>
              <a:rPr lang="en-US" dirty="0" err="1" smtClean="0"/>
              <a:t>Rivetti</a:t>
            </a:r>
            <a:r>
              <a:rPr lang="en-US" dirty="0" smtClean="0"/>
              <a:t> 22, 9 </a:t>
            </a:r>
            <a:r>
              <a:rPr lang="en-US" dirty="0" err="1" smtClean="0"/>
              <a:t>bianche</a:t>
            </a:r>
            <a:r>
              <a:rPr lang="en-US" dirty="0" smtClean="0"/>
              <a:t>.         </a:t>
            </a:r>
            <a:r>
              <a:rPr lang="en-US" dirty="0" smtClean="0"/>
              <a:t>E</a:t>
            </a:r>
            <a:r>
              <a:rPr lang="en-US" dirty="0" smtClean="0"/>
              <a:t>’ </a:t>
            </a:r>
            <a:r>
              <a:rPr lang="en-US" dirty="0" err="1" smtClean="0"/>
              <a:t>il</a:t>
            </a:r>
            <a:r>
              <a:rPr lang="en-US" dirty="0" smtClean="0"/>
              <a:t> primo </a:t>
            </a:r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 smtClean="0"/>
              <a:t> in </a:t>
            </a:r>
            <a:r>
              <a:rPr lang="en-US" dirty="0" smtClean="0"/>
              <a:t>CD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RTDA per Ferrara e Roma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Finanziato</a:t>
            </a:r>
            <a:r>
              <a:rPr lang="en-US" dirty="0" smtClean="0">
                <a:sym typeface="Wingdings"/>
              </a:rPr>
              <a:t> PHD </a:t>
            </a:r>
            <a:r>
              <a:rPr lang="en-US" dirty="0" err="1" smtClean="0">
                <a:sym typeface="Wingdings"/>
              </a:rPr>
              <a:t>acceleratori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Sapienza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collaboration </a:t>
            </a:r>
            <a:r>
              <a:rPr lang="en-US" dirty="0" smtClean="0">
                <a:sym typeface="Wingdings"/>
              </a:rPr>
              <a:t>agreement ESRF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bando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dipendenti</a:t>
            </a:r>
            <a:r>
              <a:rPr lang="en-US" dirty="0" smtClean="0">
                <a:sym typeface="Wingdings"/>
              </a:rPr>
              <a:t> (non </a:t>
            </a: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uscito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assegnazioni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indennita</a:t>
            </a:r>
            <a:r>
              <a:rPr lang="en-US" dirty="0" smtClean="0">
                <a:sym typeface="Wingdings"/>
              </a:rPr>
              <a:t>’ per 2016, ma ci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revisione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2017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buFont typeface="Wingdings" charset="0"/>
              <a:buChar char="à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Concorsi</a:t>
            </a:r>
            <a:r>
              <a:rPr lang="en-US" dirty="0" smtClean="0"/>
              <a:t> </a:t>
            </a:r>
            <a:r>
              <a:rPr lang="en-US" dirty="0" err="1" smtClean="0"/>
              <a:t>ricercatore</a:t>
            </a:r>
            <a:r>
              <a:rPr lang="en-US" dirty="0" smtClean="0"/>
              <a:t> 2016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133735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INFN ha </a:t>
            </a:r>
            <a:r>
              <a:rPr lang="en-US" dirty="0" err="1" smtClean="0">
                <a:sym typeface="Wingdings"/>
              </a:rPr>
              <a:t>ottenuto</a:t>
            </a:r>
            <a:r>
              <a:rPr lang="en-US" dirty="0" smtClean="0">
                <a:sym typeface="Wingdings"/>
              </a:rPr>
              <a:t> 73 </a:t>
            </a:r>
            <a:r>
              <a:rPr lang="en-US" dirty="0" err="1" smtClean="0">
                <a:sym typeface="Wingdings"/>
              </a:rPr>
              <a:t>posti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215 da </a:t>
            </a:r>
            <a:r>
              <a:rPr lang="en-US" dirty="0" err="1" smtClean="0">
                <a:sym typeface="Wingdings"/>
              </a:rPr>
              <a:t>mettere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concorso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MIUR </a:t>
            </a:r>
            <a:r>
              <a:rPr lang="en-US" dirty="0" err="1" smtClean="0">
                <a:sym typeface="Wingdings"/>
              </a:rPr>
              <a:t>parla</a:t>
            </a:r>
            <a:r>
              <a:rPr lang="en-US" dirty="0" smtClean="0">
                <a:sym typeface="Wingdings"/>
              </a:rPr>
              <a:t> di dare </a:t>
            </a:r>
            <a:r>
              <a:rPr lang="en-US" dirty="0" err="1" smtClean="0">
                <a:sym typeface="Wingdings"/>
              </a:rPr>
              <a:t>priorita</a:t>
            </a:r>
            <a:r>
              <a:rPr lang="en-US" dirty="0" smtClean="0">
                <a:sym typeface="Wingdings"/>
              </a:rPr>
              <a:t>’ a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con &lt;5y PHD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 a chi ha </a:t>
            </a:r>
            <a:r>
              <a:rPr lang="en-US" dirty="0" err="1" smtClean="0">
                <a:sym typeface="Wingdings"/>
              </a:rPr>
              <a:t>avuto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particolari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riconoscimenti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internazionali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dirtto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Avere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almeno</a:t>
            </a:r>
            <a:r>
              <a:rPr lang="en-US" dirty="0" smtClean="0">
                <a:sym typeface="Wingdings"/>
              </a:rPr>
              <a:t> 3 </a:t>
            </a:r>
            <a:r>
              <a:rPr lang="en-US" dirty="0" err="1" smtClean="0">
                <a:sym typeface="Wingdings"/>
              </a:rPr>
              <a:t>anni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esperienza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ricerca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199" y="2428811"/>
            <a:ext cx="4724970" cy="434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Gruppo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lavoro</a:t>
            </a:r>
            <a:r>
              <a:rPr lang="en-US" dirty="0">
                <a:sym typeface="Wingdings"/>
              </a:rPr>
              <a:t> con </a:t>
            </a:r>
            <a:r>
              <a:rPr lang="en-US" dirty="0" err="1">
                <a:sym typeface="Wingdings"/>
              </a:rPr>
              <a:t>Diemoz,Cuttone,Ragazzi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Passeri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Gomezel,Carletti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Zoccoli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studiare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modalita</a:t>
            </a:r>
            <a:r>
              <a:rPr lang="en-US" dirty="0">
                <a:sym typeface="Wingdings"/>
              </a:rPr>
              <a:t>’ di </a:t>
            </a:r>
            <a:r>
              <a:rPr lang="en-US" dirty="0" err="1">
                <a:sym typeface="Wingdings"/>
              </a:rPr>
              <a:t>concorso</a:t>
            </a:r>
            <a:r>
              <a:rPr lang="en-US" dirty="0">
                <a:sym typeface="Wingdings"/>
              </a:rPr>
              <a:t> e di </a:t>
            </a:r>
            <a:r>
              <a:rPr lang="en-US" dirty="0" err="1">
                <a:sym typeface="Wingdings"/>
              </a:rPr>
              <a:t>attribuzione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posti</a:t>
            </a:r>
            <a:r>
              <a:rPr lang="en-US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Rappresentante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ha </a:t>
            </a:r>
            <a:r>
              <a:rPr lang="en-US" dirty="0" err="1">
                <a:sym typeface="Wingdings"/>
              </a:rPr>
              <a:t>fatto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indagine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statistica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possibile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platea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risultati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del </a:t>
            </a:r>
            <a:r>
              <a:rPr lang="en-US" dirty="0" err="1">
                <a:sym typeface="Wingdings"/>
              </a:rPr>
              <a:t>rappresentante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1100" dirty="0">
                <a:sym typeface="Wingdings"/>
              </a:rPr>
              <a:t>https://</a:t>
            </a:r>
            <a:r>
              <a:rPr lang="en-US" sz="1100" dirty="0" err="1">
                <a:sym typeface="Wingdings"/>
              </a:rPr>
              <a:t>web.infn.it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rnric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index.php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organi-dellinfn</a:t>
            </a:r>
            <a:r>
              <a:rPr lang="en-US" sz="1100" dirty="0">
                <a:sym typeface="Wingdings"/>
              </a:rPr>
              <a:t>/assemblea-dei-rappresentanti-9433/</a:t>
            </a:r>
            <a:r>
              <a:rPr lang="en-US" sz="1100" dirty="0" err="1">
                <a:sym typeface="Wingdings"/>
              </a:rPr>
              <a:t>documenti-assemblea</a:t>
            </a:r>
            <a:r>
              <a:rPr lang="en-US" sz="1100" dirty="0">
                <a:sym typeface="Wingdings"/>
              </a:rPr>
              <a:t>/320-una-ricognizione-dei-giovani-ricercatori-non-strutturati-nell-infn</a:t>
            </a: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</p:txBody>
      </p:sp>
      <p:pic>
        <p:nvPicPr>
          <p:cNvPr id="7" name="Picture 6" descr="giovan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027" y="2302936"/>
            <a:ext cx="3607971" cy="455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70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Discutero</a:t>
            </a:r>
            <a:r>
              <a:rPr lang="en-US" dirty="0" smtClean="0">
                <a:solidFill>
                  <a:schemeClr val="tx1"/>
                </a:solidFill>
              </a:rPr>
              <a:t> con RSU </a:t>
            </a:r>
            <a:r>
              <a:rPr lang="en-US" dirty="0" err="1" smtClean="0">
                <a:solidFill>
                  <a:schemeClr val="tx1"/>
                </a:solidFill>
              </a:rPr>
              <a:t>implementazione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interni</a:t>
            </a:r>
            <a:r>
              <a:rPr lang="en-US" dirty="0" smtClean="0">
                <a:solidFill>
                  <a:schemeClr val="tx1"/>
                </a:solidFill>
              </a:rPr>
              <a:t>, ma fin da </a:t>
            </a:r>
            <a:r>
              <a:rPr lang="en-US" dirty="0" err="1" smtClean="0">
                <a:solidFill>
                  <a:schemeClr val="tx1"/>
                </a:solidFill>
              </a:rPr>
              <a:t>ora</a:t>
            </a:r>
            <a:r>
              <a:rPr lang="en-US" dirty="0" smtClean="0">
                <a:solidFill>
                  <a:schemeClr val="tx1"/>
                </a:solidFill>
              </a:rPr>
              <a:t> vi </a:t>
            </a:r>
            <a:r>
              <a:rPr lang="en-US" dirty="0" err="1" smtClean="0">
                <a:solidFill>
                  <a:schemeClr val="tx1"/>
                </a:solidFill>
              </a:rPr>
              <a:t>prego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essere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rigorosi</a:t>
            </a:r>
            <a:r>
              <a:rPr lang="en-US" dirty="0" smtClean="0">
                <a:solidFill>
                  <a:schemeClr val="tx1"/>
                </a:solidFill>
              </a:rPr>
              <a:t> se </a:t>
            </a:r>
            <a:r>
              <a:rPr lang="en-US" dirty="0" err="1" smtClean="0">
                <a:solidFill>
                  <a:schemeClr val="tx1"/>
                </a:solidFill>
              </a:rPr>
              <a:t>uscite</a:t>
            </a:r>
            <a:r>
              <a:rPr lang="en-US" dirty="0" smtClean="0">
                <a:solidFill>
                  <a:schemeClr val="tx1"/>
                </a:solidFill>
              </a:rPr>
              <a:t> per la </a:t>
            </a: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altro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Raggiunto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accordo</a:t>
            </a:r>
            <a:r>
              <a:rPr lang="en-US" dirty="0" smtClean="0">
                <a:solidFill>
                  <a:schemeClr val="tx1"/>
                </a:solidFill>
              </a:rPr>
              <a:t> con RSU per </a:t>
            </a:r>
            <a:r>
              <a:rPr lang="en-US" dirty="0" err="1" smtClean="0">
                <a:solidFill>
                  <a:schemeClr val="tx1"/>
                </a:solidFill>
              </a:rPr>
              <a:t>portare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Seguira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comunicazione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scritta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sara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applicato</a:t>
            </a:r>
            <a:r>
              <a:rPr lang="en-US" dirty="0" smtClean="0">
                <a:solidFill>
                  <a:schemeClr val="tx1"/>
                </a:solidFill>
              </a:rPr>
              <a:t> dal 1 </a:t>
            </a:r>
            <a:r>
              <a:rPr lang="en-US" dirty="0" err="1" smtClean="0">
                <a:solidFill>
                  <a:schemeClr val="tx1"/>
                </a:solidFill>
              </a:rPr>
              <a:t>Aprile</a:t>
            </a:r>
            <a:r>
              <a:rPr lang="en-US" dirty="0" smtClean="0">
                <a:solidFill>
                  <a:schemeClr val="tx1"/>
                </a:solidFill>
              </a:rPr>
              <a:t>, ma </a:t>
            </a:r>
            <a:r>
              <a:rPr lang="en-US" dirty="0" err="1" smtClean="0">
                <a:solidFill>
                  <a:schemeClr val="tx1"/>
                </a:solidFill>
              </a:rPr>
              <a:t>gli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effetti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vedranno</a:t>
            </a:r>
            <a:r>
              <a:rPr lang="en-US" dirty="0" smtClean="0">
                <a:solidFill>
                  <a:schemeClr val="tx1"/>
                </a:solidFill>
              </a:rPr>
              <a:t> solo </a:t>
            </a:r>
            <a:r>
              <a:rPr lang="en-US" dirty="0" err="1" smtClean="0">
                <a:solidFill>
                  <a:schemeClr val="tx1"/>
                </a:solidFill>
              </a:rPr>
              <a:t>dopo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tutti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avranno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chiuso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cartellino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Marzo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 err="1" smtClean="0"/>
              <a:t>Elezioni</a:t>
            </a: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r>
              <a:rPr lang="en-US" b="1" dirty="0" err="1"/>
              <a:t>R</a:t>
            </a:r>
            <a:r>
              <a:rPr lang="en-US" b="1" dirty="0" err="1" smtClean="0"/>
              <a:t>appresentante</a:t>
            </a:r>
            <a:r>
              <a:rPr lang="en-US" b="1" dirty="0" smtClean="0"/>
              <a:t> </a:t>
            </a:r>
            <a:r>
              <a:rPr lang="en-US" b="1" dirty="0" err="1" smtClean="0"/>
              <a:t>personale</a:t>
            </a:r>
            <a:r>
              <a:rPr lang="en-US" b="1" dirty="0" smtClean="0"/>
              <a:t> </a:t>
            </a:r>
            <a:r>
              <a:rPr lang="en-US" b="1" dirty="0" err="1" smtClean="0"/>
              <a:t>ricercatore</a:t>
            </a:r>
            <a:r>
              <a:rPr lang="en-US" dirty="0" smtClean="0"/>
              <a:t>     (Wieland, 2ndo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b="1" dirty="0" err="1" smtClean="0"/>
              <a:t>Coordinatore</a:t>
            </a:r>
            <a:r>
              <a:rPr lang="en-US" b="1" dirty="0" smtClean="0"/>
              <a:t> csn4                                   </a:t>
            </a:r>
            <a:r>
              <a:rPr lang="en-US" dirty="0" smtClean="0"/>
              <a:t>(</a:t>
            </a:r>
            <a:r>
              <a:rPr lang="en-US" dirty="0" err="1" smtClean="0"/>
              <a:t>Santambrogio</a:t>
            </a:r>
            <a:r>
              <a:rPr lang="en-US" dirty="0" smtClean="0"/>
              <a:t> , 2ndo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b="1" dirty="0" err="1" smtClean="0"/>
              <a:t>Rappresentante</a:t>
            </a:r>
            <a:r>
              <a:rPr lang="en-US" b="1" dirty="0" smtClean="0"/>
              <a:t> per la </a:t>
            </a:r>
            <a:r>
              <a:rPr lang="en-US" b="1" dirty="0" err="1" smtClean="0"/>
              <a:t>sicurezza</a:t>
            </a:r>
            <a:r>
              <a:rPr lang="en-US" b="1" dirty="0" smtClean="0"/>
              <a:t>          </a:t>
            </a:r>
            <a:r>
              <a:rPr lang="en-US" dirty="0" smtClean="0"/>
              <a:t>(Leone, RSU , 1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2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Protocollo</a:t>
            </a:r>
            <a:r>
              <a:rPr lang="en-US" b="1" dirty="0" smtClean="0">
                <a:solidFill>
                  <a:schemeClr val="tx1"/>
                </a:solidFill>
              </a:rPr>
              <a:t> –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Problemi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aperti</a:t>
            </a:r>
            <a:r>
              <a:rPr lang="en-US" dirty="0" smtClean="0">
                <a:solidFill>
                  <a:schemeClr val="tx1"/>
                </a:solidFill>
              </a:rPr>
              <a:t> con </a:t>
            </a:r>
            <a:r>
              <a:rPr lang="en-US" dirty="0" err="1" smtClean="0">
                <a:solidFill>
                  <a:schemeClr val="tx1"/>
                </a:solidFill>
              </a:rPr>
              <a:t>ordini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mepa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introdurre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qualche</a:t>
            </a:r>
            <a:r>
              <a:rPr lang="en-US" dirty="0" smtClean="0">
                <a:solidFill>
                  <a:schemeClr val="tx1"/>
                </a:solidFill>
              </a:rPr>
              <a:t> forma di </a:t>
            </a:r>
            <a:r>
              <a:rPr lang="en-US" dirty="0" err="1" smtClean="0">
                <a:solidFill>
                  <a:schemeClr val="tx1"/>
                </a:solidFill>
              </a:rPr>
              <a:t>protocollazione</a:t>
            </a:r>
            <a:r>
              <a:rPr lang="en-US" dirty="0" smtClean="0">
                <a:solidFill>
                  <a:schemeClr val="tx1"/>
                </a:solidFill>
              </a:rPr>
              <a:t> . </a:t>
            </a:r>
            <a:r>
              <a:rPr lang="en-US" dirty="0" err="1" smtClean="0">
                <a:solidFill>
                  <a:schemeClr val="tx1"/>
                </a:solidFill>
              </a:rPr>
              <a:t>Seguiranno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istruzioni</a:t>
            </a:r>
            <a:r>
              <a:rPr lang="en-US" dirty="0" smtClean="0">
                <a:solidFill>
                  <a:schemeClr val="tx1"/>
                </a:solidFill>
              </a:rPr>
              <a:t> .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Rendicontazione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Conto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Terzi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Per </a:t>
            </a:r>
            <a:r>
              <a:rPr lang="en-US" dirty="0" err="1" smtClean="0">
                <a:solidFill>
                  <a:schemeClr val="tx1"/>
                </a:solidFill>
              </a:rPr>
              <a:t>recuperare</a:t>
            </a:r>
            <a:r>
              <a:rPr lang="en-US" dirty="0" smtClean="0">
                <a:solidFill>
                  <a:schemeClr val="tx1"/>
                </a:solidFill>
              </a:rPr>
              <a:t> IVA e </a:t>
            </a:r>
            <a:r>
              <a:rPr lang="en-US" dirty="0" err="1" smtClean="0">
                <a:solidFill>
                  <a:schemeClr val="tx1"/>
                </a:solidFill>
              </a:rPr>
              <a:t>Irpef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dirty="0" err="1" smtClean="0">
                <a:solidFill>
                  <a:schemeClr val="tx1"/>
                </a:solidFill>
              </a:rPr>
              <a:t>uove</a:t>
            </a:r>
            <a:r>
              <a:rPr lang="en-US" dirty="0" smtClean="0">
                <a:solidFill>
                  <a:schemeClr val="tx1"/>
                </a:solidFill>
              </a:rPr>
              <a:t> procedure </a:t>
            </a:r>
            <a:r>
              <a:rPr lang="en-US" dirty="0" err="1" smtClean="0">
                <a:solidFill>
                  <a:schemeClr val="tx1"/>
                </a:solidFill>
              </a:rPr>
              <a:t>onerose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Sopralluogo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sicurezza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studi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laboratori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collaborare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Date </a:t>
            </a:r>
            <a:r>
              <a:rPr lang="en-US" dirty="0" err="1" smtClean="0">
                <a:solidFill>
                  <a:schemeClr val="tx1"/>
                </a:solidFill>
              </a:rPr>
              <a:t>saranno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pubblicate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pagina</a:t>
            </a:r>
            <a:r>
              <a:rPr lang="en-US" dirty="0" smtClean="0">
                <a:solidFill>
                  <a:schemeClr val="tx1"/>
                </a:solidFill>
              </a:rPr>
              <a:t> RSPP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Quest’anno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verra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effettuato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disinventario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err="1" smtClean="0">
                <a:solidFill>
                  <a:schemeClr val="tx1"/>
                </a:solidFill>
              </a:rPr>
              <a:t>autunno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progetta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portale</a:t>
            </a:r>
            <a:r>
              <a:rPr lang="en-US" dirty="0" smtClean="0">
                <a:solidFill>
                  <a:schemeClr val="tx1"/>
                </a:solidFill>
              </a:rPr>
              <a:t> web,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sotterraneo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discontinuo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interfernze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esterne</a:t>
            </a:r>
            <a:r>
              <a:rPr lang="en-US" dirty="0" smtClean="0">
                <a:solidFill>
                  <a:schemeClr val="tx1"/>
                </a:solidFill>
              </a:rPr>
              <a:t>, ma non </a:t>
            </a:r>
            <a:r>
              <a:rPr lang="en-US" dirty="0" err="1" smtClean="0">
                <a:solidFill>
                  <a:schemeClr val="tx1"/>
                </a:solidFill>
              </a:rPr>
              <a:t>piu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rimandabile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FERIE – </a:t>
            </a:r>
            <a:r>
              <a:rPr lang="en-US" dirty="0" err="1" smtClean="0">
                <a:solidFill>
                  <a:schemeClr val="tx1"/>
                </a:solidFill>
              </a:rPr>
              <a:t>proporro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seguire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chiusure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obbligatorie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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  <a:sym typeface="Wingdings"/>
              </a:rPr>
              <a:t>Ponte 3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Giugno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estiva</a:t>
            </a:r>
            <a:r>
              <a:rPr lang="en-US" dirty="0" smtClean="0">
                <a:solidFill>
                  <a:schemeClr val="tx1"/>
                </a:solidFill>
              </a:rPr>
              <a:t> 16-19 </a:t>
            </a:r>
            <a:r>
              <a:rPr lang="en-US" dirty="0" err="1" smtClean="0">
                <a:solidFill>
                  <a:schemeClr val="tx1"/>
                </a:solidFill>
              </a:rPr>
              <a:t>Agosto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Amministrazione</a:t>
            </a:r>
            <a:r>
              <a:rPr lang="en-US" dirty="0" smtClean="0">
                <a:solidFill>
                  <a:schemeClr val="tx1"/>
                </a:solidFill>
              </a:rPr>
              <a:t> dal 8 al 19 </a:t>
            </a:r>
            <a:r>
              <a:rPr lang="en-US" dirty="0" err="1" smtClean="0">
                <a:solidFill>
                  <a:schemeClr val="tx1"/>
                </a:solidFill>
              </a:rPr>
              <a:t>Agosto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9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 – AIDA2020, </a:t>
            </a:r>
            <a:r>
              <a:rPr lang="en-US" dirty="0" err="1"/>
              <a:t>S</a:t>
            </a:r>
            <a:r>
              <a:rPr lang="en-US" dirty="0" err="1" smtClean="0"/>
              <a:t>hojaii</a:t>
            </a:r>
            <a:r>
              <a:rPr lang="en-US" dirty="0" smtClean="0"/>
              <a:t> </a:t>
            </a:r>
            <a:r>
              <a:rPr lang="en-US" dirty="0" err="1" smtClean="0"/>
              <a:t>Seyedruhollah</a:t>
            </a:r>
            <a:r>
              <a:rPr lang="en-US" dirty="0" smtClean="0"/>
              <a:t> , 1y 1 </a:t>
            </a:r>
            <a:r>
              <a:rPr lang="en-US" dirty="0" err="1" smtClean="0"/>
              <a:t>febbr</a:t>
            </a:r>
            <a:endParaRPr lang="en-US" dirty="0" smtClean="0"/>
          </a:p>
          <a:p>
            <a:pPr>
              <a:defRPr/>
            </a:pPr>
            <a:r>
              <a:rPr lang="en-US" dirty="0"/>
              <a:t>AR </a:t>
            </a:r>
            <a:r>
              <a:rPr lang="en-US" dirty="0" smtClean="0"/>
              <a:t>, </a:t>
            </a:r>
            <a:r>
              <a:rPr lang="en-US" dirty="0" err="1" smtClean="0"/>
              <a:t>Eli_NP</a:t>
            </a:r>
            <a:r>
              <a:rPr lang="en-US" dirty="0" smtClean="0"/>
              <a:t>, Camilla </a:t>
            </a:r>
            <a:r>
              <a:rPr lang="en-US" dirty="0" err="1" smtClean="0"/>
              <a:t>Curatolo</a:t>
            </a:r>
            <a:r>
              <a:rPr lang="en-US" dirty="0" smtClean="0"/>
              <a:t>, 2y,  5 </a:t>
            </a:r>
            <a:r>
              <a:rPr lang="en-US" dirty="0" err="1" smtClean="0"/>
              <a:t>Aprile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Art 6 ,VQR,  per 3 </a:t>
            </a:r>
            <a:r>
              <a:rPr lang="en-US" dirty="0" err="1" smtClean="0"/>
              <a:t>mesi</a:t>
            </a:r>
            <a:r>
              <a:rPr lang="en-US" dirty="0" smtClean="0"/>
              <a:t> , </a:t>
            </a:r>
            <a:r>
              <a:rPr lang="en-US" dirty="0" err="1" smtClean="0"/>
              <a:t>Alessia</a:t>
            </a:r>
            <a:r>
              <a:rPr lang="en-US" dirty="0" smtClean="0"/>
              <a:t> </a:t>
            </a:r>
            <a:r>
              <a:rPr lang="en-US" dirty="0" err="1" smtClean="0"/>
              <a:t>Murrone</a:t>
            </a:r>
            <a:r>
              <a:rPr lang="en-US" dirty="0" smtClean="0"/>
              <a:t> , 5 Nov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neolaureati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tecnologico</a:t>
            </a:r>
            <a:r>
              <a:rPr lang="en-US" dirty="0" smtClean="0"/>
              <a:t>, </a:t>
            </a:r>
            <a:r>
              <a:rPr lang="en-US" dirty="0" err="1" smtClean="0"/>
              <a:t>Andrey</a:t>
            </a:r>
            <a:r>
              <a:rPr lang="en-US" dirty="0" smtClean="0"/>
              <a:t> </a:t>
            </a:r>
            <a:r>
              <a:rPr lang="en-US" dirty="0" err="1" smtClean="0"/>
              <a:t>Formozov</a:t>
            </a:r>
            <a:r>
              <a:rPr lang="en-US" dirty="0" smtClean="0"/>
              <a:t>, 2y , 16 </a:t>
            </a:r>
            <a:r>
              <a:rPr lang="en-US" dirty="0" err="1" smtClean="0"/>
              <a:t>Marzo</a:t>
            </a:r>
            <a:r>
              <a:rPr lang="en-US" dirty="0" smtClean="0"/>
              <a:t>  (Juno)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Bando per </a:t>
            </a:r>
            <a:r>
              <a:rPr lang="en-US" dirty="0" err="1" smtClean="0"/>
              <a:t>borsisti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, </a:t>
            </a:r>
            <a:r>
              <a:rPr lang="en-US" dirty="0" err="1" smtClean="0"/>
              <a:t>teorico</a:t>
            </a:r>
            <a:r>
              <a:rPr lang="en-US" dirty="0" smtClean="0"/>
              <a:t>, </a:t>
            </a:r>
            <a:r>
              <a:rPr lang="en-US" dirty="0"/>
              <a:t>Fundamental Problems in Quantum </a:t>
            </a:r>
            <a:r>
              <a:rPr lang="en-US" dirty="0" smtClean="0"/>
              <a:t>Physics, 1mo </a:t>
            </a:r>
            <a:r>
              <a:rPr lang="en-US" dirty="0" err="1" smtClean="0"/>
              <a:t>classificato</a:t>
            </a:r>
            <a:r>
              <a:rPr lang="en-US" dirty="0" smtClean="0"/>
              <a:t> </a:t>
            </a:r>
            <a:r>
              <a:rPr lang="en-US" dirty="0" err="1" smtClean="0"/>
              <a:t>rinunciato</a:t>
            </a:r>
            <a:r>
              <a:rPr lang="en-US" dirty="0" smtClean="0"/>
              <a:t>, Campbell, </a:t>
            </a:r>
            <a:r>
              <a:rPr lang="en-US" dirty="0" err="1" smtClean="0"/>
              <a:t>genn</a:t>
            </a:r>
            <a:r>
              <a:rPr lang="en-US" dirty="0" smtClean="0"/>
              <a:t> 2017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AR 2222 – </a:t>
            </a:r>
            <a:r>
              <a:rPr lang="en-US" dirty="0" err="1" smtClean="0"/>
              <a:t>fondi</a:t>
            </a:r>
            <a:r>
              <a:rPr lang="en-US" dirty="0" smtClean="0"/>
              <a:t> IRPT</a:t>
            </a:r>
            <a:r>
              <a:rPr lang="en-US" dirty="0"/>
              <a:t> </a:t>
            </a:r>
            <a:r>
              <a:rPr lang="en-US" dirty="0" smtClean="0"/>
              <a:t>– S. </a:t>
            </a:r>
            <a:r>
              <a:rPr lang="en-US" dirty="0" err="1" smtClean="0"/>
              <a:t>Muraro</a:t>
            </a:r>
            <a:r>
              <a:rPr lang="en-US" dirty="0" smtClean="0"/>
              <a:t> – 1y - </a:t>
            </a:r>
            <a:r>
              <a:rPr lang="en-US" dirty="0" err="1" smtClean="0"/>
              <a:t>febbr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Ar</a:t>
            </a:r>
            <a:r>
              <a:rPr lang="en-US" dirty="0" smtClean="0"/>
              <a:t> 36 – </a:t>
            </a:r>
            <a:r>
              <a:rPr lang="en-US" dirty="0" err="1" smtClean="0"/>
              <a:t>Vaccarossa</a:t>
            </a:r>
            <a:r>
              <a:rPr lang="en-US" dirty="0" smtClean="0"/>
              <a:t> – </a:t>
            </a:r>
            <a:r>
              <a:rPr lang="en-US" dirty="0" err="1" smtClean="0"/>
              <a:t>rinnovo</a:t>
            </a:r>
            <a:r>
              <a:rPr lang="en-US" dirty="0" smtClean="0"/>
              <a:t> 6m – </a:t>
            </a:r>
          </a:p>
          <a:p>
            <a:pPr marL="0" indent="0">
              <a:buNone/>
              <a:defRPr/>
            </a:pPr>
            <a:r>
              <a:rPr lang="en-US" dirty="0" smtClean="0"/>
              <a:t>Art 36 – ELI_NP - </a:t>
            </a:r>
            <a:r>
              <a:rPr lang="en-US" dirty="0" err="1" smtClean="0"/>
              <a:t>Illya</a:t>
            </a:r>
            <a:r>
              <a:rPr lang="en-US" dirty="0" smtClean="0"/>
              <a:t> </a:t>
            </a:r>
            <a:r>
              <a:rPr lang="en-US" dirty="0" err="1" smtClean="0"/>
              <a:t>Drebot</a:t>
            </a:r>
            <a:r>
              <a:rPr lang="en-US" dirty="0" smtClean="0"/>
              <a:t> – 2y,  </a:t>
            </a:r>
            <a:r>
              <a:rPr lang="en-US" dirty="0" err="1" smtClean="0"/>
              <a:t>marzo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Art 15 Ekaterina </a:t>
            </a:r>
            <a:r>
              <a:rPr lang="en-US" dirty="0" err="1" smtClean="0"/>
              <a:t>Kornioukina</a:t>
            </a:r>
            <a:r>
              <a:rPr lang="en-US" dirty="0" smtClean="0"/>
              <a:t> </a:t>
            </a:r>
            <a:r>
              <a:rPr lang="en-US" dirty="0" err="1" smtClean="0"/>
              <a:t>proroga</a:t>
            </a:r>
            <a:r>
              <a:rPr lang="en-US" dirty="0" smtClean="0"/>
              <a:t> 3y, da 3 </a:t>
            </a:r>
            <a:r>
              <a:rPr lang="en-US" dirty="0" err="1" smtClean="0"/>
              <a:t>marzo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Iniziate</a:t>
            </a:r>
            <a:r>
              <a:rPr lang="en-US" dirty="0" smtClean="0"/>
              <a:t> </a:t>
            </a:r>
            <a:r>
              <a:rPr lang="en-US" dirty="0" err="1" smtClean="0"/>
              <a:t>pratiche</a:t>
            </a:r>
            <a:r>
              <a:rPr lang="en-US" dirty="0" smtClean="0"/>
              <a:t> per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neolaureati</a:t>
            </a:r>
            <a:r>
              <a:rPr lang="en-US" dirty="0" smtClean="0"/>
              <a:t> e in </a:t>
            </a:r>
            <a:r>
              <a:rPr lang="en-US" dirty="0" err="1" smtClean="0"/>
              <a:t>valutazione</a:t>
            </a:r>
            <a:r>
              <a:rPr lang="en-US" dirty="0" smtClean="0"/>
              <a:t> </a:t>
            </a:r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            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Procedure per VQR –</a:t>
            </a:r>
          </a:p>
          <a:p>
            <a:pPr marL="0" indent="0">
              <a:buNone/>
              <a:defRPr/>
            </a:pPr>
            <a:r>
              <a:rPr lang="en-US" dirty="0" smtClean="0"/>
              <a:t>UNIV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chiuso</a:t>
            </a:r>
            <a:r>
              <a:rPr lang="en-US" dirty="0" smtClean="0"/>
              <a:t> le </a:t>
            </a:r>
            <a:r>
              <a:rPr lang="en-US" dirty="0" err="1" smtClean="0"/>
              <a:t>presentazioni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articoli</a:t>
            </a:r>
            <a:r>
              <a:rPr lang="en-US" dirty="0" smtClean="0"/>
              <a:t>, </a:t>
            </a:r>
            <a:r>
              <a:rPr lang="en-US" dirty="0" err="1" smtClean="0"/>
              <a:t>comunicandoli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a </a:t>
            </a:r>
            <a:r>
              <a:rPr lang="en-US" dirty="0" err="1" smtClean="0"/>
              <a:t>noi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r>
              <a:rPr lang="en-US" dirty="0" smtClean="0"/>
              <a:t>Presto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le </a:t>
            </a:r>
            <a:r>
              <a:rPr lang="en-US" dirty="0" err="1" smtClean="0"/>
              <a:t>pubbl</a:t>
            </a:r>
            <a:r>
              <a:rPr lang="en-US" dirty="0" smtClean="0"/>
              <a:t> o </a:t>
            </a:r>
            <a:r>
              <a:rPr lang="en-US" dirty="0" err="1" smtClean="0"/>
              <a:t>manufatti</a:t>
            </a:r>
            <a:r>
              <a:rPr lang="en-US" dirty="0" smtClean="0"/>
              <a:t> da </a:t>
            </a:r>
            <a:r>
              <a:rPr lang="en-US" dirty="0" err="1" smtClean="0"/>
              <a:t>verificare</a:t>
            </a:r>
            <a:r>
              <a:rPr lang="en-US" dirty="0" smtClean="0"/>
              <a:t> per INFN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Human </a:t>
            </a:r>
            <a:r>
              <a:rPr lang="en-US" dirty="0" err="1" smtClean="0"/>
              <a:t>technopole</a:t>
            </a:r>
            <a:r>
              <a:rPr lang="en-US" dirty="0" smtClean="0"/>
              <a:t> –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eccellenza</a:t>
            </a:r>
            <a:r>
              <a:rPr lang="en-US" dirty="0" smtClean="0"/>
              <a:t> </a:t>
            </a:r>
            <a:r>
              <a:rPr lang="en-US" dirty="0" err="1" smtClean="0"/>
              <a:t>genomica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area expo </a:t>
            </a:r>
            <a:r>
              <a:rPr lang="en-US" dirty="0" err="1" smtClean="0"/>
              <a:t>affidato</a:t>
            </a:r>
            <a:r>
              <a:rPr lang="en-US" dirty="0" smtClean="0"/>
              <a:t> a IIT.  </a:t>
            </a:r>
            <a:r>
              <a:rPr lang="en-US" dirty="0" err="1" smtClean="0"/>
              <a:t>Coinvolgimento</a:t>
            </a:r>
            <a:r>
              <a:rPr lang="en-US" dirty="0" smtClean="0"/>
              <a:t> EPR , CNR e INFN in </a:t>
            </a:r>
            <a:r>
              <a:rPr lang="en-US" dirty="0" err="1" smtClean="0"/>
              <a:t>primis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INFN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contribuire</a:t>
            </a:r>
            <a:r>
              <a:rPr lang="en-US" dirty="0" smtClean="0"/>
              <a:t> con human brain,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, </a:t>
            </a:r>
            <a:r>
              <a:rPr lang="en-US" dirty="0" err="1" smtClean="0"/>
              <a:t>acceleratori</a:t>
            </a:r>
            <a:r>
              <a:rPr lang="en-US" dirty="0" smtClean="0"/>
              <a:t> per </a:t>
            </a:r>
            <a:r>
              <a:rPr lang="en-US" dirty="0" err="1" smtClean="0"/>
              <a:t>fisica</a:t>
            </a:r>
            <a:r>
              <a:rPr lang="en-US" dirty="0" smtClean="0"/>
              <a:t> sanitaria</a:t>
            </a:r>
          </a:p>
          <a:p>
            <a:pPr marL="0" indent="0">
              <a:buNone/>
              <a:defRPr/>
            </a:pPr>
            <a:r>
              <a:rPr lang="en-US" dirty="0" err="1" smtClean="0"/>
              <a:t>Interferisce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di campus </a:t>
            </a:r>
            <a:r>
              <a:rPr lang="en-US" dirty="0" err="1" smtClean="0"/>
              <a:t>Statale</a:t>
            </a:r>
            <a:r>
              <a:rPr lang="en-US" dirty="0" smtClean="0"/>
              <a:t> a Expo. </a:t>
            </a:r>
            <a:r>
              <a:rPr lang="en-US" dirty="0" err="1" smtClean="0"/>
              <a:t>Progetto</a:t>
            </a:r>
            <a:r>
              <a:rPr lang="en-US" dirty="0" smtClean="0"/>
              <a:t> finale non </a:t>
            </a:r>
            <a:r>
              <a:rPr lang="en-US" dirty="0" err="1" smtClean="0"/>
              <a:t>definito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Renzi</a:t>
            </a:r>
            <a:r>
              <a:rPr lang="en-US" dirty="0" smtClean="0"/>
              <a:t>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a Maggio </a:t>
            </a:r>
            <a:r>
              <a:rPr lang="en-US" dirty="0" err="1" smtClean="0"/>
              <a:t>tornera</a:t>
            </a:r>
            <a:r>
              <a:rPr lang="en-US" dirty="0" smtClean="0"/>
              <a:t>’ a Milano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INFN e’ </a:t>
            </a:r>
            <a:r>
              <a:rPr lang="en-US" dirty="0" err="1"/>
              <a:t>entrata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Cluster </a:t>
            </a:r>
            <a:r>
              <a:rPr lang="en-US" dirty="0" err="1"/>
              <a:t>Tecnologico</a:t>
            </a:r>
            <a:r>
              <a:rPr lang="en-US" dirty="0"/>
              <a:t> </a:t>
            </a:r>
            <a:r>
              <a:rPr lang="en-US" dirty="0" err="1"/>
              <a:t>lombardo</a:t>
            </a:r>
            <a:r>
              <a:rPr lang="en-US" dirty="0"/>
              <a:t> Life Science. </a:t>
            </a:r>
          </a:p>
          <a:p>
            <a:pPr marL="0" indent="0">
              <a:buNone/>
              <a:defRPr/>
            </a:pPr>
            <a:r>
              <a:rPr lang="en-US" dirty="0" err="1"/>
              <a:t>Portavoce</a:t>
            </a:r>
            <a:r>
              <a:rPr lang="en-US" dirty="0"/>
              <a:t> </a:t>
            </a:r>
            <a:r>
              <a:rPr lang="en-US" dirty="0" err="1"/>
              <a:t>Battistoni</a:t>
            </a:r>
            <a:r>
              <a:rPr lang="en-US" dirty="0"/>
              <a:t>, </a:t>
            </a:r>
            <a:r>
              <a:rPr lang="en-US" dirty="0" err="1"/>
              <a:t>iniziato</a:t>
            </a:r>
            <a:r>
              <a:rPr lang="en-US" dirty="0"/>
              <a:t> </a:t>
            </a:r>
            <a:r>
              <a:rPr lang="en-US" dirty="0" err="1"/>
              <a:t>lavoro</a:t>
            </a:r>
            <a:r>
              <a:rPr lang="en-US" dirty="0"/>
              <a:t> networking con CNR</a:t>
            </a:r>
          </a:p>
          <a:p>
            <a:pPr marL="0" indent="0">
              <a:buNone/>
              <a:defRPr/>
            </a:pPr>
            <a:r>
              <a:rPr lang="en-US" dirty="0" err="1"/>
              <a:t>Ci</a:t>
            </a:r>
            <a:r>
              <a:rPr lang="en-US" dirty="0"/>
              <a:t> </a:t>
            </a:r>
            <a:r>
              <a:rPr lang="en-US" dirty="0" err="1"/>
              <a:t>apre</a:t>
            </a:r>
            <a:r>
              <a:rPr lang="en-US" dirty="0"/>
              <a:t> le </a:t>
            </a:r>
            <a:r>
              <a:rPr lang="en-US" dirty="0" err="1"/>
              <a:t>porte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Regione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/>
              <a:t>Approfondire</a:t>
            </a:r>
            <a:r>
              <a:rPr lang="en-US" dirty="0"/>
              <a:t> se </a:t>
            </a:r>
            <a:r>
              <a:rPr lang="en-US" dirty="0" err="1"/>
              <a:t>riusciamo</a:t>
            </a:r>
            <a:r>
              <a:rPr lang="en-US" dirty="0"/>
              <a:t> a </a:t>
            </a:r>
            <a:r>
              <a:rPr lang="en-US" dirty="0" err="1"/>
              <a:t>entrare</a:t>
            </a:r>
            <a:r>
              <a:rPr lang="en-US" dirty="0"/>
              <a:t> in </a:t>
            </a:r>
            <a:r>
              <a:rPr lang="en-US" dirty="0" err="1"/>
              <a:t>altri</a:t>
            </a:r>
            <a:r>
              <a:rPr lang="en-US" dirty="0"/>
              <a:t> (smart communities?..) con </a:t>
            </a:r>
            <a:r>
              <a:rPr lang="en-US" dirty="0" err="1" smtClean="0"/>
              <a:t>calcolo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Incontro</a:t>
            </a:r>
            <a:r>
              <a:rPr lang="en-US" dirty="0" smtClean="0"/>
              <a:t> con </a:t>
            </a:r>
            <a:r>
              <a:rPr lang="en-US" dirty="0" err="1" smtClean="0"/>
              <a:t>Delgobbo</a:t>
            </a:r>
            <a:r>
              <a:rPr lang="en-US" dirty="0" smtClean="0"/>
              <a:t>,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assessore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e </a:t>
            </a:r>
            <a:r>
              <a:rPr lang="en-US" dirty="0" err="1" smtClean="0"/>
              <a:t>Innovazione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Regione</a:t>
            </a:r>
            <a:r>
              <a:rPr lang="en-US" dirty="0" smtClean="0"/>
              <a:t> ha </a:t>
            </a:r>
            <a:r>
              <a:rPr lang="en-US" dirty="0" err="1" smtClean="0"/>
              <a:t>appena</a:t>
            </a:r>
            <a:r>
              <a:rPr lang="en-US" dirty="0" smtClean="0"/>
              <a:t> </a:t>
            </a:r>
            <a:r>
              <a:rPr lang="en-US" dirty="0" err="1" smtClean="0"/>
              <a:t>lanciato</a:t>
            </a:r>
            <a:r>
              <a:rPr lang="en-US" dirty="0" smtClean="0"/>
              <a:t> </a:t>
            </a:r>
            <a:r>
              <a:rPr lang="en-US" dirty="0" err="1" smtClean="0"/>
              <a:t>consultazione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futuro</a:t>
            </a:r>
            <a:r>
              <a:rPr lang="en-US" dirty="0" smtClean="0"/>
              <a:t> </a:t>
            </a:r>
            <a:r>
              <a:rPr lang="en-US" dirty="0" err="1" smtClean="0"/>
              <a:t>innovazione</a:t>
            </a:r>
            <a:r>
              <a:rPr lang="en-US" dirty="0" smtClean="0"/>
              <a:t> .</a:t>
            </a:r>
          </a:p>
          <a:p>
            <a:pPr marL="0" indent="0">
              <a:buNone/>
              <a:defRPr/>
            </a:pPr>
            <a:r>
              <a:rPr lang="en-US" dirty="0" err="1" smtClean="0"/>
              <a:t>Riceverete</a:t>
            </a:r>
            <a:r>
              <a:rPr lang="en-US" dirty="0" smtClean="0"/>
              <a:t> mail per </a:t>
            </a:r>
            <a:r>
              <a:rPr lang="en-US" dirty="0" err="1" smtClean="0"/>
              <a:t>partecipare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</a:t>
            </a:r>
            <a:r>
              <a:rPr lang="en-US" dirty="0" err="1" smtClean="0"/>
              <a:t>credono</a:t>
            </a:r>
            <a:r>
              <a:rPr lang="en-US" dirty="0" smtClean="0"/>
              <a:t> molto a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strumento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1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3186" y="1417834"/>
            <a:ext cx="839651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Lavori</a:t>
            </a:r>
            <a:r>
              <a:rPr lang="en-US" dirty="0" smtClean="0"/>
              <a:t> al LASA- </a:t>
            </a:r>
          </a:p>
          <a:p>
            <a:r>
              <a:rPr lang="en-US" dirty="0" err="1" smtClean="0"/>
              <a:t>Mi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annunciato</a:t>
            </a:r>
            <a:r>
              <a:rPr lang="en-US" dirty="0" smtClean="0"/>
              <a:t> a </a:t>
            </a:r>
            <a:r>
              <a:rPr lang="en-US" dirty="0" err="1" smtClean="0"/>
              <a:t>inizio</a:t>
            </a:r>
            <a:r>
              <a:rPr lang="en-US" dirty="0" smtClean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lavori</a:t>
            </a:r>
            <a:r>
              <a:rPr lang="en-US" dirty="0" smtClean="0"/>
              <a:t> per </a:t>
            </a:r>
            <a:r>
              <a:rPr lang="en-US" dirty="0" err="1" smtClean="0"/>
              <a:t>perfezionamento</a:t>
            </a:r>
            <a:r>
              <a:rPr lang="en-US" dirty="0" smtClean="0"/>
              <a:t> </a:t>
            </a:r>
            <a:r>
              <a:rPr lang="en-US" dirty="0" err="1" smtClean="0"/>
              <a:t>contratto</a:t>
            </a:r>
            <a:r>
              <a:rPr lang="en-US" dirty="0" smtClean="0"/>
              <a:t> di </a:t>
            </a:r>
            <a:r>
              <a:rPr lang="en-US" dirty="0" err="1" smtClean="0"/>
              <a:t>appalto</a:t>
            </a:r>
            <a:r>
              <a:rPr lang="en-US" dirty="0" smtClean="0"/>
              <a:t> di </a:t>
            </a:r>
            <a:r>
              <a:rPr lang="en-US" dirty="0" err="1" smtClean="0"/>
              <a:t>sistemazione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  <a:r>
              <a:rPr lang="en-US" dirty="0" err="1" smtClean="0"/>
              <a:t>stavano</a:t>
            </a:r>
            <a:r>
              <a:rPr lang="en-US" dirty="0" smtClean="0"/>
              <a:t> per </a:t>
            </a:r>
            <a:r>
              <a:rPr lang="en-US" dirty="0" err="1" smtClean="0"/>
              <a:t>ripartire</a:t>
            </a:r>
            <a:r>
              <a:rPr lang="en-US" dirty="0" smtClean="0"/>
              <a:t> ma poi non ho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avuto</a:t>
            </a:r>
            <a:r>
              <a:rPr lang="en-US" dirty="0" smtClean="0"/>
              <a:t> </a:t>
            </a:r>
            <a:r>
              <a:rPr lang="en-US" dirty="0" err="1" smtClean="0"/>
              <a:t>notizie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frattempo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sostituito</a:t>
            </a:r>
            <a:r>
              <a:rPr lang="en-US" dirty="0" smtClean="0"/>
              <a:t> le </a:t>
            </a:r>
            <a:r>
              <a:rPr lang="en-US" dirty="0" err="1" smtClean="0"/>
              <a:t>caldaie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effettuano</a:t>
            </a:r>
            <a:r>
              <a:rPr lang="en-US" dirty="0" smtClean="0"/>
              <a:t> </a:t>
            </a:r>
            <a:r>
              <a:rPr lang="en-US" dirty="0" err="1" smtClean="0"/>
              <a:t>manutenzione</a:t>
            </a:r>
            <a:r>
              <a:rPr lang="en-US" dirty="0" smtClean="0"/>
              <a:t> di minima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evidenza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Osservazione</a:t>
            </a:r>
            <a:r>
              <a:rPr lang="en-US" dirty="0" smtClean="0"/>
              <a:t> ONDE GRAVITAZIONALI di cui </a:t>
            </a:r>
            <a:r>
              <a:rPr lang="en-US" dirty="0" err="1" smtClean="0"/>
              <a:t>collaborazione</a:t>
            </a:r>
            <a:r>
              <a:rPr lang="en-US" dirty="0" smtClean="0"/>
              <a:t> VIRGO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pienamente</a:t>
            </a:r>
            <a:r>
              <a:rPr lang="en-US" dirty="0" smtClean="0"/>
              <a:t> parte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seminario</a:t>
            </a:r>
            <a:r>
              <a:rPr lang="en-US" dirty="0" smtClean="0"/>
              <a:t> a Milano </a:t>
            </a:r>
            <a:r>
              <a:rPr lang="en-US" dirty="0" err="1" smtClean="0"/>
              <a:t>il</a:t>
            </a:r>
            <a:r>
              <a:rPr lang="en-US" dirty="0" smtClean="0"/>
              <a:t> 13 </a:t>
            </a:r>
            <a:r>
              <a:rPr lang="en-US" dirty="0" err="1" smtClean="0"/>
              <a:t>Aprile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Matteo</a:t>
            </a:r>
            <a:r>
              <a:rPr lang="en-US" dirty="0" smtClean="0"/>
              <a:t> </a:t>
            </a:r>
            <a:r>
              <a:rPr lang="en-US" dirty="0" err="1" smtClean="0"/>
              <a:t>Renzi</a:t>
            </a:r>
            <a:r>
              <a:rPr lang="en-US" dirty="0" smtClean="0"/>
              <a:t> in </a:t>
            </a:r>
            <a:r>
              <a:rPr lang="en-US" dirty="0" err="1" smtClean="0"/>
              <a:t>visita</a:t>
            </a:r>
            <a:r>
              <a:rPr lang="en-US" dirty="0" smtClean="0"/>
              <a:t> al LNGS e’ </a:t>
            </a:r>
            <a:r>
              <a:rPr lang="en-US" dirty="0" err="1" smtClean="0"/>
              <a:t>stato</a:t>
            </a:r>
            <a:r>
              <a:rPr lang="en-US" dirty="0" smtClean="0"/>
              <a:t> molto </a:t>
            </a:r>
            <a:r>
              <a:rPr lang="en-US" dirty="0" err="1" smtClean="0"/>
              <a:t>colpito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 e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presentazioni</a:t>
            </a:r>
            <a:r>
              <a:rPr lang="en-US" dirty="0" smtClean="0"/>
              <a:t> e ha </a:t>
            </a:r>
            <a:r>
              <a:rPr lang="en-US" dirty="0" err="1" smtClean="0"/>
              <a:t>promesso</a:t>
            </a:r>
            <a:r>
              <a:rPr lang="en-US" dirty="0" smtClean="0"/>
              <a:t> 60ML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consolidamento</a:t>
            </a:r>
            <a:r>
              <a:rPr lang="en-US" dirty="0" smtClean="0"/>
              <a:t> e </a:t>
            </a:r>
            <a:r>
              <a:rPr lang="en-US" dirty="0" err="1" smtClean="0"/>
              <a:t>l’upgrade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/>
              <a:t>Ha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parlato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necessità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svincolare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limiti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PA.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Matteo</a:t>
            </a:r>
            <a:r>
              <a:rPr lang="en-US" dirty="0" smtClean="0"/>
              <a:t> </a:t>
            </a:r>
            <a:r>
              <a:rPr lang="en-US" dirty="0" err="1" smtClean="0"/>
              <a:t>Renzi</a:t>
            </a:r>
            <a:r>
              <a:rPr lang="en-US" dirty="0" smtClean="0"/>
              <a:t> a Milano per </a:t>
            </a:r>
            <a:r>
              <a:rPr lang="en-US" dirty="0" err="1" smtClean="0"/>
              <a:t>sostenere</a:t>
            </a:r>
            <a:r>
              <a:rPr lang="en-US" dirty="0" smtClean="0"/>
              <a:t> Human </a:t>
            </a:r>
            <a:r>
              <a:rPr lang="en-US" dirty="0" err="1" smtClean="0"/>
              <a:t>Technopole</a:t>
            </a:r>
            <a:r>
              <a:rPr lang="en-US" dirty="0" smtClean="0"/>
              <a:t>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EPR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coinvolgersi</a:t>
            </a:r>
            <a:r>
              <a:rPr lang="en-US" dirty="0" smtClean="0"/>
              <a:t> e ha citato in </a:t>
            </a:r>
            <a:r>
              <a:rPr lang="en-US" dirty="0" err="1" smtClean="0"/>
              <a:t>primis</a:t>
            </a:r>
            <a:r>
              <a:rPr lang="en-US" dirty="0" smtClean="0"/>
              <a:t> CNR e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Formato</a:t>
            </a:r>
            <a:r>
              <a:rPr lang="en-US" dirty="0" smtClean="0"/>
              <a:t> GDL con </a:t>
            </a:r>
            <a:r>
              <a:rPr lang="en-US" dirty="0" err="1"/>
              <a:t>Z</a:t>
            </a:r>
            <a:r>
              <a:rPr lang="en-US" dirty="0" err="1" smtClean="0"/>
              <a:t>occoli</a:t>
            </a:r>
            <a:r>
              <a:rPr lang="en-US" dirty="0" smtClean="0"/>
              <a:t>,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mi,mib</a:t>
            </a:r>
            <a:r>
              <a:rPr lang="en-US" dirty="0" smtClean="0"/>
              <a:t> e </a:t>
            </a:r>
            <a:r>
              <a:rPr lang="en-US" dirty="0" err="1" smtClean="0"/>
              <a:t>pv</a:t>
            </a:r>
            <a:r>
              <a:rPr lang="en-US" dirty="0" smtClean="0"/>
              <a:t> e Durante per </a:t>
            </a:r>
            <a:r>
              <a:rPr lang="en-US" dirty="0" err="1" smtClean="0"/>
              <a:t>capirne</a:t>
            </a:r>
            <a:r>
              <a:rPr lang="en-US" dirty="0" smtClean="0"/>
              <a:t> le </a:t>
            </a:r>
            <a:r>
              <a:rPr lang="en-US" dirty="0" err="1" smtClean="0"/>
              <a:t>modalita</a:t>
            </a:r>
            <a:r>
              <a:rPr lang="en-US" dirty="0" smtClean="0"/>
              <a:t>’  (big data, human brain, </a:t>
            </a:r>
            <a:r>
              <a:rPr lang="en-US" dirty="0" err="1" smtClean="0"/>
              <a:t>fisica</a:t>
            </a:r>
            <a:r>
              <a:rPr lang="en-US" dirty="0" smtClean="0"/>
              <a:t> sanitaria con </a:t>
            </a:r>
            <a:r>
              <a:rPr lang="en-US" dirty="0" err="1" smtClean="0"/>
              <a:t>acceleratori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 Da </a:t>
            </a:r>
            <a:r>
              <a:rPr lang="en-US" dirty="0" err="1" smtClean="0"/>
              <a:t>assumere</a:t>
            </a:r>
            <a:r>
              <a:rPr lang="en-US" dirty="0" smtClean="0"/>
              <a:t> 215 </a:t>
            </a:r>
            <a:r>
              <a:rPr lang="en-US" dirty="0" err="1" smtClean="0"/>
              <a:t>ricercatori</a:t>
            </a:r>
            <a:r>
              <a:rPr lang="en-US" dirty="0" smtClean="0"/>
              <a:t> per EPR </a:t>
            </a:r>
            <a:r>
              <a:rPr lang="en-US" dirty="0" err="1" smtClean="0"/>
              <a:t>entro</a:t>
            </a:r>
            <a:r>
              <a:rPr lang="en-US" dirty="0" smtClean="0"/>
              <a:t> 2016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1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–</a:t>
            </a:r>
            <a:r>
              <a:rPr lang="en-US" dirty="0" err="1" smtClean="0"/>
              <a:t>Febbraio</a:t>
            </a:r>
            <a:r>
              <a:rPr lang="en-US" dirty="0" smtClean="0"/>
              <a:t> 2016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Continui</a:t>
            </a:r>
            <a:r>
              <a:rPr lang="en-US" dirty="0" smtClean="0"/>
              <a:t> </a:t>
            </a:r>
            <a:r>
              <a:rPr lang="en-US" dirty="0" err="1" smtClean="0"/>
              <a:t>ritardi</a:t>
            </a:r>
            <a:r>
              <a:rPr lang="en-US" dirty="0" smtClean="0"/>
              <a:t> del MIUR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Chiamate</a:t>
            </a:r>
            <a:r>
              <a:rPr lang="en-US" dirty="0" smtClean="0"/>
              <a:t> </a:t>
            </a:r>
            <a:r>
              <a:rPr lang="en-US" dirty="0" err="1" smtClean="0"/>
              <a:t>dirette</a:t>
            </a:r>
            <a:r>
              <a:rPr lang="en-US" dirty="0"/>
              <a:t> </a:t>
            </a:r>
            <a:r>
              <a:rPr lang="en-US" dirty="0" smtClean="0"/>
              <a:t>2014 – INFN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usare</a:t>
            </a:r>
            <a:r>
              <a:rPr lang="en-US" dirty="0" smtClean="0"/>
              <a:t> solo 175ke e non </a:t>
            </a:r>
            <a:r>
              <a:rPr lang="en-US" dirty="0" err="1" smtClean="0"/>
              <a:t>c’e</a:t>
            </a:r>
            <a:r>
              <a:rPr lang="en-US" dirty="0" smtClean="0"/>
              <a:t>’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competizione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. </a:t>
            </a:r>
            <a:r>
              <a:rPr lang="en-US" dirty="0" err="1" smtClean="0"/>
              <a:t>Manca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corte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conti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Chiamate</a:t>
            </a:r>
            <a:r>
              <a:rPr lang="en-US" dirty="0" smtClean="0"/>
              <a:t> </a:t>
            </a:r>
            <a:r>
              <a:rPr lang="en-US" dirty="0" err="1" smtClean="0"/>
              <a:t>dirette</a:t>
            </a:r>
            <a:r>
              <a:rPr lang="en-US" dirty="0" smtClean="0"/>
              <a:t> 2015 – </a:t>
            </a:r>
            <a:r>
              <a:rPr lang="en-US" dirty="0" err="1" smtClean="0"/>
              <a:t>totale</a:t>
            </a:r>
            <a:r>
              <a:rPr lang="en-US" dirty="0" smtClean="0"/>
              <a:t> 791ke, ma </a:t>
            </a:r>
            <a:r>
              <a:rPr lang="en-US" dirty="0" err="1" smtClean="0"/>
              <a:t>manca</a:t>
            </a:r>
            <a:r>
              <a:rPr lang="en-US" dirty="0" smtClean="0"/>
              <a:t> </a:t>
            </a:r>
            <a:r>
              <a:rPr lang="en-US" dirty="0" err="1" smtClean="0"/>
              <a:t>ri</a:t>
            </a:r>
            <a:r>
              <a:rPr lang="en-US" dirty="0" err="1" smtClean="0"/>
              <a:t>partizione</a:t>
            </a:r>
            <a:r>
              <a:rPr lang="en-US" dirty="0" smtClean="0"/>
              <a:t>  </a:t>
            </a:r>
            <a:r>
              <a:rPr lang="en-US" dirty="0" smtClean="0"/>
              <a:t>e DM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Stabilito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chiamati</a:t>
            </a:r>
            <a:r>
              <a:rPr lang="en-US" dirty="0" smtClean="0"/>
              <a:t> </a:t>
            </a:r>
            <a:r>
              <a:rPr lang="en-US" dirty="0" err="1" smtClean="0"/>
              <a:t>vincitori</a:t>
            </a:r>
            <a:r>
              <a:rPr lang="en-US" dirty="0" smtClean="0"/>
              <a:t> di Levi </a:t>
            </a:r>
            <a:r>
              <a:rPr lang="en-US" dirty="0" err="1" smtClean="0"/>
              <a:t>Montalcini</a:t>
            </a:r>
            <a:r>
              <a:rPr lang="en-US" dirty="0" smtClean="0"/>
              <a:t>, SIR, ERC e Marie Curie (DM </a:t>
            </a:r>
            <a:r>
              <a:rPr lang="fr-FR" dirty="0"/>
              <a:t>28 </a:t>
            </a:r>
            <a:r>
              <a:rPr lang="fr-FR" dirty="0" err="1"/>
              <a:t>dicembre</a:t>
            </a:r>
            <a:r>
              <a:rPr lang="fr-FR" dirty="0"/>
              <a:t> 2015 n. </a:t>
            </a:r>
            <a:r>
              <a:rPr lang="fr-FR" dirty="0" smtClean="0"/>
              <a:t>963)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O</a:t>
            </a:r>
            <a:r>
              <a:rPr lang="en-US" dirty="0" err="1" smtClean="0"/>
              <a:t>ltre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staff  </a:t>
            </a:r>
            <a:r>
              <a:rPr lang="en-US" dirty="0" err="1" smtClean="0"/>
              <a:t>all’estero</a:t>
            </a:r>
            <a:r>
              <a:rPr lang="en-US" dirty="0" smtClean="0"/>
              <a:t> .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posizioni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Nomi?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deliberati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premiali</a:t>
            </a:r>
            <a:r>
              <a:rPr lang="en-US" dirty="0" smtClean="0"/>
              <a:t> 2014, ne 2015.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Fermo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DL di </a:t>
            </a:r>
            <a:r>
              <a:rPr lang="en-US" dirty="0" err="1" smtClean="0"/>
              <a:t>attuazione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riforma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normativa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EPR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trasmesso</a:t>
            </a:r>
            <a:r>
              <a:rPr lang="en-US" dirty="0" smtClean="0"/>
              <a:t> a </a:t>
            </a:r>
            <a:r>
              <a:rPr lang="en-US" dirty="0" err="1"/>
              <a:t>B</a:t>
            </a:r>
            <a:r>
              <a:rPr lang="en-US" dirty="0" err="1" smtClean="0"/>
              <a:t>ruxelles</a:t>
            </a:r>
            <a:r>
              <a:rPr lang="en-US" dirty="0" smtClean="0"/>
              <a:t> </a:t>
            </a:r>
            <a:r>
              <a:rPr lang="en-US" dirty="0" err="1" smtClean="0"/>
              <a:t>l’elenco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18 </a:t>
            </a:r>
            <a:r>
              <a:rPr lang="en-US" dirty="0" err="1" smtClean="0"/>
              <a:t>strutture</a:t>
            </a:r>
            <a:r>
              <a:rPr lang="en-US" dirty="0" smtClean="0"/>
              <a:t> del PNIR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oggetto</a:t>
            </a:r>
            <a:r>
              <a:rPr lang="en-US" dirty="0" smtClean="0"/>
              <a:t> di </a:t>
            </a:r>
            <a:r>
              <a:rPr lang="en-US" dirty="0" err="1" smtClean="0"/>
              <a:t>bando</a:t>
            </a:r>
            <a:r>
              <a:rPr lang="en-US" dirty="0" smtClean="0"/>
              <a:t> PON legato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Per INFN LNGS, LNS, KM3net, DHTCS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–</a:t>
            </a:r>
            <a:r>
              <a:rPr lang="en-US" dirty="0" err="1" smtClean="0"/>
              <a:t>Febbraio</a:t>
            </a:r>
            <a:r>
              <a:rPr lang="en-US" dirty="0" smtClean="0"/>
              <a:t> 2016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MISE </a:t>
            </a:r>
            <a:r>
              <a:rPr lang="en-US" dirty="0" err="1" smtClean="0"/>
              <a:t>attiva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PON per </a:t>
            </a:r>
            <a:r>
              <a:rPr lang="en-US" dirty="0" err="1" smtClean="0"/>
              <a:t>imprese</a:t>
            </a:r>
            <a:r>
              <a:rPr lang="en-US" dirty="0" smtClean="0"/>
              <a:t> e </a:t>
            </a:r>
            <a:r>
              <a:rPr lang="en-US" dirty="0" err="1" smtClean="0"/>
              <a:t>competitivita</a:t>
            </a:r>
            <a:r>
              <a:rPr lang="en-US" dirty="0" smtClean="0"/>
              <a:t>’, </a:t>
            </a:r>
            <a:r>
              <a:rPr lang="en-US" dirty="0" err="1" smtClean="0"/>
              <a:t>gestiti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Invitalia</a:t>
            </a:r>
            <a:r>
              <a:rPr lang="en-US" dirty="0" smtClean="0"/>
              <a:t>. EPR </a:t>
            </a:r>
            <a:r>
              <a:rPr lang="en-US" dirty="0" err="1" smtClean="0"/>
              <a:t>aiuta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azienda</a:t>
            </a:r>
            <a:r>
              <a:rPr lang="en-US" dirty="0" smtClean="0"/>
              <a:t> a </a:t>
            </a:r>
            <a:r>
              <a:rPr lang="en-US" dirty="0" err="1" smtClean="0"/>
              <a:t>portare</a:t>
            </a:r>
            <a:r>
              <a:rPr lang="en-US" dirty="0" smtClean="0"/>
              <a:t> a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produttivo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, con </a:t>
            </a:r>
            <a:r>
              <a:rPr lang="en-US" dirty="0" err="1" smtClean="0"/>
              <a:t>prestito</a:t>
            </a:r>
            <a:r>
              <a:rPr lang="en-US" dirty="0" smtClean="0"/>
              <a:t> del PON.  INFN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lavorando</a:t>
            </a:r>
            <a:r>
              <a:rPr lang="en-US" dirty="0" smtClean="0"/>
              <a:t> a </a:t>
            </a:r>
            <a:r>
              <a:rPr lang="en-US" dirty="0" err="1" smtClean="0"/>
              <a:t>Carbosulcis</a:t>
            </a:r>
            <a:r>
              <a:rPr lang="en-US" dirty="0" smtClean="0"/>
              <a:t> (</a:t>
            </a:r>
            <a:r>
              <a:rPr lang="en-US" dirty="0" err="1" smtClean="0"/>
              <a:t>Sardegna</a:t>
            </a:r>
            <a:r>
              <a:rPr lang="en-US" dirty="0" smtClean="0"/>
              <a:t>) e </a:t>
            </a:r>
            <a:r>
              <a:rPr lang="en-US" dirty="0" err="1" smtClean="0"/>
              <a:t>Lfoundry</a:t>
            </a:r>
            <a:r>
              <a:rPr lang="en-US" dirty="0" smtClean="0"/>
              <a:t> (</a:t>
            </a:r>
            <a:r>
              <a:rPr lang="en-US" dirty="0"/>
              <a:t>M</a:t>
            </a:r>
            <a:r>
              <a:rPr lang="en-US" dirty="0" smtClean="0"/>
              <a:t>arche)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Grossa</a:t>
            </a:r>
            <a:r>
              <a:rPr lang="en-US" dirty="0" smtClean="0"/>
              <a:t> </a:t>
            </a:r>
            <a:r>
              <a:rPr lang="en-US" dirty="0" err="1" smtClean="0"/>
              <a:t>pressione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partecipazione</a:t>
            </a:r>
            <a:r>
              <a:rPr lang="en-US" dirty="0" smtClean="0"/>
              <a:t> POR – </a:t>
            </a:r>
            <a:r>
              <a:rPr lang="en-US" dirty="0" err="1" smtClean="0"/>
              <a:t>presi</a:t>
            </a:r>
            <a:r>
              <a:rPr lang="en-US" dirty="0" smtClean="0"/>
              <a:t> </a:t>
            </a:r>
            <a:r>
              <a:rPr lang="en-US" dirty="0" err="1" smtClean="0"/>
              <a:t>contatti</a:t>
            </a:r>
            <a:r>
              <a:rPr lang="en-US" dirty="0" smtClean="0"/>
              <a:t> con </a:t>
            </a:r>
            <a:r>
              <a:rPr lang="en-US" dirty="0" err="1" smtClean="0"/>
              <a:t>assessore</a:t>
            </a:r>
            <a:r>
              <a:rPr lang="en-US" dirty="0" smtClean="0"/>
              <a:t> </a:t>
            </a:r>
            <a:r>
              <a:rPr lang="en-US" dirty="0" err="1" smtClean="0"/>
              <a:t>Lombardia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INFN </a:t>
            </a:r>
            <a:r>
              <a:rPr lang="en-US" dirty="0" err="1" smtClean="0"/>
              <a:t>spinge</a:t>
            </a:r>
            <a:r>
              <a:rPr lang="en-US" dirty="0" smtClean="0"/>
              <a:t> </a:t>
            </a:r>
            <a:r>
              <a:rPr lang="en-US" dirty="0" err="1" smtClean="0"/>
              <a:t>cofinanziamento</a:t>
            </a:r>
            <a:r>
              <a:rPr lang="en-US" dirty="0" smtClean="0"/>
              <a:t> </a:t>
            </a:r>
            <a:r>
              <a:rPr lang="en-US" dirty="0" err="1" smtClean="0"/>
              <a:t>posizioni</a:t>
            </a:r>
            <a:r>
              <a:rPr lang="en-US" dirty="0" smtClean="0"/>
              <a:t> da RTDA, </a:t>
            </a:r>
            <a:r>
              <a:rPr lang="en-US" dirty="0" err="1" smtClean="0"/>
              <a:t>previste</a:t>
            </a:r>
            <a:r>
              <a:rPr lang="en-US" dirty="0" smtClean="0"/>
              <a:t> 18 </a:t>
            </a:r>
            <a:r>
              <a:rPr lang="en-US" dirty="0" err="1" smtClean="0"/>
              <a:t>posizioni</a:t>
            </a:r>
            <a:r>
              <a:rPr lang="en-US" dirty="0" smtClean="0"/>
              <a:t> in Italia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Ma a </a:t>
            </a:r>
            <a:r>
              <a:rPr lang="en-US" dirty="0" err="1" smtClean="0"/>
              <a:t>scapito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AR.        A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di </a:t>
            </a:r>
            <a:r>
              <a:rPr lang="en-US" dirty="0" err="1" smtClean="0"/>
              <a:t>bando</a:t>
            </a:r>
            <a:r>
              <a:rPr lang="en-US" dirty="0" smtClean="0"/>
              <a:t> AR , in </a:t>
            </a:r>
            <a:r>
              <a:rPr lang="en-US" dirty="0" err="1" smtClean="0"/>
              <a:t>inglese</a:t>
            </a:r>
            <a:r>
              <a:rPr lang="en-US" dirty="0" smtClean="0"/>
              <a:t> e per soli </a:t>
            </a:r>
            <a:r>
              <a:rPr lang="en-US" dirty="0" err="1" smtClean="0"/>
              <a:t>titoli</a:t>
            </a:r>
            <a:r>
              <a:rPr lang="en-US" dirty="0" smtClean="0"/>
              <a:t> per </a:t>
            </a:r>
            <a:r>
              <a:rPr lang="en-US" dirty="0" err="1" smtClean="0"/>
              <a:t>incentivare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da </a:t>
            </a:r>
            <a:r>
              <a:rPr lang="en-US" dirty="0" err="1" smtClean="0"/>
              <a:t>stranieri</a:t>
            </a:r>
            <a:r>
              <a:rPr lang="en-US" dirty="0" smtClean="0"/>
              <a:t>. 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Contrattazione</a:t>
            </a:r>
            <a:r>
              <a:rPr lang="en-US" dirty="0" smtClean="0"/>
              <a:t> </a:t>
            </a:r>
            <a:r>
              <a:rPr lang="en-US" dirty="0" err="1" smtClean="0"/>
              <a:t>sindacale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</a:t>
            </a:r>
            <a:r>
              <a:rPr lang="en-US" dirty="0">
                <a:sym typeface="Wingdings"/>
              </a:rPr>
              <a:t>(</a:t>
            </a:r>
            <a:r>
              <a:rPr lang="en-US" dirty="0" smtClean="0">
                <a:sym typeface="Wingdings"/>
              </a:rPr>
              <a:t> 15 </a:t>
            </a:r>
            <a:r>
              <a:rPr lang="en-US" dirty="0" err="1" smtClean="0">
                <a:sym typeface="Wingdings"/>
              </a:rPr>
              <a:t>marzo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ultima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Si propone un </a:t>
            </a:r>
            <a:r>
              <a:rPr lang="en-US" dirty="0" err="1" smtClean="0">
                <a:sym typeface="Wingdings"/>
              </a:rPr>
              <a:t>aumento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fondo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per IV-VIII </a:t>
            </a:r>
            <a:r>
              <a:rPr lang="en-US" dirty="0" err="1" smtClean="0">
                <a:sym typeface="Wingdings"/>
              </a:rPr>
              <a:t>risulterebbe</a:t>
            </a:r>
            <a:r>
              <a:rPr lang="en-US" dirty="0" smtClean="0">
                <a:sym typeface="Wingdings"/>
              </a:rPr>
              <a:t> in un </a:t>
            </a:r>
            <a:r>
              <a:rPr lang="en-US" dirty="0" err="1" smtClean="0">
                <a:sym typeface="Wingdings"/>
              </a:rPr>
              <a:t>aumento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indennita</a:t>
            </a:r>
            <a:r>
              <a:rPr lang="en-US" dirty="0" smtClean="0">
                <a:sym typeface="Wingdings"/>
              </a:rPr>
              <a:t>’ di </a:t>
            </a:r>
            <a:r>
              <a:rPr lang="en-US" dirty="0" err="1" smtClean="0">
                <a:sym typeface="Wingdings"/>
              </a:rPr>
              <a:t>Ente</a:t>
            </a:r>
            <a:r>
              <a:rPr lang="en-US" dirty="0" smtClean="0">
                <a:sym typeface="Wingdings"/>
              </a:rPr>
              <a:t> (100 euro) e in un </a:t>
            </a:r>
            <a:r>
              <a:rPr lang="en-US" dirty="0" err="1" smtClean="0">
                <a:sym typeface="Wingdings"/>
              </a:rPr>
              <a:t>aumento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parte </a:t>
            </a:r>
            <a:r>
              <a:rPr lang="en-US" dirty="0" err="1" smtClean="0">
                <a:sym typeface="Wingdings"/>
              </a:rPr>
              <a:t>legata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produttivita</a:t>
            </a:r>
            <a:r>
              <a:rPr lang="en-US" dirty="0" smtClean="0">
                <a:sym typeface="Wingdings"/>
              </a:rPr>
              <a:t>’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Discussione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integrazioni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per I-III. </a:t>
            </a:r>
            <a:r>
              <a:rPr lang="en-US" dirty="0" err="1" smtClean="0">
                <a:sym typeface="Wingdings"/>
              </a:rPr>
              <a:t>Incremento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vincitori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possibile</a:t>
            </a:r>
            <a:r>
              <a:rPr lang="en-US" dirty="0" smtClean="0">
                <a:sym typeface="Wingdings"/>
              </a:rPr>
              <a:t> se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modifica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regolamento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9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Discussione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6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finanziamento</a:t>
            </a:r>
            <a:r>
              <a:rPr lang="en-US" dirty="0" smtClean="0">
                <a:sym typeface="Wingdings"/>
              </a:rPr>
              <a:t> di 45ML in 3 </a:t>
            </a:r>
            <a:r>
              <a:rPr lang="en-US" dirty="0" err="1" smtClean="0">
                <a:sym typeface="Wingdings"/>
              </a:rPr>
              <a:t>anni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legge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stabilita</a:t>
            </a:r>
            <a:r>
              <a:rPr lang="en-US" dirty="0" smtClean="0">
                <a:sym typeface="Wingdings"/>
              </a:rPr>
              <a:t>’, </a:t>
            </a:r>
            <a:r>
              <a:rPr lang="en-US" dirty="0" smtClean="0"/>
              <a:t>per 30ML upgrade </a:t>
            </a:r>
            <a:r>
              <a:rPr lang="en-US" dirty="0" err="1" smtClean="0"/>
              <a:t>esperimenti</a:t>
            </a:r>
            <a:r>
              <a:rPr lang="en-US" dirty="0" smtClean="0"/>
              <a:t>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per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superconduttivita</a:t>
            </a:r>
            <a:r>
              <a:rPr lang="en-US" dirty="0" smtClean="0"/>
              <a:t>’ HL/LHC </a:t>
            </a:r>
            <a:r>
              <a:rPr lang="en-US" dirty="0" smtClean="0"/>
              <a:t>e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strategici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prossimo</a:t>
            </a:r>
            <a:r>
              <a:rPr lang="en-US" dirty="0" smtClean="0"/>
              <a:t> DG INFN </a:t>
            </a:r>
            <a:r>
              <a:rPr lang="en-US" dirty="0" err="1" smtClean="0"/>
              <a:t>sara</a:t>
            </a:r>
            <a:r>
              <a:rPr lang="en-US" dirty="0" smtClean="0"/>
              <a:t>’ Bruno </a:t>
            </a:r>
            <a:r>
              <a:rPr lang="en-US" dirty="0" err="1" smtClean="0"/>
              <a:t>Quarta</a:t>
            </a:r>
            <a:r>
              <a:rPr lang="en-US" dirty="0" smtClean="0"/>
              <a:t>, </a:t>
            </a:r>
            <a:r>
              <a:rPr lang="en-US" dirty="0" err="1" smtClean="0"/>
              <a:t>presa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a Maggio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What next –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tenute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16-17 </a:t>
            </a:r>
            <a:r>
              <a:rPr lang="en-US" dirty="0" err="1" smtClean="0"/>
              <a:t>febbraio</a:t>
            </a:r>
            <a:r>
              <a:rPr lang="en-US" dirty="0" smtClean="0"/>
              <a:t> le </a:t>
            </a:r>
            <a:r>
              <a:rPr lang="en-US" dirty="0" err="1" smtClean="0"/>
              <a:t>giornate</a:t>
            </a:r>
            <a:r>
              <a:rPr lang="en-US" dirty="0" smtClean="0"/>
              <a:t> conclusive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Ampia</a:t>
            </a:r>
            <a:r>
              <a:rPr lang="en-US" dirty="0" smtClean="0"/>
              <a:t> </a:t>
            </a:r>
            <a:r>
              <a:rPr lang="en-US" dirty="0" err="1" smtClean="0"/>
              <a:t>panoramica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possibili</a:t>
            </a:r>
            <a:r>
              <a:rPr lang="en-US" dirty="0" smtClean="0"/>
              <a:t> </a:t>
            </a:r>
            <a:r>
              <a:rPr lang="en-US" dirty="0" err="1" smtClean="0"/>
              <a:t>linee</a:t>
            </a:r>
            <a:r>
              <a:rPr lang="en-US" dirty="0" smtClean="0"/>
              <a:t> di </a:t>
            </a:r>
            <a:r>
              <a:rPr lang="en-US" dirty="0" err="1" smtClean="0"/>
              <a:t>apertura</a:t>
            </a:r>
            <a:r>
              <a:rPr lang="en-US" dirty="0" smtClean="0"/>
              <a:t> </a:t>
            </a:r>
            <a:r>
              <a:rPr lang="en-US" dirty="0" err="1" smtClean="0"/>
              <a:t>dell’ente</a:t>
            </a:r>
            <a:r>
              <a:rPr lang="en-US" dirty="0" smtClean="0"/>
              <a:t>…..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In </a:t>
            </a:r>
            <a:r>
              <a:rPr lang="en-US" dirty="0" err="1" smtClean="0"/>
              <a:t>preparazione</a:t>
            </a:r>
            <a:r>
              <a:rPr lang="en-US" dirty="0" smtClean="0"/>
              <a:t> </a:t>
            </a:r>
            <a:r>
              <a:rPr lang="en-US" dirty="0" err="1" smtClean="0"/>
              <a:t>bandi</a:t>
            </a:r>
            <a:r>
              <a:rPr lang="en-US" dirty="0" smtClean="0"/>
              <a:t> </a:t>
            </a:r>
            <a:r>
              <a:rPr lang="en-US" dirty="0" err="1" smtClean="0"/>
              <a:t>concordo</a:t>
            </a:r>
            <a:r>
              <a:rPr lang="en-US" dirty="0" smtClean="0"/>
              <a:t> per 5+5 </a:t>
            </a:r>
            <a:r>
              <a:rPr lang="en-US" dirty="0" err="1" smtClean="0"/>
              <a:t>posti</a:t>
            </a:r>
            <a:r>
              <a:rPr lang="en-US" dirty="0" smtClean="0"/>
              <a:t> I </a:t>
            </a:r>
            <a:r>
              <a:rPr lang="en-US" dirty="0" err="1" smtClean="0"/>
              <a:t>Ricercatore</a:t>
            </a:r>
            <a:r>
              <a:rPr lang="en-US" dirty="0" smtClean="0"/>
              <a:t> e </a:t>
            </a:r>
            <a:r>
              <a:rPr lang="en-US" dirty="0" smtClean="0"/>
              <a:t>5+5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 CV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r>
              <a:rPr lang="en-US" dirty="0" smtClean="0"/>
              <a:t> e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commissari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online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Da </a:t>
            </a:r>
            <a:r>
              <a:rPr lang="en-US" dirty="0" err="1" smtClean="0"/>
              <a:t>Luglio</a:t>
            </a:r>
            <a:r>
              <a:rPr lang="en-US" dirty="0" smtClean="0"/>
              <a:t> 2016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Polizza</a:t>
            </a:r>
            <a:r>
              <a:rPr lang="en-US" dirty="0" smtClean="0"/>
              <a:t> Sanitaria   </a:t>
            </a:r>
            <a:r>
              <a:rPr lang="en-US" dirty="0" err="1" smtClean="0"/>
              <a:t>ditta</a:t>
            </a:r>
            <a:r>
              <a:rPr lang="en-US" dirty="0" smtClean="0"/>
              <a:t> RBM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offerta</a:t>
            </a:r>
            <a:r>
              <a:rPr lang="en-US" dirty="0" smtClean="0"/>
              <a:t> </a:t>
            </a:r>
            <a:r>
              <a:rPr lang="en-US" dirty="0" err="1" smtClean="0"/>
              <a:t>economica</a:t>
            </a:r>
            <a:r>
              <a:rPr lang="en-US" dirty="0" smtClean="0"/>
              <a:t> molto </a:t>
            </a:r>
            <a:r>
              <a:rPr lang="en-US" dirty="0" err="1" smtClean="0"/>
              <a:t>conveniente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/>
              <a:t>Gennaio</a:t>
            </a:r>
            <a:r>
              <a:rPr lang="en-US" dirty="0"/>
              <a:t> –</a:t>
            </a:r>
            <a:r>
              <a:rPr lang="en-US" dirty="0" err="1"/>
              <a:t>Febbraio</a:t>
            </a:r>
            <a:r>
              <a:rPr lang="en-US" dirty="0"/>
              <a:t> 2016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5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Relazione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Saban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valutazione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laboratori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r>
              <a:rPr lang="en-US" dirty="0" smtClean="0">
                <a:sym typeface="Wingdings"/>
              </a:rPr>
              <a:t> INFN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Fioni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Scandale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Saban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Analisi</a:t>
            </a:r>
            <a:r>
              <a:rPr lang="en-US" dirty="0" smtClean="0">
                <a:sym typeface="Wingdings"/>
              </a:rPr>
              <a:t> propone di </a:t>
            </a:r>
            <a:r>
              <a:rPr lang="en-US" dirty="0" err="1" smtClean="0">
                <a:sym typeface="Wingdings"/>
              </a:rPr>
              <a:t>focalizzare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attivita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laboratori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loro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eccellenze</a:t>
            </a:r>
            <a:r>
              <a:rPr lang="en-US" dirty="0" smtClean="0">
                <a:sym typeface="Wingdings"/>
              </a:rPr>
              <a:t>, di </a:t>
            </a:r>
            <a:r>
              <a:rPr lang="en-US" dirty="0" err="1" smtClean="0">
                <a:sym typeface="Wingdings"/>
              </a:rPr>
              <a:t>creare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infrastruttura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comune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ing</a:t>
            </a:r>
            <a:r>
              <a:rPr lang="en-US" dirty="0" smtClean="0">
                <a:sym typeface="Wingdings"/>
              </a:rPr>
              <a:t>, di dare </a:t>
            </a:r>
            <a:r>
              <a:rPr lang="en-US" dirty="0" err="1" smtClean="0">
                <a:sym typeface="Wingdings"/>
              </a:rPr>
              <a:t>maggior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importanza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manutenzione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introdurre</a:t>
            </a:r>
            <a:r>
              <a:rPr lang="en-US" dirty="0" smtClean="0">
                <a:sym typeface="Wingdings"/>
              </a:rPr>
              <a:t> project management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Saban</a:t>
            </a:r>
            <a:r>
              <a:rPr lang="en-US" dirty="0" smtClean="0"/>
              <a:t> </a:t>
            </a:r>
            <a:r>
              <a:rPr lang="en-US" dirty="0" err="1" smtClean="0"/>
              <a:t>riceve</a:t>
            </a:r>
            <a:r>
              <a:rPr lang="en-US" dirty="0" smtClean="0"/>
              <a:t> </a:t>
            </a:r>
            <a:r>
              <a:rPr lang="en-US" dirty="0" err="1" smtClean="0"/>
              <a:t>contratto</a:t>
            </a:r>
            <a:r>
              <a:rPr lang="en-US" dirty="0" smtClean="0"/>
              <a:t> di </a:t>
            </a:r>
            <a:r>
              <a:rPr lang="en-US" dirty="0" err="1" smtClean="0"/>
              <a:t>consulenza</a:t>
            </a:r>
            <a:r>
              <a:rPr lang="en-US" dirty="0" smtClean="0"/>
              <a:t> per </a:t>
            </a:r>
            <a:r>
              <a:rPr lang="en-US" dirty="0" err="1" smtClean="0"/>
              <a:t>gestire</a:t>
            </a:r>
            <a:r>
              <a:rPr lang="en-US" dirty="0" smtClean="0"/>
              <a:t> un Technical Advisory </a:t>
            </a:r>
            <a:r>
              <a:rPr lang="en-US" dirty="0" err="1" smtClean="0"/>
              <a:t>commettee</a:t>
            </a:r>
            <a:r>
              <a:rPr lang="en-US" dirty="0" smtClean="0"/>
              <a:t> per </a:t>
            </a:r>
            <a:r>
              <a:rPr lang="en-US" dirty="0" err="1" smtClean="0"/>
              <a:t>seguire</a:t>
            </a:r>
            <a:r>
              <a:rPr lang="en-US" dirty="0" smtClean="0"/>
              <a:t> </a:t>
            </a:r>
            <a:r>
              <a:rPr lang="en-US" dirty="0" err="1" smtClean="0"/>
              <a:t>qs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Relazione</a:t>
            </a:r>
            <a:r>
              <a:rPr lang="en-US" dirty="0" smtClean="0"/>
              <a:t> F. </a:t>
            </a:r>
            <a:r>
              <a:rPr lang="en-US" dirty="0" err="1" smtClean="0"/>
              <a:t>Masciulli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Strutturali</a:t>
            </a:r>
            <a:r>
              <a:rPr lang="en-US" dirty="0" smtClean="0"/>
              <a:t> 2014-2020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egioni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Esistono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FESR per la </a:t>
            </a:r>
            <a:r>
              <a:rPr lang="en-US" dirty="0" err="1" smtClean="0"/>
              <a:t>coesione</a:t>
            </a:r>
            <a:r>
              <a:rPr lang="en-US" dirty="0" smtClean="0"/>
              <a:t> </a:t>
            </a:r>
            <a:r>
              <a:rPr lang="en-US" dirty="0" err="1" smtClean="0"/>
              <a:t>economica</a:t>
            </a:r>
            <a:r>
              <a:rPr lang="en-US" dirty="0" smtClean="0"/>
              <a:t> e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settori</a:t>
            </a:r>
            <a:r>
              <a:rPr lang="en-US" dirty="0" smtClean="0"/>
              <a:t> </a:t>
            </a:r>
            <a:r>
              <a:rPr lang="en-US" dirty="0" err="1" smtClean="0"/>
              <a:t>produttivi</a:t>
            </a:r>
            <a:r>
              <a:rPr lang="en-US" dirty="0" smtClean="0"/>
              <a:t>   e </a:t>
            </a:r>
            <a:r>
              <a:rPr lang="en-US" dirty="0" err="1" smtClean="0"/>
              <a:t>fondi</a:t>
            </a:r>
            <a:r>
              <a:rPr lang="en-US" dirty="0" smtClean="0"/>
              <a:t> FSE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r>
              <a:rPr lang="en-US" dirty="0" smtClean="0"/>
              <a:t>. </a:t>
            </a:r>
            <a:r>
              <a:rPr lang="en-US" dirty="0" err="1" smtClean="0"/>
              <a:t>Invitati</a:t>
            </a:r>
            <a:r>
              <a:rPr lang="en-US" dirty="0" smtClean="0"/>
              <a:t> a </a:t>
            </a:r>
            <a:r>
              <a:rPr lang="en-US" dirty="0" err="1" smtClean="0"/>
              <a:t>stringere</a:t>
            </a:r>
            <a:r>
              <a:rPr lang="en-US" dirty="0" smtClean="0"/>
              <a:t> </a:t>
            </a:r>
            <a:r>
              <a:rPr lang="en-US" dirty="0" err="1" smtClean="0"/>
              <a:t>rapporti</a:t>
            </a:r>
            <a:r>
              <a:rPr lang="en-US" dirty="0" smtClean="0"/>
              <a:t> con le </a:t>
            </a:r>
            <a:r>
              <a:rPr lang="en-US" dirty="0" err="1" smtClean="0"/>
              <a:t>regioni</a:t>
            </a:r>
            <a:r>
              <a:rPr lang="en-US" dirty="0" smtClean="0"/>
              <a:t> per </a:t>
            </a:r>
            <a:r>
              <a:rPr lang="en-US" dirty="0" err="1" smtClean="0"/>
              <a:t>accedere</a:t>
            </a:r>
            <a:r>
              <a:rPr lang="en-US" dirty="0" smtClean="0"/>
              <a:t> a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Piano </a:t>
            </a:r>
            <a:r>
              <a:rPr lang="en-US" dirty="0" err="1"/>
              <a:t>Triennale</a:t>
            </a:r>
            <a:r>
              <a:rPr lang="en-US" dirty="0"/>
              <a:t> </a:t>
            </a:r>
            <a:r>
              <a:rPr lang="en-US" dirty="0" smtClean="0"/>
              <a:t>2016-2018 e’ </a:t>
            </a:r>
            <a:r>
              <a:rPr lang="en-US" dirty="0" err="1" smtClean="0"/>
              <a:t>arrivata</a:t>
            </a:r>
            <a:r>
              <a:rPr lang="en-US" dirty="0" smtClean="0"/>
              <a:t> la </a:t>
            </a:r>
            <a:r>
              <a:rPr lang="en-US" dirty="0" err="1" smtClean="0"/>
              <a:t>richiesta</a:t>
            </a:r>
            <a:r>
              <a:rPr lang="en-US" dirty="0" smtClean="0"/>
              <a:t> di </a:t>
            </a:r>
            <a:r>
              <a:rPr lang="en-US" dirty="0" err="1" smtClean="0"/>
              <a:t>prepararlo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10 </a:t>
            </a:r>
            <a:r>
              <a:rPr lang="en-US" dirty="0" err="1" smtClean="0"/>
              <a:t>Aprile</a:t>
            </a:r>
            <a:r>
              <a:rPr lang="en-US" dirty="0" smtClean="0"/>
              <a:t>.  </a:t>
            </a:r>
            <a:r>
              <a:rPr lang="en-US" dirty="0"/>
              <a:t>D</a:t>
            </a:r>
            <a:r>
              <a:rPr lang="en-US" dirty="0" smtClean="0"/>
              <a:t>a </a:t>
            </a:r>
            <a:r>
              <a:rPr lang="en-US" dirty="0" err="1" smtClean="0"/>
              <a:t>capire</a:t>
            </a:r>
            <a:r>
              <a:rPr lang="en-US" dirty="0" smtClean="0"/>
              <a:t> 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aprono</a:t>
            </a:r>
            <a:r>
              <a:rPr lang="en-US" dirty="0" smtClean="0"/>
              <a:t> </a:t>
            </a:r>
            <a:r>
              <a:rPr lang="en-US" dirty="0" err="1" smtClean="0"/>
              <a:t>spazi</a:t>
            </a:r>
            <a:r>
              <a:rPr lang="en-US" dirty="0" smtClean="0"/>
              <a:t> in </a:t>
            </a:r>
            <a:r>
              <a:rPr lang="en-US" dirty="0" err="1" smtClean="0"/>
              <a:t>Pianta</a:t>
            </a:r>
            <a:r>
              <a:rPr lang="en-US" dirty="0" smtClean="0"/>
              <a:t> </a:t>
            </a:r>
            <a:r>
              <a:rPr lang="en-US" dirty="0" err="1" smtClean="0"/>
              <a:t>Organica</a:t>
            </a:r>
            <a:r>
              <a:rPr lang="en-US" dirty="0" smtClean="0"/>
              <a:t> per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ruoli</a:t>
            </a:r>
            <a:r>
              <a:rPr lang="en-US" dirty="0" smtClean="0"/>
              <a:t>, </a:t>
            </a:r>
            <a:r>
              <a:rPr lang="en-US" dirty="0" err="1" smtClean="0"/>
              <a:t>visto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da </a:t>
            </a:r>
            <a:r>
              <a:rPr lang="en-US" dirty="0" err="1" smtClean="0"/>
              <a:t>ricercatore</a:t>
            </a:r>
            <a:r>
              <a:rPr lang="en-US" dirty="0" smtClean="0"/>
              <a:t> extra PO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/>
              <a:t>Gennaio</a:t>
            </a:r>
            <a:r>
              <a:rPr lang="en-US" dirty="0"/>
              <a:t> –</a:t>
            </a:r>
            <a:r>
              <a:rPr lang="en-US" dirty="0" err="1"/>
              <a:t>Febbraio</a:t>
            </a:r>
            <a:r>
              <a:rPr lang="en-US" dirty="0"/>
              <a:t> 2016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8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di TS, </a:t>
            </a:r>
            <a:r>
              <a:rPr lang="en-US" dirty="0" err="1" smtClean="0"/>
              <a:t>Rinaldo</a:t>
            </a:r>
            <a:r>
              <a:rPr lang="en-US" dirty="0" smtClean="0"/>
              <a:t> </a:t>
            </a:r>
            <a:r>
              <a:rPr lang="en-US" dirty="0" err="1" smtClean="0"/>
              <a:t>Rui</a:t>
            </a:r>
            <a:r>
              <a:rPr lang="en-US" dirty="0" smtClean="0"/>
              <a:t>, e </a:t>
            </a:r>
            <a:r>
              <a:rPr lang="en-US" dirty="0" err="1" smtClean="0"/>
              <a:t>ringraziamento</a:t>
            </a:r>
            <a:r>
              <a:rPr lang="en-US" dirty="0" smtClean="0"/>
              <a:t> a Luigi </a:t>
            </a:r>
            <a:r>
              <a:rPr lang="en-US" dirty="0" err="1" smtClean="0"/>
              <a:t>Giunti</a:t>
            </a:r>
            <a:r>
              <a:rPr lang="en-US" dirty="0" smtClean="0"/>
              <a:t> al </a:t>
            </a:r>
            <a:r>
              <a:rPr lang="en-US" dirty="0" err="1" smtClean="0"/>
              <a:t>termine</a:t>
            </a:r>
            <a:r>
              <a:rPr lang="en-US" dirty="0" smtClean="0"/>
              <a:t> del </a:t>
            </a:r>
            <a:r>
              <a:rPr lang="en-US" dirty="0" err="1" smtClean="0"/>
              <a:t>suo</a:t>
            </a:r>
            <a:r>
              <a:rPr lang="en-US" dirty="0" smtClean="0"/>
              <a:t> </a:t>
            </a:r>
            <a:r>
              <a:rPr lang="en-US" dirty="0" err="1" smtClean="0"/>
              <a:t>mandato</a:t>
            </a:r>
            <a:r>
              <a:rPr lang="en-US" dirty="0" smtClean="0"/>
              <a:t>, per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primo DG </a:t>
            </a:r>
            <a:r>
              <a:rPr lang="en-US" dirty="0" err="1" smtClean="0"/>
              <a:t>dell’INFN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Comunicata</a:t>
            </a:r>
            <a:r>
              <a:rPr lang="en-US" dirty="0" smtClean="0"/>
              <a:t> la </a:t>
            </a:r>
            <a:r>
              <a:rPr lang="en-US" dirty="0" err="1" smtClean="0"/>
              <a:t>divisione</a:t>
            </a:r>
            <a:r>
              <a:rPr lang="en-US" dirty="0" smtClean="0"/>
              <a:t> </a:t>
            </a:r>
            <a:r>
              <a:rPr lang="en-US" dirty="0" err="1" smtClean="0"/>
              <a:t>fondo</a:t>
            </a:r>
            <a:r>
              <a:rPr lang="en-US" dirty="0" smtClean="0"/>
              <a:t> </a:t>
            </a:r>
            <a:r>
              <a:rPr lang="en-US" dirty="0" err="1" smtClean="0"/>
              <a:t>organizzazione</a:t>
            </a:r>
            <a:r>
              <a:rPr lang="en-US" dirty="0" smtClean="0"/>
              <a:t> </a:t>
            </a:r>
            <a:r>
              <a:rPr lang="en-US" dirty="0" err="1" smtClean="0"/>
              <a:t>congressi</a:t>
            </a:r>
            <a:r>
              <a:rPr lang="en-US" dirty="0" smtClean="0"/>
              <a:t> ,</a:t>
            </a:r>
            <a:r>
              <a:rPr lang="en-US" dirty="0" err="1" smtClean="0"/>
              <a:t>richieste</a:t>
            </a:r>
            <a:r>
              <a:rPr lang="en-US" dirty="0" smtClean="0"/>
              <a:t> 400ke , </a:t>
            </a:r>
            <a:r>
              <a:rPr lang="en-US" dirty="0" err="1" smtClean="0"/>
              <a:t>fondi</a:t>
            </a:r>
            <a:r>
              <a:rPr lang="en-US" dirty="0" smtClean="0"/>
              <a:t> a </a:t>
            </a:r>
            <a:r>
              <a:rPr lang="en-US" dirty="0" err="1" smtClean="0"/>
              <a:t>disposizione</a:t>
            </a:r>
            <a:r>
              <a:rPr lang="en-US" dirty="0" smtClean="0"/>
              <a:t> per 100ke, per Milano </a:t>
            </a:r>
            <a:r>
              <a:rPr lang="en-US" dirty="0" err="1" smtClean="0"/>
              <a:t>finanziata</a:t>
            </a:r>
            <a:r>
              <a:rPr lang="en-US" dirty="0" smtClean="0"/>
              <a:t> </a:t>
            </a:r>
            <a:r>
              <a:rPr lang="en-US" dirty="0" err="1" smtClean="0"/>
              <a:t>conf</a:t>
            </a:r>
            <a:r>
              <a:rPr lang="en-US" dirty="0" smtClean="0"/>
              <a:t> </a:t>
            </a:r>
            <a:r>
              <a:rPr lang="en-US" dirty="0" err="1" smtClean="0"/>
              <a:t>Bormio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Pavia V. </a:t>
            </a:r>
            <a:r>
              <a:rPr lang="en-US" dirty="0" err="1" smtClean="0"/>
              <a:t>Vercesi</a:t>
            </a:r>
            <a:r>
              <a:rPr lang="en-US" dirty="0" smtClean="0"/>
              <a:t> 31 </a:t>
            </a:r>
            <a:r>
              <a:rPr lang="en-US" dirty="0" err="1" smtClean="0"/>
              <a:t>voti</a:t>
            </a:r>
            <a:r>
              <a:rPr lang="en-US" dirty="0" smtClean="0"/>
              <a:t>  (</a:t>
            </a:r>
            <a:r>
              <a:rPr lang="en-US" dirty="0" err="1" smtClean="0"/>
              <a:t>votanti</a:t>
            </a:r>
            <a:r>
              <a:rPr lang="en-US" dirty="0" smtClean="0"/>
              <a:t> 53, </a:t>
            </a:r>
            <a:r>
              <a:rPr lang="en-US" dirty="0" err="1"/>
              <a:t>V</a:t>
            </a:r>
            <a:r>
              <a:rPr lang="en-US" dirty="0" err="1" smtClean="0"/>
              <a:t>ercesi</a:t>
            </a:r>
            <a:r>
              <a:rPr lang="en-US" dirty="0" smtClean="0"/>
              <a:t> 43, </a:t>
            </a:r>
            <a:r>
              <a:rPr lang="en-US" dirty="0" err="1" smtClean="0"/>
              <a:t>bianche</a:t>
            </a:r>
            <a:r>
              <a:rPr lang="en-US" dirty="0" smtClean="0"/>
              <a:t> 9)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Milano C. Meroni 31voti  (</a:t>
            </a:r>
            <a:r>
              <a:rPr lang="en-US" dirty="0" err="1" smtClean="0"/>
              <a:t>votanti</a:t>
            </a:r>
            <a:r>
              <a:rPr lang="en-US" dirty="0" smtClean="0"/>
              <a:t> 68, Meroni 54, </a:t>
            </a:r>
            <a:r>
              <a:rPr lang="en-US" dirty="0" err="1" smtClean="0"/>
              <a:t>Vigezzi</a:t>
            </a:r>
            <a:r>
              <a:rPr lang="en-US" dirty="0" smtClean="0"/>
              <a:t> 4, </a:t>
            </a:r>
            <a:r>
              <a:rPr lang="en-US" dirty="0" err="1" smtClean="0"/>
              <a:t>bianche</a:t>
            </a:r>
            <a:r>
              <a:rPr lang="en-US" dirty="0" smtClean="0"/>
              <a:t> 10)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Approvate</a:t>
            </a:r>
            <a:r>
              <a:rPr lang="en-US" dirty="0" smtClean="0"/>
              <a:t> </a:t>
            </a:r>
            <a:r>
              <a:rPr lang="en-US" dirty="0" err="1" smtClean="0"/>
              <a:t>borse</a:t>
            </a:r>
            <a:r>
              <a:rPr lang="en-US" dirty="0" smtClean="0"/>
              <a:t> post doc </a:t>
            </a:r>
            <a:r>
              <a:rPr lang="en-US" dirty="0" err="1" smtClean="0"/>
              <a:t>sperimentali</a:t>
            </a:r>
            <a:r>
              <a:rPr lang="en-US" dirty="0" smtClean="0"/>
              <a:t> 231 </a:t>
            </a:r>
            <a:r>
              <a:rPr lang="en-US" dirty="0" err="1" smtClean="0"/>
              <a:t>domande</a:t>
            </a:r>
            <a:r>
              <a:rPr lang="en-US" dirty="0" smtClean="0"/>
              <a:t>, 20 </a:t>
            </a:r>
            <a:r>
              <a:rPr lang="en-US" dirty="0" err="1" smtClean="0"/>
              <a:t>vincitori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Milano – X. Bravo (</a:t>
            </a:r>
            <a:r>
              <a:rPr lang="en-US" dirty="0"/>
              <a:t>J</a:t>
            </a:r>
            <a:r>
              <a:rPr lang="en-US" dirty="0" smtClean="0"/>
              <a:t>uno)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</a:t>
            </a:r>
            <a:r>
              <a:rPr lang="en-US" dirty="0" err="1" smtClean="0"/>
              <a:t>prevenzione</a:t>
            </a:r>
            <a:r>
              <a:rPr lang="en-US" dirty="0" smtClean="0"/>
              <a:t> </a:t>
            </a:r>
            <a:r>
              <a:rPr lang="en-US" dirty="0" err="1" smtClean="0"/>
              <a:t>corruzione</a:t>
            </a:r>
            <a:r>
              <a:rPr lang="en-US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P</a:t>
            </a:r>
            <a:r>
              <a:rPr lang="en-US" dirty="0" err="1" smtClean="0"/>
              <a:t>rogramma</a:t>
            </a:r>
            <a:r>
              <a:rPr lang="en-US" dirty="0" smtClean="0"/>
              <a:t> di </a:t>
            </a:r>
            <a:r>
              <a:rPr lang="en-US" dirty="0" err="1" smtClean="0"/>
              <a:t>scambio</a:t>
            </a:r>
            <a:r>
              <a:rPr lang="en-US" dirty="0" smtClean="0"/>
              <a:t> </a:t>
            </a:r>
            <a:r>
              <a:rPr lang="en-US" dirty="0" err="1" smtClean="0"/>
              <a:t>giovani</a:t>
            </a:r>
            <a:r>
              <a:rPr lang="en-US" dirty="0" smtClean="0"/>
              <a:t> DOE e NFS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Passaggi</a:t>
            </a:r>
            <a:r>
              <a:rPr lang="en-US" dirty="0" smtClean="0"/>
              <a:t> </a:t>
            </a:r>
            <a:r>
              <a:rPr lang="en-US" dirty="0" err="1" smtClean="0"/>
              <a:t>orizzontali</a:t>
            </a:r>
            <a:r>
              <a:rPr lang="en-US" dirty="0" smtClean="0"/>
              <a:t> </a:t>
            </a:r>
            <a:r>
              <a:rPr lang="en-US" dirty="0" err="1" smtClean="0"/>
              <a:t>rictec</a:t>
            </a:r>
            <a:r>
              <a:rPr lang="en-US" dirty="0" smtClean="0"/>
              <a:t> (ex art 65 CCNL) – 2 I </a:t>
            </a:r>
            <a:r>
              <a:rPr lang="en-US" dirty="0" err="1" smtClean="0"/>
              <a:t>tecn</a:t>
            </a:r>
            <a:r>
              <a:rPr lang="en-US" dirty="0" smtClean="0"/>
              <a:t> e 4 </a:t>
            </a:r>
            <a:r>
              <a:rPr lang="en-US" dirty="0" err="1" smtClean="0"/>
              <a:t>tecn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(I) </a:t>
            </a:r>
            <a:r>
              <a:rPr lang="en-US" dirty="0" err="1" smtClean="0">
                <a:sym typeface="Wingdings"/>
              </a:rPr>
              <a:t>ric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Silvia </a:t>
            </a:r>
            <a:r>
              <a:rPr lang="en-US" dirty="0" err="1" smtClean="0">
                <a:sym typeface="Wingdings"/>
              </a:rPr>
              <a:t>Resconi</a:t>
            </a:r>
            <a:r>
              <a:rPr lang="en-US" dirty="0" smtClean="0">
                <a:sym typeface="Wingdings"/>
              </a:rPr>
              <a:t>  </a:t>
            </a:r>
            <a:r>
              <a:rPr lang="en-US" dirty="0" err="1" smtClean="0">
                <a:sym typeface="Wingdings"/>
              </a:rPr>
              <a:t>ricercatore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4747"/>
            <a:ext cx="8229600" cy="5552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Telelavoro</a:t>
            </a:r>
            <a:r>
              <a:rPr lang="en-US" dirty="0" smtClean="0"/>
              <a:t>, </a:t>
            </a:r>
            <a:r>
              <a:rPr lang="en-US" dirty="0" err="1" smtClean="0"/>
              <a:t>approvata</a:t>
            </a:r>
            <a:r>
              <a:rPr lang="en-US" dirty="0" smtClean="0"/>
              <a:t> </a:t>
            </a:r>
            <a:r>
              <a:rPr lang="en-US" dirty="0" err="1" smtClean="0"/>
              <a:t>graduatoria</a:t>
            </a:r>
            <a:endParaRPr lang="en-US" dirty="0" smtClean="0"/>
          </a:p>
          <a:p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omande</a:t>
            </a:r>
            <a:r>
              <a:rPr lang="en-US" dirty="0" smtClean="0"/>
              <a:t> molto </a:t>
            </a:r>
            <a:r>
              <a:rPr lang="en-US" dirty="0" err="1" smtClean="0"/>
              <a:t>inferiori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disponibilita</a:t>
            </a:r>
            <a:r>
              <a:rPr lang="en-US" dirty="0" smtClean="0"/>
              <a:t>’ </a:t>
            </a:r>
          </a:p>
          <a:p>
            <a:endParaRPr lang="en-US" dirty="0" smtClean="0"/>
          </a:p>
          <a:p>
            <a:r>
              <a:rPr lang="en-US" dirty="0" err="1" smtClean="0"/>
              <a:t>Assegnato</a:t>
            </a:r>
            <a:r>
              <a:rPr lang="en-US" dirty="0" smtClean="0"/>
              <a:t> 1mo </a:t>
            </a:r>
            <a:r>
              <a:rPr lang="en-US" dirty="0" err="1" smtClean="0"/>
              <a:t>contingente</a:t>
            </a:r>
            <a:r>
              <a:rPr lang="en-US" dirty="0" smtClean="0"/>
              <a:t> ore </a:t>
            </a:r>
            <a:r>
              <a:rPr lang="en-US" dirty="0" err="1" smtClean="0"/>
              <a:t>straordinario</a:t>
            </a:r>
            <a:endParaRPr lang="en-US" dirty="0" smtClean="0"/>
          </a:p>
          <a:p>
            <a:pPr>
              <a:buFont typeface="Wingdings" charset="0"/>
              <a:buChar char="à"/>
            </a:pPr>
            <a:r>
              <a:rPr lang="en-US" dirty="0" err="1" smtClean="0">
                <a:sym typeface="Wingdings"/>
              </a:rPr>
              <a:t>Resp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servizi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ricevuto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richiesta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motivare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richiesta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globale</a:t>
            </a:r>
            <a:r>
              <a:rPr lang="en-US" dirty="0" smtClean="0">
                <a:sym typeface="Wingdings"/>
              </a:rPr>
              <a:t> di ore per </a:t>
            </a:r>
            <a:r>
              <a:rPr lang="en-US" dirty="0" err="1" smtClean="0">
                <a:sym typeface="Wingdings"/>
              </a:rPr>
              <a:t>l’anno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l’attribuzione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2nda tranche</a:t>
            </a:r>
          </a:p>
          <a:p>
            <a:pPr>
              <a:buFont typeface="Wingdings" charset="0"/>
              <a:buChar char="à"/>
            </a:pPr>
            <a:endParaRPr lang="en-US" dirty="0">
              <a:sym typeface="Wingdings"/>
            </a:endParaRPr>
          </a:p>
          <a:p>
            <a:pPr>
              <a:buFont typeface="Wingdings" charset="0"/>
              <a:buChar char="à"/>
            </a:pPr>
            <a:r>
              <a:rPr lang="en-US" dirty="0" err="1" smtClean="0">
                <a:sym typeface="Wingdings"/>
              </a:rPr>
              <a:t>Approvati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6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per 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csn5</a:t>
            </a:r>
          </a:p>
          <a:p>
            <a:pPr>
              <a:buFont typeface="Wingdings" charset="0"/>
              <a:buChar char="à"/>
            </a:pPr>
            <a:endParaRPr lang="en-US" dirty="0" smtClean="0">
              <a:sym typeface="Wingdings"/>
            </a:endParaRPr>
          </a:p>
          <a:p>
            <a:pPr>
              <a:buFont typeface="Wingdings" charset="0"/>
              <a:buChar char="à"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buFont typeface="Wingdings" charset="0"/>
              <a:buChar char="à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9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21152</TotalTime>
  <Words>1904</Words>
  <Application>Microsoft Macintosh PowerPoint</Application>
  <PresentationFormat>On-screen Show (4:3)</PresentationFormat>
  <Paragraphs>269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Cds Marzo 2016</vt:lpstr>
      <vt:lpstr>In evidenza</vt:lpstr>
      <vt:lpstr>Direttori Gennaio –Febbraio 2016</vt:lpstr>
      <vt:lpstr>Direttori Gennaio –Febbraio 2016</vt:lpstr>
      <vt:lpstr>Discussione</vt:lpstr>
      <vt:lpstr> Direttori Gennaio –Febbraio 2016 </vt:lpstr>
      <vt:lpstr> Direttori Gennaio –Febbraio 2016 </vt:lpstr>
      <vt:lpstr>Direttivo Gennaio 2015</vt:lpstr>
      <vt:lpstr>Direttivo Gennaio 2015</vt:lpstr>
      <vt:lpstr>Direttivo Gennaio 2015</vt:lpstr>
      <vt:lpstr>Direttivo Febbraio 2015</vt:lpstr>
      <vt:lpstr>Concorsi ricercatore 2016</vt:lpstr>
      <vt:lpstr>Notizie Locali</vt:lpstr>
      <vt:lpstr>Notizie Locali</vt:lpstr>
      <vt:lpstr>Notizie Locali</vt:lpstr>
      <vt:lpstr>Notizie Locali</vt:lpstr>
      <vt:lpstr>Notizie Locali</vt:lpstr>
      <vt:lpstr>Notizie Locali</vt:lpstr>
      <vt:lpstr>Di scorta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516</cp:revision>
  <cp:lastPrinted>2016-04-08T09:48:16Z</cp:lastPrinted>
  <dcterms:created xsi:type="dcterms:W3CDTF">2012-07-01T07:42:44Z</dcterms:created>
  <dcterms:modified xsi:type="dcterms:W3CDTF">2016-04-08T09:51:27Z</dcterms:modified>
</cp:coreProperties>
</file>