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 id="2147483686" r:id="rId2"/>
    <p:sldMasterId id="2147483699" r:id="rId3"/>
  </p:sldMasterIdLst>
  <p:notesMasterIdLst>
    <p:notesMasterId r:id="rId21"/>
  </p:notesMasterIdLst>
  <p:handoutMasterIdLst>
    <p:handoutMasterId r:id="rId22"/>
  </p:handoutMasterIdLst>
  <p:sldIdLst>
    <p:sldId id="335" r:id="rId4"/>
    <p:sldId id="355" r:id="rId5"/>
    <p:sldId id="358" r:id="rId6"/>
    <p:sldId id="356" r:id="rId7"/>
    <p:sldId id="362" r:id="rId8"/>
    <p:sldId id="361" r:id="rId9"/>
    <p:sldId id="345" r:id="rId10"/>
    <p:sldId id="351" r:id="rId11"/>
    <p:sldId id="347" r:id="rId12"/>
    <p:sldId id="348" r:id="rId13"/>
    <p:sldId id="350" r:id="rId14"/>
    <p:sldId id="359" r:id="rId15"/>
    <p:sldId id="354" r:id="rId16"/>
    <p:sldId id="341" r:id="rId17"/>
    <p:sldId id="342" r:id="rId18"/>
    <p:sldId id="363" r:id="rId19"/>
    <p:sldId id="364" r:id="rId20"/>
  </p:sldIdLst>
  <p:sldSz cx="9144000" cy="6858000" type="screen4x3"/>
  <p:notesSz cx="6797675" cy="9874250"/>
  <p:defaultTextStyle>
    <a:defPPr>
      <a:defRPr lang="nl-BE"/>
    </a:defPPr>
    <a:lvl1pPr algn="l" rtl="0" fontAlgn="base">
      <a:spcBef>
        <a:spcPct val="0"/>
      </a:spcBef>
      <a:spcAft>
        <a:spcPct val="0"/>
      </a:spcAft>
      <a:defRPr sz="4400" kern="1200">
        <a:solidFill>
          <a:schemeClr val="tx2"/>
        </a:solidFill>
        <a:latin typeface="Arial" charset="0"/>
        <a:ea typeface="+mn-ea"/>
        <a:cs typeface="Arial" charset="0"/>
      </a:defRPr>
    </a:lvl1pPr>
    <a:lvl2pPr marL="457200" algn="l" rtl="0" fontAlgn="base">
      <a:spcBef>
        <a:spcPct val="0"/>
      </a:spcBef>
      <a:spcAft>
        <a:spcPct val="0"/>
      </a:spcAft>
      <a:defRPr sz="4400" kern="1200">
        <a:solidFill>
          <a:schemeClr val="tx2"/>
        </a:solidFill>
        <a:latin typeface="Arial" charset="0"/>
        <a:ea typeface="+mn-ea"/>
        <a:cs typeface="Arial" charset="0"/>
      </a:defRPr>
    </a:lvl2pPr>
    <a:lvl3pPr marL="914400" algn="l" rtl="0" fontAlgn="base">
      <a:spcBef>
        <a:spcPct val="0"/>
      </a:spcBef>
      <a:spcAft>
        <a:spcPct val="0"/>
      </a:spcAft>
      <a:defRPr sz="4400" kern="1200">
        <a:solidFill>
          <a:schemeClr val="tx2"/>
        </a:solidFill>
        <a:latin typeface="Arial" charset="0"/>
        <a:ea typeface="+mn-ea"/>
        <a:cs typeface="Arial" charset="0"/>
      </a:defRPr>
    </a:lvl3pPr>
    <a:lvl4pPr marL="1371600" algn="l" rtl="0" fontAlgn="base">
      <a:spcBef>
        <a:spcPct val="0"/>
      </a:spcBef>
      <a:spcAft>
        <a:spcPct val="0"/>
      </a:spcAft>
      <a:defRPr sz="4400" kern="1200">
        <a:solidFill>
          <a:schemeClr val="tx2"/>
        </a:solidFill>
        <a:latin typeface="Arial" charset="0"/>
        <a:ea typeface="+mn-ea"/>
        <a:cs typeface="Arial" charset="0"/>
      </a:defRPr>
    </a:lvl4pPr>
    <a:lvl5pPr marL="1828800" algn="l" rtl="0" fontAlgn="base">
      <a:spcBef>
        <a:spcPct val="0"/>
      </a:spcBef>
      <a:spcAft>
        <a:spcPct val="0"/>
      </a:spcAft>
      <a:defRPr sz="4400" kern="1200">
        <a:solidFill>
          <a:schemeClr val="tx2"/>
        </a:solidFill>
        <a:latin typeface="Arial" charset="0"/>
        <a:ea typeface="+mn-ea"/>
        <a:cs typeface="Arial" charset="0"/>
      </a:defRPr>
    </a:lvl5pPr>
    <a:lvl6pPr marL="2286000" algn="l" defTabSz="914400" rtl="0" eaLnBrk="1" latinLnBrk="0" hangingPunct="1">
      <a:defRPr sz="4400" kern="1200">
        <a:solidFill>
          <a:schemeClr val="tx2"/>
        </a:solidFill>
        <a:latin typeface="Arial" charset="0"/>
        <a:ea typeface="+mn-ea"/>
        <a:cs typeface="Arial" charset="0"/>
      </a:defRPr>
    </a:lvl6pPr>
    <a:lvl7pPr marL="2743200" algn="l" defTabSz="914400" rtl="0" eaLnBrk="1" latinLnBrk="0" hangingPunct="1">
      <a:defRPr sz="4400" kern="1200">
        <a:solidFill>
          <a:schemeClr val="tx2"/>
        </a:solidFill>
        <a:latin typeface="Arial" charset="0"/>
        <a:ea typeface="+mn-ea"/>
        <a:cs typeface="Arial" charset="0"/>
      </a:defRPr>
    </a:lvl7pPr>
    <a:lvl8pPr marL="3200400" algn="l" defTabSz="914400" rtl="0" eaLnBrk="1" latinLnBrk="0" hangingPunct="1">
      <a:defRPr sz="4400" kern="1200">
        <a:solidFill>
          <a:schemeClr val="tx2"/>
        </a:solidFill>
        <a:latin typeface="Arial" charset="0"/>
        <a:ea typeface="+mn-ea"/>
        <a:cs typeface="Arial" charset="0"/>
      </a:defRPr>
    </a:lvl8pPr>
    <a:lvl9pPr marL="3657600" algn="l" defTabSz="914400" rtl="0" eaLnBrk="1" latinLnBrk="0" hangingPunct="1">
      <a:defRPr sz="4400" kern="1200">
        <a:solidFill>
          <a:schemeClr val="tx2"/>
        </a:solidFill>
        <a:latin typeface="Arial" charset="0"/>
        <a:ea typeface="+mn-ea"/>
        <a:cs typeface="Arial" charset="0"/>
      </a:defRPr>
    </a:lvl9pPr>
  </p:defaultTextStyle>
  <p:extLst>
    <p:ext uri="{EFAFB233-063F-42B5-8137-9DF3F51BA10A}">
      <p15:sldGuideLst xmlns="" xmlns:p15="http://schemas.microsoft.com/office/powerpoint/2012/main">
        <p15:guide id="1" orient="horz" pos="2166">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ABB202"/>
    <a:srgbClr val="7F7358"/>
    <a:srgbClr val="B7213E"/>
    <a:srgbClr val="808000"/>
    <a:srgbClr val="8C826E"/>
    <a:srgbClr val="5F604A"/>
    <a:srgbClr val="3E242C"/>
    <a:srgbClr val="66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3" autoAdjust="0"/>
    <p:restoredTop sz="86410" autoAdjust="0"/>
  </p:normalViewPr>
  <p:slideViewPr>
    <p:cSldViewPr snapToGrid="0">
      <p:cViewPr varScale="1">
        <p:scale>
          <a:sx n="73" d="100"/>
          <a:sy n="73" d="100"/>
        </p:scale>
        <p:origin x="-1266" y="-102"/>
      </p:cViewPr>
      <p:guideLst>
        <p:guide orient="horz" pos="2166"/>
        <p:guide pos="2880"/>
      </p:guideLst>
    </p:cSldViewPr>
  </p:slideViewPr>
  <p:outlineViewPr>
    <p:cViewPr>
      <p:scale>
        <a:sx n="33" d="100"/>
        <a:sy n="33" d="100"/>
      </p:scale>
      <p:origin x="0" y="-4094"/>
    </p:cViewPr>
  </p:outlineViewPr>
  <p:notesTextViewPr>
    <p:cViewPr>
      <p:scale>
        <a:sx n="100" d="100"/>
        <a:sy n="100" d="100"/>
      </p:scale>
      <p:origin x="0" y="0"/>
    </p:cViewPr>
  </p:notesTextViewPr>
  <p:sorterViewPr>
    <p:cViewPr>
      <p:scale>
        <a:sx n="200" d="100"/>
        <a:sy n="200" d="100"/>
      </p:scale>
      <p:origin x="0" y="5586"/>
    </p:cViewPr>
  </p:sorterViewPr>
  <p:notesViewPr>
    <p:cSldViewPr snapToGrid="0">
      <p:cViewPr varScale="1">
        <p:scale>
          <a:sx n="43" d="100"/>
          <a:sy n="43" d="100"/>
        </p:scale>
        <p:origin x="2870" y="2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275" cy="49573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861" y="0"/>
            <a:ext cx="2946275" cy="495736"/>
          </a:xfrm>
          <a:prstGeom prst="rect">
            <a:avLst/>
          </a:prstGeom>
        </p:spPr>
        <p:txBody>
          <a:bodyPr vert="horz" lIns="91440" tIns="45720" rIns="91440" bIns="45720" rtlCol="0"/>
          <a:lstStyle>
            <a:lvl1pPr algn="r">
              <a:defRPr sz="1200"/>
            </a:lvl1pPr>
          </a:lstStyle>
          <a:p>
            <a:fld id="{DA9FE9EF-5BC8-4AEC-B6EC-644593438180}" type="datetimeFigureOut">
              <a:rPr lang="en-GB" smtClean="0"/>
              <a:pPr/>
              <a:t>06/06/2016</a:t>
            </a:fld>
            <a:endParaRPr lang="en-GB"/>
          </a:p>
        </p:txBody>
      </p:sp>
      <p:sp>
        <p:nvSpPr>
          <p:cNvPr id="4" name="Footer Placeholder 3"/>
          <p:cNvSpPr>
            <a:spLocks noGrp="1"/>
          </p:cNvSpPr>
          <p:nvPr>
            <p:ph type="ftr" sz="quarter" idx="2"/>
          </p:nvPr>
        </p:nvSpPr>
        <p:spPr>
          <a:xfrm>
            <a:off x="1" y="9378515"/>
            <a:ext cx="2946275" cy="49573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861" y="9378515"/>
            <a:ext cx="2946275" cy="495736"/>
          </a:xfrm>
          <a:prstGeom prst="rect">
            <a:avLst/>
          </a:prstGeom>
        </p:spPr>
        <p:txBody>
          <a:bodyPr vert="horz" lIns="91440" tIns="45720" rIns="91440" bIns="45720" rtlCol="0" anchor="b"/>
          <a:lstStyle>
            <a:lvl1pPr algn="r">
              <a:defRPr sz="1200"/>
            </a:lvl1pPr>
          </a:lstStyle>
          <a:p>
            <a:fld id="{EDD3FD76-5059-403E-A253-A6D51772CA92}" type="slidenum">
              <a:rPr lang="en-GB" smtClean="0"/>
              <a:pPr/>
              <a:t>‹#›</a:t>
            </a:fld>
            <a:endParaRPr lang="en-GB"/>
          </a:p>
        </p:txBody>
      </p:sp>
    </p:spTree>
    <p:extLst>
      <p:ext uri="{BB962C8B-B14F-4D97-AF65-F5344CB8AC3E}">
        <p14:creationId xmlns="" xmlns:p14="http://schemas.microsoft.com/office/powerpoint/2010/main" val="2166940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2946275" cy="492363"/>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defTabSz="931863">
              <a:defRPr sz="1200">
                <a:solidFill>
                  <a:schemeClr val="tx1"/>
                </a:solidFill>
                <a:cs typeface="+mn-cs"/>
              </a:defRPr>
            </a:lvl1pPr>
          </a:lstStyle>
          <a:p>
            <a:pPr>
              <a:defRPr/>
            </a:pPr>
            <a:endParaRPr lang="nl-BE"/>
          </a:p>
        </p:txBody>
      </p:sp>
      <p:sp>
        <p:nvSpPr>
          <p:cNvPr id="4099" name="Rectangle 3"/>
          <p:cNvSpPr>
            <a:spLocks noGrp="1" noChangeArrowheads="1"/>
          </p:cNvSpPr>
          <p:nvPr>
            <p:ph type="dt" idx="1"/>
          </p:nvPr>
        </p:nvSpPr>
        <p:spPr bwMode="auto">
          <a:xfrm>
            <a:off x="3849861" y="1"/>
            <a:ext cx="2946275" cy="492363"/>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lvl1pPr algn="r" defTabSz="931863">
              <a:defRPr sz="1200">
                <a:solidFill>
                  <a:schemeClr val="tx1"/>
                </a:solidFill>
                <a:cs typeface="+mn-cs"/>
              </a:defRPr>
            </a:lvl1pPr>
          </a:lstStyle>
          <a:p>
            <a:pPr>
              <a:defRPr/>
            </a:pPr>
            <a:endParaRPr lang="nl-BE"/>
          </a:p>
        </p:txBody>
      </p:sp>
      <p:sp>
        <p:nvSpPr>
          <p:cNvPr id="13316" name="Rectangle 4"/>
          <p:cNvSpPr>
            <a:spLocks noGrp="1" noRot="1" noChangeAspect="1" noChangeArrowheads="1" noTextEdit="1"/>
          </p:cNvSpPr>
          <p:nvPr>
            <p:ph type="sldImg" idx="2"/>
          </p:nvPr>
        </p:nvSpPr>
        <p:spPr bwMode="auto">
          <a:xfrm>
            <a:off x="931863" y="742950"/>
            <a:ext cx="4933950" cy="370046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8844" y="4689258"/>
            <a:ext cx="5439987" cy="4443075"/>
          </a:xfrm>
          <a:prstGeom prst="rect">
            <a:avLst/>
          </a:prstGeom>
          <a:noFill/>
          <a:ln w="9525">
            <a:noFill/>
            <a:miter lim="800000"/>
            <a:headEnd/>
            <a:tailEnd/>
          </a:ln>
          <a:effectLst/>
        </p:spPr>
        <p:txBody>
          <a:bodyPr vert="horz" wrap="square" lIns="93174" tIns="46587" rIns="93174" bIns="46587" numCol="1" anchor="t" anchorCtr="0" compatLnSpc="1">
            <a:prstTxWarp prst="textNoShape">
              <a:avLst/>
            </a:prstTxWarp>
          </a:bodyPr>
          <a:lstStyle/>
          <a:p>
            <a:pPr lvl="0"/>
            <a:r>
              <a:rPr lang="nl-BE" noProof="0" smtClean="0"/>
              <a:t>Click to edit Master text styles</a:t>
            </a:r>
          </a:p>
          <a:p>
            <a:pPr lvl="1"/>
            <a:r>
              <a:rPr lang="nl-BE" noProof="0" smtClean="0"/>
              <a:t>Second level</a:t>
            </a:r>
          </a:p>
          <a:p>
            <a:pPr lvl="2"/>
            <a:r>
              <a:rPr lang="nl-BE" noProof="0" smtClean="0"/>
              <a:t>Third level</a:t>
            </a:r>
          </a:p>
          <a:p>
            <a:pPr lvl="3"/>
            <a:r>
              <a:rPr lang="nl-BE" noProof="0" smtClean="0"/>
              <a:t>Fourth level</a:t>
            </a:r>
          </a:p>
          <a:p>
            <a:pPr lvl="4"/>
            <a:r>
              <a:rPr lang="nl-BE" noProof="0" smtClean="0"/>
              <a:t>Fifth level</a:t>
            </a:r>
          </a:p>
        </p:txBody>
      </p:sp>
      <p:sp>
        <p:nvSpPr>
          <p:cNvPr id="4102" name="Rectangle 6"/>
          <p:cNvSpPr>
            <a:spLocks noGrp="1" noChangeArrowheads="1"/>
          </p:cNvSpPr>
          <p:nvPr>
            <p:ph type="ftr" sz="quarter" idx="4"/>
          </p:nvPr>
        </p:nvSpPr>
        <p:spPr bwMode="auto">
          <a:xfrm>
            <a:off x="1" y="9380202"/>
            <a:ext cx="2946275" cy="492363"/>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defTabSz="931863">
              <a:defRPr sz="1200">
                <a:solidFill>
                  <a:schemeClr val="tx1"/>
                </a:solidFill>
                <a:cs typeface="+mn-cs"/>
              </a:defRPr>
            </a:lvl1pPr>
          </a:lstStyle>
          <a:p>
            <a:pPr>
              <a:defRPr/>
            </a:pPr>
            <a:endParaRPr lang="nl-BE"/>
          </a:p>
        </p:txBody>
      </p:sp>
      <p:sp>
        <p:nvSpPr>
          <p:cNvPr id="4103" name="Rectangle 7"/>
          <p:cNvSpPr>
            <a:spLocks noGrp="1" noChangeArrowheads="1"/>
          </p:cNvSpPr>
          <p:nvPr>
            <p:ph type="sldNum" sz="quarter" idx="5"/>
          </p:nvPr>
        </p:nvSpPr>
        <p:spPr bwMode="auto">
          <a:xfrm>
            <a:off x="3849861" y="9380202"/>
            <a:ext cx="2946275" cy="492363"/>
          </a:xfrm>
          <a:prstGeom prst="rect">
            <a:avLst/>
          </a:prstGeom>
          <a:noFill/>
          <a:ln w="9525">
            <a:noFill/>
            <a:miter lim="800000"/>
            <a:headEnd/>
            <a:tailEnd/>
          </a:ln>
          <a:effectLst/>
        </p:spPr>
        <p:txBody>
          <a:bodyPr vert="horz" wrap="square" lIns="93174" tIns="46587" rIns="93174" bIns="46587" numCol="1" anchor="b" anchorCtr="0" compatLnSpc="1">
            <a:prstTxWarp prst="textNoShape">
              <a:avLst/>
            </a:prstTxWarp>
          </a:bodyPr>
          <a:lstStyle>
            <a:lvl1pPr algn="r" defTabSz="931863">
              <a:defRPr sz="1200">
                <a:solidFill>
                  <a:schemeClr val="tx1"/>
                </a:solidFill>
                <a:cs typeface="+mn-cs"/>
              </a:defRPr>
            </a:lvl1pPr>
          </a:lstStyle>
          <a:p>
            <a:pPr>
              <a:defRPr/>
            </a:pPr>
            <a:fld id="{D7E246EF-F64F-49FD-A682-EF55FD07BABD}" type="slidenum">
              <a:rPr lang="nl-BE"/>
              <a:pPr>
                <a:defRPr/>
              </a:pPr>
              <a:t>‹#›</a:t>
            </a:fld>
            <a:endParaRPr lang="nl-BE"/>
          </a:p>
        </p:txBody>
      </p:sp>
    </p:spTree>
    <p:extLst>
      <p:ext uri="{BB962C8B-B14F-4D97-AF65-F5344CB8AC3E}">
        <p14:creationId xmlns="" xmlns:p14="http://schemas.microsoft.com/office/powerpoint/2010/main" val="16121236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WETSPA python– spatially distributed hydrological catchment model obtained by </a:t>
            </a:r>
            <a:r>
              <a:rPr lang="en-GB" dirty="0" err="1" smtClean="0"/>
              <a:t>reimplementing</a:t>
            </a:r>
            <a:r>
              <a:rPr lang="en-GB" dirty="0" smtClean="0"/>
              <a:t> the </a:t>
            </a:r>
            <a:r>
              <a:rPr lang="en-GB" dirty="0" err="1" smtClean="0"/>
              <a:t>Wetspa</a:t>
            </a:r>
            <a:r>
              <a:rPr lang="en-GB" dirty="0" smtClean="0"/>
              <a:t> model.</a:t>
            </a:r>
          </a:p>
          <a:p>
            <a:r>
              <a:rPr lang="en-GB" dirty="0" err="1" smtClean="0"/>
              <a:t>Advatanges</a:t>
            </a:r>
            <a:r>
              <a:rPr lang="en-GB" dirty="0" smtClean="0"/>
              <a:t> are </a:t>
            </a:r>
          </a:p>
          <a:p>
            <a:r>
              <a:rPr lang="en-GB" dirty="0" smtClean="0"/>
              <a:t>- flexible</a:t>
            </a:r>
          </a:p>
          <a:p>
            <a:pPr marL="171450" indent="-171450">
              <a:buFontTx/>
              <a:buChar char="-"/>
            </a:pPr>
            <a:r>
              <a:rPr lang="en-GB" dirty="0" smtClean="0"/>
              <a:t>Process based and modular</a:t>
            </a:r>
            <a:endParaRPr lang="en-GB" dirty="0"/>
          </a:p>
          <a:p>
            <a:pPr marL="171450" indent="-171450">
              <a:buFontTx/>
              <a:buChar char="-"/>
            </a:pPr>
            <a:endParaRPr lang="en-GB" dirty="0" smtClean="0"/>
          </a:p>
          <a:p>
            <a:r>
              <a:rPr lang="en-GB" dirty="0" smtClean="0"/>
              <a:t>SWAT – Soil and Water Assessment Tool, is an open source tool developed to asses the impact of land management decisions on water, and agricultural chemical yields in large complex basins. </a:t>
            </a:r>
            <a:endParaRPr lang="en-GB" dirty="0"/>
          </a:p>
        </p:txBody>
      </p:sp>
      <p:sp>
        <p:nvSpPr>
          <p:cNvPr id="4" name="Slide Number Placeholder 3"/>
          <p:cNvSpPr>
            <a:spLocks noGrp="1"/>
          </p:cNvSpPr>
          <p:nvPr>
            <p:ph type="sldNum" sz="quarter" idx="10"/>
          </p:nvPr>
        </p:nvSpPr>
        <p:spPr/>
        <p:txBody>
          <a:bodyPr/>
          <a:lstStyle/>
          <a:p>
            <a:pPr>
              <a:defRPr/>
            </a:pPr>
            <a:fld id="{D7E246EF-F64F-49FD-A682-EF55FD07BABD}" type="slidenum">
              <a:rPr lang="nl-BE" smtClean="0"/>
              <a:pPr>
                <a:defRPr/>
              </a:pPr>
              <a:t>3</a:t>
            </a:fld>
            <a:endParaRPr lang="nl-BE"/>
          </a:p>
        </p:txBody>
      </p:sp>
    </p:spTree>
    <p:extLst>
      <p:ext uri="{BB962C8B-B14F-4D97-AF65-F5344CB8AC3E}">
        <p14:creationId xmlns="" xmlns:p14="http://schemas.microsoft.com/office/powerpoint/2010/main" val="308793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1D9C679F-7868-49FA-BF9E-94405D7CF4B6}" type="slidenum">
              <a:rPr lang="en-US" smtClean="0"/>
              <a:pPr>
                <a:defRPr/>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defTabSz="874713"/>
            <a:fld id="{9BE0F488-31E3-4F4D-A046-65C213401E7B}" type="slidenum">
              <a:rPr lang="en-US" smtClean="0">
                <a:latin typeface="Arial" pitchFamily="34" charset="0"/>
                <a:cs typeface="Tahoma" pitchFamily="34" charset="0"/>
              </a:rPr>
              <a:pPr defTabSz="874713"/>
              <a:t>6</a:t>
            </a:fld>
            <a:endParaRPr lang="en-US" smtClean="0">
              <a:latin typeface="Arial" pitchFamily="34" charset="0"/>
              <a:cs typeface="Tahom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GB" smtClean="0">
                <a:latin typeface="Arial" pitchFamily="34" charset="0"/>
              </a:rPr>
              <a:t>We had a chance to visit the core part of this system during the kickoff meeting of the enviroGRIDS project that took place in Geneva in April this year.</a:t>
            </a:r>
          </a:p>
          <a:p>
            <a:pPr eaLnBrk="1" hangingPunct="1"/>
            <a:endParaRPr lang="en-GB" smtClean="0">
              <a:latin typeface="Arial" pitchFamily="34" charset="0"/>
            </a:endParaRPr>
          </a:p>
          <a:p>
            <a:pPr eaLnBrk="1" hangingPunct="1"/>
            <a:r>
              <a:rPr lang="en-GB" smtClean="0">
                <a:latin typeface="Arial" pitchFamily="34" charset="0"/>
              </a:rPr>
              <a:t>I think we can even recognize Volodymyr Medinets on the lower right picture!</a:t>
            </a:r>
          </a:p>
          <a:p>
            <a:pPr eaLnBrk="1" hangingPunct="1"/>
            <a:endParaRPr lang="en-GB" smtClean="0">
              <a:latin typeface="Arial" pitchFamily="34" charset="0"/>
            </a:endParaRPr>
          </a:p>
          <a:p>
            <a:pPr eaLnBrk="1" hangingPunct="1"/>
            <a:r>
              <a:rPr lang="en-GB" smtClean="0">
                <a:latin typeface="Arial" pitchFamily="34" charset="0"/>
              </a:rPr>
              <a:t>The core part of the system comprises already several thousands of processors and thousands of Petabytes of disk space. EnviroGRIDS will use only a very small fraction of these capacities.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nl-BE" smtClean="0"/>
              <a:t>PLANT</a:t>
            </a:r>
          </a:p>
          <a:p>
            <a:r>
              <a:rPr lang="nl-BE" smtClean="0"/>
              <a:t>Doode Bemde – AHS thermal image (LST)</a:t>
            </a:r>
          </a:p>
          <a:p>
            <a:r>
              <a:rPr lang="nl-BE" smtClean="0"/>
              <a:t>Temperture used for vegetation monitoring (e.g. VHI) but at coarse resolution.</a:t>
            </a:r>
          </a:p>
          <a:p>
            <a:r>
              <a:rPr lang="nl-BE" smtClean="0"/>
              <a:t>Thermal monitoring at high resolution &gt; added value! Also for wetland monitoring?!</a:t>
            </a:r>
          </a:p>
          <a:p>
            <a:endParaRPr lang="nl-BE" smtClean="0"/>
          </a:p>
          <a:p>
            <a:pPr>
              <a:buFontTx/>
              <a:buChar char="-"/>
            </a:pPr>
            <a:r>
              <a:rPr lang="nl-BE" smtClean="0"/>
              <a:t> Eye-catcher to grasp attention of panel: thermal image/picture to demonstrate thermal variability in wetlands</a:t>
            </a:r>
          </a:p>
          <a:p>
            <a:pPr>
              <a:buFontTx/>
              <a:buChar char="-"/>
            </a:pPr>
            <a:r>
              <a:rPr lang="nl-BE" smtClean="0"/>
              <a:t>The hypothesis is that this thermal variability is not only indicating differences in vegetation type, but also in vegetation health. Thermal monitoring has been used before to describe vegetation health (VHI = Vegetation Health Index) but at very coarse resolutions (AVHRR: 4 to 16 km resolution). Is it also useful for temperate inland wetland monitoring? </a:t>
            </a:r>
          </a:p>
          <a:p>
            <a:endParaRPr lang="nl-BE" smtClean="0"/>
          </a:p>
          <a:p>
            <a:pPr>
              <a:buFontTx/>
              <a:buChar char="-"/>
            </a:pPr>
            <a:r>
              <a:rPr lang="nl-BE" smtClean="0"/>
              <a:t>Temperature can be used to estimate evapotranspiration and more important evaporative stress, which is assumed an indicator for (wetland) ecosystem health.</a:t>
            </a:r>
          </a:p>
          <a:p>
            <a:r>
              <a:rPr lang="en-IE" smtClean="0">
                <a:solidFill>
                  <a:srgbClr val="002060"/>
                </a:solidFill>
                <a:cs typeface="Times New Roman" pitchFamily="18" charset="0"/>
                <a:sym typeface="SymbolMono BT" pitchFamily="18" charset="2"/>
              </a:rPr>
              <a:t>Moisture deficiency in the vegetation root zone leads to the closure of stomata, a reduction in transpiration and elevated canopy temperatures. In addition, the depletion of water from the soil surface layer causes the soil surface to heat up rapidly and results in reduced evaporation. </a:t>
            </a:r>
            <a:endParaRPr lang="en-GB" smtClean="0">
              <a:solidFill>
                <a:srgbClr val="002060"/>
              </a:solidFill>
              <a:cs typeface="Times New Roman" pitchFamily="18" charset="0"/>
              <a:sym typeface="Symbol" pitchFamily="18" charset="2"/>
            </a:endParaRPr>
          </a:p>
          <a:p>
            <a:endParaRPr lang="nl-BE" smtClean="0"/>
          </a:p>
          <a:p>
            <a:endParaRPr lang="nl-BE" smtClean="0"/>
          </a:p>
        </p:txBody>
      </p:sp>
      <p:sp>
        <p:nvSpPr>
          <p:cNvPr id="45060" name="Slide Number Placeholder 3"/>
          <p:cNvSpPr>
            <a:spLocks noGrp="1"/>
          </p:cNvSpPr>
          <p:nvPr>
            <p:ph type="sldNum" sz="quarter" idx="5"/>
          </p:nvPr>
        </p:nvSpPr>
        <p:spPr>
          <a:noFill/>
        </p:spPr>
        <p:txBody>
          <a:bodyPr/>
          <a:lstStyle/>
          <a:p>
            <a:pPr defTabSz="933299"/>
            <a:fld id="{51451F2D-F4DF-4B15-8FF1-5ECAC398B8BF}" type="slidenum">
              <a:rPr lang="nl-BE" smtClean="0"/>
              <a:pPr defTabSz="933299"/>
              <a:t>10</a:t>
            </a:fld>
            <a:endParaRPr lang="nl-BE"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958B19F-7C8E-4029-A4FA-DB7A0F834DD7}" type="slidenum">
              <a:rPr lang="en-US" smtClean="0"/>
              <a:pPr/>
              <a:t>12</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05767" y="4690597"/>
            <a:ext cx="4986142" cy="4442432"/>
          </a:xfrm>
          <a:noFill/>
          <a:ln/>
        </p:spPr>
        <p:txBody>
          <a:bodyPr/>
          <a:lstStyle/>
          <a:p>
            <a:pPr eaLnBrk="1" hangingPunct="1"/>
            <a:r>
              <a:rPr lang="en-US" smtClean="0"/>
              <a:t>NOTE:  Rn is not necessarily positive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3" name="Rechthoek 12"/>
          <p:cNvSpPr/>
          <p:nvPr userDrawn="1"/>
        </p:nvSpPr>
        <p:spPr>
          <a:xfrm>
            <a:off x="0" y="648000"/>
            <a:ext cx="9144000" cy="6228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BE" sz="1800">
              <a:solidFill>
                <a:srgbClr val="FFFFFF"/>
              </a:solidFill>
            </a:endParaRPr>
          </a:p>
        </p:txBody>
      </p:sp>
      <p:sp>
        <p:nvSpPr>
          <p:cNvPr id="9" name="Titel 1"/>
          <p:cNvSpPr>
            <a:spLocks noGrp="1"/>
          </p:cNvSpPr>
          <p:nvPr>
            <p:ph type="ctrTitle" hasCustomPrompt="1"/>
          </p:nvPr>
        </p:nvSpPr>
        <p:spPr>
          <a:xfrm>
            <a:off x="3096000" y="2088000"/>
            <a:ext cx="5580000" cy="1800000"/>
          </a:xfrm>
        </p:spPr>
        <p:txBody>
          <a:bodyPr>
            <a:noAutofit/>
          </a:bodyPr>
          <a:lstStyle>
            <a:lvl1pPr>
              <a:defRPr sz="4000">
                <a:solidFill>
                  <a:schemeClr val="bg1"/>
                </a:solidFill>
              </a:defRPr>
            </a:lvl1pPr>
          </a:lstStyle>
          <a:p>
            <a:r>
              <a:rPr lang="nl-NL" dirty="0" smtClean="0"/>
              <a:t>Klik en typ de titel van de presentatie</a:t>
            </a:r>
            <a:endParaRPr lang="nl-BE" dirty="0"/>
          </a:p>
        </p:txBody>
      </p:sp>
      <p:sp>
        <p:nvSpPr>
          <p:cNvPr id="10" name="Ondertitel 2"/>
          <p:cNvSpPr>
            <a:spLocks noGrp="1"/>
          </p:cNvSpPr>
          <p:nvPr>
            <p:ph type="subTitle" idx="1" hasCustomPrompt="1"/>
          </p:nvPr>
        </p:nvSpPr>
        <p:spPr>
          <a:xfrm>
            <a:off x="3096000" y="4193675"/>
            <a:ext cx="5580000" cy="1080000"/>
          </a:xfrm>
        </p:spPr>
        <p:txBody>
          <a:bodyPr/>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en typ de subtitel van de presentatie</a:t>
            </a:r>
            <a:endParaRPr lang="nl-BE" dirty="0"/>
          </a:p>
        </p:txBody>
      </p:sp>
      <p:pic>
        <p:nvPicPr>
          <p:cNvPr id="3" name="Afbeelding 2"/>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6228184" y="5798285"/>
            <a:ext cx="2014732" cy="719329"/>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t="18348" r="2886" b="19920"/>
          <a:stretch/>
        </p:blipFill>
        <p:spPr>
          <a:xfrm>
            <a:off x="1007767" y="5798285"/>
            <a:ext cx="2393952" cy="719329"/>
          </a:xfrm>
          <a:prstGeom prst="rect">
            <a:avLst/>
          </a:prstGeom>
        </p:spPr>
      </p:pic>
    </p:spTree>
    <p:extLst>
      <p:ext uri="{BB962C8B-B14F-4D97-AF65-F5344CB8AC3E}">
        <p14:creationId xmlns="" xmlns:p14="http://schemas.microsoft.com/office/powerpoint/2010/main" val="25265321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9"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10"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173011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9"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10"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3428790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9"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10"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3464254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pic>
        <p:nvPicPr>
          <p:cNvPr id="8" name="Picture 17"/>
          <p:cNvPicPr>
            <a:picLocks noChangeAspect="1" noChangeArrowheads="1"/>
          </p:cNvPicPr>
          <p:nvPr userDrawn="1"/>
        </p:nvPicPr>
        <p:blipFill>
          <a:blip r:embed="rId2" cstate="print"/>
          <a:srcRect/>
          <a:stretch>
            <a:fillRect/>
          </a:stretch>
        </p:blipFill>
        <p:spPr bwMode="auto">
          <a:xfrm>
            <a:off x="6444208" y="0"/>
            <a:ext cx="2699792" cy="641201"/>
          </a:xfrm>
          <a:prstGeom prst="rect">
            <a:avLst/>
          </a:prstGeom>
          <a:noFill/>
          <a:ln w="9525">
            <a:noFill/>
            <a:miter lim="800000"/>
            <a:headEnd/>
            <a:tailEnd/>
          </a:ln>
        </p:spPr>
      </p:pic>
      <p:pic>
        <p:nvPicPr>
          <p:cNvPr id="9" name="Picture 1037" descr="logoPPTp[3]"/>
          <p:cNvPicPr>
            <a:picLocks noChangeAspect="1" noChangeArrowheads="1"/>
          </p:cNvPicPr>
          <p:nvPr userDrawn="1"/>
        </p:nvPicPr>
        <p:blipFill>
          <a:blip r:embed="rId3" cstate="print"/>
          <a:srcRect/>
          <a:stretch>
            <a:fillRect/>
          </a:stretch>
        </p:blipFill>
        <p:spPr bwMode="auto">
          <a:xfrm>
            <a:off x="-1365697" y="-387424"/>
            <a:ext cx="5649665" cy="1805061"/>
          </a:xfrm>
          <a:prstGeom prst="rect">
            <a:avLst/>
          </a:prstGeom>
          <a:noFill/>
        </p:spPr>
      </p:pic>
    </p:spTree>
    <p:extLst>
      <p:ext uri="{BB962C8B-B14F-4D97-AF65-F5344CB8AC3E}">
        <p14:creationId xmlns="" xmlns:p14="http://schemas.microsoft.com/office/powerpoint/2010/main" val="3231784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8" name="Footer Placeholder 7"/>
          <p:cNvSpPr>
            <a:spLocks noGrp="1"/>
          </p:cNvSpPr>
          <p:nvPr>
            <p:ph type="ftr" sz="quarter" idx="11"/>
          </p:nvPr>
        </p:nvSpPr>
        <p:spPr/>
        <p:txBody>
          <a:bodyPr/>
          <a:lstStyle/>
          <a:p>
            <a:endParaRPr lang="nl-NL">
              <a:solidFill>
                <a:prstClr val="black">
                  <a:tint val="75000"/>
                </a:prstClr>
              </a:solidFill>
            </a:endParaRPr>
          </a:p>
        </p:txBody>
      </p:sp>
      <p:sp>
        <p:nvSpPr>
          <p:cNvPr id="9" name="Slide Number Placeholder 8"/>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pic>
        <p:nvPicPr>
          <p:cNvPr id="10" name="Picture 17"/>
          <p:cNvPicPr>
            <a:picLocks noChangeAspect="1" noChangeArrowheads="1"/>
          </p:cNvPicPr>
          <p:nvPr userDrawn="1"/>
        </p:nvPicPr>
        <p:blipFill>
          <a:blip r:embed="rId2" cstate="print"/>
          <a:srcRect/>
          <a:stretch>
            <a:fillRect/>
          </a:stretch>
        </p:blipFill>
        <p:spPr bwMode="auto">
          <a:xfrm>
            <a:off x="5580112" y="0"/>
            <a:ext cx="3563888" cy="846424"/>
          </a:xfrm>
          <a:prstGeom prst="rect">
            <a:avLst/>
          </a:prstGeom>
          <a:noFill/>
          <a:ln w="9525">
            <a:noFill/>
            <a:miter lim="800000"/>
            <a:headEnd/>
            <a:tailEnd/>
          </a:ln>
        </p:spPr>
      </p:pic>
      <p:pic>
        <p:nvPicPr>
          <p:cNvPr id="11" name="Picture 1037" descr="logoPPTp[3]"/>
          <p:cNvPicPr>
            <a:picLocks noChangeAspect="1" noChangeArrowheads="1"/>
          </p:cNvPicPr>
          <p:nvPr userDrawn="1"/>
        </p:nvPicPr>
        <p:blipFill>
          <a:blip r:embed="rId3" cstate="print"/>
          <a:srcRect/>
          <a:stretch>
            <a:fillRect/>
          </a:stretch>
        </p:blipFill>
        <p:spPr bwMode="auto">
          <a:xfrm>
            <a:off x="-1437705" y="-387424"/>
            <a:ext cx="6081713" cy="1943100"/>
          </a:xfrm>
          <a:prstGeom prst="rect">
            <a:avLst/>
          </a:prstGeom>
          <a:noFill/>
        </p:spPr>
      </p:pic>
    </p:spTree>
    <p:extLst>
      <p:ext uri="{BB962C8B-B14F-4D97-AF65-F5344CB8AC3E}">
        <p14:creationId xmlns="" xmlns:p14="http://schemas.microsoft.com/office/powerpoint/2010/main" val="4179493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4" name="Footer Placeholder 3"/>
          <p:cNvSpPr>
            <a:spLocks noGrp="1"/>
          </p:cNvSpPr>
          <p:nvPr>
            <p:ph type="ftr" sz="quarter" idx="11"/>
          </p:nvPr>
        </p:nvSpPr>
        <p:spPr/>
        <p:txBody>
          <a:bodyPr/>
          <a:lstStyle/>
          <a:p>
            <a:endParaRPr lang="nl-NL">
              <a:solidFill>
                <a:prstClr val="black">
                  <a:tint val="75000"/>
                </a:prstClr>
              </a:solidFill>
            </a:endParaRPr>
          </a:p>
        </p:txBody>
      </p:sp>
      <p:sp>
        <p:nvSpPr>
          <p:cNvPr id="5" name="Slide Number Placeholder 4"/>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6"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7"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2379337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3" name="Footer Placeholder 2"/>
          <p:cNvSpPr>
            <a:spLocks noGrp="1"/>
          </p:cNvSpPr>
          <p:nvPr>
            <p:ph type="ftr" sz="quarter" idx="11"/>
          </p:nvPr>
        </p:nvSpPr>
        <p:spPr/>
        <p:txBody>
          <a:bodyPr/>
          <a:lstStyle/>
          <a:p>
            <a:endParaRPr lang="nl-NL">
              <a:solidFill>
                <a:prstClr val="black">
                  <a:tint val="75000"/>
                </a:prstClr>
              </a:solidFill>
            </a:endParaRPr>
          </a:p>
        </p:txBody>
      </p:sp>
      <p:sp>
        <p:nvSpPr>
          <p:cNvPr id="4" name="Slide Number Placeholder 3"/>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5"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6"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423769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8"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9"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808823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 xmlns:p14="http://schemas.microsoft.com/office/powerpoint/2010/main" val="1588364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 xmlns:p14="http://schemas.microsoft.com/office/powerpoint/2010/main" val="4290539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endParaRPr lang="nl-BE" dirty="0"/>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dirty="0"/>
          </a:p>
        </p:txBody>
      </p:sp>
      <p:sp>
        <p:nvSpPr>
          <p:cNvPr id="6" name="Tijdelijke aanduiding voor tekst 2"/>
          <p:cNvSpPr>
            <a:spLocks noGrp="1"/>
          </p:cNvSpPr>
          <p:nvPr>
            <p:ph idx="1" hasCustomPrompt="1"/>
          </p:nvPr>
        </p:nvSpPr>
        <p:spPr>
          <a:xfrm>
            <a:off x="540000" y="1349999"/>
            <a:ext cx="8334000" cy="4428000"/>
          </a:xfrm>
          <a:prstGeom prst="rect">
            <a:avLst/>
          </a:prstGeom>
        </p:spPr>
        <p:txBody>
          <a:bodyPr vert="horz" lIns="0" tIns="0" rIns="0" bIns="0" rtlCol="0">
            <a:noAutofit/>
          </a:bodyPr>
          <a:lstStyle>
            <a:lvl1pPr>
              <a:defRPr/>
            </a:lvl1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pic>
        <p:nvPicPr>
          <p:cNvPr id="8" name="Picture 7"/>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8348" r="2886" b="19920"/>
          <a:stretch/>
        </p:blipFill>
        <p:spPr>
          <a:xfrm>
            <a:off x="4932040" y="5985528"/>
            <a:ext cx="1944216" cy="584193"/>
          </a:xfrm>
          <a:prstGeom prst="rect">
            <a:avLst/>
          </a:prstGeom>
        </p:spPr>
      </p:pic>
    </p:spTree>
    <p:extLst>
      <p:ext uri="{BB962C8B-B14F-4D97-AF65-F5344CB8AC3E}">
        <p14:creationId xmlns="" xmlns:p14="http://schemas.microsoft.com/office/powerpoint/2010/main" val="35398488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 xmlns:p14="http://schemas.microsoft.com/office/powerpoint/2010/main" val="3768855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elblad met auteur">
    <p:spTree>
      <p:nvGrpSpPr>
        <p:cNvPr id="1" name=""/>
        <p:cNvGrpSpPr/>
        <p:nvPr/>
      </p:nvGrpSpPr>
      <p:grpSpPr>
        <a:xfrm>
          <a:off x="0" y="0"/>
          <a:ext cx="0" cy="0"/>
          <a:chOff x="0" y="0"/>
          <a:chExt cx="0" cy="0"/>
        </a:xfrm>
      </p:grpSpPr>
      <p:sp>
        <p:nvSpPr>
          <p:cNvPr id="14"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cxnSp>
        <p:nvCxnSpPr>
          <p:cNvPr id="15" name="Rechte verbindingslijn 14"/>
          <p:cNvCxnSpPr>
            <a:stCxn id="14" idx="0"/>
          </p:cNvCxnSpPr>
          <p:nvPr userDrawn="1"/>
        </p:nvCxnSpPr>
        <p:spPr>
          <a:xfrm flipV="1">
            <a:off x="0" y="895350"/>
            <a:ext cx="9144000" cy="31702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itel 1"/>
          <p:cNvSpPr>
            <a:spLocks noGrp="1"/>
          </p:cNvSpPr>
          <p:nvPr>
            <p:ph type="title" hasCustomPrompt="1"/>
          </p:nvPr>
        </p:nvSpPr>
        <p:spPr>
          <a:xfrm>
            <a:off x="1" y="2421467"/>
            <a:ext cx="9143999" cy="1532465"/>
          </a:xfrm>
          <a:prstGeom prst="rect">
            <a:avLst/>
          </a:prstGeom>
        </p:spPr>
        <p:txBody>
          <a:bodyPr vert="horz" lIns="91440" tIns="45720" rIns="91440" bIns="45720" rtlCol="0" anchor="ctr">
            <a:noAutofit/>
          </a:bodyPr>
          <a:lstStyle>
            <a:lvl1pPr algn="ctr">
              <a:defRPr sz="4000">
                <a:solidFill>
                  <a:srgbClr val="545653"/>
                </a:solidFill>
              </a:defRPr>
            </a:lvl1pPr>
          </a:lstStyle>
          <a:p>
            <a:r>
              <a:rPr lang="nl-BE" dirty="0" smtClean="0"/>
              <a:t>Click to add title</a:t>
            </a:r>
            <a:endParaRPr lang="nl-NL" dirty="0"/>
          </a:p>
        </p:txBody>
      </p:sp>
      <p:sp>
        <p:nvSpPr>
          <p:cNvPr id="9" name="Tijdelijke aanduiding voor inhoud 2"/>
          <p:cNvSpPr>
            <a:spLocks noGrp="1"/>
          </p:cNvSpPr>
          <p:nvPr>
            <p:ph idx="12" hasCustomPrompt="1"/>
          </p:nvPr>
        </p:nvSpPr>
        <p:spPr>
          <a:xfrm>
            <a:off x="2" y="4241800"/>
            <a:ext cx="9143998" cy="2140749"/>
          </a:xfrm>
          <a:prstGeom prst="rect">
            <a:avLst/>
          </a:prstGeom>
        </p:spPr>
        <p:txBody>
          <a:bodyPr>
            <a:normAutofit/>
          </a:bodyPr>
          <a:lstStyle>
            <a:lvl1pPr marL="0" indent="0" algn="ctr">
              <a:buFontTx/>
              <a:buNone/>
              <a:defRPr sz="2400">
                <a:solidFill>
                  <a:srgbClr val="545653"/>
                </a:solidFill>
                <a:latin typeface="Verdana"/>
              </a:defRPr>
            </a:lvl1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author</a:t>
            </a:r>
            <a:endParaRPr lang="nl-NL" dirty="0"/>
          </a:p>
        </p:txBody>
      </p:sp>
      <p:pic>
        <p:nvPicPr>
          <p:cNvPr id="5" name="Afbeelding 4"/>
          <p:cNvPicPr>
            <a:picLocks noChangeAspect="1"/>
          </p:cNvPicPr>
          <p:nvPr userDrawn="1"/>
        </p:nvPicPr>
        <p:blipFill>
          <a:blip r:embed="rId2" cstate="print"/>
          <a:stretch>
            <a:fillRect/>
          </a:stretch>
        </p:blipFill>
        <p:spPr>
          <a:xfrm>
            <a:off x="-1" y="6007098"/>
            <a:ext cx="6524659" cy="850902"/>
          </a:xfrm>
          <a:prstGeom prst="rect">
            <a:avLst/>
          </a:prstGeom>
        </p:spPr>
      </p:pic>
      <p:sp>
        <p:nvSpPr>
          <p:cNvPr id="6" name="Rectangle 4"/>
          <p:cNvSpPr txBox="1">
            <a:spLocks noChangeArrowheads="1"/>
          </p:cNvSpPr>
          <p:nvPr userDrawn="1"/>
        </p:nvSpPr>
        <p:spPr bwMode="auto">
          <a:xfrm>
            <a:off x="7637991" y="6579927"/>
            <a:ext cx="765175" cy="207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bodyPr>
          <a:lstStyle>
            <a:defPPr>
              <a:defRPr lang="nl-NL"/>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06F270AF-8B2B-6740-B420-11E9868DEB1A}" type="datetime1">
              <a:rPr lang="nl-NL" sz="900" smtClean="0">
                <a:solidFill>
                  <a:srgbClr val="545653"/>
                </a:solidFill>
                <a:latin typeface="Verdana"/>
              </a:rPr>
              <a:pPr fontAlgn="auto">
                <a:spcBef>
                  <a:spcPts val="0"/>
                </a:spcBef>
                <a:spcAft>
                  <a:spcPts val="0"/>
                </a:spcAft>
              </a:pPr>
              <a:t>6-6-2016</a:t>
            </a:fld>
            <a:endParaRPr lang="nl-NL" sz="900" dirty="0">
              <a:solidFill>
                <a:srgbClr val="545653"/>
              </a:solidFill>
              <a:latin typeface="Verdana"/>
            </a:endParaRPr>
          </a:p>
        </p:txBody>
      </p:sp>
      <p:sp>
        <p:nvSpPr>
          <p:cNvPr id="13" name="Tijdelijke aanduiding voor dianummer 7"/>
          <p:cNvSpPr txBox="1">
            <a:spLocks/>
          </p:cNvSpPr>
          <p:nvPr userDrawn="1"/>
        </p:nvSpPr>
        <p:spPr>
          <a:xfrm>
            <a:off x="8134350" y="6527278"/>
            <a:ext cx="810153" cy="207962"/>
          </a:xfrm>
          <a:prstGeom prst="rect">
            <a:avLst/>
          </a:prstGeom>
        </p:spPr>
        <p:txBody>
          <a:bodyPr vert="horz" lIns="91440" tIns="45720" rIns="91440" bIns="45720" rtlCol="0" anchor="ctr"/>
          <a:lstStyle>
            <a:defPPr>
              <a:defRPr lang="nl-NL"/>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nl-NL" sz="900" dirty="0" smtClean="0">
                <a:solidFill>
                  <a:srgbClr val="545653"/>
                </a:solidFill>
                <a:latin typeface="Verdana"/>
              </a:rPr>
              <a:t>pag. </a:t>
            </a:r>
            <a:fld id="{5CFEA799-4376-1B4E-ABE8-2121F6FAC846}" type="slidenum">
              <a:rPr lang="nl-NL" sz="900" smtClean="0">
                <a:solidFill>
                  <a:srgbClr val="545653"/>
                </a:solidFill>
                <a:latin typeface="Verdana"/>
              </a:rPr>
              <a:pPr fontAlgn="auto">
                <a:spcBef>
                  <a:spcPts val="0"/>
                </a:spcBef>
                <a:spcAft>
                  <a:spcPts val="0"/>
                </a:spcAft>
              </a:pPr>
              <a:t>‹#›</a:t>
            </a:fld>
            <a:endParaRPr lang="nl-NL" sz="900" dirty="0">
              <a:solidFill>
                <a:srgbClr val="545653"/>
              </a:solidFill>
              <a:latin typeface="Verdana"/>
            </a:endParaRPr>
          </a:p>
        </p:txBody>
      </p:sp>
      <p:pic>
        <p:nvPicPr>
          <p:cNvPr id="2" name="Afbeelding 1"/>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295275" y="6238875"/>
            <a:ext cx="274514" cy="472214"/>
          </a:xfrm>
          <a:prstGeom prst="rect">
            <a:avLst/>
          </a:prstGeom>
        </p:spPr>
      </p:pic>
    </p:spTree>
    <p:extLst>
      <p:ext uri="{BB962C8B-B14F-4D97-AF65-F5344CB8AC3E}">
        <p14:creationId xmlns="" xmlns:p14="http://schemas.microsoft.com/office/powerpoint/2010/main" val="62861748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000" y="1440000"/>
            <a:ext cx="8136000" cy="4525963"/>
          </a:xfrm>
        </p:spPr>
        <p:txBody>
          <a:bodyPr/>
          <a:lstStyle/>
          <a:p>
            <a:pPr lvl="0"/>
            <a:r>
              <a:rPr lang="en-US" smtClean="0"/>
              <a:t>Click to edit Master text styles</a:t>
            </a:r>
          </a:p>
          <a:p>
            <a:pPr lvl="1"/>
            <a:r>
              <a:rPr lang="en-US" smtClean="0"/>
              <a:t>Second level</a:t>
            </a:r>
          </a:p>
          <a:p>
            <a:pPr lvl="2"/>
            <a:r>
              <a:rPr lang="en-US" smtClean="0"/>
              <a:t>Third level</a:t>
            </a:r>
          </a:p>
        </p:txBody>
      </p:sp>
      <p:pic>
        <p:nvPicPr>
          <p:cNvPr id="12" name="Picture 11" descr="UNESCO-IHE_LOGO-RGB.pn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504000" y="6380864"/>
            <a:ext cx="1224136" cy="287891"/>
          </a:xfrm>
          <a:prstGeom prst="rect">
            <a:avLst/>
          </a:prstGeom>
        </p:spPr>
      </p:pic>
      <p:sp>
        <p:nvSpPr>
          <p:cNvPr id="13" name="Rectangle 12"/>
          <p:cNvSpPr/>
          <p:nvPr userDrawn="1"/>
        </p:nvSpPr>
        <p:spPr>
          <a:xfrm>
            <a:off x="360000" y="6192000"/>
            <a:ext cx="8424000" cy="1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0"/>
          <p:cNvSpPr>
            <a:spLocks noGrp="1"/>
          </p:cNvSpPr>
          <p:nvPr>
            <p:ph type="body" sz="quarter" idx="10" hasCustomPrompt="1"/>
          </p:nvPr>
        </p:nvSpPr>
        <p:spPr>
          <a:xfrm>
            <a:off x="360000" y="360363"/>
            <a:ext cx="2368004" cy="551090"/>
          </a:xfrm>
          <a:solidFill>
            <a:srgbClr val="009FEE"/>
          </a:solidFill>
        </p:spPr>
        <p:txBody>
          <a:bodyPr wrap="none" lIns="144000" tIns="72000" rIns="144000" bIns="108000" anchor="t" anchorCtr="0">
            <a:spAutoFit/>
          </a:bodyPr>
          <a:lstStyle>
            <a:lvl1pPr marL="0" indent="0">
              <a:buNone/>
              <a:defRPr sz="2400">
                <a:solidFill>
                  <a:srgbClr val="FFFFFF"/>
                </a:solidFill>
                <a:latin typeface="Times New Roman"/>
                <a:cs typeface="Times New Roman"/>
              </a:defRPr>
            </a:lvl1pPr>
          </a:lstStyle>
          <a:p>
            <a:pPr lvl="0"/>
            <a:r>
              <a:rPr lang="en-US" sz="2400" dirty="0" smtClean="0">
                <a:solidFill>
                  <a:schemeClr val="bg1"/>
                </a:solidFill>
                <a:latin typeface="Times New Roman"/>
                <a:cs typeface="Times New Roman"/>
              </a:rPr>
              <a:t>Click to edit title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9"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10"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2964457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9"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10"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4253561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9"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10"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1853279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pic>
        <p:nvPicPr>
          <p:cNvPr id="8" name="Picture 17"/>
          <p:cNvPicPr>
            <a:picLocks noChangeAspect="1" noChangeArrowheads="1"/>
          </p:cNvPicPr>
          <p:nvPr userDrawn="1"/>
        </p:nvPicPr>
        <p:blipFill>
          <a:blip r:embed="rId2" cstate="print"/>
          <a:srcRect/>
          <a:stretch>
            <a:fillRect/>
          </a:stretch>
        </p:blipFill>
        <p:spPr bwMode="auto">
          <a:xfrm>
            <a:off x="6444208" y="0"/>
            <a:ext cx="2699792" cy="641201"/>
          </a:xfrm>
          <a:prstGeom prst="rect">
            <a:avLst/>
          </a:prstGeom>
          <a:noFill/>
          <a:ln w="9525">
            <a:noFill/>
            <a:miter lim="800000"/>
            <a:headEnd/>
            <a:tailEnd/>
          </a:ln>
        </p:spPr>
      </p:pic>
      <p:pic>
        <p:nvPicPr>
          <p:cNvPr id="9" name="Picture 1037" descr="logoPPTp[3]"/>
          <p:cNvPicPr>
            <a:picLocks noChangeAspect="1" noChangeArrowheads="1"/>
          </p:cNvPicPr>
          <p:nvPr userDrawn="1"/>
        </p:nvPicPr>
        <p:blipFill>
          <a:blip r:embed="rId3" cstate="print"/>
          <a:srcRect/>
          <a:stretch>
            <a:fillRect/>
          </a:stretch>
        </p:blipFill>
        <p:spPr bwMode="auto">
          <a:xfrm>
            <a:off x="-1365697" y="-387424"/>
            <a:ext cx="5649665" cy="1805061"/>
          </a:xfrm>
          <a:prstGeom prst="rect">
            <a:avLst/>
          </a:prstGeom>
          <a:noFill/>
        </p:spPr>
      </p:pic>
    </p:spTree>
    <p:extLst>
      <p:ext uri="{BB962C8B-B14F-4D97-AF65-F5344CB8AC3E}">
        <p14:creationId xmlns="" xmlns:p14="http://schemas.microsoft.com/office/powerpoint/2010/main" val="1610565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6"/>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8" name="Footer Placeholder 7"/>
          <p:cNvSpPr>
            <a:spLocks noGrp="1"/>
          </p:cNvSpPr>
          <p:nvPr>
            <p:ph type="ftr" sz="quarter" idx="11"/>
          </p:nvPr>
        </p:nvSpPr>
        <p:spPr/>
        <p:txBody>
          <a:bodyPr/>
          <a:lstStyle/>
          <a:p>
            <a:endParaRPr lang="nl-NL">
              <a:solidFill>
                <a:prstClr val="black">
                  <a:tint val="75000"/>
                </a:prstClr>
              </a:solidFill>
            </a:endParaRPr>
          </a:p>
        </p:txBody>
      </p:sp>
      <p:sp>
        <p:nvSpPr>
          <p:cNvPr id="9" name="Slide Number Placeholder 8"/>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pic>
        <p:nvPicPr>
          <p:cNvPr id="10" name="Picture 17"/>
          <p:cNvPicPr>
            <a:picLocks noChangeAspect="1" noChangeArrowheads="1"/>
          </p:cNvPicPr>
          <p:nvPr userDrawn="1"/>
        </p:nvPicPr>
        <p:blipFill>
          <a:blip r:embed="rId2" cstate="print"/>
          <a:srcRect/>
          <a:stretch>
            <a:fillRect/>
          </a:stretch>
        </p:blipFill>
        <p:spPr bwMode="auto">
          <a:xfrm>
            <a:off x="5580112" y="0"/>
            <a:ext cx="3563888" cy="846424"/>
          </a:xfrm>
          <a:prstGeom prst="rect">
            <a:avLst/>
          </a:prstGeom>
          <a:noFill/>
          <a:ln w="9525">
            <a:noFill/>
            <a:miter lim="800000"/>
            <a:headEnd/>
            <a:tailEnd/>
          </a:ln>
        </p:spPr>
      </p:pic>
      <p:pic>
        <p:nvPicPr>
          <p:cNvPr id="11" name="Picture 1037" descr="logoPPTp[3]"/>
          <p:cNvPicPr>
            <a:picLocks noChangeAspect="1" noChangeArrowheads="1"/>
          </p:cNvPicPr>
          <p:nvPr userDrawn="1"/>
        </p:nvPicPr>
        <p:blipFill>
          <a:blip r:embed="rId3" cstate="print"/>
          <a:srcRect/>
          <a:stretch>
            <a:fillRect/>
          </a:stretch>
        </p:blipFill>
        <p:spPr bwMode="auto">
          <a:xfrm>
            <a:off x="-1437705" y="-387424"/>
            <a:ext cx="6081713" cy="1943100"/>
          </a:xfrm>
          <a:prstGeom prst="rect">
            <a:avLst/>
          </a:prstGeom>
          <a:noFill/>
        </p:spPr>
      </p:pic>
    </p:spTree>
    <p:extLst>
      <p:ext uri="{BB962C8B-B14F-4D97-AF65-F5344CB8AC3E}">
        <p14:creationId xmlns="" xmlns:p14="http://schemas.microsoft.com/office/powerpoint/2010/main" val="3354553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4" name="Footer Placeholder 3"/>
          <p:cNvSpPr>
            <a:spLocks noGrp="1"/>
          </p:cNvSpPr>
          <p:nvPr>
            <p:ph type="ftr" sz="quarter" idx="11"/>
          </p:nvPr>
        </p:nvSpPr>
        <p:spPr/>
        <p:txBody>
          <a:bodyPr/>
          <a:lstStyle/>
          <a:p>
            <a:endParaRPr lang="nl-NL">
              <a:solidFill>
                <a:prstClr val="black">
                  <a:tint val="75000"/>
                </a:prstClr>
              </a:solidFill>
            </a:endParaRPr>
          </a:p>
        </p:txBody>
      </p:sp>
      <p:sp>
        <p:nvSpPr>
          <p:cNvPr id="5" name="Slide Number Placeholder 4"/>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6"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7"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766960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3" name="Footer Placeholder 2"/>
          <p:cNvSpPr>
            <a:spLocks noGrp="1"/>
          </p:cNvSpPr>
          <p:nvPr>
            <p:ph type="ftr" sz="quarter" idx="11"/>
          </p:nvPr>
        </p:nvSpPr>
        <p:spPr/>
        <p:txBody>
          <a:bodyPr/>
          <a:lstStyle/>
          <a:p>
            <a:endParaRPr lang="nl-NL">
              <a:solidFill>
                <a:prstClr val="black">
                  <a:tint val="75000"/>
                </a:prstClr>
              </a:solidFill>
            </a:endParaRPr>
          </a:p>
        </p:txBody>
      </p:sp>
      <p:sp>
        <p:nvSpPr>
          <p:cNvPr id="4" name="Slide Number Placeholder 3"/>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5"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6"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162444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3" name="Rechthoek 12"/>
          <p:cNvSpPr/>
          <p:nvPr userDrawn="1"/>
        </p:nvSpPr>
        <p:spPr>
          <a:xfrm>
            <a:off x="0" y="0"/>
            <a:ext cx="9144000" cy="6372000"/>
          </a:xfrm>
          <a:prstGeom prst="rect">
            <a:avLst/>
          </a:prstGeom>
          <a:gradFill flip="none" rotWithShape="1">
            <a:gsLst>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BE" sz="1800">
              <a:solidFill>
                <a:srgbClr val="FFFFFF"/>
              </a:solidFill>
            </a:endParaRPr>
          </a:p>
        </p:txBody>
      </p:sp>
      <p:sp>
        <p:nvSpPr>
          <p:cNvPr id="9" name="Titel 1"/>
          <p:cNvSpPr>
            <a:spLocks noGrp="1"/>
          </p:cNvSpPr>
          <p:nvPr>
            <p:ph type="ctrTitle" hasCustomPrompt="1"/>
          </p:nvPr>
        </p:nvSpPr>
        <p:spPr>
          <a:xfrm>
            <a:off x="3780000" y="2304000"/>
            <a:ext cx="5094000" cy="1800200"/>
          </a:xfrm>
        </p:spPr>
        <p:txBody>
          <a:bodyPr>
            <a:noAutofit/>
          </a:bodyPr>
          <a:lstStyle>
            <a:lvl1pPr>
              <a:defRPr sz="4000">
                <a:solidFill>
                  <a:schemeClr val="bg1"/>
                </a:solidFill>
              </a:defRPr>
            </a:lvl1pPr>
          </a:lstStyle>
          <a:p>
            <a:r>
              <a:rPr lang="nl-NL" dirty="0" smtClean="0"/>
              <a:t>Klik en typ de titel van de sectie</a:t>
            </a:r>
            <a:endParaRPr lang="nl-BE" dirty="0"/>
          </a:p>
        </p:txBody>
      </p:sp>
      <p:sp>
        <p:nvSpPr>
          <p:cNvPr id="10" name="Ondertitel 2"/>
          <p:cNvSpPr>
            <a:spLocks noGrp="1"/>
          </p:cNvSpPr>
          <p:nvPr>
            <p:ph type="subTitle" idx="1" hasCustomPrompt="1"/>
          </p:nvPr>
        </p:nvSpPr>
        <p:spPr>
          <a:xfrm>
            <a:off x="3780000" y="4419108"/>
            <a:ext cx="5094000" cy="1080000"/>
          </a:xfrm>
        </p:spPr>
        <p:txBody>
          <a:bodyPr anchor="t" anchorCtr="0"/>
          <a:lstStyle>
            <a:lvl1pPr marL="0" indent="0" algn="l">
              <a:spcBef>
                <a:spcPts val="0"/>
              </a:spcBef>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en typ de subtitel van de sectie</a:t>
            </a:r>
            <a:endParaRPr lang="nl-BE" dirty="0"/>
          </a:p>
        </p:txBody>
      </p:sp>
      <p:pic>
        <p:nvPicPr>
          <p:cNvPr id="17" name="Afbeelding 1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362000" y="6048000"/>
            <a:ext cx="1512458" cy="540000"/>
          </a:xfrm>
          <a:prstGeom prst="rect">
            <a:avLst/>
          </a:prstGeom>
        </p:spPr>
      </p:pic>
      <p:pic>
        <p:nvPicPr>
          <p:cNvPr id="4" name="Afbeelding 3"/>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0" y="3150000"/>
            <a:ext cx="3300991" cy="3209551"/>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 xmlns:a14="http://schemas.microsoft.com/office/drawing/2010/main" val="0"/>
              </a:ext>
            </a:extLst>
          </a:blip>
          <a:srcRect t="18348" r="2886" b="19920"/>
          <a:stretch/>
        </p:blipFill>
        <p:spPr>
          <a:xfrm>
            <a:off x="4932040" y="5985528"/>
            <a:ext cx="1944216" cy="584193"/>
          </a:xfrm>
          <a:prstGeom prst="rect">
            <a:avLst/>
          </a:prstGeom>
        </p:spPr>
      </p:pic>
    </p:spTree>
    <p:extLst>
      <p:ext uri="{BB962C8B-B14F-4D97-AF65-F5344CB8AC3E}">
        <p14:creationId xmlns="" xmlns:p14="http://schemas.microsoft.com/office/powerpoint/2010/main" val="56112921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
        <p:nvSpPr>
          <p:cNvPr id="8"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pic>
        <p:nvPicPr>
          <p:cNvPr id="9" name="Afbeelding 4"/>
          <p:cNvPicPr>
            <a:picLocks noChangeAspect="1"/>
          </p:cNvPicPr>
          <p:nvPr userDrawn="1"/>
        </p:nvPicPr>
        <p:blipFill>
          <a:blip r:embed="rId2" cstate="print"/>
          <a:stretch>
            <a:fillRect/>
          </a:stretch>
        </p:blipFill>
        <p:spPr>
          <a:xfrm>
            <a:off x="-1" y="6007098"/>
            <a:ext cx="6524659" cy="850902"/>
          </a:xfrm>
          <a:prstGeom prst="rect">
            <a:avLst/>
          </a:prstGeom>
        </p:spPr>
      </p:pic>
    </p:spTree>
    <p:extLst>
      <p:ext uri="{BB962C8B-B14F-4D97-AF65-F5344CB8AC3E}">
        <p14:creationId xmlns="" xmlns:p14="http://schemas.microsoft.com/office/powerpoint/2010/main" val="1281178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6" name="Footer Placeholder 5"/>
          <p:cNvSpPr>
            <a:spLocks noGrp="1"/>
          </p:cNvSpPr>
          <p:nvPr>
            <p:ph type="ftr" sz="quarter" idx="11"/>
          </p:nvPr>
        </p:nvSpPr>
        <p:spPr/>
        <p:txBody>
          <a:bodyPr/>
          <a:lstStyle/>
          <a:p>
            <a:endParaRPr lang="nl-NL">
              <a:solidFill>
                <a:prstClr val="black">
                  <a:tint val="75000"/>
                </a:prstClr>
              </a:solidFill>
            </a:endParaRPr>
          </a:p>
        </p:txBody>
      </p:sp>
      <p:sp>
        <p:nvSpPr>
          <p:cNvPr id="7" name="Slide Number Placeholder 6"/>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 xmlns:p14="http://schemas.microsoft.com/office/powerpoint/2010/main" val="1411671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 xmlns:p14="http://schemas.microsoft.com/office/powerpoint/2010/main" val="996347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p>
            <a:fld id="{11961C71-6B8E-43E4-95E4-D4BBBA7840FA}" type="datetimeFigureOut">
              <a:rPr lang="nl-NL" smtClean="0">
                <a:solidFill>
                  <a:prstClr val="black">
                    <a:tint val="75000"/>
                  </a:prstClr>
                </a:solidFill>
              </a:rPr>
              <a:pPr/>
              <a:t>6-6-2016</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B363F3D4-86B8-4A6C-A943-DAA8BCD82535}"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 xmlns:p14="http://schemas.microsoft.com/office/powerpoint/2010/main" val="112985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elblad met auteur">
    <p:spTree>
      <p:nvGrpSpPr>
        <p:cNvPr id="1" name=""/>
        <p:cNvGrpSpPr/>
        <p:nvPr/>
      </p:nvGrpSpPr>
      <p:grpSpPr>
        <a:xfrm>
          <a:off x="0" y="0"/>
          <a:ext cx="0" cy="0"/>
          <a:chOff x="0" y="0"/>
          <a:chExt cx="0" cy="0"/>
        </a:xfrm>
      </p:grpSpPr>
      <p:sp>
        <p:nvSpPr>
          <p:cNvPr id="14" name="Vrije vorm 13"/>
          <p:cNvSpPr/>
          <p:nvPr userDrawn="1"/>
        </p:nvSpPr>
        <p:spPr>
          <a:xfrm>
            <a:off x="0" y="1636"/>
            <a:ext cx="9169400" cy="1210734"/>
          </a:xfrm>
          <a:custGeom>
            <a:avLst/>
            <a:gdLst>
              <a:gd name="connsiteX0" fmla="*/ 0 w 9169400"/>
              <a:gd name="connsiteY0" fmla="*/ 1210734 h 1210734"/>
              <a:gd name="connsiteX1" fmla="*/ 9160933 w 9169400"/>
              <a:gd name="connsiteY1" fmla="*/ 889000 h 1210734"/>
              <a:gd name="connsiteX2" fmla="*/ 9169400 w 9169400"/>
              <a:gd name="connsiteY2" fmla="*/ 0 h 1210734"/>
              <a:gd name="connsiteX3" fmla="*/ 0 w 9169400"/>
              <a:gd name="connsiteY3" fmla="*/ 0 h 1210734"/>
              <a:gd name="connsiteX4" fmla="*/ 0 w 9169400"/>
              <a:gd name="connsiteY4" fmla="*/ 1210734 h 121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9400" h="1210734">
                <a:moveTo>
                  <a:pt x="0" y="1210734"/>
                </a:moveTo>
                <a:lnTo>
                  <a:pt x="9160933" y="889000"/>
                </a:lnTo>
                <a:cubicBezTo>
                  <a:pt x="9163755" y="592667"/>
                  <a:pt x="9166578" y="296333"/>
                  <a:pt x="9169400" y="0"/>
                </a:cubicBezTo>
                <a:lnTo>
                  <a:pt x="0" y="0"/>
                </a:lnTo>
                <a:lnTo>
                  <a:pt x="0" y="1210734"/>
                </a:lnTo>
                <a:close/>
              </a:path>
            </a:pathLst>
          </a:custGeom>
          <a:solidFill>
            <a:srgbClr val="A7A1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nl-NL" sz="1800">
              <a:solidFill>
                <a:prstClr val="white"/>
              </a:solidFill>
            </a:endParaRPr>
          </a:p>
        </p:txBody>
      </p:sp>
      <p:cxnSp>
        <p:nvCxnSpPr>
          <p:cNvPr id="15" name="Rechte verbindingslijn 14"/>
          <p:cNvCxnSpPr>
            <a:stCxn id="14" idx="0"/>
          </p:cNvCxnSpPr>
          <p:nvPr userDrawn="1"/>
        </p:nvCxnSpPr>
        <p:spPr>
          <a:xfrm flipV="1">
            <a:off x="0" y="895350"/>
            <a:ext cx="9144000" cy="31702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itel 1"/>
          <p:cNvSpPr>
            <a:spLocks noGrp="1"/>
          </p:cNvSpPr>
          <p:nvPr>
            <p:ph type="title" hasCustomPrompt="1"/>
          </p:nvPr>
        </p:nvSpPr>
        <p:spPr>
          <a:xfrm>
            <a:off x="1" y="2421467"/>
            <a:ext cx="9143999" cy="1532465"/>
          </a:xfrm>
          <a:prstGeom prst="rect">
            <a:avLst/>
          </a:prstGeom>
        </p:spPr>
        <p:txBody>
          <a:bodyPr vert="horz" lIns="91440" tIns="45720" rIns="91440" bIns="45720" rtlCol="0" anchor="ctr">
            <a:noAutofit/>
          </a:bodyPr>
          <a:lstStyle>
            <a:lvl1pPr algn="ctr">
              <a:defRPr sz="4000">
                <a:solidFill>
                  <a:srgbClr val="545653"/>
                </a:solidFill>
              </a:defRPr>
            </a:lvl1pPr>
          </a:lstStyle>
          <a:p>
            <a:r>
              <a:rPr lang="nl-BE" dirty="0" smtClean="0"/>
              <a:t>Click to add title</a:t>
            </a:r>
            <a:endParaRPr lang="nl-NL" dirty="0"/>
          </a:p>
        </p:txBody>
      </p:sp>
      <p:sp>
        <p:nvSpPr>
          <p:cNvPr id="9" name="Tijdelijke aanduiding voor inhoud 2"/>
          <p:cNvSpPr>
            <a:spLocks noGrp="1"/>
          </p:cNvSpPr>
          <p:nvPr>
            <p:ph idx="12" hasCustomPrompt="1"/>
          </p:nvPr>
        </p:nvSpPr>
        <p:spPr>
          <a:xfrm>
            <a:off x="2" y="4241800"/>
            <a:ext cx="9143998" cy="2140749"/>
          </a:xfrm>
          <a:prstGeom prst="rect">
            <a:avLst/>
          </a:prstGeom>
        </p:spPr>
        <p:txBody>
          <a:bodyPr>
            <a:normAutofit/>
          </a:bodyPr>
          <a:lstStyle>
            <a:lvl1pPr marL="0" indent="0" algn="ctr">
              <a:buFontTx/>
              <a:buNone/>
              <a:defRPr sz="2400">
                <a:solidFill>
                  <a:srgbClr val="545653"/>
                </a:solidFill>
                <a:latin typeface="Verdana"/>
              </a:defRPr>
            </a:lvl1pPr>
          </a:lstStyle>
          <a:p>
            <a:r>
              <a:rPr lang="nl-NL" dirty="0" smtClean="0"/>
              <a:t>Click </a:t>
            </a:r>
            <a:r>
              <a:rPr lang="nl-NL" dirty="0" err="1" smtClean="0"/>
              <a:t>to</a:t>
            </a:r>
            <a:r>
              <a:rPr lang="nl-NL" dirty="0" smtClean="0"/>
              <a:t> </a:t>
            </a:r>
            <a:r>
              <a:rPr lang="nl-NL" dirty="0" err="1" smtClean="0"/>
              <a:t>add</a:t>
            </a:r>
            <a:r>
              <a:rPr lang="nl-NL" dirty="0" smtClean="0"/>
              <a:t> </a:t>
            </a:r>
            <a:r>
              <a:rPr lang="nl-NL" dirty="0" err="1" smtClean="0"/>
              <a:t>author</a:t>
            </a:r>
            <a:endParaRPr lang="nl-NL" dirty="0"/>
          </a:p>
        </p:txBody>
      </p:sp>
      <p:pic>
        <p:nvPicPr>
          <p:cNvPr id="5" name="Afbeelding 4"/>
          <p:cNvPicPr>
            <a:picLocks noChangeAspect="1"/>
          </p:cNvPicPr>
          <p:nvPr userDrawn="1"/>
        </p:nvPicPr>
        <p:blipFill>
          <a:blip r:embed="rId2" cstate="print"/>
          <a:stretch>
            <a:fillRect/>
          </a:stretch>
        </p:blipFill>
        <p:spPr>
          <a:xfrm>
            <a:off x="-1" y="6007098"/>
            <a:ext cx="6524659" cy="850902"/>
          </a:xfrm>
          <a:prstGeom prst="rect">
            <a:avLst/>
          </a:prstGeom>
        </p:spPr>
      </p:pic>
      <p:sp>
        <p:nvSpPr>
          <p:cNvPr id="6" name="Rectangle 4"/>
          <p:cNvSpPr txBox="1">
            <a:spLocks noChangeArrowheads="1"/>
          </p:cNvSpPr>
          <p:nvPr userDrawn="1"/>
        </p:nvSpPr>
        <p:spPr bwMode="auto">
          <a:xfrm>
            <a:off x="7637991" y="6579927"/>
            <a:ext cx="765175" cy="207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rtlCol="0" anchor="t" anchorCtr="0" compatLnSpc="1">
            <a:prstTxWarp prst="textNoShape">
              <a:avLst/>
            </a:prstTxWarp>
          </a:bodyPr>
          <a:lstStyle>
            <a:defPPr>
              <a:defRPr lang="nl-NL"/>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06F270AF-8B2B-6740-B420-11E9868DEB1A}" type="datetime1">
              <a:rPr lang="nl-NL" sz="900" smtClean="0">
                <a:solidFill>
                  <a:srgbClr val="545653"/>
                </a:solidFill>
                <a:latin typeface="Verdana"/>
              </a:rPr>
              <a:pPr fontAlgn="auto">
                <a:spcBef>
                  <a:spcPts val="0"/>
                </a:spcBef>
                <a:spcAft>
                  <a:spcPts val="0"/>
                </a:spcAft>
              </a:pPr>
              <a:t>6-6-2016</a:t>
            </a:fld>
            <a:endParaRPr lang="nl-NL" sz="900" dirty="0">
              <a:solidFill>
                <a:srgbClr val="545653"/>
              </a:solidFill>
              <a:latin typeface="Verdana"/>
            </a:endParaRPr>
          </a:p>
        </p:txBody>
      </p:sp>
      <p:sp>
        <p:nvSpPr>
          <p:cNvPr id="13" name="Tijdelijke aanduiding voor dianummer 7"/>
          <p:cNvSpPr txBox="1">
            <a:spLocks/>
          </p:cNvSpPr>
          <p:nvPr userDrawn="1"/>
        </p:nvSpPr>
        <p:spPr>
          <a:xfrm>
            <a:off x="8134350" y="6527278"/>
            <a:ext cx="810153" cy="207962"/>
          </a:xfrm>
          <a:prstGeom prst="rect">
            <a:avLst/>
          </a:prstGeom>
        </p:spPr>
        <p:txBody>
          <a:bodyPr vert="horz" lIns="91440" tIns="45720" rIns="91440" bIns="45720" rtlCol="0" anchor="ctr"/>
          <a:lstStyle>
            <a:defPPr>
              <a:defRPr lang="nl-NL"/>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nl-NL" sz="900" dirty="0" smtClean="0">
                <a:solidFill>
                  <a:srgbClr val="545653"/>
                </a:solidFill>
                <a:latin typeface="Verdana"/>
              </a:rPr>
              <a:t>pag. </a:t>
            </a:r>
            <a:fld id="{5CFEA799-4376-1B4E-ABE8-2121F6FAC846}" type="slidenum">
              <a:rPr lang="nl-NL" sz="900" smtClean="0">
                <a:solidFill>
                  <a:srgbClr val="545653"/>
                </a:solidFill>
                <a:latin typeface="Verdana"/>
              </a:rPr>
              <a:pPr fontAlgn="auto">
                <a:spcBef>
                  <a:spcPts val="0"/>
                </a:spcBef>
                <a:spcAft>
                  <a:spcPts val="0"/>
                </a:spcAft>
              </a:pPr>
              <a:t>‹#›</a:t>
            </a:fld>
            <a:endParaRPr lang="nl-NL" sz="900" dirty="0">
              <a:solidFill>
                <a:srgbClr val="545653"/>
              </a:solidFill>
              <a:latin typeface="Verdana"/>
            </a:endParaRPr>
          </a:p>
        </p:txBody>
      </p:sp>
      <p:pic>
        <p:nvPicPr>
          <p:cNvPr id="2" name="Afbeelding 1"/>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295275" y="6238875"/>
            <a:ext cx="274514" cy="472214"/>
          </a:xfrm>
          <a:prstGeom prst="rect">
            <a:avLst/>
          </a:prstGeom>
        </p:spPr>
      </p:pic>
    </p:spTree>
    <p:extLst>
      <p:ext uri="{BB962C8B-B14F-4D97-AF65-F5344CB8AC3E}">
        <p14:creationId xmlns="" xmlns:p14="http://schemas.microsoft.com/office/powerpoint/2010/main" val="12604407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smtClean="0"/>
              <a:t>Klik en typ de titel</a:t>
            </a:r>
            <a:endParaRPr lang="nl-BE" dirty="0"/>
          </a:p>
        </p:txBody>
      </p:sp>
      <p:sp>
        <p:nvSpPr>
          <p:cNvPr id="3" name="Tijdelijke aanduiding voor inhoud 2"/>
          <p:cNvSpPr>
            <a:spLocks noGrp="1"/>
          </p:cNvSpPr>
          <p:nvPr>
            <p:ph sz="half" idx="1" hasCustomPrompt="1"/>
          </p:nvPr>
        </p:nvSpPr>
        <p:spPr>
          <a:xfrm>
            <a:off x="540000" y="1350000"/>
            <a:ext cx="4038600" cy="4428000"/>
          </a:xfrm>
        </p:spPr>
        <p:txBody>
          <a:bodyPr/>
          <a:lstStyle>
            <a:lvl1pPr>
              <a:defRPr sz="2400"/>
            </a:lvl1pPr>
            <a:lvl2pPr>
              <a:defRPr sz="2400"/>
            </a:lvl2pPr>
            <a:lvl3pPr>
              <a:defRPr sz="2000"/>
            </a:lvl3pPr>
            <a:lvl4pPr>
              <a:defRPr sz="16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inhoud 3"/>
          <p:cNvSpPr>
            <a:spLocks noGrp="1"/>
          </p:cNvSpPr>
          <p:nvPr>
            <p:ph sz="half" idx="2" hasCustomPrompt="1"/>
          </p:nvPr>
        </p:nvSpPr>
        <p:spPr>
          <a:xfrm>
            <a:off x="4835400" y="1350000"/>
            <a:ext cx="4038600" cy="4428000"/>
          </a:xfrm>
        </p:spPr>
        <p:txBody>
          <a:bodyPr/>
          <a:lstStyle>
            <a:lvl1pPr>
              <a:defRPr sz="2400"/>
            </a:lvl1pPr>
            <a:lvl2pPr>
              <a:defRPr sz="2400"/>
            </a:lvl2pPr>
            <a:lvl3pPr>
              <a:defRPr sz="2000"/>
            </a:lvl3pPr>
            <a:lvl4pPr>
              <a:defRPr sz="1800"/>
            </a:lvl4pPr>
            <a:lvl5pPr marL="1435100" indent="-228600">
              <a:buFont typeface="Arial" pitchFamily="34" charset="0"/>
              <a:buChar char="-"/>
              <a:defRPr sz="1600">
                <a:solidFill>
                  <a:srgbClr val="00407A"/>
                </a:solidFill>
              </a:defRPr>
            </a:lvl5pPr>
            <a:lvl6pPr>
              <a:defRPr sz="1800"/>
            </a:lvl6pPr>
            <a:lvl7pPr>
              <a:defRPr sz="1800"/>
            </a:lvl7pPr>
            <a:lvl8pPr>
              <a:defRPr sz="1800"/>
            </a:lvl8pPr>
            <a:lvl9pPr>
              <a:defRPr sz="18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datum 4"/>
          <p:cNvSpPr>
            <a:spLocks noGrp="1"/>
          </p:cNvSpPr>
          <p:nvPr>
            <p:ph type="dt" sz="half" idx="10"/>
          </p:nvPr>
        </p:nvSpPr>
        <p:spPr/>
        <p:txBody>
          <a:bodyPr/>
          <a:lstStyle/>
          <a:p>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pic>
        <p:nvPicPr>
          <p:cNvPr id="9" name="Picture 8"/>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8348" r="2886" b="19920"/>
          <a:stretch/>
        </p:blipFill>
        <p:spPr>
          <a:xfrm>
            <a:off x="4932040" y="5985528"/>
            <a:ext cx="1944216" cy="584193"/>
          </a:xfrm>
          <a:prstGeom prst="rect">
            <a:avLst/>
          </a:prstGeom>
        </p:spPr>
      </p:pic>
    </p:spTree>
    <p:extLst>
      <p:ext uri="{BB962C8B-B14F-4D97-AF65-F5344CB8AC3E}">
        <p14:creationId xmlns="" xmlns:p14="http://schemas.microsoft.com/office/powerpoint/2010/main" val="8394803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tekst 2"/>
          <p:cNvSpPr>
            <a:spLocks noGrp="1"/>
          </p:cNvSpPr>
          <p:nvPr>
            <p:ph type="body" idx="1" hasCustomPrompt="1"/>
          </p:nvPr>
        </p:nvSpPr>
        <p:spPr>
          <a:xfrm>
            <a:off x="540000" y="1350000"/>
            <a:ext cx="4040188" cy="639762"/>
          </a:xfrm>
        </p:spPr>
        <p:txBody>
          <a:bodyPr anchor="b"/>
          <a:lstStyle>
            <a:lvl1pPr marL="0" indent="0">
              <a:buNone/>
              <a:defRPr sz="2400" b="1">
                <a:solidFill>
                  <a:srgbClr val="00407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en typ de tekst</a:t>
            </a:r>
          </a:p>
        </p:txBody>
      </p:sp>
      <p:sp>
        <p:nvSpPr>
          <p:cNvPr id="4" name="Tijdelijke aanduiding voor inhoud 3"/>
          <p:cNvSpPr>
            <a:spLocks noGrp="1"/>
          </p:cNvSpPr>
          <p:nvPr>
            <p:ph sz="half" idx="2" hasCustomPrompt="1"/>
          </p:nvPr>
        </p:nvSpPr>
        <p:spPr>
          <a:xfrm>
            <a:off x="540000" y="1991922"/>
            <a:ext cx="4040188" cy="3798000"/>
          </a:xfrm>
        </p:spPr>
        <p:txBody>
          <a:bodyPr/>
          <a:lstStyle>
            <a:lvl1pPr>
              <a:defRPr sz="2400"/>
            </a:lvl1pPr>
            <a:lvl2pPr>
              <a:defRPr sz="2000"/>
            </a:lvl2pPr>
            <a:lvl3pPr>
              <a:defRPr sz="2000"/>
            </a:lvl3pPr>
            <a:lvl4pPr>
              <a:defRPr sz="1600"/>
            </a:lvl4pPr>
            <a:lvl5pPr marL="1435100" indent="-180000">
              <a:buFont typeface="Arial" pitchFamily="34" charset="0"/>
              <a:buChar char="-"/>
              <a:defRPr sz="1600">
                <a:solidFill>
                  <a:srgbClr val="00407A"/>
                </a:solidFill>
              </a:defRPr>
            </a:lvl5pPr>
            <a:lvl6pPr>
              <a:defRPr sz="1600"/>
            </a:lvl6pPr>
            <a:lvl7pPr>
              <a:defRPr sz="1600"/>
            </a:lvl7pPr>
            <a:lvl8pPr>
              <a:defRPr sz="1600"/>
            </a:lvl8pPr>
            <a:lvl9pPr>
              <a:defRPr sz="16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Tijdelijke aanduiding voor tekst 4"/>
          <p:cNvSpPr>
            <a:spLocks noGrp="1"/>
          </p:cNvSpPr>
          <p:nvPr>
            <p:ph type="body" sz="quarter" idx="3" hasCustomPrompt="1"/>
          </p:nvPr>
        </p:nvSpPr>
        <p:spPr>
          <a:xfrm>
            <a:off x="4824000" y="1350000"/>
            <a:ext cx="4039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en typ de tekst</a:t>
            </a:r>
          </a:p>
        </p:txBody>
      </p:sp>
      <p:sp>
        <p:nvSpPr>
          <p:cNvPr id="6" name="Tijdelijke aanduiding voor inhoud 5"/>
          <p:cNvSpPr>
            <a:spLocks noGrp="1"/>
          </p:cNvSpPr>
          <p:nvPr>
            <p:ph sz="quarter" idx="4" hasCustomPrompt="1"/>
          </p:nvPr>
        </p:nvSpPr>
        <p:spPr>
          <a:xfrm>
            <a:off x="4824000" y="1991922"/>
            <a:ext cx="4039200" cy="3798000"/>
          </a:xfrm>
        </p:spPr>
        <p:txBody>
          <a:bodyPr/>
          <a:lstStyle>
            <a:lvl1pPr>
              <a:defRPr sz="2400"/>
            </a:lvl1pPr>
            <a:lvl2pPr>
              <a:defRPr sz="2000"/>
            </a:lvl2pPr>
            <a:lvl3pPr>
              <a:defRPr sz="2000"/>
            </a:lvl3pPr>
            <a:lvl4pPr>
              <a:defRPr sz="1600"/>
            </a:lvl4pPr>
            <a:lvl5pPr marL="1584325" indent="-285750">
              <a:buFont typeface="Arial" pitchFamily="34" charset="0"/>
              <a:buChar char="-"/>
              <a:defRPr lang="nl-BE" sz="1600" kern="1200" dirty="0">
                <a:solidFill>
                  <a:srgbClr val="00407A"/>
                </a:solidFill>
                <a:latin typeface="Arial" pitchFamily="34" charset="0"/>
                <a:ea typeface="+mn-ea"/>
                <a:cs typeface="Arial" pitchFamily="34" charset="0"/>
              </a:defRPr>
            </a:lvl5pPr>
            <a:lvl6pPr>
              <a:defRPr sz="1600"/>
            </a:lvl6pPr>
            <a:lvl7pPr>
              <a:defRPr sz="1600"/>
            </a:lvl7pPr>
            <a:lvl8pPr>
              <a:defRPr sz="1600"/>
            </a:lvl8pPr>
            <a:lvl9pPr>
              <a:defRPr sz="16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7" name="Tijdelijke aanduiding voor datum 6"/>
          <p:cNvSpPr>
            <a:spLocks noGrp="1"/>
          </p:cNvSpPr>
          <p:nvPr>
            <p:ph type="dt" sz="half" idx="10"/>
          </p:nvPr>
        </p:nvSpPr>
        <p:spPr/>
        <p:txBody>
          <a:bodyPr/>
          <a:lstStyle/>
          <a:p>
            <a:endParaRPr lang="nl-BE"/>
          </a:p>
        </p:txBody>
      </p:sp>
      <p:sp>
        <p:nvSpPr>
          <p:cNvPr id="8" name="Tijdelijke aanduiding voor voettekst 7"/>
          <p:cNvSpPr>
            <a:spLocks noGrp="1"/>
          </p:cNvSpPr>
          <p:nvPr>
            <p:ph type="ftr" sz="quarter" idx="11"/>
          </p:nvPr>
        </p:nvSpPr>
        <p:spPr/>
        <p:txBody>
          <a:bodyPr/>
          <a:lstStyle/>
          <a:p>
            <a:endParaRPr lang="nl-BE" dirty="0"/>
          </a:p>
        </p:txBody>
      </p:sp>
      <p:sp>
        <p:nvSpPr>
          <p:cNvPr id="9" name="Tijdelijke aanduiding voor dianummer 8"/>
          <p:cNvSpPr>
            <a:spLocks noGrp="1"/>
          </p:cNvSpPr>
          <p:nvPr>
            <p:ph type="sldNum" sz="quarter" idx="12"/>
          </p:nvPr>
        </p:nvSpPr>
        <p:spPr/>
        <p:txBody>
          <a:bodyPr/>
          <a:lstStyle/>
          <a:p>
            <a:fld id="{F35D8031-C8E5-48F8-A3B6-81643B27A3AF}" type="slidenum">
              <a:rPr lang="nl-BE" smtClean="0"/>
              <a:pPr/>
              <a:t>‹#›</a:t>
            </a:fld>
            <a:endParaRPr lang="nl-BE" dirty="0"/>
          </a:p>
        </p:txBody>
      </p:sp>
      <p:pic>
        <p:nvPicPr>
          <p:cNvPr id="11" name="Picture 10"/>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8348" r="2886" b="19920"/>
          <a:stretch/>
        </p:blipFill>
        <p:spPr>
          <a:xfrm>
            <a:off x="4932040" y="5985528"/>
            <a:ext cx="1944216" cy="584193"/>
          </a:xfrm>
          <a:prstGeom prst="rect">
            <a:avLst/>
          </a:prstGeom>
        </p:spPr>
      </p:pic>
    </p:spTree>
    <p:extLst>
      <p:ext uri="{BB962C8B-B14F-4D97-AF65-F5344CB8AC3E}">
        <p14:creationId xmlns="" xmlns:p14="http://schemas.microsoft.com/office/powerpoint/2010/main" val="8197816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Klik en typ de titel</a:t>
            </a:r>
            <a:endParaRPr lang="nl-BE" dirty="0"/>
          </a:p>
        </p:txBody>
      </p:sp>
      <p:sp>
        <p:nvSpPr>
          <p:cNvPr id="3" name="Tijdelijke aanduiding voor datum 2"/>
          <p:cNvSpPr>
            <a:spLocks noGrp="1"/>
          </p:cNvSpPr>
          <p:nvPr>
            <p:ph type="dt" sz="half" idx="10"/>
          </p:nvPr>
        </p:nvSpPr>
        <p:spPr/>
        <p:txBody>
          <a:bodyPr/>
          <a:lstStyle/>
          <a:p>
            <a:endParaRPr lang="nl-BE"/>
          </a:p>
        </p:txBody>
      </p:sp>
      <p:sp>
        <p:nvSpPr>
          <p:cNvPr id="4" name="Tijdelijke aanduiding voor voettekst 3"/>
          <p:cNvSpPr>
            <a:spLocks noGrp="1"/>
          </p:cNvSpPr>
          <p:nvPr>
            <p:ph type="ftr" sz="quarter" idx="11"/>
          </p:nvPr>
        </p:nvSpPr>
        <p:spPr/>
        <p:txBody>
          <a:bodyPr/>
          <a:lstStyle/>
          <a:p>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a:p>
        </p:txBody>
      </p:sp>
      <p:pic>
        <p:nvPicPr>
          <p:cNvPr id="7" name="Picture 6"/>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8348" r="2886" b="19920"/>
          <a:stretch/>
        </p:blipFill>
        <p:spPr>
          <a:xfrm>
            <a:off x="4932040" y="5985528"/>
            <a:ext cx="1944216" cy="584193"/>
          </a:xfrm>
          <a:prstGeom prst="rect">
            <a:avLst/>
          </a:prstGeom>
        </p:spPr>
      </p:pic>
    </p:spTree>
    <p:extLst>
      <p:ext uri="{BB962C8B-B14F-4D97-AF65-F5344CB8AC3E}">
        <p14:creationId xmlns="" xmlns:p14="http://schemas.microsoft.com/office/powerpoint/2010/main" val="23986339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nl-BE"/>
          </a:p>
        </p:txBody>
      </p:sp>
      <p:sp>
        <p:nvSpPr>
          <p:cNvPr id="3" name="Tijdelijke aanduiding voor voettekst 2"/>
          <p:cNvSpPr>
            <a:spLocks noGrp="1"/>
          </p:cNvSpPr>
          <p:nvPr>
            <p:ph type="ftr" sz="quarter" idx="1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F35D8031-C8E5-48F8-A3B6-81643B27A3AF}" type="slidenum">
              <a:rPr lang="nl-BE" smtClean="0"/>
              <a:pPr/>
              <a:t>‹#›</a:t>
            </a:fld>
            <a:endParaRPr lang="nl-BE"/>
          </a:p>
        </p:txBody>
      </p:sp>
      <p:pic>
        <p:nvPicPr>
          <p:cNvPr id="6" name="Picture 5"/>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8348" r="2886" b="19920"/>
          <a:stretch/>
        </p:blipFill>
        <p:spPr>
          <a:xfrm>
            <a:off x="4932040" y="5985528"/>
            <a:ext cx="1944216" cy="584193"/>
          </a:xfrm>
          <a:prstGeom prst="rect">
            <a:avLst/>
          </a:prstGeom>
        </p:spPr>
      </p:pic>
    </p:spTree>
    <p:extLst>
      <p:ext uri="{BB962C8B-B14F-4D97-AF65-F5344CB8AC3E}">
        <p14:creationId xmlns="" xmlns:p14="http://schemas.microsoft.com/office/powerpoint/2010/main" val="10902612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540000"/>
            <a:ext cx="3008313" cy="895100"/>
          </a:xfrm>
        </p:spPr>
        <p:txBody>
          <a:bodyPr anchor="t" anchorCtr="0"/>
          <a:lstStyle>
            <a:lvl1pPr algn="l">
              <a:defRPr sz="2000" b="1"/>
            </a:lvl1pPr>
          </a:lstStyle>
          <a:p>
            <a:r>
              <a:rPr lang="nl-NL" dirty="0" smtClean="0"/>
              <a:t>Klik en typ de titel</a:t>
            </a:r>
            <a:endParaRPr lang="nl-BE" dirty="0"/>
          </a:p>
        </p:txBody>
      </p:sp>
      <p:sp>
        <p:nvSpPr>
          <p:cNvPr id="3" name="Tijdelijke aanduiding voor inhoud 2"/>
          <p:cNvSpPr>
            <a:spLocks noGrp="1"/>
          </p:cNvSpPr>
          <p:nvPr>
            <p:ph idx="1" hasCustomPrompt="1"/>
          </p:nvPr>
        </p:nvSpPr>
        <p:spPr>
          <a:xfrm>
            <a:off x="3761909" y="540000"/>
            <a:ext cx="5105139" cy="5256000"/>
          </a:xfrm>
        </p:spPr>
        <p:txBody>
          <a:bodyPr/>
          <a:lstStyle>
            <a:lvl1pPr>
              <a:defRPr sz="2400"/>
            </a:lvl1pPr>
            <a:lvl2pPr>
              <a:defRPr sz="2400"/>
            </a:lvl2pPr>
            <a:lvl3pPr>
              <a:defRPr sz="2000"/>
            </a:lvl3pPr>
            <a:lvl4pPr>
              <a:defRPr sz="1600"/>
            </a:lvl4pPr>
            <a:lvl5pPr marL="1435100" indent="-228600">
              <a:buFont typeface="Arial" pitchFamily="34" charset="0"/>
              <a:buChar char="-"/>
              <a:tabLst/>
              <a:defRPr sz="1600">
                <a:solidFill>
                  <a:srgbClr val="00407A"/>
                </a:solidFill>
              </a:defRPr>
            </a:lvl5pPr>
            <a:lvl6pPr>
              <a:defRPr sz="2000"/>
            </a:lvl6pPr>
            <a:lvl7pPr>
              <a:defRPr sz="2000"/>
            </a:lvl7pPr>
            <a:lvl8pPr>
              <a:defRPr sz="2000"/>
            </a:lvl8pPr>
            <a:lvl9pPr>
              <a:defRPr sz="2000"/>
            </a:lvl9p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tekst 3"/>
          <p:cNvSpPr>
            <a:spLocks noGrp="1"/>
          </p:cNvSpPr>
          <p:nvPr>
            <p:ph type="body" sz="half" idx="2" hasCustomPrompt="1"/>
          </p:nvPr>
        </p:nvSpPr>
        <p:spPr>
          <a:xfrm>
            <a:off x="539552" y="1435101"/>
            <a:ext cx="3008313" cy="435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Klik en typ de tekst</a:t>
            </a:r>
          </a:p>
        </p:txBody>
      </p:sp>
      <p:sp>
        <p:nvSpPr>
          <p:cNvPr id="5" name="Tijdelijke aanduiding voor datum 4"/>
          <p:cNvSpPr>
            <a:spLocks noGrp="1"/>
          </p:cNvSpPr>
          <p:nvPr>
            <p:ph type="dt" sz="half" idx="10"/>
          </p:nvPr>
        </p:nvSpPr>
        <p:spPr/>
        <p:txBody>
          <a:bodyPr/>
          <a:lstStyle/>
          <a:p>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a:p>
        </p:txBody>
      </p:sp>
      <p:pic>
        <p:nvPicPr>
          <p:cNvPr id="8" name="Picture 7"/>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8348" r="2886" b="19920"/>
          <a:stretch/>
        </p:blipFill>
        <p:spPr>
          <a:xfrm>
            <a:off x="4932040" y="5985528"/>
            <a:ext cx="1944216" cy="584193"/>
          </a:xfrm>
          <a:prstGeom prst="rect">
            <a:avLst/>
          </a:prstGeom>
        </p:spPr>
      </p:pic>
    </p:spTree>
    <p:extLst>
      <p:ext uri="{BB962C8B-B14F-4D97-AF65-F5344CB8AC3E}">
        <p14:creationId xmlns="" xmlns:p14="http://schemas.microsoft.com/office/powerpoint/2010/main" val="17666329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00" y="4788000"/>
            <a:ext cx="8334000" cy="540000"/>
          </a:xfrm>
        </p:spPr>
        <p:txBody>
          <a:bodyPr anchor="t" anchorCtr="0">
            <a:noAutofit/>
          </a:bodyPr>
          <a:lstStyle>
            <a:lvl1pPr algn="l">
              <a:defRPr sz="2000" b="1"/>
            </a:lvl1pPr>
          </a:lstStyle>
          <a:p>
            <a:r>
              <a:rPr lang="nl-NL" dirty="0" smtClean="0"/>
              <a:t>Klik en typ de tekst</a:t>
            </a:r>
            <a:endParaRPr lang="nl-BE" dirty="0"/>
          </a:p>
        </p:txBody>
      </p:sp>
      <p:sp>
        <p:nvSpPr>
          <p:cNvPr id="3" name="Tijdelijke aanduiding voor afbeelding 2"/>
          <p:cNvSpPr>
            <a:spLocks noGrp="1"/>
          </p:cNvSpPr>
          <p:nvPr>
            <p:ph type="pic" idx="1"/>
          </p:nvPr>
        </p:nvSpPr>
        <p:spPr>
          <a:xfrm>
            <a:off x="540000" y="540000"/>
            <a:ext cx="8334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BE" dirty="0"/>
          </a:p>
        </p:txBody>
      </p:sp>
      <p:sp>
        <p:nvSpPr>
          <p:cNvPr id="4" name="Tijdelijke aanduiding voor tekst 3"/>
          <p:cNvSpPr>
            <a:spLocks noGrp="1"/>
          </p:cNvSpPr>
          <p:nvPr>
            <p:ph type="body" sz="half" idx="2" hasCustomPrompt="1"/>
          </p:nvPr>
        </p:nvSpPr>
        <p:spPr>
          <a:xfrm>
            <a:off x="540000" y="5445224"/>
            <a:ext cx="8334000" cy="36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smtClean="0"/>
              <a:t>Klik en typ de tekst</a:t>
            </a:r>
          </a:p>
        </p:txBody>
      </p:sp>
      <p:sp>
        <p:nvSpPr>
          <p:cNvPr id="5" name="Tijdelijke aanduiding voor datum 4"/>
          <p:cNvSpPr>
            <a:spLocks noGrp="1"/>
          </p:cNvSpPr>
          <p:nvPr>
            <p:ph type="dt" sz="half" idx="10"/>
          </p:nvPr>
        </p:nvSpPr>
        <p:spPr>
          <a:xfrm>
            <a:off x="540000" y="6048000"/>
            <a:ext cx="936000" cy="288000"/>
          </a:xfrm>
        </p:spPr>
        <p:txBody>
          <a:bodyPr/>
          <a:lstStyle/>
          <a:p>
            <a:endParaRPr lang="nl-BE" dirty="0"/>
          </a:p>
        </p:txBody>
      </p:sp>
      <p:sp>
        <p:nvSpPr>
          <p:cNvPr id="7" name="Tijdelijke aanduiding voor dianummer 6"/>
          <p:cNvSpPr>
            <a:spLocks noGrp="1"/>
          </p:cNvSpPr>
          <p:nvPr>
            <p:ph type="sldNum" sz="quarter" idx="12"/>
          </p:nvPr>
        </p:nvSpPr>
        <p:spPr/>
        <p:txBody>
          <a:bodyPr/>
          <a:lstStyle/>
          <a:p>
            <a:fld id="{F35D8031-C8E5-48F8-A3B6-81643B27A3AF}" type="slidenum">
              <a:rPr lang="nl-BE" smtClean="0"/>
              <a:pPr/>
              <a:t>‹#›</a:t>
            </a:fld>
            <a:endParaRPr lang="nl-BE" dirty="0"/>
          </a:p>
        </p:txBody>
      </p:sp>
      <p:sp>
        <p:nvSpPr>
          <p:cNvPr id="8" name="Tijdelijke aanduiding voor voettekst 3"/>
          <p:cNvSpPr>
            <a:spLocks noGrp="1"/>
          </p:cNvSpPr>
          <p:nvPr>
            <p:ph type="ftr" sz="quarter" idx="11"/>
          </p:nvPr>
        </p:nvSpPr>
        <p:spPr>
          <a:xfrm>
            <a:off x="1566000" y="6048000"/>
            <a:ext cx="1980000" cy="288000"/>
          </a:xfrm>
        </p:spPr>
        <p:txBody>
          <a:bodyPr/>
          <a:lstStyle/>
          <a:p>
            <a:endParaRPr lang="nl-BE" dirty="0"/>
          </a:p>
        </p:txBody>
      </p:sp>
      <p:pic>
        <p:nvPicPr>
          <p:cNvPr id="9" name="Picture 8"/>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t="18348" r="2886" b="19920"/>
          <a:stretch/>
        </p:blipFill>
        <p:spPr>
          <a:xfrm>
            <a:off x="4932040" y="5985528"/>
            <a:ext cx="1944216" cy="584193"/>
          </a:xfrm>
          <a:prstGeom prst="rect">
            <a:avLst/>
          </a:prstGeom>
        </p:spPr>
      </p:pic>
    </p:spTree>
    <p:extLst>
      <p:ext uri="{BB962C8B-B14F-4D97-AF65-F5344CB8AC3E}">
        <p14:creationId xmlns="" xmlns:p14="http://schemas.microsoft.com/office/powerpoint/2010/main" val="27161443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40000" y="180000"/>
            <a:ext cx="8334000" cy="900000"/>
          </a:xfrm>
          <a:prstGeom prst="rect">
            <a:avLst/>
          </a:prstGeom>
        </p:spPr>
        <p:txBody>
          <a:bodyPr vert="horz" lIns="0" tIns="0" rIns="0" bIns="0" rtlCol="0" anchor="b" anchorCtr="0">
            <a:normAutofit/>
          </a:bodyPr>
          <a:lstStyle/>
          <a:p>
            <a:r>
              <a:rPr lang="nl-NL" dirty="0" smtClean="0"/>
              <a:t>Klik en typ de titel</a:t>
            </a:r>
            <a:endParaRPr lang="nl-BE" dirty="0"/>
          </a:p>
        </p:txBody>
      </p:sp>
      <p:sp>
        <p:nvSpPr>
          <p:cNvPr id="3" name="Tijdelijke aanduiding voor tekst 2"/>
          <p:cNvSpPr>
            <a:spLocks noGrp="1"/>
          </p:cNvSpPr>
          <p:nvPr>
            <p:ph type="body" idx="1"/>
          </p:nvPr>
        </p:nvSpPr>
        <p:spPr>
          <a:xfrm>
            <a:off x="540000" y="1349999"/>
            <a:ext cx="8334000" cy="4428000"/>
          </a:xfrm>
          <a:prstGeom prst="rect">
            <a:avLst/>
          </a:prstGeom>
        </p:spPr>
        <p:txBody>
          <a:bodyPr vert="horz" lIns="0" tIns="0" rIns="0" bIns="0" rtlCol="0">
            <a:noAutofit/>
          </a:bodyPr>
          <a:lstStyle/>
          <a:p>
            <a:pPr lvl="0"/>
            <a:r>
              <a:rPr lang="nl-NL" dirty="0" smtClean="0"/>
              <a:t>Klik en typ de tekst</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datum 3"/>
          <p:cNvSpPr>
            <a:spLocks noGrp="1"/>
          </p:cNvSpPr>
          <p:nvPr>
            <p:ph type="dt" sz="half" idx="2"/>
          </p:nvPr>
        </p:nvSpPr>
        <p:spPr>
          <a:xfrm>
            <a:off x="539552" y="6048000"/>
            <a:ext cx="936000" cy="288000"/>
          </a:xfrm>
          <a:prstGeom prst="rect">
            <a:avLst/>
          </a:prstGeom>
        </p:spPr>
        <p:txBody>
          <a:bodyPr vert="horz" lIns="0" tIns="0" rIns="0" bIns="0" rtlCol="0" anchor="t" anchorCtr="0"/>
          <a:lstStyle>
            <a:lvl1pPr algn="l">
              <a:defRPr sz="1000">
                <a:solidFill>
                  <a:srgbClr val="00407A"/>
                </a:solidFill>
                <a:latin typeface="Arial" pitchFamily="34" charset="0"/>
                <a:cs typeface="Arial" pitchFamily="34" charset="0"/>
              </a:defRPr>
            </a:lvl1pPr>
          </a:lstStyle>
          <a:p>
            <a:pPr fontAlgn="auto">
              <a:spcBef>
                <a:spcPts val="0"/>
              </a:spcBef>
              <a:spcAft>
                <a:spcPts val="0"/>
              </a:spcAft>
            </a:pPr>
            <a:endParaRPr lang="nl-BE" dirty="0"/>
          </a:p>
        </p:txBody>
      </p:sp>
      <p:sp>
        <p:nvSpPr>
          <p:cNvPr id="5" name="Tijdelijke aanduiding voor voettekst 4"/>
          <p:cNvSpPr>
            <a:spLocks noGrp="1"/>
          </p:cNvSpPr>
          <p:nvPr>
            <p:ph type="ftr" sz="quarter" idx="3"/>
          </p:nvPr>
        </p:nvSpPr>
        <p:spPr>
          <a:xfrm>
            <a:off x="1566000" y="6048000"/>
            <a:ext cx="1980000" cy="288000"/>
          </a:xfrm>
          <a:prstGeom prst="rect">
            <a:avLst/>
          </a:prstGeom>
        </p:spPr>
        <p:txBody>
          <a:bodyPr vert="horz" lIns="0" tIns="0" rIns="0" bIns="0" rtlCol="0" anchor="t" anchorCtr="0"/>
          <a:lstStyle>
            <a:lvl1pPr algn="ctr">
              <a:defRPr sz="1000">
                <a:solidFill>
                  <a:srgbClr val="00407A"/>
                </a:solidFill>
                <a:latin typeface="Arial" pitchFamily="34" charset="0"/>
                <a:cs typeface="Arial" pitchFamily="34" charset="0"/>
              </a:defRPr>
            </a:lvl1pPr>
          </a:lstStyle>
          <a:p>
            <a:pPr fontAlgn="auto">
              <a:spcBef>
                <a:spcPts val="0"/>
              </a:spcBef>
              <a:spcAft>
                <a:spcPts val="0"/>
              </a:spcAft>
            </a:pPr>
            <a:endParaRPr lang="nl-BE" dirty="0"/>
          </a:p>
        </p:txBody>
      </p:sp>
      <p:sp>
        <p:nvSpPr>
          <p:cNvPr id="6" name="Tijdelijke aanduiding voor dianummer 5"/>
          <p:cNvSpPr>
            <a:spLocks noGrp="1"/>
          </p:cNvSpPr>
          <p:nvPr>
            <p:ph type="sldNum" sz="quarter" idx="4"/>
          </p:nvPr>
        </p:nvSpPr>
        <p:spPr>
          <a:xfrm>
            <a:off x="3636000" y="6048000"/>
            <a:ext cx="936000" cy="288000"/>
          </a:xfrm>
          <a:prstGeom prst="rect">
            <a:avLst/>
          </a:prstGeom>
        </p:spPr>
        <p:txBody>
          <a:bodyPr vert="horz" lIns="0" tIns="0" rIns="0" bIns="0" rtlCol="0" anchor="t" anchorCtr="0"/>
          <a:lstStyle>
            <a:lvl1pPr algn="r">
              <a:defRPr sz="1000">
                <a:solidFill>
                  <a:srgbClr val="00407A"/>
                </a:solidFill>
                <a:latin typeface="Arial" pitchFamily="34" charset="0"/>
                <a:cs typeface="Arial" pitchFamily="34" charset="0"/>
              </a:defRPr>
            </a:lvl1pPr>
          </a:lstStyle>
          <a:p>
            <a:pPr fontAlgn="auto">
              <a:spcBef>
                <a:spcPts val="0"/>
              </a:spcBef>
              <a:spcAft>
                <a:spcPts val="0"/>
              </a:spcAft>
            </a:pPr>
            <a:fld id="{F35D8031-C8E5-48F8-A3B6-81643B27A3AF}" type="slidenum">
              <a:rPr lang="nl-BE" smtClean="0"/>
              <a:pPr fontAlgn="auto">
                <a:spcBef>
                  <a:spcPts val="0"/>
                </a:spcBef>
                <a:spcAft>
                  <a:spcPts val="0"/>
                </a:spcAft>
              </a:pPr>
              <a:t>‹#›</a:t>
            </a:fld>
            <a:endParaRPr lang="nl-BE" dirty="0"/>
          </a:p>
        </p:txBody>
      </p:sp>
      <p:sp>
        <p:nvSpPr>
          <p:cNvPr id="7" name="Rechthoek 6"/>
          <p:cNvSpPr/>
          <p:nvPr/>
        </p:nvSpPr>
        <p:spPr>
          <a:xfrm>
            <a:off x="0" y="6372000"/>
            <a:ext cx="9144000" cy="486000"/>
          </a:xfrm>
          <a:prstGeom prst="rect">
            <a:avLst/>
          </a:prstGeom>
          <a:gradFill flip="none" rotWithShape="1">
            <a:gsLst>
              <a:gs pos="100000">
                <a:srgbClr val="116E8A"/>
              </a:gs>
              <a:gs pos="100000">
                <a:srgbClr val="116E8A"/>
              </a:gs>
              <a:gs pos="100000">
                <a:srgbClr val="116E8A"/>
              </a:gs>
              <a:gs pos="100000">
                <a:srgbClr val="116E8A"/>
              </a:gs>
              <a:gs pos="100000">
                <a:srgbClr val="116E8A"/>
              </a:gs>
              <a:gs pos="100000">
                <a:srgbClr val="177E9D"/>
              </a:gs>
              <a:gs pos="100000">
                <a:srgbClr val="116E8A"/>
              </a:gs>
              <a:gs pos="100000">
                <a:schemeClr val="accent1">
                  <a:tint val="44500"/>
                  <a:satMod val="160000"/>
                </a:schemeClr>
              </a:gs>
              <a:gs pos="0">
                <a:srgbClr val="1D8DB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l-BE" sz="1800">
              <a:solidFill>
                <a:srgbClr val="FFFFFF"/>
              </a:solidFill>
            </a:endParaRPr>
          </a:p>
        </p:txBody>
      </p:sp>
      <p:pic>
        <p:nvPicPr>
          <p:cNvPr id="9" name="Afbeelding 8"/>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362000" y="6048000"/>
            <a:ext cx="1512458" cy="540000"/>
          </a:xfrm>
          <a:prstGeom prst="rect">
            <a:avLst/>
          </a:prstGeom>
        </p:spPr>
      </p:pic>
    </p:spTree>
    <p:extLst>
      <p:ext uri="{BB962C8B-B14F-4D97-AF65-F5344CB8AC3E}">
        <p14:creationId xmlns="" xmlns:p14="http://schemas.microsoft.com/office/powerpoint/2010/main" val="21141148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timing>
    <p:tnLst>
      <p:par>
        <p:cTn id="1" dur="indefinite" restart="never" nodeType="tmRoot"/>
      </p:par>
    </p:tnLst>
  </p:timing>
  <p:hf hdr="0" ftr="0" dt="0"/>
  <p:txStyles>
    <p:titleStyle>
      <a:lvl1pPr algn="l" defTabSz="914400" rtl="0" eaLnBrk="1" latinLnBrk="0" hangingPunct="1">
        <a:spcBef>
          <a:spcPct val="0"/>
        </a:spcBef>
        <a:buNone/>
        <a:defRPr sz="3600" kern="1200" baseline="0">
          <a:solidFill>
            <a:srgbClr val="52BDEC"/>
          </a:solidFill>
          <a:latin typeface="Arial" pitchFamily="34" charset="0"/>
          <a:ea typeface="+mj-ea"/>
          <a:cs typeface="Arial" pitchFamily="34" charset="0"/>
        </a:defRPr>
      </a:lvl1pPr>
    </p:titleStyle>
    <p:bodyStyle>
      <a:lvl1pPr marL="360000" indent="-360000" algn="l" defTabSz="914400" rtl="0" eaLnBrk="1" latinLnBrk="0" hangingPunct="1">
        <a:spcBef>
          <a:spcPts val="580"/>
        </a:spcBef>
        <a:buSzPct val="110000"/>
        <a:buFont typeface="Arial" pitchFamily="34" charset="0"/>
        <a:buChar char="•"/>
        <a:defRPr sz="2400" kern="1200">
          <a:solidFill>
            <a:srgbClr val="00407A"/>
          </a:solidFill>
          <a:latin typeface="Arial" pitchFamily="34" charset="0"/>
          <a:ea typeface="+mn-ea"/>
          <a:cs typeface="Arial" pitchFamily="34" charset="0"/>
        </a:defRPr>
      </a:lvl1pPr>
      <a:lvl2pPr marL="720000" indent="-360363" algn="l" defTabSz="914400" rtl="0" eaLnBrk="1" latinLnBrk="0" hangingPunct="1">
        <a:spcBef>
          <a:spcPts val="580"/>
        </a:spcBef>
        <a:buSzPct val="75000"/>
        <a:buFont typeface="Courier New" pitchFamily="49" charset="0"/>
        <a:buChar char="o"/>
        <a:defRPr sz="2400" kern="1200">
          <a:solidFill>
            <a:srgbClr val="00407A"/>
          </a:solidFill>
          <a:latin typeface="Arial" pitchFamily="34" charset="0"/>
          <a:ea typeface="+mn-ea"/>
          <a:cs typeface="Arial" pitchFamily="34" charset="0"/>
        </a:defRPr>
      </a:lvl2pPr>
      <a:lvl3pPr marL="990000" indent="-270000" algn="l" defTabSz="914400" rtl="0" eaLnBrk="1" latinLnBrk="0" hangingPunct="1">
        <a:spcBef>
          <a:spcPct val="20000"/>
        </a:spcBef>
        <a:buFont typeface="Arial" pitchFamily="34" charset="0"/>
        <a:buChar char="•"/>
        <a:defRPr sz="2000" kern="1200">
          <a:solidFill>
            <a:srgbClr val="00407A"/>
          </a:solidFill>
          <a:latin typeface="Arial" pitchFamily="34" charset="0"/>
          <a:ea typeface="+mn-ea"/>
          <a:cs typeface="Arial" pitchFamily="34" charset="0"/>
        </a:defRPr>
      </a:lvl3pPr>
      <a:lvl4pPr marL="1168400" indent="-180000" algn="l" defTabSz="914400" rtl="0" eaLnBrk="1" latinLnBrk="0" hangingPunct="1">
        <a:spcBef>
          <a:spcPts val="380"/>
        </a:spcBef>
        <a:buSzPct val="80000"/>
        <a:buFont typeface="Arial" pitchFamily="34" charset="0"/>
        <a:buChar char="•"/>
        <a:defRPr sz="1600" kern="1200">
          <a:solidFill>
            <a:srgbClr val="00407A"/>
          </a:solidFill>
          <a:latin typeface="Arial" pitchFamily="34" charset="0"/>
          <a:ea typeface="+mn-ea"/>
          <a:cs typeface="Arial" pitchFamily="34" charset="0"/>
        </a:defRPr>
      </a:lvl4pPr>
      <a:lvl5pPr marL="1338263" indent="-179388" algn="l" defTabSz="914400" rtl="0" eaLnBrk="1" latinLnBrk="0" hangingPunct="1">
        <a:spcBef>
          <a:spcPts val="380"/>
        </a:spcBef>
        <a:buFont typeface="Arial" pitchFamily="34" charset="0"/>
        <a:buChar char="-"/>
        <a:defRPr lang="nl-BE" sz="1600" kern="1200" dirty="0">
          <a:solidFill>
            <a:srgbClr val="00407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1961C71-6B8E-43E4-95E4-D4BBBA7840FA}" type="datetimeFigureOut">
              <a:rPr lang="nl-NL" smtClean="0">
                <a:solidFill>
                  <a:prstClr val="black">
                    <a:tint val="75000"/>
                  </a:prstClr>
                </a:solidFill>
                <a:latin typeface="Calibri"/>
                <a:cs typeface="+mn-cs"/>
              </a:rPr>
              <a:pPr fontAlgn="auto">
                <a:spcBef>
                  <a:spcPts val="0"/>
                </a:spcBef>
                <a:spcAft>
                  <a:spcPts val="0"/>
                </a:spcAft>
              </a:pPr>
              <a:t>6-6-2016</a:t>
            </a:fld>
            <a:endParaRPr lang="nl-NL">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NL">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363F3D4-86B8-4A6C-A943-DAA8BCD82535}" type="slidenum">
              <a:rPr lang="nl-NL" smtClean="0">
                <a:solidFill>
                  <a:prstClr val="black">
                    <a:tint val="75000"/>
                  </a:prstClr>
                </a:solidFill>
                <a:latin typeface="Calibri"/>
                <a:cs typeface="+mn-cs"/>
              </a:rPr>
              <a:pPr fontAlgn="auto">
                <a:spcBef>
                  <a:spcPts val="0"/>
                </a:spcBef>
                <a:spcAft>
                  <a:spcPts val="0"/>
                </a:spcAft>
              </a:pPr>
              <a:t>‹#›</a:t>
            </a:fld>
            <a:endParaRPr lang="nl-NL">
              <a:solidFill>
                <a:prstClr val="black">
                  <a:tint val="75000"/>
                </a:prstClr>
              </a:solidFill>
              <a:latin typeface="Calibri"/>
              <a:cs typeface="+mn-cs"/>
            </a:endParaRPr>
          </a:p>
        </p:txBody>
      </p:sp>
    </p:spTree>
    <p:extLst>
      <p:ext uri="{BB962C8B-B14F-4D97-AF65-F5344CB8AC3E}">
        <p14:creationId xmlns="" xmlns:p14="http://schemas.microsoft.com/office/powerpoint/2010/main" val="3935183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1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1961C71-6B8E-43E4-95E4-D4BBBA7840FA}" type="datetimeFigureOut">
              <a:rPr lang="nl-NL" smtClean="0">
                <a:solidFill>
                  <a:prstClr val="black">
                    <a:tint val="75000"/>
                  </a:prstClr>
                </a:solidFill>
                <a:latin typeface="Calibri"/>
                <a:cs typeface="+mn-cs"/>
              </a:rPr>
              <a:pPr fontAlgn="auto">
                <a:spcBef>
                  <a:spcPts val="0"/>
                </a:spcBef>
                <a:spcAft>
                  <a:spcPts val="0"/>
                </a:spcAft>
              </a:pPr>
              <a:t>6-6-2016</a:t>
            </a:fld>
            <a:endParaRPr lang="nl-NL">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nl-NL">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363F3D4-86B8-4A6C-A943-DAA8BCD82535}" type="slidenum">
              <a:rPr lang="nl-NL" smtClean="0">
                <a:solidFill>
                  <a:prstClr val="black">
                    <a:tint val="75000"/>
                  </a:prstClr>
                </a:solidFill>
                <a:latin typeface="Calibri"/>
                <a:cs typeface="+mn-cs"/>
              </a:rPr>
              <a:pPr fontAlgn="auto">
                <a:spcBef>
                  <a:spcPts val="0"/>
                </a:spcBef>
                <a:spcAft>
                  <a:spcPts val="0"/>
                </a:spcAft>
              </a:pPr>
              <a:t>‹#›</a:t>
            </a:fld>
            <a:endParaRPr lang="nl-NL">
              <a:solidFill>
                <a:prstClr val="black">
                  <a:tint val="75000"/>
                </a:prstClr>
              </a:solidFill>
              <a:latin typeface="Calibri"/>
              <a:cs typeface="+mn-cs"/>
            </a:endParaRPr>
          </a:p>
        </p:txBody>
      </p:sp>
    </p:spTree>
    <p:extLst>
      <p:ext uri="{BB962C8B-B14F-4D97-AF65-F5344CB8AC3E}">
        <p14:creationId xmlns="" xmlns:p14="http://schemas.microsoft.com/office/powerpoint/2010/main" val="159607158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40.jpe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2.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pn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5434" y="1177645"/>
            <a:ext cx="7772400" cy="2016224"/>
          </a:xfrm>
        </p:spPr>
        <p:txBody>
          <a:bodyPr>
            <a:normAutofit fontScale="90000"/>
          </a:bodyPr>
          <a:lstStyle/>
          <a:p>
            <a:r>
              <a:rPr lang="en-GB" dirty="0" smtClean="0"/>
              <a:t>Water Productivity using ET estimations from Remote Sensing and Hydrological Models</a:t>
            </a:r>
            <a:endParaRPr lang="en-GB" dirty="0"/>
          </a:p>
        </p:txBody>
      </p:sp>
      <p:sp>
        <p:nvSpPr>
          <p:cNvPr id="3" name="Subtitle 2"/>
          <p:cNvSpPr>
            <a:spLocks noGrp="1"/>
          </p:cNvSpPr>
          <p:nvPr>
            <p:ph type="subTitle" idx="1"/>
          </p:nvPr>
        </p:nvSpPr>
        <p:spPr>
          <a:xfrm>
            <a:off x="1423852" y="3063240"/>
            <a:ext cx="6400800" cy="1752600"/>
          </a:xfrm>
        </p:spPr>
        <p:txBody>
          <a:bodyPr>
            <a:normAutofit/>
          </a:bodyPr>
          <a:lstStyle/>
          <a:p>
            <a:r>
              <a:rPr lang="en-GB" sz="2000" dirty="0" smtClean="0"/>
              <a:t>Ann van </a:t>
            </a:r>
            <a:r>
              <a:rPr lang="en-GB" sz="2000" dirty="0" err="1" smtClean="0"/>
              <a:t>Griensven</a:t>
            </a:r>
            <a:r>
              <a:rPr lang="en-GB" sz="2000" dirty="0" smtClean="0"/>
              <a:t> &amp; </a:t>
            </a:r>
            <a:r>
              <a:rPr lang="en-GB" sz="2000" dirty="0" err="1" smtClean="0"/>
              <a:t>Hichem</a:t>
            </a:r>
            <a:r>
              <a:rPr lang="en-GB" sz="2000" dirty="0" smtClean="0"/>
              <a:t> </a:t>
            </a:r>
            <a:r>
              <a:rPr lang="en-GB" sz="2000" dirty="0" err="1" smtClean="0"/>
              <a:t>Sahli</a:t>
            </a:r>
            <a:endParaRPr lang="en-GB" sz="2000" dirty="0" smtClean="0"/>
          </a:p>
          <a:p>
            <a:r>
              <a:rPr lang="en-GB" sz="2000" dirty="0" err="1" smtClean="0"/>
              <a:t>Vrije</a:t>
            </a:r>
            <a:r>
              <a:rPr lang="en-GB" sz="2000" dirty="0" smtClean="0"/>
              <a:t> </a:t>
            </a:r>
            <a:r>
              <a:rPr lang="en-GB" sz="2000" dirty="0" err="1" smtClean="0"/>
              <a:t>Universiteit</a:t>
            </a:r>
            <a:r>
              <a:rPr lang="en-GB" sz="2000" dirty="0" smtClean="0"/>
              <a:t> </a:t>
            </a:r>
            <a:r>
              <a:rPr lang="en-GB" sz="2000" dirty="0" err="1" smtClean="0"/>
              <a:t>Brussel</a:t>
            </a:r>
            <a:endParaRPr lang="en-GB" sz="2000" dirty="0" smtClean="0"/>
          </a:p>
          <a:p>
            <a:endParaRPr lang="en-GB" sz="2000" dirty="0" smtClean="0"/>
          </a:p>
          <a:p>
            <a:endParaRPr lang="en-GB" sz="2000" dirty="0"/>
          </a:p>
        </p:txBody>
      </p:sp>
      <p:pic>
        <p:nvPicPr>
          <p:cNvPr id="4" name="Image 3"/>
          <p:cNvPicPr/>
          <p:nvPr/>
        </p:nvPicPr>
        <p:blipFill>
          <a:blip r:embed="rId2" cstate="print"/>
          <a:srcRect b="11536"/>
          <a:stretch>
            <a:fillRect/>
          </a:stretch>
        </p:blipFill>
        <p:spPr bwMode="auto">
          <a:xfrm>
            <a:off x="1512390" y="4413650"/>
            <a:ext cx="1794509" cy="1294192"/>
          </a:xfrm>
          <a:prstGeom prst="rect">
            <a:avLst/>
          </a:prstGeom>
          <a:noFill/>
          <a:ln w="9525">
            <a:noFill/>
            <a:miter lim="800000"/>
            <a:headEnd/>
            <a:tailEnd/>
          </a:ln>
        </p:spPr>
      </p:pic>
      <p:pic>
        <p:nvPicPr>
          <p:cNvPr id="5" name="Image 4"/>
          <p:cNvPicPr/>
          <p:nvPr/>
        </p:nvPicPr>
        <p:blipFill>
          <a:blip r:embed="rId3" cstate="print"/>
          <a:srcRect/>
          <a:stretch>
            <a:fillRect/>
          </a:stretch>
        </p:blipFill>
        <p:spPr bwMode="auto">
          <a:xfrm>
            <a:off x="3552644" y="4301101"/>
            <a:ext cx="5434600" cy="1353819"/>
          </a:xfrm>
          <a:prstGeom prst="rect">
            <a:avLst/>
          </a:prstGeom>
          <a:noFill/>
          <a:ln w="9525">
            <a:noFill/>
            <a:miter lim="800000"/>
            <a:headEnd/>
            <a:tailEnd/>
          </a:ln>
        </p:spPr>
      </p:pic>
      <p:sp>
        <p:nvSpPr>
          <p:cNvPr id="6" name="Rectangle 5"/>
          <p:cNvSpPr/>
          <p:nvPr/>
        </p:nvSpPr>
        <p:spPr>
          <a:xfrm>
            <a:off x="1411206" y="5712878"/>
            <a:ext cx="3440365" cy="338554"/>
          </a:xfrm>
          <a:prstGeom prst="rect">
            <a:avLst/>
          </a:prstGeom>
        </p:spPr>
        <p:txBody>
          <a:bodyPr wrap="none">
            <a:spAutoFit/>
          </a:bodyPr>
          <a:lstStyle/>
          <a:p>
            <a:r>
              <a:rPr lang="en-US" sz="1600" dirty="0" err="1" smtClean="0">
                <a:solidFill>
                  <a:srgbClr val="B53989"/>
                </a:solidFill>
                <a:effectLst/>
                <a:latin typeface="Calibri" panose="020F0502020204030204" pitchFamily="34" charset="0"/>
                <a:ea typeface="Calibri" panose="020F0502020204030204" pitchFamily="34" charset="0"/>
                <a:cs typeface="Times New Roman" panose="02020603050405020304" pitchFamily="18" charset="0"/>
              </a:rPr>
              <a:t>Toward</a:t>
            </a:r>
            <a:r>
              <a:rPr lang="en-US" sz="1600" dirty="0" err="1" smtClean="0">
                <a:solidFill>
                  <a:srgbClr val="4E8EC6"/>
                </a:solidFill>
                <a:effectLst/>
                <a:latin typeface="Calibri" panose="020F0502020204030204" pitchFamily="34" charset="0"/>
                <a:ea typeface="Calibri" panose="020F0502020204030204" pitchFamily="34" charset="0"/>
                <a:cs typeface="Times New Roman" panose="02020603050405020304" pitchFamily="18" charset="0"/>
              </a:rPr>
              <a:t>an</a:t>
            </a:r>
            <a:r>
              <a:rPr lang="en-US" sz="1600" dirty="0" err="1" smtClean="0">
                <a:solidFill>
                  <a:srgbClr val="B53989"/>
                </a:solidFill>
                <a:effectLst/>
                <a:latin typeface="Calibri" panose="020F0502020204030204" pitchFamily="34" charset="0"/>
                <a:ea typeface="Calibri" panose="020F0502020204030204" pitchFamily="34" charset="0"/>
                <a:cs typeface="Times New Roman" panose="02020603050405020304" pitchFamily="18" charset="0"/>
              </a:rPr>
              <a:t>Open</a:t>
            </a:r>
            <a:r>
              <a:rPr lang="en-US" sz="1600" dirty="0" err="1" smtClean="0">
                <a:solidFill>
                  <a:srgbClr val="4E8EC6"/>
                </a:solidFill>
                <a:effectLst/>
                <a:latin typeface="Calibri" panose="020F0502020204030204" pitchFamily="34" charset="0"/>
                <a:ea typeface="Calibri" panose="020F0502020204030204" pitchFamily="34" charset="0"/>
                <a:cs typeface="Times New Roman" panose="02020603050405020304" pitchFamily="18" charset="0"/>
              </a:rPr>
              <a:t>Resources</a:t>
            </a:r>
            <a:r>
              <a:rPr lang="en-US" sz="1600" dirty="0" err="1" smtClean="0">
                <a:solidFill>
                  <a:srgbClr val="B53989"/>
                </a:solidFill>
                <a:effectLst/>
                <a:latin typeface="Calibri" panose="020F0502020204030204" pitchFamily="34" charset="0"/>
                <a:ea typeface="Calibri" panose="020F0502020204030204" pitchFamily="34" charset="0"/>
                <a:cs typeface="Times New Roman" panose="02020603050405020304" pitchFamily="18" charset="0"/>
              </a:rPr>
              <a:t>Using</a:t>
            </a:r>
            <a:r>
              <a:rPr lang="en-US" sz="1600" dirty="0" err="1" smtClean="0">
                <a:solidFill>
                  <a:srgbClr val="4E8EC6"/>
                </a:solidFill>
                <a:effectLst/>
                <a:latin typeface="Calibri" panose="020F0502020204030204" pitchFamily="34" charset="0"/>
                <a:ea typeface="Calibri" panose="020F0502020204030204" pitchFamily="34" charset="0"/>
                <a:cs typeface="Times New Roman" panose="02020603050405020304" pitchFamily="18" charset="0"/>
              </a:rPr>
              <a:t>Services</a:t>
            </a:r>
            <a:endParaRPr lang="fr-FR" sz="1600" dirty="0"/>
          </a:p>
        </p:txBody>
      </p:sp>
      <p:cxnSp>
        <p:nvCxnSpPr>
          <p:cNvPr id="7" name="Connecteur droit 6"/>
          <p:cNvCxnSpPr/>
          <p:nvPr/>
        </p:nvCxnSpPr>
        <p:spPr>
          <a:xfrm flipV="1">
            <a:off x="1482284" y="5738356"/>
            <a:ext cx="4091940" cy="762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28309" y="6230983"/>
            <a:ext cx="4155048" cy="984885"/>
          </a:xfrm>
          <a:prstGeom prst="rect">
            <a:avLst/>
          </a:prstGeom>
          <a:noFill/>
        </p:spPr>
        <p:txBody>
          <a:bodyPr wrap="none" rtlCol="0">
            <a:spAutoFit/>
          </a:bodyPr>
          <a:lstStyle/>
          <a:p>
            <a:r>
              <a:rPr lang="en-GB" sz="1400" b="1" i="1" dirty="0" smtClean="0"/>
              <a:t>Torus project meeting, June 6-10, Ferrara, Italy</a:t>
            </a:r>
          </a:p>
          <a:p>
            <a:endParaRPr lang="nl-NL" dirty="0"/>
          </a:p>
        </p:txBody>
      </p:sp>
    </p:spTree>
    <p:extLst>
      <p:ext uri="{BB962C8B-B14F-4D97-AF65-F5344CB8AC3E}">
        <p14:creationId xmlns="" xmlns:p14="http://schemas.microsoft.com/office/powerpoint/2010/main" val="2792733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normAutofit fontScale="92500" lnSpcReduction="10000"/>
          </a:bodyPr>
          <a:lstStyle/>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smtClean="0"/>
          </a:p>
          <a:p>
            <a:endParaRPr lang="nl-BE" dirty="0" smtClean="0"/>
          </a:p>
          <a:p>
            <a:pPr algn="ctr">
              <a:buFontTx/>
              <a:buNone/>
            </a:pPr>
            <a:r>
              <a:rPr lang="nl-BE" sz="2400" dirty="0" err="1" smtClean="0"/>
              <a:t>Doode</a:t>
            </a:r>
            <a:r>
              <a:rPr lang="nl-BE" sz="2400" dirty="0" smtClean="0"/>
              <a:t> </a:t>
            </a:r>
            <a:r>
              <a:rPr lang="nl-BE" sz="2400" dirty="0" err="1" smtClean="0"/>
              <a:t>Bemde</a:t>
            </a:r>
            <a:r>
              <a:rPr lang="nl-BE" sz="2400" dirty="0" smtClean="0"/>
              <a:t> Wetland - Land </a:t>
            </a:r>
            <a:r>
              <a:rPr lang="nl-BE" sz="2400" dirty="0" err="1" smtClean="0"/>
              <a:t>Surface</a:t>
            </a:r>
            <a:r>
              <a:rPr lang="nl-BE" sz="2400" dirty="0" smtClean="0"/>
              <a:t> </a:t>
            </a:r>
            <a:r>
              <a:rPr lang="nl-BE" sz="2400" dirty="0" err="1" smtClean="0"/>
              <a:t>Temperature</a:t>
            </a:r>
            <a:r>
              <a:rPr lang="nl-BE" sz="2400" dirty="0" smtClean="0"/>
              <a:t>  </a:t>
            </a:r>
          </a:p>
        </p:txBody>
      </p:sp>
      <p:sp>
        <p:nvSpPr>
          <p:cNvPr id="16387" name="Date Placeholder 2"/>
          <p:cNvSpPr>
            <a:spLocks noGrp="1"/>
          </p:cNvSpPr>
          <p:nvPr>
            <p:ph type="dt" sz="quarter" idx="10"/>
          </p:nvPr>
        </p:nvSpPr>
        <p:spPr>
          <a:xfrm>
            <a:off x="-6350" y="6500813"/>
            <a:ext cx="2268538" cy="338137"/>
          </a:xfrm>
          <a:noFill/>
        </p:spPr>
        <p:txBody>
          <a:bodyPr/>
          <a:lstStyle/>
          <a:p>
            <a:r>
              <a:rPr lang="nl-BE" smtClean="0"/>
              <a:t>|   pag. </a:t>
            </a:r>
            <a:fld id="{81EF88A9-0F40-4C42-921D-2BDEEEA1BA4D}" type="slidenum">
              <a:rPr lang="nl-BE" smtClean="0"/>
              <a:pPr/>
              <a:t>10</a:t>
            </a:fld>
            <a:endParaRPr lang="nl-BE" smtClean="0"/>
          </a:p>
        </p:txBody>
      </p:sp>
      <p:sp>
        <p:nvSpPr>
          <p:cNvPr id="16388" name="Title 3"/>
          <p:cNvSpPr>
            <a:spLocks noGrp="1"/>
          </p:cNvSpPr>
          <p:nvPr>
            <p:ph type="title"/>
          </p:nvPr>
        </p:nvSpPr>
        <p:spPr>
          <a:xfrm>
            <a:off x="457200" y="6350"/>
            <a:ext cx="8229600" cy="854075"/>
          </a:xfrm>
        </p:spPr>
        <p:txBody>
          <a:bodyPr>
            <a:normAutofit fontScale="90000"/>
          </a:bodyPr>
          <a:lstStyle/>
          <a:p>
            <a:r>
              <a:rPr lang="en-US" dirty="0" smtClean="0">
                <a:solidFill>
                  <a:schemeClr val="bg1"/>
                </a:solidFill>
              </a:rPr>
              <a:t>ET can be derived from Temperature</a:t>
            </a:r>
            <a:endParaRPr lang="nl-BE" dirty="0" smtClean="0">
              <a:solidFill>
                <a:schemeClr val="bg1"/>
              </a:solidFill>
            </a:endParaRPr>
          </a:p>
        </p:txBody>
      </p:sp>
      <p:pic>
        <p:nvPicPr>
          <p:cNvPr id="9" name="Picture 4"/>
          <p:cNvPicPr>
            <a:picLocks noChangeAspect="1" noChangeArrowheads="1"/>
          </p:cNvPicPr>
          <p:nvPr/>
        </p:nvPicPr>
        <p:blipFill>
          <a:blip r:embed="rId3" cstate="print"/>
          <a:srcRect/>
          <a:stretch>
            <a:fillRect/>
          </a:stretch>
        </p:blipFill>
        <p:spPr bwMode="auto">
          <a:xfrm>
            <a:off x="546100" y="1019175"/>
            <a:ext cx="8229600" cy="4446588"/>
          </a:xfrm>
          <a:prstGeom prst="rect">
            <a:avLst/>
          </a:prstGeom>
          <a:noFill/>
          <a:ln w="9525">
            <a:noFill/>
            <a:miter lim="800000"/>
            <a:headEnd/>
            <a:tailEnd/>
          </a:ln>
        </p:spPr>
      </p:pic>
      <p:pic>
        <p:nvPicPr>
          <p:cNvPr id="51202" name="Picture 2"/>
          <p:cNvPicPr>
            <a:picLocks noChangeAspect="1" noChangeArrowheads="1"/>
          </p:cNvPicPr>
          <p:nvPr/>
        </p:nvPicPr>
        <p:blipFill>
          <a:blip r:embed="rId4" cstate="print"/>
          <a:srcRect l="7587" t="21284" r="9821" b="-1659"/>
          <a:stretch>
            <a:fillRect/>
          </a:stretch>
        </p:blipFill>
        <p:spPr bwMode="auto">
          <a:xfrm>
            <a:off x="1841500" y="1127125"/>
            <a:ext cx="6426200" cy="4005263"/>
          </a:xfrm>
          <a:prstGeom prst="rect">
            <a:avLst/>
          </a:prstGeom>
          <a:noFill/>
          <a:ln w="9525">
            <a:noFill/>
            <a:miter lim="800000"/>
            <a:headEnd/>
            <a:tailEnd/>
          </a:ln>
        </p:spPr>
      </p:pic>
      <p:pic>
        <p:nvPicPr>
          <p:cNvPr id="49154" name="Picture 2" descr="http://cdn.phys.org/newman/gfx/news/hires/2011/onguardagain.jpg"/>
          <p:cNvPicPr>
            <a:picLocks noChangeAspect="1" noChangeArrowheads="1"/>
          </p:cNvPicPr>
          <p:nvPr/>
        </p:nvPicPr>
        <p:blipFill>
          <a:blip r:embed="rId5" cstate="print"/>
          <a:srcRect/>
          <a:stretch>
            <a:fillRect/>
          </a:stretch>
        </p:blipFill>
        <p:spPr bwMode="auto">
          <a:xfrm>
            <a:off x="1843088" y="1554163"/>
            <a:ext cx="6453187" cy="3559175"/>
          </a:xfrm>
          <a:prstGeom prst="rect">
            <a:avLst/>
          </a:prstGeom>
          <a:noFill/>
          <a:ln w="9525">
            <a:noFill/>
            <a:miter lim="800000"/>
            <a:headEnd/>
            <a:tailEnd/>
          </a:ln>
        </p:spPr>
      </p:pic>
      <p:sp>
        <p:nvSpPr>
          <p:cNvPr id="10" name="TextBox 9"/>
          <p:cNvSpPr txBox="1">
            <a:spLocks noChangeArrowheads="1"/>
          </p:cNvSpPr>
          <p:nvPr/>
        </p:nvSpPr>
        <p:spPr bwMode="auto">
          <a:xfrm>
            <a:off x="1839913" y="1123950"/>
            <a:ext cx="6456362" cy="461963"/>
          </a:xfrm>
          <a:prstGeom prst="rect">
            <a:avLst/>
          </a:prstGeom>
          <a:solidFill>
            <a:schemeClr val="bg1"/>
          </a:solidFill>
          <a:ln w="9525">
            <a:noFill/>
            <a:miter lim="800000"/>
            <a:headEnd/>
            <a:tailEnd/>
          </a:ln>
        </p:spPr>
        <p:txBody>
          <a:bodyPr>
            <a:spAutoFit/>
          </a:bodyPr>
          <a:lstStyle/>
          <a:p>
            <a:r>
              <a:rPr lang="nl-BE" sz="2400"/>
              <a:t>     </a:t>
            </a:r>
            <a:r>
              <a:rPr lang="nl-BE" sz="2000" b="1"/>
              <a:t>LOW ET </a:t>
            </a:r>
            <a:r>
              <a:rPr lang="nl-BE" sz="2000"/>
              <a:t>- HIGH T°	 </a:t>
            </a:r>
            <a:r>
              <a:rPr lang="nl-BE" sz="2000" b="1"/>
              <a:t>HIGH ET </a:t>
            </a:r>
            <a:r>
              <a:rPr lang="nl-BE" sz="2000"/>
              <a:t>- LOW T°</a:t>
            </a:r>
          </a:p>
        </p:txBody>
      </p:sp>
      <p:sp>
        <p:nvSpPr>
          <p:cNvPr id="2" name="Tekstvak 1"/>
          <p:cNvSpPr txBox="1">
            <a:spLocks noChangeArrowheads="1"/>
          </p:cNvSpPr>
          <p:nvPr/>
        </p:nvSpPr>
        <p:spPr bwMode="auto">
          <a:xfrm>
            <a:off x="1843088" y="1600200"/>
            <a:ext cx="6562725" cy="523875"/>
          </a:xfrm>
          <a:prstGeom prst="rect">
            <a:avLst/>
          </a:prstGeom>
          <a:noFill/>
          <a:ln w="9525">
            <a:noFill/>
            <a:miter lim="800000"/>
            <a:headEnd/>
            <a:tailEnd/>
          </a:ln>
        </p:spPr>
        <p:txBody>
          <a:bodyPr wrap="none">
            <a:spAutoFit/>
          </a:bodyPr>
          <a:lstStyle/>
          <a:p>
            <a:r>
              <a:rPr lang="nl-BE" sz="2800" b="1">
                <a:solidFill>
                  <a:schemeClr val="bg1"/>
                </a:solidFill>
              </a:rPr>
              <a:t>DRY					       WET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915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638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1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P spid="10"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23371" y="3138171"/>
            <a:ext cx="8136000" cy="4525963"/>
          </a:xfrm>
        </p:spPr>
        <p:txBody>
          <a:bodyPr/>
          <a:lstStyle/>
          <a:p>
            <a:endParaRPr lang="nl-NL" dirty="0"/>
          </a:p>
        </p:txBody>
      </p:sp>
      <p:sp>
        <p:nvSpPr>
          <p:cNvPr id="3" name="Text Placeholder 2"/>
          <p:cNvSpPr>
            <a:spLocks noGrp="1"/>
          </p:cNvSpPr>
          <p:nvPr>
            <p:ph type="body" sz="quarter" idx="10"/>
          </p:nvPr>
        </p:nvSpPr>
        <p:spPr>
          <a:xfrm>
            <a:off x="360000" y="360363"/>
            <a:ext cx="5840409" cy="551090"/>
          </a:xfrm>
        </p:spPr>
        <p:txBody>
          <a:bodyPr/>
          <a:lstStyle/>
          <a:p>
            <a:r>
              <a:rPr lang="nl-NL" dirty="0" err="1" smtClean="0"/>
              <a:t>Development</a:t>
            </a:r>
            <a:r>
              <a:rPr lang="nl-NL" dirty="0" smtClean="0"/>
              <a:t> of </a:t>
            </a:r>
            <a:r>
              <a:rPr lang="nl-NL" dirty="0" err="1" smtClean="0"/>
              <a:t>remote</a:t>
            </a:r>
            <a:r>
              <a:rPr lang="nl-NL" dirty="0" smtClean="0"/>
              <a:t> </a:t>
            </a:r>
            <a:r>
              <a:rPr lang="nl-NL" dirty="0" err="1" smtClean="0"/>
              <a:t>sensing</a:t>
            </a:r>
            <a:r>
              <a:rPr lang="nl-NL" dirty="0" smtClean="0"/>
              <a:t> </a:t>
            </a:r>
            <a:r>
              <a:rPr lang="nl-NL" dirty="0" err="1" smtClean="0"/>
              <a:t>technologies</a:t>
            </a:r>
            <a:endParaRPr lang="nl-NL" dirty="0"/>
          </a:p>
        </p:txBody>
      </p:sp>
      <p:pic>
        <p:nvPicPr>
          <p:cNvPr id="29698" name="Picture 2" descr="http://all-geo.org/volcan01010/wp-content/uploads/2013/01/multipart.png"/>
          <p:cNvPicPr>
            <a:picLocks noChangeAspect="1" noChangeArrowheads="1"/>
          </p:cNvPicPr>
          <p:nvPr/>
        </p:nvPicPr>
        <p:blipFill>
          <a:blip r:embed="rId2" cstate="print"/>
          <a:srcRect/>
          <a:stretch>
            <a:fillRect/>
          </a:stretch>
        </p:blipFill>
        <p:spPr bwMode="auto">
          <a:xfrm>
            <a:off x="360000" y="3140968"/>
            <a:ext cx="8388424" cy="2961332"/>
          </a:xfrm>
          <a:prstGeom prst="rect">
            <a:avLst/>
          </a:prstGeom>
          <a:noFill/>
        </p:spPr>
      </p:pic>
      <p:pic>
        <p:nvPicPr>
          <p:cNvPr id="29700" name="Picture 4" descr="http://www.resourcemappinggis.com/images/sveg12a.jpg"/>
          <p:cNvPicPr>
            <a:picLocks noChangeAspect="1" noChangeArrowheads="1"/>
          </p:cNvPicPr>
          <p:nvPr/>
        </p:nvPicPr>
        <p:blipFill>
          <a:blip r:embed="rId3" cstate="print"/>
          <a:srcRect/>
          <a:stretch>
            <a:fillRect/>
          </a:stretch>
        </p:blipFill>
        <p:spPr bwMode="auto">
          <a:xfrm>
            <a:off x="683568" y="1213353"/>
            <a:ext cx="3672408" cy="1778747"/>
          </a:xfrm>
          <a:prstGeom prst="rect">
            <a:avLst/>
          </a:prstGeom>
          <a:noFill/>
        </p:spPr>
      </p:pic>
      <p:pic>
        <p:nvPicPr>
          <p:cNvPr id="29702" name="Picture 6" descr="http://www.riken.jp/~/media/riken/research/rikenresearch/figures/hi_4922.jpg"/>
          <p:cNvPicPr>
            <a:picLocks noChangeAspect="1" noChangeArrowheads="1"/>
          </p:cNvPicPr>
          <p:nvPr/>
        </p:nvPicPr>
        <p:blipFill>
          <a:blip r:embed="rId4" cstate="print"/>
          <a:srcRect/>
          <a:stretch>
            <a:fillRect/>
          </a:stretch>
        </p:blipFill>
        <p:spPr bwMode="auto">
          <a:xfrm>
            <a:off x="4932040" y="1124744"/>
            <a:ext cx="3384376" cy="1867356"/>
          </a:xfrm>
          <a:prstGeom prst="rect">
            <a:avLst/>
          </a:prstGeom>
          <a:noFill/>
        </p:spPr>
      </p:pic>
      <p:sp>
        <p:nvSpPr>
          <p:cNvPr id="7" name="TextBox 6"/>
          <p:cNvSpPr txBox="1"/>
          <p:nvPr/>
        </p:nvSpPr>
        <p:spPr>
          <a:xfrm>
            <a:off x="6456297" y="628355"/>
            <a:ext cx="1623008" cy="400110"/>
          </a:xfrm>
          <a:prstGeom prst="rect">
            <a:avLst/>
          </a:prstGeom>
          <a:noFill/>
        </p:spPr>
        <p:txBody>
          <a:bodyPr wrap="none" rtlCol="0">
            <a:spAutoFit/>
          </a:bodyPr>
          <a:lstStyle/>
          <a:p>
            <a:r>
              <a:rPr lang="nl-NL" sz="2000" dirty="0" err="1" smtClean="0">
                <a:solidFill>
                  <a:schemeClr val="tx1"/>
                </a:solidFill>
              </a:rPr>
              <a:t>Temperature</a:t>
            </a:r>
            <a:endParaRPr lang="nl-NL" sz="2000" dirty="0">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81297" y="0"/>
            <a:ext cx="7772400" cy="1143000"/>
          </a:xfrm>
        </p:spPr>
        <p:txBody>
          <a:bodyPr/>
          <a:lstStyle/>
          <a:p>
            <a:pPr eaLnBrk="1" hangingPunct="1"/>
            <a:r>
              <a:rPr lang="en-US" sz="4000" b="1" dirty="0" smtClean="0">
                <a:solidFill>
                  <a:schemeClr val="bg1"/>
                </a:solidFill>
              </a:rPr>
              <a:t>Coupled Water-Energy Balance</a:t>
            </a:r>
          </a:p>
        </p:txBody>
      </p:sp>
      <p:sp>
        <p:nvSpPr>
          <p:cNvPr id="25603" name="Rectangle 3"/>
          <p:cNvSpPr>
            <a:spLocks noGrp="1" noChangeArrowheads="1"/>
          </p:cNvSpPr>
          <p:nvPr>
            <p:ph type="body" idx="1"/>
          </p:nvPr>
        </p:nvSpPr>
        <p:spPr>
          <a:xfrm>
            <a:off x="914400" y="1905000"/>
            <a:ext cx="7620000" cy="4038600"/>
          </a:xfrm>
        </p:spPr>
        <p:txBody>
          <a:bodyPr/>
          <a:lstStyle/>
          <a:p>
            <a:pPr eaLnBrk="1" hangingPunct="1"/>
            <a:r>
              <a:rPr lang="en-US" sz="4000" dirty="0" smtClean="0"/>
              <a:t>Watershed mass-balance</a:t>
            </a:r>
          </a:p>
          <a:p>
            <a:pPr lvl="1" eaLnBrk="1" hangingPunct="1">
              <a:buFontTx/>
              <a:buNone/>
            </a:pPr>
            <a:r>
              <a:rPr lang="en-US" dirty="0" smtClean="0">
                <a:solidFill>
                  <a:srgbClr val="FF0000"/>
                </a:solidFill>
              </a:rPr>
              <a:t>P = Q + </a:t>
            </a:r>
            <a:r>
              <a:rPr lang="en-US" u="sng" dirty="0" smtClean="0">
                <a:solidFill>
                  <a:srgbClr val="FF0000"/>
                </a:solidFill>
              </a:rPr>
              <a:t>E</a:t>
            </a:r>
            <a:r>
              <a:rPr lang="en-US" dirty="0" smtClean="0">
                <a:solidFill>
                  <a:srgbClr val="FF0000"/>
                </a:solidFill>
              </a:rPr>
              <a:t> + </a:t>
            </a:r>
            <a:r>
              <a:rPr lang="en-US" dirty="0" smtClean="0">
                <a:solidFill>
                  <a:srgbClr val="FF0000"/>
                </a:solidFill>
                <a:latin typeface="Symbol" pitchFamily="18" charset="2"/>
              </a:rPr>
              <a:t>D</a:t>
            </a:r>
            <a:r>
              <a:rPr lang="en-US" dirty="0" smtClean="0">
                <a:solidFill>
                  <a:srgbClr val="FF0000"/>
                </a:solidFill>
              </a:rPr>
              <a:t>S/</a:t>
            </a:r>
            <a:r>
              <a:rPr lang="en-US" dirty="0" err="1" smtClean="0">
                <a:solidFill>
                  <a:srgbClr val="FF0000"/>
                </a:solidFill>
                <a:latin typeface="Symbol" pitchFamily="18" charset="2"/>
              </a:rPr>
              <a:t>D</a:t>
            </a:r>
            <a:r>
              <a:rPr lang="en-US" dirty="0" err="1" smtClean="0">
                <a:solidFill>
                  <a:srgbClr val="FF0000"/>
                </a:solidFill>
              </a:rPr>
              <a:t>t</a:t>
            </a:r>
            <a:endParaRPr lang="en-US" sz="2400" dirty="0" smtClean="0">
              <a:solidFill>
                <a:schemeClr val="accent2"/>
              </a:solidFill>
              <a:latin typeface="Impact" pitchFamily="34" charset="0"/>
              <a:sym typeface="Wingdings" pitchFamily="2" charset="2"/>
            </a:endParaRPr>
          </a:p>
          <a:p>
            <a:pPr lvl="1" eaLnBrk="1" hangingPunct="1">
              <a:buFontTx/>
              <a:buNone/>
            </a:pPr>
            <a:endParaRPr lang="en-US" sz="2400" dirty="0" smtClean="0">
              <a:solidFill>
                <a:schemeClr val="accent2"/>
              </a:solidFill>
              <a:latin typeface="Impact" pitchFamily="34" charset="0"/>
            </a:endParaRPr>
          </a:p>
          <a:p>
            <a:pPr eaLnBrk="1" hangingPunct="1"/>
            <a:r>
              <a:rPr lang="en-US" sz="4000" dirty="0" smtClean="0"/>
              <a:t>Surface energy-balance</a:t>
            </a:r>
          </a:p>
          <a:p>
            <a:pPr lvl="1" eaLnBrk="1" hangingPunct="1">
              <a:buFontTx/>
              <a:buNone/>
            </a:pPr>
            <a:r>
              <a:rPr lang="en-US" dirty="0" err="1" smtClean="0">
                <a:solidFill>
                  <a:srgbClr val="FF0000"/>
                </a:solidFill>
              </a:rPr>
              <a:t>R</a:t>
            </a:r>
            <a:r>
              <a:rPr lang="en-US" baseline="-25000" dirty="0" err="1" smtClean="0">
                <a:solidFill>
                  <a:srgbClr val="FF0000"/>
                </a:solidFill>
              </a:rPr>
              <a:t>n</a:t>
            </a:r>
            <a:r>
              <a:rPr lang="en-US" dirty="0" smtClean="0">
                <a:solidFill>
                  <a:srgbClr val="FF0000"/>
                </a:solidFill>
              </a:rPr>
              <a:t> = H + </a:t>
            </a:r>
            <a:r>
              <a:rPr lang="en-US" dirty="0" err="1" smtClean="0">
                <a:solidFill>
                  <a:srgbClr val="FF0000"/>
                </a:solidFill>
                <a:latin typeface="Symbol" pitchFamily="18" charset="2"/>
              </a:rPr>
              <a:t>l</a:t>
            </a:r>
            <a:r>
              <a:rPr lang="en-US" baseline="-25000" dirty="0" err="1" smtClean="0">
                <a:solidFill>
                  <a:srgbClr val="FF0000"/>
                </a:solidFill>
              </a:rPr>
              <a:t>v</a:t>
            </a:r>
            <a:r>
              <a:rPr lang="en-US" u="sng" dirty="0" err="1" smtClean="0">
                <a:solidFill>
                  <a:srgbClr val="FF0000"/>
                </a:solidFill>
              </a:rPr>
              <a:t>E</a:t>
            </a:r>
            <a:r>
              <a:rPr lang="en-US" dirty="0" smtClean="0">
                <a:solidFill>
                  <a:srgbClr val="FF0000"/>
                </a:solidFill>
              </a:rPr>
              <a:t> + G + </a:t>
            </a:r>
            <a:r>
              <a:rPr lang="en-US" dirty="0" smtClean="0">
                <a:solidFill>
                  <a:srgbClr val="FF0000"/>
                </a:solidFill>
                <a:latin typeface="Symbol" pitchFamily="18" charset="2"/>
              </a:rPr>
              <a:t>D</a:t>
            </a:r>
            <a:r>
              <a:rPr lang="en-US" dirty="0" smtClean="0">
                <a:solidFill>
                  <a:srgbClr val="FF0000"/>
                </a:solidFill>
              </a:rPr>
              <a:t>S/</a:t>
            </a:r>
            <a:r>
              <a:rPr lang="en-US" dirty="0" err="1" smtClean="0">
                <a:solidFill>
                  <a:srgbClr val="FF0000"/>
                </a:solidFill>
                <a:latin typeface="Symbol" pitchFamily="18" charset="2"/>
              </a:rPr>
              <a:t>D</a:t>
            </a:r>
            <a:r>
              <a:rPr lang="en-US" dirty="0" err="1" smtClean="0">
                <a:solidFill>
                  <a:srgbClr val="FF0000"/>
                </a:solidFill>
              </a:rPr>
              <a:t>t</a:t>
            </a:r>
            <a:endParaRPr lang="en-US" sz="2400" dirty="0" smtClean="0">
              <a:solidFill>
                <a:schemeClr val="accent2"/>
              </a:solidFill>
              <a:latin typeface="Impact" pitchFamily="34" charset="0"/>
              <a:sym typeface="Wingdings" pitchFamily="2" charset="2"/>
            </a:endParaRPr>
          </a:p>
        </p:txBody>
      </p:sp>
      <p:sp>
        <p:nvSpPr>
          <p:cNvPr id="744452" name="Line 4"/>
          <p:cNvSpPr>
            <a:spLocks noChangeShapeType="1"/>
          </p:cNvSpPr>
          <p:nvPr/>
        </p:nvSpPr>
        <p:spPr bwMode="auto">
          <a:xfrm>
            <a:off x="2987675" y="3141663"/>
            <a:ext cx="144463" cy="1150937"/>
          </a:xfrm>
          <a:prstGeom prst="line">
            <a:avLst/>
          </a:prstGeom>
          <a:noFill/>
          <a:ln w="41275">
            <a:solidFill>
              <a:srgbClr val="0000FF"/>
            </a:solidFill>
            <a:round/>
            <a:headEnd type="triangle" w="lg" len="med"/>
            <a:tailEnd type="triangle" w="lg" len="med"/>
          </a:ln>
        </p:spPr>
        <p:txBody>
          <a:bodyPr/>
          <a:lstStyle/>
          <a:p>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131"/>
            <a:ext cx="4800600" cy="628650"/>
          </a:xfrm>
        </p:spPr>
        <p:txBody>
          <a:bodyPr>
            <a:normAutofit fontScale="90000"/>
          </a:bodyPr>
          <a:lstStyle/>
          <a:p>
            <a:r>
              <a:rPr lang="en-US" sz="3200" dirty="0" smtClean="0">
                <a:solidFill>
                  <a:schemeClr val="bg1"/>
                </a:solidFill>
              </a:rPr>
              <a:t>Improved spatial pattern</a:t>
            </a:r>
            <a:br>
              <a:rPr lang="en-US" sz="3200" dirty="0" smtClean="0">
                <a:solidFill>
                  <a:schemeClr val="bg1"/>
                </a:solidFill>
              </a:rPr>
            </a:br>
            <a:r>
              <a:rPr lang="en-US" sz="3200" dirty="0" smtClean="0">
                <a:solidFill>
                  <a:schemeClr val="bg1"/>
                </a:solidFill>
              </a:rPr>
              <a:t>of water balance models</a:t>
            </a:r>
            <a:endParaRPr lang="en-US" sz="3200" dirty="0">
              <a:solidFill>
                <a:schemeClr val="bg1"/>
              </a:solidFill>
            </a:endParaRPr>
          </a:p>
        </p:txBody>
      </p:sp>
      <p:sp>
        <p:nvSpPr>
          <p:cNvPr id="5" name="Slide Number Placeholder 4"/>
          <p:cNvSpPr>
            <a:spLocks noGrp="1"/>
          </p:cNvSpPr>
          <p:nvPr>
            <p:ph type="sldNum" sz="quarter" idx="12"/>
          </p:nvPr>
        </p:nvSpPr>
        <p:spPr/>
        <p:txBody>
          <a:bodyPr/>
          <a:lstStyle/>
          <a:p>
            <a:fld id="{C934DCB6-E79E-4DF2-90C8-8BD13F2ABF2E}" type="slidenum">
              <a:rPr lang="en-US" smtClean="0"/>
              <a:pPr/>
              <a:t>13</a:t>
            </a:fld>
            <a:endParaRPr lang="en-US" dirty="0"/>
          </a:p>
        </p:txBody>
      </p:sp>
      <p:pic>
        <p:nvPicPr>
          <p:cNvPr id="6" name="Content Placeholder 5"/>
          <p:cNvPicPr>
            <a:picLocks noGrp="1" noChangeAspect="1"/>
          </p:cNvPicPr>
          <p:nvPr>
            <p:ph idx="1"/>
          </p:nvPr>
        </p:nvPicPr>
        <p:blipFill>
          <a:blip r:embed="rId2" cstate="print"/>
          <a:stretch>
            <a:fillRect/>
          </a:stretch>
        </p:blipFill>
        <p:spPr>
          <a:xfrm>
            <a:off x="4495800" y="228599"/>
            <a:ext cx="4648199" cy="3297489"/>
          </a:xfrm>
          <a:prstGeom prst="rect">
            <a:avLst/>
          </a:prstGeom>
        </p:spPr>
      </p:pic>
      <p:pic>
        <p:nvPicPr>
          <p:cNvPr id="8" name="Picture 7"/>
          <p:cNvPicPr>
            <a:picLocks noChangeAspect="1"/>
          </p:cNvPicPr>
          <p:nvPr/>
        </p:nvPicPr>
        <p:blipFill>
          <a:blip r:embed="rId3" cstate="print"/>
          <a:stretch>
            <a:fillRect/>
          </a:stretch>
        </p:blipFill>
        <p:spPr>
          <a:xfrm>
            <a:off x="0" y="1600199"/>
            <a:ext cx="4419600" cy="3276601"/>
          </a:xfrm>
          <a:prstGeom prst="rect">
            <a:avLst/>
          </a:prstGeom>
        </p:spPr>
      </p:pic>
      <p:pic>
        <p:nvPicPr>
          <p:cNvPr id="7" name="Picture 6"/>
          <p:cNvPicPr>
            <a:picLocks noChangeAspect="1"/>
          </p:cNvPicPr>
          <p:nvPr/>
        </p:nvPicPr>
        <p:blipFill>
          <a:blip r:embed="rId4" cstate="print"/>
          <a:stretch>
            <a:fillRect/>
          </a:stretch>
        </p:blipFill>
        <p:spPr>
          <a:xfrm>
            <a:off x="4513981" y="3581400"/>
            <a:ext cx="4630019" cy="3276600"/>
          </a:xfrm>
          <a:prstGeom prst="rect">
            <a:avLst/>
          </a:prstGeom>
        </p:spPr>
      </p:pic>
      <p:sp>
        <p:nvSpPr>
          <p:cNvPr id="9" name="TextBox 8"/>
          <p:cNvSpPr txBox="1"/>
          <p:nvPr/>
        </p:nvSpPr>
        <p:spPr>
          <a:xfrm>
            <a:off x="533400" y="1295400"/>
            <a:ext cx="2441694" cy="307777"/>
          </a:xfrm>
          <a:prstGeom prst="rect">
            <a:avLst/>
          </a:prstGeom>
          <a:noFill/>
        </p:spPr>
        <p:txBody>
          <a:bodyPr wrap="none" rtlCol="0">
            <a:spAutoFit/>
          </a:bodyPr>
          <a:lstStyle/>
          <a:p>
            <a:r>
              <a:rPr lang="en-US" sz="1400" b="1" dirty="0" smtClean="0"/>
              <a:t>Remote sensing ensemble</a:t>
            </a:r>
            <a:endParaRPr lang="nl-NL" sz="1400" b="1" dirty="0"/>
          </a:p>
        </p:txBody>
      </p:sp>
      <p:sp>
        <p:nvSpPr>
          <p:cNvPr id="10" name="TextBox 9"/>
          <p:cNvSpPr txBox="1"/>
          <p:nvPr/>
        </p:nvSpPr>
        <p:spPr>
          <a:xfrm>
            <a:off x="6738255" y="228600"/>
            <a:ext cx="1770613" cy="369332"/>
          </a:xfrm>
          <a:prstGeom prst="rect">
            <a:avLst/>
          </a:prstGeom>
          <a:noFill/>
        </p:spPr>
        <p:txBody>
          <a:bodyPr wrap="none" rtlCol="0">
            <a:spAutoFit/>
          </a:bodyPr>
          <a:lstStyle/>
          <a:p>
            <a:r>
              <a:rPr lang="en-US" sz="1800" b="1" dirty="0" smtClean="0"/>
              <a:t>Original SWAT</a:t>
            </a:r>
            <a:endParaRPr lang="nl-NL" sz="1800" b="1" dirty="0"/>
          </a:p>
        </p:txBody>
      </p:sp>
      <p:sp>
        <p:nvSpPr>
          <p:cNvPr id="11" name="TextBox 10"/>
          <p:cNvSpPr txBox="1"/>
          <p:nvPr/>
        </p:nvSpPr>
        <p:spPr>
          <a:xfrm>
            <a:off x="6781800" y="3810000"/>
            <a:ext cx="1102097" cy="338554"/>
          </a:xfrm>
          <a:prstGeom prst="rect">
            <a:avLst/>
          </a:prstGeom>
          <a:noFill/>
        </p:spPr>
        <p:txBody>
          <a:bodyPr wrap="none" rtlCol="0">
            <a:spAutoFit/>
          </a:bodyPr>
          <a:lstStyle/>
          <a:p>
            <a:r>
              <a:rPr lang="en-US" sz="1600" b="1" dirty="0" smtClean="0"/>
              <a:t>SWAT-RS</a:t>
            </a:r>
            <a:endParaRPr lang="nl-NL" sz="1600" b="1" dirty="0"/>
          </a:p>
        </p:txBody>
      </p:sp>
    </p:spTree>
    <p:extLst>
      <p:ext uri="{BB962C8B-B14F-4D97-AF65-F5344CB8AC3E}">
        <p14:creationId xmlns:p14="http://schemas.microsoft.com/office/powerpoint/2010/main" xmlns="" val="15258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234" y="-7912"/>
            <a:ext cx="8961261" cy="769441"/>
          </a:xfrm>
          <a:prstGeom prst="rect">
            <a:avLst/>
          </a:prstGeom>
        </p:spPr>
        <p:txBody>
          <a:bodyPr wrap="square">
            <a:spAutoFit/>
          </a:bodyPr>
          <a:lstStyle/>
          <a:p>
            <a:pPr algn="ctr" fontAlgn="auto">
              <a:spcBef>
                <a:spcPts val="0"/>
              </a:spcBef>
              <a:spcAft>
                <a:spcPts val="0"/>
              </a:spcAft>
            </a:pPr>
            <a:r>
              <a:rPr lang="en-GB" dirty="0" smtClean="0">
                <a:solidFill>
                  <a:prstClr val="white"/>
                </a:solidFill>
                <a:latin typeface="Calibri"/>
                <a:cs typeface="+mn-cs"/>
              </a:rPr>
              <a:t>Tools</a:t>
            </a:r>
            <a:endParaRPr lang="en-GB" b="1" dirty="0" smtClean="0">
              <a:solidFill>
                <a:schemeClr val="tx2">
                  <a:lumMod val="75000"/>
                </a:schemeClr>
              </a:solidFill>
              <a:latin typeface="Calibri"/>
              <a:cs typeface="+mn-cs"/>
            </a:endParaRPr>
          </a:p>
        </p:txBody>
      </p:sp>
      <p:sp>
        <p:nvSpPr>
          <p:cNvPr id="3" name="TextBox 2"/>
          <p:cNvSpPr txBox="1"/>
          <p:nvPr/>
        </p:nvSpPr>
        <p:spPr>
          <a:xfrm>
            <a:off x="480349" y="1365813"/>
            <a:ext cx="8108066" cy="5016758"/>
          </a:xfrm>
          <a:prstGeom prst="rect">
            <a:avLst/>
          </a:prstGeom>
          <a:noFill/>
        </p:spPr>
        <p:txBody>
          <a:bodyPr wrap="square" rtlCol="0">
            <a:spAutoFit/>
          </a:bodyPr>
          <a:lstStyle/>
          <a:p>
            <a:pPr marL="457200" indent="-457200" algn="just">
              <a:spcBef>
                <a:spcPts val="0"/>
              </a:spcBef>
              <a:spcAft>
                <a:spcPts val="1200"/>
              </a:spcAft>
              <a:buFont typeface="Arial" panose="020B0604020202020204" pitchFamily="34" charset="0"/>
              <a:buChar char="•"/>
            </a:pPr>
            <a:r>
              <a:rPr lang="en-GB" sz="2800" b="1" dirty="0" smtClean="0"/>
              <a:t>Remote Sensing (RS)</a:t>
            </a:r>
            <a:r>
              <a:rPr lang="en-GB" sz="2800" dirty="0" smtClean="0"/>
              <a:t> and </a:t>
            </a:r>
            <a:r>
              <a:rPr lang="en-GB" sz="2800" b="1" dirty="0" smtClean="0"/>
              <a:t>ENERGY BALANCE MODELS </a:t>
            </a:r>
            <a:r>
              <a:rPr lang="en-GB" sz="2800" dirty="0" err="1" smtClean="0"/>
              <a:t>eg</a:t>
            </a:r>
            <a:r>
              <a:rPr lang="en-GB" sz="2800" dirty="0" smtClean="0"/>
              <a:t> </a:t>
            </a:r>
            <a:r>
              <a:rPr lang="en-GB" sz="2800" dirty="0" err="1" smtClean="0"/>
              <a:t>Landsat</a:t>
            </a:r>
            <a:r>
              <a:rPr lang="en-GB" sz="2800" dirty="0" smtClean="0"/>
              <a:t> images and SEBAL</a:t>
            </a:r>
          </a:p>
          <a:p>
            <a:pPr marL="457200" indent="-457200" algn="just">
              <a:spcBef>
                <a:spcPts val="0"/>
              </a:spcBef>
              <a:spcAft>
                <a:spcPts val="1200"/>
              </a:spcAft>
              <a:buFont typeface="Arial" panose="020B0604020202020204" pitchFamily="34" charset="0"/>
              <a:buChar char="•"/>
            </a:pPr>
            <a:r>
              <a:rPr lang="en-GB" sz="2800" b="1" dirty="0" smtClean="0"/>
              <a:t>Hydrological models</a:t>
            </a:r>
            <a:r>
              <a:rPr lang="en-GB" sz="2800" dirty="0" smtClean="0"/>
              <a:t>:  </a:t>
            </a:r>
            <a:r>
              <a:rPr lang="en-GB" sz="2800" dirty="0" err="1" smtClean="0"/>
              <a:t>eg</a:t>
            </a:r>
            <a:r>
              <a:rPr lang="en-GB" sz="2800" dirty="0" smtClean="0"/>
              <a:t> SWAT/WETSPA models</a:t>
            </a:r>
          </a:p>
          <a:p>
            <a:pPr marL="457200" indent="-457200" algn="just">
              <a:spcBef>
                <a:spcPts val="0"/>
              </a:spcBef>
              <a:spcAft>
                <a:spcPts val="1200"/>
              </a:spcAft>
              <a:buFont typeface="Arial" panose="020B0604020202020204" pitchFamily="34" charset="0"/>
              <a:buChar char="•"/>
            </a:pPr>
            <a:r>
              <a:rPr lang="en-GB" sz="2800" b="1" dirty="0" smtClean="0"/>
              <a:t>CROP MODELS</a:t>
            </a:r>
            <a:r>
              <a:rPr lang="en-GB" sz="2800" dirty="0" smtClean="0"/>
              <a:t>: </a:t>
            </a:r>
            <a:r>
              <a:rPr lang="en-GB" sz="2800" dirty="0" err="1" smtClean="0"/>
              <a:t>eg</a:t>
            </a:r>
            <a:r>
              <a:rPr lang="en-GB" sz="2800" dirty="0" smtClean="0"/>
              <a:t> AQUACROP models</a:t>
            </a:r>
          </a:p>
          <a:p>
            <a:pPr marL="457200" indent="-457200" algn="just">
              <a:spcBef>
                <a:spcPts val="0"/>
              </a:spcBef>
              <a:spcAft>
                <a:spcPts val="1200"/>
              </a:spcAft>
              <a:buFont typeface="Arial" panose="020B0604020202020204" pitchFamily="34" charset="0"/>
              <a:buChar char="•"/>
            </a:pPr>
            <a:r>
              <a:rPr lang="en-GB" sz="2800" b="1" dirty="0" smtClean="0"/>
              <a:t>Modelling techniques</a:t>
            </a:r>
            <a:r>
              <a:rPr lang="en-GB" sz="2800" dirty="0" smtClean="0"/>
              <a:t>: Sensitivity analysis, </a:t>
            </a:r>
            <a:r>
              <a:rPr lang="en-GB" sz="2800" dirty="0" err="1" smtClean="0"/>
              <a:t>autocalibration</a:t>
            </a:r>
            <a:r>
              <a:rPr lang="en-GB" sz="2800" dirty="0" smtClean="0"/>
              <a:t>, uncertainty analysis, data assimilation</a:t>
            </a:r>
          </a:p>
          <a:p>
            <a:pPr marL="457200" indent="-457200" algn="just">
              <a:buFont typeface="Arial" panose="020B0604020202020204" pitchFamily="34" charset="0"/>
              <a:buChar char="•"/>
            </a:pPr>
            <a:endParaRPr lang="en-US" sz="2800" dirty="0"/>
          </a:p>
        </p:txBody>
      </p:sp>
    </p:spTree>
    <p:extLst>
      <p:ext uri="{BB962C8B-B14F-4D97-AF65-F5344CB8AC3E}">
        <p14:creationId xmlns="" xmlns:p14="http://schemas.microsoft.com/office/powerpoint/2010/main" val="2073155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234" y="-7912"/>
            <a:ext cx="8961261" cy="769441"/>
          </a:xfrm>
          <a:prstGeom prst="rect">
            <a:avLst/>
          </a:prstGeom>
        </p:spPr>
        <p:txBody>
          <a:bodyPr wrap="square">
            <a:spAutoFit/>
          </a:bodyPr>
          <a:lstStyle/>
          <a:p>
            <a:pPr algn="ctr" fontAlgn="auto">
              <a:spcBef>
                <a:spcPts val="0"/>
              </a:spcBef>
              <a:spcAft>
                <a:spcPts val="0"/>
              </a:spcAft>
            </a:pPr>
            <a:r>
              <a:rPr lang="en-GB" dirty="0" smtClean="0">
                <a:solidFill>
                  <a:prstClr val="white"/>
                </a:solidFill>
                <a:latin typeface="Calibri"/>
                <a:cs typeface="+mn-cs"/>
              </a:rPr>
              <a:t>Collaborations ?</a:t>
            </a:r>
            <a:endParaRPr lang="en-GB" b="1" dirty="0" smtClean="0">
              <a:solidFill>
                <a:schemeClr val="tx2">
                  <a:lumMod val="75000"/>
                </a:schemeClr>
              </a:solidFill>
              <a:latin typeface="Calibri"/>
              <a:cs typeface="+mn-cs"/>
            </a:endParaRPr>
          </a:p>
        </p:txBody>
      </p:sp>
      <p:sp>
        <p:nvSpPr>
          <p:cNvPr id="3" name="TextBox 2"/>
          <p:cNvSpPr txBox="1"/>
          <p:nvPr/>
        </p:nvSpPr>
        <p:spPr>
          <a:xfrm>
            <a:off x="423454" y="1238988"/>
            <a:ext cx="8108066" cy="5940088"/>
          </a:xfrm>
          <a:prstGeom prst="rect">
            <a:avLst/>
          </a:prstGeom>
          <a:noFill/>
        </p:spPr>
        <p:txBody>
          <a:bodyPr wrap="square" rtlCol="0">
            <a:spAutoFit/>
          </a:bodyPr>
          <a:lstStyle/>
          <a:p>
            <a:pPr algn="ctr">
              <a:spcBef>
                <a:spcPts val="0"/>
              </a:spcBef>
              <a:spcAft>
                <a:spcPts val="1200"/>
              </a:spcAft>
            </a:pPr>
            <a:r>
              <a:rPr lang="en-GB" sz="2800" b="1" dirty="0" smtClean="0"/>
              <a:t>We welcome collaborations for work within this project for catchments in Asia </a:t>
            </a:r>
            <a:r>
              <a:rPr lang="en-GB" sz="2800" b="1" dirty="0" smtClean="0">
                <a:sym typeface="Wingdings" panose="05000000000000000000" pitchFamily="2" charset="2"/>
              </a:rPr>
              <a:t></a:t>
            </a:r>
          </a:p>
          <a:p>
            <a:pPr algn="ctr">
              <a:spcBef>
                <a:spcPts val="0"/>
              </a:spcBef>
              <a:spcAft>
                <a:spcPts val="1200"/>
              </a:spcAft>
            </a:pPr>
            <a:r>
              <a:rPr lang="en-GB" sz="2800" b="1" dirty="0" smtClean="0">
                <a:sym typeface="Wingdings" panose="05000000000000000000" pitchFamily="2" charset="2"/>
              </a:rPr>
              <a:t>AND</a:t>
            </a:r>
          </a:p>
          <a:p>
            <a:pPr algn="ctr">
              <a:spcBef>
                <a:spcPts val="0"/>
              </a:spcBef>
              <a:spcAft>
                <a:spcPts val="1200"/>
              </a:spcAft>
            </a:pPr>
            <a:r>
              <a:rPr lang="en-GB" sz="2800" b="1" dirty="0" smtClean="0">
                <a:sym typeface="Wingdings" panose="05000000000000000000" pitchFamily="2" charset="2"/>
              </a:rPr>
              <a:t>Cloud computing for </a:t>
            </a:r>
            <a:r>
              <a:rPr lang="en-GB" sz="2800" b="1" dirty="0" err="1" smtClean="0">
                <a:sym typeface="Wingdings" panose="05000000000000000000" pitchFamily="2" charset="2"/>
              </a:rPr>
              <a:t>processiong</a:t>
            </a:r>
            <a:r>
              <a:rPr lang="en-GB" sz="2800" b="1" dirty="0" smtClean="0">
                <a:sym typeface="Wingdings" panose="05000000000000000000" pitchFamily="2" charset="2"/>
              </a:rPr>
              <a:t> of remote sensing, hydrological models, sensitivity analysis, calibration, uncertainty, data </a:t>
            </a:r>
            <a:r>
              <a:rPr lang="en-GB" sz="2800" b="1" dirty="0" err="1" smtClean="0">
                <a:sym typeface="Wingdings" panose="05000000000000000000" pitchFamily="2" charset="2"/>
              </a:rPr>
              <a:t>assimiliation</a:t>
            </a:r>
            <a:endParaRPr lang="en-GB" sz="2800" b="1" dirty="0" smtClean="0">
              <a:sym typeface="Wingdings" panose="05000000000000000000" pitchFamily="2" charset="2"/>
            </a:endParaRPr>
          </a:p>
          <a:p>
            <a:pPr algn="ctr">
              <a:spcBef>
                <a:spcPts val="0"/>
              </a:spcBef>
              <a:spcAft>
                <a:spcPts val="1200"/>
              </a:spcAft>
            </a:pPr>
            <a:r>
              <a:rPr lang="en-GB" sz="2800" b="1" dirty="0" smtClean="0">
                <a:sym typeface="Wingdings" panose="05000000000000000000" pitchFamily="2" charset="2"/>
              </a:rPr>
              <a:t>AND</a:t>
            </a:r>
          </a:p>
          <a:p>
            <a:pPr algn="ctr">
              <a:spcBef>
                <a:spcPts val="0"/>
              </a:spcBef>
              <a:spcAft>
                <a:spcPts val="1200"/>
              </a:spcAft>
            </a:pPr>
            <a:r>
              <a:rPr lang="en-GB" sz="2800" b="1" dirty="0" smtClean="0">
                <a:sym typeface="Wingdings" panose="05000000000000000000" pitchFamily="2" charset="2"/>
              </a:rPr>
              <a:t>Workshops &amp; Conferences in Brussels</a:t>
            </a:r>
          </a:p>
          <a:p>
            <a:pPr algn="ctr">
              <a:spcBef>
                <a:spcPts val="0"/>
              </a:spcBef>
              <a:spcAft>
                <a:spcPts val="1200"/>
              </a:spcAft>
            </a:pPr>
            <a:r>
              <a:rPr lang="en-GB" sz="4000" b="1" dirty="0" smtClean="0"/>
              <a:t> </a:t>
            </a:r>
            <a:endParaRPr lang="en-GB" sz="4000" dirty="0" smtClean="0"/>
          </a:p>
          <a:p>
            <a:pPr marL="457200" indent="-457200" algn="ctr">
              <a:buFont typeface="Arial" panose="020B0604020202020204" pitchFamily="34" charset="0"/>
              <a:buChar char="•"/>
            </a:pPr>
            <a:endParaRPr lang="en-US" sz="2800" dirty="0"/>
          </a:p>
        </p:txBody>
      </p:sp>
    </p:spTree>
    <p:extLst>
      <p:ext uri="{BB962C8B-B14F-4D97-AF65-F5344CB8AC3E}">
        <p14:creationId xmlns="" xmlns:p14="http://schemas.microsoft.com/office/powerpoint/2010/main" val="2344417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10400" y="6400800"/>
            <a:ext cx="2057400" cy="369332"/>
          </a:xfrm>
          <a:prstGeom prst="rect">
            <a:avLst/>
          </a:prstGeom>
          <a:solidFill>
            <a:schemeClr val="bg1"/>
          </a:solidFill>
        </p:spPr>
        <p:txBody>
          <a:bodyPr wrap="square" rtlCol="0">
            <a:spAutoFit/>
          </a:bodyPr>
          <a:lstStyle/>
          <a:p>
            <a:endParaRPr lang="en-US" dirty="0"/>
          </a:p>
        </p:txBody>
      </p:sp>
      <p:pic>
        <p:nvPicPr>
          <p:cNvPr id="9" name="Picture 8" descr="cropped-logo-initiative-sans-THE1.jpg"/>
          <p:cNvPicPr>
            <a:picLocks noChangeAspect="1"/>
          </p:cNvPicPr>
          <p:nvPr/>
        </p:nvPicPr>
        <p:blipFill>
          <a:blip r:embed="rId2" cstate="print"/>
          <a:stretch>
            <a:fillRect/>
          </a:stretch>
        </p:blipFill>
        <p:spPr>
          <a:xfrm>
            <a:off x="5596709" y="5725886"/>
            <a:ext cx="3547291" cy="1132114"/>
          </a:xfrm>
          <a:prstGeom prst="rect">
            <a:avLst/>
          </a:prstGeom>
        </p:spPr>
      </p:pic>
      <p:sp>
        <p:nvSpPr>
          <p:cNvPr id="12" name="TextBox 11"/>
          <p:cNvSpPr txBox="1"/>
          <p:nvPr/>
        </p:nvSpPr>
        <p:spPr>
          <a:xfrm>
            <a:off x="1878658" y="1258294"/>
            <a:ext cx="5497595" cy="4708981"/>
          </a:xfrm>
          <a:prstGeom prst="rect">
            <a:avLst/>
          </a:prstGeom>
          <a:noFill/>
        </p:spPr>
        <p:txBody>
          <a:bodyPr wrap="none" rtlCol="0">
            <a:spAutoFit/>
          </a:bodyPr>
          <a:lstStyle/>
          <a:p>
            <a:r>
              <a:rPr lang="en-US" sz="3600" dirty="0" err="1" smtClean="0"/>
              <a:t>OpenWater</a:t>
            </a:r>
            <a:r>
              <a:rPr lang="en-US" sz="3600" dirty="0" smtClean="0"/>
              <a:t> conferences</a:t>
            </a:r>
          </a:p>
          <a:p>
            <a:r>
              <a:rPr lang="en-US" sz="2400" i="1" dirty="0" smtClean="0"/>
              <a:t>2011, Delft, Netherlands</a:t>
            </a:r>
          </a:p>
          <a:p>
            <a:r>
              <a:rPr lang="en-US" sz="2400" i="1" dirty="0" smtClean="0"/>
              <a:t>2013, Brussels, Belgium</a:t>
            </a:r>
          </a:p>
          <a:p>
            <a:r>
              <a:rPr lang="en-US" sz="2400" i="1" dirty="0" smtClean="0"/>
              <a:t>2015, Addis Ababa, Ethiopia </a:t>
            </a:r>
          </a:p>
          <a:p>
            <a:r>
              <a:rPr lang="en-US" sz="2400" i="1" dirty="0" smtClean="0"/>
              <a:t>2017, Rabat, Morocco</a:t>
            </a:r>
          </a:p>
          <a:p>
            <a:endParaRPr lang="en-US" sz="2400" i="1" dirty="0" smtClean="0"/>
          </a:p>
          <a:p>
            <a:r>
              <a:rPr lang="en-US" sz="2400" i="1" dirty="0" err="1" smtClean="0"/>
              <a:t>iEMSs</a:t>
            </a:r>
            <a:r>
              <a:rPr lang="en-US" sz="2400" i="1" dirty="0" smtClean="0"/>
              <a:t> conference Toulouse, July 2016</a:t>
            </a:r>
          </a:p>
          <a:p>
            <a:endParaRPr lang="en-US" sz="2400" i="1" dirty="0" smtClean="0"/>
          </a:p>
          <a:p>
            <a:r>
              <a:rPr lang="en-US" sz="2400" i="1" dirty="0" smtClean="0"/>
              <a:t>Torus conference in Brussels 2017?</a:t>
            </a:r>
          </a:p>
          <a:p>
            <a:endParaRPr lang="en-US" sz="2400" i="1" dirty="0" smtClean="0"/>
          </a:p>
          <a:p>
            <a:endParaRPr lang="en-US" sz="2400" i="1" dirty="0" smtClean="0"/>
          </a:p>
          <a:p>
            <a:endParaRPr lang="nl-NL" sz="2400" i="1" dirty="0"/>
          </a:p>
        </p:txBody>
      </p:sp>
      <p:pic>
        <p:nvPicPr>
          <p:cNvPr id="13" name="Picture 12" descr="VlirUOS_tiny.png"/>
          <p:cNvPicPr>
            <a:picLocks noChangeAspect="1"/>
          </p:cNvPicPr>
          <p:nvPr/>
        </p:nvPicPr>
        <p:blipFill>
          <a:blip r:embed="rId3" cstate="print"/>
          <a:stretch>
            <a:fillRect/>
          </a:stretch>
        </p:blipFill>
        <p:spPr>
          <a:xfrm>
            <a:off x="1920240" y="5497286"/>
            <a:ext cx="3095625" cy="733425"/>
          </a:xfrm>
          <a:prstGeom prst="rect">
            <a:avLst/>
          </a:prstGeom>
        </p:spPr>
      </p:pic>
      <p:pic>
        <p:nvPicPr>
          <p:cNvPr id="15" name="Picture 14" descr="HydrOOService_logo.png"/>
          <p:cNvPicPr>
            <a:picLocks noChangeAspect="1"/>
          </p:cNvPicPr>
          <p:nvPr/>
        </p:nvPicPr>
        <p:blipFill>
          <a:blip r:embed="rId4" cstate="print"/>
          <a:stretch>
            <a:fillRect/>
          </a:stretch>
        </p:blipFill>
        <p:spPr>
          <a:xfrm>
            <a:off x="358539" y="1243407"/>
            <a:ext cx="1372045" cy="2204864"/>
          </a:xfrm>
          <a:prstGeom prst="rect">
            <a:avLst/>
          </a:prstGeom>
        </p:spPr>
      </p:pic>
      <p:sp>
        <p:nvSpPr>
          <p:cNvPr id="17" name="Rectangle 16"/>
          <p:cNvSpPr/>
          <p:nvPr/>
        </p:nvSpPr>
        <p:spPr>
          <a:xfrm>
            <a:off x="75234" y="-7912"/>
            <a:ext cx="8961261" cy="769441"/>
          </a:xfrm>
          <a:prstGeom prst="rect">
            <a:avLst/>
          </a:prstGeom>
        </p:spPr>
        <p:txBody>
          <a:bodyPr wrap="square">
            <a:spAutoFit/>
          </a:bodyPr>
          <a:lstStyle/>
          <a:p>
            <a:pPr algn="ctr" fontAlgn="auto">
              <a:spcBef>
                <a:spcPts val="0"/>
              </a:spcBef>
              <a:spcAft>
                <a:spcPts val="0"/>
              </a:spcAft>
            </a:pPr>
            <a:r>
              <a:rPr lang="en-GB" dirty="0" smtClean="0">
                <a:solidFill>
                  <a:prstClr val="white"/>
                </a:solidFill>
                <a:latin typeface="Calibri"/>
                <a:cs typeface="+mn-cs"/>
              </a:rPr>
              <a:t>Conferences</a:t>
            </a:r>
            <a:endParaRPr lang="en-GB" b="1" dirty="0" smtClean="0">
              <a:solidFill>
                <a:schemeClr val="tx2">
                  <a:lumMod val="75000"/>
                </a:schemeClr>
              </a:solidFill>
              <a:latin typeface="Calibri"/>
              <a:cs typeface="+mn-cs"/>
            </a:endParaRPr>
          </a:p>
        </p:txBody>
      </p:sp>
    </p:spTree>
    <p:extLst>
      <p:ext uri="{BB962C8B-B14F-4D97-AF65-F5344CB8AC3E}">
        <p14:creationId xmlns:p14="http://schemas.microsoft.com/office/powerpoint/2010/main" xmlns="" val="4128123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Content Placeholder 2"/>
          <p:cNvSpPr>
            <a:spLocks noGrp="1"/>
          </p:cNvSpPr>
          <p:nvPr>
            <p:ph idx="1"/>
          </p:nvPr>
        </p:nvSpPr>
        <p:spPr/>
        <p:txBody>
          <a:bodyPr>
            <a:normAutofit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dirty="0" smtClean="0"/>
              <a:t>www.openwaterjournal.com</a:t>
            </a:r>
            <a:endParaRPr lang="nl-NL" dirty="0"/>
          </a:p>
        </p:txBody>
      </p:sp>
      <p:pic>
        <p:nvPicPr>
          <p:cNvPr id="65539" name="Picture 3"/>
          <p:cNvPicPr>
            <a:picLocks noChangeAspect="1" noChangeArrowheads="1"/>
          </p:cNvPicPr>
          <p:nvPr/>
        </p:nvPicPr>
        <p:blipFill>
          <a:blip r:embed="rId2" cstate="print"/>
          <a:srcRect/>
          <a:stretch>
            <a:fillRect/>
          </a:stretch>
        </p:blipFill>
        <p:spPr bwMode="auto">
          <a:xfrm>
            <a:off x="-932362" y="0"/>
            <a:ext cx="11087100" cy="517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9" name="Rectangle 9"/>
          <p:cNvSpPr>
            <a:spLocks noChangeArrowheads="1"/>
          </p:cNvSpPr>
          <p:nvPr/>
        </p:nvSpPr>
        <p:spPr bwMode="auto">
          <a:xfrm>
            <a:off x="0" y="-27384"/>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sz="1800" smtClean="0">
              <a:solidFill>
                <a:prstClr val="black"/>
              </a:solidFill>
              <a:latin typeface="Arial" pitchFamily="34" charset="0"/>
              <a:cs typeface="Arial" pitchFamily="34" charset="0"/>
            </a:endParaRPr>
          </a:p>
        </p:txBody>
      </p:sp>
      <p:sp>
        <p:nvSpPr>
          <p:cNvPr id="39" name="Rectangle 38"/>
          <p:cNvSpPr/>
          <p:nvPr/>
        </p:nvSpPr>
        <p:spPr>
          <a:xfrm>
            <a:off x="251520" y="4293096"/>
            <a:ext cx="8496944" cy="1846659"/>
          </a:xfrm>
          <a:prstGeom prst="rect">
            <a:avLst/>
          </a:prstGeom>
          <a:solidFill>
            <a:schemeClr val="bg1"/>
          </a:solidFill>
        </p:spPr>
        <p:txBody>
          <a:bodyPr wrap="square">
            <a:spAutoFit/>
          </a:bodyPr>
          <a:lstStyle/>
          <a:p>
            <a:pPr fontAlgn="auto">
              <a:spcBef>
                <a:spcPts val="0"/>
              </a:spcBef>
              <a:spcAft>
                <a:spcPts val="0"/>
              </a:spcAft>
            </a:pPr>
            <a:r>
              <a:rPr lang="en-US" sz="2800" b="1" dirty="0" smtClean="0">
                <a:solidFill>
                  <a:srgbClr val="EEECE1">
                    <a:lumMod val="50000"/>
                  </a:srgbClr>
                </a:solidFill>
                <a:latin typeface="Calibri"/>
                <a:cs typeface="+mn-cs"/>
              </a:rPr>
              <a:t>3 full time professors / 3 part-time professors (10%)</a:t>
            </a:r>
            <a:endParaRPr lang="nl-NL" sz="2800" b="1" dirty="0" smtClean="0">
              <a:solidFill>
                <a:srgbClr val="EEECE1">
                  <a:lumMod val="50000"/>
                </a:srgbClr>
              </a:solidFill>
              <a:latin typeface="Calibri"/>
              <a:cs typeface="+mn-cs"/>
            </a:endParaRPr>
          </a:p>
          <a:p>
            <a:pPr fontAlgn="auto">
              <a:spcBef>
                <a:spcPts val="0"/>
              </a:spcBef>
              <a:spcAft>
                <a:spcPts val="0"/>
              </a:spcAft>
            </a:pPr>
            <a:r>
              <a:rPr lang="nl-NL" sz="2800" b="1" dirty="0" smtClean="0">
                <a:solidFill>
                  <a:srgbClr val="EEECE1">
                    <a:lumMod val="50000"/>
                  </a:srgbClr>
                </a:solidFill>
                <a:latin typeface="Calibri"/>
                <a:cs typeface="+mn-cs"/>
              </a:rPr>
              <a:t>3 </a:t>
            </a:r>
            <a:r>
              <a:rPr lang="nl-NL" sz="2800" b="1" dirty="0" err="1" smtClean="0">
                <a:solidFill>
                  <a:srgbClr val="EEECE1">
                    <a:lumMod val="50000"/>
                  </a:srgbClr>
                </a:solidFill>
                <a:latin typeface="Calibri"/>
                <a:cs typeface="+mn-cs"/>
              </a:rPr>
              <a:t>Post-Doctoral</a:t>
            </a:r>
            <a:r>
              <a:rPr lang="nl-NL" sz="2800" b="1" dirty="0" smtClean="0">
                <a:solidFill>
                  <a:srgbClr val="EEECE1">
                    <a:lumMod val="50000"/>
                  </a:srgbClr>
                </a:solidFill>
                <a:latin typeface="Calibri"/>
                <a:cs typeface="+mn-cs"/>
              </a:rPr>
              <a:t> </a:t>
            </a:r>
            <a:r>
              <a:rPr lang="nl-NL" sz="2800" b="1" dirty="0" err="1" smtClean="0">
                <a:solidFill>
                  <a:srgbClr val="EEECE1">
                    <a:lumMod val="50000"/>
                  </a:srgbClr>
                </a:solidFill>
                <a:latin typeface="Calibri"/>
                <a:cs typeface="+mn-cs"/>
              </a:rPr>
              <a:t>Researchers</a:t>
            </a:r>
            <a:endParaRPr lang="nl-NL" sz="2800" b="1" dirty="0" smtClean="0">
              <a:solidFill>
                <a:srgbClr val="EEECE1">
                  <a:lumMod val="50000"/>
                </a:srgbClr>
              </a:solidFill>
              <a:latin typeface="Calibri"/>
              <a:cs typeface="+mn-cs"/>
            </a:endParaRPr>
          </a:p>
          <a:p>
            <a:pPr fontAlgn="auto">
              <a:spcBef>
                <a:spcPts val="0"/>
              </a:spcBef>
              <a:spcAft>
                <a:spcPts val="0"/>
              </a:spcAft>
            </a:pPr>
            <a:r>
              <a:rPr lang="nl-NL" sz="2800" b="1" dirty="0" smtClean="0">
                <a:solidFill>
                  <a:srgbClr val="EEECE1">
                    <a:lumMod val="50000"/>
                  </a:srgbClr>
                </a:solidFill>
                <a:latin typeface="Calibri"/>
                <a:cs typeface="+mn-cs"/>
              </a:rPr>
              <a:t>~20 </a:t>
            </a:r>
            <a:r>
              <a:rPr lang="nl-NL" sz="2800" b="1" dirty="0" err="1" smtClean="0">
                <a:solidFill>
                  <a:srgbClr val="EEECE1">
                    <a:lumMod val="50000"/>
                  </a:srgbClr>
                </a:solidFill>
                <a:latin typeface="Calibri"/>
                <a:cs typeface="+mn-cs"/>
              </a:rPr>
              <a:t>PhD</a:t>
            </a:r>
            <a:r>
              <a:rPr lang="nl-NL" sz="2800" b="1" dirty="0" smtClean="0">
                <a:solidFill>
                  <a:srgbClr val="EEECE1">
                    <a:lumMod val="50000"/>
                  </a:srgbClr>
                </a:solidFill>
                <a:latin typeface="Calibri"/>
                <a:cs typeface="+mn-cs"/>
              </a:rPr>
              <a:t> </a:t>
            </a:r>
            <a:r>
              <a:rPr lang="nl-NL" sz="2800" b="1" dirty="0" err="1" smtClean="0">
                <a:solidFill>
                  <a:srgbClr val="EEECE1">
                    <a:lumMod val="50000"/>
                  </a:srgbClr>
                </a:solidFill>
                <a:latin typeface="Calibri"/>
                <a:cs typeface="+mn-cs"/>
              </a:rPr>
              <a:t>Researchers</a:t>
            </a:r>
            <a:endParaRPr lang="nl-NL" sz="2800" b="1" dirty="0" smtClean="0">
              <a:solidFill>
                <a:srgbClr val="EEECE1">
                  <a:lumMod val="50000"/>
                </a:srgbClr>
              </a:solidFill>
              <a:latin typeface="Calibri"/>
              <a:cs typeface="+mn-cs"/>
            </a:endParaRPr>
          </a:p>
          <a:p>
            <a:pPr fontAlgn="auto">
              <a:spcBef>
                <a:spcPts val="0"/>
              </a:spcBef>
              <a:spcAft>
                <a:spcPts val="0"/>
              </a:spcAft>
            </a:pPr>
            <a:endParaRPr lang="nl-NL" sz="1200" dirty="0" smtClean="0">
              <a:solidFill>
                <a:prstClr val="black"/>
              </a:solidFill>
              <a:latin typeface="Calibri"/>
              <a:cs typeface="+mn-cs"/>
            </a:endParaRPr>
          </a:p>
          <a:p>
            <a:pPr fontAlgn="auto">
              <a:spcBef>
                <a:spcPts val="0"/>
              </a:spcBef>
              <a:spcAft>
                <a:spcPts val="0"/>
              </a:spcAft>
            </a:pPr>
            <a:endParaRPr lang="nl-NL" sz="1800" dirty="0">
              <a:solidFill>
                <a:prstClr val="black"/>
              </a:solidFill>
              <a:latin typeface="Calibri"/>
              <a:cs typeface="+mn-cs"/>
            </a:endParaRPr>
          </a:p>
        </p:txBody>
      </p:sp>
      <p:sp>
        <p:nvSpPr>
          <p:cNvPr id="8" name="Rectangle 7"/>
          <p:cNvSpPr/>
          <p:nvPr/>
        </p:nvSpPr>
        <p:spPr>
          <a:xfrm>
            <a:off x="-396552" y="-7912"/>
            <a:ext cx="9433048" cy="584775"/>
          </a:xfrm>
          <a:prstGeom prst="rect">
            <a:avLst/>
          </a:prstGeom>
        </p:spPr>
        <p:txBody>
          <a:bodyPr wrap="square">
            <a:spAutoFit/>
          </a:bodyPr>
          <a:lstStyle/>
          <a:p>
            <a:pPr algn="r" fontAlgn="auto">
              <a:spcBef>
                <a:spcPts val="0"/>
              </a:spcBef>
              <a:spcAft>
                <a:spcPts val="0"/>
              </a:spcAft>
            </a:pPr>
            <a:r>
              <a:rPr lang="en-GB" sz="3200" dirty="0" smtClean="0">
                <a:solidFill>
                  <a:prstClr val="white"/>
                </a:solidFill>
                <a:latin typeface="Calibri"/>
                <a:cs typeface="+mn-cs"/>
              </a:rPr>
              <a:t>HYDR: Large group of international researchers</a:t>
            </a:r>
          </a:p>
        </p:txBody>
      </p:sp>
      <p:pic>
        <p:nvPicPr>
          <p:cNvPr id="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712168"/>
            <a:ext cx="8086725" cy="3419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75156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0528" y="0"/>
            <a:ext cx="9324528" cy="584775"/>
          </a:xfrm>
          <a:prstGeom prst="rect">
            <a:avLst/>
          </a:prstGeom>
        </p:spPr>
        <p:txBody>
          <a:bodyPr wrap="square">
            <a:spAutoFit/>
          </a:bodyPr>
          <a:lstStyle/>
          <a:p>
            <a:pPr algn="r" fontAlgn="auto">
              <a:spcBef>
                <a:spcPts val="0"/>
              </a:spcBef>
              <a:spcAft>
                <a:spcPts val="0"/>
              </a:spcAft>
            </a:pPr>
            <a:r>
              <a:rPr lang="en-US" sz="3200" dirty="0" smtClean="0">
                <a:solidFill>
                  <a:prstClr val="white"/>
                </a:solidFill>
                <a:latin typeface="Calibri"/>
                <a:cs typeface="+mn-cs"/>
              </a:rPr>
              <a:t>Where do we want to make a difference</a:t>
            </a:r>
            <a:endParaRPr lang="en-GB" sz="3200" dirty="0" smtClean="0">
              <a:solidFill>
                <a:prstClr val="white"/>
              </a:solidFill>
              <a:latin typeface="Calibri"/>
              <a:cs typeface="+mn-cs"/>
            </a:endParaRPr>
          </a:p>
        </p:txBody>
      </p:sp>
      <p:pic>
        <p:nvPicPr>
          <p:cNvPr id="7" name="Picture 6" descr="88Valley_Creek_fencing_large_view_003-med"/>
          <p:cNvPicPr>
            <a:picLocks noChangeAspect="1" noChangeArrowheads="1"/>
          </p:cNvPicPr>
          <p:nvPr/>
        </p:nvPicPr>
        <p:blipFill>
          <a:blip r:embed="rId3" cstate="print"/>
          <a:srcRect/>
          <a:stretch>
            <a:fillRect/>
          </a:stretch>
        </p:blipFill>
        <p:spPr>
          <a:xfrm>
            <a:off x="6502523" y="1187869"/>
            <a:ext cx="2223641" cy="1553344"/>
          </a:xfrm>
          <a:prstGeom prst="rect">
            <a:avLst/>
          </a:prstGeom>
          <a:noFill/>
        </p:spPr>
      </p:pic>
      <p:pic>
        <p:nvPicPr>
          <p:cNvPr id="12" name="Picture 11" descr="wetspa - Copy.gif"/>
          <p:cNvPicPr>
            <a:picLocks noChangeAspect="1"/>
          </p:cNvPicPr>
          <p:nvPr/>
        </p:nvPicPr>
        <p:blipFill>
          <a:blip r:embed="rId4" cstate="print"/>
          <a:stretch>
            <a:fillRect/>
          </a:stretch>
        </p:blipFill>
        <p:spPr>
          <a:xfrm>
            <a:off x="414291" y="3272525"/>
            <a:ext cx="2160240" cy="1515641"/>
          </a:xfrm>
          <a:prstGeom prst="rect">
            <a:avLst/>
          </a:prstGeom>
        </p:spPr>
      </p:pic>
      <p:sp>
        <p:nvSpPr>
          <p:cNvPr id="9" name="Rectangle 8"/>
          <p:cNvSpPr/>
          <p:nvPr/>
        </p:nvSpPr>
        <p:spPr>
          <a:xfrm>
            <a:off x="323527" y="1487488"/>
            <a:ext cx="6048672" cy="954107"/>
          </a:xfrm>
          <a:prstGeom prst="rect">
            <a:avLst/>
          </a:prstGeom>
        </p:spPr>
        <p:txBody>
          <a:bodyPr wrap="square">
            <a:spAutoFit/>
          </a:bodyPr>
          <a:lstStyle/>
          <a:p>
            <a:pPr fontAlgn="auto">
              <a:spcBef>
                <a:spcPts val="0"/>
              </a:spcBef>
              <a:spcAft>
                <a:spcPts val="0"/>
              </a:spcAft>
            </a:pPr>
            <a:r>
              <a:rPr lang="en-US" sz="2800" b="1" dirty="0" smtClean="0">
                <a:solidFill>
                  <a:prstClr val="black">
                    <a:lumMod val="50000"/>
                    <a:lumOff val="50000"/>
                  </a:prstClr>
                </a:solidFill>
                <a:latin typeface="Calibri"/>
                <a:cs typeface="+mn-cs"/>
              </a:rPr>
              <a:t>Hydrological </a:t>
            </a:r>
            <a:r>
              <a:rPr lang="en-US" sz="2800" b="1" dirty="0" err="1" smtClean="0">
                <a:solidFill>
                  <a:prstClr val="black">
                    <a:lumMod val="50000"/>
                    <a:lumOff val="50000"/>
                  </a:prstClr>
                </a:solidFill>
                <a:latin typeface="Calibri"/>
                <a:cs typeface="+mn-cs"/>
              </a:rPr>
              <a:t>modelling</a:t>
            </a:r>
            <a:r>
              <a:rPr lang="en-US" sz="2800" b="1" dirty="0" smtClean="0">
                <a:solidFill>
                  <a:prstClr val="black">
                    <a:lumMod val="50000"/>
                    <a:lumOff val="50000"/>
                  </a:prstClr>
                </a:solidFill>
                <a:latin typeface="Calibri"/>
                <a:cs typeface="+mn-cs"/>
              </a:rPr>
              <a:t> using field and remote sensing data</a:t>
            </a:r>
            <a:endParaRPr lang="en-GB" sz="1800" dirty="0">
              <a:solidFill>
                <a:prstClr val="black">
                  <a:lumMod val="50000"/>
                  <a:lumOff val="50000"/>
                </a:prstClr>
              </a:solidFill>
              <a:latin typeface="Calibri"/>
              <a:cs typeface="+mn-cs"/>
            </a:endParaRPr>
          </a:p>
        </p:txBody>
      </p:sp>
      <p:sp>
        <p:nvSpPr>
          <p:cNvPr id="10" name="Rectangle 9"/>
          <p:cNvSpPr/>
          <p:nvPr/>
        </p:nvSpPr>
        <p:spPr>
          <a:xfrm>
            <a:off x="2915816" y="3212976"/>
            <a:ext cx="6048672" cy="2246769"/>
          </a:xfrm>
          <a:prstGeom prst="rect">
            <a:avLst/>
          </a:prstGeom>
        </p:spPr>
        <p:txBody>
          <a:bodyPr wrap="square">
            <a:spAutoFit/>
          </a:bodyPr>
          <a:lstStyle/>
          <a:p>
            <a:pPr fontAlgn="auto">
              <a:spcBef>
                <a:spcPts val="0"/>
              </a:spcBef>
              <a:spcAft>
                <a:spcPts val="0"/>
              </a:spcAft>
            </a:pPr>
            <a:r>
              <a:rPr lang="en-US" sz="2800" b="1" dirty="0" smtClean="0">
                <a:solidFill>
                  <a:prstClr val="black">
                    <a:lumMod val="50000"/>
                    <a:lumOff val="50000"/>
                  </a:prstClr>
                </a:solidFill>
                <a:latin typeface="Calibri"/>
                <a:cs typeface="+mn-cs"/>
              </a:rPr>
              <a:t>Model developments using open source software</a:t>
            </a:r>
          </a:p>
          <a:p>
            <a:pPr marL="285750" indent="-285750" fontAlgn="auto">
              <a:spcBef>
                <a:spcPts val="0"/>
              </a:spcBef>
              <a:spcAft>
                <a:spcPts val="0"/>
              </a:spcAft>
              <a:buFont typeface="Arial" panose="020B0604020202020204" pitchFamily="34" charset="0"/>
              <a:buChar char="•"/>
            </a:pPr>
            <a:r>
              <a:rPr lang="en-US" sz="2800" b="1" dirty="0" smtClean="0">
                <a:solidFill>
                  <a:prstClr val="black">
                    <a:lumMod val="50000"/>
                    <a:lumOff val="50000"/>
                  </a:prstClr>
                </a:solidFill>
                <a:latin typeface="Calibri"/>
                <a:cs typeface="+mn-cs"/>
              </a:rPr>
              <a:t>WETSPA-python</a:t>
            </a:r>
          </a:p>
          <a:p>
            <a:pPr marL="285750" indent="-285750" fontAlgn="auto">
              <a:spcBef>
                <a:spcPts val="0"/>
              </a:spcBef>
              <a:spcAft>
                <a:spcPts val="0"/>
              </a:spcAft>
              <a:buFont typeface="Arial" panose="020B0604020202020204" pitchFamily="34" charset="0"/>
              <a:buChar char="•"/>
            </a:pPr>
            <a:r>
              <a:rPr lang="en-US" sz="2800" b="1" dirty="0" smtClean="0">
                <a:solidFill>
                  <a:prstClr val="black">
                    <a:lumMod val="50000"/>
                    <a:lumOff val="50000"/>
                  </a:prstClr>
                </a:solidFill>
                <a:latin typeface="Calibri"/>
                <a:cs typeface="+mn-cs"/>
              </a:rPr>
              <a:t>SWAT</a:t>
            </a:r>
          </a:p>
          <a:p>
            <a:pPr marL="285750" indent="-285750" fontAlgn="auto">
              <a:spcBef>
                <a:spcPts val="0"/>
              </a:spcBef>
              <a:spcAft>
                <a:spcPts val="0"/>
              </a:spcAft>
              <a:buFont typeface="Arial" panose="020B0604020202020204" pitchFamily="34" charset="0"/>
              <a:buChar char="•"/>
            </a:pPr>
            <a:r>
              <a:rPr lang="en-US" sz="2800" b="1" dirty="0" smtClean="0">
                <a:solidFill>
                  <a:prstClr val="black">
                    <a:lumMod val="50000"/>
                    <a:lumOff val="50000"/>
                  </a:prstClr>
                </a:solidFill>
                <a:latin typeface="Calibri"/>
                <a:cs typeface="+mn-cs"/>
              </a:rPr>
              <a:t>…</a:t>
            </a:r>
            <a:endParaRPr lang="en-GB" sz="1800" dirty="0">
              <a:solidFill>
                <a:prstClr val="black">
                  <a:lumMod val="50000"/>
                  <a:lumOff val="50000"/>
                </a:prstClr>
              </a:solidFill>
              <a:latin typeface="Calibri"/>
              <a:cs typeface="+mn-cs"/>
            </a:endParaRPr>
          </a:p>
        </p:txBody>
      </p:sp>
      <p:pic>
        <p:nvPicPr>
          <p:cNvPr id="13" name="Picture 12" descr="HydrOOService_logo.png"/>
          <p:cNvPicPr>
            <a:picLocks noChangeAspect="1"/>
          </p:cNvPicPr>
          <p:nvPr/>
        </p:nvPicPr>
        <p:blipFill>
          <a:blip r:embed="rId5" cstate="print"/>
          <a:stretch>
            <a:fillRect/>
          </a:stretch>
        </p:blipFill>
        <p:spPr>
          <a:xfrm>
            <a:off x="7164288" y="4509120"/>
            <a:ext cx="1372045" cy="2204864"/>
          </a:xfrm>
          <a:prstGeom prst="rect">
            <a:avLst/>
          </a:prstGeom>
        </p:spPr>
      </p:pic>
    </p:spTree>
    <p:extLst>
      <p:ext uri="{BB962C8B-B14F-4D97-AF65-F5344CB8AC3E}">
        <p14:creationId xmlns="" xmlns:p14="http://schemas.microsoft.com/office/powerpoint/2010/main" val="2250222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520" y="-243408"/>
            <a:ext cx="9127480" cy="1628800"/>
          </a:xfrm>
          <a:prstGeom prst="rect">
            <a:avLst/>
          </a:prstGeom>
        </p:spPr>
        <p:txBody>
          <a:bodyPr vert="horz" lIns="91440" tIns="45720" rIns="91440" bIns="45720" rtlCol="0" anchor="ctr">
            <a:normAutofit/>
          </a:bodyPr>
          <a:lstStyle/>
          <a:p>
            <a:pPr fontAlgn="auto">
              <a:spcAft>
                <a:spcPts val="0"/>
              </a:spcAft>
              <a:defRPr/>
            </a:pPr>
            <a:r>
              <a:rPr lang="nl-NL" sz="2800" dirty="0" smtClean="0">
                <a:solidFill>
                  <a:prstClr val="white"/>
                </a:solidFill>
                <a:latin typeface="Calibri"/>
                <a:cs typeface="+mn-cs"/>
              </a:rPr>
              <a:t>Research in water across scales and disciplines</a:t>
            </a:r>
            <a:endParaRPr lang="nl-NL" sz="2800" dirty="0">
              <a:solidFill>
                <a:prstClr val="white"/>
              </a:solidFill>
              <a:latin typeface="Calibri"/>
              <a:cs typeface="+mn-cs"/>
            </a:endParaRPr>
          </a:p>
        </p:txBody>
      </p:sp>
      <p:pic>
        <p:nvPicPr>
          <p:cNvPr id="5" name="Content Placeholder 4" descr="brussels.bmp"/>
          <p:cNvPicPr>
            <a:picLocks noChangeAspect="1"/>
          </p:cNvPicPr>
          <p:nvPr/>
        </p:nvPicPr>
        <p:blipFill>
          <a:blip r:embed="rId2" cstate="print"/>
          <a:stretch>
            <a:fillRect/>
          </a:stretch>
        </p:blipFill>
        <p:spPr>
          <a:xfrm>
            <a:off x="1259632" y="1196752"/>
            <a:ext cx="864096" cy="864096"/>
          </a:xfrm>
          <a:prstGeom prst="rect">
            <a:avLst/>
          </a:prstGeom>
        </p:spPr>
      </p:pic>
      <p:pic>
        <p:nvPicPr>
          <p:cNvPr id="6" name="Picture 5" descr="europa.bmp"/>
          <p:cNvPicPr>
            <a:picLocks noChangeAspect="1"/>
          </p:cNvPicPr>
          <p:nvPr/>
        </p:nvPicPr>
        <p:blipFill>
          <a:blip r:embed="rId3" cstate="print"/>
          <a:stretch>
            <a:fillRect/>
          </a:stretch>
        </p:blipFill>
        <p:spPr>
          <a:xfrm>
            <a:off x="5148064" y="1159861"/>
            <a:ext cx="900987" cy="900987"/>
          </a:xfrm>
          <a:prstGeom prst="rect">
            <a:avLst/>
          </a:prstGeom>
        </p:spPr>
      </p:pic>
      <p:pic>
        <p:nvPicPr>
          <p:cNvPr id="7" name="Picture 6" descr="vlaanderen.bmp"/>
          <p:cNvPicPr>
            <a:picLocks noChangeAspect="1"/>
          </p:cNvPicPr>
          <p:nvPr/>
        </p:nvPicPr>
        <p:blipFill>
          <a:blip r:embed="rId4" cstate="print"/>
          <a:stretch>
            <a:fillRect/>
          </a:stretch>
        </p:blipFill>
        <p:spPr>
          <a:xfrm>
            <a:off x="3203848" y="1159861"/>
            <a:ext cx="900987" cy="900987"/>
          </a:xfrm>
          <a:prstGeom prst="rect">
            <a:avLst/>
          </a:prstGeom>
        </p:spPr>
      </p:pic>
      <p:pic>
        <p:nvPicPr>
          <p:cNvPr id="8" name="Picture 7" descr="world.bmp"/>
          <p:cNvPicPr>
            <a:picLocks noChangeAspect="1"/>
          </p:cNvPicPr>
          <p:nvPr/>
        </p:nvPicPr>
        <p:blipFill>
          <a:blip r:embed="rId5" cstate="print"/>
          <a:stretch>
            <a:fillRect/>
          </a:stretch>
        </p:blipFill>
        <p:spPr>
          <a:xfrm>
            <a:off x="7055389" y="1231869"/>
            <a:ext cx="828979" cy="828979"/>
          </a:xfrm>
          <a:prstGeom prst="rect">
            <a:avLst/>
          </a:prstGeom>
        </p:spPr>
      </p:pic>
      <p:sp>
        <p:nvSpPr>
          <p:cNvPr id="9" name="Right Arrow 8"/>
          <p:cNvSpPr/>
          <p:nvPr/>
        </p:nvSpPr>
        <p:spPr>
          <a:xfrm>
            <a:off x="683568" y="1988840"/>
            <a:ext cx="7704856"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Scale</a:t>
            </a:r>
            <a:endParaRPr lang="nl-NL" sz="1800" dirty="0">
              <a:solidFill>
                <a:prstClr val="white"/>
              </a:solidFill>
            </a:endParaRPr>
          </a:p>
        </p:txBody>
      </p:sp>
      <p:sp>
        <p:nvSpPr>
          <p:cNvPr id="10" name="Down Arrow 9"/>
          <p:cNvSpPr/>
          <p:nvPr/>
        </p:nvSpPr>
        <p:spPr>
          <a:xfrm>
            <a:off x="179512" y="2204864"/>
            <a:ext cx="576064" cy="3168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800" dirty="0" smtClean="0">
                <a:solidFill>
                  <a:prstClr val="white"/>
                </a:solidFill>
              </a:rPr>
              <a:t>Services</a:t>
            </a:r>
            <a:endParaRPr lang="nl-NL" sz="1800" dirty="0">
              <a:solidFill>
                <a:prstClr val="white"/>
              </a:solidFill>
            </a:endParaRPr>
          </a:p>
        </p:txBody>
      </p:sp>
      <p:pic>
        <p:nvPicPr>
          <p:cNvPr id="11" name="Content Placeholder 6" descr="DSCN1980.jpg"/>
          <p:cNvPicPr>
            <a:picLocks noChangeAspect="1"/>
          </p:cNvPicPr>
          <p:nvPr/>
        </p:nvPicPr>
        <p:blipFill>
          <a:blip r:embed="rId6" cstate="print"/>
          <a:stretch>
            <a:fillRect/>
          </a:stretch>
        </p:blipFill>
        <p:spPr>
          <a:xfrm>
            <a:off x="6876256" y="3645024"/>
            <a:ext cx="1728192" cy="1184264"/>
          </a:xfrm>
          <a:prstGeom prst="rect">
            <a:avLst/>
          </a:prstGeom>
        </p:spPr>
      </p:pic>
      <p:pic>
        <p:nvPicPr>
          <p:cNvPr id="12" name="Picture 11"/>
          <p:cNvPicPr>
            <a:picLocks noChangeAspect="1"/>
          </p:cNvPicPr>
          <p:nvPr/>
        </p:nvPicPr>
        <p:blipFill>
          <a:blip r:embed="rId7" cstate="print">
            <a:extLst>
              <a:ext uri="{BEBA8EAE-BF5A-486C-A8C5-ECC9F3942E4B}">
                <a14:imgProps xmlns="" xmlns:a14="http://schemas.microsoft.com/office/drawing/2010/main">
                  <a14:imgLayer r:embed="rId8">
                    <a14:imgEffect>
                      <a14:brightnessContrast bright="40000" contrast="-40000"/>
                    </a14:imgEffect>
                  </a14:imgLayer>
                </a14:imgProps>
              </a:ext>
              <a:ext uri="{28A0092B-C50C-407E-A947-70E740481C1C}">
                <a14:useLocalDpi xmlns="" xmlns:a14="http://schemas.microsoft.com/office/drawing/2010/main" val="0"/>
              </a:ext>
            </a:extLst>
          </a:blip>
          <a:stretch>
            <a:fillRect/>
          </a:stretch>
        </p:blipFill>
        <p:spPr>
          <a:xfrm>
            <a:off x="683568" y="2433010"/>
            <a:ext cx="1616018" cy="1212014"/>
          </a:xfrm>
          <a:prstGeom prst="rect">
            <a:avLst/>
          </a:prstGeom>
        </p:spPr>
      </p:pic>
      <p:sp>
        <p:nvSpPr>
          <p:cNvPr id="13" name="TextBox 12"/>
          <p:cNvSpPr txBox="1"/>
          <p:nvPr/>
        </p:nvSpPr>
        <p:spPr>
          <a:xfrm>
            <a:off x="611560" y="3717032"/>
            <a:ext cx="1688026" cy="646331"/>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cs typeface="+mn-cs"/>
              </a:rPr>
              <a:t>Urban drainage</a:t>
            </a:r>
          </a:p>
          <a:p>
            <a:pPr fontAlgn="auto">
              <a:spcBef>
                <a:spcPts val="0"/>
              </a:spcBef>
              <a:spcAft>
                <a:spcPts val="0"/>
              </a:spcAft>
            </a:pPr>
            <a:r>
              <a:rPr lang="fr-BE" sz="1800" i="1" dirty="0" smtClean="0">
                <a:solidFill>
                  <a:prstClr val="black"/>
                </a:solidFill>
                <a:latin typeface="Calibri"/>
                <a:cs typeface="+mn-cs"/>
              </a:rPr>
              <a:t>Brussels</a:t>
            </a:r>
            <a:endParaRPr lang="nl-NL" sz="1800" i="1" dirty="0">
              <a:solidFill>
                <a:prstClr val="black"/>
              </a:solidFill>
              <a:latin typeface="Calibri"/>
              <a:cs typeface="+mn-cs"/>
            </a:endParaRPr>
          </a:p>
        </p:txBody>
      </p:sp>
      <p:sp>
        <p:nvSpPr>
          <p:cNvPr id="14" name="TextBox 13"/>
          <p:cNvSpPr txBox="1"/>
          <p:nvPr/>
        </p:nvSpPr>
        <p:spPr>
          <a:xfrm>
            <a:off x="4788024" y="4725144"/>
            <a:ext cx="1628587" cy="646331"/>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cs typeface="+mn-cs"/>
              </a:rPr>
              <a:t>Ecosystems</a:t>
            </a:r>
          </a:p>
          <a:p>
            <a:pPr fontAlgn="auto">
              <a:spcBef>
                <a:spcPts val="0"/>
              </a:spcBef>
              <a:spcAft>
                <a:spcPts val="0"/>
              </a:spcAft>
            </a:pPr>
            <a:r>
              <a:rPr lang="en-US" sz="1800" i="1" dirty="0" err="1" smtClean="0">
                <a:solidFill>
                  <a:prstClr val="black"/>
                </a:solidFill>
                <a:latin typeface="Calibri"/>
                <a:cs typeface="+mn-cs"/>
              </a:rPr>
              <a:t>Bierbza</a:t>
            </a:r>
            <a:r>
              <a:rPr lang="en-US" sz="1800" i="1" dirty="0" smtClean="0">
                <a:solidFill>
                  <a:prstClr val="black"/>
                </a:solidFill>
                <a:latin typeface="Calibri"/>
                <a:cs typeface="+mn-cs"/>
              </a:rPr>
              <a:t>, Poland</a:t>
            </a:r>
            <a:endParaRPr lang="nl-NL" sz="1800" i="1" dirty="0">
              <a:solidFill>
                <a:prstClr val="black"/>
              </a:solidFill>
              <a:latin typeface="Calibri"/>
              <a:cs typeface="+mn-cs"/>
            </a:endParaRPr>
          </a:p>
        </p:txBody>
      </p:sp>
      <p:sp>
        <p:nvSpPr>
          <p:cNvPr id="15" name="TextBox 14"/>
          <p:cNvSpPr txBox="1"/>
          <p:nvPr/>
        </p:nvSpPr>
        <p:spPr>
          <a:xfrm>
            <a:off x="7164288" y="4797152"/>
            <a:ext cx="1444691" cy="646331"/>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cs typeface="+mn-cs"/>
              </a:rPr>
              <a:t>Food security</a:t>
            </a:r>
          </a:p>
          <a:p>
            <a:pPr fontAlgn="auto">
              <a:spcBef>
                <a:spcPts val="0"/>
              </a:spcBef>
              <a:spcAft>
                <a:spcPts val="0"/>
              </a:spcAft>
            </a:pPr>
            <a:r>
              <a:rPr lang="en-US" sz="1800" i="1" dirty="0" smtClean="0">
                <a:solidFill>
                  <a:prstClr val="black"/>
                </a:solidFill>
                <a:latin typeface="Calibri"/>
                <a:cs typeface="+mn-cs"/>
              </a:rPr>
              <a:t> Ethiopia</a:t>
            </a:r>
            <a:endParaRPr lang="nl-NL" sz="1800" i="1" dirty="0">
              <a:solidFill>
                <a:prstClr val="black"/>
              </a:solidFill>
              <a:latin typeface="Calibri"/>
              <a:cs typeface="+mn-cs"/>
            </a:endParaRPr>
          </a:p>
        </p:txBody>
      </p:sp>
      <p:pic>
        <p:nvPicPr>
          <p:cNvPr id="16" name="Picture 5" descr="Nete-19980913-14b"/>
          <p:cNvPicPr>
            <a:picLocks noChangeAspect="1" noChangeArrowheads="1"/>
          </p:cNvPicPr>
          <p:nvPr/>
        </p:nvPicPr>
        <p:blipFill>
          <a:blip r:embed="rId9" cstate="print"/>
          <a:srcRect/>
          <a:stretch>
            <a:fillRect/>
          </a:stretch>
        </p:blipFill>
        <p:spPr bwMode="auto">
          <a:xfrm>
            <a:off x="2699792" y="2708920"/>
            <a:ext cx="1574790" cy="1187261"/>
          </a:xfrm>
          <a:prstGeom prst="rect">
            <a:avLst/>
          </a:prstGeom>
          <a:noFill/>
        </p:spPr>
      </p:pic>
      <p:sp>
        <p:nvSpPr>
          <p:cNvPr id="17" name="TextBox 16"/>
          <p:cNvSpPr txBox="1"/>
          <p:nvPr/>
        </p:nvSpPr>
        <p:spPr>
          <a:xfrm>
            <a:off x="2627784" y="4005064"/>
            <a:ext cx="2059666" cy="646331"/>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cs typeface="+mn-cs"/>
              </a:rPr>
              <a:t>Flooding</a:t>
            </a:r>
          </a:p>
          <a:p>
            <a:pPr fontAlgn="auto">
              <a:spcBef>
                <a:spcPts val="0"/>
              </a:spcBef>
              <a:spcAft>
                <a:spcPts val="0"/>
              </a:spcAft>
            </a:pPr>
            <a:r>
              <a:rPr lang="en-US" sz="1800" i="1" dirty="0" err="1" smtClean="0">
                <a:solidFill>
                  <a:prstClr val="black"/>
                </a:solidFill>
                <a:latin typeface="Calibri"/>
                <a:cs typeface="+mn-cs"/>
              </a:rPr>
              <a:t>Nete</a:t>
            </a:r>
            <a:r>
              <a:rPr lang="en-US" sz="1800" i="1" dirty="0" smtClean="0">
                <a:solidFill>
                  <a:prstClr val="black"/>
                </a:solidFill>
                <a:latin typeface="Calibri"/>
                <a:cs typeface="+mn-cs"/>
              </a:rPr>
              <a:t> basin, Belgium</a:t>
            </a:r>
            <a:endParaRPr lang="nl-NL" sz="1800" i="1" dirty="0">
              <a:solidFill>
                <a:prstClr val="black"/>
              </a:solidFill>
              <a:latin typeface="Calibri"/>
              <a:cs typeface="+mn-cs"/>
            </a:endParaRPr>
          </a:p>
        </p:txBody>
      </p:sp>
      <p:pic>
        <p:nvPicPr>
          <p:cNvPr id="18" name="Picture 4"/>
          <p:cNvPicPr>
            <a:picLocks noChangeAspect="1" noChangeArrowheads="1"/>
          </p:cNvPicPr>
          <p:nvPr/>
        </p:nvPicPr>
        <p:blipFill>
          <a:blip r:embed="rId10" cstate="print"/>
          <a:srcRect/>
          <a:stretch>
            <a:fillRect/>
          </a:stretch>
        </p:blipFill>
        <p:spPr bwMode="auto">
          <a:xfrm>
            <a:off x="4788024" y="3284984"/>
            <a:ext cx="1584176" cy="1245664"/>
          </a:xfrm>
          <a:prstGeom prst="rect">
            <a:avLst/>
          </a:prstGeom>
          <a:noFill/>
        </p:spPr>
      </p:pic>
    </p:spTree>
    <p:extLst>
      <p:ext uri="{BB962C8B-B14F-4D97-AF65-F5344CB8AC3E}">
        <p14:creationId xmlns="" xmlns:p14="http://schemas.microsoft.com/office/powerpoint/2010/main" val="20881013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8" descr="enviroGRIDS.tif"/>
          <p:cNvPicPr>
            <a:picLocks noChangeAspect="1"/>
          </p:cNvPicPr>
          <p:nvPr/>
        </p:nvPicPr>
        <p:blipFill>
          <a:blip r:embed="rId3" cstate="print"/>
          <a:srcRect/>
          <a:stretch>
            <a:fillRect/>
          </a:stretch>
        </p:blipFill>
        <p:spPr bwMode="auto">
          <a:xfrm>
            <a:off x="0" y="0"/>
            <a:ext cx="9541565" cy="6858000"/>
          </a:xfrm>
          <a:prstGeom prst="rect">
            <a:avLst/>
          </a:prstGeom>
          <a:noFill/>
          <a:ln w="9525">
            <a:noFill/>
            <a:miter lim="800000"/>
            <a:headEnd/>
            <a:tailEnd/>
          </a:ln>
        </p:spPr>
      </p:pic>
      <p:pic>
        <p:nvPicPr>
          <p:cNvPr id="4"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85875" y="1000125"/>
            <a:ext cx="8128000" cy="5030788"/>
          </a:xfrm>
          <a:prstGeom prst="rect">
            <a:avLst/>
          </a:prstGeom>
          <a:noFill/>
          <a:ln w="9525">
            <a:noFill/>
            <a:miter lim="800000"/>
            <a:headEnd/>
            <a:tailEnd/>
          </a:ln>
        </p:spPr>
      </p:pic>
      <p:pic>
        <p:nvPicPr>
          <p:cNvPr id="38916" name="Picture 4" descr="GRID OK.gif"/>
          <p:cNvPicPr>
            <a:picLocks noChangeAspect="1"/>
          </p:cNvPicPr>
          <p:nvPr/>
        </p:nvPicPr>
        <p:blipFill>
          <a:blip r:embed="rId5" cstate="print"/>
          <a:srcRect/>
          <a:stretch>
            <a:fillRect/>
          </a:stretch>
        </p:blipFill>
        <p:spPr bwMode="auto">
          <a:xfrm>
            <a:off x="8447088" y="6599238"/>
            <a:ext cx="619125" cy="198437"/>
          </a:xfrm>
          <a:prstGeom prst="rect">
            <a:avLst/>
          </a:prstGeom>
          <a:noFill/>
          <a:ln w="9525">
            <a:noFill/>
            <a:miter lim="800000"/>
            <a:headEnd/>
            <a:tailEnd/>
          </a:ln>
        </p:spPr>
      </p:pic>
      <p:pic>
        <p:nvPicPr>
          <p:cNvPr id="38917" name="Picture 5" descr="450_logo_noir70.gif"/>
          <p:cNvPicPr>
            <a:picLocks noChangeAspect="1"/>
          </p:cNvPicPr>
          <p:nvPr/>
        </p:nvPicPr>
        <p:blipFill>
          <a:blip r:embed="rId6" cstate="print"/>
          <a:srcRect/>
          <a:stretch>
            <a:fillRect/>
          </a:stretch>
        </p:blipFill>
        <p:spPr bwMode="auto">
          <a:xfrm>
            <a:off x="7769225" y="6581775"/>
            <a:ext cx="642938" cy="231775"/>
          </a:xfrm>
          <a:prstGeom prst="rect">
            <a:avLst/>
          </a:prstGeom>
          <a:noFill/>
          <a:ln w="9525">
            <a:noFill/>
            <a:miter lim="800000"/>
            <a:headEnd/>
            <a:tailEnd/>
          </a:ln>
        </p:spPr>
      </p:pic>
      <p:sp>
        <p:nvSpPr>
          <p:cNvPr id="38918" name="TextBox 5"/>
          <p:cNvSpPr txBox="1">
            <a:spLocks noChangeArrowheads="1"/>
          </p:cNvSpPr>
          <p:nvPr/>
        </p:nvSpPr>
        <p:spPr bwMode="auto">
          <a:xfrm>
            <a:off x="120603" y="5143500"/>
            <a:ext cx="3297698" cy="1384995"/>
          </a:xfrm>
          <a:prstGeom prst="rect">
            <a:avLst/>
          </a:prstGeom>
          <a:noFill/>
          <a:ln w="9525">
            <a:noFill/>
            <a:miter lim="800000"/>
            <a:headEnd/>
            <a:tailEnd/>
          </a:ln>
        </p:spPr>
        <p:txBody>
          <a:bodyPr wrap="none">
            <a:spAutoFit/>
          </a:bodyPr>
          <a:lstStyle/>
          <a:p>
            <a:r>
              <a:rPr lang="en-US" sz="2800" dirty="0">
                <a:solidFill>
                  <a:schemeClr val="tx1"/>
                </a:solidFill>
              </a:rPr>
              <a:t>23 countries</a:t>
            </a:r>
          </a:p>
          <a:p>
            <a:r>
              <a:rPr lang="en-US" sz="2800" dirty="0">
                <a:solidFill>
                  <a:schemeClr val="tx1"/>
                </a:solidFill>
              </a:rPr>
              <a:t>&gt;160 million people</a:t>
            </a:r>
            <a:br>
              <a:rPr lang="en-US" sz="2800" dirty="0">
                <a:solidFill>
                  <a:schemeClr val="tx1"/>
                </a:solidFill>
              </a:rPr>
            </a:br>
            <a:r>
              <a:rPr lang="en-US" sz="2800" dirty="0">
                <a:solidFill>
                  <a:schemeClr val="tx1"/>
                </a:solidFill>
              </a:rPr>
              <a:t>&gt;2.2 million km</a:t>
            </a:r>
            <a:r>
              <a:rPr lang="en-US" sz="2800" baseline="30000" dirty="0">
                <a:solidFill>
                  <a:schemeClr val="tx1"/>
                </a:solidFill>
              </a:rPr>
              <a:t>2</a:t>
            </a:r>
          </a:p>
        </p:txBody>
      </p:sp>
      <p:sp>
        <p:nvSpPr>
          <p:cNvPr id="8" name="Rectangle 7"/>
          <p:cNvSpPr/>
          <p:nvPr/>
        </p:nvSpPr>
        <p:spPr>
          <a:xfrm>
            <a:off x="2286000" y="-1018371"/>
            <a:ext cx="4572000" cy="769441"/>
          </a:xfrm>
          <a:prstGeom prst="rect">
            <a:avLst/>
          </a:prstGeom>
        </p:spPr>
        <p:txBody>
          <a:bodyPr>
            <a:spAutoFit/>
          </a:bodyPr>
          <a:lstStyle/>
          <a:p>
            <a:r>
              <a:rPr lang="en-GB" b="1" dirty="0" smtClean="0">
                <a:solidFill>
                  <a:schemeClr val="bg1"/>
                </a:solidFill>
                <a:effectLst>
                  <a:outerShdw blurRad="38100" dist="38100" dir="2700000" algn="tl">
                    <a:srgbClr val="000000">
                      <a:alpha val="43137"/>
                    </a:srgbClr>
                  </a:outerShdw>
                </a:effectLst>
              </a:rPr>
              <a:t>FP7:</a:t>
            </a:r>
            <a:endParaRPr lang="nl-NL" dirty="0"/>
          </a:p>
        </p:txBody>
      </p:sp>
      <p:sp>
        <p:nvSpPr>
          <p:cNvPr id="9" name="Rectangle 8"/>
          <p:cNvSpPr/>
          <p:nvPr/>
        </p:nvSpPr>
        <p:spPr>
          <a:xfrm>
            <a:off x="0" y="-26673"/>
            <a:ext cx="5251269" cy="1200329"/>
          </a:xfrm>
          <a:prstGeom prst="rect">
            <a:avLst/>
          </a:prstGeom>
          <a:solidFill>
            <a:srgbClr val="ABB202"/>
          </a:solidFill>
          <a:ln>
            <a:solidFill>
              <a:schemeClr val="accent1"/>
            </a:solidFill>
          </a:ln>
        </p:spPr>
        <p:txBody>
          <a:bodyPr wrap="square">
            <a:spAutoFit/>
          </a:bodyPr>
          <a:lstStyle/>
          <a:p>
            <a:r>
              <a:rPr lang="en-GB" sz="1800" b="1" dirty="0" smtClean="0">
                <a:solidFill>
                  <a:schemeClr val="bg1"/>
                </a:solidFill>
                <a:effectLst>
                  <a:outerShdw blurRad="38100" dist="38100" dir="2700000" algn="tl">
                    <a:srgbClr val="000000">
                      <a:alpha val="43137"/>
                    </a:srgbClr>
                  </a:outerShdw>
                </a:effectLst>
              </a:rPr>
              <a:t>FP7: </a:t>
            </a:r>
            <a:r>
              <a:rPr lang="en-GB" sz="1800" b="1" dirty="0" err="1" smtClean="0">
                <a:solidFill>
                  <a:schemeClr val="bg1"/>
                </a:solidFill>
                <a:effectLst>
                  <a:outerShdw blurRad="38100" dist="38100" dir="2700000" algn="tl">
                    <a:srgbClr val="000000">
                      <a:alpha val="43137"/>
                    </a:srgbClr>
                  </a:outerShdw>
                </a:effectLst>
              </a:rPr>
              <a:t>EnviroGRIDS</a:t>
            </a:r>
            <a:r>
              <a:rPr lang="en-GB" sz="1800" b="1" dirty="0" smtClean="0">
                <a:effectLst>
                  <a:outerShdw blurRad="38100" dist="38100" dir="2700000" algn="tl">
                    <a:srgbClr val="000000">
                      <a:alpha val="43137"/>
                    </a:srgbClr>
                  </a:outerShdw>
                </a:effectLst>
              </a:rPr>
              <a:t/>
            </a:r>
            <a:br>
              <a:rPr lang="en-GB" sz="1800" b="1" dirty="0" smtClean="0">
                <a:effectLst>
                  <a:outerShdw blurRad="38100" dist="38100" dir="2700000" algn="tl">
                    <a:srgbClr val="000000">
                      <a:alpha val="43137"/>
                    </a:srgbClr>
                  </a:outerShdw>
                </a:effectLst>
              </a:rPr>
            </a:br>
            <a:r>
              <a:rPr lang="en-GB" sz="1800" b="1" dirty="0" smtClean="0">
                <a:effectLst>
                  <a:outerShdw blurRad="38100" dist="38100" dir="2700000" algn="tl">
                    <a:srgbClr val="000000">
                      <a:alpha val="43137"/>
                    </a:srgbClr>
                  </a:outerShdw>
                </a:effectLst>
              </a:rPr>
              <a:t>Building Capacity for a Black Sea Catchment </a:t>
            </a:r>
            <a:br>
              <a:rPr lang="en-GB" sz="1800" b="1" dirty="0" smtClean="0">
                <a:effectLst>
                  <a:outerShdw blurRad="38100" dist="38100" dir="2700000" algn="tl">
                    <a:srgbClr val="000000">
                      <a:alpha val="43137"/>
                    </a:srgbClr>
                  </a:outerShdw>
                </a:effectLst>
              </a:rPr>
            </a:br>
            <a:r>
              <a:rPr lang="en-GB" sz="1800" b="1" dirty="0" smtClean="0">
                <a:effectLst>
                  <a:outerShdw blurRad="38100" dist="38100" dir="2700000" algn="tl">
                    <a:srgbClr val="000000">
                      <a:alpha val="43137"/>
                    </a:srgbClr>
                  </a:outerShdw>
                </a:effectLst>
              </a:rPr>
              <a:t>Observation and Assessment System</a:t>
            </a:r>
            <a:br>
              <a:rPr lang="en-GB" sz="1800" b="1" dirty="0" smtClean="0">
                <a:effectLst>
                  <a:outerShdw blurRad="38100" dist="38100" dir="2700000" algn="tl">
                    <a:srgbClr val="000000">
                      <a:alpha val="43137"/>
                    </a:srgbClr>
                  </a:outerShdw>
                </a:effectLst>
              </a:rPr>
            </a:br>
            <a:r>
              <a:rPr lang="en-GB" sz="1800" b="1" dirty="0" smtClean="0">
                <a:effectLst>
                  <a:outerShdw blurRad="38100" dist="38100" dir="2700000" algn="tl">
                    <a:srgbClr val="000000">
                      <a:alpha val="43137"/>
                    </a:srgbClr>
                  </a:outerShdw>
                </a:effectLst>
              </a:rPr>
              <a:t> supporting Sustainable Development </a:t>
            </a:r>
            <a:endParaRPr lang="nl-NL" sz="1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5000" y="5000"/>
                                    </p:animScale>
                                  </p:childTnLst>
                                </p:cTn>
                              </p:par>
                              <p:par>
                                <p:cTn id="7" presetID="0" presetClass="path" presetSubtype="0" accel="50000" decel="50000" fill="hold" nodeType="withEffect">
                                  <p:stCondLst>
                                    <p:cond delay="0"/>
                                  </p:stCondLst>
                                  <p:childTnLst>
                                    <p:animMotion origin="layout" path="M -1.94444E-6 1.48148E-6 C -1.94444E-6 1.48148E-6 -0.14271 -0.02732 -0.28507 -0.05417 " pathEditMode="relative" rAng="0" ptsTypes="aA">
                                      <p:cBhvr>
                                        <p:cTn id="8" dur="2000" fill="hold"/>
                                        <p:tgtEl>
                                          <p:spTgt spid="4"/>
                                        </p:tgtEl>
                                        <p:attrNameLst>
                                          <p:attrName>ppt_x</p:attrName>
                                          <p:attrName>ppt_y</p:attrName>
                                        </p:attrNameLst>
                                      </p:cBhvr>
                                      <p:rCtr x="-143" y="-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title" idx="4294967295"/>
          </p:nvPr>
        </p:nvSpPr>
        <p:spPr>
          <a:xfrm>
            <a:off x="992777" y="52252"/>
            <a:ext cx="7067006" cy="1143000"/>
          </a:xfrm>
        </p:spPr>
        <p:txBody>
          <a:bodyPr>
            <a:noAutofit/>
          </a:bodyPr>
          <a:lstStyle/>
          <a:p>
            <a:pPr lvl="0" eaLnBrk="0" hangingPunct="0">
              <a:defRPr/>
            </a:pPr>
            <a:r>
              <a:rPr lang="nl-NL" sz="2000" dirty="0" err="1" smtClean="0">
                <a:solidFill>
                  <a:schemeClr val="bg1"/>
                </a:solidFill>
                <a:latin typeface="Calibri" pitchFamily="34" charset="0"/>
                <a:ea typeface="Times New Roman" pitchFamily="18" charset="0"/>
                <a:cs typeface="Arial" pitchFamily="34" charset="0"/>
              </a:rPr>
              <a:t>Yalew</a:t>
            </a:r>
            <a:r>
              <a:rPr lang="nl-NL" sz="2000" dirty="0" smtClean="0">
                <a:solidFill>
                  <a:schemeClr val="bg1"/>
                </a:solidFill>
                <a:latin typeface="Calibri" pitchFamily="34" charset="0"/>
                <a:ea typeface="Times New Roman" pitchFamily="18" charset="0"/>
                <a:cs typeface="Arial" pitchFamily="34" charset="0"/>
              </a:rPr>
              <a:t>, S.G., van </a:t>
            </a:r>
            <a:r>
              <a:rPr lang="nl-NL" sz="2000" dirty="0" err="1" smtClean="0">
                <a:solidFill>
                  <a:schemeClr val="bg1"/>
                </a:solidFill>
                <a:latin typeface="Calibri" pitchFamily="34" charset="0"/>
                <a:ea typeface="Times New Roman" pitchFamily="18" charset="0"/>
                <a:cs typeface="Arial" pitchFamily="34" charset="0"/>
              </a:rPr>
              <a:t>Griensven</a:t>
            </a:r>
            <a:r>
              <a:rPr lang="nl-NL" sz="2000" dirty="0" smtClean="0">
                <a:solidFill>
                  <a:schemeClr val="bg1"/>
                </a:solidFill>
                <a:latin typeface="Calibri" pitchFamily="34" charset="0"/>
                <a:ea typeface="Times New Roman" pitchFamily="18" charset="0"/>
                <a:cs typeface="Arial" pitchFamily="34" charset="0"/>
              </a:rPr>
              <a:t>, A. </a:t>
            </a:r>
            <a:r>
              <a:rPr lang="nl-NL" sz="2000" dirty="0" err="1" smtClean="0">
                <a:solidFill>
                  <a:schemeClr val="bg1"/>
                </a:solidFill>
                <a:latin typeface="Calibri" pitchFamily="34" charset="0"/>
                <a:ea typeface="Times New Roman" pitchFamily="18" charset="0"/>
                <a:cs typeface="Arial" pitchFamily="34" charset="0"/>
              </a:rPr>
              <a:t>Kokoszkiewicz</a:t>
            </a:r>
            <a:r>
              <a:rPr lang="nl-NL" sz="2000" dirty="0" smtClean="0">
                <a:solidFill>
                  <a:schemeClr val="bg1"/>
                </a:solidFill>
                <a:latin typeface="Calibri" pitchFamily="34" charset="0"/>
                <a:ea typeface="Times New Roman" pitchFamily="18" charset="0"/>
                <a:cs typeface="Arial" pitchFamily="34" charset="0"/>
              </a:rPr>
              <a:t> L., </a:t>
            </a:r>
            <a:r>
              <a:rPr lang="nl-NL" sz="2000" dirty="0" err="1" smtClean="0">
                <a:solidFill>
                  <a:schemeClr val="bg1"/>
                </a:solidFill>
                <a:latin typeface="Calibri" pitchFamily="34" charset="0"/>
                <a:ea typeface="Times New Roman" pitchFamily="18" charset="0"/>
                <a:cs typeface="Arial" pitchFamily="34" charset="0"/>
              </a:rPr>
              <a:t>Ray</a:t>
            </a:r>
            <a:r>
              <a:rPr lang="nl-NL" sz="2000" dirty="0" smtClean="0">
                <a:solidFill>
                  <a:schemeClr val="bg1"/>
                </a:solidFill>
                <a:latin typeface="Calibri" pitchFamily="34" charset="0"/>
                <a:ea typeface="Times New Roman" pitchFamily="18" charset="0"/>
                <a:cs typeface="Arial" pitchFamily="34" charset="0"/>
              </a:rPr>
              <a:t> N., </a:t>
            </a:r>
            <a:r>
              <a:rPr lang="nl-NL" sz="2000" dirty="0" err="1" smtClean="0">
                <a:solidFill>
                  <a:schemeClr val="bg1"/>
                </a:solidFill>
                <a:latin typeface="Calibri" pitchFamily="34" charset="0"/>
                <a:ea typeface="Times New Roman" pitchFamily="18" charset="0"/>
                <a:cs typeface="Arial" pitchFamily="34" charset="0"/>
              </a:rPr>
              <a:t>Betrie</a:t>
            </a:r>
            <a:r>
              <a:rPr lang="nl-NL" sz="2000" dirty="0" smtClean="0">
                <a:solidFill>
                  <a:schemeClr val="bg1"/>
                </a:solidFill>
                <a:latin typeface="Calibri" pitchFamily="34" charset="0"/>
                <a:ea typeface="Times New Roman" pitchFamily="18" charset="0"/>
                <a:cs typeface="Arial" pitchFamily="34" charset="0"/>
              </a:rPr>
              <a:t> G. D. (2013). </a:t>
            </a:r>
            <a:r>
              <a:rPr lang="en-US" sz="2000" dirty="0" smtClean="0">
                <a:solidFill>
                  <a:schemeClr val="bg1"/>
                </a:solidFill>
                <a:latin typeface="Calibri" pitchFamily="34" charset="0"/>
                <a:ea typeface="Times New Roman" pitchFamily="18" charset="0"/>
                <a:cs typeface="Arial" pitchFamily="34" charset="0"/>
              </a:rPr>
              <a:t>Parallel computing of large scale SWAT models, Environmental </a:t>
            </a:r>
            <a:r>
              <a:rPr lang="en-US" sz="2000" dirty="0" err="1" smtClean="0">
                <a:solidFill>
                  <a:schemeClr val="bg1"/>
                </a:solidFill>
                <a:latin typeface="Calibri" pitchFamily="34" charset="0"/>
                <a:ea typeface="Times New Roman" pitchFamily="18" charset="0"/>
                <a:cs typeface="Arial" pitchFamily="34" charset="0"/>
              </a:rPr>
              <a:t>Modelling</a:t>
            </a:r>
            <a:r>
              <a:rPr lang="en-US" sz="2000" dirty="0" smtClean="0">
                <a:solidFill>
                  <a:schemeClr val="bg1"/>
                </a:solidFill>
                <a:latin typeface="Calibri" pitchFamily="34" charset="0"/>
                <a:ea typeface="Times New Roman" pitchFamily="18" charset="0"/>
                <a:cs typeface="Arial" pitchFamily="34" charset="0"/>
              </a:rPr>
              <a:t> and Software,  41, 223-230. </a:t>
            </a:r>
            <a:r>
              <a:rPr lang="en-US" sz="2000" dirty="0" smtClean="0">
                <a:latin typeface="Arial" pitchFamily="34" charset="0"/>
                <a:cs typeface="Arial" pitchFamily="34" charset="0"/>
              </a:rPr>
              <a:t/>
            </a:r>
            <a:br>
              <a:rPr lang="en-US" sz="2000" dirty="0" smtClean="0">
                <a:latin typeface="Arial" pitchFamily="34" charset="0"/>
                <a:cs typeface="Arial" pitchFamily="34" charset="0"/>
              </a:rPr>
            </a:br>
            <a:endParaRPr lang="en-US" sz="2000" dirty="0">
              <a:effectLst>
                <a:outerShdw blurRad="38100" dist="38100" dir="2700000" algn="tl">
                  <a:srgbClr val="000000">
                    <a:alpha val="43137"/>
                  </a:srgbClr>
                </a:outerShdw>
              </a:effectLst>
            </a:endParaRPr>
          </a:p>
        </p:txBody>
      </p:sp>
      <p:pic>
        <p:nvPicPr>
          <p:cNvPr id="31747" name="Picture 10" descr="LCGlogo"/>
          <p:cNvPicPr>
            <a:picLocks noChangeAspect="1" noChangeArrowheads="1"/>
          </p:cNvPicPr>
          <p:nvPr/>
        </p:nvPicPr>
        <p:blipFill>
          <a:blip r:embed="rId3" cstate="print"/>
          <a:srcRect/>
          <a:stretch>
            <a:fillRect/>
          </a:stretch>
        </p:blipFill>
        <p:spPr bwMode="auto">
          <a:xfrm>
            <a:off x="214313" y="214313"/>
            <a:ext cx="762000" cy="7620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158750" y="1214438"/>
            <a:ext cx="4887913" cy="2500312"/>
          </a:xfrm>
          <a:prstGeom prst="rect">
            <a:avLst/>
          </a:prstGeom>
          <a:ln>
            <a:noFill/>
          </a:ln>
          <a:effectLst>
            <a:outerShdw blurRad="292100" dist="139700" dir="2700000" algn="tl" rotWithShape="0">
              <a:srgbClr val="333333">
                <a:alpha val="65000"/>
              </a:srgbClr>
            </a:outerShdw>
          </a:effectLst>
        </p:spPr>
      </p:pic>
      <p:pic>
        <p:nvPicPr>
          <p:cNvPr id="33798" name="Picture 6" descr="C:\PERSO\photo\IMAGE_047.jpg"/>
          <p:cNvPicPr>
            <a:picLocks noChangeAspect="1" noChangeArrowheads="1"/>
          </p:cNvPicPr>
          <p:nvPr/>
        </p:nvPicPr>
        <p:blipFill>
          <a:blip r:embed="rId5" cstate="print"/>
          <a:srcRect/>
          <a:stretch>
            <a:fillRect/>
          </a:stretch>
        </p:blipFill>
        <p:spPr bwMode="auto">
          <a:xfrm>
            <a:off x="5357813" y="4071938"/>
            <a:ext cx="3429000" cy="2286000"/>
          </a:xfrm>
          <a:prstGeom prst="rect">
            <a:avLst/>
          </a:prstGeom>
          <a:ln>
            <a:noFill/>
          </a:ln>
          <a:effectLst>
            <a:outerShdw blurRad="292100" dist="139700" dir="2700000" algn="tl" rotWithShape="0">
              <a:srgbClr val="333333">
                <a:alpha val="65000"/>
              </a:srgbClr>
            </a:outerShdw>
          </a:effectLst>
        </p:spPr>
      </p:pic>
      <p:pic>
        <p:nvPicPr>
          <p:cNvPr id="33799" name="Picture 7" descr="C:\PERSO\photo\IMAGE_046.jpg"/>
          <p:cNvPicPr>
            <a:picLocks noChangeAspect="1" noChangeArrowheads="1"/>
          </p:cNvPicPr>
          <p:nvPr/>
        </p:nvPicPr>
        <p:blipFill>
          <a:blip r:embed="rId6" cstate="print"/>
          <a:srcRect/>
          <a:stretch>
            <a:fillRect/>
          </a:stretch>
        </p:blipFill>
        <p:spPr bwMode="auto">
          <a:xfrm>
            <a:off x="142875" y="4071938"/>
            <a:ext cx="4857750" cy="2286000"/>
          </a:xfrm>
          <a:prstGeom prst="rect">
            <a:avLst/>
          </a:prstGeom>
          <a:ln>
            <a:noFill/>
          </a:ln>
          <a:effectLst>
            <a:outerShdw blurRad="292100" dist="139700" dir="2700000" algn="tl" rotWithShape="0">
              <a:srgbClr val="333333">
                <a:alpha val="65000"/>
              </a:srgbClr>
            </a:outerShdw>
          </a:effectLst>
        </p:spPr>
      </p:pic>
      <p:pic>
        <p:nvPicPr>
          <p:cNvPr id="26632" name="Picture 8" descr="C:\Documents and Settings\LEHMANAN\My Documents\My Dropbox\enviroGrids\KICKOFF\PHOTOS\INNA\DSC00247.JPG"/>
          <p:cNvPicPr>
            <a:picLocks noChangeAspect="1" noChangeArrowheads="1"/>
          </p:cNvPicPr>
          <p:nvPr/>
        </p:nvPicPr>
        <p:blipFill>
          <a:blip r:embed="rId7" cstate="print"/>
          <a:srcRect/>
          <a:stretch>
            <a:fillRect/>
          </a:stretch>
        </p:blipFill>
        <p:spPr bwMode="auto">
          <a:xfrm>
            <a:off x="5381625" y="1214438"/>
            <a:ext cx="3333750" cy="2500312"/>
          </a:xfrm>
          <a:prstGeom prst="rect">
            <a:avLst/>
          </a:prstGeom>
          <a:ln>
            <a:noFill/>
          </a:ln>
          <a:effectLst>
            <a:outerShdw blurRad="292100" dist="139700" dir="2700000" algn="tl" rotWithShape="0">
              <a:srgbClr val="333333">
                <a:alpha val="65000"/>
              </a:srgbClr>
            </a:outerShdw>
          </a:effectLst>
        </p:spPr>
      </p:pic>
      <p:pic>
        <p:nvPicPr>
          <p:cNvPr id="8" name="Picture 2" descr="tiers"/>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795588" y="1357313"/>
            <a:ext cx="4919662" cy="4929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234" y="-7912"/>
            <a:ext cx="8961261" cy="1446550"/>
          </a:xfrm>
          <a:prstGeom prst="rect">
            <a:avLst/>
          </a:prstGeom>
        </p:spPr>
        <p:txBody>
          <a:bodyPr wrap="square">
            <a:spAutoFit/>
          </a:bodyPr>
          <a:lstStyle/>
          <a:p>
            <a:pPr algn="ctr" fontAlgn="auto">
              <a:spcBef>
                <a:spcPts val="0"/>
              </a:spcBef>
              <a:spcAft>
                <a:spcPts val="0"/>
              </a:spcAft>
            </a:pPr>
            <a:r>
              <a:rPr lang="en-GB" dirty="0" smtClean="0">
                <a:solidFill>
                  <a:prstClr val="white"/>
                </a:solidFill>
                <a:latin typeface="Calibri"/>
                <a:cs typeface="+mn-cs"/>
              </a:rPr>
              <a:t>Estimation of Agricultural</a:t>
            </a:r>
            <a:endParaRPr lang="en-GB" b="1" dirty="0" smtClean="0">
              <a:solidFill>
                <a:schemeClr val="tx2">
                  <a:lumMod val="75000"/>
                </a:schemeClr>
              </a:solidFill>
              <a:latin typeface="Calibri"/>
              <a:cs typeface="+mn-cs"/>
            </a:endParaRPr>
          </a:p>
          <a:p>
            <a:pPr algn="ctr" fontAlgn="auto">
              <a:spcBef>
                <a:spcPts val="0"/>
              </a:spcBef>
              <a:spcAft>
                <a:spcPts val="0"/>
              </a:spcAft>
            </a:pPr>
            <a:r>
              <a:rPr lang="en-GB" b="1" dirty="0" smtClean="0">
                <a:solidFill>
                  <a:schemeClr val="tx2">
                    <a:lumMod val="75000"/>
                  </a:schemeClr>
                </a:solidFill>
                <a:latin typeface="Calibri"/>
                <a:cs typeface="+mn-cs"/>
              </a:rPr>
              <a:t>Water Productivity</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44084" y="2528466"/>
            <a:ext cx="3223560" cy="3216475"/>
          </a:xfrm>
          <a:prstGeom prst="rect">
            <a:avLst/>
          </a:prstGeom>
        </p:spPr>
      </p:pic>
      <p:sp>
        <p:nvSpPr>
          <p:cNvPr id="2" name="TextBox 1"/>
          <p:cNvSpPr txBox="1"/>
          <p:nvPr/>
        </p:nvSpPr>
        <p:spPr>
          <a:xfrm>
            <a:off x="3808071" y="1842303"/>
            <a:ext cx="5228424" cy="769441"/>
          </a:xfrm>
          <a:prstGeom prst="rect">
            <a:avLst/>
          </a:prstGeom>
          <a:noFill/>
        </p:spPr>
        <p:txBody>
          <a:bodyPr wrap="square" rtlCol="0">
            <a:spAutoFit/>
          </a:bodyPr>
          <a:lstStyle/>
          <a:p>
            <a:r>
              <a:rPr lang="en-GB" dirty="0" smtClean="0"/>
              <a:t>Ecosystem Services</a:t>
            </a:r>
            <a:endParaRPr lang="en-US" dirty="0"/>
          </a:p>
        </p:txBody>
      </p:sp>
      <p:sp>
        <p:nvSpPr>
          <p:cNvPr id="5" name="TextBox 4"/>
          <p:cNvSpPr txBox="1"/>
          <p:nvPr/>
        </p:nvSpPr>
        <p:spPr>
          <a:xfrm>
            <a:off x="621175" y="2098024"/>
            <a:ext cx="2590800" cy="769441"/>
          </a:xfrm>
          <a:prstGeom prst="rect">
            <a:avLst/>
          </a:prstGeom>
          <a:noFill/>
        </p:spPr>
        <p:txBody>
          <a:bodyPr wrap="square" rtlCol="0">
            <a:spAutoFit/>
          </a:bodyPr>
          <a:lstStyle/>
          <a:p>
            <a:r>
              <a:rPr lang="en-GB" dirty="0" smtClean="0"/>
              <a:t>Irrigation</a:t>
            </a:r>
            <a:endParaRPr lang="en-US" dirty="0"/>
          </a:p>
        </p:txBody>
      </p:sp>
      <p:sp>
        <p:nvSpPr>
          <p:cNvPr id="6" name="TextBox 5"/>
          <p:cNvSpPr txBox="1"/>
          <p:nvPr/>
        </p:nvSpPr>
        <p:spPr>
          <a:xfrm>
            <a:off x="75233" y="4298391"/>
            <a:ext cx="2818437" cy="1446550"/>
          </a:xfrm>
          <a:prstGeom prst="rect">
            <a:avLst/>
          </a:prstGeom>
          <a:noFill/>
        </p:spPr>
        <p:txBody>
          <a:bodyPr wrap="square" rtlCol="0">
            <a:spAutoFit/>
          </a:bodyPr>
          <a:lstStyle/>
          <a:p>
            <a:pPr algn="r"/>
            <a:r>
              <a:rPr lang="en-GB" dirty="0" smtClean="0"/>
              <a:t>Domestic Use </a:t>
            </a:r>
            <a:endParaRPr lang="en-US" dirty="0"/>
          </a:p>
        </p:txBody>
      </p:sp>
      <p:sp>
        <p:nvSpPr>
          <p:cNvPr id="7" name="TextBox 6"/>
          <p:cNvSpPr txBox="1"/>
          <p:nvPr/>
        </p:nvSpPr>
        <p:spPr>
          <a:xfrm>
            <a:off x="4143737" y="5642659"/>
            <a:ext cx="2488557" cy="769441"/>
          </a:xfrm>
          <a:prstGeom prst="rect">
            <a:avLst/>
          </a:prstGeom>
          <a:noFill/>
        </p:spPr>
        <p:txBody>
          <a:bodyPr wrap="square" rtlCol="0">
            <a:spAutoFit/>
          </a:bodyPr>
          <a:lstStyle/>
          <a:p>
            <a:r>
              <a:rPr lang="en-GB" dirty="0" smtClean="0"/>
              <a:t>Energy</a:t>
            </a:r>
            <a:endParaRPr lang="en-US" dirty="0"/>
          </a:p>
        </p:txBody>
      </p:sp>
      <p:sp>
        <p:nvSpPr>
          <p:cNvPr id="8" name="TextBox 7"/>
          <p:cNvSpPr txBox="1"/>
          <p:nvPr/>
        </p:nvSpPr>
        <p:spPr>
          <a:xfrm>
            <a:off x="6304869" y="3823222"/>
            <a:ext cx="2488557" cy="769441"/>
          </a:xfrm>
          <a:prstGeom prst="rect">
            <a:avLst/>
          </a:prstGeom>
          <a:noFill/>
        </p:spPr>
        <p:txBody>
          <a:bodyPr wrap="square" rtlCol="0">
            <a:spAutoFit/>
          </a:bodyPr>
          <a:lstStyle/>
          <a:p>
            <a:r>
              <a:rPr lang="en-GB" dirty="0" smtClean="0"/>
              <a:t>Industry</a:t>
            </a:r>
            <a:endParaRPr lang="en-US" dirty="0"/>
          </a:p>
        </p:txBody>
      </p:sp>
    </p:spTree>
    <p:extLst>
      <p:ext uri="{BB962C8B-B14F-4D97-AF65-F5344CB8AC3E}">
        <p14:creationId xmlns="" xmlns:p14="http://schemas.microsoft.com/office/powerpoint/2010/main" val="683298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9" name="Rectangle 9"/>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nl-NL" sz="1800" smtClean="0">
              <a:solidFill>
                <a:prstClr val="black"/>
              </a:solidFill>
              <a:latin typeface="Arial" pitchFamily="34" charset="0"/>
              <a:cs typeface="Arial" pitchFamily="34" charset="0"/>
            </a:endParaRPr>
          </a:p>
        </p:txBody>
      </p:sp>
      <p:sp>
        <p:nvSpPr>
          <p:cNvPr id="13" name="Rectangle 12"/>
          <p:cNvSpPr/>
          <p:nvPr/>
        </p:nvSpPr>
        <p:spPr>
          <a:xfrm>
            <a:off x="75234" y="-7912"/>
            <a:ext cx="8961261" cy="769441"/>
          </a:xfrm>
          <a:prstGeom prst="rect">
            <a:avLst/>
          </a:prstGeom>
        </p:spPr>
        <p:txBody>
          <a:bodyPr wrap="square">
            <a:spAutoFit/>
          </a:bodyPr>
          <a:lstStyle/>
          <a:p>
            <a:pPr fontAlgn="auto">
              <a:spcBef>
                <a:spcPts val="0"/>
              </a:spcBef>
              <a:spcAft>
                <a:spcPts val="0"/>
              </a:spcAft>
            </a:pPr>
            <a:r>
              <a:rPr lang="en-GB" dirty="0" smtClean="0">
                <a:solidFill>
                  <a:prstClr val="white"/>
                </a:solidFill>
                <a:latin typeface="Calibri"/>
                <a:cs typeface="+mn-cs"/>
              </a:rPr>
              <a:t>What is Water Productivity?</a:t>
            </a: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250320" y="2922535"/>
            <a:ext cx="4644824" cy="3316404"/>
          </a:xfrm>
          <a:prstGeom prst="rect">
            <a:avLst/>
          </a:prstGeom>
        </p:spPr>
      </p:pic>
      <p:sp>
        <p:nvSpPr>
          <p:cNvPr id="7" name="TextBox 6"/>
          <p:cNvSpPr txBox="1"/>
          <p:nvPr/>
        </p:nvSpPr>
        <p:spPr>
          <a:xfrm>
            <a:off x="214135" y="1379512"/>
            <a:ext cx="8822361" cy="584775"/>
          </a:xfrm>
          <a:prstGeom prst="rect">
            <a:avLst/>
          </a:prstGeom>
          <a:noFill/>
        </p:spPr>
        <p:txBody>
          <a:bodyPr wrap="square" rtlCol="0">
            <a:spAutoFit/>
          </a:bodyPr>
          <a:lstStyle/>
          <a:p>
            <a:r>
              <a:rPr lang="en-GB" sz="3200" dirty="0" smtClean="0"/>
              <a:t>“Crop yield per unit water” </a:t>
            </a:r>
            <a:r>
              <a:rPr lang="en-GB" sz="2400" dirty="0" smtClean="0"/>
              <a:t>– cultivated areas </a:t>
            </a:r>
          </a:p>
        </p:txBody>
      </p:sp>
      <p:sp>
        <p:nvSpPr>
          <p:cNvPr id="18" name="TextBox 17"/>
          <p:cNvSpPr txBox="1"/>
          <p:nvPr/>
        </p:nvSpPr>
        <p:spPr>
          <a:xfrm>
            <a:off x="214134" y="2064348"/>
            <a:ext cx="8822361" cy="584775"/>
          </a:xfrm>
          <a:prstGeom prst="rect">
            <a:avLst/>
          </a:prstGeom>
          <a:noFill/>
        </p:spPr>
        <p:txBody>
          <a:bodyPr wrap="square" rtlCol="0">
            <a:spAutoFit/>
          </a:bodyPr>
          <a:lstStyle/>
          <a:p>
            <a:r>
              <a:rPr lang="en-GB" sz="3200" dirty="0" smtClean="0"/>
              <a:t>“Ecosystem services per unit water” </a:t>
            </a:r>
            <a:r>
              <a:rPr lang="en-GB" sz="2400" dirty="0" smtClean="0"/>
              <a:t>– natural areas </a:t>
            </a:r>
          </a:p>
        </p:txBody>
      </p:sp>
    </p:spTree>
    <p:extLst>
      <p:ext uri="{BB962C8B-B14F-4D97-AF65-F5344CB8AC3E}">
        <p14:creationId xmlns="" xmlns:p14="http://schemas.microsoft.com/office/powerpoint/2010/main" val="2451977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fontScale="90000"/>
          </a:bodyPr>
          <a:lstStyle/>
          <a:p>
            <a:r>
              <a:rPr lang="nl-NL" dirty="0" err="1" smtClean="0">
                <a:solidFill>
                  <a:schemeClr val="bg1"/>
                </a:solidFill>
              </a:rPr>
              <a:t>From</a:t>
            </a:r>
            <a:r>
              <a:rPr lang="nl-NL" dirty="0" smtClean="0">
                <a:solidFill>
                  <a:schemeClr val="bg1"/>
                </a:solidFill>
              </a:rPr>
              <a:t> Efficiency to Water </a:t>
            </a:r>
            <a:r>
              <a:rPr lang="nl-NL" dirty="0" err="1" smtClean="0">
                <a:solidFill>
                  <a:schemeClr val="bg1"/>
                </a:solidFill>
              </a:rPr>
              <a:t>Productivity</a:t>
            </a:r>
            <a:endParaRPr lang="nl-NL" dirty="0">
              <a:solidFill>
                <a:schemeClr val="bg1"/>
              </a:solidFill>
            </a:endParaRPr>
          </a:p>
        </p:txBody>
      </p:sp>
      <p:sp>
        <p:nvSpPr>
          <p:cNvPr id="3" name="Content Placeholder 2"/>
          <p:cNvSpPr>
            <a:spLocks noGrp="1"/>
          </p:cNvSpPr>
          <p:nvPr>
            <p:ph idx="1"/>
          </p:nvPr>
        </p:nvSpPr>
        <p:spPr/>
        <p:txBody>
          <a:bodyPr/>
          <a:lstStyle/>
          <a:p>
            <a:endParaRPr lang="nl-NL" dirty="0"/>
          </a:p>
        </p:txBody>
      </p:sp>
      <p:pic>
        <p:nvPicPr>
          <p:cNvPr id="5122" name="Picture 2" descr="http://www.mdpi.com/water/water-06-03339/article_deploy/html/images/water-06-03339-g005-1024.png"/>
          <p:cNvPicPr>
            <a:picLocks noChangeAspect="1" noChangeArrowheads="1"/>
          </p:cNvPicPr>
          <p:nvPr/>
        </p:nvPicPr>
        <p:blipFill>
          <a:blip r:embed="rId2" cstate="print"/>
          <a:srcRect/>
          <a:stretch>
            <a:fillRect/>
          </a:stretch>
        </p:blipFill>
        <p:spPr bwMode="auto">
          <a:xfrm>
            <a:off x="228600" y="1219200"/>
            <a:ext cx="4724400" cy="2546747"/>
          </a:xfrm>
          <a:prstGeom prst="rect">
            <a:avLst/>
          </a:prstGeom>
          <a:noFill/>
        </p:spPr>
      </p:pic>
      <p:pic>
        <p:nvPicPr>
          <p:cNvPr id="5124" name="Picture 4" descr="https://geographywiki.wikispaces.com/file/view/eto_overview.gif/154954163/eto_overview.gif"/>
          <p:cNvPicPr>
            <a:picLocks noChangeAspect="1" noChangeArrowheads="1"/>
          </p:cNvPicPr>
          <p:nvPr/>
        </p:nvPicPr>
        <p:blipFill>
          <a:blip r:embed="rId3" cstate="print"/>
          <a:srcRect/>
          <a:stretch>
            <a:fillRect/>
          </a:stretch>
        </p:blipFill>
        <p:spPr bwMode="auto">
          <a:xfrm>
            <a:off x="5181600" y="2307336"/>
            <a:ext cx="3733800" cy="4312539"/>
          </a:xfrm>
          <a:prstGeom prst="rect">
            <a:avLst/>
          </a:prstGeom>
          <a:noFill/>
        </p:spPr>
      </p:pic>
      <p:sp>
        <p:nvSpPr>
          <p:cNvPr id="7" name="Curved Right Arrow 6"/>
          <p:cNvSpPr/>
          <p:nvPr/>
        </p:nvSpPr>
        <p:spPr>
          <a:xfrm rot="18337438">
            <a:off x="3137560" y="3280399"/>
            <a:ext cx="731520" cy="3595905"/>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8" name="TextBox 7"/>
          <p:cNvSpPr txBox="1"/>
          <p:nvPr/>
        </p:nvSpPr>
        <p:spPr>
          <a:xfrm>
            <a:off x="8229600" y="4648200"/>
            <a:ext cx="628185" cy="584775"/>
          </a:xfrm>
          <a:prstGeom prst="rect">
            <a:avLst/>
          </a:prstGeom>
          <a:noFill/>
        </p:spPr>
        <p:txBody>
          <a:bodyPr wrap="square" rtlCol="0">
            <a:spAutoFit/>
          </a:bodyPr>
          <a:lstStyle/>
          <a:p>
            <a:r>
              <a:rPr lang="nl-NL" sz="1600" dirty="0" err="1" smtClean="0"/>
              <a:t>Crop</a:t>
            </a:r>
            <a:endParaRPr lang="nl-NL" sz="1600" dirty="0" smtClean="0"/>
          </a:p>
          <a:p>
            <a:r>
              <a:rPr lang="nl-NL" sz="1600" dirty="0" err="1" smtClean="0"/>
              <a:t>yield</a:t>
            </a:r>
            <a:endParaRPr lang="nl-NL"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orporate-KU Leuven-Liggend-Achtergrond Wit">
  <a:themeElements>
    <a:clrScheme name="KULeuven-Themakleuren">
      <a:dk1>
        <a:srgbClr val="00407A"/>
      </a:dk1>
      <a:lt1>
        <a:srgbClr val="FFFFFF"/>
      </a:lt1>
      <a:dk2>
        <a:srgbClr val="00407A"/>
      </a:dk2>
      <a:lt2>
        <a:srgbClr val="FFFFFF"/>
      </a:lt2>
      <a:accent1>
        <a:srgbClr val="1D8DB0"/>
      </a:accent1>
      <a:accent2>
        <a:srgbClr val="116E8A"/>
      </a:accent2>
      <a:accent3>
        <a:srgbClr val="52BDEC"/>
      </a:accent3>
      <a:accent4>
        <a:srgbClr val="00407A"/>
      </a:accent4>
      <a:accent5>
        <a:srgbClr val="7F7F7F"/>
      </a:accent5>
      <a:accent6>
        <a:srgbClr val="595959"/>
      </a:accent6>
      <a:hlink>
        <a:srgbClr val="1D8DB0"/>
      </a:hlink>
      <a:folHlink>
        <a:srgbClr val="00407A"/>
      </a:folHlink>
    </a:clrScheme>
    <a:fontScheme name="KULeuve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16E8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2862</TotalTime>
  <Words>723</Words>
  <Application>Microsoft Office PowerPoint</Application>
  <PresentationFormat>On-screen Show (4:3)</PresentationFormat>
  <Paragraphs>128</Paragraphs>
  <Slides>17</Slides>
  <Notes>5</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Corporate-KU Leuven-Liggend-Achtergrond Wit</vt:lpstr>
      <vt:lpstr>Office Theme</vt:lpstr>
      <vt:lpstr>1_Office Theme</vt:lpstr>
      <vt:lpstr>Water Productivity using ET estimations from Remote Sensing and Hydrological Models</vt:lpstr>
      <vt:lpstr>Slide 2</vt:lpstr>
      <vt:lpstr>Slide 3</vt:lpstr>
      <vt:lpstr>Slide 4</vt:lpstr>
      <vt:lpstr>Slide 5</vt:lpstr>
      <vt:lpstr>Yalew, S.G., van Griensven, A. Kokoszkiewicz L., Ray N., Betrie G. D. (2013). Parallel computing of large scale SWAT models, Environmental Modelling and Software,  41, 223-230.  </vt:lpstr>
      <vt:lpstr>Slide 7</vt:lpstr>
      <vt:lpstr>Slide 8</vt:lpstr>
      <vt:lpstr>From Efficiency to Water Productivity</vt:lpstr>
      <vt:lpstr>ET can be derived from Temperature</vt:lpstr>
      <vt:lpstr>Slide 11</vt:lpstr>
      <vt:lpstr>Coupled Water-Energy Balance</vt:lpstr>
      <vt:lpstr>Improved spatial pattern of water balance models</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HYDROLOGIE EN HYDRO-INFORMATICA</dc:title>
  <dc:creator>W2K</dc:creator>
  <cp:lastModifiedBy>agr</cp:lastModifiedBy>
  <cp:revision>134</cp:revision>
  <cp:lastPrinted>2016-05-02T09:39:13Z</cp:lastPrinted>
  <dcterms:created xsi:type="dcterms:W3CDTF">2005-09-21T11:42:54Z</dcterms:created>
  <dcterms:modified xsi:type="dcterms:W3CDTF">2016-06-06T11:55:54Z</dcterms:modified>
</cp:coreProperties>
</file>