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58" r:id="rId4"/>
    <p:sldId id="260" r:id="rId5"/>
    <p:sldId id="261" r:id="rId6"/>
    <p:sldId id="262" r:id="rId7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80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BFE75B-A072-5F47-B491-651F8AD7DA53}" type="datetime1">
              <a:rPr lang="it-IT" smtClean="0"/>
              <a:t>17/3/16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44FA3-1CD4-334B-BA71-7F0CDAF98F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6892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4116B-1BA6-234E-AA59-FD0D771F103D}" type="datetime1">
              <a:rPr lang="it-IT" smtClean="0"/>
              <a:t>17/3/16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359F7-27D8-C541-822A-4F58E6377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653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131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842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Roma TV Francesca Luna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Servizio Amm.ne Roma TV Francesca Luna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roma2.infn.it/node/15%23acquist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oma2.infn.it/node/15%23acquisti" TargetMode="Externa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oma2.infn.it/node/15%23acquisti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oma2.infn.it/node/15%23acquisti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roma2.infn.it/node/15%23acquist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 </a:t>
            </a:r>
            <a:r>
              <a:rPr lang="en-US" dirty="0" err="1" smtClean="0"/>
              <a:t>acquisizioni</a:t>
            </a:r>
            <a:r>
              <a:rPr lang="en-US" dirty="0" smtClean="0"/>
              <a:t> di </a:t>
            </a:r>
            <a:r>
              <a:rPr lang="en-US" dirty="0" err="1" smtClean="0"/>
              <a:t>beni</a:t>
            </a:r>
            <a:r>
              <a:rPr lang="en-US" dirty="0" smtClean="0"/>
              <a:t> e </a:t>
            </a:r>
            <a:r>
              <a:rPr lang="en-US" dirty="0" err="1" smtClean="0"/>
              <a:t>servizi</a:t>
            </a:r>
            <a:r>
              <a:rPr lang="en-US" dirty="0" smtClean="0"/>
              <a:t> </a:t>
            </a:r>
            <a:r>
              <a:rPr lang="en-US" dirty="0" err="1" smtClean="0"/>
              <a:t>dopo</a:t>
            </a:r>
            <a:r>
              <a:rPr lang="en-US" dirty="0" smtClean="0"/>
              <a:t> </a:t>
            </a:r>
            <a:r>
              <a:rPr lang="en-US" dirty="0" err="1"/>
              <a:t>l’avvio</a:t>
            </a:r>
            <a:r>
              <a:rPr lang="en-US" dirty="0"/>
              <a:t> del </a:t>
            </a:r>
            <a:r>
              <a:rPr lang="en-US" dirty="0" err="1"/>
              <a:t>nuovo</a:t>
            </a:r>
            <a:r>
              <a:rPr lang="en-US" dirty="0"/>
              <a:t> </a:t>
            </a:r>
            <a:r>
              <a:rPr lang="en-US" dirty="0" err="1"/>
              <a:t>protocollo</a:t>
            </a:r>
            <a:r>
              <a:rPr lang="en-US" dirty="0"/>
              <a:t> </a:t>
            </a:r>
            <a:r>
              <a:rPr lang="en-US" dirty="0" err="1"/>
              <a:t>informatico</a:t>
            </a:r>
            <a:r>
              <a:rPr lang="en-US" dirty="0"/>
              <a:t> </a:t>
            </a:r>
            <a:r>
              <a:rPr lang="en-US" dirty="0" err="1" smtClean="0"/>
              <a:t>dell’INFN</a:t>
            </a:r>
            <a:r>
              <a:rPr lang="en-US" dirty="0" smtClean="0"/>
              <a:t> e </a:t>
            </a:r>
            <a:r>
              <a:rPr lang="en-US" dirty="0" err="1" smtClean="0"/>
              <a:t>l’entrata</a:t>
            </a:r>
            <a:r>
              <a:rPr lang="en-US" dirty="0" smtClean="0"/>
              <a:t> in </a:t>
            </a:r>
            <a:r>
              <a:rPr lang="en-US" dirty="0" err="1" smtClean="0"/>
              <a:t>vigore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Leggi</a:t>
            </a:r>
            <a:r>
              <a:rPr lang="en-US" dirty="0" smtClean="0"/>
              <a:t> </a:t>
            </a:r>
            <a:r>
              <a:rPr lang="en-US" dirty="0" err="1" smtClean="0"/>
              <a:t>nn</a:t>
            </a:r>
            <a:r>
              <a:rPr lang="en-US" dirty="0" smtClean="0"/>
              <a:t>. 208 e 221/2015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Prime </a:t>
            </a:r>
            <a:r>
              <a:rPr lang="en-US" dirty="0" err="1" smtClean="0"/>
              <a:t>indicazioni</a:t>
            </a:r>
            <a:r>
              <a:rPr lang="en-US" dirty="0" smtClean="0"/>
              <a:t> per I RUP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Servizio Amm.ne INFN Roma TV - Francesca Luna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69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4831" y="3309931"/>
            <a:ext cx="5747148" cy="533693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dirty="0" err="1" smtClean="0"/>
              <a:t>Dall’inizio</a:t>
            </a:r>
            <a:r>
              <a:rPr lang="en-US" dirty="0" smtClean="0"/>
              <a:t> del 2016 </a:t>
            </a:r>
            <a:r>
              <a:rPr lang="en-US" dirty="0" err="1" smtClean="0"/>
              <a:t>nell’INFN</a:t>
            </a:r>
            <a:r>
              <a:rPr lang="en-US" dirty="0" smtClean="0"/>
              <a:t> </a:t>
            </a:r>
            <a:r>
              <a:rPr lang="en-US" dirty="0" err="1" smtClean="0"/>
              <a:t>è</a:t>
            </a:r>
            <a:r>
              <a:rPr lang="en-US" dirty="0" smtClean="0"/>
              <a:t> </a:t>
            </a:r>
            <a:r>
              <a:rPr lang="en-US" dirty="0" err="1"/>
              <a:t>entrato</a:t>
            </a:r>
            <a:r>
              <a:rPr lang="en-US" dirty="0"/>
              <a:t> in </a:t>
            </a:r>
            <a:r>
              <a:rPr lang="en-US" dirty="0" err="1"/>
              <a:t>vigore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nuovo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di </a:t>
            </a:r>
            <a:r>
              <a:rPr lang="en-US" dirty="0" err="1"/>
              <a:t>Protocollo</a:t>
            </a:r>
            <a:r>
              <a:rPr lang="en-US" dirty="0"/>
              <a:t> </a:t>
            </a:r>
            <a:r>
              <a:rPr lang="en-US" dirty="0" err="1"/>
              <a:t>Informatico</a:t>
            </a:r>
            <a:r>
              <a:rPr lang="en-US" dirty="0"/>
              <a:t> e </a:t>
            </a:r>
            <a:r>
              <a:rPr lang="en-US" dirty="0" err="1"/>
              <a:t>Gestione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documenti</a:t>
            </a:r>
            <a:r>
              <a:rPr lang="en-US" dirty="0"/>
              <a:t> </a:t>
            </a:r>
            <a:r>
              <a:rPr lang="en-US" dirty="0" err="1"/>
              <a:t>elettronici</a:t>
            </a:r>
            <a:r>
              <a:rPr lang="en-US" dirty="0"/>
              <a:t>; primo </a:t>
            </a:r>
            <a:r>
              <a:rPr lang="en-US" dirty="0" err="1"/>
              <a:t>passo</a:t>
            </a:r>
            <a:r>
              <a:rPr lang="en-US" dirty="0"/>
              <a:t> </a:t>
            </a:r>
            <a:r>
              <a:rPr lang="en-US" dirty="0" smtClean="0"/>
              <a:t>di </a:t>
            </a:r>
            <a:r>
              <a:rPr lang="en-US" dirty="0"/>
              <a:t>un </a:t>
            </a:r>
            <a:r>
              <a:rPr lang="en-US" dirty="0" err="1"/>
              <a:t>percorso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condurrà</a:t>
            </a:r>
            <a:r>
              <a:rPr lang="en-US" dirty="0"/>
              <a:t>  </a:t>
            </a:r>
            <a:r>
              <a:rPr lang="en-US" dirty="0" err="1"/>
              <a:t>il</a:t>
            </a:r>
            <a:r>
              <a:rPr lang="en-US" dirty="0"/>
              <a:t> ns. </a:t>
            </a:r>
            <a:r>
              <a:rPr lang="en-US" dirty="0" err="1"/>
              <a:t>Istituto</a:t>
            </a:r>
            <a:r>
              <a:rPr lang="en-US" dirty="0"/>
              <a:t> ( e </a:t>
            </a:r>
            <a:r>
              <a:rPr lang="en-US" dirty="0" err="1"/>
              <a:t>tutta</a:t>
            </a:r>
            <a:r>
              <a:rPr lang="en-US" dirty="0"/>
              <a:t> la PA)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completa</a:t>
            </a:r>
            <a:r>
              <a:rPr lang="en-US" dirty="0"/>
              <a:t> </a:t>
            </a:r>
            <a:r>
              <a:rPr lang="en-US" dirty="0" err="1"/>
              <a:t>dematerializzazione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documenti</a:t>
            </a:r>
            <a:r>
              <a:rPr lang="en-US" dirty="0"/>
              <a:t> a </a:t>
            </a:r>
            <a:r>
              <a:rPr lang="en-US" dirty="0" err="1"/>
              <a:t>partire</a:t>
            </a:r>
            <a:r>
              <a:rPr lang="en-US" dirty="0"/>
              <a:t> dal 2 </a:t>
            </a:r>
            <a:r>
              <a:rPr lang="en-US" dirty="0" err="1"/>
              <a:t>agosto</a:t>
            </a:r>
            <a:r>
              <a:rPr lang="en-US" dirty="0"/>
              <a:t> 2016.</a:t>
            </a:r>
          </a:p>
          <a:p>
            <a:pPr algn="just"/>
            <a:r>
              <a:rPr lang="en-US" dirty="0"/>
              <a:t>Con </a:t>
            </a:r>
            <a:r>
              <a:rPr lang="en-US" dirty="0" err="1"/>
              <a:t>l'entrata</a:t>
            </a:r>
            <a:r>
              <a:rPr lang="en-US" dirty="0"/>
              <a:t> in </a:t>
            </a:r>
            <a:r>
              <a:rPr lang="en-US" dirty="0" err="1"/>
              <a:t>vigore</a:t>
            </a:r>
            <a:r>
              <a:rPr lang="en-US" dirty="0"/>
              <a:t> </a:t>
            </a:r>
            <a:r>
              <a:rPr lang="en-US" dirty="0" smtClean="0"/>
              <a:t>del </a:t>
            </a:r>
            <a:r>
              <a:rPr lang="en-US" dirty="0" err="1" smtClean="0"/>
              <a:t>nuovo</a:t>
            </a:r>
            <a:r>
              <a:rPr lang="en-US" dirty="0" smtClean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sono</a:t>
            </a:r>
            <a:r>
              <a:rPr lang="en-US" dirty="0"/>
              <a:t> state </a:t>
            </a:r>
            <a:r>
              <a:rPr lang="en-US" dirty="0" err="1"/>
              <a:t>dettate</a:t>
            </a:r>
            <a:r>
              <a:rPr lang="en-US" dirty="0"/>
              <a:t> </a:t>
            </a:r>
            <a:r>
              <a:rPr lang="en-US" dirty="0" err="1"/>
              <a:t>anche</a:t>
            </a:r>
            <a:r>
              <a:rPr lang="en-US" dirty="0"/>
              <a:t> </a:t>
            </a:r>
            <a:r>
              <a:rPr lang="en-US" dirty="0" err="1" smtClean="0"/>
              <a:t>alcune</a:t>
            </a:r>
            <a:r>
              <a:rPr lang="en-US" dirty="0" smtClean="0"/>
              <a:t> </a:t>
            </a:r>
            <a:r>
              <a:rPr lang="en-US" dirty="0" err="1"/>
              <a:t>regole</a:t>
            </a:r>
            <a:r>
              <a:rPr lang="en-US" dirty="0"/>
              <a:t> circa la </a:t>
            </a:r>
            <a:r>
              <a:rPr lang="en-US" dirty="0" err="1"/>
              <a:t>protocollazione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documenti</a:t>
            </a:r>
            <a:r>
              <a:rPr lang="en-US" dirty="0"/>
              <a:t> e, per </a:t>
            </a:r>
            <a:r>
              <a:rPr lang="en-US" dirty="0" err="1"/>
              <a:t>quello</a:t>
            </a:r>
            <a:r>
              <a:rPr lang="en-US" dirty="0"/>
              <a:t> </a:t>
            </a:r>
            <a:r>
              <a:rPr lang="en-US" dirty="0" err="1"/>
              <a:t>che</a:t>
            </a:r>
            <a:r>
              <a:rPr lang="en-US" dirty="0"/>
              <a:t> </a:t>
            </a:r>
            <a:r>
              <a:rPr lang="en-US" dirty="0" err="1"/>
              <a:t>attiene</a:t>
            </a:r>
            <a:r>
              <a:rPr lang="en-US" dirty="0"/>
              <a:t> </a:t>
            </a:r>
            <a:r>
              <a:rPr lang="en-US" dirty="0" err="1"/>
              <a:t>nello</a:t>
            </a:r>
            <a:r>
              <a:rPr lang="en-US" dirty="0"/>
              <a:t> </a:t>
            </a:r>
            <a:r>
              <a:rPr lang="en-US" dirty="0" err="1"/>
              <a:t>specifico</a:t>
            </a:r>
            <a:r>
              <a:rPr lang="en-US" dirty="0"/>
              <a:t> </a:t>
            </a:r>
            <a:r>
              <a:rPr lang="en-US" dirty="0" err="1"/>
              <a:t>alle</a:t>
            </a:r>
            <a:r>
              <a:rPr lang="en-US" dirty="0"/>
              <a:t> </a:t>
            </a:r>
            <a:r>
              <a:rPr lang="en-US" dirty="0" err="1"/>
              <a:t>attività</a:t>
            </a:r>
            <a:r>
              <a:rPr lang="en-US" dirty="0"/>
              <a:t> in </a:t>
            </a:r>
            <a:r>
              <a:rPr lang="en-US" dirty="0" err="1"/>
              <a:t>carico</a:t>
            </a:r>
            <a:r>
              <a:rPr lang="en-US" dirty="0"/>
              <a:t> al </a:t>
            </a:r>
            <a:r>
              <a:rPr lang="en-US" dirty="0" err="1"/>
              <a:t>Servizio</a:t>
            </a:r>
            <a:r>
              <a:rPr lang="en-US" dirty="0"/>
              <a:t> </a:t>
            </a:r>
            <a:r>
              <a:rPr lang="en-US" dirty="0" err="1"/>
              <a:t>Amministrazione</a:t>
            </a:r>
            <a:r>
              <a:rPr lang="en-US" dirty="0"/>
              <a:t>, le </a:t>
            </a:r>
            <a:r>
              <a:rPr lang="en-US" dirty="0" err="1"/>
              <a:t>novità</a:t>
            </a:r>
            <a:r>
              <a:rPr lang="en-US" dirty="0"/>
              <a:t> </a:t>
            </a:r>
            <a:r>
              <a:rPr lang="en-US" dirty="0" err="1"/>
              <a:t>riguardano</a:t>
            </a:r>
            <a:r>
              <a:rPr lang="en-US" dirty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/>
              <a:t>segue:</a:t>
            </a:r>
          </a:p>
          <a:p>
            <a:pPr algn="just"/>
            <a:r>
              <a:rPr lang="en-US" dirty="0"/>
              <a:t>1</a:t>
            </a:r>
            <a:r>
              <a:rPr lang="en-US" dirty="0">
                <a:solidFill>
                  <a:srgbClr val="FF0000"/>
                </a:solidFill>
              </a:rPr>
              <a:t>)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protocollazione</a:t>
            </a:r>
            <a:r>
              <a:rPr lang="en-US" b="1" dirty="0">
                <a:solidFill>
                  <a:srgbClr val="FF0000"/>
                </a:solidFill>
              </a:rPr>
              <a:t> in </a:t>
            </a:r>
            <a:r>
              <a:rPr lang="en-US" b="1" dirty="0" err="1">
                <a:solidFill>
                  <a:srgbClr val="FF0000"/>
                </a:solidFill>
              </a:rPr>
              <a:t>uscita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delle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richieste</a:t>
            </a:r>
            <a:r>
              <a:rPr lang="en-US" b="1" dirty="0">
                <a:solidFill>
                  <a:srgbClr val="FF0000"/>
                </a:solidFill>
              </a:rPr>
              <a:t> di </a:t>
            </a:r>
            <a:r>
              <a:rPr lang="en-US" b="1" dirty="0" err="1">
                <a:solidFill>
                  <a:srgbClr val="FF0000"/>
                </a:solidFill>
              </a:rPr>
              <a:t>offerta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attraverso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Servizio</a:t>
            </a:r>
            <a:r>
              <a:rPr lang="en-US" dirty="0"/>
              <a:t> </a:t>
            </a:r>
            <a:r>
              <a:rPr lang="en-US" dirty="0" err="1"/>
              <a:t>Amministrazione</a:t>
            </a:r>
            <a:r>
              <a:rPr lang="en-US" dirty="0"/>
              <a:t> - Rita </a:t>
            </a:r>
            <a:r>
              <a:rPr lang="en-US" dirty="0" err="1"/>
              <a:t>D'Ottavi</a:t>
            </a:r>
            <a:r>
              <a:rPr lang="en-US" dirty="0"/>
              <a:t> e Francesca Luna)</a:t>
            </a:r>
          </a:p>
          <a:p>
            <a:pPr algn="just"/>
            <a:r>
              <a:rPr lang="en-US" dirty="0"/>
              <a:t>2)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protocollazione</a:t>
            </a:r>
            <a:r>
              <a:rPr lang="en-US" b="1" dirty="0">
                <a:solidFill>
                  <a:srgbClr val="FF0000"/>
                </a:solidFill>
              </a:rPr>
              <a:t> in </a:t>
            </a:r>
            <a:r>
              <a:rPr lang="en-US" b="1" dirty="0" err="1">
                <a:solidFill>
                  <a:srgbClr val="FF0000"/>
                </a:solidFill>
              </a:rPr>
              <a:t>entrata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delle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offerte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attraverso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Servizio</a:t>
            </a:r>
            <a:r>
              <a:rPr lang="en-US" dirty="0"/>
              <a:t> di </a:t>
            </a:r>
            <a:r>
              <a:rPr lang="en-US" dirty="0" err="1"/>
              <a:t>Direzione</a:t>
            </a:r>
            <a:r>
              <a:rPr lang="en-US" dirty="0"/>
              <a:t> - Carla </a:t>
            </a:r>
            <a:r>
              <a:rPr lang="en-US" dirty="0" err="1"/>
              <a:t>Felici</a:t>
            </a:r>
            <a:r>
              <a:rPr lang="en-US" dirty="0"/>
              <a:t>)</a:t>
            </a:r>
          </a:p>
          <a:p>
            <a:pPr algn="just"/>
            <a:r>
              <a:rPr lang="en-US" dirty="0"/>
              <a:t>3) </a:t>
            </a:r>
            <a:r>
              <a:rPr lang="en-US" b="1" dirty="0">
                <a:solidFill>
                  <a:srgbClr val="FF0000"/>
                </a:solidFill>
              </a:rPr>
              <a:t>la </a:t>
            </a:r>
            <a:r>
              <a:rPr lang="en-US" b="1" dirty="0" err="1">
                <a:solidFill>
                  <a:srgbClr val="FF0000"/>
                </a:solidFill>
              </a:rPr>
              <a:t>protocollazione</a:t>
            </a:r>
            <a:r>
              <a:rPr lang="en-US" b="1" dirty="0">
                <a:solidFill>
                  <a:srgbClr val="FF0000"/>
                </a:solidFill>
              </a:rPr>
              <a:t> di </a:t>
            </a:r>
            <a:r>
              <a:rPr lang="en-US" b="1" dirty="0" err="1">
                <a:solidFill>
                  <a:srgbClr val="FF0000"/>
                </a:solidFill>
              </a:rPr>
              <a:t>ogni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scambio</a:t>
            </a:r>
            <a:r>
              <a:rPr lang="en-US" b="1" dirty="0">
                <a:solidFill>
                  <a:srgbClr val="FF0000"/>
                </a:solidFill>
              </a:rPr>
              <a:t> di </a:t>
            </a:r>
            <a:r>
              <a:rPr lang="en-US" b="1" dirty="0" err="1">
                <a:solidFill>
                  <a:srgbClr val="FF0000"/>
                </a:solidFill>
              </a:rPr>
              <a:t>corrispondenza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tra</a:t>
            </a:r>
            <a:r>
              <a:rPr lang="en-US" b="1" dirty="0">
                <a:solidFill>
                  <a:srgbClr val="FF0000"/>
                </a:solidFill>
              </a:rPr>
              <a:t> RUP/</a:t>
            </a:r>
            <a:r>
              <a:rPr lang="en-US" b="1" dirty="0" err="1">
                <a:solidFill>
                  <a:srgbClr val="FF0000"/>
                </a:solidFill>
              </a:rPr>
              <a:t>Amministrazione</a:t>
            </a:r>
            <a:r>
              <a:rPr lang="en-US" b="1" dirty="0">
                <a:solidFill>
                  <a:srgbClr val="FF0000"/>
                </a:solidFill>
              </a:rPr>
              <a:t> e </a:t>
            </a:r>
            <a:r>
              <a:rPr lang="en-US" b="1" dirty="0" err="1">
                <a:solidFill>
                  <a:srgbClr val="FF0000"/>
                </a:solidFill>
              </a:rPr>
              <a:t>concorrenti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alla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gara</a:t>
            </a:r>
            <a:r>
              <a:rPr lang="en-US" b="1" dirty="0">
                <a:solidFill>
                  <a:srgbClr val="FF0000"/>
                </a:solidFill>
              </a:rPr>
              <a:t> (</a:t>
            </a:r>
            <a:r>
              <a:rPr lang="en-US" b="1" dirty="0" err="1">
                <a:solidFill>
                  <a:srgbClr val="FF0000"/>
                </a:solidFill>
              </a:rPr>
              <a:t>che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avvenga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anche</a:t>
            </a:r>
            <a:r>
              <a:rPr lang="en-US" b="1" dirty="0">
                <a:solidFill>
                  <a:srgbClr val="FF0000"/>
                </a:solidFill>
              </a:rPr>
              <a:t> via e-mail) </a:t>
            </a:r>
            <a:r>
              <a:rPr lang="en-US" b="1" dirty="0" err="1">
                <a:solidFill>
                  <a:srgbClr val="FF0000"/>
                </a:solidFill>
              </a:rPr>
              <a:t>che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abbia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rilevanza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ai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fini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della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corretta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gestione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della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gara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stessa</a:t>
            </a:r>
            <a:r>
              <a:rPr lang="en-US" b="1" dirty="0">
                <a:solidFill>
                  <a:srgbClr val="FF0000"/>
                </a:solidFill>
              </a:rPr>
              <a:t> (</a:t>
            </a:r>
            <a:r>
              <a:rPr lang="en-US" b="1" dirty="0" err="1">
                <a:solidFill>
                  <a:srgbClr val="FF0000"/>
                </a:solidFill>
              </a:rPr>
              <a:t>protocollo</a:t>
            </a:r>
            <a:r>
              <a:rPr lang="en-US" b="1" dirty="0">
                <a:solidFill>
                  <a:srgbClr val="FF0000"/>
                </a:solidFill>
              </a:rPr>
              <a:t> in </a:t>
            </a:r>
            <a:r>
              <a:rPr lang="en-US" b="1" dirty="0" err="1">
                <a:solidFill>
                  <a:srgbClr val="FF0000"/>
                </a:solidFill>
              </a:rPr>
              <a:t>uscita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ed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entrata</a:t>
            </a:r>
            <a:r>
              <a:rPr lang="en-US" b="1" dirty="0">
                <a:solidFill>
                  <a:srgbClr val="FF0000"/>
                </a:solidFill>
              </a:rPr>
              <a:t> come </a:t>
            </a:r>
            <a:r>
              <a:rPr lang="en-US" b="1" dirty="0" err="1">
                <a:solidFill>
                  <a:srgbClr val="FF0000"/>
                </a:solidFill>
              </a:rPr>
              <a:t>sopra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en-US" dirty="0" smtClean="0"/>
              <a:t>4) </a:t>
            </a:r>
            <a:r>
              <a:rPr lang="en-US" b="1" dirty="0" smtClean="0">
                <a:solidFill>
                  <a:srgbClr val="FF0000"/>
                </a:solidFill>
              </a:rPr>
              <a:t>la </a:t>
            </a:r>
            <a:r>
              <a:rPr lang="en-US" b="1" dirty="0" err="1" smtClean="0">
                <a:solidFill>
                  <a:srgbClr val="FF0000"/>
                </a:solidFill>
              </a:rPr>
              <a:t>protocollazione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dei</a:t>
            </a:r>
            <a:r>
              <a:rPr lang="en-US" b="1" dirty="0" smtClean="0">
                <a:solidFill>
                  <a:srgbClr val="FF0000"/>
                </a:solidFill>
              </a:rPr>
              <a:t> DDT (</a:t>
            </a:r>
            <a:r>
              <a:rPr lang="en-US" b="1" dirty="0" err="1" smtClean="0">
                <a:solidFill>
                  <a:srgbClr val="FF0000"/>
                </a:solidFill>
              </a:rPr>
              <a:t>sia</a:t>
            </a:r>
            <a:r>
              <a:rPr lang="en-US" b="1" dirty="0" smtClean="0">
                <a:solidFill>
                  <a:srgbClr val="FF0000"/>
                </a:solidFill>
              </a:rPr>
              <a:t> in </a:t>
            </a:r>
            <a:r>
              <a:rPr lang="en-US" b="1" dirty="0" err="1" smtClean="0">
                <a:solidFill>
                  <a:srgbClr val="FF0000"/>
                </a:solidFill>
              </a:rPr>
              <a:t>entrata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che</a:t>
            </a:r>
            <a:r>
              <a:rPr lang="en-US" b="1" dirty="0" smtClean="0">
                <a:solidFill>
                  <a:srgbClr val="FF0000"/>
                </a:solidFill>
              </a:rPr>
              <a:t> in </a:t>
            </a:r>
            <a:r>
              <a:rPr lang="en-US" b="1" dirty="0" err="1" smtClean="0">
                <a:solidFill>
                  <a:srgbClr val="FF0000"/>
                </a:solidFill>
              </a:rPr>
              <a:t>uscita</a:t>
            </a:r>
            <a:r>
              <a:rPr lang="en-US" b="1" dirty="0" smtClean="0">
                <a:solidFill>
                  <a:srgbClr val="FF0000"/>
                </a:solidFill>
              </a:rPr>
              <a:t>) e le </a:t>
            </a:r>
            <a:r>
              <a:rPr lang="en-US" b="1" dirty="0" err="1" smtClean="0">
                <a:solidFill>
                  <a:srgbClr val="FF0000"/>
                </a:solidFill>
              </a:rPr>
              <a:t>eventuali</a:t>
            </a:r>
            <a:r>
              <a:rPr lang="en-US" b="1" dirty="0" smtClean="0">
                <a:solidFill>
                  <a:srgbClr val="FF0000"/>
                </a:solidFill>
              </a:rPr>
              <a:t> note di </a:t>
            </a:r>
            <a:r>
              <a:rPr lang="en-US" b="1" dirty="0" err="1" smtClean="0">
                <a:solidFill>
                  <a:srgbClr val="FF0000"/>
                </a:solidFill>
              </a:rPr>
              <a:t>contestazione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della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prestazione</a:t>
            </a:r>
            <a:r>
              <a:rPr lang="en-US" b="1" dirty="0" smtClean="0">
                <a:solidFill>
                  <a:srgbClr val="FF0000"/>
                </a:solidFill>
              </a:rPr>
              <a:t> o del </a:t>
            </a:r>
            <a:r>
              <a:rPr lang="en-US" b="1" dirty="0" err="1" smtClean="0">
                <a:solidFill>
                  <a:srgbClr val="FF0000"/>
                </a:solidFill>
              </a:rPr>
              <a:t>prodotto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ricevuto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/>
              <a:t>sopra</a:t>
            </a:r>
            <a:r>
              <a:rPr lang="en-US" dirty="0"/>
              <a:t> vale </a:t>
            </a:r>
            <a:r>
              <a:rPr lang="en-US" dirty="0" smtClean="0"/>
              <a:t>per </a:t>
            </a:r>
            <a:r>
              <a:rPr lang="en-US" dirty="0"/>
              <a:t>le </a:t>
            </a:r>
            <a:r>
              <a:rPr lang="en-US" dirty="0" err="1" smtClean="0"/>
              <a:t>acquisizioni</a:t>
            </a:r>
            <a:r>
              <a:rPr lang="en-US" dirty="0" smtClean="0"/>
              <a:t> </a:t>
            </a:r>
            <a:r>
              <a:rPr lang="en-US" dirty="0" err="1" smtClean="0"/>
              <a:t>dirette</a:t>
            </a:r>
            <a:r>
              <a:rPr lang="en-US" dirty="0" smtClean="0"/>
              <a:t> e per le </a:t>
            </a:r>
            <a:r>
              <a:rPr lang="en-US" dirty="0" err="1" smtClean="0"/>
              <a:t>gare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gestire</a:t>
            </a:r>
            <a:r>
              <a:rPr lang="en-US" dirty="0"/>
              <a:t> </a:t>
            </a:r>
            <a:r>
              <a:rPr lang="en-US" dirty="0" err="1"/>
              <a:t>fuori</a:t>
            </a:r>
            <a:r>
              <a:rPr lang="en-US" dirty="0"/>
              <a:t> </a:t>
            </a:r>
            <a:r>
              <a:rPr lang="en-US" dirty="0" err="1"/>
              <a:t>Consip</a:t>
            </a:r>
            <a:r>
              <a:rPr lang="en-US" dirty="0"/>
              <a:t>/</a:t>
            </a:r>
            <a:r>
              <a:rPr lang="en-US" dirty="0" err="1" smtClean="0"/>
              <a:t>Mepa</a:t>
            </a:r>
            <a:endParaRPr lang="en-US" dirty="0" smtClean="0"/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sz="2500" dirty="0" err="1" smtClean="0">
                <a:solidFill>
                  <a:srgbClr val="0000FF"/>
                </a:solidFill>
              </a:rPr>
              <a:t>Attenzione</a:t>
            </a:r>
            <a:r>
              <a:rPr lang="en-US" sz="2500" dirty="0" smtClean="0">
                <a:solidFill>
                  <a:srgbClr val="0000FF"/>
                </a:solidFill>
              </a:rPr>
              <a:t>! Per </a:t>
            </a:r>
            <a:r>
              <a:rPr lang="en-US" sz="2500" dirty="0" err="1" smtClean="0">
                <a:solidFill>
                  <a:srgbClr val="0000FF"/>
                </a:solidFill>
              </a:rPr>
              <a:t>l’invio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delle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richieste</a:t>
            </a:r>
            <a:r>
              <a:rPr lang="en-US" sz="2500" dirty="0" smtClean="0">
                <a:solidFill>
                  <a:srgbClr val="0000FF"/>
                </a:solidFill>
              </a:rPr>
              <a:t> di </a:t>
            </a:r>
            <a:r>
              <a:rPr lang="en-US" sz="2500" dirty="0" err="1" smtClean="0">
                <a:solidFill>
                  <a:srgbClr val="0000FF"/>
                </a:solidFill>
              </a:rPr>
              <a:t>offerta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si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devono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utilizzare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peo</a:t>
            </a:r>
            <a:r>
              <a:rPr lang="en-US" sz="2500" dirty="0" smtClean="0">
                <a:solidFill>
                  <a:srgbClr val="0000FF"/>
                </a:solidFill>
              </a:rPr>
              <a:t>/</a:t>
            </a:r>
            <a:r>
              <a:rPr lang="en-US" sz="2500" dirty="0" err="1" smtClean="0">
                <a:solidFill>
                  <a:srgbClr val="0000FF"/>
                </a:solidFill>
              </a:rPr>
              <a:t>pec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istituzionali</a:t>
            </a:r>
            <a:r>
              <a:rPr lang="en-US" sz="2500" dirty="0" smtClean="0">
                <a:solidFill>
                  <a:srgbClr val="0000FF"/>
                </a:solidFill>
              </a:rPr>
              <a:t> (no </a:t>
            </a:r>
            <a:r>
              <a:rPr lang="en-US" sz="2500" dirty="0" err="1" smtClean="0">
                <a:solidFill>
                  <a:srgbClr val="0000FF"/>
                </a:solidFill>
              </a:rPr>
              <a:t>peo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personali</a:t>
            </a:r>
            <a:r>
              <a:rPr lang="en-US" sz="2500" dirty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dei</a:t>
            </a:r>
            <a:r>
              <a:rPr lang="en-US" sz="2500" dirty="0" smtClean="0">
                <a:solidFill>
                  <a:srgbClr val="0000FF"/>
                </a:solidFill>
              </a:rPr>
              <a:t> RUP) Le </a:t>
            </a:r>
            <a:r>
              <a:rPr lang="en-US" sz="2500" dirty="0" err="1" smtClean="0">
                <a:solidFill>
                  <a:srgbClr val="0000FF"/>
                </a:solidFill>
              </a:rPr>
              <a:t>offerte</a:t>
            </a:r>
            <a:r>
              <a:rPr lang="en-US" sz="2500" dirty="0" smtClean="0">
                <a:solidFill>
                  <a:srgbClr val="0000FF"/>
                </a:solidFill>
              </a:rPr>
              <a:t> (in </a:t>
            </a:r>
            <a:r>
              <a:rPr lang="en-US" sz="2500" dirty="0" err="1" smtClean="0">
                <a:solidFill>
                  <a:srgbClr val="0000FF"/>
                </a:solidFill>
              </a:rPr>
              <a:t>caso</a:t>
            </a:r>
            <a:r>
              <a:rPr lang="en-US" sz="2500" dirty="0" smtClean="0">
                <a:solidFill>
                  <a:srgbClr val="0000FF"/>
                </a:solidFill>
              </a:rPr>
              <a:t> di procedure in </a:t>
            </a:r>
            <a:r>
              <a:rPr lang="en-US" sz="2500" dirty="0" err="1" smtClean="0">
                <a:solidFill>
                  <a:srgbClr val="0000FF"/>
                </a:solidFill>
              </a:rPr>
              <a:t>economia</a:t>
            </a:r>
            <a:r>
              <a:rPr lang="en-US" sz="2500" dirty="0">
                <a:solidFill>
                  <a:srgbClr val="0000FF"/>
                </a:solidFill>
              </a:rPr>
              <a:t> </a:t>
            </a:r>
            <a:r>
              <a:rPr lang="en-US" sz="2500" dirty="0" smtClean="0">
                <a:solidFill>
                  <a:srgbClr val="0000FF"/>
                </a:solidFill>
              </a:rPr>
              <a:t>con </a:t>
            </a:r>
            <a:r>
              <a:rPr lang="en-US" sz="2500" dirty="0" err="1" smtClean="0">
                <a:solidFill>
                  <a:srgbClr val="0000FF"/>
                </a:solidFill>
              </a:rPr>
              <a:t>affidamento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diretto</a:t>
            </a:r>
            <a:r>
              <a:rPr lang="en-US" sz="2500" dirty="0" smtClean="0">
                <a:solidFill>
                  <a:srgbClr val="0000FF"/>
                </a:solidFill>
              </a:rPr>
              <a:t> o per le procedure </a:t>
            </a:r>
            <a:r>
              <a:rPr lang="en-US" sz="2500" dirty="0" err="1" smtClean="0">
                <a:solidFill>
                  <a:srgbClr val="0000FF"/>
                </a:solidFill>
              </a:rPr>
              <a:t>negoziate</a:t>
            </a:r>
            <a:r>
              <a:rPr lang="en-US" sz="2500" dirty="0">
                <a:solidFill>
                  <a:srgbClr val="0000FF"/>
                </a:solidFill>
              </a:rPr>
              <a:t> </a:t>
            </a:r>
            <a:r>
              <a:rPr lang="en-US" sz="2500" dirty="0" smtClean="0">
                <a:solidFill>
                  <a:srgbClr val="0000FF"/>
                </a:solidFill>
              </a:rPr>
              <a:t>con </a:t>
            </a:r>
            <a:r>
              <a:rPr lang="en-US" sz="2500" dirty="0" err="1" smtClean="0">
                <a:solidFill>
                  <a:srgbClr val="0000FF"/>
                </a:solidFill>
              </a:rPr>
              <a:t>unico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fornitore</a:t>
            </a:r>
            <a:r>
              <a:rPr lang="en-US" sz="2500" dirty="0" smtClean="0">
                <a:solidFill>
                  <a:srgbClr val="0000FF"/>
                </a:solidFill>
              </a:rPr>
              <a:t>) </a:t>
            </a:r>
            <a:r>
              <a:rPr lang="en-US" sz="2500" dirty="0" err="1" smtClean="0">
                <a:solidFill>
                  <a:srgbClr val="0000FF"/>
                </a:solidFill>
              </a:rPr>
              <a:t>possono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essere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ricevute</a:t>
            </a:r>
            <a:r>
              <a:rPr lang="en-US" sz="2500" dirty="0" smtClean="0">
                <a:solidFill>
                  <a:srgbClr val="0000FF"/>
                </a:solidFill>
              </a:rPr>
              <a:t> per </a:t>
            </a:r>
            <a:r>
              <a:rPr lang="en-US" sz="2500" dirty="0" err="1" smtClean="0">
                <a:solidFill>
                  <a:srgbClr val="0000FF"/>
                </a:solidFill>
              </a:rPr>
              <a:t>posta</a:t>
            </a:r>
            <a:r>
              <a:rPr lang="en-US" sz="2500" dirty="0" smtClean="0">
                <a:solidFill>
                  <a:srgbClr val="0000FF"/>
                </a:solidFill>
              </a:rPr>
              <a:t> o </a:t>
            </a:r>
            <a:r>
              <a:rPr lang="en-US" sz="2500" dirty="0" err="1" smtClean="0">
                <a:solidFill>
                  <a:srgbClr val="0000FF"/>
                </a:solidFill>
              </a:rPr>
              <a:t>comunque</a:t>
            </a:r>
            <a:r>
              <a:rPr lang="en-US" sz="2500" dirty="0" smtClean="0">
                <a:solidFill>
                  <a:srgbClr val="0000FF"/>
                </a:solidFill>
              </a:rPr>
              <a:t> per e-mail ma </a:t>
            </a:r>
            <a:r>
              <a:rPr lang="en-US" sz="2500" dirty="0" err="1" smtClean="0">
                <a:solidFill>
                  <a:srgbClr val="0000FF"/>
                </a:solidFill>
              </a:rPr>
              <a:t>sempre</a:t>
            </a:r>
            <a:r>
              <a:rPr lang="en-US" sz="2500" dirty="0" smtClean="0">
                <a:solidFill>
                  <a:srgbClr val="0000FF"/>
                </a:solidFill>
              </a:rPr>
              <a:t> e </a:t>
            </a:r>
            <a:r>
              <a:rPr lang="en-US" sz="2500" dirty="0" err="1" smtClean="0">
                <a:solidFill>
                  <a:srgbClr val="0000FF"/>
                </a:solidFill>
              </a:rPr>
              <a:t>soltanto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attraverso</a:t>
            </a:r>
            <a:r>
              <a:rPr lang="en-US" sz="2500" dirty="0" smtClean="0">
                <a:solidFill>
                  <a:srgbClr val="0000FF"/>
                </a:solidFill>
              </a:rPr>
              <a:t> la </a:t>
            </a:r>
            <a:r>
              <a:rPr lang="en-US" sz="2500" dirty="0" err="1" smtClean="0">
                <a:solidFill>
                  <a:srgbClr val="0000FF"/>
                </a:solidFill>
              </a:rPr>
              <a:t>peo</a:t>
            </a:r>
            <a:r>
              <a:rPr lang="en-US" sz="2500" dirty="0">
                <a:solidFill>
                  <a:srgbClr val="0000FF"/>
                </a:solidFill>
              </a:rPr>
              <a:t>/</a:t>
            </a:r>
            <a:r>
              <a:rPr lang="en-US" sz="2500" dirty="0" err="1" smtClean="0">
                <a:solidFill>
                  <a:srgbClr val="0000FF"/>
                </a:solidFill>
              </a:rPr>
              <a:t>pec</a:t>
            </a:r>
            <a:r>
              <a:rPr lang="en-US" sz="2500" dirty="0" smtClean="0">
                <a:solidFill>
                  <a:srgbClr val="0000FF"/>
                </a:solidFill>
              </a:rPr>
              <a:t> </a:t>
            </a:r>
            <a:r>
              <a:rPr lang="en-US" sz="2500" dirty="0" err="1" smtClean="0">
                <a:solidFill>
                  <a:srgbClr val="0000FF"/>
                </a:solidFill>
              </a:rPr>
              <a:t>istituzio</a:t>
            </a:r>
            <a:r>
              <a:rPr lang="en-US" dirty="0" err="1" smtClean="0">
                <a:solidFill>
                  <a:srgbClr val="0000FF"/>
                </a:solidFill>
              </a:rPr>
              <a:t>nale</a:t>
            </a:r>
            <a:r>
              <a:rPr lang="en-US" dirty="0" smtClean="0">
                <a:solidFill>
                  <a:srgbClr val="0000FF"/>
                </a:solidFill>
              </a:rPr>
              <a:t> (prot_romatv@roma2.infn.it - roma2@pec.infn.it ). In </a:t>
            </a:r>
            <a:r>
              <a:rPr lang="en-US" dirty="0" err="1" smtClean="0">
                <a:solidFill>
                  <a:srgbClr val="0000FF"/>
                </a:solidFill>
              </a:rPr>
              <a:t>caso</a:t>
            </a:r>
            <a:r>
              <a:rPr lang="en-US" dirty="0" smtClean="0">
                <a:solidFill>
                  <a:srgbClr val="0000FF"/>
                </a:solidFill>
              </a:rPr>
              <a:t> di </a:t>
            </a:r>
            <a:r>
              <a:rPr lang="en-US" dirty="0" err="1" smtClean="0">
                <a:solidFill>
                  <a:srgbClr val="0000FF"/>
                </a:solidFill>
              </a:rPr>
              <a:t>cottimo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fiduciario</a:t>
            </a:r>
            <a:r>
              <a:rPr lang="en-US" dirty="0" smtClean="0">
                <a:solidFill>
                  <a:srgbClr val="0000FF"/>
                </a:solidFill>
              </a:rPr>
              <a:t> le </a:t>
            </a:r>
            <a:r>
              <a:rPr lang="en-US" dirty="0" err="1" smtClean="0">
                <a:solidFill>
                  <a:srgbClr val="0000FF"/>
                </a:solidFill>
              </a:rPr>
              <a:t>offerte</a:t>
            </a:r>
            <a:r>
              <a:rPr lang="en-US" dirty="0" smtClean="0">
                <a:solidFill>
                  <a:srgbClr val="0000FF"/>
                </a:solidFill>
              </a:rPr>
              <a:t>, come in </a:t>
            </a:r>
            <a:r>
              <a:rPr lang="en-US" dirty="0" err="1" smtClean="0">
                <a:solidFill>
                  <a:srgbClr val="0000FF"/>
                </a:solidFill>
              </a:rPr>
              <a:t>precedenza</a:t>
            </a:r>
            <a:r>
              <a:rPr lang="en-US" dirty="0" smtClean="0">
                <a:solidFill>
                  <a:srgbClr val="0000FF"/>
                </a:solidFill>
              </a:rPr>
              <a:t>, </a:t>
            </a:r>
            <a:r>
              <a:rPr lang="en-US" dirty="0" err="1" smtClean="0">
                <a:solidFill>
                  <a:srgbClr val="0000FF"/>
                </a:solidFill>
              </a:rPr>
              <a:t>dovranno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essere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ricevute</a:t>
            </a:r>
            <a:r>
              <a:rPr lang="en-US" dirty="0" smtClean="0">
                <a:solidFill>
                  <a:srgbClr val="0000FF"/>
                </a:solidFill>
              </a:rPr>
              <a:t> solo per </a:t>
            </a:r>
            <a:r>
              <a:rPr lang="en-US" dirty="0" err="1" smtClean="0">
                <a:solidFill>
                  <a:srgbClr val="0000FF"/>
                </a:solidFill>
              </a:rPr>
              <a:t>posta</a:t>
            </a:r>
            <a:r>
              <a:rPr lang="en-US" dirty="0" smtClean="0">
                <a:solidFill>
                  <a:srgbClr val="0000FF"/>
                </a:solidFill>
              </a:rPr>
              <a:t> in </a:t>
            </a:r>
            <a:r>
              <a:rPr lang="en-US" dirty="0" err="1" smtClean="0">
                <a:solidFill>
                  <a:srgbClr val="0000FF"/>
                </a:solidFill>
              </a:rPr>
              <a:t>plico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chiuso</a:t>
            </a:r>
            <a:r>
              <a:rPr lang="en-US" dirty="0" smtClean="0">
                <a:solidFill>
                  <a:srgbClr val="0000FF"/>
                </a:solidFill>
              </a:rPr>
              <a:t>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43726" y="410534"/>
            <a:ext cx="6483305" cy="1710874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Il </a:t>
            </a:r>
            <a:r>
              <a:rPr lang="en-US" sz="3200" dirty="0" err="1" smtClean="0"/>
              <a:t>nuovo</a:t>
            </a:r>
            <a:r>
              <a:rPr lang="en-US" sz="3200" dirty="0" smtClean="0"/>
              <a:t> </a:t>
            </a:r>
            <a:r>
              <a:rPr lang="en-US" sz="3200" dirty="0" err="1" smtClean="0"/>
              <a:t>protocollo</a:t>
            </a:r>
            <a:r>
              <a:rPr lang="en-US" sz="3200" dirty="0" smtClean="0"/>
              <a:t> </a:t>
            </a:r>
            <a:r>
              <a:rPr lang="en-US" sz="3200" dirty="0" err="1" smtClean="0"/>
              <a:t>informatico</a:t>
            </a:r>
            <a:r>
              <a:rPr lang="en-US" sz="3200" dirty="0" smtClean="0"/>
              <a:t>: </a:t>
            </a:r>
            <a:br>
              <a:rPr lang="en-US" sz="3200" dirty="0" smtClean="0"/>
            </a:br>
            <a:r>
              <a:rPr lang="en-US" sz="3200" dirty="0" err="1" smtClean="0"/>
              <a:t>perchè</a:t>
            </a:r>
            <a:r>
              <a:rPr lang="en-US" sz="3200" dirty="0" smtClean="0"/>
              <a:t> </a:t>
            </a:r>
            <a:r>
              <a:rPr lang="en-US" sz="3200" dirty="0" err="1" smtClean="0"/>
              <a:t>è</a:t>
            </a:r>
            <a:r>
              <a:rPr lang="en-US" sz="3200" dirty="0" smtClean="0"/>
              <a:t> </a:t>
            </a:r>
            <a:r>
              <a:rPr lang="en-US" sz="3200" dirty="0" err="1" smtClean="0"/>
              <a:t>rilevante</a:t>
            </a:r>
            <a:r>
              <a:rPr lang="en-US" sz="3200" dirty="0" smtClean="0"/>
              <a:t> </a:t>
            </a:r>
            <a:r>
              <a:rPr lang="en-US" sz="3200" dirty="0" err="1" smtClean="0"/>
              <a:t>nell’ambito</a:t>
            </a:r>
            <a:r>
              <a:rPr lang="en-US" sz="3200" dirty="0" smtClean="0"/>
              <a:t> </a:t>
            </a:r>
            <a:r>
              <a:rPr lang="en-US" sz="3200" dirty="0" err="1" smtClean="0"/>
              <a:t>delle</a:t>
            </a:r>
            <a:r>
              <a:rPr lang="en-US" sz="3200" dirty="0" smtClean="0"/>
              <a:t> </a:t>
            </a:r>
            <a:r>
              <a:rPr lang="en-US" sz="3200" dirty="0" err="1" smtClean="0"/>
              <a:t>acquisizioni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r>
              <a:rPr lang="en-US" sz="2200" dirty="0" err="1" smtClean="0">
                <a:solidFill>
                  <a:srgbClr val="0000A2"/>
                </a:solidFill>
                <a:hlinkClick r:id="rId3"/>
              </a:rPr>
              <a:t>Circolare</a:t>
            </a:r>
            <a:r>
              <a:rPr lang="en-US" sz="2200" dirty="0" smtClean="0">
                <a:solidFill>
                  <a:srgbClr val="0000A2"/>
                </a:solidFill>
                <a:hlinkClick r:id="rId3"/>
              </a:rPr>
              <a:t> DAA e DAC del 22.2.16 </a:t>
            </a:r>
            <a:r>
              <a:rPr lang="en-US" sz="2200" dirty="0" err="1" smtClean="0">
                <a:solidFill>
                  <a:srgbClr val="0000A2"/>
                </a:solidFill>
                <a:hlinkClick r:id="rId3"/>
              </a:rPr>
              <a:t>prot.</a:t>
            </a:r>
            <a:r>
              <a:rPr lang="en-US" sz="2200" dirty="0" smtClean="0">
                <a:solidFill>
                  <a:srgbClr val="0000A2"/>
                </a:solidFill>
                <a:hlinkClick r:id="rId3"/>
              </a:rPr>
              <a:t> n. 111</a:t>
            </a:r>
            <a:endParaRPr lang="en-US" sz="2200" dirty="0">
              <a:solidFill>
                <a:srgbClr val="0000A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22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4051" y="3369732"/>
            <a:ext cx="5556250" cy="57742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300" dirty="0"/>
              <a:t>I</a:t>
            </a:r>
            <a:r>
              <a:rPr lang="en-US" sz="1300" dirty="0" smtClean="0"/>
              <a:t>l </a:t>
            </a:r>
            <a:r>
              <a:rPr lang="en-US" sz="1300" dirty="0" err="1" smtClean="0"/>
              <a:t>nostro</a:t>
            </a:r>
            <a:r>
              <a:rPr lang="en-US" sz="1300" dirty="0" smtClean="0"/>
              <a:t> </a:t>
            </a:r>
            <a:r>
              <a:rPr lang="en-US" sz="1300" dirty="0" err="1" smtClean="0"/>
              <a:t>Paese</a:t>
            </a:r>
            <a:r>
              <a:rPr lang="en-US" sz="1300" dirty="0" smtClean="0"/>
              <a:t>, </a:t>
            </a:r>
            <a:r>
              <a:rPr lang="en-US" sz="1300" dirty="0"/>
              <a:t>fin dal </a:t>
            </a:r>
            <a:r>
              <a:rPr lang="en-US" sz="1300" dirty="0" smtClean="0"/>
              <a:t>2008, ha </a:t>
            </a:r>
            <a:r>
              <a:rPr lang="en-US" sz="1300" dirty="0" err="1" smtClean="0"/>
              <a:t>adottato</a:t>
            </a:r>
            <a:r>
              <a:rPr lang="en-US" sz="1300" dirty="0" smtClean="0"/>
              <a:t> </a:t>
            </a:r>
            <a:r>
              <a:rPr lang="en-US" sz="1300" dirty="0" err="1" smtClean="0"/>
              <a:t>il</a:t>
            </a:r>
            <a:r>
              <a:rPr lang="en-US" sz="1300" dirty="0" smtClean="0"/>
              <a:t> “Piano </a:t>
            </a:r>
            <a:r>
              <a:rPr lang="en-US" sz="1300" dirty="0" err="1" smtClean="0"/>
              <a:t>d’azione</a:t>
            </a:r>
            <a:r>
              <a:rPr lang="en-US" sz="1300" dirty="0" smtClean="0"/>
              <a:t> </a:t>
            </a:r>
            <a:r>
              <a:rPr lang="en-US" sz="1300" dirty="0" err="1" smtClean="0"/>
              <a:t>nazionale</a:t>
            </a:r>
            <a:r>
              <a:rPr lang="en-US" sz="1300" dirty="0" smtClean="0"/>
              <a:t> per la </a:t>
            </a:r>
            <a:r>
              <a:rPr lang="en-US" sz="1300" dirty="0" err="1" smtClean="0"/>
              <a:t>sostenibilità</a:t>
            </a:r>
            <a:r>
              <a:rPr lang="en-US" sz="1300" dirty="0" smtClean="0"/>
              <a:t> </a:t>
            </a:r>
            <a:r>
              <a:rPr lang="en-US" sz="1300" dirty="0" err="1" smtClean="0"/>
              <a:t>ambientale</a:t>
            </a:r>
            <a:r>
              <a:rPr lang="en-US" sz="1300" dirty="0" smtClean="0"/>
              <a:t>” (c.d. PAN GPP), </a:t>
            </a:r>
            <a:r>
              <a:rPr lang="en-US" sz="1300" dirty="0" err="1" smtClean="0"/>
              <a:t>aggiornato</a:t>
            </a:r>
            <a:r>
              <a:rPr lang="en-US" sz="1300" dirty="0" smtClean="0"/>
              <a:t> poi </a:t>
            </a:r>
            <a:r>
              <a:rPr lang="en-US" sz="1300" dirty="0" err="1" smtClean="0"/>
              <a:t>nel</a:t>
            </a:r>
            <a:r>
              <a:rPr lang="en-US" sz="1300" dirty="0" smtClean="0"/>
              <a:t> 2013, </a:t>
            </a:r>
            <a:r>
              <a:rPr lang="en-US" sz="1300" dirty="0" err="1" smtClean="0"/>
              <a:t>ed</a:t>
            </a:r>
            <a:r>
              <a:rPr lang="en-US" sz="1300" dirty="0" smtClean="0"/>
              <a:t> ha </a:t>
            </a:r>
            <a:r>
              <a:rPr lang="en-US" sz="1300" dirty="0" err="1" smtClean="0"/>
              <a:t>definito</a:t>
            </a:r>
            <a:r>
              <a:rPr lang="en-US" sz="1300" dirty="0" smtClean="0"/>
              <a:t> </a:t>
            </a:r>
            <a:r>
              <a:rPr lang="en-US" sz="1300" dirty="0" err="1" smtClean="0"/>
              <a:t>i</a:t>
            </a:r>
            <a:r>
              <a:rPr lang="en-US" sz="1300" dirty="0" smtClean="0"/>
              <a:t> “</a:t>
            </a:r>
            <a:r>
              <a:rPr lang="en-US" sz="1300" dirty="0" err="1" smtClean="0"/>
              <a:t>criteri</a:t>
            </a:r>
            <a:r>
              <a:rPr lang="en-US" sz="1300" dirty="0" smtClean="0"/>
              <a:t> </a:t>
            </a:r>
            <a:r>
              <a:rPr lang="en-US" sz="1300" dirty="0" err="1" smtClean="0"/>
              <a:t>ambientali</a:t>
            </a:r>
            <a:r>
              <a:rPr lang="en-US" sz="1300" dirty="0" smtClean="0"/>
              <a:t> </a:t>
            </a:r>
            <a:r>
              <a:rPr lang="en-US" sz="1300" dirty="0" err="1" smtClean="0"/>
              <a:t>minimi</a:t>
            </a:r>
            <a:r>
              <a:rPr lang="en-US" sz="1300" dirty="0" smtClean="0"/>
              <a:t>” (c.d. CAM) da </a:t>
            </a:r>
            <a:r>
              <a:rPr lang="en-US" sz="1300" dirty="0" err="1" smtClean="0"/>
              <a:t>utilizzare</a:t>
            </a:r>
            <a:r>
              <a:rPr lang="en-US" sz="1300" dirty="0" smtClean="0"/>
              <a:t> </a:t>
            </a:r>
            <a:r>
              <a:rPr lang="en-US" sz="1300" dirty="0" err="1" smtClean="0"/>
              <a:t>negli</a:t>
            </a:r>
            <a:r>
              <a:rPr lang="en-US" sz="1300" dirty="0" smtClean="0"/>
              <a:t> </a:t>
            </a:r>
            <a:r>
              <a:rPr lang="en-US" sz="1300" dirty="0" err="1" smtClean="0"/>
              <a:t>appalti</a:t>
            </a:r>
            <a:r>
              <a:rPr lang="en-US" sz="1300" dirty="0" smtClean="0"/>
              <a:t> </a:t>
            </a:r>
            <a:r>
              <a:rPr lang="en-US" sz="1300" dirty="0" err="1" smtClean="0"/>
              <a:t>pubblici</a:t>
            </a:r>
            <a:r>
              <a:rPr lang="en-US" sz="1300" dirty="0" smtClean="0"/>
              <a:t> per diverse </a:t>
            </a:r>
            <a:r>
              <a:rPr lang="en-US" sz="1300" dirty="0" err="1" smtClean="0"/>
              <a:t>tipologie</a:t>
            </a:r>
            <a:r>
              <a:rPr lang="en-US" sz="1300" dirty="0" smtClean="0"/>
              <a:t> di </a:t>
            </a:r>
            <a:r>
              <a:rPr lang="en-US" sz="1300" dirty="0" err="1" smtClean="0"/>
              <a:t>prodotti</a:t>
            </a:r>
            <a:r>
              <a:rPr lang="en-US" sz="1300" dirty="0" smtClean="0"/>
              <a:t> e </a:t>
            </a:r>
            <a:r>
              <a:rPr lang="en-US" sz="1300" dirty="0" err="1" smtClean="0"/>
              <a:t>servizi</a:t>
            </a:r>
            <a:r>
              <a:rPr lang="en-US" sz="1300" dirty="0" smtClean="0"/>
              <a:t>. Con la </a:t>
            </a:r>
            <a:r>
              <a:rPr lang="en-US" sz="1300" dirty="0" err="1" smtClean="0"/>
              <a:t>Legge</a:t>
            </a:r>
            <a:r>
              <a:rPr lang="en-US" sz="1300" dirty="0" smtClean="0"/>
              <a:t> 221/15 </a:t>
            </a:r>
            <a:r>
              <a:rPr lang="en-US" sz="1300" dirty="0" err="1" smtClean="0"/>
              <a:t>si</a:t>
            </a:r>
            <a:r>
              <a:rPr lang="en-US" sz="1300" dirty="0" smtClean="0"/>
              <a:t> </a:t>
            </a:r>
            <a:r>
              <a:rPr lang="en-US" sz="1300" dirty="0" err="1" smtClean="0"/>
              <a:t>è</a:t>
            </a:r>
            <a:r>
              <a:rPr lang="en-US" sz="1300" dirty="0" smtClean="0"/>
              <a:t> </a:t>
            </a:r>
            <a:r>
              <a:rPr lang="en-US" sz="1300" dirty="0" err="1" smtClean="0"/>
              <a:t>intenso</a:t>
            </a:r>
            <a:r>
              <a:rPr lang="en-US" sz="1300" dirty="0" smtClean="0"/>
              <a:t> dare </a:t>
            </a:r>
            <a:r>
              <a:rPr lang="en-US" sz="1300" dirty="0" err="1" smtClean="0"/>
              <a:t>maggior</a:t>
            </a:r>
            <a:r>
              <a:rPr lang="en-US" sz="1300" dirty="0" smtClean="0"/>
              <a:t> </a:t>
            </a:r>
            <a:r>
              <a:rPr lang="en-US" sz="1300" dirty="0" err="1" smtClean="0"/>
              <a:t>impulso</a:t>
            </a:r>
            <a:r>
              <a:rPr lang="en-US" sz="1300" dirty="0" smtClean="0"/>
              <a:t> al “Green Public Procurement” (GPP) </a:t>
            </a:r>
            <a:r>
              <a:rPr lang="en-US" sz="1300" dirty="0" err="1" smtClean="0"/>
              <a:t>rendendo</a:t>
            </a:r>
            <a:r>
              <a:rPr lang="en-US" sz="1300" dirty="0" smtClean="0"/>
              <a:t> </a:t>
            </a:r>
            <a:r>
              <a:rPr lang="en-US" sz="1300" b="1" dirty="0" err="1" smtClean="0"/>
              <a:t>obbligatorio</a:t>
            </a:r>
            <a:r>
              <a:rPr lang="en-US" sz="1300" dirty="0" smtClean="0"/>
              <a:t> </a:t>
            </a:r>
            <a:r>
              <a:rPr lang="en-US" sz="1300" dirty="0" err="1" smtClean="0"/>
              <a:t>l’inserimento</a:t>
            </a:r>
            <a:r>
              <a:rPr lang="en-US" sz="1300" dirty="0" smtClean="0"/>
              <a:t> di </a:t>
            </a:r>
            <a:r>
              <a:rPr lang="en-US" sz="1300" dirty="0" err="1" smtClean="0"/>
              <a:t>detti</a:t>
            </a:r>
            <a:r>
              <a:rPr lang="en-US" sz="1300" dirty="0" smtClean="0"/>
              <a:t> CAM </a:t>
            </a:r>
            <a:r>
              <a:rPr lang="en-US" sz="1300" dirty="0" err="1" smtClean="0"/>
              <a:t>negli</a:t>
            </a:r>
            <a:r>
              <a:rPr lang="en-US" sz="1300" dirty="0" smtClean="0"/>
              <a:t> </a:t>
            </a:r>
            <a:r>
              <a:rPr lang="en-US" sz="1300" dirty="0" err="1" smtClean="0"/>
              <a:t>appalti</a:t>
            </a:r>
            <a:r>
              <a:rPr lang="en-US" sz="1300" dirty="0" smtClean="0"/>
              <a:t> per </a:t>
            </a:r>
            <a:r>
              <a:rPr lang="en-US" sz="1300" dirty="0" err="1" smtClean="0"/>
              <a:t>l’acquisizione</a:t>
            </a:r>
            <a:r>
              <a:rPr lang="en-US" sz="1300" dirty="0" smtClean="0"/>
              <a:t> di determinate </a:t>
            </a:r>
            <a:r>
              <a:rPr lang="en-US" sz="1300" dirty="0" err="1" smtClean="0"/>
              <a:t>categorie</a:t>
            </a:r>
            <a:r>
              <a:rPr lang="en-US" sz="1300" dirty="0" smtClean="0"/>
              <a:t> di </a:t>
            </a:r>
            <a:r>
              <a:rPr lang="en-US" sz="1300" dirty="0" err="1" smtClean="0"/>
              <a:t>prodotti</a:t>
            </a:r>
            <a:r>
              <a:rPr lang="en-US" sz="1300" dirty="0" smtClean="0"/>
              <a:t> e </a:t>
            </a:r>
            <a:r>
              <a:rPr lang="en-US" sz="1300" dirty="0" err="1" smtClean="0"/>
              <a:t>servizi</a:t>
            </a:r>
            <a:r>
              <a:rPr lang="en-US" sz="1300" dirty="0" smtClean="0"/>
              <a:t> (art. 68bis del </a:t>
            </a:r>
            <a:r>
              <a:rPr lang="en-US" sz="1300" dirty="0" err="1" smtClean="0"/>
              <a:t>Codice</a:t>
            </a:r>
            <a:r>
              <a:rPr lang="en-US" sz="1300" dirty="0" smtClean="0"/>
              <a:t> </a:t>
            </a:r>
            <a:r>
              <a:rPr lang="en-US" sz="1300" dirty="0" err="1" smtClean="0"/>
              <a:t>degli</a:t>
            </a:r>
            <a:r>
              <a:rPr lang="en-US" sz="1300" dirty="0" smtClean="0"/>
              <a:t> </a:t>
            </a:r>
            <a:r>
              <a:rPr lang="en-US" sz="1300" dirty="0" err="1" smtClean="0"/>
              <a:t>appalti</a:t>
            </a:r>
            <a:r>
              <a:rPr lang="en-US" sz="1300" dirty="0" smtClean="0"/>
              <a:t> </a:t>
            </a:r>
            <a:r>
              <a:rPr lang="en-US" sz="1300" dirty="0" err="1" smtClean="0"/>
              <a:t>pubblici</a:t>
            </a:r>
            <a:r>
              <a:rPr lang="en-US" sz="1300" dirty="0" smtClean="0"/>
              <a:t>). </a:t>
            </a:r>
            <a:r>
              <a:rPr lang="en-US" sz="1300" b="1" dirty="0" err="1" smtClean="0"/>
              <a:t>L’obbligo</a:t>
            </a:r>
            <a:r>
              <a:rPr lang="en-US" sz="1300" b="1" dirty="0" smtClean="0"/>
              <a:t> di </a:t>
            </a:r>
            <a:r>
              <a:rPr lang="en-US" sz="1300" b="1" dirty="0" err="1" smtClean="0"/>
              <a:t>rispettare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i</a:t>
            </a:r>
            <a:r>
              <a:rPr lang="en-US" sz="1300" b="1" dirty="0" smtClean="0"/>
              <a:t> CAM </a:t>
            </a:r>
            <a:r>
              <a:rPr lang="en-US" sz="1300" b="1" dirty="0" err="1" smtClean="0"/>
              <a:t>è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esteso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anche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alle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acquisizioni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effettuate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attraverso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gli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strumenti</a:t>
            </a:r>
            <a:r>
              <a:rPr lang="en-US" sz="1300" b="1" dirty="0" smtClean="0"/>
              <a:t> di </a:t>
            </a:r>
            <a:r>
              <a:rPr lang="en-US" sz="1300" b="1" dirty="0" err="1" smtClean="0"/>
              <a:t>acquisto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Consip</a:t>
            </a:r>
            <a:r>
              <a:rPr lang="en-US" sz="1300" b="1" dirty="0" smtClean="0"/>
              <a:t> (</a:t>
            </a:r>
            <a:r>
              <a:rPr lang="en-US" sz="1300" b="1" dirty="0" err="1" smtClean="0"/>
              <a:t>convenzioni</a:t>
            </a:r>
            <a:r>
              <a:rPr lang="en-US" sz="1300" b="1" dirty="0" smtClean="0"/>
              <a:t>, </a:t>
            </a:r>
            <a:r>
              <a:rPr lang="en-US" sz="1300" b="1" dirty="0" err="1" smtClean="0"/>
              <a:t>accordi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quadro</a:t>
            </a:r>
            <a:r>
              <a:rPr lang="en-US" sz="1300" b="1" dirty="0" smtClean="0"/>
              <a:t>, MEPA)</a:t>
            </a:r>
            <a:r>
              <a:rPr lang="en-US" sz="1300" dirty="0" smtClean="0"/>
              <a:t>. I CAM </a:t>
            </a:r>
            <a:r>
              <a:rPr lang="en-US" sz="1300" dirty="0" err="1" smtClean="0"/>
              <a:t>attualmente</a:t>
            </a:r>
            <a:r>
              <a:rPr lang="en-US" sz="1300" dirty="0" smtClean="0"/>
              <a:t> in </a:t>
            </a:r>
            <a:r>
              <a:rPr lang="en-US" sz="1300" dirty="0" err="1" smtClean="0"/>
              <a:t>vigore</a:t>
            </a:r>
            <a:r>
              <a:rPr lang="en-US" sz="1300" dirty="0" smtClean="0"/>
              <a:t> </a:t>
            </a:r>
            <a:r>
              <a:rPr lang="en-US" sz="1300" dirty="0" err="1" smtClean="0"/>
              <a:t>si</a:t>
            </a:r>
            <a:r>
              <a:rPr lang="en-US" sz="1300" dirty="0" smtClean="0"/>
              <a:t> </a:t>
            </a:r>
            <a:r>
              <a:rPr lang="en-US" sz="1300" dirty="0" err="1" smtClean="0"/>
              <a:t>trovano</a:t>
            </a:r>
            <a:r>
              <a:rPr lang="en-US" sz="1300" dirty="0" smtClean="0"/>
              <a:t> </a:t>
            </a:r>
            <a:r>
              <a:rPr lang="en-US" sz="1300" dirty="0" err="1" smtClean="0"/>
              <a:t>sul</a:t>
            </a:r>
            <a:r>
              <a:rPr lang="en-US" sz="1300" dirty="0" smtClean="0"/>
              <a:t> </a:t>
            </a:r>
            <a:r>
              <a:rPr lang="en-US" sz="1300" dirty="0" err="1" smtClean="0"/>
              <a:t>sito</a:t>
            </a:r>
            <a:r>
              <a:rPr lang="en-US" sz="1300" dirty="0" smtClean="0"/>
              <a:t> del </a:t>
            </a:r>
            <a:r>
              <a:rPr lang="en-US" sz="1300" dirty="0" err="1" smtClean="0"/>
              <a:t>Ministero</a:t>
            </a:r>
            <a:r>
              <a:rPr lang="en-US" sz="1300" dirty="0" smtClean="0"/>
              <a:t> </a:t>
            </a:r>
            <a:r>
              <a:rPr lang="en-US" sz="1300" dirty="0" err="1" smtClean="0"/>
              <a:t>dell’ambiente</a:t>
            </a:r>
            <a:r>
              <a:rPr lang="en-US" sz="1300" dirty="0" smtClean="0"/>
              <a:t> (MATTN)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 err="1" smtClean="0"/>
              <a:t>Legge</a:t>
            </a:r>
            <a:r>
              <a:rPr lang="en-US" sz="2000" dirty="0" smtClean="0"/>
              <a:t> 221 del 28.12.2015</a:t>
            </a:r>
            <a:br>
              <a:rPr lang="en-US" sz="2000" dirty="0" smtClean="0"/>
            </a:br>
            <a:r>
              <a:rPr lang="en-US" sz="2000" dirty="0" err="1" smtClean="0"/>
              <a:t>Disposizioni</a:t>
            </a:r>
            <a:r>
              <a:rPr lang="en-US" sz="2000" dirty="0" smtClean="0"/>
              <a:t> in </a:t>
            </a:r>
            <a:r>
              <a:rPr lang="en-US" sz="2000" dirty="0" err="1" smtClean="0"/>
              <a:t>materia</a:t>
            </a:r>
            <a:r>
              <a:rPr lang="en-US" sz="2000" dirty="0" smtClean="0"/>
              <a:t> </a:t>
            </a:r>
            <a:r>
              <a:rPr lang="en-US" sz="2000" dirty="0" err="1" smtClean="0"/>
              <a:t>ambientale</a:t>
            </a:r>
            <a:r>
              <a:rPr lang="en-US" sz="2000" dirty="0" smtClean="0"/>
              <a:t> per </a:t>
            </a:r>
            <a:r>
              <a:rPr lang="en-US" sz="2000" dirty="0" err="1" smtClean="0"/>
              <a:t>promuovere</a:t>
            </a:r>
            <a:r>
              <a:rPr lang="en-US" sz="2000" dirty="0" smtClean="0"/>
              <a:t> </a:t>
            </a:r>
            <a:r>
              <a:rPr lang="en-US" sz="2000" dirty="0" err="1" smtClean="0"/>
              <a:t>misure</a:t>
            </a:r>
            <a:r>
              <a:rPr lang="en-US" sz="2000" dirty="0" smtClean="0"/>
              <a:t> di green economy e per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contenimento</a:t>
            </a:r>
            <a:r>
              <a:rPr lang="en-US" sz="2000" dirty="0" smtClean="0"/>
              <a:t> </a:t>
            </a:r>
            <a:r>
              <a:rPr lang="en-US" sz="2000" dirty="0" err="1" smtClean="0"/>
              <a:t>dell’uso</a:t>
            </a:r>
            <a:r>
              <a:rPr lang="en-US" sz="2000" dirty="0" smtClean="0"/>
              <a:t> </a:t>
            </a:r>
            <a:r>
              <a:rPr lang="en-US" sz="2000" dirty="0" err="1" smtClean="0"/>
              <a:t>eccessivo</a:t>
            </a:r>
            <a:r>
              <a:rPr lang="en-US" sz="2000" dirty="0" smtClean="0"/>
              <a:t> di </a:t>
            </a:r>
            <a:r>
              <a:rPr lang="en-US" sz="2000" dirty="0" err="1" smtClean="0"/>
              <a:t>risorse</a:t>
            </a:r>
            <a:r>
              <a:rPr lang="en-US" sz="2000" dirty="0" smtClean="0"/>
              <a:t> </a:t>
            </a:r>
            <a:r>
              <a:rPr lang="en-US" sz="2000" dirty="0" err="1" smtClean="0"/>
              <a:t>naturali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>
                <a:hlinkClick r:id="rId2"/>
              </a:rPr>
              <a:t>Circolare</a:t>
            </a:r>
            <a:r>
              <a:rPr lang="en-US" sz="2000" dirty="0" smtClean="0">
                <a:hlinkClick r:id="rId2"/>
              </a:rPr>
              <a:t> DAC del 4.2.2016 </a:t>
            </a:r>
            <a:r>
              <a:rPr lang="en-US" sz="2000" dirty="0" err="1" smtClean="0">
                <a:hlinkClick r:id="rId2"/>
              </a:rPr>
              <a:t>prot.</a:t>
            </a:r>
            <a:r>
              <a:rPr lang="en-US" sz="2000" dirty="0" smtClean="0">
                <a:hlinkClick r:id="rId2"/>
              </a:rPr>
              <a:t> n. 55</a:t>
            </a:r>
            <a:endParaRPr lang="en-US" sz="2000" dirty="0"/>
          </a:p>
        </p:txBody>
      </p:sp>
      <p:pic>
        <p:nvPicPr>
          <p:cNvPr id="4" name="Picture 3" descr="Schermata 2016-03-16 a 16.35.5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92233"/>
            <a:ext cx="6858000" cy="3718026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92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4051" y="3395133"/>
            <a:ext cx="5556250" cy="53255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300" dirty="0" err="1" smtClean="0"/>
              <a:t>Nell’elenco</a:t>
            </a:r>
            <a:r>
              <a:rPr lang="en-US" sz="1300" dirty="0" smtClean="0"/>
              <a:t> </a:t>
            </a:r>
            <a:r>
              <a:rPr lang="en-US" sz="1300" dirty="0" err="1" smtClean="0"/>
              <a:t>suddetto</a:t>
            </a:r>
            <a:r>
              <a:rPr lang="en-US" sz="1300" dirty="0" smtClean="0"/>
              <a:t> </a:t>
            </a:r>
            <a:r>
              <a:rPr lang="en-US" sz="1300" dirty="0" err="1" smtClean="0"/>
              <a:t>vige</a:t>
            </a:r>
            <a:r>
              <a:rPr lang="en-US" sz="1300" dirty="0" smtClean="0"/>
              <a:t> </a:t>
            </a:r>
            <a:r>
              <a:rPr lang="en-US" sz="1300" dirty="0" err="1" smtClean="0"/>
              <a:t>l’obbligo</a:t>
            </a:r>
            <a:r>
              <a:rPr lang="en-US" sz="1300" dirty="0" smtClean="0"/>
              <a:t> del </a:t>
            </a:r>
            <a:r>
              <a:rPr lang="en-US" sz="1300" dirty="0" err="1" smtClean="0"/>
              <a:t>rispetto</a:t>
            </a:r>
            <a:r>
              <a:rPr lang="en-US" sz="1300" dirty="0" smtClean="0"/>
              <a:t> </a:t>
            </a:r>
            <a:r>
              <a:rPr lang="en-US" sz="1300" dirty="0" err="1" smtClean="0"/>
              <a:t>dei</a:t>
            </a:r>
            <a:r>
              <a:rPr lang="en-US" sz="1300" dirty="0" smtClean="0"/>
              <a:t> CAM per </a:t>
            </a:r>
            <a:r>
              <a:rPr lang="en-US" sz="1300" dirty="0" err="1" smtClean="0"/>
              <a:t>il</a:t>
            </a:r>
            <a:r>
              <a:rPr lang="en-US" sz="1300" dirty="0" smtClean="0"/>
              <a:t> 100% </a:t>
            </a:r>
            <a:r>
              <a:rPr lang="en-US" sz="1300" dirty="0" err="1" smtClean="0"/>
              <a:t>delle</a:t>
            </a:r>
            <a:r>
              <a:rPr lang="en-US" sz="1300" dirty="0" smtClean="0"/>
              <a:t> </a:t>
            </a:r>
            <a:r>
              <a:rPr lang="en-US" sz="1300" dirty="0" err="1" smtClean="0"/>
              <a:t>acquisizioni</a:t>
            </a:r>
            <a:r>
              <a:rPr lang="en-US" sz="1300" dirty="0" smtClean="0"/>
              <a:t> relative </a:t>
            </a:r>
            <a:r>
              <a:rPr lang="en-US" sz="1300" dirty="0" err="1" smtClean="0"/>
              <a:t>ai</a:t>
            </a:r>
            <a:r>
              <a:rPr lang="en-US" sz="1300" dirty="0" smtClean="0"/>
              <a:t> </a:t>
            </a:r>
            <a:r>
              <a:rPr lang="en-US" sz="1300" dirty="0" err="1" smtClean="0"/>
              <a:t>punti</a:t>
            </a:r>
            <a:r>
              <a:rPr lang="en-US" sz="1300" dirty="0" smtClean="0"/>
              <a:t>:</a:t>
            </a:r>
          </a:p>
          <a:p>
            <a:pPr marL="0" indent="0" algn="just">
              <a:buNone/>
            </a:pPr>
            <a:r>
              <a:rPr lang="en-US" sz="1300" dirty="0" smtClean="0"/>
              <a:t> 1) </a:t>
            </a:r>
            <a:r>
              <a:rPr lang="en-US" sz="1300" dirty="0" err="1" smtClean="0"/>
              <a:t>attrezzature</a:t>
            </a:r>
            <a:r>
              <a:rPr lang="en-US" sz="1300" dirty="0" smtClean="0"/>
              <a:t> </a:t>
            </a:r>
            <a:r>
              <a:rPr lang="en-US" sz="1300" dirty="0" err="1" smtClean="0"/>
              <a:t>elettroniche</a:t>
            </a:r>
            <a:r>
              <a:rPr lang="en-US" sz="1300" dirty="0" smtClean="0"/>
              <a:t> per </a:t>
            </a:r>
            <a:r>
              <a:rPr lang="en-US" sz="1300" dirty="0" err="1" smtClean="0"/>
              <a:t>ufficio</a:t>
            </a:r>
            <a:r>
              <a:rPr lang="en-US" sz="1300" dirty="0" smtClean="0"/>
              <a:t> (</a:t>
            </a:r>
            <a:r>
              <a:rPr lang="en-US" sz="1300" b="1" dirty="0" smtClean="0">
                <a:solidFill>
                  <a:srgbClr val="0000FF"/>
                </a:solidFill>
              </a:rPr>
              <a:t>PC, monitor, notebook, </a:t>
            </a:r>
            <a:r>
              <a:rPr lang="en-US" sz="1300" b="1" dirty="0" err="1" smtClean="0">
                <a:solidFill>
                  <a:srgbClr val="0000FF"/>
                </a:solidFill>
              </a:rPr>
              <a:t>stampanti</a:t>
            </a:r>
            <a:r>
              <a:rPr lang="en-US" sz="1300" b="1" dirty="0" smtClean="0">
                <a:solidFill>
                  <a:srgbClr val="0000FF"/>
                </a:solidFill>
              </a:rPr>
              <a:t>, </a:t>
            </a:r>
            <a:r>
              <a:rPr lang="en-US" sz="1300" b="1" dirty="0" err="1" smtClean="0">
                <a:solidFill>
                  <a:srgbClr val="0000FF"/>
                </a:solidFill>
              </a:rPr>
              <a:t>multifunzione</a:t>
            </a:r>
            <a:r>
              <a:rPr lang="en-US" sz="1300" dirty="0" smtClean="0"/>
              <a:t>);</a:t>
            </a:r>
          </a:p>
          <a:p>
            <a:pPr marL="0" indent="0" algn="just">
              <a:buNone/>
            </a:pPr>
            <a:r>
              <a:rPr lang="en-US" sz="1300" dirty="0"/>
              <a:t>9</a:t>
            </a:r>
            <a:r>
              <a:rPr lang="en-US" sz="1300" dirty="0" smtClean="0"/>
              <a:t>) </a:t>
            </a:r>
            <a:r>
              <a:rPr lang="en-US" sz="1300" dirty="0" err="1" smtClean="0"/>
              <a:t>Illuminazione</a:t>
            </a:r>
            <a:r>
              <a:rPr lang="en-US" sz="1300" dirty="0" smtClean="0"/>
              <a:t> </a:t>
            </a:r>
            <a:r>
              <a:rPr lang="en-US" sz="1300" dirty="0" err="1" smtClean="0"/>
              <a:t>pubblica</a:t>
            </a:r>
            <a:r>
              <a:rPr lang="en-US" sz="1300" dirty="0" smtClean="0"/>
              <a:t> (non ci </a:t>
            </a:r>
            <a:r>
              <a:rPr lang="en-US" sz="1300" dirty="0" err="1" smtClean="0"/>
              <a:t>riguarda</a:t>
            </a:r>
            <a:r>
              <a:rPr lang="en-US" sz="1300" dirty="0" smtClean="0"/>
              <a:t>)</a:t>
            </a:r>
          </a:p>
          <a:p>
            <a:pPr marL="0" indent="0" algn="just">
              <a:buNone/>
            </a:pPr>
            <a:r>
              <a:rPr lang="en-US" sz="1300" dirty="0" smtClean="0"/>
              <a:t>14) </a:t>
            </a:r>
            <a:r>
              <a:rPr lang="en-US" sz="1300" dirty="0" err="1" smtClean="0"/>
              <a:t>illuminazione</a:t>
            </a:r>
            <a:r>
              <a:rPr lang="en-US" sz="1300" dirty="0" smtClean="0"/>
              <a:t>, </a:t>
            </a:r>
            <a:r>
              <a:rPr lang="en-US" sz="1300" dirty="0" err="1" smtClean="0"/>
              <a:t>climatizzazione</a:t>
            </a:r>
            <a:r>
              <a:rPr lang="en-US" sz="1300" dirty="0" smtClean="0"/>
              <a:t> (</a:t>
            </a:r>
            <a:r>
              <a:rPr lang="en-US" sz="1300" b="1" dirty="0" smtClean="0">
                <a:solidFill>
                  <a:srgbClr val="0000FF"/>
                </a:solidFill>
              </a:rPr>
              <a:t>ci </a:t>
            </a:r>
            <a:r>
              <a:rPr lang="en-US" sz="1300" b="1" dirty="0" err="1" smtClean="0">
                <a:solidFill>
                  <a:srgbClr val="0000FF"/>
                </a:solidFill>
              </a:rPr>
              <a:t>riguarda</a:t>
            </a:r>
            <a:r>
              <a:rPr lang="en-US" sz="1300" b="1" dirty="0" smtClean="0">
                <a:solidFill>
                  <a:srgbClr val="0000FF"/>
                </a:solidFill>
              </a:rPr>
              <a:t> per le </a:t>
            </a:r>
            <a:r>
              <a:rPr lang="en-US" sz="1300" b="1" dirty="0" err="1" smtClean="0">
                <a:solidFill>
                  <a:srgbClr val="0000FF"/>
                </a:solidFill>
              </a:rPr>
              <a:t>acquisizioni</a:t>
            </a:r>
            <a:r>
              <a:rPr lang="en-US" sz="1300" b="1" dirty="0" smtClean="0">
                <a:solidFill>
                  <a:srgbClr val="0000FF"/>
                </a:solidFill>
              </a:rPr>
              <a:t> </a:t>
            </a:r>
            <a:r>
              <a:rPr lang="en-US" sz="1300" b="1" dirty="0" err="1" smtClean="0">
                <a:solidFill>
                  <a:srgbClr val="0000FF"/>
                </a:solidFill>
              </a:rPr>
              <a:t>dei</a:t>
            </a:r>
            <a:r>
              <a:rPr lang="en-US" sz="1300" b="1" dirty="0" smtClean="0">
                <a:solidFill>
                  <a:srgbClr val="0000FF"/>
                </a:solidFill>
              </a:rPr>
              <a:t> </a:t>
            </a:r>
            <a:r>
              <a:rPr lang="en-US" sz="1300" b="1" dirty="0" err="1" smtClean="0">
                <a:solidFill>
                  <a:srgbClr val="0000FF"/>
                </a:solidFill>
              </a:rPr>
              <a:t>climatizzatori</a:t>
            </a:r>
            <a:r>
              <a:rPr lang="en-US" sz="1300" dirty="0" smtClean="0"/>
              <a:t>)</a:t>
            </a:r>
          </a:p>
          <a:p>
            <a:pPr marL="0" indent="0" algn="just">
              <a:buNone/>
            </a:pPr>
            <a:r>
              <a:rPr lang="en-US" sz="1300" dirty="0" smtClean="0"/>
              <a:t>Per le </a:t>
            </a:r>
            <a:r>
              <a:rPr lang="en-US" sz="1300" dirty="0" err="1" smtClean="0"/>
              <a:t>acquisizioni</a:t>
            </a:r>
            <a:r>
              <a:rPr lang="en-US" sz="1300" dirty="0" smtClean="0"/>
              <a:t> relative </a:t>
            </a:r>
            <a:r>
              <a:rPr lang="en-US" sz="1300" dirty="0" err="1" smtClean="0"/>
              <a:t>agli</a:t>
            </a:r>
            <a:r>
              <a:rPr lang="en-US" sz="1300" dirty="0" smtClean="0"/>
              <a:t> </a:t>
            </a:r>
            <a:r>
              <a:rPr lang="en-US" sz="1300" dirty="0" err="1" smtClean="0"/>
              <a:t>altri</a:t>
            </a:r>
            <a:r>
              <a:rPr lang="en-US" sz="1300" dirty="0" smtClean="0"/>
              <a:t> </a:t>
            </a:r>
            <a:r>
              <a:rPr lang="en-US" sz="1300" dirty="0" err="1" smtClean="0"/>
              <a:t>punti</a:t>
            </a:r>
            <a:r>
              <a:rPr lang="en-US" sz="1300" dirty="0" smtClean="0"/>
              <a:t> </a:t>
            </a:r>
            <a:r>
              <a:rPr lang="en-US" sz="1300" dirty="0" err="1" smtClean="0"/>
              <a:t>l’obbligo</a:t>
            </a:r>
            <a:r>
              <a:rPr lang="en-US" sz="1300" dirty="0" smtClean="0"/>
              <a:t> </a:t>
            </a:r>
            <a:r>
              <a:rPr lang="en-US" sz="1300" dirty="0" err="1" smtClean="0"/>
              <a:t>riguarda</a:t>
            </a:r>
            <a:r>
              <a:rPr lang="en-US" sz="1300" dirty="0" smtClean="0"/>
              <a:t> </a:t>
            </a:r>
            <a:r>
              <a:rPr lang="en-US" sz="1300" dirty="0" err="1" smtClean="0"/>
              <a:t>il</a:t>
            </a:r>
            <a:r>
              <a:rPr lang="en-US" sz="1300" dirty="0" smtClean="0"/>
              <a:t> 50% </a:t>
            </a:r>
            <a:r>
              <a:rPr lang="en-US" sz="1300" dirty="0" err="1" smtClean="0"/>
              <a:t>degli</a:t>
            </a:r>
            <a:r>
              <a:rPr lang="en-US" sz="1300" dirty="0" smtClean="0"/>
              <a:t> </a:t>
            </a:r>
            <a:r>
              <a:rPr lang="en-US" sz="1300" dirty="0" err="1" smtClean="0"/>
              <a:t>acquisti</a:t>
            </a:r>
            <a:r>
              <a:rPr lang="en-US" sz="1300" dirty="0" smtClean="0"/>
              <a:t>  per cui </a:t>
            </a:r>
            <a:r>
              <a:rPr lang="en-US" sz="1300" dirty="0" err="1" smtClean="0"/>
              <a:t>occorre</a:t>
            </a:r>
            <a:r>
              <a:rPr lang="en-US" sz="1300" dirty="0" smtClean="0"/>
              <a:t> </a:t>
            </a:r>
            <a:r>
              <a:rPr lang="en-US" sz="1300" dirty="0" err="1" smtClean="0"/>
              <a:t>una</a:t>
            </a:r>
            <a:r>
              <a:rPr lang="en-US" sz="1300" dirty="0" smtClean="0"/>
              <a:t> </a:t>
            </a:r>
            <a:r>
              <a:rPr lang="en-US" sz="1300" dirty="0" err="1" smtClean="0"/>
              <a:t>analisi</a:t>
            </a:r>
            <a:r>
              <a:rPr lang="en-US" sz="1300" dirty="0" smtClean="0"/>
              <a:t> del </a:t>
            </a:r>
            <a:r>
              <a:rPr lang="en-US" sz="1300" dirty="0" err="1" smtClean="0"/>
              <a:t>fabbisogno</a:t>
            </a:r>
            <a:r>
              <a:rPr lang="en-US" sz="1300" dirty="0" smtClean="0"/>
              <a:t> </a:t>
            </a:r>
            <a:r>
              <a:rPr lang="en-US" sz="1300" dirty="0" err="1" smtClean="0"/>
              <a:t>ed</a:t>
            </a:r>
            <a:r>
              <a:rPr lang="en-US" sz="1300" dirty="0" smtClean="0"/>
              <a:t> </a:t>
            </a:r>
            <a:r>
              <a:rPr lang="en-US" sz="1300" dirty="0" err="1" smtClean="0"/>
              <a:t>una</a:t>
            </a:r>
            <a:r>
              <a:rPr lang="en-US" sz="1300" dirty="0" smtClean="0"/>
              <a:t> </a:t>
            </a:r>
            <a:r>
              <a:rPr lang="en-US" sz="1300" dirty="0" err="1" smtClean="0"/>
              <a:t>programmazione</a:t>
            </a:r>
            <a:r>
              <a:rPr lang="en-US" sz="1300" dirty="0" smtClean="0"/>
              <a:t> </a:t>
            </a:r>
            <a:r>
              <a:rPr lang="en-US" sz="1300" dirty="0" err="1" smtClean="0"/>
              <a:t>degli</a:t>
            </a:r>
            <a:r>
              <a:rPr lang="en-US" sz="1300" dirty="0" smtClean="0"/>
              <a:t> </a:t>
            </a:r>
            <a:r>
              <a:rPr lang="en-US" sz="1300" dirty="0" err="1" smtClean="0"/>
              <a:t>acquisti</a:t>
            </a:r>
            <a:r>
              <a:rPr lang="en-US" sz="1300" dirty="0" smtClean="0"/>
              <a:t> </a:t>
            </a:r>
            <a:r>
              <a:rPr lang="en-US" sz="1300" dirty="0" err="1" smtClean="0"/>
              <a:t>stessi</a:t>
            </a:r>
            <a:r>
              <a:rPr lang="en-US" sz="1300" dirty="0" smtClean="0"/>
              <a:t> a </a:t>
            </a:r>
            <a:r>
              <a:rPr lang="en-US" sz="1300" dirty="0" err="1" smtClean="0"/>
              <a:t>livello</a:t>
            </a:r>
            <a:r>
              <a:rPr lang="en-US" sz="1300" dirty="0" smtClean="0"/>
              <a:t> </a:t>
            </a:r>
            <a:r>
              <a:rPr lang="en-US" sz="1300" dirty="0" err="1" smtClean="0"/>
              <a:t>annuale</a:t>
            </a:r>
            <a:r>
              <a:rPr lang="en-US" sz="1300" dirty="0" smtClean="0"/>
              <a:t>. </a:t>
            </a:r>
            <a:r>
              <a:rPr lang="en-US" sz="1300" dirty="0" err="1" smtClean="0"/>
              <a:t>Tuttavia</a:t>
            </a:r>
            <a:r>
              <a:rPr lang="en-US" sz="1300" dirty="0" smtClean="0"/>
              <a:t> in </a:t>
            </a:r>
            <a:r>
              <a:rPr lang="en-US" sz="1300" dirty="0" err="1" smtClean="0"/>
              <a:t>assenza</a:t>
            </a:r>
            <a:r>
              <a:rPr lang="en-US" sz="1300" dirty="0" smtClean="0"/>
              <a:t> di </a:t>
            </a:r>
            <a:r>
              <a:rPr lang="en-US" sz="1300" dirty="0" err="1" smtClean="0"/>
              <a:t>programmazione</a:t>
            </a:r>
            <a:r>
              <a:rPr lang="en-US" sz="1300" dirty="0"/>
              <a:t> </a:t>
            </a:r>
            <a:r>
              <a:rPr lang="en-US" sz="1300" dirty="0" smtClean="0"/>
              <a:t>(</a:t>
            </a:r>
            <a:r>
              <a:rPr lang="en-US" sz="1300" dirty="0" err="1" smtClean="0"/>
              <a:t>che</a:t>
            </a:r>
            <a:r>
              <a:rPr lang="en-US" sz="1300" dirty="0" smtClean="0"/>
              <a:t> al </a:t>
            </a:r>
            <a:r>
              <a:rPr lang="en-US" sz="1300" dirty="0" err="1" smtClean="0"/>
              <a:t>momento</a:t>
            </a:r>
            <a:r>
              <a:rPr lang="en-US" sz="1300" dirty="0" smtClean="0"/>
              <a:t> </a:t>
            </a:r>
            <a:r>
              <a:rPr lang="en-US" sz="1300" dirty="0" err="1" smtClean="0"/>
              <a:t>risulta</a:t>
            </a:r>
            <a:r>
              <a:rPr lang="en-US" sz="1300" dirty="0" smtClean="0"/>
              <a:t> </a:t>
            </a:r>
            <a:r>
              <a:rPr lang="en-US" sz="1300" dirty="0" err="1" smtClean="0"/>
              <a:t>difficile</a:t>
            </a:r>
            <a:r>
              <a:rPr lang="en-US" sz="1300" dirty="0" smtClean="0"/>
              <a:t> da </a:t>
            </a:r>
            <a:r>
              <a:rPr lang="en-US" sz="1300" dirty="0" err="1" smtClean="0"/>
              <a:t>realizzare</a:t>
            </a:r>
            <a:r>
              <a:rPr lang="en-US" sz="1300" dirty="0" smtClean="0"/>
              <a:t>) </a:t>
            </a:r>
            <a:r>
              <a:rPr lang="en-US" sz="1300" dirty="0" err="1" smtClean="0"/>
              <a:t>occorrerà</a:t>
            </a:r>
            <a:r>
              <a:rPr lang="en-US" sz="1300" dirty="0" smtClean="0"/>
              <a:t> </a:t>
            </a:r>
            <a:r>
              <a:rPr lang="en-US" sz="1300" dirty="0" err="1" smtClean="0"/>
              <a:t>che</a:t>
            </a:r>
            <a:r>
              <a:rPr lang="en-US" sz="1300" dirty="0" smtClean="0"/>
              <a:t> </a:t>
            </a:r>
            <a:r>
              <a:rPr lang="en-US" sz="1300" dirty="0" err="1" smtClean="0"/>
              <a:t>i</a:t>
            </a:r>
            <a:r>
              <a:rPr lang="en-US" sz="1300" dirty="0" smtClean="0"/>
              <a:t> CAM </a:t>
            </a:r>
            <a:r>
              <a:rPr lang="en-US" sz="1300" dirty="0" err="1" smtClean="0"/>
              <a:t>siano</a:t>
            </a:r>
            <a:r>
              <a:rPr lang="en-US" sz="1300" dirty="0" smtClean="0"/>
              <a:t> </a:t>
            </a:r>
            <a:r>
              <a:rPr lang="en-US" sz="1300" dirty="0" err="1" smtClean="0"/>
              <a:t>rispettati</a:t>
            </a:r>
            <a:r>
              <a:rPr lang="en-US" sz="1300" dirty="0" smtClean="0"/>
              <a:t> per la </a:t>
            </a:r>
            <a:r>
              <a:rPr lang="en-US" sz="1300" dirty="0" err="1" smtClean="0"/>
              <a:t>totalità</a:t>
            </a:r>
            <a:r>
              <a:rPr lang="en-US" sz="1300" dirty="0" smtClean="0"/>
              <a:t> di </a:t>
            </a:r>
            <a:r>
              <a:rPr lang="en-US" sz="1300" dirty="0" err="1" smtClean="0"/>
              <a:t>queste</a:t>
            </a:r>
            <a:r>
              <a:rPr lang="en-US" sz="1300" dirty="0" smtClean="0"/>
              <a:t> </a:t>
            </a:r>
            <a:r>
              <a:rPr lang="en-US" sz="1300" dirty="0" err="1" smtClean="0"/>
              <a:t>tipologie</a:t>
            </a:r>
            <a:r>
              <a:rPr lang="en-US" sz="1300" dirty="0" smtClean="0"/>
              <a:t> di </a:t>
            </a:r>
            <a:r>
              <a:rPr lang="en-US" sz="1300" dirty="0" err="1" smtClean="0"/>
              <a:t>acquisizioni</a:t>
            </a:r>
            <a:r>
              <a:rPr lang="en-US" sz="1300" dirty="0" smtClean="0"/>
              <a:t> (</a:t>
            </a:r>
            <a:r>
              <a:rPr lang="en-US" sz="1300" dirty="0" err="1" smtClean="0"/>
              <a:t>quali</a:t>
            </a:r>
            <a:r>
              <a:rPr lang="en-US" sz="1300" dirty="0" smtClean="0"/>
              <a:t> ad </a:t>
            </a:r>
            <a:r>
              <a:rPr lang="en-US" sz="1300" dirty="0" err="1" smtClean="0"/>
              <a:t>esempio</a:t>
            </a:r>
            <a:r>
              <a:rPr lang="en-US" sz="1300" dirty="0" smtClean="0"/>
              <a:t> </a:t>
            </a:r>
            <a:r>
              <a:rPr lang="en-US" sz="1300" b="1" dirty="0" err="1" smtClean="0">
                <a:solidFill>
                  <a:srgbClr val="0000FF"/>
                </a:solidFill>
              </a:rPr>
              <a:t>carta</a:t>
            </a:r>
            <a:r>
              <a:rPr lang="en-US" sz="1300" b="1" dirty="0" smtClean="0">
                <a:solidFill>
                  <a:srgbClr val="0000FF"/>
                </a:solidFill>
              </a:rPr>
              <a:t>, toner, </a:t>
            </a:r>
            <a:r>
              <a:rPr lang="en-US" sz="1300" b="1" dirty="0" err="1" smtClean="0">
                <a:solidFill>
                  <a:srgbClr val="0000FF"/>
                </a:solidFill>
              </a:rPr>
              <a:t>prodotti</a:t>
            </a:r>
            <a:r>
              <a:rPr lang="en-US" sz="1300" b="1" dirty="0" smtClean="0">
                <a:solidFill>
                  <a:srgbClr val="0000FF"/>
                </a:solidFill>
              </a:rPr>
              <a:t> per </a:t>
            </a:r>
            <a:r>
              <a:rPr lang="en-US" sz="1300" b="1" dirty="0" err="1" smtClean="0">
                <a:solidFill>
                  <a:srgbClr val="0000FF"/>
                </a:solidFill>
              </a:rPr>
              <a:t>l’igiene</a:t>
            </a:r>
            <a:r>
              <a:rPr lang="en-US" sz="1300" b="1" dirty="0" smtClean="0">
                <a:solidFill>
                  <a:srgbClr val="0000FF"/>
                </a:solidFill>
              </a:rPr>
              <a:t>, </a:t>
            </a:r>
            <a:r>
              <a:rPr lang="en-US" sz="1300" b="1" dirty="0" err="1" smtClean="0">
                <a:solidFill>
                  <a:srgbClr val="0000FF"/>
                </a:solidFill>
              </a:rPr>
              <a:t>arredi</a:t>
            </a:r>
            <a:r>
              <a:rPr lang="en-US" sz="1300" b="1" dirty="0" smtClean="0">
                <a:solidFill>
                  <a:srgbClr val="0000FF"/>
                </a:solidFill>
              </a:rPr>
              <a:t> per </a:t>
            </a:r>
            <a:r>
              <a:rPr lang="en-US" sz="1300" b="1" dirty="0" err="1" smtClean="0">
                <a:solidFill>
                  <a:srgbClr val="0000FF"/>
                </a:solidFill>
              </a:rPr>
              <a:t>ufficio</a:t>
            </a:r>
            <a:r>
              <a:rPr lang="en-US" sz="1300" dirty="0" smtClean="0"/>
              <a:t>)</a:t>
            </a:r>
          </a:p>
          <a:p>
            <a:pPr marL="0" indent="0" algn="ctr">
              <a:buNone/>
            </a:pPr>
            <a:r>
              <a:rPr lang="en-US" sz="1300" b="1" dirty="0" err="1" smtClean="0"/>
              <a:t>Cosa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deve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quindi</a:t>
            </a:r>
            <a:r>
              <a:rPr lang="en-US" sz="1300" b="1" dirty="0" smtClean="0"/>
              <a:t> fare </a:t>
            </a:r>
            <a:r>
              <a:rPr lang="en-US" sz="1300" b="1" dirty="0" err="1" smtClean="0"/>
              <a:t>il</a:t>
            </a:r>
            <a:r>
              <a:rPr lang="en-US" sz="1300" b="1" dirty="0" smtClean="0"/>
              <a:t> RUP prima di </a:t>
            </a:r>
            <a:r>
              <a:rPr lang="en-US" sz="1300" b="1" dirty="0" err="1" smtClean="0"/>
              <a:t>avviare</a:t>
            </a:r>
            <a:r>
              <a:rPr lang="en-US" sz="1300" b="1" dirty="0" smtClean="0"/>
              <a:t> le procedure per </a:t>
            </a:r>
            <a:r>
              <a:rPr lang="en-US" sz="1300" b="1" dirty="0" err="1" smtClean="0"/>
              <a:t>l’acquisizione</a:t>
            </a:r>
            <a:r>
              <a:rPr lang="en-US" sz="1300" b="1" dirty="0" smtClean="0"/>
              <a:t> di </a:t>
            </a:r>
            <a:r>
              <a:rPr lang="en-US" sz="1300" b="1" dirty="0" err="1" smtClean="0"/>
              <a:t>prodotti</a:t>
            </a:r>
            <a:r>
              <a:rPr lang="en-US" sz="1300" b="1" dirty="0" smtClean="0"/>
              <a:t> e </a:t>
            </a:r>
            <a:r>
              <a:rPr lang="en-US" sz="1300" b="1" dirty="0" err="1" smtClean="0"/>
              <a:t>servizi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inseriti</a:t>
            </a:r>
            <a:r>
              <a:rPr lang="en-US" sz="1300" b="1" dirty="0" smtClean="0"/>
              <a:t> </a:t>
            </a:r>
            <a:r>
              <a:rPr lang="en-US" sz="1300" b="1" dirty="0" err="1" smtClean="0"/>
              <a:t>nell’elenco</a:t>
            </a:r>
            <a:r>
              <a:rPr lang="en-US" sz="1300" b="1" dirty="0" smtClean="0"/>
              <a:t> ?</a:t>
            </a:r>
          </a:p>
          <a:p>
            <a:pPr marL="0" indent="0" algn="just">
              <a:buNone/>
            </a:pPr>
            <a:r>
              <a:rPr lang="en-US" sz="1300" b="1" dirty="0" smtClean="0"/>
              <a:t>1) </a:t>
            </a:r>
            <a:r>
              <a:rPr lang="en-US" sz="1300" b="1" dirty="0" smtClean="0">
                <a:solidFill>
                  <a:srgbClr val="FF0000"/>
                </a:solidFill>
              </a:rPr>
              <a:t>Se </a:t>
            </a:r>
            <a:r>
              <a:rPr lang="en-US" sz="1300" b="1" dirty="0" err="1" smtClean="0">
                <a:solidFill>
                  <a:srgbClr val="FF0000"/>
                </a:solidFill>
              </a:rPr>
              <a:t>si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procede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attraverso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Consip</a:t>
            </a:r>
            <a:r>
              <a:rPr lang="en-US" sz="1300" b="1" dirty="0" smtClean="0">
                <a:solidFill>
                  <a:srgbClr val="FF0000"/>
                </a:solidFill>
              </a:rPr>
              <a:t> con </a:t>
            </a:r>
            <a:r>
              <a:rPr lang="en-US" sz="1300" b="1" dirty="0" err="1" smtClean="0">
                <a:solidFill>
                  <a:srgbClr val="FF0000"/>
                </a:solidFill>
              </a:rPr>
              <a:t>ordini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diretti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verificare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nella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sk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prodotto</a:t>
            </a:r>
            <a:r>
              <a:rPr lang="en-US" sz="1300" b="1" dirty="0" smtClean="0">
                <a:solidFill>
                  <a:srgbClr val="FF0000"/>
                </a:solidFill>
              </a:rPr>
              <a:t>/</a:t>
            </a:r>
            <a:r>
              <a:rPr lang="en-US" sz="1300" b="1" dirty="0" err="1" smtClean="0">
                <a:solidFill>
                  <a:srgbClr val="FF0000"/>
                </a:solidFill>
              </a:rPr>
              <a:t>servizio</a:t>
            </a:r>
            <a:r>
              <a:rPr lang="en-US" sz="1300" b="1" dirty="0" smtClean="0">
                <a:solidFill>
                  <a:srgbClr val="FF0000"/>
                </a:solidFill>
              </a:rPr>
              <a:t> la </a:t>
            </a:r>
            <a:r>
              <a:rPr lang="en-US" sz="1300" b="1" dirty="0" err="1" smtClean="0">
                <a:solidFill>
                  <a:srgbClr val="FF0000"/>
                </a:solidFill>
              </a:rPr>
              <a:t>presenza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dei</a:t>
            </a:r>
            <a:r>
              <a:rPr lang="en-US" sz="1300" b="1" dirty="0" smtClean="0">
                <a:solidFill>
                  <a:srgbClr val="FF0000"/>
                </a:solidFill>
              </a:rPr>
              <a:t>  </a:t>
            </a:r>
            <a:r>
              <a:rPr lang="en-US" sz="1300" b="1" dirty="0" err="1" smtClean="0">
                <a:solidFill>
                  <a:srgbClr val="FF0000"/>
                </a:solidFill>
              </a:rPr>
              <a:t>campi</a:t>
            </a:r>
            <a:r>
              <a:rPr lang="en-US" sz="1300" b="1" dirty="0" smtClean="0">
                <a:solidFill>
                  <a:srgbClr val="FF0000"/>
                </a:solidFill>
              </a:rPr>
              <a:t> “</a:t>
            </a:r>
            <a:r>
              <a:rPr lang="en-US" sz="1300" b="1" dirty="0" err="1" smtClean="0">
                <a:solidFill>
                  <a:srgbClr val="FF0000"/>
                </a:solidFill>
              </a:rPr>
              <a:t>acquisti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verdi</a:t>
            </a:r>
            <a:r>
              <a:rPr lang="en-US" sz="1300" b="1" dirty="0" smtClean="0">
                <a:solidFill>
                  <a:srgbClr val="FF0000"/>
                </a:solidFill>
              </a:rPr>
              <a:t>” SI  - “</a:t>
            </a:r>
            <a:r>
              <a:rPr lang="en-US" sz="1300" b="1" dirty="0" err="1" smtClean="0">
                <a:solidFill>
                  <a:srgbClr val="FF0000"/>
                </a:solidFill>
              </a:rPr>
              <a:t>rispetto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dei</a:t>
            </a:r>
            <a:r>
              <a:rPr lang="en-US" sz="1300" b="1" dirty="0" smtClean="0">
                <a:solidFill>
                  <a:srgbClr val="FF0000"/>
                </a:solidFill>
              </a:rPr>
              <a:t> CAM del MATTN” SI</a:t>
            </a:r>
          </a:p>
          <a:p>
            <a:pPr marL="0" indent="0" algn="just">
              <a:buNone/>
            </a:pPr>
            <a:r>
              <a:rPr lang="en-US" sz="1300" b="1" dirty="0" smtClean="0"/>
              <a:t>2) </a:t>
            </a:r>
            <a:r>
              <a:rPr lang="en-US" sz="1300" b="1" dirty="0" smtClean="0">
                <a:solidFill>
                  <a:srgbClr val="FF0000"/>
                </a:solidFill>
              </a:rPr>
              <a:t>Se </a:t>
            </a:r>
            <a:r>
              <a:rPr lang="en-US" sz="1300" b="1" dirty="0" err="1" smtClean="0">
                <a:solidFill>
                  <a:srgbClr val="FF0000"/>
                </a:solidFill>
              </a:rPr>
              <a:t>si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procede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attraverso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Consip</a:t>
            </a:r>
            <a:r>
              <a:rPr lang="en-US" sz="1300" b="1" dirty="0" smtClean="0">
                <a:solidFill>
                  <a:srgbClr val="FF0000"/>
                </a:solidFill>
              </a:rPr>
              <a:t> con </a:t>
            </a:r>
            <a:r>
              <a:rPr lang="en-US" sz="1300" b="1" dirty="0" err="1" smtClean="0">
                <a:solidFill>
                  <a:srgbClr val="FF0000"/>
                </a:solidFill>
              </a:rPr>
              <a:t>RdO</a:t>
            </a:r>
            <a:r>
              <a:rPr lang="en-US" sz="1300" b="1" dirty="0" smtClean="0">
                <a:solidFill>
                  <a:srgbClr val="FF0000"/>
                </a:solidFill>
              </a:rPr>
              <a:t> o </a:t>
            </a:r>
            <a:r>
              <a:rPr lang="en-US" sz="1300" b="1" dirty="0" err="1" smtClean="0">
                <a:solidFill>
                  <a:srgbClr val="FF0000"/>
                </a:solidFill>
              </a:rPr>
              <a:t>fuori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Consip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sia</a:t>
            </a:r>
            <a:r>
              <a:rPr lang="en-US" sz="1300" b="1" dirty="0" smtClean="0">
                <a:solidFill>
                  <a:srgbClr val="FF0000"/>
                </a:solidFill>
              </a:rPr>
              <a:t> con </a:t>
            </a:r>
            <a:r>
              <a:rPr lang="en-US" sz="1300" b="1" dirty="0" err="1" smtClean="0">
                <a:solidFill>
                  <a:srgbClr val="FF0000"/>
                </a:solidFill>
              </a:rPr>
              <a:t>unica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richiesta</a:t>
            </a:r>
            <a:r>
              <a:rPr lang="en-US" sz="1300" b="1" dirty="0" smtClean="0">
                <a:solidFill>
                  <a:srgbClr val="FF0000"/>
                </a:solidFill>
              </a:rPr>
              <a:t> di </a:t>
            </a:r>
            <a:r>
              <a:rPr lang="en-US" sz="1300" b="1" dirty="0" err="1" smtClean="0">
                <a:solidFill>
                  <a:srgbClr val="FF0000"/>
                </a:solidFill>
              </a:rPr>
              <a:t>offerta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che</a:t>
            </a:r>
            <a:r>
              <a:rPr lang="en-US" sz="1300" b="1" dirty="0" smtClean="0">
                <a:solidFill>
                  <a:srgbClr val="FF0000"/>
                </a:solidFill>
              </a:rPr>
              <a:t> con </a:t>
            </a:r>
            <a:r>
              <a:rPr lang="en-US" sz="1300" b="1" dirty="0" err="1" smtClean="0">
                <a:solidFill>
                  <a:srgbClr val="FF0000"/>
                </a:solidFill>
              </a:rPr>
              <a:t>una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gara</a:t>
            </a:r>
            <a:r>
              <a:rPr lang="en-US" sz="1300" b="1" dirty="0" smtClean="0">
                <a:solidFill>
                  <a:srgbClr val="FF0000"/>
                </a:solidFill>
              </a:rPr>
              <a:t>, </a:t>
            </a:r>
            <a:r>
              <a:rPr lang="en-US" sz="1300" b="1" dirty="0" err="1" smtClean="0">
                <a:solidFill>
                  <a:srgbClr val="FF0000"/>
                </a:solidFill>
              </a:rPr>
              <a:t>inserire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nel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capitolato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tecnico</a:t>
            </a:r>
            <a:r>
              <a:rPr lang="en-US" sz="1300" b="1" dirty="0" smtClean="0">
                <a:solidFill>
                  <a:srgbClr val="FF0000"/>
                </a:solidFill>
              </a:rPr>
              <a:t> come </a:t>
            </a:r>
            <a:r>
              <a:rPr lang="en-US" sz="1300" b="1" dirty="0" err="1" smtClean="0">
                <a:solidFill>
                  <a:srgbClr val="FF0000"/>
                </a:solidFill>
              </a:rPr>
              <a:t>requisito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obbligatorio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il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rispetto</a:t>
            </a:r>
            <a:r>
              <a:rPr lang="en-US" sz="1300" b="1" dirty="0" smtClean="0">
                <a:solidFill>
                  <a:srgbClr val="FF0000"/>
                </a:solidFill>
              </a:rPr>
              <a:t> </a:t>
            </a:r>
            <a:r>
              <a:rPr lang="en-US" sz="1300" b="1" dirty="0" err="1" smtClean="0">
                <a:solidFill>
                  <a:srgbClr val="FF0000"/>
                </a:solidFill>
              </a:rPr>
              <a:t>dei</a:t>
            </a:r>
            <a:r>
              <a:rPr lang="en-US" sz="1300" b="1" dirty="0" smtClean="0">
                <a:solidFill>
                  <a:srgbClr val="FF0000"/>
                </a:solidFill>
              </a:rPr>
              <a:t> CAM di </a:t>
            </a:r>
            <a:r>
              <a:rPr lang="en-US" sz="1300" b="1" dirty="0" err="1" smtClean="0">
                <a:solidFill>
                  <a:srgbClr val="FF0000"/>
                </a:solidFill>
              </a:rPr>
              <a:t>riferimento</a:t>
            </a:r>
            <a:endParaRPr lang="en-US" sz="1300" b="1" dirty="0" smtClean="0"/>
          </a:p>
          <a:p>
            <a:pPr marL="0" indent="0" algn="just">
              <a:buNone/>
            </a:pPr>
            <a:r>
              <a:rPr lang="en-US" sz="1300" i="1" dirty="0">
                <a:solidFill>
                  <a:srgbClr val="0000FF"/>
                </a:solidFill>
              </a:rPr>
              <a:t>Per le </a:t>
            </a:r>
            <a:r>
              <a:rPr lang="en-US" sz="1300" i="1" dirty="0" err="1">
                <a:solidFill>
                  <a:srgbClr val="0000FF"/>
                </a:solidFill>
              </a:rPr>
              <a:t>modifiche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introdotte</a:t>
            </a:r>
            <a:r>
              <a:rPr lang="en-US" sz="1300" i="1" dirty="0">
                <a:solidFill>
                  <a:srgbClr val="0000FF"/>
                </a:solidFill>
              </a:rPr>
              <a:t>  </a:t>
            </a:r>
            <a:r>
              <a:rPr lang="en-US" sz="1300" i="1" dirty="0" err="1">
                <a:solidFill>
                  <a:srgbClr val="0000FF"/>
                </a:solidFill>
              </a:rPr>
              <a:t>dalla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citata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Legge</a:t>
            </a:r>
            <a:r>
              <a:rPr lang="en-US" sz="1300" i="1" dirty="0">
                <a:solidFill>
                  <a:srgbClr val="0000FF"/>
                </a:solidFill>
              </a:rPr>
              <a:t> 221 </a:t>
            </a:r>
            <a:r>
              <a:rPr lang="en-US" sz="1300" i="1" dirty="0" err="1">
                <a:solidFill>
                  <a:srgbClr val="0000FF"/>
                </a:solidFill>
              </a:rPr>
              <a:t>agli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artt</a:t>
            </a:r>
            <a:r>
              <a:rPr lang="en-US" sz="1300" i="1" dirty="0">
                <a:solidFill>
                  <a:srgbClr val="0000FF"/>
                </a:solidFill>
              </a:rPr>
              <a:t>. 75 – 83 - 64 – 7 del </a:t>
            </a:r>
            <a:r>
              <a:rPr lang="en-US" sz="1300" i="1" dirty="0" err="1">
                <a:solidFill>
                  <a:srgbClr val="0000FF"/>
                </a:solidFill>
              </a:rPr>
              <a:t>Codice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degli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appalti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pubblici</a:t>
            </a:r>
            <a:r>
              <a:rPr lang="en-US" sz="1300" i="1" dirty="0">
                <a:solidFill>
                  <a:srgbClr val="0000FF"/>
                </a:solidFill>
              </a:rPr>
              <a:t>, </a:t>
            </a:r>
            <a:r>
              <a:rPr lang="en-US" sz="1300" i="1" dirty="0" err="1">
                <a:solidFill>
                  <a:srgbClr val="0000FF"/>
                </a:solidFill>
              </a:rPr>
              <a:t>si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rimanda</a:t>
            </a:r>
            <a:r>
              <a:rPr lang="en-US" sz="1300" i="1" dirty="0">
                <a:solidFill>
                  <a:srgbClr val="0000FF"/>
                </a:solidFill>
              </a:rPr>
              <a:t> ad un </a:t>
            </a:r>
            <a:r>
              <a:rPr lang="en-US" sz="1300" i="1" dirty="0" err="1">
                <a:solidFill>
                  <a:srgbClr val="0000FF"/>
                </a:solidFill>
              </a:rPr>
              <a:t>successivo</a:t>
            </a:r>
            <a:r>
              <a:rPr lang="en-US" sz="1300" i="1" dirty="0">
                <a:solidFill>
                  <a:srgbClr val="0000FF"/>
                </a:solidFill>
              </a:rPr>
              <a:t> e </a:t>
            </a:r>
            <a:r>
              <a:rPr lang="en-US" sz="1300" i="1" dirty="0" err="1">
                <a:solidFill>
                  <a:srgbClr val="0000FF"/>
                </a:solidFill>
              </a:rPr>
              <a:t>più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dettagliato</a:t>
            </a:r>
            <a:r>
              <a:rPr lang="en-US" sz="1300" i="1" dirty="0">
                <a:solidFill>
                  <a:srgbClr val="0000FF"/>
                </a:solidFill>
              </a:rPr>
              <a:t> </a:t>
            </a:r>
            <a:r>
              <a:rPr lang="en-US" sz="1300" i="1" dirty="0" err="1">
                <a:solidFill>
                  <a:srgbClr val="0000FF"/>
                </a:solidFill>
              </a:rPr>
              <a:t>esame</a:t>
            </a:r>
            <a:r>
              <a:rPr lang="en-US" sz="1300" i="1" dirty="0">
                <a:solidFill>
                  <a:srgbClr val="0000FF"/>
                </a:solidFill>
              </a:rPr>
              <a:t> in </a:t>
            </a:r>
            <a:r>
              <a:rPr lang="en-US" sz="1300" i="1" dirty="0" err="1">
                <a:solidFill>
                  <a:srgbClr val="0000FF"/>
                </a:solidFill>
              </a:rPr>
              <a:t>caso</a:t>
            </a:r>
            <a:r>
              <a:rPr lang="en-US" sz="1300" i="1" dirty="0">
                <a:solidFill>
                  <a:srgbClr val="0000FF"/>
                </a:solidFill>
              </a:rPr>
              <a:t> di </a:t>
            </a:r>
            <a:r>
              <a:rPr lang="en-US" sz="1300" i="1" dirty="0" err="1">
                <a:solidFill>
                  <a:srgbClr val="0000FF"/>
                </a:solidFill>
              </a:rPr>
              <a:t>necessità</a:t>
            </a:r>
            <a:r>
              <a:rPr lang="en-US" sz="1300" i="1" dirty="0"/>
              <a:t>.</a:t>
            </a:r>
          </a:p>
          <a:p>
            <a:pPr marL="0" indent="0" algn="just">
              <a:buNone/>
            </a:pPr>
            <a:endParaRPr lang="en-US" sz="13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Legge</a:t>
            </a:r>
            <a:r>
              <a:rPr lang="en-US" sz="2000" dirty="0"/>
              <a:t> 221 del 28.12.2015</a:t>
            </a:r>
            <a:br>
              <a:rPr lang="en-US" sz="2000" dirty="0"/>
            </a:br>
            <a:r>
              <a:rPr lang="en-US" sz="2000" dirty="0" err="1"/>
              <a:t>Disposizioni</a:t>
            </a:r>
            <a:r>
              <a:rPr lang="en-US" sz="2000" dirty="0"/>
              <a:t> in </a:t>
            </a:r>
            <a:r>
              <a:rPr lang="en-US" sz="2000" dirty="0" err="1"/>
              <a:t>materia</a:t>
            </a:r>
            <a:r>
              <a:rPr lang="en-US" sz="2000" dirty="0"/>
              <a:t> </a:t>
            </a:r>
            <a:r>
              <a:rPr lang="en-US" sz="2000" dirty="0" err="1"/>
              <a:t>ambientale</a:t>
            </a:r>
            <a:r>
              <a:rPr lang="en-US" sz="2000" dirty="0"/>
              <a:t> per </a:t>
            </a:r>
            <a:r>
              <a:rPr lang="en-US" sz="2000" dirty="0" err="1"/>
              <a:t>promuovere</a:t>
            </a:r>
            <a:r>
              <a:rPr lang="en-US" sz="2000" dirty="0"/>
              <a:t> </a:t>
            </a:r>
            <a:r>
              <a:rPr lang="en-US" sz="2000" dirty="0" err="1"/>
              <a:t>misure</a:t>
            </a:r>
            <a:r>
              <a:rPr lang="en-US" sz="2000" dirty="0"/>
              <a:t> di green economy e per </a:t>
            </a:r>
            <a:r>
              <a:rPr lang="en-US" sz="2000" dirty="0" err="1"/>
              <a:t>il</a:t>
            </a:r>
            <a:r>
              <a:rPr lang="en-US" sz="2000" dirty="0"/>
              <a:t> </a:t>
            </a:r>
            <a:r>
              <a:rPr lang="en-US" sz="2000" dirty="0" err="1"/>
              <a:t>contenimento</a:t>
            </a:r>
            <a:r>
              <a:rPr lang="en-US" sz="2000" dirty="0"/>
              <a:t> </a:t>
            </a:r>
            <a:r>
              <a:rPr lang="en-US" sz="2000" dirty="0" err="1"/>
              <a:t>dell’uso</a:t>
            </a:r>
            <a:r>
              <a:rPr lang="en-US" sz="2000" dirty="0"/>
              <a:t> </a:t>
            </a:r>
            <a:r>
              <a:rPr lang="en-US" sz="2000" dirty="0" err="1"/>
              <a:t>eccessivo</a:t>
            </a:r>
            <a:r>
              <a:rPr lang="en-US" sz="2000" dirty="0"/>
              <a:t> di </a:t>
            </a:r>
            <a:r>
              <a:rPr lang="en-US" sz="2000" dirty="0" err="1"/>
              <a:t>risorse</a:t>
            </a:r>
            <a:r>
              <a:rPr lang="en-US" sz="2000" dirty="0"/>
              <a:t> </a:t>
            </a:r>
            <a:r>
              <a:rPr lang="en-US" sz="2000" dirty="0" err="1"/>
              <a:t>naturali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2"/>
              </a:rPr>
              <a:t>Circolare DAC del 4.2.2016 prot. n. 55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97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4051" y="3395133"/>
            <a:ext cx="5556250" cy="55033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300" dirty="0" smtClean="0"/>
              <a:t>Le </a:t>
            </a:r>
            <a:r>
              <a:rPr lang="en-US" sz="1300" dirty="0" err="1" smtClean="0"/>
              <a:t>novità</a:t>
            </a:r>
            <a:r>
              <a:rPr lang="en-US" sz="1300" dirty="0" smtClean="0"/>
              <a:t> di vs. </a:t>
            </a:r>
            <a:r>
              <a:rPr lang="en-US" sz="1300" dirty="0" err="1" smtClean="0"/>
              <a:t>specifico</a:t>
            </a:r>
            <a:r>
              <a:rPr lang="en-US" sz="1300" dirty="0" smtClean="0"/>
              <a:t> </a:t>
            </a:r>
            <a:r>
              <a:rPr lang="en-US" sz="1300" dirty="0" err="1" smtClean="0"/>
              <a:t>interesse</a:t>
            </a:r>
            <a:r>
              <a:rPr lang="en-US" sz="1300" dirty="0" smtClean="0"/>
              <a:t>, </a:t>
            </a:r>
            <a:r>
              <a:rPr lang="en-US" sz="1300" dirty="0" err="1" smtClean="0"/>
              <a:t>introdotte</a:t>
            </a:r>
            <a:r>
              <a:rPr lang="en-US" sz="1300" dirty="0" smtClean="0"/>
              <a:t> </a:t>
            </a:r>
            <a:r>
              <a:rPr lang="en-US" sz="1300" dirty="0" err="1" smtClean="0"/>
              <a:t>dalla</a:t>
            </a:r>
            <a:r>
              <a:rPr lang="en-US" sz="1300" dirty="0" smtClean="0"/>
              <a:t> </a:t>
            </a:r>
            <a:r>
              <a:rPr lang="en-US" sz="1300" dirty="0" err="1" smtClean="0"/>
              <a:t>Legge</a:t>
            </a:r>
            <a:r>
              <a:rPr lang="en-US" sz="1300" dirty="0" smtClean="0"/>
              <a:t> di </a:t>
            </a:r>
            <a:r>
              <a:rPr lang="en-US" sz="1300" dirty="0" err="1" smtClean="0"/>
              <a:t>stabilità</a:t>
            </a:r>
            <a:r>
              <a:rPr lang="en-US" sz="1300" dirty="0" smtClean="0"/>
              <a:t> 2016 e </a:t>
            </a:r>
            <a:r>
              <a:rPr lang="en-US" sz="1300" dirty="0" err="1"/>
              <a:t>già</a:t>
            </a:r>
            <a:r>
              <a:rPr lang="en-US" sz="1300" dirty="0"/>
              <a:t> </a:t>
            </a:r>
            <a:r>
              <a:rPr lang="en-US" sz="1300" dirty="0" smtClean="0"/>
              <a:t>operative, </a:t>
            </a:r>
            <a:r>
              <a:rPr lang="en-US" sz="1300" dirty="0" err="1" smtClean="0"/>
              <a:t>riguardano</a:t>
            </a:r>
            <a:r>
              <a:rPr lang="en-US" sz="1300" dirty="0" smtClean="0"/>
              <a:t> in </a:t>
            </a:r>
            <a:r>
              <a:rPr lang="en-US" sz="1300" dirty="0" err="1" smtClean="0"/>
              <a:t>particolare</a:t>
            </a:r>
            <a:r>
              <a:rPr lang="en-US" sz="1300" dirty="0" smtClean="0"/>
              <a:t>  </a:t>
            </a:r>
            <a:r>
              <a:rPr lang="en-US" sz="1300" dirty="0" err="1" smtClean="0"/>
              <a:t>punti</a:t>
            </a:r>
            <a:r>
              <a:rPr lang="en-US" sz="1300" dirty="0" smtClean="0"/>
              <a:t> B) e D) </a:t>
            </a:r>
            <a:r>
              <a:rPr lang="en-US" sz="1300" dirty="0" err="1" smtClean="0"/>
              <a:t>della</a:t>
            </a:r>
            <a:r>
              <a:rPr lang="en-US" sz="1300" dirty="0" smtClean="0"/>
              <a:t> </a:t>
            </a:r>
            <a:r>
              <a:rPr lang="en-US" sz="1300" dirty="0" err="1" smtClean="0"/>
              <a:t>suddetta</a:t>
            </a:r>
            <a:r>
              <a:rPr lang="en-US" sz="1300" dirty="0" smtClean="0"/>
              <a:t> </a:t>
            </a:r>
            <a:r>
              <a:rPr lang="en-US" sz="1300" dirty="0" err="1" smtClean="0"/>
              <a:t>circolare</a:t>
            </a:r>
            <a:r>
              <a:rPr lang="en-US" sz="1300" dirty="0" smtClean="0"/>
              <a:t>.</a:t>
            </a:r>
          </a:p>
          <a:p>
            <a:pPr marL="0" indent="0" algn="just">
              <a:buNone/>
            </a:pPr>
            <a:r>
              <a:rPr lang="en-US" sz="1300" dirty="0" smtClean="0"/>
              <a:t>In </a:t>
            </a:r>
            <a:r>
              <a:rPr lang="en-US" sz="1300" dirty="0" err="1" smtClean="0"/>
              <a:t>particolare</a:t>
            </a:r>
            <a:r>
              <a:rPr lang="en-US" sz="1300" dirty="0" smtClean="0"/>
              <a:t>:</a:t>
            </a:r>
          </a:p>
          <a:p>
            <a:pPr algn="just"/>
            <a:r>
              <a:rPr lang="en-US" sz="1300" dirty="0" smtClean="0"/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commi</a:t>
            </a:r>
            <a:r>
              <a:rPr lang="en-US" sz="1300" dirty="0" smtClean="0">
                <a:solidFill>
                  <a:srgbClr val="FF0000"/>
                </a:solidFill>
              </a:rPr>
              <a:t> 502 e 503 </a:t>
            </a:r>
            <a:r>
              <a:rPr lang="en-US" sz="1300" dirty="0" err="1" smtClean="0">
                <a:solidFill>
                  <a:srgbClr val="FF0000"/>
                </a:solidFill>
              </a:rPr>
              <a:t>della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Legge</a:t>
            </a:r>
            <a:r>
              <a:rPr lang="en-US" sz="1300" dirty="0" smtClean="0">
                <a:solidFill>
                  <a:srgbClr val="FF0000"/>
                </a:solidFill>
              </a:rPr>
              <a:t> 208 (</a:t>
            </a:r>
            <a:r>
              <a:rPr lang="en-US" sz="1300" dirty="0" err="1" smtClean="0">
                <a:solidFill>
                  <a:srgbClr val="FF0000"/>
                </a:solidFill>
              </a:rPr>
              <a:t>punto</a:t>
            </a:r>
            <a:r>
              <a:rPr lang="en-US" sz="1300" dirty="0" smtClean="0">
                <a:solidFill>
                  <a:srgbClr val="FF0000"/>
                </a:solidFill>
              </a:rPr>
              <a:t> B </a:t>
            </a:r>
            <a:r>
              <a:rPr lang="en-US" sz="1300" dirty="0" err="1" smtClean="0">
                <a:solidFill>
                  <a:srgbClr val="FF0000"/>
                </a:solidFill>
              </a:rPr>
              <a:t>della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circolare</a:t>
            </a:r>
            <a:r>
              <a:rPr lang="en-US" sz="1300" dirty="0" smtClean="0">
                <a:solidFill>
                  <a:srgbClr val="FF0000"/>
                </a:solidFill>
              </a:rPr>
              <a:t>) </a:t>
            </a:r>
            <a:r>
              <a:rPr lang="en-US" sz="1300" dirty="0" err="1" smtClean="0">
                <a:solidFill>
                  <a:srgbClr val="FF0000"/>
                </a:solidFill>
              </a:rPr>
              <a:t>prevedono</a:t>
            </a:r>
            <a:r>
              <a:rPr lang="en-US" sz="1300" dirty="0" smtClean="0">
                <a:solidFill>
                  <a:srgbClr val="FF0000"/>
                </a:solidFill>
              </a:rPr>
              <a:t> la </a:t>
            </a:r>
            <a:r>
              <a:rPr lang="en-US" sz="1300" dirty="0" err="1" smtClean="0">
                <a:solidFill>
                  <a:srgbClr val="FF0000"/>
                </a:solidFill>
              </a:rPr>
              <a:t>possibilità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effettuare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acquisti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fuori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Consip</a:t>
            </a:r>
            <a:r>
              <a:rPr lang="en-US" sz="1300" dirty="0" smtClean="0">
                <a:solidFill>
                  <a:srgbClr val="FF0000"/>
                </a:solidFill>
              </a:rPr>
              <a:t>/</a:t>
            </a:r>
            <a:r>
              <a:rPr lang="en-US" sz="1300" dirty="0" err="1" smtClean="0">
                <a:solidFill>
                  <a:srgbClr val="FF0000"/>
                </a:solidFill>
              </a:rPr>
              <a:t>Mepa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importo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inferiore</a:t>
            </a:r>
            <a:r>
              <a:rPr lang="en-US" sz="1300" dirty="0" smtClean="0">
                <a:solidFill>
                  <a:srgbClr val="FF0000"/>
                </a:solidFill>
              </a:rPr>
              <a:t> a € 1000, </a:t>
            </a:r>
            <a:r>
              <a:rPr lang="en-US" sz="1300" dirty="0" smtClean="0">
                <a:solidFill>
                  <a:srgbClr val="0000FF"/>
                </a:solidFill>
              </a:rPr>
              <a:t>con </a:t>
            </a:r>
            <a:r>
              <a:rPr lang="en-US" sz="1300" dirty="0" err="1" smtClean="0">
                <a:solidFill>
                  <a:srgbClr val="0000FF"/>
                </a:solidFill>
              </a:rPr>
              <a:t>esclusione</a:t>
            </a:r>
            <a:r>
              <a:rPr lang="en-US" sz="1300" dirty="0" smtClean="0">
                <a:solidFill>
                  <a:srgbClr val="0000FF"/>
                </a:solidFill>
              </a:rPr>
              <a:t> </a:t>
            </a:r>
            <a:r>
              <a:rPr lang="en-US" sz="1300" dirty="0" err="1" smtClean="0">
                <a:solidFill>
                  <a:srgbClr val="0000FF"/>
                </a:solidFill>
              </a:rPr>
              <a:t>dei</a:t>
            </a:r>
            <a:r>
              <a:rPr lang="en-US" sz="1300" dirty="0" smtClean="0">
                <a:solidFill>
                  <a:srgbClr val="0000FF"/>
                </a:solidFill>
              </a:rPr>
              <a:t> </a:t>
            </a:r>
            <a:r>
              <a:rPr lang="en-US" sz="1300" dirty="0" err="1" smtClean="0">
                <a:solidFill>
                  <a:srgbClr val="0000FF"/>
                </a:solidFill>
              </a:rPr>
              <a:t>beni</a:t>
            </a:r>
            <a:r>
              <a:rPr lang="en-US" sz="1300" dirty="0" smtClean="0">
                <a:solidFill>
                  <a:srgbClr val="0000FF"/>
                </a:solidFill>
              </a:rPr>
              <a:t>/</a:t>
            </a:r>
            <a:r>
              <a:rPr lang="en-US" sz="1300" dirty="0" err="1" smtClean="0">
                <a:solidFill>
                  <a:srgbClr val="0000FF"/>
                </a:solidFill>
              </a:rPr>
              <a:t>servizi</a:t>
            </a:r>
            <a:r>
              <a:rPr lang="en-US" sz="1300" dirty="0" smtClean="0">
                <a:solidFill>
                  <a:srgbClr val="0000FF"/>
                </a:solidFill>
              </a:rPr>
              <a:t> </a:t>
            </a:r>
            <a:r>
              <a:rPr lang="en-US" sz="1300" dirty="0" err="1" smtClean="0">
                <a:solidFill>
                  <a:srgbClr val="0000FF"/>
                </a:solidFill>
              </a:rPr>
              <a:t>informatici</a:t>
            </a:r>
            <a:r>
              <a:rPr lang="en-US" sz="1300" dirty="0" smtClean="0">
                <a:solidFill>
                  <a:srgbClr val="0000FF"/>
                </a:solidFill>
              </a:rPr>
              <a:t> e di </a:t>
            </a:r>
            <a:r>
              <a:rPr lang="en-US" sz="1300" dirty="0" err="1" smtClean="0">
                <a:solidFill>
                  <a:srgbClr val="0000FF"/>
                </a:solidFill>
              </a:rPr>
              <a:t>connettività</a:t>
            </a:r>
            <a:r>
              <a:rPr lang="en-US" sz="1300" dirty="0" smtClean="0">
                <a:solidFill>
                  <a:srgbClr val="FF0000"/>
                </a:solidFill>
              </a:rPr>
              <a:t>. </a:t>
            </a:r>
            <a:r>
              <a:rPr lang="en-US" sz="1300" dirty="0" err="1" smtClean="0">
                <a:solidFill>
                  <a:srgbClr val="FF0000"/>
                </a:solidFill>
              </a:rPr>
              <a:t>Permane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il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divieto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frazionamento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ed</a:t>
            </a:r>
            <a:r>
              <a:rPr lang="en-US" sz="1300" dirty="0" smtClean="0">
                <a:solidFill>
                  <a:srgbClr val="FF0000"/>
                </a:solidFill>
              </a:rPr>
              <a:t> a tale </a:t>
            </a:r>
            <a:r>
              <a:rPr lang="en-US" sz="1300" dirty="0" err="1" smtClean="0">
                <a:solidFill>
                  <a:srgbClr val="FF0000"/>
                </a:solidFill>
              </a:rPr>
              <a:t>scopo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si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rimanda</a:t>
            </a:r>
            <a:r>
              <a:rPr lang="en-US" sz="1300" dirty="0" smtClean="0">
                <a:solidFill>
                  <a:srgbClr val="FF0000"/>
                </a:solidFill>
              </a:rPr>
              <a:t> ad </a:t>
            </a:r>
            <a:r>
              <a:rPr lang="en-US" sz="1300" dirty="0" err="1" smtClean="0">
                <a:solidFill>
                  <a:srgbClr val="FF0000"/>
                </a:solidFill>
              </a:rPr>
              <a:t>una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programmazione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annuale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degli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acquisti</a:t>
            </a:r>
            <a:r>
              <a:rPr lang="en-US" sz="1300" dirty="0" smtClean="0">
                <a:solidFill>
                  <a:srgbClr val="FF0000"/>
                </a:solidFill>
              </a:rPr>
              <a:t> per le </a:t>
            </a:r>
            <a:r>
              <a:rPr lang="en-US" sz="1300" dirty="0" err="1" smtClean="0">
                <a:solidFill>
                  <a:srgbClr val="FF0000"/>
                </a:solidFill>
              </a:rPr>
              <a:t>necessità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ricorrenti</a:t>
            </a:r>
            <a:r>
              <a:rPr lang="en-US" sz="1300" dirty="0" smtClean="0">
                <a:solidFill>
                  <a:srgbClr val="FF0000"/>
                </a:solidFill>
              </a:rPr>
              <a:t>. </a:t>
            </a:r>
            <a:r>
              <a:rPr lang="en-US" sz="1300" dirty="0" err="1" smtClean="0">
                <a:solidFill>
                  <a:srgbClr val="FF0000"/>
                </a:solidFill>
              </a:rPr>
              <a:t>Nell’ipotesi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utilizzo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questa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possibilità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si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sottolinea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che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permane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l’obbligo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protocollare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tutti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gli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atti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afferenti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alle</a:t>
            </a:r>
            <a:r>
              <a:rPr lang="en-US" sz="1300" dirty="0" smtClean="0">
                <a:solidFill>
                  <a:srgbClr val="FF0000"/>
                </a:solidFill>
              </a:rPr>
              <a:t> procedure con </a:t>
            </a:r>
            <a:r>
              <a:rPr lang="en-US" sz="1300" dirty="0" err="1" smtClean="0">
                <a:solidFill>
                  <a:srgbClr val="FF0000"/>
                </a:solidFill>
              </a:rPr>
              <a:t>conseguente</a:t>
            </a:r>
            <a:r>
              <a:rPr lang="en-US" sz="1300" dirty="0" smtClean="0">
                <a:solidFill>
                  <a:srgbClr val="FF0000"/>
                </a:solidFill>
              </a:rPr>
              <a:t> “</a:t>
            </a:r>
            <a:r>
              <a:rPr lang="en-US" sz="1300" dirty="0" err="1" smtClean="0">
                <a:solidFill>
                  <a:srgbClr val="FF0000"/>
                </a:solidFill>
              </a:rPr>
              <a:t>appesantimento</a:t>
            </a:r>
            <a:r>
              <a:rPr lang="en-US" sz="1300" dirty="0" smtClean="0">
                <a:solidFill>
                  <a:srgbClr val="FF0000"/>
                </a:solidFill>
              </a:rPr>
              <a:t>” </a:t>
            </a:r>
            <a:r>
              <a:rPr lang="en-US" sz="1300" dirty="0" err="1" smtClean="0">
                <a:solidFill>
                  <a:srgbClr val="FF0000"/>
                </a:solidFill>
              </a:rPr>
              <a:t>delle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attività</a:t>
            </a:r>
            <a:r>
              <a:rPr lang="en-US" sz="13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r>
              <a:rPr lang="en-US" sz="1300" dirty="0" smtClean="0">
                <a:solidFill>
                  <a:srgbClr val="FF0000"/>
                </a:solidFill>
              </a:rPr>
              <a:t>Il comma 512 ha </a:t>
            </a:r>
            <a:r>
              <a:rPr lang="en-US" sz="1300" dirty="0" err="1" smtClean="0">
                <a:solidFill>
                  <a:srgbClr val="FF0000"/>
                </a:solidFill>
              </a:rPr>
              <a:t>introdotto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l’obbligo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approvvigionarsi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beni</a:t>
            </a:r>
            <a:r>
              <a:rPr lang="en-US" sz="1300" dirty="0" smtClean="0">
                <a:solidFill>
                  <a:srgbClr val="FF0000"/>
                </a:solidFill>
              </a:rPr>
              <a:t> e </a:t>
            </a:r>
            <a:r>
              <a:rPr lang="en-US" sz="1300" dirty="0" err="1" smtClean="0">
                <a:solidFill>
                  <a:srgbClr val="FF0000"/>
                </a:solidFill>
              </a:rPr>
              <a:t>servizi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informatici</a:t>
            </a:r>
            <a:r>
              <a:rPr lang="en-US" sz="1300" dirty="0" smtClean="0">
                <a:solidFill>
                  <a:srgbClr val="FF0000"/>
                </a:solidFill>
              </a:rPr>
              <a:t> e di </a:t>
            </a:r>
            <a:r>
              <a:rPr lang="en-US" sz="1300" dirty="0" err="1" smtClean="0">
                <a:solidFill>
                  <a:srgbClr val="FF0000"/>
                </a:solidFill>
              </a:rPr>
              <a:t>connettività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attraverso</a:t>
            </a:r>
            <a:r>
              <a:rPr lang="en-US" sz="1300" dirty="0" smtClean="0">
                <a:solidFill>
                  <a:srgbClr val="FF0000"/>
                </a:solidFill>
              </a:rPr>
              <a:t> le </a:t>
            </a:r>
            <a:r>
              <a:rPr lang="en-US" sz="1300" dirty="0" err="1" smtClean="0">
                <a:solidFill>
                  <a:srgbClr val="FF0000"/>
                </a:solidFill>
              </a:rPr>
              <a:t>Convenzioni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Consip</a:t>
            </a:r>
            <a:r>
              <a:rPr lang="en-US" sz="1300" dirty="0" smtClean="0">
                <a:solidFill>
                  <a:srgbClr val="FF0000"/>
                </a:solidFill>
              </a:rPr>
              <a:t>. Per </a:t>
            </a:r>
            <a:r>
              <a:rPr lang="en-US" sz="1300" dirty="0" err="1" smtClean="0">
                <a:solidFill>
                  <a:srgbClr val="FF0000"/>
                </a:solidFill>
              </a:rPr>
              <a:t>gli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acquisti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effettuati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fuori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dalle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convenzioni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è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posto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l’obbligo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una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preventiva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motivata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autorizzazione</a:t>
            </a:r>
            <a:r>
              <a:rPr lang="en-US" sz="1300" dirty="0" smtClean="0">
                <a:solidFill>
                  <a:srgbClr val="FF0000"/>
                </a:solidFill>
              </a:rPr>
              <a:t> da parte </a:t>
            </a:r>
            <a:r>
              <a:rPr lang="en-US" sz="1300" dirty="0" err="1" smtClean="0">
                <a:solidFill>
                  <a:srgbClr val="FF0000"/>
                </a:solidFill>
              </a:rPr>
              <a:t>dell’organo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vertice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amministrativo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individuato</a:t>
            </a:r>
            <a:r>
              <a:rPr lang="en-US" sz="1300" dirty="0" smtClean="0">
                <a:solidFill>
                  <a:srgbClr val="FF0000"/>
                </a:solidFill>
              </a:rPr>
              <a:t>, </a:t>
            </a:r>
            <a:r>
              <a:rPr lang="en-US" sz="1300" dirty="0" err="1" smtClean="0">
                <a:solidFill>
                  <a:srgbClr val="FF0000"/>
                </a:solidFill>
              </a:rPr>
              <a:t>nell’ambito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delle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Strutture</a:t>
            </a:r>
            <a:r>
              <a:rPr lang="en-US" sz="1300" dirty="0" smtClean="0">
                <a:solidFill>
                  <a:srgbClr val="FF0000"/>
                </a:solidFill>
              </a:rPr>
              <a:t> INFN, </a:t>
            </a:r>
            <a:r>
              <a:rPr lang="en-US" sz="1300" dirty="0" err="1" smtClean="0">
                <a:solidFill>
                  <a:srgbClr val="FF0000"/>
                </a:solidFill>
              </a:rPr>
              <a:t>nella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figura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Direttore</a:t>
            </a:r>
            <a:r>
              <a:rPr lang="en-US" sz="1300" dirty="0" smtClean="0">
                <a:solidFill>
                  <a:srgbClr val="FF0000"/>
                </a:solidFill>
              </a:rPr>
              <a:t>. </a:t>
            </a:r>
            <a:r>
              <a:rPr lang="en-US" sz="1300" dirty="0" err="1" smtClean="0">
                <a:solidFill>
                  <a:srgbClr val="FF0000"/>
                </a:solidFill>
              </a:rPr>
              <a:t>Inoltre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detti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affidamenti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fuori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Consip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sono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soggetti</a:t>
            </a:r>
            <a:r>
              <a:rPr lang="en-US" sz="1300" dirty="0" smtClean="0">
                <a:solidFill>
                  <a:srgbClr val="FF0000"/>
                </a:solidFill>
              </a:rPr>
              <a:t> a </a:t>
            </a:r>
            <a:r>
              <a:rPr lang="en-US" sz="1300" dirty="0" err="1" smtClean="0">
                <a:solidFill>
                  <a:srgbClr val="FF0000"/>
                </a:solidFill>
              </a:rPr>
              <a:t>comunicazione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nei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confronti</a:t>
            </a:r>
            <a:r>
              <a:rPr lang="en-US" sz="1300" dirty="0" smtClean="0">
                <a:solidFill>
                  <a:srgbClr val="FF0000"/>
                </a:solidFill>
              </a:rPr>
              <a:t> di ANAC e AGID</a:t>
            </a:r>
            <a:r>
              <a:rPr lang="en-US" sz="1300" dirty="0">
                <a:solidFill>
                  <a:srgbClr val="FF0000"/>
                </a:solidFill>
              </a:rPr>
              <a:t> </a:t>
            </a:r>
            <a:r>
              <a:rPr lang="en-US" sz="1300" dirty="0" smtClean="0">
                <a:solidFill>
                  <a:srgbClr val="FF0000"/>
                </a:solidFill>
              </a:rPr>
              <a:t>(</a:t>
            </a:r>
            <a:r>
              <a:rPr lang="en-US" sz="1300" dirty="0" err="1" smtClean="0">
                <a:solidFill>
                  <a:srgbClr val="FF0000"/>
                </a:solidFill>
              </a:rPr>
              <a:t>ancora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però</a:t>
            </a:r>
            <a:r>
              <a:rPr lang="en-US" sz="1300" dirty="0" smtClean="0">
                <a:solidFill>
                  <a:srgbClr val="FF0000"/>
                </a:solidFill>
              </a:rPr>
              <a:t> non </a:t>
            </a:r>
            <a:r>
              <a:rPr lang="en-US" sz="1300" dirty="0" err="1" smtClean="0">
                <a:solidFill>
                  <a:srgbClr val="FF0000"/>
                </a:solidFill>
              </a:rPr>
              <a:t>sono</a:t>
            </a:r>
            <a:r>
              <a:rPr lang="en-US" sz="1300" dirty="0" smtClean="0">
                <a:solidFill>
                  <a:srgbClr val="FF0000"/>
                </a:solidFill>
              </a:rPr>
              <a:t> state rese note le </a:t>
            </a:r>
            <a:r>
              <a:rPr lang="en-US" sz="1300" dirty="0" err="1" smtClean="0">
                <a:solidFill>
                  <a:srgbClr val="FF0000"/>
                </a:solidFill>
              </a:rPr>
              <a:t>modalità</a:t>
            </a:r>
            <a:r>
              <a:rPr lang="en-US" sz="1300" dirty="0" smtClean="0">
                <a:solidFill>
                  <a:srgbClr val="FF0000"/>
                </a:solidFill>
              </a:rPr>
              <a:t> di </a:t>
            </a:r>
            <a:r>
              <a:rPr lang="en-US" sz="1300" dirty="0" err="1" smtClean="0">
                <a:solidFill>
                  <a:srgbClr val="FF0000"/>
                </a:solidFill>
              </a:rPr>
              <a:t>dette</a:t>
            </a:r>
            <a:r>
              <a:rPr lang="en-US" sz="1300" dirty="0" smtClean="0">
                <a:solidFill>
                  <a:srgbClr val="FF0000"/>
                </a:solidFill>
              </a:rPr>
              <a:t> </a:t>
            </a:r>
            <a:r>
              <a:rPr lang="en-US" sz="1300" dirty="0" err="1" smtClean="0">
                <a:solidFill>
                  <a:srgbClr val="FF0000"/>
                </a:solidFill>
              </a:rPr>
              <a:t>comunicazioni</a:t>
            </a:r>
            <a:r>
              <a:rPr lang="en-US" sz="1300" dirty="0" smtClean="0">
                <a:solidFill>
                  <a:srgbClr val="FF000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sz="1300" dirty="0" smtClean="0"/>
              <a:t>Con </a:t>
            </a:r>
            <a:r>
              <a:rPr lang="en-US" sz="1300" dirty="0" err="1" smtClean="0"/>
              <a:t>il</a:t>
            </a:r>
            <a:r>
              <a:rPr lang="en-US" sz="1300" dirty="0" smtClean="0"/>
              <a:t> comma 513 </a:t>
            </a:r>
            <a:r>
              <a:rPr lang="en-US" sz="1300" dirty="0" err="1" smtClean="0"/>
              <a:t>viene</a:t>
            </a:r>
            <a:r>
              <a:rPr lang="en-US" sz="1300" dirty="0" smtClean="0"/>
              <a:t> </a:t>
            </a:r>
            <a:r>
              <a:rPr lang="en-US" sz="1300" dirty="0" err="1" smtClean="0"/>
              <a:t>affidato</a:t>
            </a:r>
            <a:r>
              <a:rPr lang="en-US" sz="1300" dirty="0" smtClean="0"/>
              <a:t> </a:t>
            </a:r>
            <a:r>
              <a:rPr lang="en-US" sz="1300" dirty="0" err="1" smtClean="0"/>
              <a:t>all’Agid</a:t>
            </a:r>
            <a:r>
              <a:rPr lang="en-US" sz="1300" dirty="0" smtClean="0"/>
              <a:t> (</a:t>
            </a:r>
            <a:r>
              <a:rPr lang="en-US" sz="1300" dirty="0" err="1" smtClean="0"/>
              <a:t>Agenzia</a:t>
            </a:r>
            <a:r>
              <a:rPr lang="en-US" sz="1300" dirty="0" smtClean="0"/>
              <a:t> per </a:t>
            </a:r>
            <a:r>
              <a:rPr lang="en-US" sz="1300" dirty="0" err="1" smtClean="0"/>
              <a:t>l’Italia</a:t>
            </a:r>
            <a:r>
              <a:rPr lang="en-US" sz="1300" dirty="0" smtClean="0"/>
              <a:t> </a:t>
            </a:r>
            <a:r>
              <a:rPr lang="en-US" sz="1300" dirty="0" err="1"/>
              <a:t>D</a:t>
            </a:r>
            <a:r>
              <a:rPr lang="en-US" sz="1300" dirty="0" err="1" smtClean="0"/>
              <a:t>igitale</a:t>
            </a:r>
            <a:r>
              <a:rPr lang="en-US" sz="1300" dirty="0" smtClean="0"/>
              <a:t> </a:t>
            </a:r>
            <a:r>
              <a:rPr lang="en-US" sz="1300" dirty="0" smtClean="0">
                <a:solidFill>
                  <a:srgbClr val="073E87"/>
                </a:solidFill>
              </a:rPr>
              <a:t>–</a:t>
            </a:r>
            <a:r>
              <a:rPr lang="en-US" sz="1300" dirty="0" smtClean="0"/>
              <a:t> </a:t>
            </a:r>
            <a:r>
              <a:rPr lang="en-US" sz="1300" dirty="0" err="1" smtClean="0"/>
              <a:t>istituita</a:t>
            </a:r>
            <a:r>
              <a:rPr lang="en-US" sz="1300" dirty="0" smtClean="0"/>
              <a:t> con </a:t>
            </a:r>
            <a:r>
              <a:rPr lang="en-US" sz="1300" dirty="0" err="1" smtClean="0"/>
              <a:t>Decreto</a:t>
            </a:r>
            <a:r>
              <a:rPr lang="en-US" sz="1300" dirty="0" smtClean="0"/>
              <a:t> </a:t>
            </a:r>
            <a:r>
              <a:rPr lang="en-US" sz="1300" dirty="0" err="1" smtClean="0"/>
              <a:t>Legge</a:t>
            </a:r>
            <a:r>
              <a:rPr lang="en-US" sz="1300" dirty="0" smtClean="0"/>
              <a:t> n. 83/2012 e </a:t>
            </a:r>
            <a:r>
              <a:rPr lang="en-US" sz="1300" dirty="0" err="1" smtClean="0"/>
              <a:t>sottoposta</a:t>
            </a:r>
            <a:r>
              <a:rPr lang="en-US" sz="1300" dirty="0" smtClean="0"/>
              <a:t> </a:t>
            </a:r>
            <a:r>
              <a:rPr lang="en-US" sz="1300" dirty="0" err="1" smtClean="0"/>
              <a:t>ai</a:t>
            </a:r>
            <a:r>
              <a:rPr lang="en-US" sz="1300" dirty="0" smtClean="0"/>
              <a:t> </a:t>
            </a:r>
            <a:r>
              <a:rPr lang="en-US" sz="1300" dirty="0" err="1" smtClean="0"/>
              <a:t>poteri</a:t>
            </a:r>
            <a:r>
              <a:rPr lang="en-US" sz="1300" dirty="0" smtClean="0"/>
              <a:t> di </a:t>
            </a:r>
            <a:r>
              <a:rPr lang="en-US" sz="1300" dirty="0" err="1" smtClean="0"/>
              <a:t>indirizzo</a:t>
            </a:r>
            <a:r>
              <a:rPr lang="en-US" sz="1300" dirty="0" smtClean="0"/>
              <a:t> e </a:t>
            </a:r>
            <a:r>
              <a:rPr lang="en-US" sz="1300" dirty="0" err="1" smtClean="0"/>
              <a:t>vigilanza</a:t>
            </a:r>
            <a:r>
              <a:rPr lang="en-US" sz="1300" dirty="0" smtClean="0"/>
              <a:t> </a:t>
            </a:r>
            <a:r>
              <a:rPr lang="en-US" sz="1300" dirty="0" err="1" smtClean="0"/>
              <a:t>della</a:t>
            </a:r>
            <a:r>
              <a:rPr lang="en-US" sz="1300" dirty="0" smtClean="0"/>
              <a:t> </a:t>
            </a:r>
            <a:r>
              <a:rPr lang="en-US" sz="1300" dirty="0" err="1" smtClean="0"/>
              <a:t>Presidenza</a:t>
            </a:r>
            <a:r>
              <a:rPr lang="en-US" sz="1300" dirty="0" smtClean="0"/>
              <a:t> del </a:t>
            </a:r>
            <a:r>
              <a:rPr lang="en-US" sz="1300" dirty="0" err="1" smtClean="0"/>
              <a:t>Consiglio</a:t>
            </a:r>
            <a:r>
              <a:rPr lang="en-US" sz="1300" dirty="0" smtClean="0"/>
              <a:t> </a:t>
            </a:r>
            <a:r>
              <a:rPr lang="en-US" sz="1300" dirty="0" err="1" smtClean="0"/>
              <a:t>dei</a:t>
            </a:r>
            <a:r>
              <a:rPr lang="en-US" sz="1300" dirty="0" smtClean="0"/>
              <a:t> </a:t>
            </a:r>
            <a:r>
              <a:rPr lang="en-US" sz="1300" dirty="0" err="1" smtClean="0"/>
              <a:t>Ministri</a:t>
            </a:r>
            <a:r>
              <a:rPr lang="en-US" sz="1300" dirty="0" smtClean="0"/>
              <a:t>)  </a:t>
            </a:r>
            <a:r>
              <a:rPr lang="en-US" sz="1300" dirty="0" err="1" smtClean="0"/>
              <a:t>il</a:t>
            </a:r>
            <a:r>
              <a:rPr lang="en-US" sz="1300" dirty="0" smtClean="0"/>
              <a:t> </a:t>
            </a:r>
            <a:r>
              <a:rPr lang="en-US" sz="1300" dirty="0" err="1" smtClean="0"/>
              <a:t>compito</a:t>
            </a:r>
            <a:r>
              <a:rPr lang="en-US" sz="1300" dirty="0" smtClean="0"/>
              <a:t> di </a:t>
            </a:r>
            <a:r>
              <a:rPr lang="en-US" sz="1300" dirty="0" err="1" smtClean="0"/>
              <a:t>predisporre</a:t>
            </a:r>
            <a:r>
              <a:rPr lang="en-US" sz="1300" dirty="0" smtClean="0"/>
              <a:t> un piano </a:t>
            </a:r>
            <a:r>
              <a:rPr lang="en-US" sz="1300" dirty="0" err="1" smtClean="0"/>
              <a:t>triennale</a:t>
            </a:r>
            <a:r>
              <a:rPr lang="en-US" sz="1300" dirty="0" smtClean="0"/>
              <a:t> per </a:t>
            </a:r>
            <a:r>
              <a:rPr lang="en-US" sz="1300" dirty="0" err="1" smtClean="0"/>
              <a:t>l’informatica</a:t>
            </a:r>
            <a:r>
              <a:rPr lang="en-US" sz="1300" dirty="0" smtClean="0"/>
              <a:t> </a:t>
            </a:r>
            <a:r>
              <a:rPr lang="en-US" sz="1300" dirty="0" err="1" smtClean="0"/>
              <a:t>nella</a:t>
            </a:r>
            <a:r>
              <a:rPr lang="en-US" sz="1300" dirty="0" smtClean="0"/>
              <a:t> PA, </a:t>
            </a:r>
            <a:r>
              <a:rPr lang="en-US" sz="1300" dirty="0" err="1" smtClean="0"/>
              <a:t>che</a:t>
            </a:r>
            <a:r>
              <a:rPr lang="en-US" sz="1300" dirty="0" smtClean="0"/>
              <a:t> </a:t>
            </a:r>
            <a:r>
              <a:rPr lang="en-US" sz="1300" dirty="0" err="1" smtClean="0"/>
              <a:t>determinerà</a:t>
            </a:r>
            <a:r>
              <a:rPr lang="en-US" sz="1300" dirty="0" smtClean="0"/>
              <a:t> per </a:t>
            </a:r>
            <a:r>
              <a:rPr lang="en-US" sz="1300" dirty="0" err="1" smtClean="0"/>
              <a:t>ogni</a:t>
            </a:r>
            <a:r>
              <a:rPr lang="en-US" sz="1300" dirty="0" smtClean="0"/>
              <a:t> </a:t>
            </a:r>
            <a:r>
              <a:rPr lang="en-US" sz="1300" dirty="0" err="1" smtClean="0"/>
              <a:t>Amministrazione</a:t>
            </a:r>
            <a:r>
              <a:rPr lang="en-US" sz="1300" dirty="0" smtClean="0"/>
              <a:t> o </a:t>
            </a:r>
            <a:r>
              <a:rPr lang="en-US" sz="1300" dirty="0" err="1" smtClean="0"/>
              <a:t>categoria</a:t>
            </a:r>
            <a:r>
              <a:rPr lang="en-US" sz="1300" dirty="0" smtClean="0"/>
              <a:t> di </a:t>
            </a:r>
            <a:r>
              <a:rPr lang="en-US" sz="1300" dirty="0" err="1" smtClean="0"/>
              <a:t>Amministrazioni</a:t>
            </a:r>
            <a:r>
              <a:rPr lang="en-US" sz="1300" dirty="0" smtClean="0"/>
              <a:t>, </a:t>
            </a:r>
            <a:r>
              <a:rPr lang="en-US" sz="1300" dirty="0" err="1" smtClean="0"/>
              <a:t>l’elenco</a:t>
            </a:r>
            <a:r>
              <a:rPr lang="en-US" sz="1300" dirty="0" smtClean="0"/>
              <a:t> di </a:t>
            </a:r>
            <a:r>
              <a:rPr lang="en-US" sz="1300" dirty="0" err="1" smtClean="0"/>
              <a:t>beni</a:t>
            </a:r>
            <a:r>
              <a:rPr lang="en-US" sz="1300" dirty="0" smtClean="0"/>
              <a:t> e </a:t>
            </a:r>
            <a:r>
              <a:rPr lang="en-US" sz="1300" dirty="0" err="1" smtClean="0"/>
              <a:t>servizi</a:t>
            </a:r>
            <a:r>
              <a:rPr lang="en-US" sz="1300" dirty="0" smtClean="0"/>
              <a:t> </a:t>
            </a:r>
            <a:r>
              <a:rPr lang="en-US" sz="1300" dirty="0" err="1" smtClean="0"/>
              <a:t>informatici</a:t>
            </a:r>
            <a:r>
              <a:rPr lang="en-US" sz="1300" dirty="0" smtClean="0"/>
              <a:t> e di </a:t>
            </a:r>
            <a:r>
              <a:rPr lang="en-US" sz="1300" dirty="0" err="1" smtClean="0"/>
              <a:t>connettività</a:t>
            </a:r>
            <a:r>
              <a:rPr lang="en-US" sz="1300" dirty="0" smtClean="0"/>
              <a:t> </a:t>
            </a:r>
            <a:r>
              <a:rPr lang="en-US" sz="1300" dirty="0" err="1" smtClean="0"/>
              <a:t>ed</a:t>
            </a:r>
            <a:r>
              <a:rPr lang="en-US" sz="1300" dirty="0" smtClean="0"/>
              <a:t> I </a:t>
            </a:r>
            <a:r>
              <a:rPr lang="en-US" sz="1300" dirty="0" err="1" smtClean="0"/>
              <a:t>relativi</a:t>
            </a:r>
            <a:r>
              <a:rPr lang="en-US" sz="1300" dirty="0" smtClean="0"/>
              <a:t> </a:t>
            </a:r>
            <a:r>
              <a:rPr lang="en-US" sz="1300" dirty="0" err="1" smtClean="0"/>
              <a:t>costi</a:t>
            </a:r>
            <a:r>
              <a:rPr lang="en-US" sz="1300" dirty="0" smtClean="0"/>
              <a:t>, </a:t>
            </a:r>
            <a:r>
              <a:rPr lang="en-US" sz="1300" dirty="0" err="1" smtClean="0"/>
              <a:t>individuando</a:t>
            </a:r>
            <a:r>
              <a:rPr lang="en-US" sz="1300" dirty="0" smtClean="0"/>
              <a:t> </a:t>
            </a:r>
            <a:r>
              <a:rPr lang="en-US" sz="1300" dirty="0" err="1" smtClean="0"/>
              <a:t>quelli</a:t>
            </a:r>
            <a:r>
              <a:rPr lang="en-US" sz="1300" dirty="0" smtClean="0"/>
              <a:t> la cui </a:t>
            </a:r>
            <a:r>
              <a:rPr lang="en-US" sz="1300" dirty="0" err="1" smtClean="0"/>
              <a:t>acquisizione</a:t>
            </a:r>
            <a:r>
              <a:rPr lang="en-US" sz="1300" dirty="0" smtClean="0"/>
              <a:t> </a:t>
            </a:r>
            <a:r>
              <a:rPr lang="en-US" sz="1300" dirty="0" err="1" smtClean="0"/>
              <a:t>riveste</a:t>
            </a:r>
            <a:r>
              <a:rPr lang="en-US" sz="1300" dirty="0" smtClean="0"/>
              <a:t> </a:t>
            </a:r>
            <a:r>
              <a:rPr lang="en-US" sz="1300" dirty="0" err="1" smtClean="0"/>
              <a:t>particolare</a:t>
            </a:r>
            <a:r>
              <a:rPr lang="en-US" sz="1300" dirty="0" smtClean="0"/>
              <a:t> </a:t>
            </a:r>
            <a:r>
              <a:rPr lang="en-US" sz="1300" dirty="0" err="1" smtClean="0"/>
              <a:t>rilevanza</a:t>
            </a:r>
            <a:r>
              <a:rPr lang="en-US" sz="1300" dirty="0" smtClean="0"/>
              <a:t> </a:t>
            </a:r>
            <a:r>
              <a:rPr lang="en-US" sz="1300" dirty="0" err="1" smtClean="0"/>
              <a:t>strategica</a:t>
            </a:r>
            <a:r>
              <a:rPr lang="en-US" sz="1300" dirty="0" smtClean="0"/>
              <a:t>.</a:t>
            </a:r>
          </a:p>
          <a:p>
            <a:pPr algn="just"/>
            <a:endParaRPr lang="en-US" sz="1300" dirty="0" smtClean="0">
              <a:solidFill>
                <a:srgbClr val="FF0000"/>
              </a:solidFill>
            </a:endParaRPr>
          </a:p>
          <a:p>
            <a:pPr algn="just"/>
            <a:endParaRPr lang="en-US" sz="13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Legge</a:t>
            </a:r>
            <a:r>
              <a:rPr lang="en-US" sz="2000" dirty="0" smtClean="0"/>
              <a:t> 28 </a:t>
            </a:r>
            <a:r>
              <a:rPr lang="en-US" sz="2000" dirty="0" err="1" smtClean="0"/>
              <a:t>dicembre</a:t>
            </a:r>
            <a:r>
              <a:rPr lang="en-US" sz="2000" dirty="0" smtClean="0"/>
              <a:t> 2015 n. 208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dirty="0" err="1" smtClean="0"/>
              <a:t>Legge</a:t>
            </a:r>
            <a:r>
              <a:rPr lang="en-US" sz="2000" dirty="0" smtClean="0"/>
              <a:t> di </a:t>
            </a:r>
            <a:r>
              <a:rPr lang="en-US" sz="2000" dirty="0" err="1" smtClean="0"/>
              <a:t>stabilità</a:t>
            </a:r>
            <a:r>
              <a:rPr lang="en-US" sz="2000" dirty="0" smtClean="0"/>
              <a:t> 2016)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>
                <a:hlinkClick r:id="rId2"/>
              </a:rPr>
              <a:t>Circolare DAC del </a:t>
            </a:r>
            <a:r>
              <a:rPr lang="en-US" sz="2000" dirty="0" smtClean="0">
                <a:hlinkClick r:id="rId2"/>
              </a:rPr>
              <a:t>1.3.2016 </a:t>
            </a:r>
            <a:r>
              <a:rPr lang="en-US" sz="2000" dirty="0">
                <a:hlinkClick r:id="rId2"/>
              </a:rPr>
              <a:t>prot. n. </a:t>
            </a:r>
            <a:r>
              <a:rPr lang="en-US" sz="2000" dirty="0" smtClean="0">
                <a:hlinkClick r:id="rId2"/>
              </a:rPr>
              <a:t>144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36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300" dirty="0" smtClean="0"/>
              <a:t>Con </a:t>
            </a:r>
            <a:r>
              <a:rPr lang="en-US" sz="1300" dirty="0" err="1" smtClean="0"/>
              <a:t>il</a:t>
            </a:r>
            <a:r>
              <a:rPr lang="en-US" sz="1300" dirty="0" smtClean="0"/>
              <a:t> comma 514 </a:t>
            </a:r>
            <a:r>
              <a:rPr lang="en-US" sz="1300" dirty="0" err="1" smtClean="0"/>
              <a:t>viene</a:t>
            </a:r>
            <a:r>
              <a:rPr lang="en-US" sz="1300" dirty="0" smtClean="0"/>
              <a:t> </a:t>
            </a:r>
            <a:r>
              <a:rPr lang="en-US" sz="1300" dirty="0" err="1" smtClean="0"/>
              <a:t>invece</a:t>
            </a:r>
            <a:r>
              <a:rPr lang="en-US" sz="1300" dirty="0" smtClean="0"/>
              <a:t> </a:t>
            </a:r>
            <a:r>
              <a:rPr lang="en-US" sz="1300" dirty="0" err="1" smtClean="0"/>
              <a:t>affidato</a:t>
            </a:r>
            <a:r>
              <a:rPr lang="en-US" sz="1300" dirty="0" smtClean="0"/>
              <a:t> a </a:t>
            </a:r>
            <a:r>
              <a:rPr lang="en-US" sz="1300" dirty="0" err="1" smtClean="0"/>
              <a:t>Consip</a:t>
            </a:r>
            <a:r>
              <a:rPr lang="en-US" sz="1300" dirty="0" smtClean="0"/>
              <a:t> (o ad </a:t>
            </a:r>
            <a:r>
              <a:rPr lang="en-US" sz="1300" dirty="0" err="1" smtClean="0"/>
              <a:t>il</a:t>
            </a:r>
            <a:r>
              <a:rPr lang="en-US" sz="1300" dirty="0" smtClean="0"/>
              <a:t> </a:t>
            </a:r>
            <a:r>
              <a:rPr lang="en-US" sz="1300" dirty="0" err="1" smtClean="0"/>
              <a:t>soggetto</a:t>
            </a:r>
            <a:r>
              <a:rPr lang="en-US" sz="1300" dirty="0" smtClean="0"/>
              <a:t> </a:t>
            </a:r>
            <a:r>
              <a:rPr lang="en-US" sz="1300" dirty="0" err="1" smtClean="0"/>
              <a:t>aggregatore</a:t>
            </a:r>
            <a:r>
              <a:rPr lang="en-US" sz="1300" dirty="0" smtClean="0"/>
              <a:t>) </a:t>
            </a:r>
            <a:r>
              <a:rPr lang="en-US" sz="1300" dirty="0" err="1" smtClean="0"/>
              <a:t>il</a:t>
            </a:r>
            <a:r>
              <a:rPr lang="en-US" sz="1300" dirty="0" smtClean="0"/>
              <a:t> </a:t>
            </a:r>
            <a:r>
              <a:rPr lang="en-US" sz="1300" dirty="0" err="1" smtClean="0"/>
              <a:t>compito</a:t>
            </a:r>
            <a:r>
              <a:rPr lang="en-US" sz="1300" dirty="0" smtClean="0"/>
              <a:t> di </a:t>
            </a:r>
            <a:r>
              <a:rPr lang="en-US" sz="1300" dirty="0" err="1" smtClean="0"/>
              <a:t>programmare</a:t>
            </a:r>
            <a:r>
              <a:rPr lang="en-US" sz="1300" dirty="0" smtClean="0"/>
              <a:t> le </a:t>
            </a:r>
            <a:r>
              <a:rPr lang="en-US" sz="1300" dirty="0" err="1" smtClean="0"/>
              <a:t>acquisizioni</a:t>
            </a:r>
            <a:r>
              <a:rPr lang="en-US" sz="1300" dirty="0" smtClean="0"/>
              <a:t> di </a:t>
            </a:r>
            <a:r>
              <a:rPr lang="en-US" sz="1300" dirty="0" err="1" smtClean="0"/>
              <a:t>beni</a:t>
            </a:r>
            <a:r>
              <a:rPr lang="en-US" sz="1300" dirty="0" smtClean="0"/>
              <a:t> e </a:t>
            </a:r>
            <a:r>
              <a:rPr lang="en-US" sz="1300" dirty="0" err="1" smtClean="0"/>
              <a:t>servizi</a:t>
            </a:r>
            <a:r>
              <a:rPr lang="en-US" sz="1300" dirty="0" smtClean="0"/>
              <a:t> </a:t>
            </a:r>
            <a:r>
              <a:rPr lang="en-US" sz="1300" dirty="0" err="1" smtClean="0"/>
              <a:t>informatici</a:t>
            </a:r>
            <a:r>
              <a:rPr lang="en-US" sz="1300" dirty="0" smtClean="0"/>
              <a:t> e di </a:t>
            </a:r>
            <a:r>
              <a:rPr lang="en-US" sz="1300" dirty="0" err="1" smtClean="0"/>
              <a:t>connettività</a:t>
            </a:r>
            <a:r>
              <a:rPr lang="en-US" sz="1300" dirty="0" smtClean="0"/>
              <a:t>, in </a:t>
            </a:r>
            <a:r>
              <a:rPr lang="en-US" sz="1300" dirty="0" err="1" smtClean="0"/>
              <a:t>coerenza</a:t>
            </a:r>
            <a:r>
              <a:rPr lang="en-US" sz="1300" dirty="0" smtClean="0"/>
              <a:t> con la </a:t>
            </a:r>
            <a:r>
              <a:rPr lang="en-US" sz="1300" dirty="0" err="1" smtClean="0"/>
              <a:t>domanda</a:t>
            </a:r>
            <a:r>
              <a:rPr lang="en-US" sz="1300" dirty="0" smtClean="0"/>
              <a:t> </a:t>
            </a:r>
            <a:r>
              <a:rPr lang="en-US" sz="1300" dirty="0" err="1" smtClean="0"/>
              <a:t>aggregata</a:t>
            </a:r>
            <a:r>
              <a:rPr lang="en-US" sz="1300" dirty="0" smtClean="0"/>
              <a:t> di cui al piano </a:t>
            </a:r>
            <a:r>
              <a:rPr lang="en-US" sz="1300" dirty="0" err="1" smtClean="0"/>
              <a:t>triennale</a:t>
            </a:r>
            <a:r>
              <a:rPr lang="en-US" sz="1300" dirty="0" smtClean="0"/>
              <a:t> </a:t>
            </a:r>
            <a:r>
              <a:rPr lang="en-US" sz="1300" dirty="0" err="1" smtClean="0"/>
              <a:t>stabilito</a:t>
            </a:r>
            <a:r>
              <a:rPr lang="en-US" sz="1300" dirty="0" smtClean="0"/>
              <a:t> del comma 513.</a:t>
            </a:r>
          </a:p>
          <a:p>
            <a:pPr marL="0" indent="0" algn="just">
              <a:buNone/>
            </a:pPr>
            <a:r>
              <a:rPr lang="en-US" sz="1300" dirty="0" err="1" smtClean="0"/>
              <a:t>Infine</a:t>
            </a:r>
            <a:r>
              <a:rPr lang="en-US" sz="1300" dirty="0" smtClean="0"/>
              <a:t>, </a:t>
            </a:r>
            <a:r>
              <a:rPr lang="en-US" sz="1300" dirty="0" err="1" smtClean="0"/>
              <a:t>nel</a:t>
            </a:r>
            <a:r>
              <a:rPr lang="en-US" sz="1300" dirty="0" smtClean="0"/>
              <a:t> comma 515, </a:t>
            </a:r>
            <a:r>
              <a:rPr lang="en-US" sz="1300" dirty="0" err="1" smtClean="0"/>
              <a:t>viene</a:t>
            </a:r>
            <a:r>
              <a:rPr lang="en-US" sz="1300" dirty="0" smtClean="0"/>
              <a:t> </a:t>
            </a:r>
            <a:r>
              <a:rPr lang="en-US" sz="1300" dirty="0" err="1" smtClean="0"/>
              <a:t>stabilito</a:t>
            </a:r>
            <a:r>
              <a:rPr lang="en-US" sz="1300" dirty="0" smtClean="0"/>
              <a:t> </a:t>
            </a:r>
            <a:r>
              <a:rPr lang="en-US" sz="1300" dirty="0" err="1" smtClean="0"/>
              <a:t>che</a:t>
            </a:r>
            <a:r>
              <a:rPr lang="en-US" sz="1300" dirty="0" smtClean="0"/>
              <a:t> la </a:t>
            </a:r>
            <a:r>
              <a:rPr lang="en-US" sz="1300" dirty="0" err="1" smtClean="0"/>
              <a:t>procedura</a:t>
            </a:r>
            <a:r>
              <a:rPr lang="en-US" sz="1300" dirty="0" smtClean="0"/>
              <a:t> di cui </a:t>
            </a:r>
            <a:r>
              <a:rPr lang="en-US" sz="1300" dirty="0" err="1" smtClean="0"/>
              <a:t>ai</a:t>
            </a:r>
            <a:r>
              <a:rPr lang="en-US" sz="1300" dirty="0" smtClean="0"/>
              <a:t> </a:t>
            </a:r>
            <a:r>
              <a:rPr lang="en-US" sz="1300" dirty="0" err="1" smtClean="0"/>
              <a:t>commi</a:t>
            </a:r>
            <a:r>
              <a:rPr lang="en-US" sz="1300" dirty="0" smtClean="0"/>
              <a:t> </a:t>
            </a:r>
            <a:r>
              <a:rPr lang="en-US" sz="1300" dirty="0" err="1" smtClean="0"/>
              <a:t>precedenti</a:t>
            </a:r>
            <a:r>
              <a:rPr lang="en-US" sz="1300" dirty="0" smtClean="0"/>
              <a:t> ha </a:t>
            </a:r>
            <a:r>
              <a:rPr lang="en-US" sz="1300" dirty="0" err="1" smtClean="0"/>
              <a:t>l’obiettivo</a:t>
            </a:r>
            <a:r>
              <a:rPr lang="en-US" sz="1300" dirty="0" smtClean="0"/>
              <a:t> di </a:t>
            </a:r>
            <a:r>
              <a:rPr lang="en-US" sz="1300" dirty="0" err="1" smtClean="0"/>
              <a:t>ridurre</a:t>
            </a:r>
            <a:r>
              <a:rPr lang="en-US" sz="1300" dirty="0" smtClean="0"/>
              <a:t> la </a:t>
            </a:r>
            <a:r>
              <a:rPr lang="en-US" sz="1300" dirty="0" err="1" smtClean="0"/>
              <a:t>spesa</a:t>
            </a:r>
            <a:r>
              <a:rPr lang="en-US" sz="1300" dirty="0" smtClean="0"/>
              <a:t> “</a:t>
            </a:r>
            <a:r>
              <a:rPr lang="en-US" sz="1300" dirty="0" err="1" smtClean="0"/>
              <a:t>informatica</a:t>
            </a:r>
            <a:r>
              <a:rPr lang="en-US" sz="1300" dirty="0" smtClean="0"/>
              <a:t>” </a:t>
            </a:r>
            <a:r>
              <a:rPr lang="en-US" sz="1300" dirty="0" err="1" smtClean="0"/>
              <a:t>nel</a:t>
            </a:r>
            <a:r>
              <a:rPr lang="en-US" sz="1300" dirty="0" smtClean="0"/>
              <a:t> </a:t>
            </a:r>
            <a:r>
              <a:rPr lang="en-US" sz="1300" dirty="0" err="1" smtClean="0"/>
              <a:t>triennio</a:t>
            </a:r>
            <a:r>
              <a:rPr lang="en-US" sz="1300" dirty="0" smtClean="0"/>
              <a:t> 2016/2018 del 50% </a:t>
            </a:r>
            <a:r>
              <a:rPr lang="en-US" sz="1300" dirty="0" err="1" smtClean="0"/>
              <a:t>rispetto</a:t>
            </a:r>
            <a:r>
              <a:rPr lang="en-US" sz="1300" dirty="0" smtClean="0"/>
              <a:t> al </a:t>
            </a:r>
            <a:r>
              <a:rPr lang="en-US" sz="1300" dirty="0" err="1" smtClean="0"/>
              <a:t>triennio</a:t>
            </a:r>
            <a:r>
              <a:rPr lang="en-US" sz="1300" dirty="0" smtClean="0"/>
              <a:t> </a:t>
            </a:r>
            <a:r>
              <a:rPr lang="en-US" sz="1300" dirty="0" err="1" smtClean="0"/>
              <a:t>precedente</a:t>
            </a:r>
            <a:r>
              <a:rPr lang="en-US" sz="1300" dirty="0" smtClean="0"/>
              <a:t>.</a:t>
            </a:r>
          </a:p>
          <a:p>
            <a:pPr marL="0" indent="0" algn="just">
              <a:buNone/>
            </a:pPr>
            <a:r>
              <a:rPr lang="en-US" sz="1300" b="1" i="1" dirty="0" smtClean="0">
                <a:solidFill>
                  <a:srgbClr val="FF0000"/>
                </a:solidFill>
              </a:rPr>
              <a:t>La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mancata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osservanza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delle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disposizioni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precedenti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è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oggetto</a:t>
            </a:r>
            <a:r>
              <a:rPr lang="en-US" sz="1300" b="1" i="1" dirty="0" smtClean="0">
                <a:solidFill>
                  <a:srgbClr val="FF0000"/>
                </a:solidFill>
              </a:rPr>
              <a:t> di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responsabilità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disciplinare</a:t>
            </a:r>
            <a:r>
              <a:rPr lang="en-US" sz="1300" b="1" i="1" dirty="0" smtClean="0">
                <a:solidFill>
                  <a:srgbClr val="FF0000"/>
                </a:solidFill>
              </a:rPr>
              <a:t> e per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danno</a:t>
            </a:r>
            <a:r>
              <a:rPr lang="en-US" sz="1300" b="1" i="1" dirty="0" smtClean="0">
                <a:solidFill>
                  <a:srgbClr val="FF0000"/>
                </a:solidFill>
              </a:rPr>
              <a:t> </a:t>
            </a:r>
            <a:r>
              <a:rPr lang="en-US" sz="1300" b="1" i="1" dirty="0" err="1" smtClean="0">
                <a:solidFill>
                  <a:srgbClr val="FF0000"/>
                </a:solidFill>
              </a:rPr>
              <a:t>erariale</a:t>
            </a:r>
            <a:r>
              <a:rPr lang="en-US" sz="1300" b="1" i="1" dirty="0" smtClean="0">
                <a:solidFill>
                  <a:srgbClr val="FF0000"/>
                </a:solidFill>
              </a:rPr>
              <a:t>.</a:t>
            </a:r>
            <a:endParaRPr lang="en-US" sz="1300" b="1" i="1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Legge</a:t>
            </a:r>
            <a:r>
              <a:rPr lang="en-US" sz="2000" dirty="0"/>
              <a:t> 28 </a:t>
            </a:r>
            <a:r>
              <a:rPr lang="en-US" sz="2000" dirty="0" err="1"/>
              <a:t>dicembre</a:t>
            </a:r>
            <a:r>
              <a:rPr lang="en-US" sz="2000" dirty="0"/>
              <a:t> 2015 n. 208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en-US" sz="2000" dirty="0" err="1"/>
              <a:t>Legge</a:t>
            </a:r>
            <a:r>
              <a:rPr lang="en-US" sz="2000" dirty="0"/>
              <a:t> di </a:t>
            </a:r>
            <a:r>
              <a:rPr lang="en-US" sz="2000" dirty="0" err="1"/>
              <a:t>stabilità</a:t>
            </a:r>
            <a:r>
              <a:rPr lang="en-US" sz="2000" dirty="0"/>
              <a:t> 2016)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hlinkClick r:id="rId2"/>
              </a:rPr>
              <a:t>Circolare DAC del 1.3.2016 prot. n. 144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16/03/16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1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462</TotalTime>
  <Words>940</Words>
  <Application>Microsoft Macintosh PowerPoint</Application>
  <PresentationFormat>On-screen Show (4:3)</PresentationFormat>
  <Paragraphs>45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Waveform</vt:lpstr>
      <vt:lpstr>Le acquisizioni di beni e servizi dopo l’avvio del nuovo protocollo informatico dell’INFN e l’entrata in vigore delle Leggi nn. 208 e 221/2015 </vt:lpstr>
      <vt:lpstr>Il nuovo protocollo informatico:  perchè è rilevante nell’ambito delle acquisizioni  Circolare DAA e DAC del 22.2.16 prot. n. 111</vt:lpstr>
      <vt:lpstr>Legge 221 del 28.12.2015 Disposizioni in materia ambientale per promuovere misure di green economy e per il contenimento dell’uso eccessivo di risorse naturali Circolare DAC del 4.2.2016 prot. n. 55</vt:lpstr>
      <vt:lpstr>Legge 221 del 28.12.2015 Disposizioni in materia ambientale per promuovere misure di green economy e per il contenimento dell’uso eccessivo di risorse naturali Circolare DAC del 4.2.2016 prot. n. 55</vt:lpstr>
      <vt:lpstr>Legge 28 dicembre 2015 n. 208 (Legge di stabilità 2016)  Circolare DAC del 1.3.2016 prot. n. 144</vt:lpstr>
      <vt:lpstr>Legge 28 dicembre 2015 n. 208 (Legge di stabilità 2016)  Circolare DAC del 1.3.2016 prot. n. 144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acquisizioni di beni e servizi dopo la Leggi nn. 208 e 221/2015 e dopo l’avvio </dc:title>
  <dc:creator>Francesca  Luna</dc:creator>
  <cp:lastModifiedBy>Anna Di Ciaccio</cp:lastModifiedBy>
  <cp:revision>43</cp:revision>
  <dcterms:created xsi:type="dcterms:W3CDTF">2016-03-15T16:35:04Z</dcterms:created>
  <dcterms:modified xsi:type="dcterms:W3CDTF">2016-03-17T13:32:07Z</dcterms:modified>
</cp:coreProperties>
</file>