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26"/>
  </p:notesMasterIdLst>
  <p:sldIdLst>
    <p:sldId id="271" r:id="rId2"/>
    <p:sldId id="257" r:id="rId3"/>
    <p:sldId id="287" r:id="rId4"/>
    <p:sldId id="288" r:id="rId5"/>
    <p:sldId id="270" r:id="rId6"/>
    <p:sldId id="285" r:id="rId7"/>
    <p:sldId id="272" r:id="rId8"/>
    <p:sldId id="273" r:id="rId9"/>
    <p:sldId id="274" r:id="rId10"/>
    <p:sldId id="275" r:id="rId11"/>
    <p:sldId id="284" r:id="rId12"/>
    <p:sldId id="276" r:id="rId13"/>
    <p:sldId id="277" r:id="rId14"/>
    <p:sldId id="286" r:id="rId15"/>
    <p:sldId id="278" r:id="rId16"/>
    <p:sldId id="279" r:id="rId17"/>
    <p:sldId id="280" r:id="rId18"/>
    <p:sldId id="262" r:id="rId19"/>
    <p:sldId id="281" r:id="rId20"/>
    <p:sldId id="289" r:id="rId21"/>
    <p:sldId id="290" r:id="rId22"/>
    <p:sldId id="283" r:id="rId23"/>
    <p:sldId id="263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893011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D498F-CB6E-4458-BF8D-60B8620B46B2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233A-FD19-438F-90E0-A8BF7BBB0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674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8233A-FD19-438F-90E0-A8BF7BBB08C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21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B498E1-D243-4C86-9A01-4CC4D77C10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1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5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1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4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0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5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0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9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95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2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4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7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3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2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2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AE5F92F-7468-4276-AEA7-9D7500D380DA}" type="datetimeFigureOut">
              <a:rPr lang="it-IT" smtClean="0"/>
              <a:t>20/10/2016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A2CEC6D-A707-4312-960B-78A75DE6ED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6200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350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wmf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6.xml"/><Relationship Id="rId16" Type="http://schemas.openxmlformats.org/officeDocument/2006/relationships/image" Target="../media/image22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17.png"/><Relationship Id="rId5" Type="http://schemas.openxmlformats.org/officeDocument/2006/relationships/tags" Target="../tags/tag9.xml"/><Relationship Id="rId15" Type="http://schemas.openxmlformats.org/officeDocument/2006/relationships/image" Target="../media/image2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5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0.jpeg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305800" cy="19812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search for a stochastic background of gravitational waves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847" y="6360651"/>
            <a:ext cx="5983026" cy="434109"/>
          </a:xfrm>
        </p:spPr>
        <p:txBody>
          <a:bodyPr/>
          <a:lstStyle/>
          <a:p>
            <a:pPr algn="l"/>
            <a:r>
              <a:rPr lang="it-IT" sz="2000" dirty="0">
                <a:solidFill>
                  <a:srgbClr val="FFFF00"/>
                </a:solidFill>
              </a:rPr>
              <a:t>Giancarlo Cella – INFN Pisa &amp; Virgo </a:t>
            </a:r>
            <a:r>
              <a:rPr lang="it-IT" sz="2000" dirty="0" err="1">
                <a:solidFill>
                  <a:srgbClr val="FFFF00"/>
                </a:solidFill>
              </a:rPr>
              <a:t>collaboration</a:t>
            </a:r>
            <a:endParaRPr lang="it-IT" sz="2000" dirty="0">
              <a:solidFill>
                <a:srgbClr val="FFFF0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318552" y="5731612"/>
            <a:ext cx="1617108" cy="439433"/>
            <a:chOff x="7009656" y="2802531"/>
            <a:chExt cx="1617108" cy="439433"/>
          </a:xfrm>
        </p:grpSpPr>
        <p:sp>
          <p:nvSpPr>
            <p:cNvPr id="7" name="Rettangolo 6"/>
            <p:cNvSpPr/>
            <p:nvPr/>
          </p:nvSpPr>
          <p:spPr>
            <a:xfrm>
              <a:off x="7009656" y="2802531"/>
              <a:ext cx="1617108" cy="43943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080" y="2887519"/>
              <a:ext cx="1440160" cy="263637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6" y="5731612"/>
            <a:ext cx="846379" cy="60306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8618" y="5611611"/>
            <a:ext cx="3657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06183" y="348343"/>
            <a:ext cx="3008313" cy="32859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Cosmic</a:t>
            </a:r>
            <a:r>
              <a:rPr lang="it-IT" dirty="0"/>
              <a:t> (super)</a:t>
            </a:r>
            <a:r>
              <a:rPr lang="it-IT" dirty="0" err="1"/>
              <a:t>string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-81510" y="846040"/>
            <a:ext cx="3556385" cy="5108719"/>
          </a:xfrm>
        </p:spPr>
        <p:txBody>
          <a:bodyPr>
            <a:noAutofit/>
          </a:bodyPr>
          <a:lstStyle/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Dynamical</a:t>
            </a:r>
            <a:r>
              <a:rPr lang="it-IT" sz="1800" dirty="0"/>
              <a:t> network:</a:t>
            </a:r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Strings</a:t>
            </a:r>
            <a:r>
              <a:rPr lang="it-IT" sz="1600" dirty="0"/>
              <a:t> </a:t>
            </a:r>
            <a:r>
              <a:rPr lang="it-IT" sz="1600" dirty="0" err="1"/>
              <a:t>entering</a:t>
            </a:r>
            <a:r>
              <a:rPr lang="it-IT" sz="1600" dirty="0"/>
              <a:t> in the </a:t>
            </a:r>
            <a:r>
              <a:rPr lang="it-IT" sz="1600" dirty="0" err="1"/>
              <a:t>horizon</a:t>
            </a:r>
            <a:endParaRPr lang="it-IT" sz="1600" dirty="0"/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Interconnection</a:t>
            </a:r>
            <a:r>
              <a:rPr lang="it-IT" sz="1600" dirty="0"/>
              <a:t>: </a:t>
            </a:r>
            <a:r>
              <a:rPr lang="it-IT" sz="1600" dirty="0" err="1"/>
              <a:t>loops</a:t>
            </a:r>
            <a:r>
              <a:rPr lang="it-IT" sz="1600" dirty="0"/>
              <a:t> generation</a:t>
            </a:r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Radiation</a:t>
            </a:r>
            <a:r>
              <a:rPr lang="it-IT" sz="1600" dirty="0"/>
              <a:t> (GW and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fields</a:t>
            </a:r>
            <a:r>
              <a:rPr lang="it-IT" sz="1600" dirty="0"/>
              <a:t>): </a:t>
            </a:r>
            <a:r>
              <a:rPr lang="it-IT" sz="1600" dirty="0" err="1"/>
              <a:t>loop</a:t>
            </a:r>
            <a:r>
              <a:rPr lang="it-IT" sz="1600" dirty="0"/>
              <a:t> </a:t>
            </a:r>
            <a:r>
              <a:rPr lang="it-IT" sz="1600" dirty="0" err="1"/>
              <a:t>destruction</a:t>
            </a:r>
            <a:endParaRPr lang="it-IT" sz="1600" dirty="0"/>
          </a:p>
          <a:p>
            <a:pPr marL="742950" lvl="1" indent="-285750">
              <a:buFont typeface="Wingdings 2" panose="05020102010507070707" pitchFamily="18" charset="2"/>
              <a:buChar char=""/>
            </a:pPr>
            <a:endParaRPr lang="it-IT" sz="16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Most</a:t>
            </a:r>
            <a:r>
              <a:rPr lang="it-IT" sz="1800" dirty="0"/>
              <a:t> </a:t>
            </a:r>
            <a:r>
              <a:rPr lang="it-IT" sz="1800" dirty="0" err="1"/>
              <a:t>efficient</a:t>
            </a:r>
            <a:r>
              <a:rPr lang="it-IT" sz="1800" dirty="0"/>
              <a:t> </a:t>
            </a:r>
            <a:r>
              <a:rPr lang="it-IT" sz="1800" dirty="0" err="1"/>
              <a:t>emission</a:t>
            </a:r>
            <a:r>
              <a:rPr lang="it-IT" sz="1800" dirty="0"/>
              <a:t> </a:t>
            </a:r>
            <a:r>
              <a:rPr lang="it-IT" sz="1800" dirty="0" err="1"/>
              <a:t>mechanisms</a:t>
            </a:r>
            <a:r>
              <a:rPr lang="it-IT" sz="1800" dirty="0"/>
              <a:t>: </a:t>
            </a:r>
            <a:r>
              <a:rPr lang="it-IT" sz="1800" dirty="0" err="1"/>
              <a:t>cusps</a:t>
            </a:r>
            <a:r>
              <a:rPr lang="it-IT" sz="1800" dirty="0"/>
              <a:t> and </a:t>
            </a:r>
            <a:r>
              <a:rPr lang="it-IT" sz="1800" dirty="0" err="1"/>
              <a:t>kinks</a:t>
            </a:r>
            <a:r>
              <a:rPr lang="it-IT" sz="1800" dirty="0"/>
              <a:t> 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Integrating</a:t>
            </a:r>
            <a:r>
              <a:rPr lang="it-IT" sz="1800" dirty="0"/>
              <a:t> over the </a:t>
            </a:r>
            <a:r>
              <a:rPr lang="it-IT" sz="1800" dirty="0" err="1"/>
              <a:t>whole</a:t>
            </a:r>
            <a:r>
              <a:rPr lang="it-IT" sz="1800" dirty="0"/>
              <a:t> </a:t>
            </a:r>
            <a:r>
              <a:rPr lang="it-IT" sz="1800" dirty="0" err="1"/>
              <a:t>universe</a:t>
            </a:r>
            <a:r>
              <a:rPr lang="it-IT" sz="1800" dirty="0"/>
              <a:t> </a:t>
            </a:r>
            <a:r>
              <a:rPr lang="it-IT" sz="1800" dirty="0" err="1"/>
              <a:t>leads</a:t>
            </a:r>
            <a:r>
              <a:rPr lang="it-IT" sz="1800" dirty="0"/>
              <a:t> to a GW background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Large </a:t>
            </a:r>
            <a:r>
              <a:rPr lang="it-IT" sz="1800" dirty="0" err="1"/>
              <a:t>parameter</a:t>
            </a:r>
            <a:r>
              <a:rPr lang="it-IT" sz="1800" dirty="0"/>
              <a:t> </a:t>
            </a:r>
            <a:r>
              <a:rPr lang="it-IT" sz="1800" dirty="0" err="1"/>
              <a:t>space</a:t>
            </a:r>
            <a:endParaRPr lang="it-IT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4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49134" y="6021287"/>
            <a:ext cx="306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B0F0"/>
                </a:solidFill>
              </a:rPr>
              <a:t>Damour</a:t>
            </a:r>
            <a:r>
              <a:rPr lang="it-IT" sz="1200" dirty="0">
                <a:solidFill>
                  <a:srgbClr val="00B0F0"/>
                </a:solidFill>
              </a:rPr>
              <a:t> &amp; </a:t>
            </a:r>
            <a:r>
              <a:rPr lang="it-IT" sz="1200" dirty="0" err="1">
                <a:solidFill>
                  <a:srgbClr val="00B0F0"/>
                </a:solidFill>
              </a:rPr>
              <a:t>Vilenkin</a:t>
            </a:r>
            <a:r>
              <a:rPr lang="it-IT" sz="1200" dirty="0">
                <a:solidFill>
                  <a:srgbClr val="00B0F0"/>
                </a:solidFill>
              </a:rPr>
              <a:t>, PRL 85, 3761 (2000)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Siemens et al., PRL 98, 111101 (2007)</a:t>
            </a:r>
          </a:p>
          <a:p>
            <a:r>
              <a:rPr lang="it-IT" sz="1200" dirty="0" err="1">
                <a:solidFill>
                  <a:srgbClr val="00B0F0"/>
                </a:solidFill>
              </a:rPr>
              <a:t>Olmez</a:t>
            </a:r>
            <a:r>
              <a:rPr lang="it-IT" sz="1200" dirty="0">
                <a:solidFill>
                  <a:srgbClr val="00B0F0"/>
                </a:solidFill>
              </a:rPr>
              <a:t> et al., PRD 81, 104028 (2010)</a:t>
            </a:r>
          </a:p>
        </p:txBody>
      </p:sp>
      <p:pic>
        <p:nvPicPr>
          <p:cNvPr id="5" name="outpu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4875" y="0"/>
            <a:ext cx="5662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06183" y="348343"/>
            <a:ext cx="3008313" cy="328596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Cosmic</a:t>
            </a:r>
            <a:r>
              <a:rPr lang="it-IT" dirty="0"/>
              <a:t> (super)</a:t>
            </a:r>
            <a:r>
              <a:rPr lang="it-IT" dirty="0" err="1"/>
              <a:t>string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half" idx="2"/>
          </p:nvPr>
        </p:nvSpPr>
        <p:spPr>
          <a:xfrm>
            <a:off x="-81510" y="846040"/>
            <a:ext cx="3556385" cy="5108719"/>
          </a:xfrm>
        </p:spPr>
        <p:txBody>
          <a:bodyPr>
            <a:noAutofit/>
          </a:bodyPr>
          <a:lstStyle/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Dynamical</a:t>
            </a:r>
            <a:r>
              <a:rPr lang="it-IT" sz="1800" dirty="0"/>
              <a:t> network:</a:t>
            </a:r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Strings</a:t>
            </a:r>
            <a:r>
              <a:rPr lang="it-IT" sz="1600" dirty="0"/>
              <a:t> </a:t>
            </a:r>
            <a:r>
              <a:rPr lang="it-IT" sz="1600" dirty="0" err="1"/>
              <a:t>entering</a:t>
            </a:r>
            <a:r>
              <a:rPr lang="it-IT" sz="1600" dirty="0"/>
              <a:t> in the </a:t>
            </a:r>
            <a:r>
              <a:rPr lang="it-IT" sz="1600" dirty="0" err="1"/>
              <a:t>horizon</a:t>
            </a:r>
            <a:endParaRPr lang="it-IT" sz="1600" dirty="0"/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Interconnection</a:t>
            </a:r>
            <a:r>
              <a:rPr lang="it-IT" sz="1600" dirty="0"/>
              <a:t>: </a:t>
            </a:r>
            <a:r>
              <a:rPr lang="it-IT" sz="1600" dirty="0" err="1"/>
              <a:t>loops</a:t>
            </a:r>
            <a:r>
              <a:rPr lang="it-IT" sz="1600" dirty="0"/>
              <a:t> generation</a:t>
            </a:r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Radiation</a:t>
            </a:r>
            <a:r>
              <a:rPr lang="it-IT" sz="1600" dirty="0"/>
              <a:t> (GW and </a:t>
            </a:r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fields</a:t>
            </a:r>
            <a:r>
              <a:rPr lang="it-IT" sz="1600" dirty="0"/>
              <a:t>): </a:t>
            </a:r>
            <a:r>
              <a:rPr lang="it-IT" sz="1600" dirty="0" err="1"/>
              <a:t>loop</a:t>
            </a:r>
            <a:r>
              <a:rPr lang="it-IT" sz="1600" dirty="0"/>
              <a:t> </a:t>
            </a:r>
            <a:r>
              <a:rPr lang="it-IT" sz="1600" dirty="0" err="1"/>
              <a:t>destruction</a:t>
            </a:r>
            <a:endParaRPr lang="it-IT" sz="1600" dirty="0"/>
          </a:p>
          <a:p>
            <a:pPr marL="742950" lvl="1" indent="-285750">
              <a:buFont typeface="Wingdings 2" panose="05020102010507070707" pitchFamily="18" charset="2"/>
              <a:buChar char=""/>
            </a:pPr>
            <a:endParaRPr lang="it-IT" sz="16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Most</a:t>
            </a:r>
            <a:r>
              <a:rPr lang="it-IT" sz="1800" dirty="0"/>
              <a:t> </a:t>
            </a:r>
            <a:r>
              <a:rPr lang="it-IT" sz="1800" dirty="0" err="1"/>
              <a:t>efficient</a:t>
            </a:r>
            <a:r>
              <a:rPr lang="it-IT" sz="1800" dirty="0"/>
              <a:t> </a:t>
            </a:r>
            <a:r>
              <a:rPr lang="it-IT" sz="1800" dirty="0" err="1"/>
              <a:t>emission</a:t>
            </a:r>
            <a:r>
              <a:rPr lang="it-IT" sz="1800" dirty="0"/>
              <a:t> </a:t>
            </a:r>
            <a:r>
              <a:rPr lang="it-IT" sz="1800" dirty="0" err="1"/>
              <a:t>mechanisms</a:t>
            </a:r>
            <a:r>
              <a:rPr lang="it-IT" sz="1800" dirty="0"/>
              <a:t>: </a:t>
            </a:r>
            <a:r>
              <a:rPr lang="it-IT" sz="1800" dirty="0" err="1"/>
              <a:t>cusps</a:t>
            </a:r>
            <a:r>
              <a:rPr lang="it-IT" sz="1800" dirty="0"/>
              <a:t> and </a:t>
            </a:r>
            <a:r>
              <a:rPr lang="it-IT" sz="1800" dirty="0" err="1"/>
              <a:t>kinks</a:t>
            </a:r>
            <a:r>
              <a:rPr lang="it-IT" sz="1800" dirty="0"/>
              <a:t> 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Integrating</a:t>
            </a:r>
            <a:r>
              <a:rPr lang="it-IT" sz="1800" dirty="0"/>
              <a:t> over the </a:t>
            </a:r>
            <a:r>
              <a:rPr lang="it-IT" sz="1800" dirty="0" err="1"/>
              <a:t>whole</a:t>
            </a:r>
            <a:r>
              <a:rPr lang="it-IT" sz="1800" dirty="0"/>
              <a:t> </a:t>
            </a:r>
            <a:r>
              <a:rPr lang="it-IT" sz="1800" dirty="0" err="1"/>
              <a:t>universe</a:t>
            </a:r>
            <a:r>
              <a:rPr lang="it-IT" sz="1800" dirty="0"/>
              <a:t> </a:t>
            </a:r>
            <a:r>
              <a:rPr lang="it-IT" sz="1800" dirty="0" err="1"/>
              <a:t>leads</a:t>
            </a:r>
            <a:r>
              <a:rPr lang="it-IT" sz="1800" dirty="0"/>
              <a:t> to a GW background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Large </a:t>
            </a:r>
            <a:r>
              <a:rPr lang="it-IT" sz="1800" dirty="0" err="1"/>
              <a:t>parameter</a:t>
            </a:r>
            <a:r>
              <a:rPr lang="it-IT" sz="1800" dirty="0"/>
              <a:t> </a:t>
            </a:r>
            <a:r>
              <a:rPr lang="it-IT" sz="1800" dirty="0" err="1"/>
              <a:t>space</a:t>
            </a:r>
            <a:endParaRPr lang="it-IT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1400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3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/>
        </p:spPr>
      </p:pic>
      <p:sp>
        <p:nvSpPr>
          <p:cNvPr id="35" name="CasellaDiTesto 34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37" name="CasellaDiTesto 36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40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43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45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47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asellaDiTesto 48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50" name="CasellaDiTesto 49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51" name="CasellaDiTesto 50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52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49134" y="6021287"/>
            <a:ext cx="306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B0F0"/>
                </a:solidFill>
              </a:rPr>
              <a:t>Damour</a:t>
            </a:r>
            <a:r>
              <a:rPr lang="it-IT" sz="1200" dirty="0">
                <a:solidFill>
                  <a:srgbClr val="00B0F0"/>
                </a:solidFill>
              </a:rPr>
              <a:t> &amp; </a:t>
            </a:r>
            <a:r>
              <a:rPr lang="it-IT" sz="1200" dirty="0" err="1">
                <a:solidFill>
                  <a:srgbClr val="00B0F0"/>
                </a:solidFill>
              </a:rPr>
              <a:t>Vilenkin</a:t>
            </a:r>
            <a:r>
              <a:rPr lang="it-IT" sz="1200" dirty="0">
                <a:solidFill>
                  <a:srgbClr val="00B0F0"/>
                </a:solidFill>
              </a:rPr>
              <a:t>, PRL 85, 3761 (2000)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Siemens et al., PRL 98, 111101 (2007)</a:t>
            </a:r>
          </a:p>
          <a:p>
            <a:r>
              <a:rPr lang="it-IT" sz="1200" dirty="0" err="1">
                <a:solidFill>
                  <a:srgbClr val="00B0F0"/>
                </a:solidFill>
              </a:rPr>
              <a:t>Olmez</a:t>
            </a:r>
            <a:r>
              <a:rPr lang="it-IT" sz="1200" dirty="0">
                <a:solidFill>
                  <a:srgbClr val="00B0F0"/>
                </a:solidFill>
              </a:rPr>
              <a:t> et al., PRD 81, 104028 (2010)</a:t>
            </a:r>
          </a:p>
        </p:txBody>
      </p:sp>
      <p:sp>
        <p:nvSpPr>
          <p:cNvPr id="5" name="Figura a mano libera: forma 4"/>
          <p:cNvSpPr/>
          <p:nvPr/>
        </p:nvSpPr>
        <p:spPr>
          <a:xfrm>
            <a:off x="6673447" y="2032634"/>
            <a:ext cx="2304298" cy="3998711"/>
          </a:xfrm>
          <a:custGeom>
            <a:avLst/>
            <a:gdLst>
              <a:gd name="connsiteX0" fmla="*/ 4444 w 2304298"/>
              <a:gd name="connsiteY0" fmla="*/ 3998711 h 3998711"/>
              <a:gd name="connsiteX1" fmla="*/ 4444 w 2304298"/>
              <a:gd name="connsiteY1" fmla="*/ 1200093 h 3998711"/>
              <a:gd name="connsiteX2" fmla="*/ 50626 w 2304298"/>
              <a:gd name="connsiteY2" fmla="*/ 110202 h 3998711"/>
              <a:gd name="connsiteX3" fmla="*/ 96808 w 2304298"/>
              <a:gd name="connsiteY3" fmla="*/ 45548 h 3998711"/>
              <a:gd name="connsiteX4" fmla="*/ 300008 w 2304298"/>
              <a:gd name="connsiteY4" fmla="*/ 184093 h 3998711"/>
              <a:gd name="connsiteX5" fmla="*/ 854189 w 2304298"/>
              <a:gd name="connsiteY5" fmla="*/ 525839 h 3998711"/>
              <a:gd name="connsiteX6" fmla="*/ 1242117 w 2304298"/>
              <a:gd name="connsiteY6" fmla="*/ 886057 h 3998711"/>
              <a:gd name="connsiteX7" fmla="*/ 1473026 w 2304298"/>
              <a:gd name="connsiteY7" fmla="*/ 1033839 h 3998711"/>
              <a:gd name="connsiteX8" fmla="*/ 1583862 w 2304298"/>
              <a:gd name="connsiteY8" fmla="*/ 1043075 h 3998711"/>
              <a:gd name="connsiteX9" fmla="*/ 2304298 w 2304298"/>
              <a:gd name="connsiteY9" fmla="*/ 1033839 h 399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4298" h="3998711">
                <a:moveTo>
                  <a:pt x="4444" y="3998711"/>
                </a:moveTo>
                <a:cubicBezTo>
                  <a:pt x="595" y="2923444"/>
                  <a:pt x="-3253" y="1848178"/>
                  <a:pt x="4444" y="1200093"/>
                </a:cubicBezTo>
                <a:cubicBezTo>
                  <a:pt x="12141" y="552008"/>
                  <a:pt x="35232" y="302626"/>
                  <a:pt x="50626" y="110202"/>
                </a:cubicBezTo>
                <a:cubicBezTo>
                  <a:pt x="66020" y="-82222"/>
                  <a:pt x="55245" y="33233"/>
                  <a:pt x="96808" y="45548"/>
                </a:cubicBezTo>
                <a:cubicBezTo>
                  <a:pt x="138371" y="57863"/>
                  <a:pt x="173778" y="104045"/>
                  <a:pt x="300008" y="184093"/>
                </a:cubicBezTo>
                <a:cubicBezTo>
                  <a:pt x="426238" y="264141"/>
                  <a:pt x="697171" y="408845"/>
                  <a:pt x="854189" y="525839"/>
                </a:cubicBezTo>
                <a:cubicBezTo>
                  <a:pt x="1011207" y="642833"/>
                  <a:pt x="1138978" y="801390"/>
                  <a:pt x="1242117" y="886057"/>
                </a:cubicBezTo>
                <a:cubicBezTo>
                  <a:pt x="1345256" y="970724"/>
                  <a:pt x="1416069" y="1007669"/>
                  <a:pt x="1473026" y="1033839"/>
                </a:cubicBezTo>
                <a:cubicBezTo>
                  <a:pt x="1529984" y="1060009"/>
                  <a:pt x="1445317" y="1043075"/>
                  <a:pt x="1583862" y="1043075"/>
                </a:cubicBezTo>
                <a:cubicBezTo>
                  <a:pt x="1722407" y="1043075"/>
                  <a:pt x="2013352" y="1038457"/>
                  <a:pt x="2304298" y="1033839"/>
                </a:cubicBezTo>
              </a:path>
            </a:pathLst>
          </a:custGeom>
          <a:noFill/>
          <a:ln w="88900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3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003" y="-985"/>
            <a:ext cx="3373041" cy="831273"/>
          </a:xfrm>
        </p:spPr>
        <p:txBody>
          <a:bodyPr/>
          <a:lstStyle/>
          <a:p>
            <a:r>
              <a:rPr lang="it-IT" dirty="0" err="1"/>
              <a:t>Axion-based</a:t>
            </a:r>
            <a:r>
              <a:rPr lang="it-IT" dirty="0"/>
              <a:t> </a:t>
            </a:r>
            <a:r>
              <a:rPr lang="it-IT" dirty="0" err="1"/>
              <a:t>inflation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38761" y="979714"/>
            <a:ext cx="3559204" cy="5666183"/>
          </a:xfrm>
        </p:spPr>
        <p:txBody>
          <a:bodyPr>
            <a:normAutofit fontScale="92500"/>
          </a:bodyPr>
          <a:lstStyle/>
          <a:p>
            <a:pPr marL="457200" indent="-457200" algn="l">
              <a:buFont typeface="Wingdings 2" panose="05020102010507070707" pitchFamily="18" charset="2"/>
              <a:buChar char=""/>
            </a:pPr>
            <a:r>
              <a:rPr lang="it-IT" sz="2800" dirty="0" err="1"/>
              <a:t>Models</a:t>
            </a:r>
            <a:r>
              <a:rPr lang="it-IT" sz="2800" dirty="0"/>
              <a:t> include </a:t>
            </a:r>
            <a:r>
              <a:rPr lang="it-IT" sz="2800" dirty="0" err="1"/>
              <a:t>axion-gauge</a:t>
            </a:r>
            <a:r>
              <a:rPr lang="it-IT" sz="2800" dirty="0"/>
              <a:t> </a:t>
            </a:r>
            <a:r>
              <a:rPr lang="it-IT" sz="2800" dirty="0" err="1"/>
              <a:t>couplings</a:t>
            </a:r>
            <a:endParaRPr lang="it-IT" sz="2800" dirty="0"/>
          </a:p>
          <a:p>
            <a:pPr marL="457200" indent="-457200" algn="l">
              <a:buFont typeface="Wingdings 2" panose="05020102010507070707" pitchFamily="18" charset="2"/>
              <a:buChar char=""/>
            </a:pPr>
            <a:r>
              <a:rPr lang="it-IT" sz="2800" dirty="0" err="1"/>
              <a:t>Gauge</a:t>
            </a:r>
            <a:r>
              <a:rPr lang="it-IT" sz="2800" dirty="0"/>
              <a:t> back-</a:t>
            </a:r>
            <a:r>
              <a:rPr lang="it-IT" sz="2800" dirty="0" err="1"/>
              <a:t>reaction</a:t>
            </a:r>
            <a:r>
              <a:rPr lang="it-IT" sz="2800" dirty="0"/>
              <a:t> on the </a:t>
            </a:r>
            <a:r>
              <a:rPr lang="it-IT" sz="2800" dirty="0" err="1"/>
              <a:t>inflaton</a:t>
            </a:r>
            <a:r>
              <a:rPr lang="it-IT" sz="2800" dirty="0"/>
              <a:t> </a:t>
            </a:r>
            <a:r>
              <a:rPr lang="it-IT" sz="2800" dirty="0" err="1"/>
              <a:t>extends</a:t>
            </a:r>
            <a:r>
              <a:rPr lang="it-IT" sz="2800" dirty="0"/>
              <a:t> </a:t>
            </a:r>
            <a:r>
              <a:rPr lang="it-IT" sz="2800" dirty="0" err="1"/>
              <a:t>inflation</a:t>
            </a:r>
            <a:endParaRPr lang="it-IT" sz="2800" dirty="0"/>
          </a:p>
          <a:p>
            <a:pPr marL="457200" indent="-457200" algn="l">
              <a:buFont typeface="Wingdings 2" panose="05020102010507070707" pitchFamily="18" charset="2"/>
              <a:buChar char=""/>
            </a:pPr>
            <a:r>
              <a:rPr lang="it-IT" sz="2800" dirty="0"/>
              <a:t>The late </a:t>
            </a:r>
            <a:r>
              <a:rPr lang="it-IT" sz="2800" dirty="0" err="1"/>
              <a:t>inflationary</a:t>
            </a:r>
            <a:r>
              <a:rPr lang="it-IT" sz="2800" dirty="0"/>
              <a:t> </a:t>
            </a:r>
            <a:r>
              <a:rPr lang="it-IT" sz="2800" dirty="0" err="1"/>
              <a:t>phase</a:t>
            </a:r>
            <a:r>
              <a:rPr lang="it-IT" sz="2800" dirty="0"/>
              <a:t> </a:t>
            </a:r>
            <a:r>
              <a:rPr lang="it-IT" sz="2800" dirty="0" err="1"/>
              <a:t>increases</a:t>
            </a:r>
            <a:r>
              <a:rPr lang="it-IT" sz="2800" dirty="0"/>
              <a:t> GW production </a:t>
            </a:r>
            <a:r>
              <a:rPr lang="it-IT" sz="2800" dirty="0" err="1"/>
              <a:t>at</a:t>
            </a:r>
            <a:r>
              <a:rPr lang="it-IT" sz="2800" dirty="0"/>
              <a:t> high </a:t>
            </a:r>
            <a:r>
              <a:rPr lang="it-IT" sz="2800" dirty="0" err="1"/>
              <a:t>frequencies</a:t>
            </a:r>
            <a:br>
              <a:rPr lang="it-IT" sz="2800" dirty="0"/>
            </a:br>
            <a:endParaRPr lang="it-IT" sz="2800" dirty="0"/>
          </a:p>
          <a:p>
            <a:pPr algn="l"/>
            <a:r>
              <a:rPr lang="it-IT" sz="1800" dirty="0" err="1">
                <a:solidFill>
                  <a:srgbClr val="0070C0"/>
                </a:solidFill>
              </a:rPr>
              <a:t>Barnaby</a:t>
            </a:r>
            <a:r>
              <a:rPr lang="it-IT" sz="1800" dirty="0">
                <a:solidFill>
                  <a:srgbClr val="0070C0"/>
                </a:solidFill>
              </a:rPr>
              <a:t>, </a:t>
            </a:r>
            <a:r>
              <a:rPr lang="it-IT" sz="1800" dirty="0" err="1">
                <a:solidFill>
                  <a:srgbClr val="0070C0"/>
                </a:solidFill>
              </a:rPr>
              <a:t>Pajer</a:t>
            </a:r>
            <a:r>
              <a:rPr lang="it-IT" sz="1800" dirty="0">
                <a:solidFill>
                  <a:srgbClr val="0070C0"/>
                </a:solidFill>
              </a:rPr>
              <a:t> and Peloso - </a:t>
            </a:r>
            <a:r>
              <a:rPr lang="it-IT" sz="1800" dirty="0" err="1">
                <a:solidFill>
                  <a:srgbClr val="0070C0"/>
                </a:solidFill>
              </a:rPr>
              <a:t>Phys</a:t>
            </a:r>
            <a:r>
              <a:rPr lang="it-IT" sz="1800" dirty="0">
                <a:solidFill>
                  <a:srgbClr val="0070C0"/>
                </a:solidFill>
              </a:rPr>
              <a:t>. Rev. D 85, 023525</a:t>
            </a:r>
          </a:p>
          <a:p>
            <a:endParaRPr lang="it-IT" sz="2000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2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/>
        </p:spPr>
      </p:pic>
      <p:sp>
        <p:nvSpPr>
          <p:cNvPr id="34" name="CasellaDiTesto 33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36" name="CasellaDiTesto 35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39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42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44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5" name="Gruppo 44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46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sellaDiTesto 47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49" name="CasellaDiTesto 48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51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igura a mano libera: forma 2"/>
          <p:cNvSpPr/>
          <p:nvPr/>
        </p:nvSpPr>
        <p:spPr>
          <a:xfrm>
            <a:off x="6437745" y="3020291"/>
            <a:ext cx="2530764" cy="2974109"/>
          </a:xfrm>
          <a:custGeom>
            <a:avLst/>
            <a:gdLst>
              <a:gd name="connsiteX0" fmla="*/ 0 w 2530764"/>
              <a:gd name="connsiteY0" fmla="*/ 2974109 h 2974109"/>
              <a:gd name="connsiteX1" fmla="*/ 341746 w 2530764"/>
              <a:gd name="connsiteY1" fmla="*/ 2484582 h 2974109"/>
              <a:gd name="connsiteX2" fmla="*/ 609600 w 2530764"/>
              <a:gd name="connsiteY2" fmla="*/ 2022764 h 2974109"/>
              <a:gd name="connsiteX3" fmla="*/ 895928 w 2530764"/>
              <a:gd name="connsiteY3" fmla="*/ 1533236 h 2974109"/>
              <a:gd name="connsiteX4" fmla="*/ 1089891 w 2530764"/>
              <a:gd name="connsiteY4" fmla="*/ 1209964 h 2974109"/>
              <a:gd name="connsiteX5" fmla="*/ 1385455 w 2530764"/>
              <a:gd name="connsiteY5" fmla="*/ 849745 h 2974109"/>
              <a:gd name="connsiteX6" fmla="*/ 1597891 w 2530764"/>
              <a:gd name="connsiteY6" fmla="*/ 591127 h 2974109"/>
              <a:gd name="connsiteX7" fmla="*/ 1893455 w 2530764"/>
              <a:gd name="connsiteY7" fmla="*/ 387927 h 2974109"/>
              <a:gd name="connsiteX8" fmla="*/ 2253673 w 2530764"/>
              <a:gd name="connsiteY8" fmla="*/ 166254 h 2974109"/>
              <a:gd name="connsiteX9" fmla="*/ 2530764 w 2530764"/>
              <a:gd name="connsiteY9" fmla="*/ 0 h 297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0764" h="2974109">
                <a:moveTo>
                  <a:pt x="0" y="2974109"/>
                </a:moveTo>
                <a:cubicBezTo>
                  <a:pt x="120073" y="2808624"/>
                  <a:pt x="240146" y="2643139"/>
                  <a:pt x="341746" y="2484582"/>
                </a:cubicBezTo>
                <a:cubicBezTo>
                  <a:pt x="443346" y="2326024"/>
                  <a:pt x="609600" y="2022764"/>
                  <a:pt x="609600" y="2022764"/>
                </a:cubicBezTo>
                <a:lnTo>
                  <a:pt x="895928" y="1533236"/>
                </a:lnTo>
                <a:cubicBezTo>
                  <a:pt x="975977" y="1397769"/>
                  <a:pt x="1008303" y="1323879"/>
                  <a:pt x="1089891" y="1209964"/>
                </a:cubicBezTo>
                <a:cubicBezTo>
                  <a:pt x="1171479" y="1096049"/>
                  <a:pt x="1385455" y="849745"/>
                  <a:pt x="1385455" y="849745"/>
                </a:cubicBezTo>
                <a:cubicBezTo>
                  <a:pt x="1470122" y="746606"/>
                  <a:pt x="1513224" y="668097"/>
                  <a:pt x="1597891" y="591127"/>
                </a:cubicBezTo>
                <a:cubicBezTo>
                  <a:pt x="1682558" y="514157"/>
                  <a:pt x="1784158" y="458739"/>
                  <a:pt x="1893455" y="387927"/>
                </a:cubicBezTo>
                <a:cubicBezTo>
                  <a:pt x="2002752" y="317115"/>
                  <a:pt x="2253673" y="166254"/>
                  <a:pt x="2253673" y="166254"/>
                </a:cubicBezTo>
                <a:lnTo>
                  <a:pt x="2530764" y="0"/>
                </a:lnTo>
              </a:path>
            </a:pathLst>
          </a:custGeom>
          <a:noFill/>
          <a:ln w="98425">
            <a:solidFill>
              <a:srgbClr val="FFC000">
                <a:alpha val="4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7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xtLst/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74411" y="0"/>
            <a:ext cx="2780167" cy="451922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Pre</a:t>
            </a:r>
            <a:r>
              <a:rPr lang="it-IT" dirty="0"/>
              <a:t>-BB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59221" y="830288"/>
            <a:ext cx="3500339" cy="4979385"/>
          </a:xfrm>
        </p:spPr>
        <p:txBody>
          <a:bodyPr>
            <a:normAutofit/>
          </a:bodyPr>
          <a:lstStyle/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400" dirty="0"/>
              <a:t>Alternative </a:t>
            </a:r>
            <a:r>
              <a:rPr lang="it-IT" sz="2400" dirty="0" err="1"/>
              <a:t>cosmologies</a:t>
            </a:r>
            <a:endParaRPr lang="it-IT" sz="24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400" dirty="0"/>
              <a:t>Evade the CMB large angle </a:t>
            </a:r>
            <a:r>
              <a:rPr lang="it-IT" sz="2400" dirty="0" err="1"/>
              <a:t>anisotropy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endParaRPr lang="it-IT" sz="24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400" dirty="0"/>
              <a:t>Evade the BBN-CMB </a:t>
            </a:r>
            <a:r>
              <a:rPr lang="it-IT" sz="2400" dirty="0" err="1"/>
              <a:t>integral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endParaRPr lang="it-IT" sz="24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400" dirty="0"/>
              <a:t>Can be </a:t>
            </a:r>
            <a:r>
              <a:rPr lang="it-IT" sz="2400" dirty="0" err="1"/>
              <a:t>significant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Virgo/LIGO </a:t>
            </a:r>
            <a:r>
              <a:rPr lang="it-IT" sz="2400" dirty="0" err="1"/>
              <a:t>frequencies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19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22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25" name="CasellaDiTesto 24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28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47625" y="5907577"/>
            <a:ext cx="3223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B0F0"/>
                </a:solidFill>
              </a:rPr>
              <a:t>Gasperini &amp; Veneziano, </a:t>
            </a:r>
            <a:r>
              <a:rPr lang="it-IT" sz="1400" dirty="0" err="1">
                <a:solidFill>
                  <a:srgbClr val="00B0F0"/>
                </a:solidFill>
              </a:rPr>
              <a:t>Phys</a:t>
            </a:r>
            <a:r>
              <a:rPr lang="it-IT" sz="1400" dirty="0">
                <a:solidFill>
                  <a:srgbClr val="00B0F0"/>
                </a:solidFill>
              </a:rPr>
              <a:t>. Rep. 373, 1 (2003)</a:t>
            </a:r>
          </a:p>
          <a:p>
            <a:r>
              <a:rPr lang="it-IT" sz="1400" dirty="0" err="1">
                <a:solidFill>
                  <a:srgbClr val="00B0F0"/>
                </a:solidFill>
              </a:rPr>
              <a:t>Buonanno</a:t>
            </a:r>
            <a:r>
              <a:rPr lang="it-IT" sz="1400" dirty="0">
                <a:solidFill>
                  <a:srgbClr val="00B0F0"/>
                </a:solidFill>
              </a:rPr>
              <a:t> et al., PRD 55, 3330 (1997)</a:t>
            </a:r>
          </a:p>
        </p:txBody>
      </p:sp>
      <p:sp>
        <p:nvSpPr>
          <p:cNvPr id="10" name="Figura a mano libera: forma 9"/>
          <p:cNvSpPr/>
          <p:nvPr/>
        </p:nvSpPr>
        <p:spPr>
          <a:xfrm>
            <a:off x="7573818" y="1806621"/>
            <a:ext cx="1413164" cy="4215488"/>
          </a:xfrm>
          <a:custGeom>
            <a:avLst/>
            <a:gdLst>
              <a:gd name="connsiteX0" fmla="*/ 0 w 1413164"/>
              <a:gd name="connsiteY0" fmla="*/ 4215488 h 4215488"/>
              <a:gd name="connsiteX1" fmla="*/ 665018 w 1413164"/>
              <a:gd name="connsiteY1" fmla="*/ 456288 h 4215488"/>
              <a:gd name="connsiteX2" fmla="*/ 674255 w 1413164"/>
              <a:gd name="connsiteY2" fmla="*/ 391634 h 4215488"/>
              <a:gd name="connsiteX3" fmla="*/ 738909 w 1413164"/>
              <a:gd name="connsiteY3" fmla="*/ 59124 h 4215488"/>
              <a:gd name="connsiteX4" fmla="*/ 785091 w 1413164"/>
              <a:gd name="connsiteY4" fmla="*/ 3706 h 4215488"/>
              <a:gd name="connsiteX5" fmla="*/ 849746 w 1413164"/>
              <a:gd name="connsiteY5" fmla="*/ 105306 h 4215488"/>
              <a:gd name="connsiteX6" fmla="*/ 1062182 w 1413164"/>
              <a:gd name="connsiteY6" fmla="*/ 77597 h 4215488"/>
              <a:gd name="connsiteX7" fmla="*/ 1357746 w 1413164"/>
              <a:gd name="connsiteY7" fmla="*/ 77597 h 4215488"/>
              <a:gd name="connsiteX8" fmla="*/ 1413164 w 1413164"/>
              <a:gd name="connsiteY8" fmla="*/ 77597 h 42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3164" h="4215488">
                <a:moveTo>
                  <a:pt x="0" y="4215488"/>
                </a:moveTo>
                <a:lnTo>
                  <a:pt x="665018" y="456288"/>
                </a:lnTo>
                <a:cubicBezTo>
                  <a:pt x="777394" y="-181021"/>
                  <a:pt x="661940" y="457828"/>
                  <a:pt x="674255" y="391634"/>
                </a:cubicBezTo>
                <a:cubicBezTo>
                  <a:pt x="686570" y="325440"/>
                  <a:pt x="720436" y="123779"/>
                  <a:pt x="738909" y="59124"/>
                </a:cubicBezTo>
                <a:cubicBezTo>
                  <a:pt x="757382" y="-5531"/>
                  <a:pt x="766618" y="-3991"/>
                  <a:pt x="785091" y="3706"/>
                </a:cubicBezTo>
                <a:cubicBezTo>
                  <a:pt x="803564" y="11403"/>
                  <a:pt x="803564" y="92991"/>
                  <a:pt x="849746" y="105306"/>
                </a:cubicBezTo>
                <a:cubicBezTo>
                  <a:pt x="895928" y="117621"/>
                  <a:pt x="977515" y="82215"/>
                  <a:pt x="1062182" y="77597"/>
                </a:cubicBezTo>
                <a:cubicBezTo>
                  <a:pt x="1146849" y="72979"/>
                  <a:pt x="1357746" y="77597"/>
                  <a:pt x="1357746" y="77597"/>
                </a:cubicBezTo>
                <a:lnTo>
                  <a:pt x="1413164" y="77597"/>
                </a:lnTo>
              </a:path>
            </a:pathLst>
          </a:custGeom>
          <a:noFill/>
          <a:ln w="79375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6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14205"/>
            <a:ext cx="7765322" cy="722609"/>
          </a:xfrm>
        </p:spPr>
        <p:txBody>
          <a:bodyPr/>
          <a:lstStyle/>
          <a:p>
            <a:r>
              <a:rPr lang="it-IT" dirty="0" err="1"/>
              <a:t>Isotropic</a:t>
            </a:r>
            <a:r>
              <a:rPr lang="it-IT" dirty="0"/>
              <a:t>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limits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6072"/>
            <a:ext cx="9144000" cy="134108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17" y="4522850"/>
            <a:ext cx="4698600" cy="192066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672817" y="6488668"/>
            <a:ext cx="449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B0F0"/>
                </a:solidFill>
              </a:rPr>
              <a:t>Phys</a:t>
            </a:r>
            <a:r>
              <a:rPr lang="it-IT" dirty="0">
                <a:solidFill>
                  <a:srgbClr val="00B0F0"/>
                </a:solidFill>
              </a:rPr>
              <a:t>. Rev. D 91, 022003 (20015)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437746" y="3897917"/>
            <a:ext cx="314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PRL 113, 231101 (2014)</a:t>
            </a:r>
          </a:p>
        </p:txBody>
      </p:sp>
      <p:pic>
        <p:nvPicPr>
          <p:cNvPr id="14" name="Immagin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84" y="1049383"/>
            <a:ext cx="4189171" cy="100949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04800" y="2032000"/>
            <a:ext cx="80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Best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23817" y="4175456"/>
            <a:ext cx="809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Colocated</a:t>
            </a:r>
            <a:r>
              <a:rPr lang="it-IT" dirty="0"/>
              <a:t> </a:t>
            </a:r>
            <a:r>
              <a:rPr lang="it-IT" dirty="0" err="1"/>
              <a:t>interferometers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5957454" y="5181600"/>
                <a:ext cx="32789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analysis</a:t>
                </a:r>
                <a:r>
                  <a:rPr lang="it-IT" dirty="0"/>
                  <a:t> </a:t>
                </a:r>
              </a:p>
              <a:p>
                <a:r>
                  <a:rPr lang="it-IT" dirty="0"/>
                  <a:t>(</a:t>
                </a:r>
                <a:r>
                  <a:rPr lang="it-IT" dirty="0" err="1"/>
                  <a:t>advanced</a:t>
                </a:r>
                <a:r>
                  <a:rPr lang="it-IT" dirty="0"/>
                  <a:t> detectors) </a:t>
                </a:r>
              </a:p>
              <a:p>
                <a:r>
                  <a:rPr lang="it-IT" dirty="0" err="1"/>
                  <a:t>is</a:t>
                </a:r>
                <a:r>
                  <a:rPr lang="it-IT" dirty="0"/>
                  <a:t> in progress.</a:t>
                </a:r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454" y="5181600"/>
                <a:ext cx="3278909" cy="923330"/>
              </a:xfrm>
              <a:prstGeom prst="rect">
                <a:avLst/>
              </a:prstGeom>
              <a:blipFill>
                <a:blip r:embed="rId6"/>
                <a:stretch>
                  <a:fillRect l="-1487" t="-3311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17"/>
          <p:cNvSpPr/>
          <p:nvPr/>
        </p:nvSpPr>
        <p:spPr>
          <a:xfrm>
            <a:off x="123817" y="4950691"/>
            <a:ext cx="4082867" cy="230909"/>
          </a:xfrm>
          <a:prstGeom prst="rect">
            <a:avLst/>
          </a:prstGeom>
          <a:solidFill>
            <a:srgbClr val="FFFF66">
              <a:alpha val="1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8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5840" y="18464"/>
            <a:ext cx="7728203" cy="44765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Constraint</a:t>
            </a:r>
            <a:r>
              <a:rPr lang="it-IT" dirty="0"/>
              <a:t> on </a:t>
            </a:r>
            <a:r>
              <a:rPr lang="it-IT" dirty="0" err="1"/>
              <a:t>early</a:t>
            </a:r>
            <a:r>
              <a:rPr lang="it-IT" dirty="0"/>
              <a:t> </a:t>
            </a:r>
            <a:r>
              <a:rPr lang="it-IT" dirty="0" err="1"/>
              <a:t>universe</a:t>
            </a:r>
            <a:r>
              <a:rPr lang="it-IT" dirty="0"/>
              <a:t> state </a:t>
            </a:r>
            <a:r>
              <a:rPr lang="it-IT" dirty="0" err="1"/>
              <a:t>equation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310610" y="3540115"/>
                <a:ext cx="2780167" cy="3058724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it-IT" sz="20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effective </a:t>
                </a:r>
                <a:r>
                  <a:rPr lang="it-IT" sz="2000" dirty="0" err="1"/>
                  <a:t>tensor</a:t>
                </a:r>
                <a:r>
                  <a:rPr lang="it-IT" sz="2000" dirty="0"/>
                  <a:t> tilt </a:t>
                </a:r>
                <a:r>
                  <a:rPr lang="it-IT" sz="2000" dirty="0" err="1"/>
                  <a:t>parameter</a:t>
                </a:r>
                <a:endParaRPr lang="it-IT" sz="20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sz="2000" dirty="0"/>
                  <a:t> ratio of </a:t>
                </a:r>
                <a:r>
                  <a:rPr lang="it-IT" sz="2000" dirty="0" err="1"/>
                  <a:t>tensor</a:t>
                </a:r>
                <a:r>
                  <a:rPr lang="it-IT" sz="2000" dirty="0"/>
                  <a:t> and scalar </a:t>
                </a:r>
                <a:r>
                  <a:rPr lang="it-IT" sz="2000" dirty="0" err="1"/>
                  <a:t>perturbation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amplitudes</a:t>
                </a:r>
                <a:r>
                  <a:rPr lang="it-IT" sz="2000" dirty="0"/>
                  <a:t> </a:t>
                </a:r>
                <a:br>
                  <a:rPr lang="it-IT" sz="2000" dirty="0"/>
                </a:br>
                <a:r>
                  <a:rPr lang="it-IT" sz="2000" dirty="0"/>
                  <a:t>(</a:t>
                </a:r>
                <a:r>
                  <a:rPr lang="it-IT" sz="2000" dirty="0" err="1"/>
                  <a:t>here</a:t>
                </a:r>
                <a:r>
                  <a:rPr lang="it-IT" sz="2000" dirty="0"/>
                  <a:t>  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lang="it-IT" sz="2000" dirty="0"/>
                  <a:t>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equation</a:t>
                </a:r>
                <a:r>
                  <a:rPr lang="it-IT" sz="2000" dirty="0"/>
                  <a:t> of state </a:t>
                </a:r>
                <a:r>
                  <a:rPr lang="it-IT" sz="2000" dirty="0" err="1"/>
                  <a:t>parameter</a:t>
                </a:r>
                <a:endParaRPr lang="it-IT" sz="2000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Segnaposto tes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310610" y="3540115"/>
                <a:ext cx="2780167" cy="3058724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908720"/>
            <a:ext cx="5111750" cy="489654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7" name="Figura a mano libera 6"/>
          <p:cNvSpPr/>
          <p:nvPr/>
        </p:nvSpPr>
        <p:spPr>
          <a:xfrm>
            <a:off x="4099249" y="1424473"/>
            <a:ext cx="4410269" cy="3222172"/>
          </a:xfrm>
          <a:custGeom>
            <a:avLst/>
            <a:gdLst>
              <a:gd name="connsiteX0" fmla="*/ 0 w 4410269"/>
              <a:gd name="connsiteY0" fmla="*/ 0 h 3222172"/>
              <a:gd name="connsiteX1" fmla="*/ 118188 w 4410269"/>
              <a:gd name="connsiteY1" fmla="*/ 335903 h 3222172"/>
              <a:gd name="connsiteX2" fmla="*/ 317241 w 4410269"/>
              <a:gd name="connsiteY2" fmla="*/ 752670 h 3222172"/>
              <a:gd name="connsiteX3" fmla="*/ 578498 w 4410269"/>
              <a:gd name="connsiteY3" fmla="*/ 1225421 h 3222172"/>
              <a:gd name="connsiteX4" fmla="*/ 889518 w 4410269"/>
              <a:gd name="connsiteY4" fmla="*/ 1623527 h 3222172"/>
              <a:gd name="connsiteX5" fmla="*/ 1349829 w 4410269"/>
              <a:gd name="connsiteY5" fmla="*/ 2058956 h 3222172"/>
              <a:gd name="connsiteX6" fmla="*/ 1891004 w 4410269"/>
              <a:gd name="connsiteY6" fmla="*/ 2413519 h 3222172"/>
              <a:gd name="connsiteX7" fmla="*/ 2519265 w 4410269"/>
              <a:gd name="connsiteY7" fmla="*/ 2718319 h 3222172"/>
              <a:gd name="connsiteX8" fmla="*/ 2998237 w 4410269"/>
              <a:gd name="connsiteY8" fmla="*/ 2886270 h 3222172"/>
              <a:gd name="connsiteX9" fmla="*/ 3458547 w 4410269"/>
              <a:gd name="connsiteY9" fmla="*/ 3010678 h 3222172"/>
              <a:gd name="connsiteX10" fmla="*/ 4080588 w 4410269"/>
              <a:gd name="connsiteY10" fmla="*/ 3159968 h 3222172"/>
              <a:gd name="connsiteX11" fmla="*/ 4410269 w 4410269"/>
              <a:gd name="connsiteY11" fmla="*/ 3222172 h 322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10269" h="3222172">
                <a:moveTo>
                  <a:pt x="0" y="0"/>
                </a:moveTo>
                <a:cubicBezTo>
                  <a:pt x="32657" y="105229"/>
                  <a:pt x="65315" y="210458"/>
                  <a:pt x="118188" y="335903"/>
                </a:cubicBezTo>
                <a:cubicBezTo>
                  <a:pt x="171062" y="461348"/>
                  <a:pt x="240523" y="604417"/>
                  <a:pt x="317241" y="752670"/>
                </a:cubicBezTo>
                <a:cubicBezTo>
                  <a:pt x="393959" y="900923"/>
                  <a:pt x="483119" y="1080278"/>
                  <a:pt x="578498" y="1225421"/>
                </a:cubicBezTo>
                <a:cubicBezTo>
                  <a:pt x="673877" y="1370564"/>
                  <a:pt x="760963" y="1484604"/>
                  <a:pt x="889518" y="1623527"/>
                </a:cubicBezTo>
                <a:cubicBezTo>
                  <a:pt x="1018073" y="1762450"/>
                  <a:pt x="1182915" y="1927291"/>
                  <a:pt x="1349829" y="2058956"/>
                </a:cubicBezTo>
                <a:cubicBezTo>
                  <a:pt x="1516743" y="2190621"/>
                  <a:pt x="1696098" y="2303625"/>
                  <a:pt x="1891004" y="2413519"/>
                </a:cubicBezTo>
                <a:cubicBezTo>
                  <a:pt x="2085910" y="2523413"/>
                  <a:pt x="2334726" y="2639527"/>
                  <a:pt x="2519265" y="2718319"/>
                </a:cubicBezTo>
                <a:cubicBezTo>
                  <a:pt x="2703804" y="2797111"/>
                  <a:pt x="2841690" y="2837544"/>
                  <a:pt x="2998237" y="2886270"/>
                </a:cubicBezTo>
                <a:cubicBezTo>
                  <a:pt x="3154784" y="2934996"/>
                  <a:pt x="3278155" y="2965062"/>
                  <a:pt x="3458547" y="3010678"/>
                </a:cubicBezTo>
                <a:cubicBezTo>
                  <a:pt x="3638939" y="3056294"/>
                  <a:pt x="3921968" y="3124719"/>
                  <a:pt x="4080588" y="3159968"/>
                </a:cubicBezTo>
                <a:cubicBezTo>
                  <a:pt x="4239208" y="3195217"/>
                  <a:pt x="4324738" y="3208694"/>
                  <a:pt x="4410269" y="32221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/>
        </p:nvCxnSpPr>
        <p:spPr>
          <a:xfrm>
            <a:off x="4211960" y="4846912"/>
            <a:ext cx="28803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" y="1859709"/>
            <a:ext cx="2751455" cy="3046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" y="2466410"/>
            <a:ext cx="2714267" cy="77437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4727" y="1052945"/>
            <a:ext cx="286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Spectrum</a:t>
            </a:r>
            <a:r>
              <a:rPr lang="it-IT" dirty="0"/>
              <a:t> </a:t>
            </a:r>
            <a:r>
              <a:rPr lang="it-IT" dirty="0" err="1"/>
              <a:t>parameterization</a:t>
            </a:r>
            <a:r>
              <a:rPr lang="it-IT" dirty="0"/>
              <a:t>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641272" y="6153739"/>
            <a:ext cx="404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</a:rPr>
              <a:t>LSC/Virgo Collaboration, Nature 460, 990-994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PRD 78, 043531 (2008)</a:t>
            </a:r>
          </a:p>
        </p:txBody>
      </p:sp>
    </p:spTree>
    <p:extLst>
      <p:ext uri="{BB962C8B-B14F-4D97-AF65-F5344CB8AC3E}">
        <p14:creationId xmlns:p14="http://schemas.microsoft.com/office/powerpoint/2010/main" val="23042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" y="0"/>
            <a:ext cx="7647709" cy="574359"/>
          </a:xfrm>
        </p:spPr>
        <p:txBody>
          <a:bodyPr>
            <a:normAutofit/>
          </a:bodyPr>
          <a:lstStyle/>
          <a:p>
            <a:r>
              <a:rPr lang="it-IT" dirty="0" err="1"/>
              <a:t>Constraint</a:t>
            </a:r>
            <a:r>
              <a:rPr lang="it-IT" dirty="0"/>
              <a:t> on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strings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91174" y="822671"/>
            <a:ext cx="3015444" cy="4866929"/>
          </a:xfrm>
        </p:spPr>
        <p:txBody>
          <a:bodyPr>
            <a:noAutofit/>
          </a:bodyPr>
          <a:lstStyle/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Network of </a:t>
            </a:r>
            <a:r>
              <a:rPr lang="it-IT" sz="1800" dirty="0" err="1"/>
              <a:t>cosmic</a:t>
            </a:r>
            <a:r>
              <a:rPr lang="it-IT" sz="1800" dirty="0"/>
              <a:t> </a:t>
            </a:r>
            <a:r>
              <a:rPr lang="it-IT" sz="1800" dirty="0" err="1"/>
              <a:t>strings</a:t>
            </a:r>
            <a:r>
              <a:rPr lang="it-IT" sz="1800" dirty="0"/>
              <a:t> </a:t>
            </a:r>
            <a:r>
              <a:rPr lang="it-IT" sz="1800" dirty="0" err="1"/>
              <a:t>parameterized</a:t>
            </a:r>
            <a:r>
              <a:rPr lang="it-IT" sz="1800" dirty="0"/>
              <a:t> by: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String</a:t>
            </a:r>
            <a:r>
              <a:rPr lang="it-IT" sz="1800" dirty="0"/>
              <a:t> </a:t>
            </a:r>
            <a:r>
              <a:rPr lang="it-IT" sz="1800" dirty="0" err="1"/>
              <a:t>tension</a:t>
            </a:r>
            <a:r>
              <a:rPr lang="it-IT" sz="1800" dirty="0"/>
              <a:t> µ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Reconnection</a:t>
            </a:r>
            <a:r>
              <a:rPr lang="it-IT" sz="1800" dirty="0"/>
              <a:t> </a:t>
            </a:r>
            <a:r>
              <a:rPr lang="it-IT" sz="1800" dirty="0" err="1"/>
              <a:t>probability</a:t>
            </a:r>
            <a:r>
              <a:rPr lang="it-IT" sz="1800" dirty="0"/>
              <a:t> p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Loop</a:t>
            </a:r>
            <a:r>
              <a:rPr lang="it-IT" sz="1800" dirty="0"/>
              <a:t> </a:t>
            </a:r>
            <a:r>
              <a:rPr lang="it-IT" sz="1800" dirty="0" err="1"/>
              <a:t>size</a:t>
            </a:r>
            <a:r>
              <a:rPr lang="it-IT" sz="1800" dirty="0"/>
              <a:t> </a:t>
            </a:r>
            <a:br>
              <a:rPr lang="it-IT" sz="1800" dirty="0"/>
            </a:br>
            <a:r>
              <a:rPr lang="it-IT" sz="1800" dirty="0"/>
              <a:t>(</a:t>
            </a:r>
            <a:r>
              <a:rPr lang="it-IT" sz="1800" dirty="0" err="1"/>
              <a:t>parameterized</a:t>
            </a:r>
            <a:r>
              <a:rPr lang="it-IT" sz="1800" dirty="0"/>
              <a:t> by ɛ)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endParaRPr lang="it-IT" sz="18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Gµ&lt;10</a:t>
            </a:r>
            <a:r>
              <a:rPr lang="it-IT" sz="1800" baseline="30000" dirty="0"/>
              <a:t>-6  </a:t>
            </a:r>
            <a:br>
              <a:rPr lang="it-IT" sz="1800" baseline="30000" dirty="0"/>
            </a:br>
            <a:r>
              <a:rPr lang="it-IT" sz="1800" dirty="0"/>
              <a:t>(CMB </a:t>
            </a:r>
            <a:r>
              <a:rPr lang="it-IT" sz="1800" dirty="0" err="1"/>
              <a:t>observations</a:t>
            </a:r>
            <a:r>
              <a:rPr lang="it-IT" sz="1800" dirty="0"/>
              <a:t>)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ɛ </a:t>
            </a:r>
            <a:r>
              <a:rPr lang="it-IT" sz="1800" dirty="0" err="1"/>
              <a:t>unconstrained</a:t>
            </a:r>
            <a:endParaRPr lang="it-IT" sz="18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/>
              <a:t>10</a:t>
            </a:r>
            <a:r>
              <a:rPr lang="it-IT" sz="1800" baseline="30000" dirty="0"/>
              <a:t>-4</a:t>
            </a:r>
            <a:r>
              <a:rPr lang="it-IT" sz="1800" dirty="0"/>
              <a:t> &lt; p &lt; 1  </a:t>
            </a:r>
            <a:br>
              <a:rPr lang="it-IT" sz="1800" dirty="0"/>
            </a:br>
            <a:r>
              <a:rPr lang="it-IT" sz="1800" dirty="0"/>
              <a:t>(p = 10</a:t>
            </a:r>
            <a:r>
              <a:rPr lang="it-IT" sz="1800" baseline="30000" dirty="0"/>
              <a:t>-3</a:t>
            </a:r>
            <a:r>
              <a:rPr lang="it-IT" sz="1800" dirty="0"/>
              <a:t> </a:t>
            </a:r>
            <a:r>
              <a:rPr lang="it-IT" sz="1800" dirty="0" err="1"/>
              <a:t>here</a:t>
            </a:r>
            <a:r>
              <a:rPr lang="it-IT" sz="1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r>
              <a:rPr lang="it-IT" sz="1800" dirty="0" err="1"/>
              <a:t>Region</a:t>
            </a:r>
            <a:r>
              <a:rPr lang="it-IT" sz="1800" dirty="0"/>
              <a:t> </a:t>
            </a:r>
            <a:r>
              <a:rPr lang="it-IT" sz="1800" dirty="0" err="1"/>
              <a:t>excluded</a:t>
            </a:r>
            <a:r>
              <a:rPr lang="it-IT" sz="1800" dirty="0"/>
              <a:t>: </a:t>
            </a:r>
            <a:r>
              <a:rPr lang="it-IT" sz="1800" dirty="0" err="1"/>
              <a:t>entire</a:t>
            </a:r>
            <a:r>
              <a:rPr lang="it-IT" sz="1800" dirty="0"/>
              <a:t> </a:t>
            </a:r>
            <a:r>
              <a:rPr lang="it-IT" sz="1800" dirty="0" err="1"/>
              <a:t>plane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probed</a:t>
            </a:r>
            <a:r>
              <a:rPr lang="it-IT" sz="1800" dirty="0"/>
              <a:t> by </a:t>
            </a:r>
            <a:r>
              <a:rPr lang="it-IT" sz="1800" dirty="0" err="1"/>
              <a:t>advanced</a:t>
            </a:r>
            <a:r>
              <a:rPr lang="it-IT" sz="1800" dirty="0"/>
              <a:t> detectors.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5563704" cy="44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723905" y="5963322"/>
            <a:ext cx="404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</a:rPr>
              <a:t>LSC/Virgo Collaboration, Nature 460, 990-994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PRD 80, 062002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PRL 98, 111101 (2007)</a:t>
            </a:r>
          </a:p>
        </p:txBody>
      </p:sp>
    </p:spTree>
    <p:extLst>
      <p:ext uri="{BB962C8B-B14F-4D97-AF65-F5344CB8AC3E}">
        <p14:creationId xmlns:p14="http://schemas.microsoft.com/office/powerpoint/2010/main" val="242773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7428"/>
            <a:ext cx="4756727" cy="527517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Constraints</a:t>
            </a:r>
            <a:r>
              <a:rPr lang="it-IT" dirty="0"/>
              <a:t> on </a:t>
            </a:r>
            <a:r>
              <a:rPr lang="it-IT" dirty="0" err="1"/>
              <a:t>pre</a:t>
            </a:r>
            <a:r>
              <a:rPr lang="it-IT" dirty="0"/>
              <a:t>-Big-Bang </a:t>
            </a:r>
            <a:r>
              <a:rPr lang="it-IT" dirty="0" err="1"/>
              <a:t>models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/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131165" y="953699"/>
                <a:ext cx="3591667" cy="5561378"/>
              </a:xfrm>
            </p:spPr>
            <p:txBody>
              <a:bodyPr>
                <a:noAutofit/>
              </a:bodyPr>
              <a:lstStyle/>
              <a:p>
                <a:pPr algn="l"/>
                <a:r>
                  <a:rPr lang="it-IT" sz="2400" dirty="0"/>
                  <a:t>Spectrum:</a:t>
                </a:r>
              </a:p>
              <a:p>
                <a:pPr algn="l"/>
                <a:endParaRPr lang="it-IT" sz="2400" dirty="0"/>
              </a:p>
              <a:p>
                <a:pPr algn="l"/>
                <a:br>
                  <a:rPr lang="it-IT" sz="2400" dirty="0"/>
                </a:br>
                <a:r>
                  <a:rPr lang="it-IT" sz="2400" dirty="0" err="1"/>
                  <a:t>below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</a:t>
                </a:r>
                <a:r>
                  <a:rPr lang="it-IT" sz="2400" baseline="-25000" dirty="0" err="1"/>
                  <a:t>s</a:t>
                </a:r>
                <a:r>
                  <a:rPr lang="it-IT" sz="2400" dirty="0"/>
                  <a:t> , </a:t>
                </a:r>
                <a:r>
                  <a:rPr lang="it-IT" sz="2400" dirty="0" err="1"/>
                  <a:t>f</a:t>
                </a:r>
                <a:r>
                  <a:rPr lang="it-IT" sz="2400" baseline="-25000" dirty="0" err="1"/>
                  <a:t>s</a:t>
                </a:r>
                <a:r>
                  <a:rPr lang="it-IT" sz="2400" baseline="-25000" dirty="0"/>
                  <a:t> </a:t>
                </a:r>
                <a:r>
                  <a:rPr lang="it-IT" sz="2400" dirty="0"/>
                  <a:t> = 30 Hz </a:t>
                </a:r>
                <a:r>
                  <a:rPr lang="it-IT" sz="2400" dirty="0" err="1"/>
                  <a:t>here</a:t>
                </a:r>
                <a:br>
                  <a:rPr lang="it-IT" sz="2400" dirty="0"/>
                </a:br>
                <a:endParaRPr lang="it-IT" sz="2400" dirty="0"/>
              </a:p>
              <a:p>
                <a:pPr algn="l"/>
                <a:br>
                  <a:rPr lang="it-IT" sz="2400" dirty="0"/>
                </a:br>
                <a:r>
                  <a:rPr lang="it-IT" sz="2400" dirty="0" err="1"/>
                  <a:t>above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</a:t>
                </a:r>
                <a:r>
                  <a:rPr lang="it-IT" sz="2400" baseline="-25000" dirty="0" err="1"/>
                  <a:t>s</a:t>
                </a:r>
                <a:r>
                  <a:rPr lang="it-IT" sz="2400" dirty="0"/>
                  <a:t> , </a:t>
                </a:r>
                <a:r>
                  <a:rPr lang="it-IT" sz="2400" dirty="0" err="1"/>
                  <a:t>f</a:t>
                </a:r>
                <a:r>
                  <a:rPr lang="it-IT" sz="2400" baseline="-25000" dirty="0" err="1"/>
                  <a:t>s</a:t>
                </a:r>
                <a:r>
                  <a:rPr lang="it-IT" sz="2400" baseline="-25000" dirty="0"/>
                  <a:t> </a:t>
                </a:r>
                <a:r>
                  <a:rPr lang="it-IT" sz="2400" dirty="0"/>
                  <a:t>= 30 Hz </a:t>
                </a:r>
                <a:r>
                  <a:rPr lang="it-IT" sz="2400" dirty="0" err="1"/>
                  <a:t>here</a:t>
                </a:r>
                <a:br>
                  <a:rPr lang="it-IT" sz="2400" dirty="0"/>
                </a:br>
                <a:endParaRPr lang="it-IT" sz="2400" dirty="0"/>
              </a:p>
              <a:p>
                <a:pPr algn="l"/>
                <a:r>
                  <a:rPr lang="it-IT" sz="2000" dirty="0"/>
                  <a:t>f</a:t>
                </a:r>
                <a:r>
                  <a:rPr lang="it-IT" sz="2000" baseline="-25000" dirty="0"/>
                  <a:t>1 </a:t>
                </a:r>
                <a:r>
                  <a:rPr lang="it-IT" sz="2000" dirty="0"/>
                  <a:t>: </a:t>
                </a:r>
                <a:r>
                  <a:rPr lang="it-IT" sz="2000" dirty="0" err="1"/>
                  <a:t>cut</a:t>
                </a:r>
                <a:r>
                  <a:rPr lang="it-IT" sz="2000" dirty="0"/>
                  <a:t> off </a:t>
                </a:r>
                <a:r>
                  <a:rPr lang="it-IT" sz="2000" dirty="0" err="1"/>
                  <a:t>frequency</a:t>
                </a:r>
                <a:r>
                  <a:rPr lang="it-IT" sz="2000" dirty="0"/>
                  <a:t> </a:t>
                </a:r>
                <a:br>
                  <a:rPr lang="it-IT" sz="2000" dirty="0"/>
                </a:br>
                <a:r>
                  <a:rPr lang="it-IT" sz="2000" dirty="0"/>
                  <a:t>(a </a:t>
                </a:r>
                <a:r>
                  <a:rPr lang="it-IT" sz="2000" dirty="0" err="1"/>
                  <a:t>factor</a:t>
                </a:r>
                <a:r>
                  <a:rPr lang="it-IT" sz="2000" dirty="0"/>
                  <a:t> 10 from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4.3×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it-IT" sz="2000" dirty="0"/>
                  <a:t>)</a:t>
                </a:r>
              </a:p>
              <a:p>
                <a:endParaRPr lang="it-IT" sz="1000" dirty="0"/>
              </a:p>
              <a:p>
                <a:endParaRPr lang="it-IT" sz="1000" dirty="0"/>
              </a:p>
              <a:p>
                <a:endParaRPr lang="it-IT" sz="1000" dirty="0"/>
              </a:p>
            </p:txBody>
          </p:sp>
        </mc:Choice>
        <mc:Fallback xmlns="">
          <p:sp>
            <p:nvSpPr>
              <p:cNvPr id="4" name="Segnaposto test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131165" y="953699"/>
                <a:ext cx="3591667" cy="556137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19" y="953699"/>
            <a:ext cx="5111750" cy="478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1" y="1591865"/>
            <a:ext cx="2379879" cy="45841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0" y="2889791"/>
            <a:ext cx="2994355" cy="45841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544290" y="6053412"/>
            <a:ext cx="404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</a:rPr>
              <a:t>LSC/Virgo Collaboration, Nature 460, 990-994 (2009)</a:t>
            </a:r>
          </a:p>
          <a:p>
            <a:r>
              <a:rPr lang="it-IT" sz="1200" dirty="0">
                <a:solidFill>
                  <a:srgbClr val="00B0F0"/>
                </a:solidFill>
              </a:rPr>
              <a:t>PRD 73, 063008 (2006)</a:t>
            </a:r>
          </a:p>
        </p:txBody>
      </p:sp>
    </p:spTree>
    <p:extLst>
      <p:ext uri="{BB962C8B-B14F-4D97-AF65-F5344CB8AC3E}">
        <p14:creationId xmlns:p14="http://schemas.microsoft.com/office/powerpoint/2010/main" val="40367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5918" y="119495"/>
            <a:ext cx="8282807" cy="339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8" y="3660208"/>
            <a:ext cx="8282808" cy="312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sellaDiTesto 1"/>
          <p:cNvSpPr txBox="1"/>
          <p:nvPr/>
        </p:nvSpPr>
        <p:spPr>
          <a:xfrm>
            <a:off x="599809" y="3140486"/>
            <a:ext cx="376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Phys</a:t>
            </a:r>
            <a:r>
              <a:rPr lang="it-IT" dirty="0">
                <a:solidFill>
                  <a:srgbClr val="FF0000"/>
                </a:solidFill>
              </a:rPr>
              <a:t>. Rev. X 6, 011035 (2016)</a:t>
            </a:r>
          </a:p>
        </p:txBody>
      </p:sp>
    </p:spTree>
    <p:extLst>
      <p:ext uri="{BB962C8B-B14F-4D97-AF65-F5344CB8AC3E}">
        <p14:creationId xmlns:p14="http://schemas.microsoft.com/office/powerpoint/2010/main" val="16504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417456" y="3789040"/>
            <a:ext cx="5698782" cy="29719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906982" y="8187"/>
            <a:ext cx="5209255" cy="36298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4193309" cy="822036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Astrophysical</a:t>
            </a:r>
            <a:r>
              <a:rPr lang="it-IT" dirty="0"/>
              <a:t> </a:t>
            </a:r>
            <a:r>
              <a:rPr lang="it-IT" dirty="0" err="1"/>
              <a:t>Stochastic</a:t>
            </a:r>
            <a:r>
              <a:rPr lang="it-IT" dirty="0"/>
              <a:t> Background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6891" y="961466"/>
            <a:ext cx="3518399" cy="5347854"/>
          </a:xfrm>
        </p:spPr>
        <p:txBody>
          <a:bodyPr>
            <a:normAutofit fontScale="70000" lnSpcReduction="20000"/>
          </a:bodyPr>
          <a:lstStyle/>
          <a:p>
            <a:pPr marL="342900" indent="-342900" algn="l">
              <a:lnSpc>
                <a:spcPct val="150000"/>
              </a:lnSpc>
              <a:buFont typeface="Wingdings 2" panose="05020102010507070707" pitchFamily="18" charset="2"/>
              <a:buChar char=""/>
              <a:defRPr/>
            </a:pPr>
            <a:r>
              <a:rPr lang="en-US" sz="2000" b="1" dirty="0">
                <a:solidFill>
                  <a:schemeClr val="tx2"/>
                </a:solidFill>
              </a:rPr>
              <a:t>Core collapse supernovae</a:t>
            </a:r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Neutron star formation: </a:t>
            </a:r>
            <a:r>
              <a:rPr lang="en-US" sz="1400" i="1" dirty="0"/>
              <a:t>Blair &amp; </a:t>
            </a:r>
            <a:r>
              <a:rPr lang="en-US" sz="1400" i="1" dirty="0" err="1"/>
              <a:t>Ju</a:t>
            </a:r>
            <a:r>
              <a:rPr lang="en-US" sz="1400" i="1" dirty="0"/>
              <a:t> 1996, Coward et al. 2001-02, Howell et al. 2004, </a:t>
            </a:r>
            <a:r>
              <a:rPr lang="en-US" sz="1400" i="1" dirty="0" err="1"/>
              <a:t>Buonanno</a:t>
            </a:r>
            <a:r>
              <a:rPr lang="en-US" sz="1400" i="1" dirty="0"/>
              <a:t> et al. 2005</a:t>
            </a:r>
            <a:r>
              <a:rPr lang="en-US" sz="1400" b="1" dirty="0"/>
              <a:t>                                                                                                                          </a:t>
            </a:r>
            <a:endParaRPr lang="en-US" sz="1400" i="1" dirty="0"/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Stellar Black Hole formation: </a:t>
            </a:r>
            <a:r>
              <a:rPr lang="en-US" sz="1400" i="1" dirty="0"/>
              <a:t>Ferrari et al. 1999, de Araujo et al. 2000-04</a:t>
            </a:r>
          </a:p>
          <a:p>
            <a:pPr marL="342900" indent="-342900" algn="l">
              <a:lnSpc>
                <a:spcPct val="150000"/>
              </a:lnSpc>
              <a:buFont typeface="Wingdings 2" panose="05020102010507070707" pitchFamily="18" charset="2"/>
              <a:buChar char=""/>
              <a:defRPr/>
            </a:pPr>
            <a:r>
              <a:rPr lang="en-US" sz="2000" b="1" dirty="0">
                <a:solidFill>
                  <a:schemeClr val="tx2"/>
                </a:solidFill>
              </a:rPr>
              <a:t>Neutron stars</a:t>
            </a:r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tri-axial emission: </a:t>
            </a:r>
            <a:r>
              <a:rPr lang="en-US" sz="1400" i="1" dirty="0" err="1"/>
              <a:t>Regimbau</a:t>
            </a:r>
            <a:r>
              <a:rPr lang="en-US" sz="1400" i="1" dirty="0"/>
              <a:t> &amp; de F. Pacheco 2001-06</a:t>
            </a:r>
            <a:endParaRPr lang="en-US" sz="1400" b="1" i="1" dirty="0"/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bar or  r-modes: </a:t>
            </a:r>
            <a:r>
              <a:rPr lang="en-US" sz="1400" i="1" dirty="0"/>
              <a:t>Owen et al. 1998, Ferrari et al. 1999, </a:t>
            </a:r>
            <a:r>
              <a:rPr lang="en-US" sz="1400" i="1" dirty="0" err="1"/>
              <a:t>Regimbau</a:t>
            </a:r>
            <a:r>
              <a:rPr lang="en-US" sz="1400" i="1" dirty="0"/>
              <a:t> 2001</a:t>
            </a:r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phase transitions: </a:t>
            </a:r>
            <a:r>
              <a:rPr lang="en-US" sz="1400" i="1" dirty="0" err="1"/>
              <a:t>Sigl</a:t>
            </a:r>
            <a:r>
              <a:rPr lang="en-US" sz="1400" i="1" dirty="0"/>
              <a:t> 2006</a:t>
            </a:r>
            <a:endParaRPr lang="en-US" sz="1600" b="1" dirty="0"/>
          </a:p>
          <a:p>
            <a:pPr marL="342900" indent="-342900" algn="l">
              <a:lnSpc>
                <a:spcPct val="150000"/>
              </a:lnSpc>
              <a:buFont typeface="Wingdings 2" panose="05020102010507070707" pitchFamily="18" charset="2"/>
              <a:buChar char=""/>
              <a:defRPr/>
            </a:pPr>
            <a:r>
              <a:rPr lang="en-US" sz="2000" b="1" dirty="0">
                <a:solidFill>
                  <a:schemeClr val="tx2"/>
                </a:solidFill>
              </a:rPr>
              <a:t>Stellar Compact Binaries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/>
              <a:t>near coalescence (NS, BH):</a:t>
            </a:r>
            <a:r>
              <a:rPr lang="en-US" sz="1600" i="1" dirty="0"/>
              <a:t> </a:t>
            </a:r>
            <a:r>
              <a:rPr lang="en-US" sz="1400" i="1" dirty="0" err="1"/>
              <a:t>Regimbau</a:t>
            </a:r>
            <a:r>
              <a:rPr lang="en-US" sz="1400" i="1" dirty="0"/>
              <a:t> et al. 2006-07 , Coward et al. 2005 (BNS), Howell et al. 2007 (BBH)</a:t>
            </a:r>
            <a:r>
              <a:rPr lang="en-US" sz="1600" i="1" dirty="0"/>
              <a:t> </a:t>
            </a:r>
            <a:r>
              <a:rPr lang="en-US" sz="1600" b="1" dirty="0"/>
              <a:t>                                                                         </a:t>
            </a:r>
            <a:endParaRPr lang="en-US" sz="1400" b="1" dirty="0"/>
          </a:p>
          <a:p>
            <a:pPr marL="742950" lvl="1" indent="-285750">
              <a:buFont typeface="Wingdings 2" panose="05020102010507070707" pitchFamily="18" charset="2"/>
              <a:buChar char="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frequency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inspiral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phase: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Ferrari et al. 2002, Farmer &amp;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Phinney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2002, </a:t>
            </a:r>
            <a:r>
              <a:rPr 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Cooray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2004 (WD-NS)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lnSpc>
                <a:spcPct val="200000"/>
              </a:lnSpc>
              <a:buFont typeface="Wingdings 2" panose="05020102010507070707" pitchFamily="18" charset="2"/>
              <a:buChar char=""/>
              <a:defRPr/>
            </a:pPr>
            <a:r>
              <a:rPr lang="en-US" sz="2000" b="1" dirty="0">
                <a:solidFill>
                  <a:srgbClr val="C00000"/>
                </a:solidFill>
              </a:rPr>
              <a:t>Capture of compact objects by SMBHs </a:t>
            </a:r>
            <a:r>
              <a:rPr lang="en-US" sz="1800" b="1" i="1" dirty="0">
                <a:solidFill>
                  <a:srgbClr val="C00000"/>
                </a:solidFill>
              </a:rPr>
              <a:t>: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Barack &amp; Cutler 2004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it-IT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233" y="3797227"/>
            <a:ext cx="3121836" cy="295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35" y="3329029"/>
            <a:ext cx="1998866" cy="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93" y="4196641"/>
            <a:ext cx="2448272" cy="200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ggetto 1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90112793"/>
              </p:ext>
            </p:extLst>
          </p:nvPr>
        </p:nvGraphicFramePr>
        <p:xfrm>
          <a:off x="3813935" y="-142776"/>
          <a:ext cx="5440874" cy="3931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Graph" r:id="rId6" imgW="5005578" imgH="3618738" progId="">
                  <p:embed/>
                </p:oleObj>
              </mc:Choice>
              <mc:Fallback>
                <p:oleObj name="Graph" r:id="rId6" imgW="5005578" imgH="3618738" progId="">
                  <p:embed/>
                  <p:pic>
                    <p:nvPicPr>
                      <p:cNvPr id="11" name="Oggetto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935" y="-142776"/>
                        <a:ext cx="5440874" cy="3931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1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46" y="0"/>
            <a:ext cx="7765322" cy="66877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Stochastic</a:t>
            </a:r>
            <a:r>
              <a:rPr lang="it-IT" dirty="0"/>
              <a:t> background in a </a:t>
            </a:r>
            <a:r>
              <a:rPr lang="it-IT" dirty="0" err="1"/>
              <a:t>nutshell</a:t>
            </a:r>
            <a:endParaRPr lang="it-IT" dirty="0"/>
          </a:p>
        </p:txBody>
      </p:sp>
      <p:sp>
        <p:nvSpPr>
          <p:cNvPr id="5" name="Segnaposto testo 4"/>
          <p:cNvSpPr txBox="1">
            <a:spLocks/>
          </p:cNvSpPr>
          <p:nvPr/>
        </p:nvSpPr>
        <p:spPr>
          <a:xfrm>
            <a:off x="119468" y="668771"/>
            <a:ext cx="3610703" cy="450359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it-IT" altLang="it-IT" b="1" dirty="0">
                <a:solidFill>
                  <a:srgbClr val="FF0000"/>
                </a:solidFill>
              </a:rPr>
              <a:t>A </a:t>
            </a:r>
            <a:r>
              <a:rPr lang="it-IT" altLang="it-IT" b="1" dirty="0" err="1">
                <a:solidFill>
                  <a:srgbClr val="FF0000"/>
                </a:solidFill>
              </a:rPr>
              <a:t>stochastic</a:t>
            </a:r>
            <a:r>
              <a:rPr lang="it-IT" altLang="it-IT" b="1" dirty="0">
                <a:solidFill>
                  <a:srgbClr val="FF0000"/>
                </a:solidFill>
              </a:rPr>
              <a:t> background can be </a:t>
            </a:r>
            <a:r>
              <a:rPr lang="it-IT" altLang="it-IT" b="1" dirty="0" err="1">
                <a:solidFill>
                  <a:srgbClr val="FF0000"/>
                </a:solidFill>
              </a:rPr>
              <a:t>seen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as</a:t>
            </a:r>
            <a:endParaRPr lang="it-IT" altLang="it-IT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buFont typeface="Wingdings 2" charset="2"/>
              <a:buBlip>
                <a:blip r:embed="rId2"/>
              </a:buBlip>
            </a:pPr>
            <a:r>
              <a:rPr lang="it-IT" altLang="it-IT" b="1" dirty="0"/>
              <a:t>a GW </a:t>
            </a:r>
            <a:r>
              <a:rPr lang="it-IT" altLang="it-IT" b="1" dirty="0" err="1"/>
              <a:t>field</a:t>
            </a:r>
            <a:r>
              <a:rPr lang="it-IT" altLang="it-IT" b="1" dirty="0"/>
              <a:t> </a:t>
            </a:r>
            <a:r>
              <a:rPr lang="it-IT" altLang="it-IT" b="1" dirty="0" err="1"/>
              <a:t>which</a:t>
            </a:r>
            <a:r>
              <a:rPr lang="it-IT" altLang="it-IT" b="1" dirty="0"/>
              <a:t> </a:t>
            </a:r>
            <a:r>
              <a:rPr lang="it-IT" altLang="it-IT" b="1" dirty="0" err="1"/>
              <a:t>evolves</a:t>
            </a:r>
            <a:r>
              <a:rPr lang="it-IT" altLang="it-IT" b="1" dirty="0"/>
              <a:t> from an </a:t>
            </a:r>
            <a:r>
              <a:rPr lang="it-IT" altLang="it-IT" b="1" dirty="0" err="1"/>
              <a:t>initially</a:t>
            </a:r>
            <a:r>
              <a:rPr lang="it-IT" altLang="it-IT" b="1" dirty="0"/>
              <a:t> random </a:t>
            </a:r>
            <a:r>
              <a:rPr lang="it-IT" altLang="it-IT" b="1" dirty="0" err="1"/>
              <a:t>configuration</a:t>
            </a:r>
            <a:endParaRPr lang="it-IT" altLang="it-IT" b="1" dirty="0"/>
          </a:p>
          <a:p>
            <a:pPr>
              <a:spcBef>
                <a:spcPct val="50000"/>
              </a:spcBef>
              <a:buFont typeface="Wingdings 2" charset="2"/>
              <a:buBlip>
                <a:blip r:embed="rId2"/>
              </a:buBlip>
            </a:pPr>
            <a:r>
              <a:rPr lang="it-IT" altLang="it-IT" b="1" dirty="0"/>
              <a:t>the </a:t>
            </a:r>
            <a:r>
              <a:rPr lang="it-IT" altLang="it-IT" b="1" dirty="0" err="1"/>
              <a:t>result</a:t>
            </a:r>
            <a:r>
              <a:rPr lang="it-IT" altLang="it-IT" b="1" dirty="0"/>
              <a:t> of a </a:t>
            </a:r>
            <a:r>
              <a:rPr lang="it-IT" altLang="it-IT" b="1" dirty="0" err="1"/>
              <a:t>superposition</a:t>
            </a:r>
            <a:r>
              <a:rPr lang="it-IT" altLang="it-IT" b="1" dirty="0"/>
              <a:t> of </a:t>
            </a:r>
            <a:r>
              <a:rPr lang="it-IT" altLang="it-IT" b="1" dirty="0" err="1"/>
              <a:t>many</a:t>
            </a:r>
            <a:r>
              <a:rPr lang="it-IT" altLang="it-IT" b="1" dirty="0"/>
              <a:t> </a:t>
            </a:r>
            <a:r>
              <a:rPr lang="it-IT" altLang="it-IT" b="1" dirty="0" err="1"/>
              <a:t>uncorrelated</a:t>
            </a:r>
            <a:r>
              <a:rPr lang="it-IT" altLang="it-IT" b="1" dirty="0"/>
              <a:t> and </a:t>
            </a:r>
            <a:r>
              <a:rPr lang="it-IT" altLang="it-IT" b="1" dirty="0" err="1"/>
              <a:t>unresolved</a:t>
            </a:r>
            <a:r>
              <a:rPr lang="it-IT" altLang="it-IT" b="1" dirty="0"/>
              <a:t> </a:t>
            </a:r>
            <a:r>
              <a:rPr lang="it-IT" altLang="it-IT" b="1" dirty="0" err="1"/>
              <a:t>sources</a:t>
            </a:r>
            <a:endParaRPr lang="it-IT" altLang="it-IT" b="1" dirty="0">
              <a:solidFill>
                <a:srgbClr val="FF0000"/>
              </a:solidFill>
            </a:endParaRPr>
          </a:p>
          <a:p>
            <a:pPr marL="0" indent="0">
              <a:spcBef>
                <a:spcPct val="50000"/>
              </a:spcBef>
              <a:buFont typeface="Wingdings 2" charset="2"/>
              <a:buNone/>
            </a:pPr>
            <a:r>
              <a:rPr lang="it-IT" altLang="it-IT" b="1" dirty="0" err="1">
                <a:solidFill>
                  <a:srgbClr val="FF0000"/>
                </a:solidFill>
              </a:rPr>
              <a:t>Two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different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kinds</a:t>
            </a:r>
            <a:r>
              <a:rPr lang="it-IT" altLang="it-IT" b="1" dirty="0">
                <a:solidFill>
                  <a:srgbClr val="FF0000"/>
                </a:solidFill>
              </a:rPr>
              <a:t>:</a:t>
            </a:r>
          </a:p>
          <a:p>
            <a:pPr>
              <a:buFont typeface="Wingdings 2" charset="2"/>
              <a:buBlip>
                <a:blip r:embed="rId2"/>
              </a:buBlip>
            </a:pPr>
            <a:r>
              <a:rPr lang="it-IT" b="1" dirty="0" err="1"/>
              <a:t>Cosmological</a:t>
            </a:r>
            <a:r>
              <a:rPr lang="it-IT" b="1" dirty="0"/>
              <a:t>:</a:t>
            </a:r>
          </a:p>
          <a:p>
            <a:pPr marL="457200" lvl="1" indent="0">
              <a:buFont typeface="Wingdings 2" charset="2"/>
              <a:buNone/>
              <a:defRPr/>
            </a:pPr>
            <a:r>
              <a:rPr lang="en-US" dirty="0">
                <a:cs typeface="Arial" charset="0"/>
              </a:rPr>
              <a:t>signature of the early Universe</a:t>
            </a:r>
          </a:p>
          <a:p>
            <a:pPr marL="457200" lvl="1" indent="0">
              <a:buFont typeface="Wingdings 2" charset="2"/>
              <a:buNone/>
              <a:defRPr/>
            </a:pPr>
            <a:r>
              <a:rPr lang="en-US" i="1" dirty="0">
                <a:cs typeface="Arial" charset="0"/>
              </a:rPr>
              <a:t>inflation, cosmic strings, phase transitions…</a:t>
            </a:r>
            <a:endParaRPr lang="it-IT" b="1" dirty="0"/>
          </a:p>
          <a:p>
            <a:pPr>
              <a:buFont typeface="Wingdings 2" charset="2"/>
              <a:buBlip>
                <a:blip r:embed="rId2"/>
              </a:buBlip>
            </a:pPr>
            <a:r>
              <a:rPr lang="it-IT" b="1" dirty="0" err="1"/>
              <a:t>Astrophysical</a:t>
            </a:r>
            <a:r>
              <a:rPr lang="it-IT" b="1" dirty="0"/>
              <a:t>:</a:t>
            </a:r>
          </a:p>
          <a:p>
            <a:pPr marL="457200" lvl="1" indent="0">
              <a:buFont typeface="Wingdings 2" charset="2"/>
              <a:buNone/>
              <a:defRPr/>
            </a:pPr>
            <a:r>
              <a:rPr lang="en-US" dirty="0">
                <a:cs typeface="Arial" charset="0"/>
              </a:rPr>
              <a:t>sources since the beginning of stellar activity</a:t>
            </a:r>
          </a:p>
          <a:p>
            <a:pPr marL="457200" lvl="1" indent="0">
              <a:buFont typeface="Wingdings 2" charset="2"/>
              <a:buNone/>
              <a:defRPr/>
            </a:pPr>
            <a:r>
              <a:rPr lang="en-GB" i="1" dirty="0">
                <a:cs typeface="Arial" charset="0"/>
              </a:rPr>
              <a:t>compact binaries, supernovae, rotating NSs, core-collapse to NSs or BHs, supermassive BHs…</a:t>
            </a:r>
            <a:endParaRPr lang="it-IT" altLang="it-IT" b="1" dirty="0"/>
          </a:p>
        </p:txBody>
      </p:sp>
      <p:pic>
        <p:nvPicPr>
          <p:cNvPr id="1026" name="Picture 2" descr="Risultati immagini per stochastic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71" y="668771"/>
            <a:ext cx="5286375" cy="42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04800" y="4862080"/>
            <a:ext cx="8711746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50" b="1" dirty="0" err="1">
                <a:solidFill>
                  <a:srgbClr val="FF0000"/>
                </a:solidFill>
              </a:rPr>
              <a:t>Typical</a:t>
            </a:r>
            <a:r>
              <a:rPr lang="it-IT" altLang="it-IT" sz="1050" b="1" dirty="0">
                <a:solidFill>
                  <a:srgbClr val="FF0000"/>
                </a:solidFill>
              </a:rPr>
              <a:t> «first </a:t>
            </a:r>
            <a:r>
              <a:rPr lang="it-IT" altLang="it-IT" sz="1050" b="1" dirty="0" err="1">
                <a:solidFill>
                  <a:srgbClr val="FF0000"/>
                </a:solidFill>
              </a:rPr>
              <a:t>approximations</a:t>
            </a:r>
            <a:r>
              <a:rPr lang="it-IT" altLang="it-IT" sz="1050" b="1" dirty="0">
                <a:solidFill>
                  <a:srgbClr val="FF0000"/>
                </a:solidFill>
              </a:rPr>
              <a:t>» :</a:t>
            </a:r>
            <a:endParaRPr lang="it-IT" altLang="it-IT" sz="1200" b="1" dirty="0">
              <a:solidFill>
                <a:srgbClr val="FF0000"/>
              </a:solidFill>
            </a:endParaRPr>
          </a:p>
          <a:p>
            <a:pPr marL="857250" lvl="1" indent="-457200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b="1" dirty="0" err="1"/>
              <a:t>Gaussian</a:t>
            </a:r>
            <a:r>
              <a:rPr lang="it-IT" altLang="it-IT" sz="1600" b="1" dirty="0"/>
              <a:t>, </a:t>
            </a:r>
            <a:r>
              <a:rPr lang="it-IT" altLang="it-IT" sz="1600" b="1" dirty="0" err="1"/>
              <a:t>because</a:t>
            </a:r>
            <a:r>
              <a:rPr lang="it-IT" altLang="it-IT" sz="1600" b="1" dirty="0"/>
              <a:t> sum of </a:t>
            </a:r>
            <a:r>
              <a:rPr lang="it-IT" altLang="it-IT" sz="1600" b="1" dirty="0" err="1"/>
              <a:t>many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contributions</a:t>
            </a:r>
            <a:endParaRPr lang="it-IT" altLang="it-IT" sz="1600" b="1" dirty="0"/>
          </a:p>
          <a:p>
            <a:pPr marL="857250" lvl="1" indent="-457200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b="1" dirty="0" err="1"/>
              <a:t>Stationary</a:t>
            </a:r>
            <a:r>
              <a:rPr lang="it-IT" altLang="it-IT" sz="1600" b="1" dirty="0"/>
              <a:t>, </a:t>
            </a:r>
            <a:r>
              <a:rPr lang="it-IT" altLang="it-IT" sz="1600" b="1" dirty="0" err="1"/>
              <a:t>because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physical</a:t>
            </a:r>
            <a:r>
              <a:rPr lang="it-IT" altLang="it-IT" sz="1600" b="1" dirty="0"/>
              <a:t> time </a:t>
            </a:r>
            <a:r>
              <a:rPr lang="it-IT" altLang="it-IT" sz="1600" b="1" dirty="0" err="1"/>
              <a:t>scales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much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larger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than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observational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ones</a:t>
            </a:r>
            <a:endParaRPr lang="it-IT" altLang="it-IT" sz="1600" b="1" dirty="0"/>
          </a:p>
          <a:p>
            <a:pPr marL="857250" lvl="1" indent="-457200">
              <a:spcBef>
                <a:spcPct val="50000"/>
              </a:spcBef>
              <a:buFont typeface="+mj-lt"/>
              <a:buAutoNum type="arabicParenR"/>
            </a:pPr>
            <a:r>
              <a:rPr lang="it-IT" altLang="it-IT" sz="1600" b="1" dirty="0" err="1"/>
              <a:t>Isotropic</a:t>
            </a:r>
            <a:r>
              <a:rPr lang="it-IT" altLang="it-IT" sz="1600" b="1" dirty="0"/>
              <a:t> (</a:t>
            </a:r>
            <a:r>
              <a:rPr lang="it-IT" altLang="it-IT" sz="1600" b="1" dirty="0" err="1"/>
              <a:t>at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least</a:t>
            </a:r>
            <a:r>
              <a:rPr lang="it-IT" altLang="it-IT" sz="1600" b="1" dirty="0"/>
              <a:t> for </a:t>
            </a:r>
            <a:r>
              <a:rPr lang="it-IT" altLang="it-IT" sz="1600" b="1" dirty="0" err="1"/>
              <a:t>cosmological</a:t>
            </a:r>
            <a:r>
              <a:rPr lang="it-IT" altLang="it-IT" sz="1600" b="1" dirty="0"/>
              <a:t> backgrounds)</a:t>
            </a:r>
          </a:p>
          <a:p>
            <a:pPr algn="r">
              <a:spcBef>
                <a:spcPct val="50000"/>
              </a:spcBef>
            </a:pPr>
            <a:r>
              <a:rPr lang="it-IT" altLang="it-IT" b="1" dirty="0" err="1">
                <a:solidFill>
                  <a:srgbClr val="FF0000"/>
                </a:solidFill>
              </a:rPr>
              <a:t>If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these</a:t>
            </a:r>
            <a:r>
              <a:rPr lang="it-IT" altLang="it-IT" b="1" dirty="0">
                <a:solidFill>
                  <a:srgbClr val="FF0000"/>
                </a:solidFill>
              </a:rPr>
              <a:t> are </a:t>
            </a:r>
            <a:r>
              <a:rPr lang="it-IT" altLang="it-IT" b="1" dirty="0" err="1">
                <a:solidFill>
                  <a:srgbClr val="FF0000"/>
                </a:solidFill>
              </a:rPr>
              <a:t>true</a:t>
            </a:r>
            <a:r>
              <a:rPr lang="it-IT" altLang="it-IT" b="1" dirty="0">
                <a:solidFill>
                  <a:srgbClr val="FF0000"/>
                </a:solidFill>
              </a:rPr>
              <a:t>, SB </a:t>
            </a:r>
            <a:r>
              <a:rPr lang="it-IT" altLang="it-IT" b="1" dirty="0" err="1">
                <a:solidFill>
                  <a:srgbClr val="FF0000"/>
                </a:solidFill>
              </a:rPr>
              <a:t>is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completely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described</a:t>
            </a:r>
            <a:r>
              <a:rPr lang="it-IT" altLang="it-IT" b="1" dirty="0">
                <a:solidFill>
                  <a:srgbClr val="FF0000"/>
                </a:solidFill>
              </a:rPr>
              <a:t> by </a:t>
            </a:r>
            <a:r>
              <a:rPr lang="it-IT" altLang="it-IT" b="1" dirty="0" err="1">
                <a:solidFill>
                  <a:srgbClr val="FF0000"/>
                </a:solidFill>
              </a:rPr>
              <a:t>its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power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spectrum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2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3" y="4062673"/>
            <a:ext cx="8795072" cy="265366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3530619" cy="655782"/>
          </a:xfrm>
        </p:spPr>
        <p:txBody>
          <a:bodyPr>
            <a:normAutofit fontScale="90000"/>
          </a:bodyPr>
          <a:lstStyle/>
          <a:p>
            <a:r>
              <a:rPr lang="it-IT" dirty="0"/>
              <a:t>Non standard </a:t>
            </a:r>
            <a:r>
              <a:rPr lang="it-IT" dirty="0" err="1"/>
              <a:t>polarizations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3705" y="908627"/>
            <a:ext cx="3538736" cy="2785987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Looking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alternative </a:t>
            </a:r>
            <a:r>
              <a:rPr lang="it-IT" sz="1800" dirty="0" err="1"/>
              <a:t>theories</a:t>
            </a:r>
            <a:r>
              <a:rPr lang="it-IT" sz="1800" dirty="0"/>
              <a:t> of </a:t>
            </a:r>
            <a:r>
              <a:rPr lang="it-IT" sz="1800" dirty="0" err="1"/>
              <a:t>gravity</a:t>
            </a:r>
            <a:endParaRPr lang="it-IT" sz="18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Indirect</a:t>
            </a:r>
            <a:r>
              <a:rPr lang="it-IT" sz="1800" dirty="0"/>
              <a:t> </a:t>
            </a:r>
            <a:r>
              <a:rPr lang="it-IT" sz="1800" dirty="0" err="1"/>
              <a:t>constraints</a:t>
            </a:r>
            <a:r>
              <a:rPr lang="it-IT" sz="1800" dirty="0"/>
              <a:t> on scalar </a:t>
            </a:r>
            <a:r>
              <a:rPr lang="it-IT" sz="1800" dirty="0" err="1"/>
              <a:t>modes</a:t>
            </a:r>
            <a:r>
              <a:rPr lang="it-IT" sz="1800" dirty="0"/>
              <a:t> </a:t>
            </a:r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 err="1"/>
              <a:t>Binary</a:t>
            </a:r>
            <a:r>
              <a:rPr lang="it-IT" sz="1600" dirty="0"/>
              <a:t> </a:t>
            </a:r>
            <a:r>
              <a:rPr lang="it-IT" sz="1600" dirty="0" err="1"/>
              <a:t>pulsars</a:t>
            </a:r>
            <a:endParaRPr lang="it-IT" sz="1600" dirty="0"/>
          </a:p>
          <a:p>
            <a:pPr marL="742950" lvl="1" indent="-285750">
              <a:buFont typeface="Wingdings 2" panose="05020102010507070707" pitchFamily="18" charset="2"/>
              <a:buChar char=""/>
            </a:pPr>
            <a:r>
              <a:rPr lang="it-IT" sz="1600" dirty="0"/>
              <a:t>WMAP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1800" dirty="0" err="1"/>
              <a:t>Need</a:t>
            </a:r>
            <a:r>
              <a:rPr lang="it-IT" sz="1800" dirty="0"/>
              <a:t> </a:t>
            </a:r>
            <a:r>
              <a:rPr lang="it-IT" sz="1800" dirty="0" err="1"/>
              <a:t>many</a:t>
            </a:r>
            <a:r>
              <a:rPr lang="it-IT" sz="1800" dirty="0"/>
              <a:t> detector </a:t>
            </a:r>
            <a:r>
              <a:rPr lang="it-IT" sz="1800" dirty="0" err="1"/>
              <a:t>pairs</a:t>
            </a:r>
            <a:r>
              <a:rPr lang="it-IT" sz="1800" dirty="0"/>
              <a:t> to </a:t>
            </a:r>
            <a:r>
              <a:rPr lang="it-IT" sz="1800" dirty="0" err="1"/>
              <a:t>disentangle</a:t>
            </a:r>
            <a:r>
              <a:rPr lang="it-IT" sz="1800" dirty="0"/>
              <a:t> </a:t>
            </a:r>
            <a:r>
              <a:rPr lang="it-IT" sz="1800" dirty="0" err="1"/>
              <a:t>different</a:t>
            </a:r>
            <a:r>
              <a:rPr lang="it-IT" sz="1800" dirty="0"/>
              <a:t> </a:t>
            </a:r>
            <a:r>
              <a:rPr lang="it-IT" sz="1800" dirty="0" err="1"/>
              <a:t>contributions</a:t>
            </a:r>
            <a:endParaRPr lang="it-IT" sz="1800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39" y="6472880"/>
            <a:ext cx="2224936" cy="24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219" y="510154"/>
            <a:ext cx="5220016" cy="336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99" y="3733145"/>
            <a:ext cx="6451046" cy="2244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91" y="6127523"/>
            <a:ext cx="5075877" cy="57957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0" y="189514"/>
            <a:ext cx="4579324" cy="340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530" y="189514"/>
            <a:ext cx="4230470" cy="341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9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4832014"/>
            <a:ext cx="9033164" cy="19411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4881334"/>
            <a:ext cx="8880765" cy="1555038"/>
          </a:xfrm>
          <a:prstGeom prst="rect">
            <a:avLst/>
          </a:prstGeom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8964488" cy="762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Targeted search: reconstruct a map of the gravitational wave luminosity in the sky</a:t>
            </a:r>
          </a:p>
        </p:txBody>
      </p:sp>
      <p:sp>
        <p:nvSpPr>
          <p:cNvPr id="51214" name="Text Box 11"/>
          <p:cNvSpPr txBox="1">
            <a:spLocks noChangeArrowheads="1"/>
          </p:cNvSpPr>
          <p:nvPr/>
        </p:nvSpPr>
        <p:spPr bwMode="auto">
          <a:xfrm>
            <a:off x="94692" y="6359883"/>
            <a:ext cx="1944216" cy="369332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latin typeface="Calibri" pitchFamily="34" charset="0"/>
              </a:rPr>
              <a:t>Virgo+WA</a:t>
            </a:r>
            <a:r>
              <a:rPr lang="en-US" b="1" dirty="0">
                <a:latin typeface="Calibri" pitchFamily="34" charset="0"/>
              </a:rPr>
              <a:t> 200 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63" name="Text Box 12"/>
              <p:cNvSpPr txBox="1">
                <a:spLocks noChangeArrowheads="1"/>
              </p:cNvSpPr>
              <p:nvPr/>
            </p:nvSpPr>
            <p:spPr bwMode="auto">
              <a:xfrm>
                <a:off x="3337727" y="937426"/>
                <a:ext cx="2859301" cy="167738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ct val="50000"/>
                  </a:spcBef>
                  <a:spcAft>
                    <a:spcPts val="0"/>
                  </a:spcAft>
                  <a:buFont typeface="Wingdings 2" panose="05020102010507070707" pitchFamily="18" charset="2"/>
                  <a:buChar char=""/>
                  <a:defRPr/>
                </a:pPr>
                <a:r>
                  <a:rPr lang="en-US" sz="1400" dirty="0">
                    <a:latin typeface="Tahoma" pitchFamily="34" charset="0"/>
                  </a:rPr>
                  <a:t>Correct the direction-dependent modulation</a:t>
                </a:r>
              </a:p>
              <a:p>
                <a:pPr marL="285750" indent="-285750" fontAlgn="auto">
                  <a:spcBef>
                    <a:spcPct val="50000"/>
                  </a:spcBef>
                  <a:spcAft>
                    <a:spcPts val="0"/>
                  </a:spcAft>
                  <a:buFont typeface="Wingdings 2" panose="05020102010507070707" pitchFamily="18" charset="2"/>
                  <a:buChar char=""/>
                  <a:defRPr/>
                </a:pPr>
                <a:r>
                  <a:rPr lang="en-US" sz="1400" dirty="0">
                    <a:latin typeface="Tahoma" pitchFamily="34" charset="0"/>
                  </a:rPr>
                  <a:t>Cross-Correlate </a:t>
                </a:r>
              </a:p>
              <a:p>
                <a:pPr marL="285750" indent="-285750" fontAlgn="auto">
                  <a:spcBef>
                    <a:spcPct val="50000"/>
                  </a:spcBef>
                  <a:spcAft>
                    <a:spcPts val="0"/>
                  </a:spcAft>
                  <a:buFont typeface="Wingdings 2" panose="05020102010507070707" pitchFamily="18" charset="2"/>
                  <a:buChar char=""/>
                  <a:defRPr/>
                </a:pPr>
                <a:r>
                  <a:rPr lang="en-US" sz="1200" dirty="0">
                    <a:latin typeface="Tahoma" pitchFamily="34" charset="0"/>
                  </a:rPr>
                  <a:t>At least 3 detectors needed to close the inverse problem.</a:t>
                </a:r>
              </a:p>
              <a:p>
                <a:pPr marL="171450" indent="-171450" fontAlgn="auto">
                  <a:spcBef>
                    <a:spcPct val="50000"/>
                  </a:spcBef>
                  <a:spcAft>
                    <a:spcPts val="0"/>
                  </a:spcAft>
                  <a:buFont typeface="Wingdings 2" panose="05020102010507070707" pitchFamily="18" charset="2"/>
                  <a:buChar char=""/>
                  <a:defRPr/>
                </a:pPr>
                <a:r>
                  <a:rPr lang="en-US" sz="1200" dirty="0">
                    <a:latin typeface="Tahoma" pitchFamily="34" charset="0"/>
                  </a:rPr>
                  <a:t> Angular resolution </a:t>
                </a:r>
                <a:r>
                  <a:rPr lang="en-US" sz="1400" dirty="0">
                    <a:latin typeface="Tahoma" pitchFamily="34" charset="0"/>
                  </a:rPr>
                  <a:t>limited by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>
                    <a:latin typeface="Tahoma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563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7727" y="937426"/>
                <a:ext cx="2859301" cy="1677382"/>
              </a:xfrm>
              <a:prstGeom prst="rect">
                <a:avLst/>
              </a:prstGeom>
              <a:blipFill>
                <a:blip r:embed="rId4"/>
                <a:stretch>
                  <a:fillRect t="-361" b="-2166"/>
                </a:stretch>
              </a:blipFill>
              <a:ln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6926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152400" y="8450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/>
          <p:cNvSpPr/>
          <p:nvPr/>
        </p:nvSpPr>
        <p:spPr>
          <a:xfrm>
            <a:off x="304800" y="9974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/>
          <p:cNvSpPr/>
          <p:nvPr/>
        </p:nvSpPr>
        <p:spPr>
          <a:xfrm>
            <a:off x="457200" y="11498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609600" y="13022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/>
          <p:cNvSpPr/>
          <p:nvPr/>
        </p:nvSpPr>
        <p:spPr>
          <a:xfrm>
            <a:off x="762000" y="14546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/>
          <p:cNvSpPr/>
          <p:nvPr/>
        </p:nvSpPr>
        <p:spPr>
          <a:xfrm>
            <a:off x="914400" y="16070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/>
          <p:cNvSpPr/>
          <p:nvPr/>
        </p:nvSpPr>
        <p:spPr>
          <a:xfrm>
            <a:off x="1066800" y="1759496"/>
            <a:ext cx="2448272" cy="2232248"/>
          </a:xfrm>
          <a:prstGeom prst="rect">
            <a:avLst/>
          </a:prstGeom>
          <a:solidFill>
            <a:schemeClr val="accent1">
              <a:alpha val="29000"/>
            </a:schemeClr>
          </a:solidFill>
          <a:ln w="3175">
            <a:solidFill>
              <a:schemeClr val="tx1"/>
            </a:solidFill>
          </a:ln>
          <a:scene3d>
            <a:camera prst="isometricRightUp">
              <a:rot lat="3000000" lon="18899998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13" name="Picture 10" descr="VI_WA_200h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296" y="2272886"/>
            <a:ext cx="2494085" cy="271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>
            <a:off x="1259632" y="1772816"/>
            <a:ext cx="864096" cy="7920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/>
          <p:cNvGrpSpPr/>
          <p:nvPr/>
        </p:nvGrpSpPr>
        <p:grpSpPr>
          <a:xfrm>
            <a:off x="6488103" y="262217"/>
            <a:ext cx="2093764" cy="2836738"/>
            <a:chOff x="5724525" y="3114675"/>
            <a:chExt cx="2763838" cy="3341801"/>
          </a:xfrm>
        </p:grpSpPr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45859">
              <a:off x="5724525" y="4724400"/>
              <a:ext cx="895350" cy="122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2094">
              <a:off x="7092950" y="4724400"/>
              <a:ext cx="895350" cy="1222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V="1">
              <a:off x="6372225" y="3357563"/>
              <a:ext cx="792163" cy="1655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flipV="1">
              <a:off x="7667625" y="3716338"/>
              <a:ext cx="576263" cy="1225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 flipV="1">
              <a:off x="6659563" y="4438650"/>
              <a:ext cx="1008062" cy="503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6064110" y="4263104"/>
              <a:ext cx="516732" cy="43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it-IT" dirty="0">
                  <a:solidFill>
                    <a:srgbClr val="00B0F0"/>
                  </a:solidFill>
                </a:rPr>
                <a:t>Δ</a:t>
              </a:r>
              <a:r>
                <a:rPr lang="en-US" altLang="it-IT" dirty="0">
                  <a:solidFill>
                    <a:srgbClr val="00B0F0"/>
                  </a:solidFill>
                </a:rPr>
                <a:t>t</a:t>
              </a:r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H="1">
              <a:off x="6948488" y="3357563"/>
              <a:ext cx="21590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21"/>
            <p:cNvSpPr>
              <a:spLocks noChangeShapeType="1"/>
            </p:cNvSpPr>
            <p:nvPr/>
          </p:nvSpPr>
          <p:spPr bwMode="auto">
            <a:xfrm flipH="1">
              <a:off x="8027988" y="3716338"/>
              <a:ext cx="21590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>
              <a:off x="6300788" y="6021388"/>
              <a:ext cx="12239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Text Box 23"/>
            <p:cNvSpPr txBox="1">
              <a:spLocks noChangeArrowheads="1"/>
            </p:cNvSpPr>
            <p:nvPr/>
          </p:nvSpPr>
          <p:spPr bwMode="auto">
            <a:xfrm>
              <a:off x="6443663" y="6021387"/>
              <a:ext cx="1274266" cy="43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dirty="0">
                  <a:solidFill>
                    <a:srgbClr val="00B0F0"/>
                  </a:solidFill>
                </a:rPr>
                <a:t>3000km</a:t>
              </a: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6300788" y="5949950"/>
              <a:ext cx="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>
              <a:off x="7524750" y="5949950"/>
              <a:ext cx="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8151813" y="3114675"/>
              <a:ext cx="3365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>
                  <a:sym typeface="Mathematica1" pitchFamily="2" charset="2"/>
                </a:rPr>
                <a:t></a:t>
              </a:r>
            </a:p>
          </p:txBody>
        </p:sp>
      </p:grpSp>
      <p:sp>
        <p:nvSpPr>
          <p:cNvPr id="4" name="Rettangolo 3"/>
          <p:cNvSpPr/>
          <p:nvPr/>
        </p:nvSpPr>
        <p:spPr>
          <a:xfrm>
            <a:off x="5926358" y="6367543"/>
            <a:ext cx="3049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</a:rPr>
              <a:t>Phys</a:t>
            </a:r>
            <a:r>
              <a:rPr lang="it-IT" b="1" dirty="0">
                <a:solidFill>
                  <a:srgbClr val="FF0000"/>
                </a:solidFill>
              </a:rPr>
              <a:t>. Rev. </a:t>
            </a:r>
            <a:r>
              <a:rPr lang="it-IT" b="1" dirty="0" err="1">
                <a:solidFill>
                  <a:srgbClr val="FF0000"/>
                </a:solidFill>
              </a:rPr>
              <a:t>Lett</a:t>
            </a:r>
            <a:r>
              <a:rPr lang="it-IT" b="1" dirty="0">
                <a:solidFill>
                  <a:srgbClr val="FF0000"/>
                </a:solidFill>
              </a:rPr>
              <a:t>. 107, 271102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575835" y="4139890"/>
            <a:ext cx="312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PRD76, 082003, 2007</a:t>
            </a:r>
          </a:p>
        </p:txBody>
      </p:sp>
    </p:spTree>
    <p:extLst>
      <p:ext uri="{BB962C8B-B14F-4D97-AF65-F5344CB8AC3E}">
        <p14:creationId xmlns:p14="http://schemas.microsoft.com/office/powerpoint/2010/main" val="5167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70" y="0"/>
            <a:ext cx="7765322" cy="722429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Implications</a:t>
            </a:r>
            <a:r>
              <a:rPr lang="it-IT" dirty="0"/>
              <a:t> of LIGO first </a:t>
            </a:r>
            <a:r>
              <a:rPr lang="it-IT" dirty="0" err="1"/>
              <a:t>detection</a:t>
            </a:r>
            <a:endParaRPr lang="it-IT" dirty="0"/>
          </a:p>
        </p:txBody>
      </p:sp>
      <p:pic>
        <p:nvPicPr>
          <p:cNvPr id="4" name="Imag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313" y="850605"/>
            <a:ext cx="7642355" cy="575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4184072" y="1450110"/>
                <a:ext cx="2603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072" y="1450110"/>
                <a:ext cx="260381" cy="369332"/>
              </a:xfrm>
              <a:prstGeom prst="rect">
                <a:avLst/>
              </a:prstGeom>
              <a:blipFill>
                <a:blip r:embed="rId3"/>
                <a:stretch>
                  <a:fillRect r="-48837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/>
              <p:cNvSpPr txBox="1"/>
              <p:nvPr/>
            </p:nvSpPr>
            <p:spPr>
              <a:xfrm>
                <a:off x="5034653" y="2249055"/>
                <a:ext cx="2864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7" name="CasellaDiTes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653" y="2249055"/>
                <a:ext cx="286419" cy="369332"/>
              </a:xfrm>
              <a:prstGeom prst="rect">
                <a:avLst/>
              </a:prstGeom>
              <a:blipFill>
                <a:blip r:embed="rId4"/>
                <a:stretch>
                  <a:fillRect r="-361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999017" y="2193515"/>
                <a:ext cx="2603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017" y="2193515"/>
                <a:ext cx="260381" cy="369332"/>
              </a:xfrm>
              <a:prstGeom prst="rect">
                <a:avLst/>
              </a:prstGeom>
              <a:blipFill>
                <a:blip r:embed="rId5"/>
                <a:stretch>
                  <a:fillRect r="-51163"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/>
          <p:cNvSpPr/>
          <p:nvPr/>
        </p:nvSpPr>
        <p:spPr>
          <a:xfrm>
            <a:off x="844949" y="6163443"/>
            <a:ext cx="3339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FF0000"/>
                </a:solidFill>
              </a:rPr>
              <a:t>B. P. Abbott et al. (LIGO </a:t>
            </a:r>
            <a:r>
              <a:rPr lang="it-IT" sz="900" dirty="0" err="1">
                <a:solidFill>
                  <a:srgbClr val="FF0000"/>
                </a:solidFill>
              </a:rPr>
              <a:t>Scientific</a:t>
            </a:r>
            <a:r>
              <a:rPr lang="it-IT" sz="900" dirty="0">
                <a:solidFill>
                  <a:srgbClr val="FF0000"/>
                </a:solidFill>
              </a:rPr>
              <a:t> Collaboration and Virgo Collaboration) </a:t>
            </a:r>
            <a:r>
              <a:rPr lang="it-IT" sz="900" dirty="0" err="1">
                <a:solidFill>
                  <a:srgbClr val="FF0000"/>
                </a:solidFill>
              </a:rPr>
              <a:t>Phys</a:t>
            </a:r>
            <a:r>
              <a:rPr lang="it-IT" sz="900" dirty="0">
                <a:solidFill>
                  <a:srgbClr val="FF0000"/>
                </a:solidFill>
              </a:rPr>
              <a:t>. Rev. </a:t>
            </a:r>
            <a:r>
              <a:rPr lang="it-IT" sz="900" dirty="0" err="1">
                <a:solidFill>
                  <a:srgbClr val="FF0000"/>
                </a:solidFill>
              </a:rPr>
              <a:t>Lett</a:t>
            </a:r>
            <a:r>
              <a:rPr lang="it-IT" sz="900" dirty="0">
                <a:solidFill>
                  <a:srgbClr val="FF0000"/>
                </a:solidFill>
              </a:rPr>
              <a:t>. 116, 131102</a:t>
            </a:r>
          </a:p>
        </p:txBody>
      </p:sp>
    </p:spTree>
    <p:extLst>
      <p:ext uri="{BB962C8B-B14F-4D97-AF65-F5344CB8AC3E}">
        <p14:creationId xmlns:p14="http://schemas.microsoft.com/office/powerpoint/2010/main" val="33878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cdn.media.astronomy.com/%7E/media/images/bonus/gravity/redshiftSpectrum.jpg?mw=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410" cy="570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68963" y="5971592"/>
            <a:ext cx="727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latin typeface="Bradley Hand ITC" panose="03070402050302030203" pitchFamily="66" charset="0"/>
              </a:rPr>
              <a:t>Thank</a:t>
            </a:r>
            <a:r>
              <a:rPr lang="it-IT" sz="3600" b="1" dirty="0">
                <a:latin typeface="Bradley Hand ITC" panose="03070402050302030203" pitchFamily="66" charset="0"/>
              </a:rPr>
              <a:t> </a:t>
            </a:r>
            <a:r>
              <a:rPr lang="it-IT" sz="3600" b="1" dirty="0" err="1">
                <a:latin typeface="Bradley Hand ITC" panose="03070402050302030203" pitchFamily="66" charset="0"/>
              </a:rPr>
              <a:t>you</a:t>
            </a:r>
            <a:r>
              <a:rPr lang="it-IT" sz="3600" b="1" dirty="0">
                <a:latin typeface="Bradley Hand ITC" panose="03070402050302030203" pitchFamily="66" charset="0"/>
              </a:rPr>
              <a:t> for </a:t>
            </a:r>
            <a:r>
              <a:rPr lang="it-IT" sz="3600" b="1" dirty="0" err="1">
                <a:latin typeface="Bradley Hand ITC" panose="03070402050302030203" pitchFamily="66" charset="0"/>
              </a:rPr>
              <a:t>your</a:t>
            </a:r>
            <a:r>
              <a:rPr lang="it-IT" sz="3600" b="1" dirty="0">
                <a:latin typeface="Bradley Hand ITC" panose="03070402050302030203" pitchFamily="66" charset="0"/>
              </a:rPr>
              <a:t> </a:t>
            </a:r>
            <a:r>
              <a:rPr lang="it-IT" sz="3600" b="1" dirty="0" err="1">
                <a:latin typeface="Bradley Hand ITC" panose="03070402050302030203" pitchFamily="66" charset="0"/>
              </a:rPr>
              <a:t>attention</a:t>
            </a:r>
            <a:r>
              <a:rPr lang="it-IT" sz="3600" b="1" dirty="0">
                <a:latin typeface="Bradley Hand ITC" panose="03070402050302030203" pitchFamily="66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8700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46" y="0"/>
            <a:ext cx="7765322" cy="452582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Description</a:t>
            </a:r>
            <a:r>
              <a:rPr lang="it-IT" dirty="0"/>
              <a:t> (</a:t>
            </a:r>
            <a:r>
              <a:rPr lang="it-IT" dirty="0" err="1"/>
              <a:t>simplest</a:t>
            </a:r>
            <a:r>
              <a:rPr lang="it-IT" dirty="0"/>
              <a:t> model)</a:t>
            </a:r>
          </a:p>
        </p:txBody>
      </p:sp>
      <p:pic>
        <p:nvPicPr>
          <p:cNvPr id="8" name="Immagin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52" y="2646539"/>
            <a:ext cx="5923540" cy="85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magin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7" y="1255769"/>
            <a:ext cx="7961140" cy="8248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sellaDiTesto 19"/>
          <p:cNvSpPr txBox="1"/>
          <p:nvPr/>
        </p:nvSpPr>
        <p:spPr>
          <a:xfrm>
            <a:off x="489528" y="822036"/>
            <a:ext cx="83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GW </a:t>
            </a:r>
            <a:r>
              <a:rPr lang="it-IT" dirty="0" err="1"/>
              <a:t>modes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89528" y="3438923"/>
            <a:ext cx="83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 </a:t>
            </a:r>
            <a:r>
              <a:rPr lang="it-IT" dirty="0" err="1"/>
              <a:t>Strain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detector: sum over </a:t>
            </a:r>
            <a:r>
              <a:rPr lang="it-IT" dirty="0" err="1"/>
              <a:t>modes</a:t>
            </a:r>
            <a:endParaRPr lang="it-IT" dirty="0"/>
          </a:p>
        </p:txBody>
      </p:sp>
      <p:pic>
        <p:nvPicPr>
          <p:cNvPr id="25" name="Immagin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25" y="4056977"/>
            <a:ext cx="7585543" cy="79926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sellaDiTesto 25"/>
          <p:cNvSpPr txBox="1"/>
          <p:nvPr/>
        </p:nvSpPr>
        <p:spPr>
          <a:xfrm>
            <a:off x="489528" y="2214304"/>
            <a:ext cx="83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Connection with GW </a:t>
            </a:r>
            <a:r>
              <a:rPr lang="it-IT" dirty="0" err="1"/>
              <a:t>energy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483060" y="5031074"/>
            <a:ext cx="83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4.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detector: </a:t>
            </a:r>
            <a:r>
              <a:rPr lang="it-IT" dirty="0" err="1"/>
              <a:t>projection</a:t>
            </a:r>
            <a:r>
              <a:rPr lang="it-IT" dirty="0"/>
              <a:t> on the </a:t>
            </a:r>
            <a:r>
              <a:rPr lang="it-IT" dirty="0" err="1"/>
              <a:t>detector’s</a:t>
            </a:r>
            <a:r>
              <a:rPr lang="it-IT" dirty="0"/>
              <a:t> </a:t>
            </a:r>
            <a:r>
              <a:rPr lang="it-IT" dirty="0" err="1"/>
              <a:t>tensor</a:t>
            </a:r>
            <a:endParaRPr lang="it-IT" dirty="0"/>
          </a:p>
        </p:txBody>
      </p:sp>
      <p:pic>
        <p:nvPicPr>
          <p:cNvPr id="28" name="Immagin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11" y="5799712"/>
            <a:ext cx="3530803" cy="455981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765" y="4560966"/>
            <a:ext cx="2112653" cy="229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9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42"/>
          <p:cNvSpPr/>
          <p:nvPr/>
        </p:nvSpPr>
        <p:spPr>
          <a:xfrm>
            <a:off x="4747491" y="3220093"/>
            <a:ext cx="4174836" cy="15794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ttangolo 41"/>
          <p:cNvSpPr/>
          <p:nvPr/>
        </p:nvSpPr>
        <p:spPr>
          <a:xfrm>
            <a:off x="304800" y="3220093"/>
            <a:ext cx="4202545" cy="157941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46" y="0"/>
            <a:ext cx="7765322" cy="663694"/>
          </a:xfrm>
        </p:spPr>
        <p:txBody>
          <a:bodyPr>
            <a:normAutofit fontScale="90000"/>
          </a:bodyPr>
          <a:lstStyle/>
          <a:p>
            <a:r>
              <a:rPr lang="it-IT" dirty="0"/>
              <a:t>How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(</a:t>
            </a:r>
            <a:r>
              <a:rPr lang="it-IT" dirty="0" err="1"/>
              <a:t>directly</a:t>
            </a:r>
            <a:r>
              <a:rPr lang="it-IT" dirty="0"/>
              <a:t>) </a:t>
            </a:r>
            <a:r>
              <a:rPr lang="it-IT" dirty="0" err="1"/>
              <a:t>detect</a:t>
            </a:r>
            <a:r>
              <a:rPr lang="it-IT" dirty="0"/>
              <a:t> </a:t>
            </a:r>
            <a:r>
              <a:rPr lang="it-IT" dirty="0" err="1"/>
              <a:t>it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0400" y="858981"/>
            <a:ext cx="8172327" cy="5569527"/>
          </a:xfrm>
        </p:spPr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vector-valued</a:t>
            </a:r>
            <a:r>
              <a:rPr lang="it-IT" dirty="0"/>
              <a:t> </a:t>
            </a:r>
            <a:r>
              <a:rPr lang="it-IT" dirty="0" err="1"/>
              <a:t>Gaussian</a:t>
            </a:r>
            <a:r>
              <a:rPr lang="it-IT" dirty="0"/>
              <a:t> </a:t>
            </a:r>
            <a:r>
              <a:rPr lang="it-IT" dirty="0" err="1"/>
              <a:t>stochastic</a:t>
            </a:r>
            <a:r>
              <a:rPr lang="it-IT" dirty="0"/>
              <a:t> </a:t>
            </a:r>
            <a:r>
              <a:rPr lang="it-IT" dirty="0" err="1"/>
              <a:t>process</a:t>
            </a:r>
            <a:endParaRPr lang="it-IT" dirty="0"/>
          </a:p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must discriminate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hypothesis</a:t>
            </a:r>
            <a:r>
              <a:rPr lang="it-IT" dirty="0"/>
              <a:t>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statistic</a:t>
            </a:r>
            <a:r>
              <a:rPr lang="it-IT" dirty="0"/>
              <a:t> (</a:t>
            </a:r>
            <a:r>
              <a:rPr lang="it-IT" dirty="0" err="1"/>
              <a:t>two</a:t>
            </a:r>
            <a:r>
              <a:rPr lang="it-IT" dirty="0"/>
              <a:t> detectors):</a:t>
            </a:r>
          </a:p>
        </p:txBody>
      </p:sp>
      <p:pic>
        <p:nvPicPr>
          <p:cNvPr id="32" name="Immagin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1" y="1471265"/>
            <a:ext cx="3171045" cy="47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magin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63" y="1352509"/>
            <a:ext cx="4417806" cy="71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magin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5" y="3461674"/>
            <a:ext cx="3793825" cy="108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01" y="3459736"/>
            <a:ext cx="3849683" cy="108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magine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4" y="3287168"/>
            <a:ext cx="480365" cy="343814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9" y="3286368"/>
            <a:ext cx="470562" cy="3413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62" y="5463964"/>
            <a:ext cx="6267057" cy="970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46" y="2145085"/>
            <a:ext cx="2109216" cy="3828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69" y="2127420"/>
            <a:ext cx="2795200" cy="50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46" y="9236"/>
            <a:ext cx="7765322" cy="652924"/>
          </a:xfrm>
        </p:spPr>
        <p:txBody>
          <a:bodyPr>
            <a:noAutofit/>
          </a:bodyPr>
          <a:lstStyle/>
          <a:p>
            <a:r>
              <a:rPr lang="it-IT" sz="2400" dirty="0" err="1"/>
              <a:t>Overlap</a:t>
            </a:r>
            <a:r>
              <a:rPr lang="it-IT" sz="2400" dirty="0"/>
              <a:t> </a:t>
            </a:r>
            <a:r>
              <a:rPr lang="it-IT" sz="2400" dirty="0" err="1"/>
              <a:t>reduction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(</a:t>
            </a:r>
            <a:r>
              <a:rPr lang="it-IT" sz="2400" dirty="0" err="1"/>
              <a:t>a.k.a</a:t>
            </a:r>
            <a:r>
              <a:rPr lang="it-IT" sz="2400" dirty="0"/>
              <a:t>. </a:t>
            </a:r>
            <a:r>
              <a:rPr lang="it-IT" sz="2400" dirty="0" err="1"/>
              <a:t>coherence</a:t>
            </a:r>
            <a:r>
              <a:rPr lang="it-IT" sz="2400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3379" y="2157322"/>
            <a:ext cx="2344181" cy="405875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70" y="973812"/>
            <a:ext cx="6237780" cy="76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overlap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60" y="1515394"/>
            <a:ext cx="4677148" cy="513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1" y="1862597"/>
            <a:ext cx="46482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1" y="1870153"/>
            <a:ext cx="46482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li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85" y="2860516"/>
            <a:ext cx="1212239" cy="8680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virgo gravitational wav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60" y="3943993"/>
            <a:ext cx="1027593" cy="850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56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346" y="9236"/>
            <a:ext cx="7765322" cy="652924"/>
          </a:xfrm>
        </p:spPr>
        <p:txBody>
          <a:bodyPr>
            <a:noAutofit/>
          </a:bodyPr>
          <a:lstStyle/>
          <a:p>
            <a:r>
              <a:rPr lang="it-IT" sz="2400" dirty="0" err="1"/>
              <a:t>Overlap</a:t>
            </a:r>
            <a:r>
              <a:rPr lang="it-IT" sz="2400" dirty="0"/>
              <a:t> </a:t>
            </a:r>
            <a:r>
              <a:rPr lang="it-IT" sz="2400" dirty="0" err="1"/>
              <a:t>reduction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 (</a:t>
            </a:r>
            <a:r>
              <a:rPr lang="it-IT" sz="2400" dirty="0" err="1"/>
              <a:t>a.k.a</a:t>
            </a:r>
            <a:r>
              <a:rPr lang="it-IT" sz="2400" dirty="0"/>
              <a:t>. </a:t>
            </a:r>
            <a:r>
              <a:rPr lang="it-IT" sz="2400" dirty="0" err="1"/>
              <a:t>coherence</a:t>
            </a:r>
            <a:r>
              <a:rPr lang="it-IT" sz="2400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3379" y="2157322"/>
            <a:ext cx="2344181" cy="405875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70" y="973812"/>
            <a:ext cx="6237780" cy="76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overlap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360" y="1515394"/>
            <a:ext cx="4677148" cy="5134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1" y="1862597"/>
            <a:ext cx="4648200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li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785" y="2860516"/>
            <a:ext cx="1212239" cy="8680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virgo gravitational wa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60" y="3943993"/>
            <a:ext cx="1027593" cy="8507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16911" y="34064"/>
            <a:ext cx="3556323" cy="882024"/>
          </a:xfrm>
        </p:spPr>
        <p:txBody>
          <a:bodyPr/>
          <a:lstStyle/>
          <a:p>
            <a:r>
              <a:rPr lang="it-IT" dirty="0" err="1"/>
              <a:t>Upper</a:t>
            </a:r>
            <a:r>
              <a:rPr lang="it-IT" dirty="0"/>
              <a:t> </a:t>
            </a:r>
            <a:r>
              <a:rPr lang="it-IT" dirty="0" err="1"/>
              <a:t>limits</a:t>
            </a:r>
            <a:r>
              <a:rPr lang="it-IT" dirty="0"/>
              <a:t> &amp;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sensitivities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0" y="1520559"/>
            <a:ext cx="3503121" cy="5157332"/>
          </a:xfrm>
        </p:spPr>
        <p:txBody>
          <a:bodyPr>
            <a:normAutofit/>
          </a:bodyPr>
          <a:lstStyle/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b="1" dirty="0">
                <a:solidFill>
                  <a:srgbClr val="C00000"/>
                </a:solidFill>
              </a:rPr>
              <a:t>Big-Bang </a:t>
            </a:r>
            <a:r>
              <a:rPr lang="it-IT" sz="2000" b="1" dirty="0" err="1">
                <a:solidFill>
                  <a:srgbClr val="C00000"/>
                </a:solidFill>
              </a:rPr>
              <a:t>Nucleosynthesis</a:t>
            </a:r>
            <a:r>
              <a:rPr lang="it-IT" sz="2000" b="1" dirty="0">
                <a:solidFill>
                  <a:srgbClr val="C00000"/>
                </a:solidFill>
              </a:rPr>
              <a:t> model and </a:t>
            </a:r>
            <a:r>
              <a:rPr lang="it-IT" sz="2000" b="1" dirty="0" err="1">
                <a:solidFill>
                  <a:srgbClr val="C00000"/>
                </a:solidFill>
              </a:rPr>
              <a:t>observations</a:t>
            </a:r>
            <a:r>
              <a:rPr lang="it-IT" sz="2000" dirty="0">
                <a:solidFill>
                  <a:srgbClr val="C00000"/>
                </a:solidFill>
              </a:rPr>
              <a:t> </a:t>
            </a:r>
            <a:r>
              <a:rPr lang="it-IT" sz="2000" dirty="0" err="1"/>
              <a:t>constrain</a:t>
            </a:r>
            <a:r>
              <a:rPr lang="it-IT" sz="2000" dirty="0"/>
              <a:t> the </a:t>
            </a:r>
            <a:r>
              <a:rPr lang="it-IT" sz="2000" dirty="0" err="1"/>
              <a:t>total</a:t>
            </a:r>
            <a:r>
              <a:rPr lang="it-IT" sz="2000" dirty="0"/>
              <a:t> GW </a:t>
            </a:r>
            <a:r>
              <a:rPr lang="it-IT" sz="2000" dirty="0" err="1"/>
              <a:t>energy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time of BBN (</a:t>
            </a:r>
            <a:r>
              <a:rPr lang="it-IT" sz="2000" dirty="0" err="1"/>
              <a:t>integral</a:t>
            </a:r>
            <a:r>
              <a:rPr lang="it-IT" sz="2000" dirty="0"/>
              <a:t> </a:t>
            </a:r>
            <a:r>
              <a:rPr lang="it-IT" sz="2000" dirty="0" err="1"/>
              <a:t>bound</a:t>
            </a:r>
            <a:r>
              <a:rPr lang="it-IT" sz="2000" dirty="0"/>
              <a:t>)</a:t>
            </a:r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 err="1"/>
              <a:t>Similar</a:t>
            </a:r>
            <a:r>
              <a:rPr lang="it-IT" sz="2000" dirty="0"/>
              <a:t> </a:t>
            </a:r>
            <a:r>
              <a:rPr lang="it-IT" sz="2000" dirty="0" err="1"/>
              <a:t>bound</a:t>
            </a:r>
            <a:r>
              <a:rPr lang="it-IT" sz="2000" dirty="0"/>
              <a:t> from </a:t>
            </a:r>
            <a:r>
              <a:rPr lang="it-IT" sz="2000" b="1" dirty="0">
                <a:solidFill>
                  <a:srgbClr val="C00000"/>
                </a:solidFill>
              </a:rPr>
              <a:t>CMB </a:t>
            </a:r>
            <a:r>
              <a:rPr lang="it-IT" sz="2000" b="1" dirty="0" err="1">
                <a:solidFill>
                  <a:srgbClr val="C00000"/>
                </a:solidFill>
              </a:rPr>
              <a:t>observations</a:t>
            </a:r>
            <a:endParaRPr lang="it-IT" sz="2000" b="1" dirty="0">
              <a:solidFill>
                <a:srgbClr val="C00000"/>
              </a:solidFill>
            </a:endParaRPr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/>
              <a:t>Too </a:t>
            </a:r>
            <a:r>
              <a:rPr lang="it-IT" sz="2000" dirty="0" err="1"/>
              <a:t>much</a:t>
            </a:r>
            <a:r>
              <a:rPr lang="it-IT" sz="2000" dirty="0"/>
              <a:t> GW </a:t>
            </a:r>
            <a:r>
              <a:rPr lang="it-IT" sz="2000" dirty="0" err="1"/>
              <a:t>gives</a:t>
            </a:r>
            <a:r>
              <a:rPr lang="it-IT" sz="2000" dirty="0"/>
              <a:t> </a:t>
            </a:r>
            <a:r>
              <a:rPr lang="it-IT" sz="2000" dirty="0" err="1"/>
              <a:t>too</a:t>
            </a:r>
            <a:r>
              <a:rPr lang="it-IT" sz="2000" dirty="0"/>
              <a:t> </a:t>
            </a:r>
            <a:r>
              <a:rPr lang="it-IT" sz="2000" dirty="0" err="1"/>
              <a:t>much</a:t>
            </a:r>
            <a:r>
              <a:rPr lang="it-IT" sz="2000" dirty="0"/>
              <a:t>  </a:t>
            </a:r>
            <a:r>
              <a:rPr lang="it-IT" sz="2000" b="1" dirty="0">
                <a:solidFill>
                  <a:srgbClr val="C00000"/>
                </a:solidFill>
              </a:rPr>
              <a:t>large angle </a:t>
            </a:r>
            <a:r>
              <a:rPr lang="it-IT" sz="2000" b="1" dirty="0" err="1">
                <a:solidFill>
                  <a:srgbClr val="C00000"/>
                </a:solidFill>
              </a:rPr>
              <a:t>anisotropy</a:t>
            </a:r>
            <a:r>
              <a:rPr lang="it-IT" sz="2000" dirty="0"/>
              <a:t> by the Sachs </a:t>
            </a:r>
            <a:r>
              <a:rPr lang="it-IT" sz="2000" dirty="0" err="1"/>
              <a:t>Wolfe</a:t>
            </a:r>
            <a:r>
              <a:rPr lang="it-IT" sz="2000" dirty="0"/>
              <a:t> </a:t>
            </a:r>
            <a:r>
              <a:rPr lang="it-IT" sz="2000" dirty="0" err="1"/>
              <a:t>effect</a:t>
            </a:r>
            <a:endParaRPr lang="it-IT" sz="20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 err="1"/>
              <a:t>Signal</a:t>
            </a:r>
            <a:r>
              <a:rPr lang="it-IT" sz="2000" dirty="0"/>
              <a:t> from </a:t>
            </a:r>
            <a:r>
              <a:rPr lang="it-IT" sz="2000" b="1" dirty="0" err="1">
                <a:solidFill>
                  <a:srgbClr val="C00000"/>
                </a:solidFill>
              </a:rPr>
              <a:t>millisecond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b="1" dirty="0" err="1">
                <a:solidFill>
                  <a:srgbClr val="C00000"/>
                </a:solidFill>
              </a:rPr>
              <a:t>pulsars</a:t>
            </a:r>
            <a:r>
              <a:rPr lang="it-IT" sz="2000" b="1" dirty="0">
                <a:solidFill>
                  <a:srgbClr val="C00000"/>
                </a:solidFill>
              </a:rPr>
              <a:t> </a:t>
            </a:r>
            <a:r>
              <a:rPr lang="it-IT" sz="2000" dirty="0" err="1"/>
              <a:t>works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a (big) </a:t>
            </a:r>
            <a:r>
              <a:rPr lang="it-IT" sz="2000" dirty="0" err="1"/>
              <a:t>interferometer</a:t>
            </a:r>
            <a:r>
              <a:rPr lang="it-IT" sz="2000" dirty="0"/>
              <a:t>:</a:t>
            </a:r>
          </a:p>
        </p:txBody>
      </p:sp>
      <p:sp>
        <p:nvSpPr>
          <p:cNvPr id="22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/>
        </p:spPr>
      </p:pic>
      <p:sp>
        <p:nvSpPr>
          <p:cNvPr id="24" name="CasellaDiTesto 23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28" name="CasellaDiTesto 27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31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34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36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uppo 36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38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41" name="CasellaDiTesto 40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43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003" y="0"/>
            <a:ext cx="2780167" cy="537320"/>
          </a:xfrm>
        </p:spPr>
        <p:txBody>
          <a:bodyPr/>
          <a:lstStyle/>
          <a:p>
            <a:r>
              <a:rPr lang="it-IT" dirty="0" err="1"/>
              <a:t>Inflation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71681" y="695198"/>
            <a:ext cx="3431440" cy="3669906"/>
          </a:xfrm>
        </p:spPr>
        <p:txBody>
          <a:bodyPr>
            <a:noAutofit/>
          </a:bodyPr>
          <a:lstStyle/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 err="1"/>
              <a:t>Parametric</a:t>
            </a:r>
            <a:r>
              <a:rPr lang="it-IT" sz="2000" dirty="0"/>
              <a:t> </a:t>
            </a:r>
            <a:r>
              <a:rPr lang="it-IT" sz="2000" dirty="0" err="1"/>
              <a:t>amplification</a:t>
            </a:r>
            <a:r>
              <a:rPr lang="it-IT" sz="2000" dirty="0"/>
              <a:t> of </a:t>
            </a:r>
            <a:r>
              <a:rPr lang="it-IT" sz="2000" dirty="0" err="1"/>
              <a:t>vacuum</a:t>
            </a:r>
            <a:r>
              <a:rPr lang="it-IT" sz="2000" dirty="0"/>
              <a:t> quantum </a:t>
            </a:r>
            <a:r>
              <a:rPr lang="it-IT" sz="2000" dirty="0" err="1"/>
              <a:t>fluctuations</a:t>
            </a:r>
            <a:endParaRPr lang="it-IT" sz="20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/>
              <a:t>Standard </a:t>
            </a:r>
            <a:r>
              <a:rPr lang="it-IT" sz="2000" dirty="0" err="1"/>
              <a:t>inflationary</a:t>
            </a:r>
            <a:r>
              <a:rPr lang="it-IT" sz="2000" dirty="0"/>
              <a:t> </a:t>
            </a:r>
            <a:r>
              <a:rPr lang="it-IT" sz="2000" dirty="0" err="1"/>
              <a:t>models</a:t>
            </a:r>
            <a:r>
              <a:rPr lang="it-IT" sz="2000" dirty="0"/>
              <a:t> are </a:t>
            </a:r>
            <a:r>
              <a:rPr lang="it-IT" sz="2000" dirty="0" err="1"/>
              <a:t>weakly</a:t>
            </a:r>
            <a:r>
              <a:rPr lang="it-IT" sz="2000" dirty="0"/>
              <a:t> </a:t>
            </a:r>
            <a:r>
              <a:rPr lang="it-IT" sz="2000" dirty="0" err="1"/>
              <a:t>dependent</a:t>
            </a:r>
            <a:r>
              <a:rPr lang="it-IT" sz="2000" dirty="0"/>
              <a:t> on </a:t>
            </a:r>
            <a:r>
              <a:rPr lang="it-IT" sz="2000" dirty="0" err="1"/>
              <a:t>frequency</a:t>
            </a:r>
            <a:endParaRPr lang="it-IT" sz="20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/>
              <a:t>Tight </a:t>
            </a:r>
            <a:r>
              <a:rPr lang="it-IT" sz="2000" dirty="0" err="1"/>
              <a:t>bound</a:t>
            </a:r>
            <a:r>
              <a:rPr lang="it-IT" sz="2000" dirty="0"/>
              <a:t>: CMB large angle </a:t>
            </a:r>
            <a:r>
              <a:rPr lang="it-IT" sz="2000" dirty="0" err="1"/>
              <a:t>anisotropy</a:t>
            </a:r>
            <a:endParaRPr lang="it-IT" sz="2000" dirty="0"/>
          </a:p>
          <a:p>
            <a:pPr marL="342900" indent="-342900" algn="l">
              <a:buFont typeface="Wingdings 2" panose="05020102010507070707" pitchFamily="18" charset="2"/>
              <a:buChar char=""/>
            </a:pPr>
            <a:r>
              <a:rPr lang="it-IT" sz="2000" dirty="0"/>
              <a:t>Out of </a:t>
            </a:r>
            <a:r>
              <a:rPr lang="it-IT" sz="2000" dirty="0" err="1"/>
              <a:t>reach</a:t>
            </a:r>
            <a:r>
              <a:rPr lang="it-IT" sz="2000" dirty="0"/>
              <a:t> of </a:t>
            </a:r>
            <a:r>
              <a:rPr lang="it-IT" sz="2000" dirty="0" err="1"/>
              <a:t>advanced</a:t>
            </a:r>
            <a:r>
              <a:rPr lang="it-IT" sz="2000" dirty="0"/>
              <a:t> detectors by 5 </a:t>
            </a:r>
            <a:r>
              <a:rPr lang="it-IT" sz="2000" dirty="0" err="1"/>
              <a:t>orders</a:t>
            </a:r>
            <a:r>
              <a:rPr lang="it-IT" sz="2000" dirty="0"/>
              <a:t> of </a:t>
            </a:r>
            <a:r>
              <a:rPr lang="it-IT" sz="2000" dirty="0" err="1"/>
              <a:t>magnitude</a:t>
            </a:r>
            <a:endParaRPr lang="it-IT" sz="2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1" y="4653136"/>
            <a:ext cx="333375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6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/>
        </p:spPr>
      </p:pic>
      <p:sp>
        <p:nvSpPr>
          <p:cNvPr id="29" name="CasellaDiTesto 28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31" name="CasellaDiTesto 30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34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37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39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0" name="Gruppo 39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41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44" name="CasellaDiTesto 43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46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: forma 4"/>
          <p:cNvSpPr/>
          <p:nvPr/>
        </p:nvSpPr>
        <p:spPr>
          <a:xfrm>
            <a:off x="4405745" y="3759200"/>
            <a:ext cx="4091710" cy="1879561"/>
          </a:xfrm>
          <a:custGeom>
            <a:avLst/>
            <a:gdLst>
              <a:gd name="connsiteX0" fmla="*/ 0 w 4091710"/>
              <a:gd name="connsiteY0" fmla="*/ 0 h 1879561"/>
              <a:gd name="connsiteX1" fmla="*/ 424873 w 4091710"/>
              <a:gd name="connsiteY1" fmla="*/ 1717964 h 1879561"/>
              <a:gd name="connsiteX2" fmla="*/ 461819 w 4091710"/>
              <a:gd name="connsiteY2" fmla="*/ 1819564 h 1879561"/>
              <a:gd name="connsiteX3" fmla="*/ 692728 w 4091710"/>
              <a:gd name="connsiteY3" fmla="*/ 1828800 h 1879561"/>
              <a:gd name="connsiteX4" fmla="*/ 4091710 w 4091710"/>
              <a:gd name="connsiteY4" fmla="*/ 1828800 h 187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91710" h="1879561">
                <a:moveTo>
                  <a:pt x="0" y="0"/>
                </a:moveTo>
                <a:cubicBezTo>
                  <a:pt x="173951" y="707351"/>
                  <a:pt x="347903" y="1414703"/>
                  <a:pt x="424873" y="1717964"/>
                </a:cubicBezTo>
                <a:cubicBezTo>
                  <a:pt x="501843" y="2021225"/>
                  <a:pt x="417177" y="1801091"/>
                  <a:pt x="461819" y="1819564"/>
                </a:cubicBezTo>
                <a:cubicBezTo>
                  <a:pt x="506461" y="1838037"/>
                  <a:pt x="692728" y="1828800"/>
                  <a:pt x="692728" y="1828800"/>
                </a:cubicBezTo>
                <a:lnTo>
                  <a:pt x="4091710" y="1828800"/>
                </a:lnTo>
              </a:path>
            </a:pathLst>
          </a:custGeom>
          <a:noFill/>
          <a:ln w="1651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7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40869" y="0"/>
            <a:ext cx="3008313" cy="506000"/>
          </a:xfrm>
        </p:spPr>
        <p:txBody>
          <a:bodyPr/>
          <a:lstStyle/>
          <a:p>
            <a:r>
              <a:rPr lang="it-IT" dirty="0" err="1"/>
              <a:t>Resonant</a:t>
            </a:r>
            <a:r>
              <a:rPr lang="it-IT" dirty="0"/>
              <a:t> </a:t>
            </a:r>
            <a:r>
              <a:rPr lang="it-IT" dirty="0" err="1"/>
              <a:t>preheating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2000" dirty="0" err="1"/>
              <a:t>During</a:t>
            </a:r>
            <a:r>
              <a:rPr lang="it-IT" sz="2000" dirty="0"/>
              <a:t> a </a:t>
            </a:r>
            <a:r>
              <a:rPr lang="it-IT" sz="2000" dirty="0" err="1"/>
              <a:t>resonant</a:t>
            </a:r>
            <a:r>
              <a:rPr lang="it-IT" sz="2000" dirty="0"/>
              <a:t> </a:t>
            </a:r>
            <a:r>
              <a:rPr lang="it-IT" sz="2000" dirty="0" err="1"/>
              <a:t>preheating</a:t>
            </a:r>
            <a:r>
              <a:rPr lang="it-IT" sz="2000" dirty="0"/>
              <a:t>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end of the </a:t>
            </a:r>
            <a:r>
              <a:rPr lang="it-IT" sz="2000" dirty="0" err="1"/>
              <a:t>inflation</a:t>
            </a:r>
            <a:r>
              <a:rPr lang="it-IT" sz="2000" dirty="0"/>
              <a:t>, </a:t>
            </a:r>
            <a:r>
              <a:rPr lang="it-IT" sz="2000" dirty="0" err="1"/>
              <a:t>inflaton</a:t>
            </a:r>
            <a:r>
              <a:rPr lang="it-IT" sz="2000" dirty="0"/>
              <a:t> </a:t>
            </a:r>
            <a:r>
              <a:rPr lang="it-IT" sz="2000" dirty="0" err="1"/>
              <a:t>energy</a:t>
            </a:r>
            <a:r>
              <a:rPr lang="it-IT" sz="2000" dirty="0"/>
              <a:t> can be </a:t>
            </a:r>
            <a:r>
              <a:rPr lang="it-IT" sz="2000" dirty="0" err="1"/>
              <a:t>transferred</a:t>
            </a:r>
            <a:r>
              <a:rPr lang="it-IT" sz="2000" dirty="0"/>
              <a:t> </a:t>
            </a:r>
            <a:r>
              <a:rPr lang="it-IT" sz="2000" dirty="0" err="1"/>
              <a:t>efficiently</a:t>
            </a:r>
            <a:r>
              <a:rPr lang="it-IT" sz="2000" dirty="0"/>
              <a:t> to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particles</a:t>
            </a:r>
            <a:endParaRPr lang="it-IT" sz="2000" dirty="0"/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2000" dirty="0"/>
              <a:t>Can produce a </a:t>
            </a:r>
            <a:r>
              <a:rPr lang="it-IT" sz="2000" dirty="0" err="1"/>
              <a:t>significant</a:t>
            </a:r>
            <a:r>
              <a:rPr lang="it-IT" sz="2000" dirty="0"/>
              <a:t> GW background</a:t>
            </a:r>
          </a:p>
          <a:p>
            <a:pPr marL="285750" indent="-285750" algn="l">
              <a:buFont typeface="Wingdings 2" panose="05020102010507070707" pitchFamily="18" charset="2"/>
              <a:buChar char=""/>
            </a:pPr>
            <a:r>
              <a:rPr lang="it-IT" sz="2000" dirty="0" err="1"/>
              <a:t>Spectrum</a:t>
            </a:r>
            <a:r>
              <a:rPr lang="it-IT" sz="2000" dirty="0"/>
              <a:t> </a:t>
            </a:r>
            <a:r>
              <a:rPr lang="it-IT" sz="2000" dirty="0" err="1"/>
              <a:t>peak</a:t>
            </a:r>
            <a:r>
              <a:rPr lang="it-IT" sz="2000" dirty="0"/>
              <a:t> </a:t>
            </a:r>
            <a:r>
              <a:rPr lang="it-IT" sz="2000" dirty="0" err="1"/>
              <a:t>depends</a:t>
            </a:r>
            <a:r>
              <a:rPr lang="it-IT" sz="2000" dirty="0"/>
              <a:t> on </a:t>
            </a:r>
            <a:r>
              <a:rPr lang="it-IT" sz="2000" dirty="0" err="1"/>
              <a:t>energy</a:t>
            </a:r>
            <a:r>
              <a:rPr lang="it-IT" sz="2000" dirty="0"/>
              <a:t> scale (</a:t>
            </a:r>
            <a:r>
              <a:rPr lang="it-IT" sz="2000" dirty="0" err="1"/>
              <a:t>here</a:t>
            </a:r>
            <a:r>
              <a:rPr lang="it-IT" sz="2000" dirty="0"/>
              <a:t> 10 </a:t>
            </a:r>
            <a:r>
              <a:rPr lang="it-IT" sz="2000" dirty="0" err="1"/>
              <a:t>GeV</a:t>
            </a:r>
            <a:r>
              <a:rPr lang="it-IT" sz="2000" dirty="0"/>
              <a:t>, </a:t>
            </a:r>
            <a:r>
              <a:rPr lang="it-IT" sz="2000" dirty="0" err="1"/>
              <a:t>higher</a:t>
            </a:r>
            <a:r>
              <a:rPr lang="it-IT" sz="2000" dirty="0"/>
              <a:t> </a:t>
            </a:r>
            <a:r>
              <a:rPr lang="it-IT" sz="2000" dirty="0" err="1"/>
              <a:t>frequencies</a:t>
            </a:r>
            <a:r>
              <a:rPr lang="it-IT" sz="2000" dirty="0"/>
              <a:t> for a </a:t>
            </a:r>
            <a:r>
              <a:rPr lang="it-IT" sz="2000" dirty="0" err="1"/>
              <a:t>larger</a:t>
            </a:r>
            <a:r>
              <a:rPr lang="it-IT" sz="2000" dirty="0"/>
              <a:t> scale)</a:t>
            </a:r>
          </a:p>
          <a:p>
            <a:endParaRPr lang="it-IT" dirty="0"/>
          </a:p>
        </p:txBody>
      </p:sp>
      <p:pic>
        <p:nvPicPr>
          <p:cNvPr id="17413" name="Picture 5" descr="https://encrypted-tbn0.gstatic.com/images?q=tbn:ANd9GcRMA3h2KgfZLmuac1W4gx59kFBxqaXCQs22GV7xEGMaHAa3Z8J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3" y="545162"/>
            <a:ext cx="1805085" cy="12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9" name="Figura a mano libera 6"/>
          <p:cNvSpPr/>
          <p:nvPr/>
        </p:nvSpPr>
        <p:spPr>
          <a:xfrm>
            <a:off x="4982547" y="348343"/>
            <a:ext cx="3993502" cy="1300065"/>
          </a:xfrm>
          <a:custGeom>
            <a:avLst/>
            <a:gdLst>
              <a:gd name="connsiteX0" fmla="*/ 0 w 3993502"/>
              <a:gd name="connsiteY0" fmla="*/ 12441 h 1300065"/>
              <a:gd name="connsiteX1" fmla="*/ 0 w 3993502"/>
              <a:gd name="connsiteY1" fmla="*/ 1300065 h 1300065"/>
              <a:gd name="connsiteX2" fmla="*/ 3993502 w 3993502"/>
              <a:gd name="connsiteY2" fmla="*/ 1300065 h 1300065"/>
              <a:gd name="connsiteX3" fmla="*/ 3993502 w 3993502"/>
              <a:gd name="connsiteY3" fmla="*/ 0 h 1300065"/>
              <a:gd name="connsiteX4" fmla="*/ 0 w 3993502"/>
              <a:gd name="connsiteY4" fmla="*/ 12441 h 130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3502" h="1300065">
                <a:moveTo>
                  <a:pt x="0" y="12441"/>
                </a:moveTo>
                <a:lnTo>
                  <a:pt x="0" y="1300065"/>
                </a:lnTo>
                <a:lnTo>
                  <a:pt x="3993502" y="1300065"/>
                </a:lnTo>
                <a:lnTo>
                  <a:pt x="3993502" y="0"/>
                </a:lnTo>
                <a:lnTo>
                  <a:pt x="0" y="12441"/>
                </a:lnTo>
                <a:close/>
              </a:path>
            </a:pathLst>
          </a:custGeom>
          <a:pattFill prst="wdUpDiag">
            <a:fgClr>
              <a:srgbClr val="00EA6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/>
        </p:spPr>
      </p:pic>
      <p:sp>
        <p:nvSpPr>
          <p:cNvPr id="31" name="CasellaDiTesto 30"/>
          <p:cNvSpPr txBox="1"/>
          <p:nvPr/>
        </p:nvSpPr>
        <p:spPr>
          <a:xfrm rot="16200000">
            <a:off x="6088686" y="2065366"/>
            <a:ext cx="7110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PULSAR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403104" y="3203781"/>
            <a:ext cx="576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CMB Large Angle</a:t>
            </a:r>
          </a:p>
        </p:txBody>
      </p:sp>
      <p:sp>
        <p:nvSpPr>
          <p:cNvPr id="33" name="CasellaDiTesto 32"/>
          <p:cNvSpPr txBox="1"/>
          <p:nvPr/>
        </p:nvSpPr>
        <p:spPr>
          <a:xfrm rot="16200000">
            <a:off x="7855768" y="1146920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/>
              <a:t>LIGO (VIRGO)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7164288" y="1031504"/>
            <a:ext cx="432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F0"/>
                </a:solidFill>
              </a:rPr>
              <a:t>BBN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5123588" y="916088"/>
            <a:ext cx="767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B050"/>
                </a:solidFill>
              </a:rPr>
              <a:t>CMB+LSS</a:t>
            </a:r>
          </a:p>
        </p:txBody>
      </p:sp>
      <p:sp>
        <p:nvSpPr>
          <p:cNvPr id="36" name="Figura a mano libera 18"/>
          <p:cNvSpPr/>
          <p:nvPr/>
        </p:nvSpPr>
        <p:spPr>
          <a:xfrm>
            <a:off x="4441371" y="348343"/>
            <a:ext cx="335902" cy="4746171"/>
          </a:xfrm>
          <a:custGeom>
            <a:avLst/>
            <a:gdLst>
              <a:gd name="connsiteX0" fmla="*/ 0 w 335902"/>
              <a:gd name="connsiteY0" fmla="*/ 0 h 4746171"/>
              <a:gd name="connsiteX1" fmla="*/ 0 w 335902"/>
              <a:gd name="connsiteY1" fmla="*/ 3371461 h 4746171"/>
              <a:gd name="connsiteX2" fmla="*/ 335902 w 335902"/>
              <a:gd name="connsiteY2" fmla="*/ 4746171 h 4746171"/>
              <a:gd name="connsiteX3" fmla="*/ 335902 w 335902"/>
              <a:gd name="connsiteY3" fmla="*/ 18661 h 4746171"/>
              <a:gd name="connsiteX4" fmla="*/ 0 w 335902"/>
              <a:gd name="connsiteY4" fmla="*/ 0 h 474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902" h="4746171">
                <a:moveTo>
                  <a:pt x="0" y="0"/>
                </a:moveTo>
                <a:lnTo>
                  <a:pt x="0" y="3371461"/>
                </a:lnTo>
                <a:lnTo>
                  <a:pt x="335902" y="4746171"/>
                </a:lnTo>
                <a:lnTo>
                  <a:pt x="335902" y="186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igura a mano libera 19"/>
          <p:cNvSpPr/>
          <p:nvPr/>
        </p:nvSpPr>
        <p:spPr>
          <a:xfrm>
            <a:off x="6283424" y="354563"/>
            <a:ext cx="304800" cy="2363755"/>
          </a:xfrm>
          <a:custGeom>
            <a:avLst/>
            <a:gdLst>
              <a:gd name="connsiteX0" fmla="*/ 0 w 304800"/>
              <a:gd name="connsiteY0" fmla="*/ 12441 h 2363755"/>
              <a:gd name="connsiteX1" fmla="*/ 0 w 304800"/>
              <a:gd name="connsiteY1" fmla="*/ 2363755 h 2363755"/>
              <a:gd name="connsiteX2" fmla="*/ 304800 w 304800"/>
              <a:gd name="connsiteY2" fmla="*/ 2363755 h 2363755"/>
              <a:gd name="connsiteX3" fmla="*/ 304800 w 304800"/>
              <a:gd name="connsiteY3" fmla="*/ 0 h 2363755"/>
              <a:gd name="connsiteX4" fmla="*/ 0 w 304800"/>
              <a:gd name="connsiteY4" fmla="*/ 12441 h 2363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2363755">
                <a:moveTo>
                  <a:pt x="0" y="12441"/>
                </a:moveTo>
                <a:lnTo>
                  <a:pt x="0" y="2363755"/>
                </a:lnTo>
                <a:lnTo>
                  <a:pt x="304800" y="2363755"/>
                </a:lnTo>
                <a:lnTo>
                  <a:pt x="304800" y="0"/>
                </a:lnTo>
                <a:lnTo>
                  <a:pt x="0" y="12441"/>
                </a:lnTo>
                <a:close/>
              </a:path>
            </a:pathLst>
          </a:custGeom>
          <a:solidFill>
            <a:srgbClr val="FF6DFF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 rot="16200000">
            <a:off x="7798164" y="3255981"/>
            <a:ext cx="9793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00"/>
                </a:solidFill>
              </a:rPr>
              <a:t>ADVANCED</a:t>
            </a:r>
          </a:p>
        </p:txBody>
      </p:sp>
      <p:cxnSp>
        <p:nvCxnSpPr>
          <p:cNvPr id="39" name="Connettore 1 2"/>
          <p:cNvCxnSpPr/>
          <p:nvPr/>
        </p:nvCxnSpPr>
        <p:spPr>
          <a:xfrm>
            <a:off x="8460432" y="4653136"/>
            <a:ext cx="2160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 rot="16200000">
            <a:off x="8068514" y="4465712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C000"/>
                </a:solidFill>
              </a:rPr>
              <a:t>ET</a:t>
            </a:r>
          </a:p>
        </p:txBody>
      </p:sp>
      <p:sp>
        <p:nvSpPr>
          <p:cNvPr id="41" name="Figura a mano libera 4"/>
          <p:cNvSpPr/>
          <p:nvPr/>
        </p:nvSpPr>
        <p:spPr>
          <a:xfrm>
            <a:off x="6046237" y="354563"/>
            <a:ext cx="2929812" cy="1250302"/>
          </a:xfrm>
          <a:custGeom>
            <a:avLst/>
            <a:gdLst>
              <a:gd name="connsiteX0" fmla="*/ 0 w 2929812"/>
              <a:gd name="connsiteY0" fmla="*/ 0 h 1250302"/>
              <a:gd name="connsiteX1" fmla="*/ 0 w 2929812"/>
              <a:gd name="connsiteY1" fmla="*/ 1250302 h 1250302"/>
              <a:gd name="connsiteX2" fmla="*/ 2929812 w 2929812"/>
              <a:gd name="connsiteY2" fmla="*/ 1250302 h 1250302"/>
              <a:gd name="connsiteX3" fmla="*/ 2929812 w 2929812"/>
              <a:gd name="connsiteY3" fmla="*/ 6221 h 1250302"/>
              <a:gd name="connsiteX4" fmla="*/ 0 w 2929812"/>
              <a:gd name="connsiteY4" fmla="*/ 0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9812" h="1250302">
                <a:moveTo>
                  <a:pt x="0" y="0"/>
                </a:moveTo>
                <a:lnTo>
                  <a:pt x="0" y="1250302"/>
                </a:lnTo>
                <a:lnTo>
                  <a:pt x="2929812" y="1250302"/>
                </a:lnTo>
                <a:lnTo>
                  <a:pt x="2929812" y="6221"/>
                </a:lnTo>
                <a:lnTo>
                  <a:pt x="0" y="0"/>
                </a:lnTo>
                <a:close/>
              </a:path>
            </a:pathLst>
          </a:custGeom>
          <a:solidFill>
            <a:srgbClr val="66FF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uppo 41"/>
          <p:cNvGrpSpPr/>
          <p:nvPr/>
        </p:nvGrpSpPr>
        <p:grpSpPr>
          <a:xfrm>
            <a:off x="4427984" y="3789040"/>
            <a:ext cx="4032448" cy="1800200"/>
            <a:chOff x="4427984" y="3789040"/>
            <a:chExt cx="4032448" cy="1800200"/>
          </a:xfrm>
        </p:grpSpPr>
        <p:cxnSp>
          <p:nvCxnSpPr>
            <p:cNvPr id="43" name="Connettore 1 21"/>
            <p:cNvCxnSpPr/>
            <p:nvPr/>
          </p:nvCxnSpPr>
          <p:spPr>
            <a:xfrm>
              <a:off x="4887753" y="5587888"/>
              <a:ext cx="3572679" cy="1352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22"/>
            <p:cNvCxnSpPr/>
            <p:nvPr/>
          </p:nvCxnSpPr>
          <p:spPr>
            <a:xfrm>
              <a:off x="4427984" y="3789040"/>
              <a:ext cx="432048" cy="1798848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/>
            <p:cNvSpPr txBox="1"/>
            <p:nvPr/>
          </p:nvSpPr>
          <p:spPr>
            <a:xfrm>
              <a:off x="5784895" y="5357056"/>
              <a:ext cx="16847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b="1" dirty="0">
                  <a:solidFill>
                    <a:srgbClr val="0070C0"/>
                  </a:solidFill>
                </a:rPr>
                <a:t>INFLATION</a:t>
              </a:r>
            </a:p>
          </p:txBody>
        </p:sp>
      </p:grpSp>
      <p:sp>
        <p:nvSpPr>
          <p:cNvPr id="46" name="CasellaDiTesto 45"/>
          <p:cNvSpPr txBox="1"/>
          <p:nvPr/>
        </p:nvSpPr>
        <p:spPr>
          <a:xfrm rot="16200000">
            <a:off x="7207696" y="2852936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6600FF"/>
                </a:solidFill>
              </a:rPr>
              <a:t>LISA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5182141" y="169438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FF00FF"/>
                </a:solidFill>
              </a:rPr>
              <a:t>PLANCK</a:t>
            </a:r>
          </a:p>
        </p:txBody>
      </p:sp>
      <p:sp>
        <p:nvSpPr>
          <p:cNvPr id="48" name="Figura a mano libera 27"/>
          <p:cNvSpPr/>
          <p:nvPr/>
        </p:nvSpPr>
        <p:spPr>
          <a:xfrm>
            <a:off x="8388424" y="3892941"/>
            <a:ext cx="292360" cy="1699950"/>
          </a:xfrm>
          <a:custGeom>
            <a:avLst/>
            <a:gdLst>
              <a:gd name="connsiteX0" fmla="*/ 0 w 292360"/>
              <a:gd name="connsiteY0" fmla="*/ 331461 h 1699950"/>
              <a:gd name="connsiteX1" fmla="*/ 68425 w 292360"/>
              <a:gd name="connsiteY1" fmla="*/ 138628 h 1699950"/>
              <a:gd name="connsiteX2" fmla="*/ 136849 w 292360"/>
              <a:gd name="connsiteY2" fmla="*/ 7999 h 1699950"/>
              <a:gd name="connsiteX3" fmla="*/ 217715 w 292360"/>
              <a:gd name="connsiteY3" fmla="*/ 375003 h 1699950"/>
              <a:gd name="connsiteX4" fmla="*/ 217715 w 292360"/>
              <a:gd name="connsiteY4" fmla="*/ 766889 h 1699950"/>
              <a:gd name="connsiteX5" fmla="*/ 267478 w 292360"/>
              <a:gd name="connsiteY5" fmla="*/ 1301844 h 1699950"/>
              <a:gd name="connsiteX6" fmla="*/ 292360 w 292360"/>
              <a:gd name="connsiteY6" fmla="*/ 1699950 h 169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360" h="1699950">
                <a:moveTo>
                  <a:pt x="0" y="331461"/>
                </a:moveTo>
                <a:cubicBezTo>
                  <a:pt x="22808" y="261999"/>
                  <a:pt x="45617" y="192538"/>
                  <a:pt x="68425" y="138628"/>
                </a:cubicBezTo>
                <a:cubicBezTo>
                  <a:pt x="91233" y="84718"/>
                  <a:pt x="111967" y="-31397"/>
                  <a:pt x="136849" y="7999"/>
                </a:cubicBezTo>
                <a:cubicBezTo>
                  <a:pt x="161731" y="47395"/>
                  <a:pt x="204237" y="248521"/>
                  <a:pt x="217715" y="375003"/>
                </a:cubicBezTo>
                <a:cubicBezTo>
                  <a:pt x="231193" y="501485"/>
                  <a:pt x="209421" y="612416"/>
                  <a:pt x="217715" y="766889"/>
                </a:cubicBezTo>
                <a:cubicBezTo>
                  <a:pt x="226009" y="921363"/>
                  <a:pt x="255037" y="1146334"/>
                  <a:pt x="267478" y="1301844"/>
                </a:cubicBezTo>
                <a:cubicBezTo>
                  <a:pt x="279919" y="1457354"/>
                  <a:pt x="286139" y="1578652"/>
                  <a:pt x="292360" y="1699950"/>
                </a:cubicBezTo>
              </a:path>
            </a:pathLst>
          </a:custGeom>
          <a:ln>
            <a:solidFill>
              <a:schemeClr val="accent3">
                <a:alpha val="52000"/>
              </a:schemeClr>
            </a:solidFill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igura a mano libera 29"/>
          <p:cNvSpPr/>
          <p:nvPr/>
        </p:nvSpPr>
        <p:spPr>
          <a:xfrm>
            <a:off x="6385810" y="3028013"/>
            <a:ext cx="2608288" cy="2993275"/>
          </a:xfrm>
          <a:custGeom>
            <a:avLst/>
            <a:gdLst>
              <a:gd name="connsiteX0" fmla="*/ 2608288 w 2608288"/>
              <a:gd name="connsiteY0" fmla="*/ 0 h 2900597"/>
              <a:gd name="connsiteX1" fmla="*/ 1828800 w 2608288"/>
              <a:gd name="connsiteY1" fmla="*/ 427220 h 2900597"/>
              <a:gd name="connsiteX2" fmla="*/ 1386590 w 2608288"/>
              <a:gd name="connsiteY2" fmla="*/ 854439 h 2900597"/>
              <a:gd name="connsiteX3" fmla="*/ 966865 w 2608288"/>
              <a:gd name="connsiteY3" fmla="*/ 1439056 h 2900597"/>
              <a:gd name="connsiteX4" fmla="*/ 517160 w 2608288"/>
              <a:gd name="connsiteY4" fmla="*/ 2211049 h 2900597"/>
              <a:gd name="connsiteX5" fmla="*/ 217357 w 2608288"/>
              <a:gd name="connsiteY5" fmla="*/ 2653259 h 2900597"/>
              <a:gd name="connsiteX6" fmla="*/ 82446 w 2608288"/>
              <a:gd name="connsiteY6" fmla="*/ 2848131 h 2900597"/>
              <a:gd name="connsiteX7" fmla="*/ 0 w 2608288"/>
              <a:gd name="connsiteY7" fmla="*/ 2900597 h 290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8288" h="2900597">
                <a:moveTo>
                  <a:pt x="2608288" y="0"/>
                </a:moveTo>
                <a:cubicBezTo>
                  <a:pt x="2320352" y="142407"/>
                  <a:pt x="2032416" y="284814"/>
                  <a:pt x="1828800" y="427220"/>
                </a:cubicBezTo>
                <a:cubicBezTo>
                  <a:pt x="1625184" y="569626"/>
                  <a:pt x="1530246" y="685800"/>
                  <a:pt x="1386590" y="854439"/>
                </a:cubicBezTo>
                <a:cubicBezTo>
                  <a:pt x="1242934" y="1023078"/>
                  <a:pt x="1111770" y="1212954"/>
                  <a:pt x="966865" y="1439056"/>
                </a:cubicBezTo>
                <a:cubicBezTo>
                  <a:pt x="821960" y="1665158"/>
                  <a:pt x="642078" y="2008682"/>
                  <a:pt x="517160" y="2211049"/>
                </a:cubicBezTo>
                <a:cubicBezTo>
                  <a:pt x="392242" y="2413416"/>
                  <a:pt x="289809" y="2547079"/>
                  <a:pt x="217357" y="2653259"/>
                </a:cubicBezTo>
                <a:cubicBezTo>
                  <a:pt x="144905" y="2759439"/>
                  <a:pt x="118672" y="2806908"/>
                  <a:pt x="82446" y="2848131"/>
                </a:cubicBezTo>
                <a:cubicBezTo>
                  <a:pt x="46220" y="2889354"/>
                  <a:pt x="23110" y="2894975"/>
                  <a:pt x="0" y="2900597"/>
                </a:cubicBezTo>
              </a:path>
            </a:pathLst>
          </a:custGeom>
          <a:ln>
            <a:solidFill>
              <a:srgbClr val="F79646">
                <a:alpha val="50000"/>
              </a:srgb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igura a mano libera 30"/>
          <p:cNvSpPr/>
          <p:nvPr/>
        </p:nvSpPr>
        <p:spPr>
          <a:xfrm>
            <a:off x="6674092" y="2090442"/>
            <a:ext cx="2301957" cy="3930845"/>
          </a:xfrm>
          <a:custGeom>
            <a:avLst/>
            <a:gdLst>
              <a:gd name="connsiteX0" fmla="*/ 2283592 w 2283592"/>
              <a:gd name="connsiteY0" fmla="*/ 951337 h 3800284"/>
              <a:gd name="connsiteX1" fmla="*/ 1599347 w 2283592"/>
              <a:gd name="connsiteY1" fmla="*/ 951337 h 3800284"/>
              <a:gd name="connsiteX2" fmla="*/ 1493600 w 2283592"/>
              <a:gd name="connsiteY2" fmla="*/ 951337 h 3800284"/>
              <a:gd name="connsiteX3" fmla="*/ 1381633 w 2283592"/>
              <a:gd name="connsiteY3" fmla="*/ 895353 h 3800284"/>
              <a:gd name="connsiteX4" fmla="*/ 572980 w 2283592"/>
              <a:gd name="connsiteY4" fmla="*/ 267092 h 3800284"/>
              <a:gd name="connsiteX5" fmla="*/ 268180 w 2283592"/>
              <a:gd name="connsiteY5" fmla="*/ 105361 h 3800284"/>
              <a:gd name="connsiteX6" fmla="*/ 131331 w 2283592"/>
              <a:gd name="connsiteY6" fmla="*/ 12055 h 3800284"/>
              <a:gd name="connsiteX7" fmla="*/ 69127 w 2283592"/>
              <a:gd name="connsiteY7" fmla="*/ 12055 h 3800284"/>
              <a:gd name="connsiteX8" fmla="*/ 31804 w 2283592"/>
              <a:gd name="connsiteY8" fmla="*/ 111581 h 3800284"/>
              <a:gd name="connsiteX9" fmla="*/ 702 w 2283592"/>
              <a:gd name="connsiteY9" fmla="*/ 690079 h 3800284"/>
              <a:gd name="connsiteX10" fmla="*/ 13143 w 2283592"/>
              <a:gd name="connsiteY10" fmla="*/ 3800284 h 380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83592" h="3800284">
                <a:moveTo>
                  <a:pt x="2283592" y="951337"/>
                </a:moveTo>
                <a:lnTo>
                  <a:pt x="1599347" y="951337"/>
                </a:lnTo>
                <a:cubicBezTo>
                  <a:pt x="1467682" y="951337"/>
                  <a:pt x="1529886" y="960668"/>
                  <a:pt x="1493600" y="951337"/>
                </a:cubicBezTo>
                <a:cubicBezTo>
                  <a:pt x="1457314" y="942006"/>
                  <a:pt x="1535070" y="1009394"/>
                  <a:pt x="1381633" y="895353"/>
                </a:cubicBezTo>
                <a:cubicBezTo>
                  <a:pt x="1228196" y="781312"/>
                  <a:pt x="758556" y="398757"/>
                  <a:pt x="572980" y="267092"/>
                </a:cubicBezTo>
                <a:cubicBezTo>
                  <a:pt x="387404" y="135427"/>
                  <a:pt x="341788" y="147867"/>
                  <a:pt x="268180" y="105361"/>
                </a:cubicBezTo>
                <a:cubicBezTo>
                  <a:pt x="194572" y="62855"/>
                  <a:pt x="164507" y="27606"/>
                  <a:pt x="131331" y="12055"/>
                </a:cubicBezTo>
                <a:cubicBezTo>
                  <a:pt x="98155" y="-3496"/>
                  <a:pt x="85715" y="-4533"/>
                  <a:pt x="69127" y="12055"/>
                </a:cubicBezTo>
                <a:cubicBezTo>
                  <a:pt x="52539" y="28643"/>
                  <a:pt x="43208" y="-1423"/>
                  <a:pt x="31804" y="111581"/>
                </a:cubicBezTo>
                <a:cubicBezTo>
                  <a:pt x="20400" y="224585"/>
                  <a:pt x="3812" y="75295"/>
                  <a:pt x="702" y="690079"/>
                </a:cubicBezTo>
                <a:cubicBezTo>
                  <a:pt x="-2408" y="1304863"/>
                  <a:pt x="5367" y="2552573"/>
                  <a:pt x="13143" y="3800284"/>
                </a:cubicBezTo>
              </a:path>
            </a:pathLst>
          </a:custGeom>
          <a:noFill/>
          <a:ln w="38100">
            <a:solidFill>
              <a:srgbClr val="00EA6A">
                <a:alpha val="3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igura a mano libera 31"/>
          <p:cNvSpPr/>
          <p:nvPr/>
        </p:nvSpPr>
        <p:spPr>
          <a:xfrm>
            <a:off x="7562326" y="1825260"/>
            <a:ext cx="1413723" cy="4196027"/>
          </a:xfrm>
          <a:custGeom>
            <a:avLst/>
            <a:gdLst>
              <a:gd name="connsiteX0" fmla="*/ 1413723 w 1413723"/>
              <a:gd name="connsiteY0" fmla="*/ 40862 h 4117279"/>
              <a:gd name="connsiteX1" fmla="*/ 891209 w 1413723"/>
              <a:gd name="connsiteY1" fmla="*/ 47083 h 4117279"/>
              <a:gd name="connsiteX2" fmla="*/ 791682 w 1413723"/>
              <a:gd name="connsiteY2" fmla="*/ 9760 h 4117279"/>
              <a:gd name="connsiteX3" fmla="*/ 773021 w 1413723"/>
              <a:gd name="connsiteY3" fmla="*/ 34642 h 4117279"/>
              <a:gd name="connsiteX4" fmla="*/ 679715 w 1413723"/>
              <a:gd name="connsiteY4" fmla="*/ 351883 h 4117279"/>
              <a:gd name="connsiteX5" fmla="*/ 381135 w 1413723"/>
              <a:gd name="connsiteY5" fmla="*/ 1975409 h 4117279"/>
              <a:gd name="connsiteX6" fmla="*/ 57674 w 1413723"/>
              <a:gd name="connsiteY6" fmla="*/ 3773107 h 4117279"/>
              <a:gd name="connsiteX7" fmla="*/ 1690 w 1413723"/>
              <a:gd name="connsiteY7" fmla="*/ 4115230 h 411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723" h="4117279">
                <a:moveTo>
                  <a:pt x="1413723" y="40862"/>
                </a:moveTo>
                <a:cubicBezTo>
                  <a:pt x="1204302" y="46564"/>
                  <a:pt x="994882" y="52267"/>
                  <a:pt x="891209" y="47083"/>
                </a:cubicBezTo>
                <a:cubicBezTo>
                  <a:pt x="787536" y="41899"/>
                  <a:pt x="811380" y="11833"/>
                  <a:pt x="791682" y="9760"/>
                </a:cubicBezTo>
                <a:cubicBezTo>
                  <a:pt x="771984" y="7687"/>
                  <a:pt x="791682" y="-22378"/>
                  <a:pt x="773021" y="34642"/>
                </a:cubicBezTo>
                <a:cubicBezTo>
                  <a:pt x="754360" y="91662"/>
                  <a:pt x="745029" y="28422"/>
                  <a:pt x="679715" y="351883"/>
                </a:cubicBezTo>
                <a:cubicBezTo>
                  <a:pt x="614401" y="675344"/>
                  <a:pt x="484808" y="1405205"/>
                  <a:pt x="381135" y="1975409"/>
                </a:cubicBezTo>
                <a:cubicBezTo>
                  <a:pt x="277462" y="2545613"/>
                  <a:pt x="120915" y="3416470"/>
                  <a:pt x="57674" y="3773107"/>
                </a:cubicBezTo>
                <a:cubicBezTo>
                  <a:pt x="-5567" y="4129744"/>
                  <a:pt x="-1939" y="4122487"/>
                  <a:pt x="1690" y="4115230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68681" y="6116105"/>
            <a:ext cx="32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00B0F0"/>
                </a:solidFill>
              </a:rPr>
              <a:t>Easther</a:t>
            </a:r>
            <a:r>
              <a:rPr lang="it-IT" sz="1200" dirty="0">
                <a:solidFill>
                  <a:srgbClr val="00B0F0"/>
                </a:solidFill>
              </a:rPr>
              <a:t> &amp; </a:t>
            </a:r>
            <a:r>
              <a:rPr lang="it-IT" sz="1200" dirty="0" err="1">
                <a:solidFill>
                  <a:srgbClr val="00B0F0"/>
                </a:solidFill>
              </a:rPr>
              <a:t>Lim</a:t>
            </a:r>
            <a:r>
              <a:rPr lang="it-IT" sz="1200" dirty="0">
                <a:solidFill>
                  <a:srgbClr val="00B0F0"/>
                </a:solidFill>
              </a:rPr>
              <a:t>, JCAP 0604, 010 (2006)</a:t>
            </a:r>
          </a:p>
          <a:p>
            <a:r>
              <a:rPr lang="it-IT" sz="1200" dirty="0" err="1">
                <a:solidFill>
                  <a:srgbClr val="00B0F0"/>
                </a:solidFill>
              </a:rPr>
              <a:t>Easther</a:t>
            </a:r>
            <a:r>
              <a:rPr lang="it-IT" sz="1200" dirty="0">
                <a:solidFill>
                  <a:srgbClr val="00B0F0"/>
                </a:solidFill>
              </a:rPr>
              <a:t> et al., PLR 99, 221301 (2007)</a:t>
            </a:r>
          </a:p>
          <a:p>
            <a:r>
              <a:rPr lang="it-IT" sz="1200" dirty="0" err="1">
                <a:solidFill>
                  <a:srgbClr val="00B0F0"/>
                </a:solidFill>
              </a:rPr>
              <a:t>Easther</a:t>
            </a:r>
            <a:r>
              <a:rPr lang="it-IT" sz="1200" dirty="0">
                <a:solidFill>
                  <a:srgbClr val="00B0F0"/>
                </a:solidFill>
              </a:rPr>
              <a:t>, </a:t>
            </a:r>
            <a:r>
              <a:rPr lang="it-IT" sz="1200" dirty="0" err="1">
                <a:solidFill>
                  <a:srgbClr val="00B0F0"/>
                </a:solidFill>
              </a:rPr>
              <a:t>Nucl</a:t>
            </a:r>
            <a:r>
              <a:rPr lang="it-IT" sz="1200" dirty="0">
                <a:solidFill>
                  <a:srgbClr val="00B0F0"/>
                </a:solidFill>
              </a:rPr>
              <a:t>. </a:t>
            </a:r>
            <a:r>
              <a:rPr lang="it-IT" sz="1200" dirty="0" err="1">
                <a:solidFill>
                  <a:srgbClr val="00B0F0"/>
                </a:solidFill>
              </a:rPr>
              <a:t>Phys</a:t>
            </a:r>
            <a:r>
              <a:rPr lang="it-IT" sz="1200" dirty="0">
                <a:solidFill>
                  <a:srgbClr val="00B0F0"/>
                </a:solidFill>
              </a:rPr>
              <a:t>. </a:t>
            </a:r>
            <a:r>
              <a:rPr lang="it-IT" sz="1200" dirty="0" err="1">
                <a:solidFill>
                  <a:srgbClr val="00B0F0"/>
                </a:solidFill>
              </a:rPr>
              <a:t>Proc</a:t>
            </a:r>
            <a:r>
              <a:rPr lang="it-IT" sz="1200" dirty="0">
                <a:solidFill>
                  <a:srgbClr val="00B0F0"/>
                </a:solidFill>
              </a:rPr>
              <a:t>. </a:t>
            </a:r>
            <a:r>
              <a:rPr lang="it-IT" sz="1200" dirty="0" err="1">
                <a:solidFill>
                  <a:srgbClr val="00B0F0"/>
                </a:solidFill>
              </a:rPr>
              <a:t>Suppl</a:t>
            </a:r>
            <a:r>
              <a:rPr lang="it-IT" sz="1200" dirty="0">
                <a:solidFill>
                  <a:srgbClr val="00B0F0"/>
                </a:solidFill>
              </a:rPr>
              <a:t>. 194, 33 (2009)</a:t>
            </a:r>
          </a:p>
        </p:txBody>
      </p:sp>
      <p:sp>
        <p:nvSpPr>
          <p:cNvPr id="5" name="Figura a mano libera: forma 4"/>
          <p:cNvSpPr/>
          <p:nvPr/>
        </p:nvSpPr>
        <p:spPr>
          <a:xfrm>
            <a:off x="8368145" y="3841463"/>
            <a:ext cx="314037" cy="1718828"/>
          </a:xfrm>
          <a:custGeom>
            <a:avLst/>
            <a:gdLst>
              <a:gd name="connsiteX0" fmla="*/ 0 w 314037"/>
              <a:gd name="connsiteY0" fmla="*/ 407264 h 1718828"/>
              <a:gd name="connsiteX1" fmla="*/ 147782 w 314037"/>
              <a:gd name="connsiteY1" fmla="*/ 102464 h 1718828"/>
              <a:gd name="connsiteX2" fmla="*/ 166255 w 314037"/>
              <a:gd name="connsiteY2" fmla="*/ 74755 h 1718828"/>
              <a:gd name="connsiteX3" fmla="*/ 203200 w 314037"/>
              <a:gd name="connsiteY3" fmla="*/ 139410 h 1718828"/>
              <a:gd name="connsiteX4" fmla="*/ 314037 w 314037"/>
              <a:gd name="connsiteY4" fmla="*/ 1718828 h 171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037" h="1718828">
                <a:moveTo>
                  <a:pt x="0" y="407264"/>
                </a:moveTo>
                <a:lnTo>
                  <a:pt x="147782" y="102464"/>
                </a:lnTo>
                <a:cubicBezTo>
                  <a:pt x="175491" y="47046"/>
                  <a:pt x="157019" y="68597"/>
                  <a:pt x="166255" y="74755"/>
                </a:cubicBezTo>
                <a:cubicBezTo>
                  <a:pt x="175491" y="80913"/>
                  <a:pt x="178570" y="-134602"/>
                  <a:pt x="203200" y="139410"/>
                </a:cubicBezTo>
                <a:cubicBezTo>
                  <a:pt x="227830" y="413422"/>
                  <a:pt x="270933" y="1066125"/>
                  <a:pt x="314037" y="1718828"/>
                </a:cubicBezTo>
              </a:path>
            </a:pathLst>
          </a:custGeom>
          <a:noFill/>
          <a:ln w="98425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4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25"/>
  <p:tag name="ORIGINALWIDTH" val="4716,75"/>
  <p:tag name="OUTPUTDPI" val="1200"/>
  <p:tag name="LATEXADDIN" val="\documentclass{slides}\pagestyle{empty}&#10;\usepackage[usenames]{color}&#10;\color{yellow}&#10;\begin{document}&#10;\[&#10;h_0^2 \Omega_{gw}(f) = \frac{1}{\rho_c}&#10;\frac{d\rho_{gw}}{d\log f} =&#10;\frac{4\pi^2 h_0^2}{3 H_0^2} f^3 S_h(f)&#10;\]&#10;\end{document}&#10;"/>
  <p:tag name="IGUANATEXSIZE" val="32"/>
  <p:tag name="IGUANATEXCURSOR" val="83"/>
  <p:tag name="TRANSPARENCY" val="Vero"/>
  <p:tag name="FILENAME" val=""/>
  <p:tag name="INPUTTYPE" val="0"/>
  <p:tag name="LATEXENGINEID" val="0"/>
  <p:tag name="TEMPFOLDER" val="E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5"/>
  <p:tag name="ORIGINALWIDTH" val="144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{\cal H}_1&#10;\end{equation*}&#10;&#10;&#10;\end{document}"/>
  <p:tag name="IGUANATEXSIZE" val="32"/>
  <p:tag name="IGUANATEXCURSOR" val="198"/>
  <p:tag name="TRANSPARENCY" val="Vero"/>
  <p:tag name="FILENAME" val=""/>
  <p:tag name="INPUTTYPE" val="0"/>
  <p:tag name="LATEXENGINEID" val="0"/>
  <p:tag name="TEMPFOLDER" val="E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1,25"/>
  <p:tag name="ORIGINALWIDTH" val="4145,25"/>
  <p:tag name="OUTPUTDPI" val="1200"/>
  <p:tag name="LATEXADDIN" val="\documentclass{slides}\usepackage[usenames]{color}&#10;\pagestyle{empty}&#10;\begin{document}&#10;&#10;\color[rgb]{1,1,0}&#10;\[&#10;Y = \lambda \int df \frac{\tilde{x}_1^\star(f) \tilde{x}_2(f) \gamma_{12}(f) S_h (f)}{S_{n,1}(f) S_{n,2}(f)}&#10;\]&#10;\end{document}&#10;"/>
  <p:tag name="IGUANATEXSIZE" val="32"/>
  <p:tag name="IGUANATEXCURSOR" val="164"/>
  <p:tag name="TRANSPARENCY" val="Vero"/>
  <p:tag name="FILENAME" val=""/>
  <p:tag name="INPUTTYPE" val="0"/>
  <p:tag name="LATEXENGINEID" val="0"/>
  <p:tag name="TEMPFOLDER" val="E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,75"/>
  <p:tag name="ORIGINALWIDTH" val="648,7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underline{x}_i = \underline{h}_i + \underline{n}_i&#10;\end{equation*}&#10;&#10;&#10;\end{document}"/>
  <p:tag name="IGUANATEXSIZE" val="32"/>
  <p:tag name="IGUANATEXCURSOR" val="239"/>
  <p:tag name="TRANSPARENCY" val="Vero"/>
  <p:tag name="FILENAME" val=""/>
  <p:tag name="INPUTTYPE" val="0"/>
  <p:tag name="LATEXENGINEID" val="0"/>
  <p:tag name="TEMPFOLDER" val="E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4,5"/>
  <p:tag name="ORIGINALWIDTH" val="858,7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left&lt; \underline{n}_i \otimes \underline{n}_j \right&gt;&#10;= \boldmath{I} c_{ij}&#10;\end{equation*}&#10;&#10;&#10;\end{document}"/>
  <p:tag name="IGUANATEXSIZE" val="32"/>
  <p:tag name="IGUANATEXCURSOR" val="257"/>
  <p:tag name="TRANSPARENCY" val="Vero"/>
  <p:tag name="FILENAME" val=""/>
  <p:tag name="INPUTTYPE" val="0"/>
  <p:tag name="LATEXENGINEID" val="0"/>
  <p:tag name="TEMPFOLDER" val="E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0"/>
  <p:tag name="ORIGINALWIDTH" val="5629,5"/>
  <p:tag name="OUTPUTDPI" val="1200"/>
  <p:tag name="LATEXADDIN" val="\documentclass{slides}\usepackage[usenames]{color}&#10;\pagestyle{empty}&#10;\begin{document}&#10;&#10;\color[rgb]{1,1,0}&#10;\[&#10;\mbox{SNR}_Y^2 := \frac{\mu_Y^2}{\sigma_Y^2} =&#10;2 T \int_0^\infty S_h^2(f) \frac{\gamma_{12}^2(f)}{S_{n,1}(f)S_{n,2}(f)}\, df&#10;\]&#10;\end{document}&#10;"/>
  <p:tag name="IGUANATEXSIZE" val="32"/>
  <p:tag name="IGUANATEXCURSOR" val="227"/>
  <p:tag name="TRANSPARENCY" val="Vero"/>
  <p:tag name="FILENAME" val=""/>
  <p:tag name="INPUTTYPE" val="0"/>
  <p:tag name="LATEXENGINEID" val="0"/>
  <p:tag name="TEMPFOLDER" val="E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0"/>
  <p:tag name="ORIGINALWIDTH" val="5629,5"/>
  <p:tag name="OUTPUTDPI" val="1200"/>
  <p:tag name="LATEXADDIN" val="\documentclass{slides}\usepackage[usenames]{color}&#10;\pagestyle{empty}&#10;\begin{document}&#10;&#10;\color[rgb]{1,1,0}&#10;\[&#10;\mbox{SNR}_Y^2 := \frac{\mu_Y^2}{\sigma_Y^2} =&#10;2 T \int_0^\infty S_h^2(f) \frac{\gamma_{12}^2(f)}{S_{n,1}(f)S_{n,2}(f)}\, df&#10;\]&#10;\end{document}&#10;"/>
  <p:tag name="IGUANATEXSIZE" val="32"/>
  <p:tag name="IGUANATEXCURSOR" val="227"/>
  <p:tag name="TRANSPARENCY" val="Vero"/>
  <p:tag name="FILENAME" val=""/>
  <p:tag name="INPUTTYPE" val="0"/>
  <p:tag name="LATEXENGINEID" val="0"/>
  <p:tag name="TEMPFOLDER" val="E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0,5"/>
  <p:tag name="ORIGINALWIDTH" val="1288,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Omega_{GW}(f) = \Omega_\alpha \left( \frac{f}{f_{ref}} \right)^\alpha&#10;\end{equation*}&#10;&#10;&#10;\end{document}"/>
  <p:tag name="IGUANATEXSIZE" val="32"/>
  <p:tag name="IGUANATEXCURSOR" val="258"/>
  <p:tag name="TRANSPARENCY" val="Vero"/>
  <p:tag name="FILENAME" val=""/>
  <p:tag name="INPUTTYPE" val="0"/>
  <p:tag name="LATEXENGINEID" val="0"/>
  <p:tag name="TEMPFOLDER" val="E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,5"/>
  <p:tag name="ORIGINALWIDTH" val="1341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Omega_{GW}(f) = A f^{\hat{\alpha}(f)} f^{\hat{n}(f)}\, r&#10;\end{equation*}&#10;&#10;&#10;\end{document}"/>
  <p:tag name="IGUANATEXSIZE" val="32"/>
  <p:tag name="IGUANATEXCURSOR" val="245"/>
  <p:tag name="TRANSPARENCY" val="Vero"/>
  <p:tag name="FILENAME" val=""/>
  <p:tag name="INPUTTYPE" val="0"/>
  <p:tag name="LATEXENGINEID" val="0"/>
  <p:tag name="TEMPFOLDER" val="E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4"/>
  <p:tag name="ORIGINALWIDTH" val="1030,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hat{\alpha}(f) = 2 \frac{3\hat{w}(f)-1}{3\hat{w}(f)+1}&#10;\end{equation*}&#10;&#10;&#10;\end{document}"/>
  <p:tag name="IGUANATEXSIZE" val="32"/>
  <p:tag name="IGUANATEXCURSOR" val="242"/>
  <p:tag name="TRANSPARENCY" val="Vero"/>
  <p:tag name="FILENAME" val=""/>
  <p:tag name="INPUTTYPE" val="0"/>
  <p:tag name="LATEXENGINEID" val="0"/>
  <p:tag name="TEMPFOLDER" val="E: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"/>
  <p:tag name="ORIGINALWIDTH" val="732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Omega_{GW}(f) \propto f^3&#10;\end{equation*}&#10;&#10;&#10;\end{document}"/>
  <p:tag name="IGUANATEXSIZE" val="32"/>
  <p:tag name="IGUANATEXCURSOR" val="214"/>
  <p:tag name="TRANSPARENCY" val="Vero"/>
  <p:tag name="FILENAME" val=""/>
  <p:tag name="INPUTTYPE" val="0"/>
  <p:tag name="LATEXENGINEID" val="0"/>
  <p:tag name="TEMPFOLDER" val="E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1,5"/>
  <p:tag name="ORIGINALWIDTH" val="8884,5"/>
  <p:tag name="OUTPUTDPI" val="1200"/>
  <p:tag name="LATEXADDIN" val="\documentclass{slides}\pagestyle{empty}&#10;\usepackage[usenames]{color}&#10;\begin{document}&#10;\boldmath&#10;\color{yellow}&#10;\[&#10;&lt;h_A^\star(f,\hat{\Omega},\psi)&#10;h_B(f',\hat{\Omega}',\psi')&gt;&#10;= &#10;\delta_{AB}\delta(f-f') &#10;\frac{\delta^2(\hat{\Omega},\hat{\Omega}')}{4\pi}&#10;\frac{\delta(\psi-\psi')}{2\pi} \frac{1}{2}&#10;S_{h}(f) &#10;\]&#10;\end{document}&#10;"/>
  <p:tag name="IGUANATEXSIZE" val="32"/>
  <p:tag name="IGUANATEXCURSOR" val="301"/>
  <p:tag name="TRANSPARENCY" val="Vero"/>
  <p:tag name="FILENAME" val=""/>
  <p:tag name="INPUTTYPE" val="0"/>
  <p:tag name="LATEXENGINEID" val="0"/>
  <p:tag name="TEMPFOLDER" val="E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"/>
  <p:tag name="ORIGINALWIDTH" val="921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Omega_{GW}(f) \propto f^{3-2\mu}&#10;\end{equation*}&#10;&#10;&#10;\end{document}"/>
  <p:tag name="IGUANATEXSIZE" val="32"/>
  <p:tag name="IGUANATEXCURSOR" val="209"/>
  <p:tag name="TRANSPARENCY" val="Vero"/>
  <p:tag name="FILENAME" val=""/>
  <p:tag name="INPUTTYPE" val="0"/>
  <p:tag name="LATEXENGINEID" val="0"/>
  <p:tag name="TEMPFOLDER" val="E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6,75"/>
  <p:tag name="ORIGINALWIDTH" val="2686,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\Omega(f) = \Omega_T \left( \frac{f}{f_0}\right)^{\alpha_T}&#10;+\Omega_V \left( \frac{f}{f_0}\right)^{\alpha_V}&#10;+\Omega_S \left( \frac{f}{f_0}\right)^{\alpha_S}&#10;\end{equation*}&#10;&#10;&#10;\end{document}"/>
  <p:tag name="IGUANATEXSIZE" val="32"/>
  <p:tag name="IGUANATEXCURSOR" val="344"/>
  <p:tag name="TRANSPARENCY" val="Vero"/>
  <p:tag name="FILENAME" val=""/>
  <p:tag name="INPUTTYPE" val="0"/>
  <p:tag name="LATEXENGINEID" val="0"/>
  <p:tag name="TEMPFOLDER" val="E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0,5"/>
  <p:tag name="ORIGINALWIDTH" val="7043,25"/>
  <p:tag name="OUTPUTDPI" val="1200"/>
  <p:tag name="LATEXADDIN" val="\documentclass{slides}\pagestyle{empty}\usepackage[usenames]{color}&#10;&#10;\begin{document}&#10;\color[rgb]{1,1,0}&#10;\[&#10;h_{ij}(t,\vec{r})= \sum_{P=+,\times} \int_{S^2} d\hat{\Omega} \, \varepsilon_{ij}^P(\hat{\Omega})&#10; \int_{-\infty}^{\infty} df \, \tilde{h}_P(f,\hat{\Omega}) e^{i2\pi f(t-\hat{\Omega}\cdot\vec{r})}&#10;\]&#10;\end{document}&#10;"/>
  <p:tag name="IGUANATEXSIZE" val="32"/>
  <p:tag name="IGUANATEXCURSOR" val="323"/>
  <p:tag name="TRANSPARENCY" val="Vero"/>
  <p:tag name="FILENAME" val=""/>
  <p:tag name="INPUTTYPE" val="0"/>
  <p:tag name="LATEXENGINEID" val="0"/>
  <p:tag name="TEMPFOLDER" val="E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,25"/>
  <p:tag name="ORIGINALWIDTH" val="1086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h(t,r) = D^{ij} h^{ij}(t,r)&#10;\end{equation*}&#10;&#10;&#10;\end{document}"/>
  <p:tag name="IGUANATEXSIZE" val="32"/>
  <p:tag name="IGUANATEXCURSOR" val="215"/>
  <p:tag name="TRANSPARENCY" val="Vero"/>
  <p:tag name="FILENAME" val=""/>
  <p:tag name="INPUTTYPE" val="0"/>
  <p:tag name="LATEXENGINEID" val="0"/>
  <p:tag name="TEMPFOLDER" val="E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3,25"/>
  <p:tag name="ORIGINALWIDTH" val="1560"/>
  <p:tag name="OUTPUTDPI" val="1200"/>
  <p:tag name="LATEXADDIN" val="\documentclass[amsmath,amssymb]{article}&#10;\usepackage[usenames]{color}&#10;&#10;\pagestyle{empty}&#10;\begin{document}&#10;\pagecolor[rgb]{1,1,1}%&#10;\color[rgb]{1,1,0}&#10;&#10;\setcounter{equation}{1}&#10;\addtocounter{equation}{-1}&#10;\[&#10;\underline{x}_i= \left( &#10;x_i^{\mbox{Virgo}},x_i^{\mbox{Hanford}},\cdots&#10;\right) &#10;\]&#10;&#10;\end{document}"/>
  <p:tag name="IGUANATEXSIZE" val="32"/>
  <p:tag name="IGUANATEXCURSOR" val="217"/>
  <p:tag name="TRANSPARENCY" val="Vero"/>
  <p:tag name="FILENAME" val=""/>
  <p:tag name="INPUTTYPE" val="0"/>
  <p:tag name="LATEXENGINEID" val="0"/>
  <p:tag name="TEMPFOLDER" val="E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48,75"/>
  <p:tag name="ORIGINALWIDTH" val="2172"/>
  <p:tag name="OUTPUTDPI" val="1200"/>
  <p:tag name="LATEXADDIN" val="\documentclass[amsmath,amssymb]{article}&#10;\usepackage[usenames]{color}&#10;&#10;\pagestyle{empty}&#10;\begin{document}&#10;\pagecolor[rgb]{1,1,1}%&#10;\color[rgb]{1,1,0}&#10;&#10;\setcounter{equation}{1}&#10;\addtocounter{equation}{-1}&#10;\[&#10;dP = {\cal N} \prod_f \exp \left(  -\frac{1}{2} \tilde{\underline{x}}_f^+\, C^{-1}(f) \,\tilde{\underline{x}}_f &#10;\right) d \tilde{\underline{x}}_f&#10;\]&#10;&#10;\end{document}"/>
  <p:tag name="IGUANATEXSIZE" val="32"/>
  <p:tag name="IGUANATEXCURSOR" val="294"/>
  <p:tag name="TRANSPARENCY" val="Vero"/>
  <p:tag name="FILENAME" val=""/>
  <p:tag name="INPUTTYPE" val="0"/>
  <p:tag name="LATEXENGINEID" val="0"/>
  <p:tag name="TEMPFOLDER" val="E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5"/>
  <p:tag name="ORIGINALWIDTH" val="2778"/>
  <p:tag name="OUTPUTDPI" val="1200"/>
  <p:tag name="LATEXADDIN" val="\documentclass[amsmath,amssymb]{article}&#10;\usepackage[usenames]{color}&#10;&#10;\pagestyle{empty}&#10;\begin{document}&#10;\pagecolor[rgb]{1,1,1}%&#10;\color[rgb]{1,1,0}&#10;&#10;\setcounter{equation}{1}&#10;\addtocounter{equation}{-1}&#10;\[&#10;C = C_N = \left(&#10;\begin{array}{cccc}&#10;S_{N}^{\mbox{Virgo}} &amp; 0 &amp; \cdots &amp; 0 \\&#10;0 &amp; S_{N}^{\mbox{Hanford}}  &amp; \cdots &amp; 0 \\&#10;\vdots &amp; \vdots &amp; \ddots &amp; 0 \\&#10;0 &amp; 0 &amp; 0 &amp; S_{N}^{\mbox{Kagra}}&#10;\end{array}&#10;\right)&#10;\]&#10;&#10;\end{document}"/>
  <p:tag name="IGUANATEXSIZE" val="32"/>
  <p:tag name="IGUANATEXCURSOR" val="392"/>
  <p:tag name="TRANSPARENCY" val="Vero"/>
  <p:tag name="FILENAME" val=""/>
  <p:tag name="INPUTTYPE" val="0"/>
  <p:tag name="LATEXENGINEID" val="0"/>
  <p:tag name="TEMPFOLDER" val="E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2,75"/>
  <p:tag name="ORIGINALWIDTH" val="2381,25"/>
  <p:tag name="OUTPUTDPI" val="1200"/>
  <p:tag name="LATEXADDIN" val="\documentclass[amsmath,amssymb]{article}&#10;\usepackage[usenames]{color}&#10;&#10;\pagestyle{empty}&#10;\begin{document}&#10;\pagecolor[rgb]{1,1,1}%&#10;\color[rgb]{1,1,0}&#10;&#10;\setcounter{equation}{1}&#10;\addtocounter{equation}{-1}&#10;\[&#10;C= C_N + S_h \left(&#10;\begin{array}{cccc}&#10;\gamma_{V,V} &amp; \gamma_{V,H} &amp; \cdots &amp; \gamma_{V,K} \\&#10;\gamma_{V,H} &amp; \gamma_{H,H}  &amp; \cdots &amp; \gamma_{H,K} \\&#10;\vdots &amp; \vdots &amp; \ddots &amp; \cdots \\&#10;\gamma_{V,K} &amp; \gamma_{H,K} &amp; \cdots &amp; \gamma_{K,K}&#10;\end{array}&#10;\right)&#10;\]&#10;&#10;\end{document}"/>
  <p:tag name="IGUANATEXSIZE" val="32"/>
  <p:tag name="IGUANATEXCURSOR" val="444"/>
  <p:tag name="TRANSPARENCY" val="Vero"/>
  <p:tag name="FILENAME" val=""/>
  <p:tag name="INPUTTYPE" val="0"/>
  <p:tag name="LATEXENGINEID" val="0"/>
  <p:tag name="TEMPFOLDER" val="E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5"/>
  <p:tag name="ORIGINALWIDTH" val="147,75"/>
  <p:tag name="OUTPUTDPI" val="1200"/>
  <p:tag name="LATEXADDIN" val="\documentclass{article}&#10;\usepackage{amsmath}&#10;\usepackage{amsfonts}&#10;\usepackage{amssymb}&#10;\usepackage[dvipsnames]{xcolor}&#10;\pagestyle{empty}&#10;\begin{document}&#10;\color{Yellow}&#10;\begin{equation*}&#10;{\cal H}_0&#10;\end{equation*}&#10;&#10;&#10;\end{document}"/>
  <p:tag name="IGUANATEXSIZE" val="32"/>
  <p:tag name="IGUANATEXCURSOR" val="198"/>
  <p:tag name="TRANSPARENCY" val="Vero"/>
  <p:tag name="FILENAME" val=""/>
  <p:tag name="INPUTTYPE" val="0"/>
  <p:tag name="LATEXENGINEID" val="0"/>
  <p:tag name="TEMPFOLDER" val="E:\temp\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0</TotalTime>
  <Words>1083</Words>
  <Application>Microsoft Office PowerPoint</Application>
  <PresentationFormat>Presentazione su schermo (4:3)</PresentationFormat>
  <Paragraphs>226</Paragraphs>
  <Slides>24</Slides>
  <Notes>2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Arial</vt:lpstr>
      <vt:lpstr>Bradley Hand ITC</vt:lpstr>
      <vt:lpstr>Calibri</vt:lpstr>
      <vt:lpstr>Calisto MT</vt:lpstr>
      <vt:lpstr>Cambria Math</vt:lpstr>
      <vt:lpstr>Mathematica1</vt:lpstr>
      <vt:lpstr>Tahoma</vt:lpstr>
      <vt:lpstr>Trebuchet MS</vt:lpstr>
      <vt:lpstr>Wingdings 2</vt:lpstr>
      <vt:lpstr>Ardesia</vt:lpstr>
      <vt:lpstr>Graph</vt:lpstr>
      <vt:lpstr>The search for a stochastic background of gravitational waves</vt:lpstr>
      <vt:lpstr>Stochastic background in a nutshell</vt:lpstr>
      <vt:lpstr>Description (simplest model)</vt:lpstr>
      <vt:lpstr>How it is possible to (directly) detect it</vt:lpstr>
      <vt:lpstr>Overlap reduction function (a.k.a. coherence)</vt:lpstr>
      <vt:lpstr>Overlap reduction function (a.k.a. coherence)</vt:lpstr>
      <vt:lpstr>Upper limits &amp; expected sensitivities</vt:lpstr>
      <vt:lpstr>Inflation</vt:lpstr>
      <vt:lpstr>Resonant preheating</vt:lpstr>
      <vt:lpstr>Cosmic (super)string models</vt:lpstr>
      <vt:lpstr>Cosmic (super)string models</vt:lpstr>
      <vt:lpstr>Axion-based inflation models</vt:lpstr>
      <vt:lpstr>Pre-BB models</vt:lpstr>
      <vt:lpstr>Isotropic upper limits</vt:lpstr>
      <vt:lpstr>Constraint on early universe state equation</vt:lpstr>
      <vt:lpstr>Constraint on cosmic strings models</vt:lpstr>
      <vt:lpstr>Constraints on pre-Big-Bang models</vt:lpstr>
      <vt:lpstr>Presentazione standard di PowerPoint</vt:lpstr>
      <vt:lpstr>Astrophysical Stochastic Background</vt:lpstr>
      <vt:lpstr>Non standard polarizations</vt:lpstr>
      <vt:lpstr>Presentazione standard di PowerPoint</vt:lpstr>
      <vt:lpstr>Targeted search: reconstruct a map of the gravitational wave luminosity in the sky</vt:lpstr>
      <vt:lpstr>Implications of LIGO first detection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2016-10-20T11:06:05Z</dcterms:created>
  <dcterms:modified xsi:type="dcterms:W3CDTF">2016-10-20T11:06:33Z</dcterms:modified>
</cp:coreProperties>
</file>