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"/>
  </p:notesMasterIdLst>
  <p:sldIdLst>
    <p:sldId id="256" r:id="rId2"/>
    <p:sldId id="258" r:id="rId3"/>
    <p:sldId id="259" r:id="rId4"/>
    <p:sldId id="257" r:id="rId5"/>
    <p:sldId id="260" r:id="rId6"/>
    <p:sldId id="276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1" r:id="rId21"/>
    <p:sldId id="262" r:id="rId22"/>
    <p:sldId id="263" r:id="rId23"/>
    <p:sldId id="265" r:id="rId24"/>
    <p:sldId id="264" r:id="rId25"/>
    <p:sldId id="266" r:id="rId26"/>
    <p:sldId id="267" r:id="rId27"/>
    <p:sldId id="268" r:id="rId28"/>
    <p:sldId id="270" r:id="rId29"/>
    <p:sldId id="272" r:id="rId30"/>
    <p:sldId id="273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FBE0-DD77-4001-972C-384DA9A0E326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ECA0F-0ADB-4631-A142-55483D34CD6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8D0CF-4651-4040-921B-C715F825CD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1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0017B-C2A5-446E-8B45-FE8D2A753A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6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Cosmological model:</a:t>
            </a:r>
            <a:r>
              <a:rPr lang="en-US" baseline="0" dirty="0" smtClean="0"/>
              <a:t> spatially flat Friedman-Robertson-Walker universe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4C76D-6B06-477E-95A7-7FFBA0F67DD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1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Cosmological model:</a:t>
            </a:r>
            <a:r>
              <a:rPr lang="en-US" baseline="0" dirty="0" smtClean="0"/>
              <a:t> spatially flat Friedman-Robertson-Walker universe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4C76D-6B06-477E-95A7-7FFBA0F67DD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2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17826-DF74-4AE4-B950-37B0224DC00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2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17826-DF74-4AE4-B950-37B0224DC00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5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17826-DF74-4AE4-B950-37B0224DC00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1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17826-DF74-4AE4-B950-37B0224DC00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5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0017B-C2A5-446E-8B45-FE8D2A753A7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CC"/>
            </a:gs>
            <a:gs pos="87000">
              <a:srgbClr val="034DE1"/>
            </a:gs>
            <a:gs pos="89000">
              <a:srgbClr val="00ADEE"/>
            </a:gs>
            <a:gs pos="87000">
              <a:srgbClr val="0066FF"/>
            </a:gs>
            <a:gs pos="89000">
              <a:srgbClr val="0066FF"/>
            </a:gs>
            <a:gs pos="100000">
              <a:srgbClr val="00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915AE-49F4-4CA0-8061-EA9516AF7589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wmf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8.jp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3rd generation GW observatory: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Einstein Telescope (ET)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Michele Punturo</a:t>
            </a:r>
          </a:p>
          <a:p>
            <a:r>
              <a:rPr lang="en-US" dirty="0" smtClean="0"/>
              <a:t>INFN Perugia</a:t>
            </a:r>
            <a:endParaRPr lang="en-US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4" y="5519292"/>
            <a:ext cx="1918512" cy="12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ET infrastructure</a:t>
            </a:r>
            <a:endParaRPr lang="en-US" dirty="0"/>
          </a:p>
        </p:txBody>
      </p:sp>
      <p:pic>
        <p:nvPicPr>
          <p:cNvPr id="4" name="Segnaposto contenuto 3" descr="ET_full_rb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4978" y="1574338"/>
            <a:ext cx="5285718" cy="4785843"/>
          </a:xfrm>
          <a:prstGeom prst="rect">
            <a:avLst/>
          </a:prstGeom>
        </p:spPr>
      </p:pic>
      <p:pic>
        <p:nvPicPr>
          <p:cNvPr id="5" name="Immagine 4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1563"/>
          </a:xfrm>
        </p:spPr>
        <p:txBody>
          <a:bodyPr/>
          <a:lstStyle/>
          <a:p>
            <a:r>
              <a:rPr lang="en-US" dirty="0" smtClean="0"/>
              <a:t>Sensitivity Curve</a:t>
            </a:r>
            <a:endParaRPr lang="en-US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2" y="1625858"/>
            <a:ext cx="7939098" cy="4782437"/>
          </a:xfrm>
        </p:spPr>
      </p:pic>
      <p:sp>
        <p:nvSpPr>
          <p:cNvPr id="10" name="CasellaDiTesto 9"/>
          <p:cNvSpPr txBox="1"/>
          <p:nvPr/>
        </p:nvSpPr>
        <p:spPr>
          <a:xfrm>
            <a:off x="6355830" y="526154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ET-D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89571" y="317791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AdV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0931"/>
          </a:xfrm>
        </p:spPr>
        <p:txBody>
          <a:bodyPr/>
          <a:lstStyle/>
          <a:p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1352" y="1166057"/>
            <a:ext cx="7886700" cy="1517182"/>
          </a:xfrm>
        </p:spPr>
        <p:txBody>
          <a:bodyPr/>
          <a:lstStyle/>
          <a:p>
            <a:r>
              <a:rPr lang="en-US" dirty="0" smtClean="0"/>
              <a:t>The main ingredients are:</a:t>
            </a:r>
          </a:p>
          <a:p>
            <a:pPr lvl="1"/>
            <a:r>
              <a:rPr lang="en-US" dirty="0" smtClean="0"/>
              <a:t>Size: 10km vs 3km</a:t>
            </a:r>
          </a:p>
          <a:p>
            <a:pPr lvl="1"/>
            <a:r>
              <a:rPr lang="en-US" dirty="0" smtClean="0"/>
              <a:t>Xylophone design: ET-LF, ET-HF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4054" y="2851432"/>
            <a:ext cx="4602917" cy="357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ET-LF:</a:t>
            </a:r>
          </a:p>
          <a:p>
            <a:pPr lvl="2"/>
            <a:r>
              <a:rPr lang="en-US" dirty="0" smtClean="0"/>
              <a:t>Underground</a:t>
            </a:r>
          </a:p>
          <a:p>
            <a:pPr lvl="2"/>
            <a:r>
              <a:rPr lang="en-US" dirty="0" smtClean="0"/>
              <a:t>Cryogenics</a:t>
            </a:r>
          </a:p>
          <a:p>
            <a:pPr lvl="2"/>
            <a:r>
              <a:rPr lang="en-US" dirty="0" smtClean="0"/>
              <a:t>Silicon (Sapphire) test masses</a:t>
            </a:r>
          </a:p>
          <a:p>
            <a:pPr lvl="2"/>
            <a:r>
              <a:rPr lang="en-US" dirty="0" smtClean="0"/>
              <a:t>Large test masses</a:t>
            </a:r>
          </a:p>
          <a:p>
            <a:pPr lvl="2"/>
            <a:r>
              <a:rPr lang="en-US" dirty="0" smtClean="0"/>
              <a:t>New coatings</a:t>
            </a:r>
          </a:p>
          <a:p>
            <a:pPr lvl="2"/>
            <a:r>
              <a:rPr lang="en-US" dirty="0" smtClean="0"/>
              <a:t>New laser wavelength </a:t>
            </a:r>
          </a:p>
          <a:p>
            <a:pPr lvl="2"/>
            <a:r>
              <a:rPr lang="en-US" dirty="0" smtClean="0"/>
              <a:t>Seismic suspensions</a:t>
            </a:r>
          </a:p>
          <a:p>
            <a:pPr lvl="2"/>
            <a:r>
              <a:rPr lang="en-US" dirty="0" smtClean="0"/>
              <a:t>Frequency dependent squeezing</a:t>
            </a:r>
            <a:endParaRPr lang="en-US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378691" y="2851432"/>
            <a:ext cx="4602917" cy="280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ET-HF:</a:t>
            </a:r>
          </a:p>
          <a:p>
            <a:pPr lvl="2"/>
            <a:r>
              <a:rPr lang="en-US" dirty="0" smtClean="0"/>
              <a:t>High power laser</a:t>
            </a:r>
          </a:p>
          <a:p>
            <a:pPr lvl="2"/>
            <a:r>
              <a:rPr lang="en-US" dirty="0" smtClean="0"/>
              <a:t>Large test masses</a:t>
            </a:r>
          </a:p>
          <a:p>
            <a:pPr lvl="2"/>
            <a:r>
              <a:rPr lang="en-US" dirty="0" smtClean="0"/>
              <a:t>New coatings</a:t>
            </a:r>
          </a:p>
          <a:p>
            <a:pPr lvl="2"/>
            <a:r>
              <a:rPr lang="en-US" dirty="0" smtClean="0"/>
              <a:t>Thermal compensation</a:t>
            </a:r>
          </a:p>
          <a:p>
            <a:pPr lvl="2"/>
            <a:r>
              <a:rPr lang="en-US" dirty="0" smtClean="0"/>
              <a:t>Frequency dependent squeezing</a:t>
            </a:r>
          </a:p>
          <a:p>
            <a:pPr lvl="1"/>
            <a:endParaRPr lang="en-US" dirty="0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28650" y="266611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Where?</a:t>
            </a:r>
            <a:endParaRPr lang="en-US" dirty="0"/>
          </a:p>
        </p:txBody>
      </p:sp>
      <p:pic>
        <p:nvPicPr>
          <p:cNvPr id="3" name="Immagine 2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 site(s)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/>
          <a:lstStyle/>
          <a:p>
            <a:r>
              <a:rPr lang="en-US" dirty="0" smtClean="0"/>
              <a:t>In the Design Study several EU sites have been investigated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674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27527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73832"/>
            <a:ext cx="2581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Taup 2015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71681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738248"/>
            <a:ext cx="7740352" cy="611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708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Underground Seismic noise Measurement</a:t>
            </a:r>
            <a:endParaRPr lang="en-US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47664" y="5301208"/>
            <a:ext cx="6696744" cy="95410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Underground sites are the candidates for a very quiet site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228184" y="6488668"/>
            <a:ext cx="20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Credits: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J.v.d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Brand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Taup 2015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16</a:t>
            </a:fld>
            <a:endParaRPr kumimoji="0" lang="en-US"/>
          </a:p>
        </p:txBody>
      </p:sp>
      <p:pic>
        <p:nvPicPr>
          <p:cNvPr id="71681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738248"/>
            <a:ext cx="7740352" cy="611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708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Underground Seismic noise Measurement</a:t>
            </a:r>
            <a:endParaRPr lang="en-US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47664" y="5301208"/>
            <a:ext cx="6696744" cy="95410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Underground sites are the candidates for a very quiet site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00845"/>
            <a:ext cx="4823571" cy="419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228184" y="6488668"/>
            <a:ext cx="20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Credits: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J.v.d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Brand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718" y="1196752"/>
            <a:ext cx="3650281" cy="414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5669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Day/Night variability </a:t>
            </a:r>
            <a:r>
              <a:rPr lang="en-US" sz="3600" dirty="0" err="1" smtClean="0"/>
              <a:t>vs</a:t>
            </a:r>
            <a:r>
              <a:rPr lang="en-US" sz="3600" dirty="0" smtClean="0"/>
              <a:t> population density</a:t>
            </a:r>
            <a:endParaRPr lang="en-US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Taup 2015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17</a:t>
            </a:fld>
            <a:endParaRPr kumimoji="0"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6327283"/>
            <a:ext cx="1643042" cy="530717"/>
          </a:xfrm>
          <a:prstGeom prst="rect">
            <a:avLst/>
          </a:prstGeom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59245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48275"/>
            <a:ext cx="64484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043608" y="3933056"/>
            <a:ext cx="20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Credits: </a:t>
            </a:r>
            <a:r>
              <a:rPr lang="en-US" dirty="0" err="1" smtClean="0"/>
              <a:t>J.v.d</a:t>
            </a:r>
            <a:r>
              <a:rPr lang="en-US" dirty="0" smtClean="0"/>
              <a:t>. Brand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718" y="1196752"/>
            <a:ext cx="3650281" cy="414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5669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Day/Night variability </a:t>
            </a:r>
            <a:r>
              <a:rPr lang="en-US" sz="3600" dirty="0" err="1" smtClean="0"/>
              <a:t>vs</a:t>
            </a:r>
            <a:r>
              <a:rPr lang="en-US" sz="3600" dirty="0" smtClean="0"/>
              <a:t> population density</a:t>
            </a:r>
            <a:endParaRPr lang="en-US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Taup 2015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18</a:t>
            </a:fld>
            <a:endParaRPr kumimoji="0"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6327283"/>
            <a:ext cx="1643042" cy="530717"/>
          </a:xfrm>
          <a:prstGeom prst="rect">
            <a:avLst/>
          </a:prstGeom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59245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48275"/>
            <a:ext cx="64484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4058643" cy="330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043608" y="3933056"/>
            <a:ext cx="20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Credits: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J.v.d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Brand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748" y="253120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3" name="Immagine 2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8640"/>
          </a:xfrm>
        </p:spPr>
        <p:txBody>
          <a:bodyPr/>
          <a:lstStyle/>
          <a:p>
            <a:r>
              <a:rPr lang="en-US" dirty="0" smtClean="0"/>
              <a:t>Terrestrial Detectors</a:t>
            </a:r>
            <a:endParaRPr lang="en-US" dirty="0"/>
          </a:p>
        </p:txBody>
      </p:sp>
      <p:pic>
        <p:nvPicPr>
          <p:cNvPr id="3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iResHanfor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00213"/>
            <a:ext cx="15843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LO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995726"/>
            <a:ext cx="1589088" cy="1119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6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995726"/>
            <a:ext cx="5032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646497"/>
            <a:ext cx="15128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virgo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3708388"/>
            <a:ext cx="9366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31963"/>
            <a:ext cx="50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uftb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30413"/>
            <a:ext cx="1042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itel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2124063"/>
            <a:ext cx="63658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43660" y="1785926"/>
            <a:ext cx="196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  <a:latin typeface="Verdana" pitchFamily="34" charset="0"/>
              </a:rPr>
              <a:t>GEO, Hannover, 600 m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50825" y="5148251"/>
            <a:ext cx="2088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Livingston</a:t>
            </a:r>
            <a:r>
              <a:rPr lang="it-IT" sz="1200" dirty="0">
                <a:latin typeface="Verdana" pitchFamily="34" charset="0"/>
              </a:rPr>
              <a:t>, 4 km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214678" y="4786322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AdV</a:t>
            </a:r>
            <a:r>
              <a:rPr lang="it-IT" sz="1200" dirty="0" smtClean="0">
                <a:latin typeface="Verdana" pitchFamily="34" charset="0"/>
              </a:rPr>
              <a:t>, </a:t>
            </a:r>
            <a:r>
              <a:rPr lang="it-IT" sz="1200" dirty="0">
                <a:latin typeface="Verdana" pitchFamily="34" charset="0"/>
              </a:rPr>
              <a:t>Cascina, 3 km</a:t>
            </a:r>
          </a:p>
        </p:txBody>
      </p:sp>
      <p:grpSp>
        <p:nvGrpSpPr>
          <p:cNvPr id="12" name="Gruppo 30"/>
          <p:cNvGrpSpPr/>
          <p:nvPr/>
        </p:nvGrpSpPr>
        <p:grpSpPr>
          <a:xfrm>
            <a:off x="4357686" y="2852936"/>
            <a:ext cx="214314" cy="214314"/>
            <a:chOff x="7858148" y="1785926"/>
            <a:chExt cx="214314" cy="214314"/>
          </a:xfrm>
        </p:grpSpPr>
        <p:cxnSp>
          <p:nvCxnSpPr>
            <p:cNvPr id="20" name="Connettore 1 1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33"/>
          <p:cNvGrpSpPr/>
          <p:nvPr/>
        </p:nvGrpSpPr>
        <p:grpSpPr>
          <a:xfrm rot="18589186">
            <a:off x="4471751" y="3040719"/>
            <a:ext cx="214314" cy="214314"/>
            <a:chOff x="7858148" y="1785926"/>
            <a:chExt cx="214314" cy="214314"/>
          </a:xfrm>
        </p:grpSpPr>
        <p:cxnSp>
          <p:nvCxnSpPr>
            <p:cNvPr id="23" name="Connettore 1 2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36"/>
          <p:cNvGrpSpPr/>
          <p:nvPr/>
        </p:nvGrpSpPr>
        <p:grpSpPr>
          <a:xfrm rot="15002078">
            <a:off x="439105" y="3143248"/>
            <a:ext cx="214314" cy="214314"/>
            <a:chOff x="7858148" y="1785926"/>
            <a:chExt cx="214314" cy="214314"/>
          </a:xfrm>
        </p:grpSpPr>
        <p:cxnSp>
          <p:nvCxnSpPr>
            <p:cNvPr id="26" name="Connettore 1 25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0" y="2924156"/>
            <a:ext cx="1973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Hanford</a:t>
            </a:r>
            <a:r>
              <a:rPr lang="it-IT" sz="1200" dirty="0">
                <a:latin typeface="Verdana" pitchFamily="34" charset="0"/>
              </a:rPr>
              <a:t>, 4 </a:t>
            </a:r>
            <a:r>
              <a:rPr lang="it-IT" sz="1200" dirty="0" smtClean="0">
                <a:latin typeface="Verdana" pitchFamily="34" charset="0"/>
              </a:rPr>
              <a:t>km</a:t>
            </a:r>
            <a:endParaRPr lang="it-IT" sz="1200" dirty="0">
              <a:latin typeface="Verdana" pitchFamily="34" charset="0"/>
            </a:endParaRPr>
          </a:p>
        </p:txBody>
      </p:sp>
      <p:grpSp>
        <p:nvGrpSpPr>
          <p:cNvPr id="18" name="Gruppo 39"/>
          <p:cNvGrpSpPr/>
          <p:nvPr/>
        </p:nvGrpSpPr>
        <p:grpSpPr>
          <a:xfrm rot="9912954">
            <a:off x="1443119" y="3622937"/>
            <a:ext cx="214314" cy="214314"/>
            <a:chOff x="7858148" y="1785926"/>
            <a:chExt cx="214314" cy="214314"/>
          </a:xfrm>
        </p:grpSpPr>
        <p:cxnSp>
          <p:nvCxnSpPr>
            <p:cNvPr id="30" name="Connettore 1 2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sellaDiTesto 34"/>
          <p:cNvSpPr txBox="1"/>
          <p:nvPr/>
        </p:nvSpPr>
        <p:spPr>
          <a:xfrm>
            <a:off x="2123728" y="908720"/>
            <a:ext cx="492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Advanced detectors 2015-2025 </a:t>
            </a:r>
            <a:endParaRPr lang="en-US" sz="28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63688" y="292494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2015</a:t>
            </a:r>
            <a:endParaRPr lang="en-US" sz="28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635896" y="422108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2017</a:t>
            </a:r>
            <a:endParaRPr lang="en-US" sz="2800" dirty="0"/>
          </a:p>
        </p:txBody>
      </p:sp>
      <p:sp>
        <p:nvSpPr>
          <p:cNvPr id="42" name="Segnaposto numero diapositiva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4" name="Segnaposto piè di pagina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4368" y="3284984"/>
            <a:ext cx="997516" cy="9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uppo 42"/>
          <p:cNvGrpSpPr/>
          <p:nvPr/>
        </p:nvGrpSpPr>
        <p:grpSpPr>
          <a:xfrm rot="20406938">
            <a:off x="8358214" y="3429000"/>
            <a:ext cx="214314" cy="214314"/>
            <a:chOff x="7858148" y="1785926"/>
            <a:chExt cx="214314" cy="214314"/>
          </a:xfrm>
        </p:grpSpPr>
        <p:cxnSp>
          <p:nvCxnSpPr>
            <p:cNvPr id="36" name="Connettore 1 3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Immagine 37" descr="KAGRA-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84368" y="4077072"/>
            <a:ext cx="1044972" cy="416781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7812360" y="2780928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~2019</a:t>
            </a:r>
            <a:endParaRPr lang="en-US" sz="2800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1125055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" name="CasellaDiTesto 44"/>
          <p:cNvSpPr txBox="1"/>
          <p:nvPr/>
        </p:nvSpPr>
        <p:spPr>
          <a:xfrm>
            <a:off x="5940152" y="3212976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4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9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detection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GW detection is a crucial milestone, but, what kind of physics is possible to do with improved / 3G GW detectors?</a:t>
            </a:r>
          </a:p>
          <a:p>
            <a:r>
              <a:rPr lang="en-US" dirty="0" smtClean="0"/>
              <a:t>The Physics of Extreme in:</a:t>
            </a:r>
          </a:p>
          <a:p>
            <a:pPr lvl="1"/>
            <a:r>
              <a:rPr lang="en-US" dirty="0"/>
              <a:t>Fundamental </a:t>
            </a:r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/>
              <a:t>Astronomy &amp; </a:t>
            </a:r>
            <a:r>
              <a:rPr lang="en-US" dirty="0" smtClean="0"/>
              <a:t>Astrophysics</a:t>
            </a:r>
          </a:p>
          <a:p>
            <a:pPr lvl="1"/>
            <a:r>
              <a:rPr lang="en-US" dirty="0" smtClean="0"/>
              <a:t>Cosmology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55722"/>
            <a:ext cx="7886700" cy="695857"/>
          </a:xfrm>
        </p:spPr>
        <p:txBody>
          <a:bodyPr/>
          <a:lstStyle/>
          <a:p>
            <a:r>
              <a:rPr lang="en-US" dirty="0" smtClean="0"/>
              <a:t>Extreme matter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424" y="851579"/>
            <a:ext cx="7886700" cy="1385245"/>
          </a:xfrm>
        </p:spPr>
        <p:txBody>
          <a:bodyPr/>
          <a:lstStyle/>
          <a:p>
            <a:r>
              <a:rPr lang="en-US" dirty="0" smtClean="0"/>
              <a:t>Neutron Stars (NS) are a laboratory of nuclear physics at densities unreachable in Lab</a:t>
            </a:r>
          </a:p>
          <a:p>
            <a:r>
              <a:rPr lang="en-US" dirty="0" smtClean="0"/>
              <a:t>We don’t know the state of matter in NS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1863"/>
            <a:ext cx="5927203" cy="399613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391" r="7523"/>
          <a:stretch/>
        </p:blipFill>
        <p:spPr bwMode="auto">
          <a:xfrm>
            <a:off x="5891248" y="2853648"/>
            <a:ext cx="3182949" cy="400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3579"/>
          </a:xfrm>
        </p:spPr>
        <p:txBody>
          <a:bodyPr/>
          <a:lstStyle/>
          <a:p>
            <a:r>
              <a:rPr lang="en-US" dirty="0" smtClean="0"/>
              <a:t>NS Equation of State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040" y="1232312"/>
            <a:ext cx="7886700" cy="617428"/>
          </a:xfrm>
        </p:spPr>
        <p:txBody>
          <a:bodyPr/>
          <a:lstStyle/>
          <a:p>
            <a:r>
              <a:rPr lang="en-US" dirty="0" smtClean="0"/>
              <a:t>There is a plethora of possible NS EOS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49" y="1849740"/>
            <a:ext cx="6069531" cy="4903760"/>
          </a:xfrm>
          <a:prstGeom prst="rect">
            <a:avLst/>
          </a:prstGeom>
        </p:spPr>
      </p:pic>
      <p:pic>
        <p:nvPicPr>
          <p:cNvPr id="5" name="Immagine 4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5094"/>
            <a:ext cx="7886700" cy="763587"/>
          </a:xfrm>
        </p:spPr>
        <p:txBody>
          <a:bodyPr/>
          <a:lstStyle/>
          <a:p>
            <a:r>
              <a:rPr lang="en-US" dirty="0" smtClean="0"/>
              <a:t>Observing BNS deformation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506" y="1739788"/>
            <a:ext cx="3466728" cy="3979603"/>
          </a:xfrm>
        </p:spPr>
        <p:txBody>
          <a:bodyPr>
            <a:normAutofit fontScale="85000" lnSpcReduction="10000"/>
          </a:bodyPr>
          <a:lstStyle/>
          <a:p>
            <a:pPr lvl="0">
              <a:defRPr/>
            </a:pPr>
            <a:r>
              <a:rPr lang="en-US" dirty="0" smtClean="0"/>
              <a:t>GW observation from NS coalescing binaries could constrain the EOS: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/>
              <a:t>Tidal deformation </a:t>
            </a:r>
            <a:r>
              <a:rPr lang="en-US" sz="3200" dirty="0" smtClean="0">
                <a:latin typeface="Symbol" pitchFamily="18" charset="2"/>
              </a:rPr>
              <a:t>l</a:t>
            </a:r>
            <a:r>
              <a:rPr lang="en-US" sz="3200" dirty="0" smtClean="0"/>
              <a:t> of the NS under external field is related to its EOS and it affects the binary orbital evolution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Crucial: high SNR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628800"/>
            <a:ext cx="5292700" cy="477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754164" y="6413426"/>
            <a:ext cx="3086100" cy="365125"/>
          </a:xfrm>
        </p:spPr>
        <p:txBody>
          <a:bodyPr/>
          <a:lstStyle/>
          <a:p>
            <a:r>
              <a:rPr lang="en-GB" smtClean="0"/>
              <a:t>M.Punturo</a:t>
            </a:r>
            <a:endParaRPr lang="it-IT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Disentangle EOS (on Advanced)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95" y="1625150"/>
            <a:ext cx="7575758" cy="47616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0345" y="646074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Agathos</a:t>
            </a:r>
            <a:r>
              <a:rPr lang="en-US" dirty="0" smtClean="0"/>
              <a:t>+, 2015</a:t>
            </a:r>
            <a:endParaRPr lang="en-US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Gravity</a:t>
            </a:r>
            <a:endParaRPr lang="en-US" dirty="0"/>
          </a:p>
        </p:txBody>
      </p:sp>
      <p:pic>
        <p:nvPicPr>
          <p:cNvPr id="4" name="Warped_Spacetime_Horizons_Long_108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75" end="103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pic>
        <p:nvPicPr>
          <p:cNvPr id="5" name="Immagine 4" descr="ET-new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69683"/>
            <a:ext cx="7886700" cy="835460"/>
          </a:xfrm>
        </p:spPr>
        <p:txBody>
          <a:bodyPr/>
          <a:lstStyle/>
          <a:p>
            <a:r>
              <a:rPr lang="en-US" dirty="0" smtClean="0"/>
              <a:t>Extreme Gravity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39146"/>
            <a:ext cx="9065059" cy="692302"/>
          </a:xfrm>
        </p:spPr>
        <p:txBody>
          <a:bodyPr/>
          <a:lstStyle/>
          <a:p>
            <a:r>
              <a:rPr lang="en-US" dirty="0" smtClean="0"/>
              <a:t>Are really two BH coalescing in GW150914 and GW151226? 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8" y="1545928"/>
            <a:ext cx="7246970" cy="517595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16200000">
            <a:off x="6511969" y="4336684"/>
            <a:ext cx="234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Credit:B.Sathyaprakash</a:t>
            </a:r>
            <a:endParaRPr lang="en-US" dirty="0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83643"/>
            <a:ext cx="7886700" cy="898282"/>
          </a:xfrm>
        </p:spPr>
        <p:txBody>
          <a:bodyPr/>
          <a:lstStyle/>
          <a:p>
            <a:r>
              <a:rPr lang="en-US" dirty="0" smtClean="0"/>
              <a:t>What we seen in GW150914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2860" y="4914026"/>
            <a:ext cx="8829458" cy="1507713"/>
          </a:xfrm>
        </p:spPr>
        <p:txBody>
          <a:bodyPr/>
          <a:lstStyle/>
          <a:p>
            <a:r>
              <a:rPr lang="en-US" dirty="0" smtClean="0"/>
              <a:t>Last 3-7ms of the signal are compatible with the least damped QNM of a BH as predicted by GW, but to test no-hair theorem we need at least 2 QNM and higher SNR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41" y="1178850"/>
            <a:ext cx="5953501" cy="3638250"/>
          </a:xfrm>
          <a:prstGeom prst="rect">
            <a:avLst/>
          </a:prstGeom>
        </p:spPr>
      </p:pic>
      <p:pic>
        <p:nvPicPr>
          <p:cNvPr id="5" name="Immagine 4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Gravity: do we need the darkness?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Today we need more “matter” in the Universe to keep GR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29590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But the Einstein field equations are the “simplest” solution in a curved space-time</a:t>
            </a:r>
          </a:p>
          <a:p>
            <a:r>
              <a:rPr lang="en-US" dirty="0" smtClean="0"/>
              <a:t>There are a series of alternative theories of the gravity (for example f(R) theories) that could introduce an extra-curvature stress-energy tensor 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M.Punturo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28</a:t>
            </a:fld>
            <a:endParaRPr lang="it-IT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/>
          </p:nvPr>
        </p:nvGraphicFramePr>
        <p:xfrm>
          <a:off x="628650" y="2629904"/>
          <a:ext cx="37004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zione" r:id="rId3" imgW="1866600" imgH="393480" progId="Equation.3">
                  <p:embed/>
                </p:oleObj>
              </mc:Choice>
              <mc:Fallback>
                <p:oleObj name="Equazione" r:id="rId3" imgW="1866600" imgH="39348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2629904"/>
                        <a:ext cx="3700462" cy="781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628650" y="2629904"/>
          <a:ext cx="37004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zione" r:id="rId5" imgW="1460160" imgH="393480" progId="Equation.3">
                  <p:embed/>
                </p:oleObj>
              </mc:Choice>
              <mc:Fallback>
                <p:oleObj name="Equazione" r:id="rId5" imgW="1460160" imgH="39348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2629904"/>
                        <a:ext cx="3700462" cy="781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34" y="4827866"/>
            <a:ext cx="7439615" cy="1034902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303901"/>
              </p:ext>
            </p:extLst>
          </p:nvPr>
        </p:nvGraphicFramePr>
        <p:xfrm>
          <a:off x="644525" y="2630488"/>
          <a:ext cx="3668713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zione" r:id="rId8" imgW="1447560" imgH="393480" progId="Equation.3">
                  <p:embed/>
                </p:oleObj>
              </mc:Choice>
              <mc:Fallback>
                <p:oleObj name="Equazione" r:id="rId8" imgW="1447560" imgH="39348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2630488"/>
                        <a:ext cx="3668713" cy="781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387715" y="3537843"/>
            <a:ext cx="436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verify GR in condition of strong field could test the need of modified gravity theories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57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760640" cy="1083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Extreme Universe:</a:t>
            </a:r>
            <a:br>
              <a:rPr lang="en-US" dirty="0" smtClean="0"/>
            </a:br>
            <a:r>
              <a:rPr lang="en-US" dirty="0" smtClean="0"/>
              <a:t>GRB progenitors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07504" y="1134649"/>
            <a:ext cx="5760640" cy="19875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Short GRB are probably emitted by BNS</a:t>
            </a:r>
          </a:p>
          <a:p>
            <a:r>
              <a:rPr lang="en-US" dirty="0" smtClean="0"/>
              <a:t>In a multi-messenger context, if GRB are observed simultaneously with GW, it is possible to solve the GRB enigma</a:t>
            </a:r>
            <a:endParaRPr lang="en-US" dirty="0"/>
          </a:p>
        </p:txBody>
      </p:sp>
      <p:pic>
        <p:nvPicPr>
          <p:cNvPr id="8" name="Picture 2" descr="http://www.daviddarling.info/images/gamma-ray_bur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4624"/>
            <a:ext cx="3134940" cy="3957862"/>
          </a:xfrm>
          <a:prstGeom prst="rect">
            <a:avLst/>
          </a:prstGeom>
          <a:noFill/>
        </p:spPr>
      </p:pic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>
          <a:xfrm>
            <a:off x="2771800" y="6520259"/>
            <a:ext cx="2895600" cy="365125"/>
          </a:xfrm>
        </p:spPr>
        <p:txBody>
          <a:bodyPr/>
          <a:lstStyle/>
          <a:p>
            <a:r>
              <a:rPr lang="en-US" dirty="0" err="1" smtClean="0"/>
              <a:t>M.Punturo</a:t>
            </a:r>
            <a:r>
              <a:rPr lang="en-US" dirty="0" smtClean="0"/>
              <a:t> - </a:t>
            </a:r>
            <a:r>
              <a:rPr lang="en-US" dirty="0" err="1" smtClean="0"/>
              <a:t>Taup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3" y="2752545"/>
            <a:ext cx="5097077" cy="400037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 rot="16200000">
            <a:off x="4283890" y="4991795"/>
            <a:ext cx="234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Credit:B.Sathyaprakash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Connettore 1 33"/>
          <p:cNvCxnSpPr/>
          <p:nvPr/>
        </p:nvCxnSpPr>
        <p:spPr>
          <a:xfrm rot="5400000">
            <a:off x="2126897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1 30"/>
          <p:cNvCxnSpPr/>
          <p:nvPr/>
        </p:nvCxnSpPr>
        <p:spPr>
          <a:xfrm rot="5400000">
            <a:off x="64191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7032" y="6018204"/>
            <a:ext cx="9144000" cy="308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5400000">
            <a:off x="-234044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-184486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rot="5400000">
            <a:off x="-1349280" y="3212657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-8536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rot="5400000">
            <a:off x="-3581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rot="5400000">
            <a:off x="13747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rot="5400000">
            <a:off x="633056" y="3212656"/>
            <a:ext cx="5760000" cy="0"/>
          </a:xfrm>
          <a:prstGeom prst="line">
            <a:avLst/>
          </a:prstGeom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rot="5400000">
            <a:off x="112864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rot="5400000">
            <a:off x="2119808" y="3212656"/>
            <a:ext cx="5760000" cy="0"/>
          </a:xfrm>
          <a:prstGeom prst="line">
            <a:avLst/>
          </a:prstGeom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rot="5400000">
            <a:off x="311097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rot="5400000">
            <a:off x="360656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rot="5400000">
            <a:off x="410214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rot="5400000">
            <a:off x="459772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2177879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2020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 rot="16200000">
            <a:off x="226947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2016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 rot="16200000">
            <a:off x="726756" y="627158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2017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 rot="16200000">
            <a:off x="1218042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2018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 rot="16200000">
            <a:off x="1710932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2019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 rot="16200000">
            <a:off x="2712658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2021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3179605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2022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 rot="16200000">
            <a:off x="367249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2023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 rot="16200000">
            <a:off x="416538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2024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 rot="16200000">
            <a:off x="4658273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2025</a:t>
            </a:r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110" name="Connettore 1 109"/>
          <p:cNvCxnSpPr/>
          <p:nvPr/>
        </p:nvCxnSpPr>
        <p:spPr>
          <a:xfrm rot="5400000">
            <a:off x="161999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1 110"/>
          <p:cNvCxnSpPr/>
          <p:nvPr/>
        </p:nvCxnSpPr>
        <p:spPr>
          <a:xfrm rot="5400000">
            <a:off x="50933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 rot="5400000">
            <a:off x="55888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 rot="5400000">
            <a:off x="608448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 rot="16200000">
            <a:off x="5151163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2026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117" name="CasellaDiTesto 116"/>
          <p:cNvSpPr txBox="1"/>
          <p:nvPr/>
        </p:nvSpPr>
        <p:spPr>
          <a:xfrm rot="16200000">
            <a:off x="5658479" y="627158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2027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118" name="CasellaDiTesto 117"/>
          <p:cNvSpPr txBox="1"/>
          <p:nvPr/>
        </p:nvSpPr>
        <p:spPr>
          <a:xfrm rot="16200000">
            <a:off x="6136942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2028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 rot="16200000">
            <a:off x="664201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2029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 rot="16200000">
            <a:off x="7110668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2030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 rot="16200000">
            <a:off x="7651835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2031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 rot="16200000">
            <a:off x="8130487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2032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1045302" y="340017"/>
            <a:ext cx="1958367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Segoe UI Light" panose="020B0502040204020203" pitchFamily="34" charset="0"/>
              </a:rPr>
              <a:t>AdV</a:t>
            </a:r>
            <a:r>
              <a:rPr lang="en-US" sz="1600" dirty="0" smtClean="0">
                <a:latin typeface="Segoe UI Light" panose="020B0502040204020203" pitchFamily="34" charset="0"/>
              </a:rPr>
              <a:t>+ R&amp;D</a:t>
            </a:r>
            <a:endParaRPr lang="en-US" sz="1600" dirty="0">
              <a:latin typeface="Segoe UI Light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486" y="5304385"/>
            <a:ext cx="7412477" cy="561802"/>
            <a:chOff x="41486" y="5304385"/>
            <a:chExt cx="7412477" cy="561802"/>
          </a:xfrm>
        </p:grpSpPr>
        <p:sp>
          <p:nvSpPr>
            <p:cNvPr id="44" name="Rettangolo arrotondato 43"/>
            <p:cNvSpPr/>
            <p:nvPr/>
          </p:nvSpPr>
          <p:spPr>
            <a:xfrm>
              <a:off x="41486" y="5304385"/>
              <a:ext cx="7412477" cy="561802"/>
            </a:xfrm>
            <a:prstGeom prst="round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26569" y="5488280"/>
              <a:ext cx="313765" cy="253383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03293" y="5430305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R&amp;D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>
              <a:off x="1124562" y="5488280"/>
              <a:ext cx="313765" cy="25338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1401286" y="5430305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Installation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8" name="Rettangolo 107"/>
            <p:cNvSpPr/>
            <p:nvPr/>
          </p:nvSpPr>
          <p:spPr>
            <a:xfrm>
              <a:off x="2737018" y="5488280"/>
              <a:ext cx="313765" cy="25338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013742" y="5430305"/>
              <a:ext cx="166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Commissioning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9" name="Rettangolo 108"/>
            <p:cNvSpPr/>
            <p:nvPr/>
          </p:nvSpPr>
          <p:spPr>
            <a:xfrm>
              <a:off x="4736888" y="5488280"/>
              <a:ext cx="313765" cy="25338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013612" y="5430305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Data taking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14" name="Rettangolo 113"/>
            <p:cNvSpPr/>
            <p:nvPr/>
          </p:nvSpPr>
          <p:spPr>
            <a:xfrm>
              <a:off x="6371529" y="5488280"/>
              <a:ext cx="313765" cy="2533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6648249" y="5430305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Other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</p:grpSp>
      <p:cxnSp>
        <p:nvCxnSpPr>
          <p:cNvPr id="81" name="Connettore 1 33"/>
          <p:cNvCxnSpPr/>
          <p:nvPr/>
        </p:nvCxnSpPr>
        <p:spPr>
          <a:xfrm rot="5400000">
            <a:off x="261245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tangolo 1"/>
          <p:cNvSpPr/>
          <p:nvPr/>
        </p:nvSpPr>
        <p:spPr>
          <a:xfrm>
            <a:off x="-1" y="1729467"/>
            <a:ext cx="1793563" cy="360000"/>
          </a:xfrm>
          <a:prstGeom prst="rect">
            <a:avLst/>
          </a:prstGeom>
          <a:gradFill flip="none" rotWithShape="1">
            <a:gsLst>
              <a:gs pos="6000">
                <a:srgbClr val="548235"/>
              </a:gs>
              <a:gs pos="19000">
                <a:srgbClr val="FF0000"/>
              </a:gs>
              <a:gs pos="35000">
                <a:schemeClr val="accent6">
                  <a:lumMod val="75000"/>
                </a:schemeClr>
              </a:gs>
              <a:gs pos="45000">
                <a:schemeClr val="accent6">
                  <a:lumMod val="75000"/>
                </a:schemeClr>
              </a:gs>
              <a:gs pos="67000">
                <a:srgbClr val="548235"/>
              </a:gs>
              <a:gs pos="54000">
                <a:srgbClr val="FF0000"/>
              </a:gs>
              <a:gs pos="77000">
                <a:schemeClr val="accent6">
                  <a:lumMod val="75000"/>
                </a:schemeClr>
              </a:gs>
              <a:gs pos="86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aLIGO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86" name="Rettangolo 74"/>
          <p:cNvSpPr/>
          <p:nvPr/>
        </p:nvSpPr>
        <p:spPr>
          <a:xfrm>
            <a:off x="1793563" y="1729467"/>
            <a:ext cx="3206244" cy="360000"/>
          </a:xfrm>
          <a:prstGeom prst="rect">
            <a:avLst/>
          </a:prstGeom>
          <a:gradFill flip="none" rotWithShape="1">
            <a:gsLst>
              <a:gs pos="20000">
                <a:srgbClr val="FF0000"/>
              </a:gs>
              <a:gs pos="100000">
                <a:srgbClr val="FF0000"/>
              </a:gs>
              <a:gs pos="64000">
                <a:srgbClr val="548235"/>
              </a:gs>
              <a:gs pos="47000">
                <a:srgbClr val="2F5597"/>
              </a:gs>
              <a:gs pos="13000">
                <a:srgbClr val="584479"/>
              </a:gs>
              <a:gs pos="0">
                <a:schemeClr val="accent5">
                  <a:lumMod val="75000"/>
                </a:schemeClr>
              </a:gs>
              <a:gs pos="34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A+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94" name="Rettangolo 84"/>
          <p:cNvSpPr/>
          <p:nvPr/>
        </p:nvSpPr>
        <p:spPr>
          <a:xfrm>
            <a:off x="-2285" y="1339764"/>
            <a:ext cx="3997122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Segoe UI Light" panose="020B0502040204020203" pitchFamily="34" charset="0"/>
              </a:rPr>
              <a:t>A+/Voyager R&amp;D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99" name="Rettangolo 86"/>
          <p:cNvSpPr/>
          <p:nvPr/>
        </p:nvSpPr>
        <p:spPr>
          <a:xfrm>
            <a:off x="5013612" y="1729467"/>
            <a:ext cx="3950876" cy="36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1000">
                <a:schemeClr val="accent5">
                  <a:lumMod val="75000"/>
                </a:schemeClr>
              </a:gs>
              <a:gs pos="55000">
                <a:schemeClr val="accent6">
                  <a:lumMod val="75000"/>
                </a:schemeClr>
              </a:gs>
              <a:gs pos="64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Voyager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15" name="Picture 2" descr="https://dcc.ligo.org/public/0000/F0900035/001/F0900035-v1%20(high%20resolution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504" y="1729467"/>
            <a:ext cx="496015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ttangolo 90"/>
          <p:cNvSpPr/>
          <p:nvPr/>
        </p:nvSpPr>
        <p:spPr>
          <a:xfrm>
            <a:off x="809821" y="712702"/>
            <a:ext cx="2207644" cy="36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20000">
                <a:srgbClr val="2F5597"/>
              </a:gs>
              <a:gs pos="10000">
                <a:srgbClr val="FF0000"/>
              </a:gs>
              <a:gs pos="73000">
                <a:srgbClr val="FF0000"/>
              </a:gs>
              <a:gs pos="61000">
                <a:srgbClr val="2F5597"/>
              </a:gs>
              <a:gs pos="49000">
                <a:srgbClr val="2F5597"/>
              </a:gs>
              <a:gs pos="4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AdV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1" name="Rettangolo 91"/>
          <p:cNvSpPr/>
          <p:nvPr/>
        </p:nvSpPr>
        <p:spPr>
          <a:xfrm>
            <a:off x="3011690" y="712702"/>
            <a:ext cx="5952798" cy="360000"/>
          </a:xfrm>
          <a:prstGeom prst="rect">
            <a:avLst/>
          </a:prstGeom>
          <a:gradFill flip="none" rotWithShape="1">
            <a:gsLst>
              <a:gs pos="2000">
                <a:srgbClr val="2F5597"/>
              </a:gs>
              <a:gs pos="75000">
                <a:srgbClr val="FF0000"/>
              </a:gs>
              <a:gs pos="67000">
                <a:schemeClr val="accent6">
                  <a:lumMod val="75000"/>
                </a:schemeClr>
              </a:gs>
              <a:gs pos="59000">
                <a:srgbClr val="2F5597"/>
              </a:gs>
              <a:gs pos="36000">
                <a:srgbClr val="2F5597"/>
              </a:gs>
              <a:gs pos="11912">
                <a:srgbClr val="548235"/>
              </a:gs>
              <a:gs pos="32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AdV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+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22" y="712702"/>
            <a:ext cx="671999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" name="Rettangolo 19"/>
          <p:cNvSpPr/>
          <p:nvPr/>
        </p:nvSpPr>
        <p:spPr>
          <a:xfrm>
            <a:off x="2047138" y="2202316"/>
            <a:ext cx="6931100" cy="1756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KAGRA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sp>
        <p:nvSpPr>
          <p:cNvPr id="84" name="Rettangolo 19"/>
          <p:cNvSpPr/>
          <p:nvPr/>
        </p:nvSpPr>
        <p:spPr>
          <a:xfrm>
            <a:off x="4024752" y="2450106"/>
            <a:ext cx="4953486" cy="17393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3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LIGO India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760640" cy="1083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Extreme Universe:</a:t>
            </a:r>
            <a:br>
              <a:rPr lang="en-US" dirty="0" smtClean="0"/>
            </a:br>
            <a:r>
              <a:rPr lang="en-US" dirty="0" smtClean="0"/>
              <a:t>GRB progenitors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07504" y="1134649"/>
            <a:ext cx="5760640" cy="19875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Short GRB are probably emitted by BNS</a:t>
            </a:r>
          </a:p>
          <a:p>
            <a:r>
              <a:rPr lang="en-US" dirty="0" smtClean="0"/>
              <a:t>In a multi-messenger context, if GRB are observed simultaneously with GW, it is possible </a:t>
            </a:r>
            <a:r>
              <a:rPr lang="en-US" dirty="0" smtClean="0">
                <a:solidFill>
                  <a:srgbClr val="FF0000"/>
                </a:solidFill>
              </a:rPr>
              <a:t>to fit the cosmological model of the Universe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732240" y="5949280"/>
            <a:ext cx="2133600" cy="365125"/>
          </a:xfrm>
        </p:spPr>
        <p:txBody>
          <a:bodyPr/>
          <a:lstStyle/>
          <a:p>
            <a:fld id="{1961A4D9-D8DC-4611-9CFA-2F44EFF8776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2" descr="http://www.daviddarling.info/images/gamma-ray_bur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4624"/>
            <a:ext cx="3134940" cy="395786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40968"/>
            <a:ext cx="5724730" cy="8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tangolo arrotondato 9"/>
          <p:cNvSpPr/>
          <p:nvPr/>
        </p:nvSpPr>
        <p:spPr>
          <a:xfrm>
            <a:off x="107504" y="3212976"/>
            <a:ext cx="648072" cy="57606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611560" y="3645024"/>
            <a:ext cx="53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547664" y="3068960"/>
            <a:ext cx="360040" cy="504056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 rot="2578618">
            <a:off x="1595642" y="357734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GRB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300192" y="4509120"/>
            <a:ext cx="259228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W</a:t>
            </a:r>
            <a:r>
              <a:rPr lang="en-US" baseline="-25000" dirty="0" smtClean="0"/>
              <a:t>M</a:t>
            </a:r>
            <a:r>
              <a:rPr lang="en-US" dirty="0" smtClean="0"/>
              <a:t>: total mass density</a:t>
            </a:r>
          </a:p>
          <a:p>
            <a:r>
              <a:rPr lang="en-US" dirty="0" smtClean="0">
                <a:latin typeface="Symbol" pitchFamily="18" charset="2"/>
              </a:rPr>
              <a:t>W</a:t>
            </a:r>
            <a:r>
              <a:rPr lang="en-US" baseline="-25000" dirty="0" smtClean="0">
                <a:latin typeface="Symbol" pitchFamily="18" charset="2"/>
              </a:rPr>
              <a:t>L</a:t>
            </a:r>
            <a:r>
              <a:rPr lang="en-US" dirty="0" smtClean="0"/>
              <a:t>: Dark energy density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: Hubble parameter</a:t>
            </a:r>
          </a:p>
          <a:p>
            <a:r>
              <a:rPr lang="en-US" i="1" dirty="0" smtClean="0"/>
              <a:t>w</a:t>
            </a:r>
            <a:r>
              <a:rPr lang="en-US" dirty="0" smtClean="0"/>
              <a:t>:  Dark energy equation of state parameter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7424" y="3933056"/>
            <a:ext cx="39265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107504" y="573325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reconstruct Dark Energy parameters with relevant precision it is needed to observe  100’s of BNS coalescences associated with GRB in one year</a:t>
            </a:r>
          </a:p>
          <a:p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868144" y="4005064"/>
            <a:ext cx="311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B.S.Sathyaprakas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et al, CQG 27 (2010) 2015006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37112"/>
            <a:ext cx="6372200" cy="36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79512" y="4869160"/>
            <a:ext cx="457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Crucial: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high rate = huge detection distance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79512" y="400506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GRB are </a:t>
            </a:r>
            <a:r>
              <a:rPr lang="en-US" sz="2400" dirty="0" err="1" smtClean="0"/>
              <a:t>localised</a:t>
            </a:r>
            <a:r>
              <a:rPr lang="en-US" sz="2400" dirty="0" smtClean="0"/>
              <a:t> at high z.  </a:t>
            </a:r>
            <a:endParaRPr lang="en-US" sz="2400" dirty="0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>
          <a:xfrm>
            <a:off x="2771800" y="6520259"/>
            <a:ext cx="2895600" cy="365125"/>
          </a:xfrm>
        </p:spPr>
        <p:txBody>
          <a:bodyPr/>
          <a:lstStyle/>
          <a:p>
            <a:r>
              <a:rPr lang="en-US" dirty="0" err="1" smtClean="0"/>
              <a:t>M.Punturo</a:t>
            </a:r>
            <a:r>
              <a:rPr lang="en-US" dirty="0" smtClean="0"/>
              <a:t> - </a:t>
            </a:r>
            <a:r>
              <a:rPr lang="en-US" dirty="0" err="1" smtClean="0"/>
              <a:t>Taup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13" grpId="0" animBg="1"/>
      <p:bldP spid="14" grpId="0"/>
      <p:bldP spid="15" grpId="0" animBg="1"/>
      <p:bldP spid="17" grpId="0"/>
      <p:bldP spid="18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When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ccia in giù 32"/>
          <p:cNvSpPr/>
          <p:nvPr/>
        </p:nvSpPr>
        <p:spPr>
          <a:xfrm>
            <a:off x="916209" y="116632"/>
            <a:ext cx="797627" cy="6624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1596707" y="44624"/>
            <a:ext cx="76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Virgo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96706" y="41569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96706" y="1052737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White Paper, CDR (1989)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596706" y="141277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596706" y="1844825"/>
            <a:ext cx="20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Final Design, TDR (1995)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1596706" y="2060848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Infrastructure (1996)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596707" y="272249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Detector (2003)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596707" y="350100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data taking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(2007)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596707" y="4077073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Decommissioning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480058" y="4462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3480058" y="2874893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sensitivity projection (2004)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480057" y="3296018"/>
            <a:ext cx="244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White Paper, CDR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480057" y="371703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(2009)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480057" y="401609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orders (2010)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480057" y="422108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(2012)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3480057" y="482258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(2016)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3480058" y="504963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data taking (2017)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480057" y="249289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83271" y="54868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ttangolo 64"/>
          <p:cNvSpPr/>
          <p:nvPr/>
        </p:nvSpPr>
        <p:spPr>
          <a:xfrm>
            <a:off x="783271" y="198884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ttangolo 70"/>
          <p:cNvSpPr/>
          <p:nvPr/>
        </p:nvSpPr>
        <p:spPr>
          <a:xfrm>
            <a:off x="783271" y="342900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ttangolo 71"/>
          <p:cNvSpPr/>
          <p:nvPr/>
        </p:nvSpPr>
        <p:spPr>
          <a:xfrm>
            <a:off x="783271" y="486916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ttore 1 74"/>
          <p:cNvCxnSpPr/>
          <p:nvPr/>
        </p:nvCxnSpPr>
        <p:spPr>
          <a:xfrm flipH="1">
            <a:off x="783271" y="6309320"/>
            <a:ext cx="81092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738694" y="4462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aLIGO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738694" y="16398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38694" y="250393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(1999)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5738694" y="293597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738694" y="342900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Funding (2006)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5738693" y="3656058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Building (2008)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5738694" y="44371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Installing completion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738694" y="4797153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taking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7409882" y="446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7409882" y="328498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Idea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7409882" y="407707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09882" y="372806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409882" y="4592162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7409882" y="5384250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7409882" y="607355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Construction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3" y="4046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1985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32173" y="1124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32173" y="1855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251520" y="2575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1520" y="32960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51520" y="40160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51520" y="47361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51520" y="54562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251520" y="6176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>
            <a:off x="3442028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>
            <a:off x="5698660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7339785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1580899" y="163983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(1994)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ccia bidirezionale verticale 54"/>
          <p:cNvSpPr/>
          <p:nvPr/>
        </p:nvSpPr>
        <p:spPr>
          <a:xfrm>
            <a:off x="1043608" y="1052736"/>
            <a:ext cx="576064" cy="216024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15 years</a:t>
            </a:r>
            <a:endParaRPr lang="en-US" dirty="0"/>
          </a:p>
        </p:txBody>
      </p:sp>
      <p:sp>
        <p:nvSpPr>
          <p:cNvPr id="62" name="Segnaposto numero diapositiva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3" name="Segnaposto piè di pagina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ccia in giù 32"/>
          <p:cNvSpPr/>
          <p:nvPr/>
        </p:nvSpPr>
        <p:spPr>
          <a:xfrm>
            <a:off x="916209" y="116632"/>
            <a:ext cx="797627" cy="6624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1596707" y="44624"/>
            <a:ext cx="76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Virgo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96706" y="41569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96706" y="1052737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White Paper, CDR (1989)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596706" y="141277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596706" y="1844825"/>
            <a:ext cx="20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Final Design, TDR (1995)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1596706" y="2060848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Infrastructure (1996)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596707" y="272249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Detector (2003)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596707" y="350100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data taking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(2007)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596707" y="4077073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Decommissioning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480058" y="4462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3480058" y="2874893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sensitivity projection (2004)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480057" y="3296018"/>
            <a:ext cx="244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White Paper, CDR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480057" y="371703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(2009)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480057" y="401609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orders (2010)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480057" y="422108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(2012)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480057" y="249289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83271" y="54868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ttangolo 64"/>
          <p:cNvSpPr/>
          <p:nvPr/>
        </p:nvSpPr>
        <p:spPr>
          <a:xfrm>
            <a:off x="783271" y="198884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ttangolo 70"/>
          <p:cNvSpPr/>
          <p:nvPr/>
        </p:nvSpPr>
        <p:spPr>
          <a:xfrm>
            <a:off x="783271" y="342900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ttangolo 71"/>
          <p:cNvSpPr/>
          <p:nvPr/>
        </p:nvSpPr>
        <p:spPr>
          <a:xfrm>
            <a:off x="783271" y="486916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ttore 1 74"/>
          <p:cNvCxnSpPr/>
          <p:nvPr/>
        </p:nvCxnSpPr>
        <p:spPr>
          <a:xfrm flipH="1">
            <a:off x="783271" y="6309320"/>
            <a:ext cx="81092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738694" y="4462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aLIGO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738694" y="16398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38694" y="250393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(1999)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5738694" y="293597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738694" y="342900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Funding (2006)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5738693" y="3656058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Building (2008)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5738694" y="44371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Installing completion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738694" y="4797153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taking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7409882" y="446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7409882" y="328498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Idea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7409882" y="407707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09882" y="372806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409882" y="4592162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7409882" y="5384250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7409882" y="607355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Construction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3" y="4046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1985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32173" y="1124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32173" y="1855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251520" y="2575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1520" y="32960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51520" y="40160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51520" y="47361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51520" y="54562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251520" y="6176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>
            <a:off x="3442028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>
            <a:off x="5698660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7339785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1580899" y="163983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(1994)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ccia bidirezionale verticale 54"/>
          <p:cNvSpPr/>
          <p:nvPr/>
        </p:nvSpPr>
        <p:spPr>
          <a:xfrm>
            <a:off x="2987824" y="2924944"/>
            <a:ext cx="576064" cy="216024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15 years</a:t>
            </a:r>
            <a:endParaRPr lang="en-US" dirty="0"/>
          </a:p>
        </p:txBody>
      </p:sp>
      <p:sp>
        <p:nvSpPr>
          <p:cNvPr id="62" name="Segnaposto numero diapositiva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3" name="Segnaposto piè di pagina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sp>
        <p:nvSpPr>
          <p:cNvPr id="73" name="CasellaDiTesto 72"/>
          <p:cNvSpPr txBox="1"/>
          <p:nvPr/>
        </p:nvSpPr>
        <p:spPr>
          <a:xfrm>
            <a:off x="3480057" y="482258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(2016)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3480058" y="504963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data taking (2017)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ccia in giù 32"/>
          <p:cNvSpPr/>
          <p:nvPr/>
        </p:nvSpPr>
        <p:spPr>
          <a:xfrm>
            <a:off x="916209" y="116632"/>
            <a:ext cx="797627" cy="6624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1596707" y="44624"/>
            <a:ext cx="76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Virgo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96706" y="41569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96706" y="1052737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White Paper, CDR (1989)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596706" y="141277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596706" y="1844825"/>
            <a:ext cx="20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Final Design, TDR (1995)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1596706" y="2060848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Infrastructure (1996)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596707" y="272249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Detector (2003)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596707" y="350100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data taking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(2007)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596707" y="4077073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Decommissioning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480058" y="4462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3480058" y="2874893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sensitivity projection (2004)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480057" y="3296018"/>
            <a:ext cx="244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White Paper, CDR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480057" y="371703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(2009)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480057" y="401609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orders (2010)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480057" y="422108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(2012)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480057" y="249289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83271" y="54868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ttangolo 64"/>
          <p:cNvSpPr/>
          <p:nvPr/>
        </p:nvSpPr>
        <p:spPr>
          <a:xfrm>
            <a:off x="783271" y="198884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ttangolo 70"/>
          <p:cNvSpPr/>
          <p:nvPr/>
        </p:nvSpPr>
        <p:spPr>
          <a:xfrm>
            <a:off x="783271" y="342900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ttangolo 71"/>
          <p:cNvSpPr/>
          <p:nvPr/>
        </p:nvSpPr>
        <p:spPr>
          <a:xfrm>
            <a:off x="783271" y="486916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ttore 1 74"/>
          <p:cNvCxnSpPr/>
          <p:nvPr/>
        </p:nvCxnSpPr>
        <p:spPr>
          <a:xfrm flipH="1">
            <a:off x="783271" y="6309320"/>
            <a:ext cx="81092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738694" y="4462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aLIGO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738694" y="16398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38694" y="250393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(1999)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5738694" y="293597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738694" y="342900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Funding (2006)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5738693" y="3656058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Building (2008)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5738694" y="44371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Installing completion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738694" y="4797153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taking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7409882" y="446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7409882" y="328498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Idea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7409882" y="407707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09882" y="372806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409882" y="4592162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7409882" y="5384250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7409882" y="607355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Construction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3" y="4046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1985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32173" y="1124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32173" y="1855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251520" y="2575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1520" y="32960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51520" y="40160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51520" y="47361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51520" y="54562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251520" y="6176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>
            <a:off x="3442028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>
            <a:off x="5698660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7339785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1580899" y="163983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(1994)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ccia bidirezionale verticale 54"/>
          <p:cNvSpPr/>
          <p:nvPr/>
        </p:nvSpPr>
        <p:spPr>
          <a:xfrm>
            <a:off x="5292080" y="2492896"/>
            <a:ext cx="576064" cy="216024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15 years</a:t>
            </a:r>
            <a:endParaRPr lang="en-US" dirty="0"/>
          </a:p>
        </p:txBody>
      </p:sp>
      <p:sp>
        <p:nvSpPr>
          <p:cNvPr id="62" name="Segnaposto numero diapositiva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" name="Segnaposto piè di pagina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sp>
        <p:nvSpPr>
          <p:cNvPr id="73" name="CasellaDiTesto 72"/>
          <p:cNvSpPr txBox="1"/>
          <p:nvPr/>
        </p:nvSpPr>
        <p:spPr>
          <a:xfrm>
            <a:off x="3480057" y="482258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(2016)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3480058" y="504963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data taking (2017)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ccia in giù 32"/>
          <p:cNvSpPr/>
          <p:nvPr/>
        </p:nvSpPr>
        <p:spPr>
          <a:xfrm>
            <a:off x="916209" y="116632"/>
            <a:ext cx="797627" cy="6624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1596707" y="44624"/>
            <a:ext cx="76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Virgo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96706" y="41569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96706" y="1052737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White Paper, CDR (1989)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596706" y="141277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596706" y="1844825"/>
            <a:ext cx="20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Final Design, TDR (1995)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1596706" y="2060848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Infrastructure (1996)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596707" y="272249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Detector (2003)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596707" y="350100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data taking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(2007)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596707" y="4077073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Decommissioning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480058" y="4462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3480058" y="2874893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sensitivity projection (2004)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480057" y="3296018"/>
            <a:ext cx="244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White Paper, CDR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480057" y="371703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(2009)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480057" y="401609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orders (2010)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480057" y="422108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(2012)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480057" y="249289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83271" y="54868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ttangolo 64"/>
          <p:cNvSpPr/>
          <p:nvPr/>
        </p:nvSpPr>
        <p:spPr>
          <a:xfrm>
            <a:off x="783271" y="198884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ttangolo 70"/>
          <p:cNvSpPr/>
          <p:nvPr/>
        </p:nvSpPr>
        <p:spPr>
          <a:xfrm>
            <a:off x="783271" y="342900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ttangolo 71"/>
          <p:cNvSpPr/>
          <p:nvPr/>
        </p:nvSpPr>
        <p:spPr>
          <a:xfrm>
            <a:off x="783271" y="486916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ttore 1 74"/>
          <p:cNvCxnSpPr/>
          <p:nvPr/>
        </p:nvCxnSpPr>
        <p:spPr>
          <a:xfrm flipH="1">
            <a:off x="783271" y="6309320"/>
            <a:ext cx="81092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738694" y="4462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aLIGO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738694" y="16398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38694" y="250393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(1999)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5738694" y="293597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738694" y="342900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Funding (2006)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5738693" y="3656058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Building (2008)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5738694" y="44371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Installing completion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738694" y="4797153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taking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7409882" y="446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7409882" y="328498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Idea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7409882" y="407707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09882" y="372806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409882" y="4592162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7409882" y="5384250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7409882" y="607355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Construction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3" y="4046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1985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32173" y="1124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32173" y="1855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251520" y="2575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1520" y="32960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51520" y="40160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51520" y="47361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51520" y="54562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251520" y="6176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>
            <a:off x="3442028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>
            <a:off x="5698660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7339785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1580899" y="163983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(1994)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ccia bidirezionale verticale 54"/>
          <p:cNvSpPr/>
          <p:nvPr/>
        </p:nvSpPr>
        <p:spPr>
          <a:xfrm>
            <a:off x="6948264" y="4221088"/>
            <a:ext cx="576064" cy="216024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15 years</a:t>
            </a:r>
            <a:endParaRPr lang="en-US" dirty="0"/>
          </a:p>
        </p:txBody>
      </p:sp>
      <p:sp>
        <p:nvSpPr>
          <p:cNvPr id="62" name="Segnaposto numero diapositiva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3" name="Segnaposto piè di pagina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sp>
        <p:nvSpPr>
          <p:cNvPr id="73" name="CasellaDiTesto 72"/>
          <p:cNvSpPr txBox="1"/>
          <p:nvPr/>
        </p:nvSpPr>
        <p:spPr>
          <a:xfrm>
            <a:off x="3480057" y="482258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(2016)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3480058" y="504963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data taking (2017)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Connettore 1 33"/>
          <p:cNvCxnSpPr/>
          <p:nvPr/>
        </p:nvCxnSpPr>
        <p:spPr>
          <a:xfrm rot="5400000">
            <a:off x="2126897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1 30"/>
          <p:cNvCxnSpPr/>
          <p:nvPr/>
        </p:nvCxnSpPr>
        <p:spPr>
          <a:xfrm rot="5400000">
            <a:off x="64191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7032" y="6018204"/>
            <a:ext cx="9144000" cy="308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5400000">
            <a:off x="-234044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-184486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rot="5400000">
            <a:off x="-1349280" y="3212657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-8536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rot="5400000">
            <a:off x="-3581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rot="5400000">
            <a:off x="13747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rot="5400000">
            <a:off x="633056" y="3212656"/>
            <a:ext cx="5760000" cy="0"/>
          </a:xfrm>
          <a:prstGeom prst="line">
            <a:avLst/>
          </a:prstGeom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rot="5400000">
            <a:off x="112864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rot="5400000">
            <a:off x="2119808" y="3212656"/>
            <a:ext cx="5760000" cy="0"/>
          </a:xfrm>
          <a:prstGeom prst="line">
            <a:avLst/>
          </a:prstGeom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rot="5400000">
            <a:off x="311097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rot="5400000">
            <a:off x="360656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rot="5400000">
            <a:off x="410214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rot="5400000">
            <a:off x="459772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2177879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2020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 rot="16200000">
            <a:off x="226947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2016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 rot="16200000">
            <a:off x="726756" y="627158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2017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 rot="16200000">
            <a:off x="1218042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2018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 rot="16200000">
            <a:off x="1710932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2019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 rot="16200000">
            <a:off x="2712658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2021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3179605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2022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 rot="16200000">
            <a:off x="367249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2023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 rot="16200000">
            <a:off x="416538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2024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 rot="16200000">
            <a:off x="4658273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2025</a:t>
            </a:r>
            <a:endParaRPr lang="en-US" dirty="0">
              <a:latin typeface="Segoe UI Light" panose="020B0502040204020203" pitchFamily="34" charset="0"/>
            </a:endParaRPr>
          </a:p>
        </p:txBody>
      </p:sp>
      <p:cxnSp>
        <p:nvCxnSpPr>
          <p:cNvPr id="110" name="Connettore 1 109"/>
          <p:cNvCxnSpPr/>
          <p:nvPr/>
        </p:nvCxnSpPr>
        <p:spPr>
          <a:xfrm rot="5400000">
            <a:off x="161999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1 110"/>
          <p:cNvCxnSpPr/>
          <p:nvPr/>
        </p:nvCxnSpPr>
        <p:spPr>
          <a:xfrm rot="5400000">
            <a:off x="50933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 rot="5400000">
            <a:off x="55888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 rot="5400000">
            <a:off x="608448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 rot="16200000">
            <a:off x="5151163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2026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117" name="CasellaDiTesto 116"/>
          <p:cNvSpPr txBox="1"/>
          <p:nvPr/>
        </p:nvSpPr>
        <p:spPr>
          <a:xfrm rot="16200000">
            <a:off x="5658479" y="627158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2027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118" name="CasellaDiTesto 117"/>
          <p:cNvSpPr txBox="1"/>
          <p:nvPr/>
        </p:nvSpPr>
        <p:spPr>
          <a:xfrm rot="16200000">
            <a:off x="6136942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2028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 rot="16200000">
            <a:off x="6642014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2029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 rot="16200000">
            <a:off x="7110668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2030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 rot="16200000">
            <a:off x="7651835" y="627158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2031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 rot="16200000">
            <a:off x="8130487" y="62715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2032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1045302" y="340017"/>
            <a:ext cx="1958367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Segoe UI Light" panose="020B0502040204020203" pitchFamily="34" charset="0"/>
              </a:rPr>
              <a:t>AdV</a:t>
            </a:r>
            <a:r>
              <a:rPr lang="en-US" sz="1600" dirty="0" smtClean="0">
                <a:latin typeface="Segoe UI Light" panose="020B0502040204020203" pitchFamily="34" charset="0"/>
              </a:rPr>
              <a:t>+ R&amp;D</a:t>
            </a:r>
            <a:endParaRPr lang="en-US" sz="1600" dirty="0">
              <a:latin typeface="Segoe UI Light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486" y="5304385"/>
            <a:ext cx="7412477" cy="561802"/>
            <a:chOff x="41486" y="5304385"/>
            <a:chExt cx="7412477" cy="561802"/>
          </a:xfrm>
        </p:grpSpPr>
        <p:sp>
          <p:nvSpPr>
            <p:cNvPr id="44" name="Rettangolo arrotondato 43"/>
            <p:cNvSpPr/>
            <p:nvPr/>
          </p:nvSpPr>
          <p:spPr>
            <a:xfrm>
              <a:off x="41486" y="5304385"/>
              <a:ext cx="7412477" cy="561802"/>
            </a:xfrm>
            <a:prstGeom prst="round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26569" y="5488280"/>
              <a:ext cx="313765" cy="253383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03293" y="5430305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R&amp;D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>
              <a:off x="1124562" y="5488280"/>
              <a:ext cx="313765" cy="25338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1401286" y="5430305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Installation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8" name="Rettangolo 107"/>
            <p:cNvSpPr/>
            <p:nvPr/>
          </p:nvSpPr>
          <p:spPr>
            <a:xfrm>
              <a:off x="2737018" y="5488280"/>
              <a:ext cx="313765" cy="25338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013742" y="5430305"/>
              <a:ext cx="166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Commissioning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09" name="Rettangolo 108"/>
            <p:cNvSpPr/>
            <p:nvPr/>
          </p:nvSpPr>
          <p:spPr>
            <a:xfrm>
              <a:off x="4736888" y="5488280"/>
              <a:ext cx="313765" cy="25338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013612" y="5430305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Data taking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114" name="Rettangolo 113"/>
            <p:cNvSpPr/>
            <p:nvPr/>
          </p:nvSpPr>
          <p:spPr>
            <a:xfrm>
              <a:off x="6371529" y="5488280"/>
              <a:ext cx="313765" cy="2533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 Light" panose="020B0502040204020203" pitchFamily="34" charset="0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6648249" y="5430305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</a:rPr>
                <a:t>Other</a:t>
              </a:r>
              <a:endParaRPr lang="en-US" dirty="0">
                <a:latin typeface="Segoe UI Light" panose="020B0502040204020203" pitchFamily="34" charset="0"/>
              </a:endParaRPr>
            </a:p>
          </p:txBody>
        </p:sp>
      </p:grpSp>
      <p:cxnSp>
        <p:nvCxnSpPr>
          <p:cNvPr id="81" name="Connettore 1 33"/>
          <p:cNvCxnSpPr/>
          <p:nvPr/>
        </p:nvCxnSpPr>
        <p:spPr>
          <a:xfrm rot="5400000">
            <a:off x="261245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tangolo 1"/>
          <p:cNvSpPr/>
          <p:nvPr/>
        </p:nvSpPr>
        <p:spPr>
          <a:xfrm>
            <a:off x="-1" y="1729467"/>
            <a:ext cx="1793563" cy="360000"/>
          </a:xfrm>
          <a:prstGeom prst="rect">
            <a:avLst/>
          </a:prstGeom>
          <a:gradFill flip="none" rotWithShape="1">
            <a:gsLst>
              <a:gs pos="6000">
                <a:srgbClr val="548235"/>
              </a:gs>
              <a:gs pos="19000">
                <a:srgbClr val="FF0000"/>
              </a:gs>
              <a:gs pos="35000">
                <a:schemeClr val="accent6">
                  <a:lumMod val="75000"/>
                </a:schemeClr>
              </a:gs>
              <a:gs pos="45000">
                <a:schemeClr val="accent6">
                  <a:lumMod val="75000"/>
                </a:schemeClr>
              </a:gs>
              <a:gs pos="67000">
                <a:srgbClr val="548235"/>
              </a:gs>
              <a:gs pos="54000">
                <a:srgbClr val="FF0000"/>
              </a:gs>
              <a:gs pos="77000">
                <a:schemeClr val="accent6">
                  <a:lumMod val="75000"/>
                </a:schemeClr>
              </a:gs>
              <a:gs pos="86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aLIGO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86" name="Rettangolo 74"/>
          <p:cNvSpPr/>
          <p:nvPr/>
        </p:nvSpPr>
        <p:spPr>
          <a:xfrm>
            <a:off x="1793563" y="1729467"/>
            <a:ext cx="3206244" cy="360000"/>
          </a:xfrm>
          <a:prstGeom prst="rect">
            <a:avLst/>
          </a:prstGeom>
          <a:gradFill flip="none" rotWithShape="1">
            <a:gsLst>
              <a:gs pos="20000">
                <a:srgbClr val="FF0000"/>
              </a:gs>
              <a:gs pos="100000">
                <a:srgbClr val="FF0000"/>
              </a:gs>
              <a:gs pos="64000">
                <a:srgbClr val="548235"/>
              </a:gs>
              <a:gs pos="47000">
                <a:srgbClr val="2F5597"/>
              </a:gs>
              <a:gs pos="13000">
                <a:srgbClr val="584479"/>
              </a:gs>
              <a:gs pos="0">
                <a:schemeClr val="accent5">
                  <a:lumMod val="75000"/>
                </a:schemeClr>
              </a:gs>
              <a:gs pos="34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A+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94" name="Rettangolo 84"/>
          <p:cNvSpPr/>
          <p:nvPr/>
        </p:nvSpPr>
        <p:spPr>
          <a:xfrm>
            <a:off x="-2285" y="1339764"/>
            <a:ext cx="3997122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Segoe UI Light" panose="020B0502040204020203" pitchFamily="34" charset="0"/>
              </a:rPr>
              <a:t>A+/Voyager R&amp;D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99" name="Rettangolo 86"/>
          <p:cNvSpPr/>
          <p:nvPr/>
        </p:nvSpPr>
        <p:spPr>
          <a:xfrm>
            <a:off x="5013612" y="1729467"/>
            <a:ext cx="3950876" cy="36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1000">
                <a:schemeClr val="accent5">
                  <a:lumMod val="75000"/>
                </a:schemeClr>
              </a:gs>
              <a:gs pos="55000">
                <a:schemeClr val="accent6">
                  <a:lumMod val="75000"/>
                </a:schemeClr>
              </a:gs>
              <a:gs pos="64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Voyager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15" name="Picture 2" descr="https://dcc.ligo.org/public/0000/F0900035/001/F0900035-v1%20(high%20resolution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504" y="1729467"/>
            <a:ext cx="496015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ttangolo 103"/>
          <p:cNvSpPr/>
          <p:nvPr/>
        </p:nvSpPr>
        <p:spPr>
          <a:xfrm>
            <a:off x="1044312" y="4863929"/>
            <a:ext cx="5113059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Segoe UI Light" panose="020B0502040204020203" pitchFamily="34" charset="0"/>
              </a:rPr>
              <a:t>Cosmic Explorer R&amp;D</a:t>
            </a:r>
            <a:endParaRPr lang="en-US" sz="1400" dirty="0">
              <a:latin typeface="Segoe UI Light" panose="020B0502040204020203" pitchFamily="34" charset="0"/>
            </a:endParaRPr>
          </a:p>
        </p:txBody>
      </p:sp>
      <p:sp>
        <p:nvSpPr>
          <p:cNvPr id="122" name="Rettangolo 104"/>
          <p:cNvSpPr/>
          <p:nvPr/>
        </p:nvSpPr>
        <p:spPr>
          <a:xfrm>
            <a:off x="6171120" y="4863929"/>
            <a:ext cx="2807117" cy="36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CE </a:t>
            </a:r>
            <a:r>
              <a:rPr lang="en-US" sz="1200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site&amp;detector</a:t>
            </a:r>
            <a: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installation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0" name="Rettangolo 90"/>
          <p:cNvSpPr/>
          <p:nvPr/>
        </p:nvSpPr>
        <p:spPr>
          <a:xfrm>
            <a:off x="809821" y="712702"/>
            <a:ext cx="2207644" cy="36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20000">
                <a:srgbClr val="2F5597"/>
              </a:gs>
              <a:gs pos="10000">
                <a:srgbClr val="FF0000"/>
              </a:gs>
              <a:gs pos="73000">
                <a:srgbClr val="FF0000"/>
              </a:gs>
              <a:gs pos="61000">
                <a:srgbClr val="2F5597"/>
              </a:gs>
              <a:gs pos="49000">
                <a:srgbClr val="2F5597"/>
              </a:gs>
              <a:gs pos="4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AdV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1" name="Rettangolo 91"/>
          <p:cNvSpPr/>
          <p:nvPr/>
        </p:nvSpPr>
        <p:spPr>
          <a:xfrm>
            <a:off x="3011690" y="712702"/>
            <a:ext cx="5952798" cy="360000"/>
          </a:xfrm>
          <a:prstGeom prst="rect">
            <a:avLst/>
          </a:prstGeom>
          <a:gradFill flip="none" rotWithShape="1">
            <a:gsLst>
              <a:gs pos="2000">
                <a:srgbClr val="2F5597"/>
              </a:gs>
              <a:gs pos="75000">
                <a:srgbClr val="FF0000"/>
              </a:gs>
              <a:gs pos="67000">
                <a:schemeClr val="accent6">
                  <a:lumMod val="75000"/>
                </a:schemeClr>
              </a:gs>
              <a:gs pos="59000">
                <a:srgbClr val="2F5597"/>
              </a:gs>
              <a:gs pos="36000">
                <a:srgbClr val="2F5597"/>
              </a:gs>
              <a:gs pos="11912">
                <a:srgbClr val="548235"/>
              </a:gs>
              <a:gs pos="32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AdV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+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22" y="712702"/>
            <a:ext cx="671999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" name="Stella a 5 punte 4"/>
          <p:cNvSpPr/>
          <p:nvPr/>
        </p:nvSpPr>
        <p:spPr>
          <a:xfrm>
            <a:off x="1357526" y="4084852"/>
            <a:ext cx="373995" cy="378929"/>
          </a:xfrm>
          <a:prstGeom prst="star5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72" name="CasellaDiTesto 5"/>
          <p:cNvSpPr txBox="1"/>
          <p:nvPr/>
        </p:nvSpPr>
        <p:spPr>
          <a:xfrm>
            <a:off x="1552930" y="4077021"/>
            <a:ext cx="9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Segoe UI Light" panose="020B0502040204020203" pitchFamily="34" charset="0"/>
              </a:rPr>
              <a:t>ESFRI</a:t>
            </a:r>
            <a:br>
              <a:rPr lang="en-GB" sz="1200" b="1" dirty="0" smtClean="0">
                <a:latin typeface="Segoe UI Light" panose="020B0502040204020203" pitchFamily="34" charset="0"/>
              </a:rPr>
            </a:br>
            <a:r>
              <a:rPr lang="en-GB" sz="1200" b="1" dirty="0" smtClean="0">
                <a:latin typeface="Segoe UI Light" panose="020B0502040204020203" pitchFamily="34" charset="0"/>
              </a:rPr>
              <a:t>Roadmap</a:t>
            </a:r>
            <a:endParaRPr lang="en-GB" sz="1200" b="1" dirty="0">
              <a:latin typeface="Segoe UI Light" panose="020B0502040204020203" pitchFamily="34" charset="0"/>
            </a:endParaRPr>
          </a:p>
        </p:txBody>
      </p:sp>
      <p:sp>
        <p:nvSpPr>
          <p:cNvPr id="73" name="Stella a 5 punte 76"/>
          <p:cNvSpPr/>
          <p:nvPr/>
        </p:nvSpPr>
        <p:spPr>
          <a:xfrm>
            <a:off x="2321971" y="4073482"/>
            <a:ext cx="405200" cy="410546"/>
          </a:xfrm>
          <a:prstGeom prst="star5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74" name="Rettangolo 100"/>
          <p:cNvSpPr/>
          <p:nvPr/>
        </p:nvSpPr>
        <p:spPr>
          <a:xfrm>
            <a:off x="1032156" y="3251584"/>
            <a:ext cx="2980751" cy="3292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Segoe UI Light" panose="020B0502040204020203" pitchFamily="34" charset="0"/>
              </a:rPr>
              <a:t>ET R&amp;D</a:t>
            </a:r>
            <a:endParaRPr lang="en-US" sz="1600" dirty="0">
              <a:latin typeface="Segoe UI Light" panose="020B0502040204020203" pitchFamily="34" charset="0"/>
            </a:endParaRPr>
          </a:p>
        </p:txBody>
      </p:sp>
      <p:pic>
        <p:nvPicPr>
          <p:cNvPr id="75" name="Immagin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183" y="3605191"/>
            <a:ext cx="1038172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Rettangolo 19"/>
          <p:cNvSpPr/>
          <p:nvPr/>
        </p:nvSpPr>
        <p:spPr>
          <a:xfrm>
            <a:off x="3031954" y="3605191"/>
            <a:ext cx="1167608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ET Detector Technical Design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78" name="Rettangolo 97"/>
          <p:cNvSpPr/>
          <p:nvPr/>
        </p:nvSpPr>
        <p:spPr>
          <a:xfrm>
            <a:off x="3050783" y="3975466"/>
            <a:ext cx="6093217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ET Observatory &amp; Detector funding</a:t>
            </a: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79" name="Rettangolo 99"/>
          <p:cNvSpPr/>
          <p:nvPr/>
        </p:nvSpPr>
        <p:spPr>
          <a:xfrm>
            <a:off x="4022444" y="4351429"/>
            <a:ext cx="5121557" cy="36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7000">
                <a:schemeClr val="accent5">
                  <a:lumMod val="75000"/>
                </a:schemeClr>
              </a:gs>
              <a:gs pos="71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ET site construction - detector installation &amp; commissioning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77" name="Rettangolo 19"/>
          <p:cNvSpPr/>
          <p:nvPr/>
        </p:nvSpPr>
        <p:spPr>
          <a:xfrm>
            <a:off x="1538513" y="3609081"/>
            <a:ext cx="1483192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ET Infrastructure</a:t>
            </a:r>
            <a:b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Technical Design</a:t>
            </a: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80" name="Rettangolo 19"/>
          <p:cNvSpPr/>
          <p:nvPr/>
        </p:nvSpPr>
        <p:spPr>
          <a:xfrm>
            <a:off x="2047138" y="2202316"/>
            <a:ext cx="6931100" cy="1756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KAGRA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sp>
        <p:nvSpPr>
          <p:cNvPr id="84" name="Rettangolo 19"/>
          <p:cNvSpPr/>
          <p:nvPr/>
        </p:nvSpPr>
        <p:spPr>
          <a:xfrm>
            <a:off x="4024752" y="2450106"/>
            <a:ext cx="4953486" cy="17393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3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LIGO India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pic>
        <p:nvPicPr>
          <p:cNvPr id="83" name="Picture 2" descr="https://dcc.ligo.org/public/0000/F0900035/001/F0900035-v1%20(high%20resolution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81" y="4855400"/>
            <a:ext cx="496015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982144" y="2752355"/>
            <a:ext cx="2161856" cy="32437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tx1"/>
              </a:gs>
              <a:gs pos="8300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eLISA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031991" y="2758444"/>
            <a:ext cx="1985474" cy="3092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Mission definition</a:t>
            </a:r>
            <a:endParaRPr lang="en-US" sz="1400" dirty="0"/>
          </a:p>
        </p:txBody>
      </p:sp>
      <p:sp>
        <p:nvSpPr>
          <p:cNvPr id="85" name="Rettangolo 84"/>
          <p:cNvSpPr/>
          <p:nvPr/>
        </p:nvSpPr>
        <p:spPr>
          <a:xfrm>
            <a:off x="3026332" y="2758443"/>
            <a:ext cx="3955804" cy="30924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Space system development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20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4" b="-247"/>
          <a:stretch/>
        </p:blipFill>
        <p:spPr>
          <a:xfrm>
            <a:off x="28400" y="1"/>
            <a:ext cx="9102053" cy="687493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26981"/>
            <a:ext cx="7886700" cy="963714"/>
          </a:xfrm>
        </p:spPr>
        <p:txBody>
          <a:bodyPr/>
          <a:lstStyle/>
          <a:p>
            <a:r>
              <a:rPr lang="en-US" dirty="0" smtClean="0"/>
              <a:t>Detectors sense GW amplitude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709" y="1167786"/>
            <a:ext cx="7886700" cy="884683"/>
          </a:xfrm>
        </p:spPr>
        <p:txBody>
          <a:bodyPr/>
          <a:lstStyle/>
          <a:p>
            <a:r>
              <a:rPr lang="en-US" dirty="0" smtClean="0"/>
              <a:t>The amplitude of the GW signal emitted by a mass distribution with </a:t>
            </a:r>
            <a:r>
              <a:rPr lang="en-US" dirty="0" err="1" smtClean="0"/>
              <a:t>quadrupolar</a:t>
            </a:r>
            <a:r>
              <a:rPr lang="en-US" dirty="0" smtClean="0"/>
              <a:t> moment Q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568018"/>
              </p:ext>
            </p:extLst>
          </p:nvPr>
        </p:nvGraphicFramePr>
        <p:xfrm>
          <a:off x="3417311" y="2074812"/>
          <a:ext cx="2808600" cy="103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4" imgW="1066680" imgH="393480" progId="">
                  <p:embed/>
                </p:oleObj>
              </mc:Choice>
              <mc:Fallback>
                <p:oleObj name="Equation" r:id="rId4" imgW="1066680" imgH="393480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311" y="2074812"/>
                        <a:ext cx="2808600" cy="10367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21447"/>
              </p:ext>
            </p:extLst>
          </p:nvPr>
        </p:nvGraphicFramePr>
        <p:xfrm>
          <a:off x="2441302" y="2074812"/>
          <a:ext cx="905613" cy="103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zione" r:id="rId6" imgW="342720" imgH="393480" progId="Equation.3">
                  <p:embed/>
                </p:oleObj>
              </mc:Choice>
              <mc:Fallback>
                <p:oleObj name="Equazione" r:id="rId6" imgW="3427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41302" y="2074812"/>
                        <a:ext cx="905613" cy="10367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e 6"/>
          <p:cNvSpPr/>
          <p:nvPr/>
        </p:nvSpPr>
        <p:spPr>
          <a:xfrm>
            <a:off x="5006175" y="2759740"/>
            <a:ext cx="539430" cy="467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92" y="4813900"/>
            <a:ext cx="554334" cy="554334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3683913" y="4354914"/>
            <a:ext cx="1690653" cy="15531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/>
          <p:cNvCxnSpPr/>
          <p:nvPr/>
        </p:nvCxnSpPr>
        <p:spPr>
          <a:xfrm>
            <a:off x="4506216" y="5091695"/>
            <a:ext cx="868350" cy="27653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724705" y="3690262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10×r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2756357" y="3348411"/>
            <a:ext cx="3469553" cy="34207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3417311" y="3703649"/>
            <a:ext cx="1088905" cy="1388046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contenuto 2"/>
          <p:cNvSpPr txBox="1">
            <a:spLocks/>
          </p:cNvSpPr>
          <p:nvPr/>
        </p:nvSpPr>
        <p:spPr>
          <a:xfrm>
            <a:off x="6085481" y="3384712"/>
            <a:ext cx="2943430" cy="33813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Considering an uniform distribution of GW sources, 10 times more detection range correspond to 10</a:t>
            </a:r>
            <a:r>
              <a:rPr lang="en-US" baseline="30000" dirty="0" smtClean="0"/>
              <a:t>3</a:t>
            </a:r>
            <a:r>
              <a:rPr lang="en-US" dirty="0" smtClean="0"/>
              <a:t> increase of signal rate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831298" y="4691188"/>
            <a:ext cx="30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8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“Next”?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51520" y="1690688"/>
            <a:ext cx="8568952" cy="46472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Although Advanced GW detectors era just started and although GW have been just detected, the GW scientific community is investigating the long term future</a:t>
            </a:r>
          </a:p>
          <a:p>
            <a:r>
              <a:rPr lang="en-US" dirty="0"/>
              <a:t>What?</a:t>
            </a:r>
          </a:p>
          <a:p>
            <a:pPr lvl="1"/>
            <a:r>
              <a:rPr lang="en-US" dirty="0" smtClean="0"/>
              <a:t>What is ET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/>
              <a:t>Where?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site</a:t>
            </a:r>
            <a:endParaRPr lang="en-US" dirty="0" smtClean="0"/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Motivation for a next generation of GW interferometers</a:t>
            </a:r>
          </a:p>
          <a:p>
            <a:r>
              <a:rPr lang="en-US" dirty="0" smtClean="0"/>
              <a:t>When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it the right time to work on 3G?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Taup 2015</a:t>
            </a:r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4690" y="2668577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What?</a:t>
            </a:r>
            <a:endParaRPr lang="en-US" dirty="0"/>
          </a:p>
        </p:txBody>
      </p:sp>
      <p:pic>
        <p:nvPicPr>
          <p:cNvPr id="3" name="Immagine 2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7054"/>
          </a:xfrm>
        </p:spPr>
        <p:txBody>
          <a:bodyPr/>
          <a:lstStyle/>
          <a:p>
            <a:r>
              <a:rPr lang="en-US" dirty="0" smtClean="0"/>
              <a:t>The Einstein Telescope</a:t>
            </a:r>
            <a:endParaRPr lang="en-US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0" y="1266738"/>
            <a:ext cx="8151051" cy="516761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M.Punturo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4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ET design study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study funded by the EC in FP7 (2008-2011)</a:t>
            </a:r>
          </a:p>
          <a:p>
            <a:pPr lvl="1"/>
            <a:r>
              <a:rPr lang="en-US" dirty="0" smtClean="0"/>
              <a:t>Involving France, Germany, Italy, the Netherlands, UK</a:t>
            </a:r>
          </a:p>
          <a:p>
            <a:r>
              <a:rPr lang="en-US" dirty="0" smtClean="0"/>
              <a:t>Now the ET community includes also Hungary, Poland and Spain</a:t>
            </a:r>
          </a:p>
          <a:p>
            <a:r>
              <a:rPr lang="en-US" dirty="0" smtClean="0"/>
              <a:t>Project included in sectorial roadmaps (GWIC, APPEC, OECD,. …) and worldwide recognized as leading 3G project</a:t>
            </a:r>
            <a:endParaRPr lang="en-US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ET idea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147" y="1458852"/>
            <a:ext cx="8215203" cy="4718111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 err="1" smtClean="0"/>
              <a:t>realise</a:t>
            </a:r>
            <a:r>
              <a:rPr lang="en-US" dirty="0" smtClean="0"/>
              <a:t> a 3G GW observatory</a:t>
            </a:r>
          </a:p>
          <a:p>
            <a:pPr lvl="1"/>
            <a:r>
              <a:rPr lang="en-US" dirty="0" smtClean="0"/>
              <a:t>3G: Factor 10 better than advanced (2G) detectors</a:t>
            </a:r>
          </a:p>
          <a:p>
            <a:pPr lvl="1"/>
            <a:r>
              <a:rPr lang="en-US" dirty="0" smtClean="0"/>
              <a:t>Observatory:</a:t>
            </a:r>
          </a:p>
          <a:p>
            <a:pPr lvl="2"/>
            <a:r>
              <a:rPr lang="en-US" dirty="0" smtClean="0"/>
              <a:t>Wide frequency, with special attention to low frequency (few HZ)</a:t>
            </a:r>
          </a:p>
          <a:p>
            <a:pPr lvl="3"/>
            <a:r>
              <a:rPr lang="en-US" dirty="0" smtClean="0"/>
              <a:t>Stellar mass Black Holes</a:t>
            </a:r>
          </a:p>
          <a:p>
            <a:pPr lvl="2"/>
            <a:r>
              <a:rPr lang="en-US" dirty="0" smtClean="0"/>
              <a:t>Capable to work alone (characteristic to be renegotiated)</a:t>
            </a:r>
          </a:p>
          <a:p>
            <a:pPr lvl="3"/>
            <a:r>
              <a:rPr lang="en-US" dirty="0" smtClean="0"/>
              <a:t>Localization capability</a:t>
            </a:r>
          </a:p>
          <a:p>
            <a:pPr lvl="3"/>
            <a:r>
              <a:rPr lang="en-US" dirty="0" smtClean="0"/>
              <a:t>High duty cycle: redundancy</a:t>
            </a:r>
          </a:p>
          <a:p>
            <a:pPr lvl="2"/>
            <a:r>
              <a:rPr lang="en-US" dirty="0" smtClean="0"/>
              <a:t>50-years lifetime of the infrastructure</a:t>
            </a:r>
          </a:p>
          <a:p>
            <a:pPr lvl="3"/>
            <a:r>
              <a:rPr lang="en-US" dirty="0" smtClean="0"/>
              <a:t>Capable to host the upgrades of the hosted detectors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72" y="332669"/>
            <a:ext cx="2152381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1B1B4C9C-1863-4D7E-BB74-D0270F98DDD9}" vid="{3611EBEE-7FA5-409C-A228-62EC016FC1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AzzurroArcoNuovo</Template>
  <TotalTime>611</TotalTime>
  <Words>1570</Words>
  <Application>Microsoft Office PowerPoint</Application>
  <PresentationFormat>Presentazione su schermo (4:3)</PresentationFormat>
  <Paragraphs>446</Paragraphs>
  <Slides>36</Slides>
  <Notes>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Segoe UI Light</vt:lpstr>
      <vt:lpstr>Symbol</vt:lpstr>
      <vt:lpstr>Times New Roman</vt:lpstr>
      <vt:lpstr>Verdana</vt:lpstr>
      <vt:lpstr>Tema di Office</vt:lpstr>
      <vt:lpstr>Equazione</vt:lpstr>
      <vt:lpstr>Equation</vt:lpstr>
      <vt:lpstr>A 3rd generation GW observatory:  Einstein Telescope (ET)</vt:lpstr>
      <vt:lpstr>Terrestrial Detectors</vt:lpstr>
      <vt:lpstr>Presentazione standard di PowerPoint</vt:lpstr>
      <vt:lpstr>Detectors sense GW amplitude</vt:lpstr>
      <vt:lpstr>What “Next”?</vt:lpstr>
      <vt:lpstr>What?</vt:lpstr>
      <vt:lpstr>The Einstein Telescope</vt:lpstr>
      <vt:lpstr>The ET design study</vt:lpstr>
      <vt:lpstr>The ET idea</vt:lpstr>
      <vt:lpstr>The ET infrastructure</vt:lpstr>
      <vt:lpstr>Sensitivity Curve</vt:lpstr>
      <vt:lpstr>Technologies</vt:lpstr>
      <vt:lpstr>Where?</vt:lpstr>
      <vt:lpstr>ET site(s)</vt:lpstr>
      <vt:lpstr>Underground Seismic noise Measurement</vt:lpstr>
      <vt:lpstr>Underground Seismic noise Measurement</vt:lpstr>
      <vt:lpstr>Day/Night variability vs population density</vt:lpstr>
      <vt:lpstr>Day/Night variability vs population density</vt:lpstr>
      <vt:lpstr>Why?</vt:lpstr>
      <vt:lpstr>Beyond the detection</vt:lpstr>
      <vt:lpstr>Extreme matter</vt:lpstr>
      <vt:lpstr>NS Equation of State</vt:lpstr>
      <vt:lpstr>Observing BNS deformation</vt:lpstr>
      <vt:lpstr>Disentangle EOS (on Advanced)</vt:lpstr>
      <vt:lpstr>Extreme Gravity</vt:lpstr>
      <vt:lpstr>Extreme Gravity</vt:lpstr>
      <vt:lpstr>What we seen in GW150914</vt:lpstr>
      <vt:lpstr>Extreme Gravity: do we need the darkness?</vt:lpstr>
      <vt:lpstr>Extreme Universe: GRB progenitors</vt:lpstr>
      <vt:lpstr>Extreme Universe: GRB progenitors</vt:lpstr>
      <vt:lpstr>When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 Sezione di Perugia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3rd generation GW observatory:  Einstein Telescope</dc:title>
  <dc:creator>Michele Punturo</dc:creator>
  <cp:lastModifiedBy>Michele Punturo</cp:lastModifiedBy>
  <cp:revision>28</cp:revision>
  <dcterms:created xsi:type="dcterms:W3CDTF">2016-10-05T14:20:51Z</dcterms:created>
  <dcterms:modified xsi:type="dcterms:W3CDTF">2016-10-17T10:47:01Z</dcterms:modified>
</cp:coreProperties>
</file>