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mp4" ContentType="video/mp4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85" r:id="rId4"/>
    <p:sldId id="275" r:id="rId5"/>
    <p:sldId id="288" r:id="rId6"/>
    <p:sldId id="259" r:id="rId7"/>
    <p:sldId id="265" r:id="rId8"/>
    <p:sldId id="260" r:id="rId9"/>
    <p:sldId id="267" r:id="rId10"/>
    <p:sldId id="266" r:id="rId11"/>
    <p:sldId id="274" r:id="rId12"/>
    <p:sldId id="292" r:id="rId13"/>
    <p:sldId id="269" r:id="rId14"/>
    <p:sldId id="278" r:id="rId15"/>
    <p:sldId id="279" r:id="rId16"/>
    <p:sldId id="280" r:id="rId17"/>
    <p:sldId id="272" r:id="rId18"/>
    <p:sldId id="271" r:id="rId19"/>
    <p:sldId id="263" r:id="rId20"/>
    <p:sldId id="289" r:id="rId21"/>
    <p:sldId id="291" r:id="rId22"/>
    <p:sldId id="287" r:id="rId23"/>
    <p:sldId id="262" r:id="rId24"/>
    <p:sldId id="264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3"/>
    <p:restoredTop sz="91415"/>
  </p:normalViewPr>
  <p:slideViewPr>
    <p:cSldViewPr snapToGrid="0" snapToObjects="1">
      <p:cViewPr>
        <p:scale>
          <a:sx n="57" d="100"/>
          <a:sy n="57" d="100"/>
        </p:scale>
        <p:origin x="1152" y="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B4841-CDC4-1D43-AFFB-5E0733C1E2AF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FCFF3-8E04-F248-88D8-1D61BDD1D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45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FCFF3-8E04-F248-88D8-1D61BDD1D1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87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FCFF3-8E04-F248-88D8-1D61BDD1D1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89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FCFF3-8E04-F248-88D8-1D61BDD1D1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77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8DE9-9A1F-2644-BF93-8E54395ECCF6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2F3B2-43B9-6A4C-B07D-FFD0BD741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0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8DE9-9A1F-2644-BF93-8E54395ECCF6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2F3B2-43B9-6A4C-B07D-FFD0BD741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97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8DE9-9A1F-2644-BF93-8E54395ECCF6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2F3B2-43B9-6A4C-B07D-FFD0BD741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61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8DE9-9A1F-2644-BF93-8E54395ECCF6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2F3B2-43B9-6A4C-B07D-FFD0BD7411F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84000" y="1750574"/>
            <a:ext cx="102240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4"/>
          <a:stretch/>
        </p:blipFill>
        <p:spPr>
          <a:xfrm>
            <a:off x="10152993" y="62332"/>
            <a:ext cx="1785769" cy="193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53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8DE9-9A1F-2644-BF93-8E54395ECCF6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2F3B2-43B9-6A4C-B07D-FFD0BD741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35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8DE9-9A1F-2644-BF93-8E54395ECCF6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2F3B2-43B9-6A4C-B07D-FFD0BD7411F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84000" y="1750574"/>
            <a:ext cx="102240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72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8DE9-9A1F-2644-BF93-8E54395ECCF6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2F3B2-43B9-6A4C-B07D-FFD0BD7411F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984000" y="1750574"/>
            <a:ext cx="102240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489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8DE9-9A1F-2644-BF93-8E54395ECCF6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2F3B2-43B9-6A4C-B07D-FFD0BD741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38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8DE9-9A1F-2644-BF93-8E54395ECCF6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2F3B2-43B9-6A4C-B07D-FFD0BD741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08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8DE9-9A1F-2644-BF93-8E54395ECCF6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2F3B2-43B9-6A4C-B07D-FFD0BD741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8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8DE9-9A1F-2644-BF93-8E54395ECCF6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2F3B2-43B9-6A4C-B07D-FFD0BD741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6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28DE9-9A1F-2644-BF93-8E54395ECCF6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2F3B2-43B9-6A4C-B07D-FFD0BD741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5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eg"/><Relationship Id="rId12" Type="http://schemas.openxmlformats.org/officeDocument/2006/relationships/image" Target="../media/image10.gif"/><Relationship Id="rId13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hyperlink" Target="http://sci.esa.int/lisapathfinder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hyperlink" Target="http://elisascience.org/" TargetMode="External"/><Relationship Id="rId5" Type="http://schemas.openxmlformats.org/officeDocument/2006/relationships/image" Target="../media/image14.jp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hyperlink" Target="http://sci.esa.int/lisapathfinder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3586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First steps to observing gravitational waves in space</a:t>
            </a:r>
            <a:br>
              <a:rPr lang="en-US" dirty="0" smtClean="0"/>
            </a:br>
            <a:r>
              <a:rPr lang="en-US" sz="4000" dirty="0" smtClean="0"/>
              <a:t>Results from LISA Pathfinder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89495"/>
            <a:ext cx="9144000" cy="1655762"/>
          </a:xfrm>
        </p:spPr>
        <p:txBody>
          <a:bodyPr/>
          <a:lstStyle/>
          <a:p>
            <a:r>
              <a:rPr lang="en-US" dirty="0" smtClean="0"/>
              <a:t>Peter </a:t>
            </a:r>
            <a:r>
              <a:rPr lang="en-US" dirty="0" err="1" smtClean="0"/>
              <a:t>Wass</a:t>
            </a:r>
            <a:r>
              <a:rPr lang="en-US" dirty="0" smtClean="0"/>
              <a:t> for the LISA Pathfinder Collaboration</a:t>
            </a:r>
          </a:p>
          <a:p>
            <a:r>
              <a:rPr lang="en-US" dirty="0" err="1" smtClean="0"/>
              <a:t>SciNeGHE</a:t>
            </a:r>
            <a:r>
              <a:rPr lang="en-US" dirty="0" smtClean="0"/>
              <a:t> 2016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767"/>
            <a:ext cx="4698657" cy="1931148"/>
          </a:xfrm>
          <a:prstGeom prst="rect">
            <a:avLst/>
          </a:prstGeom>
        </p:spPr>
      </p:pic>
      <p:pic>
        <p:nvPicPr>
          <p:cNvPr id="5" name="Picture 88" descr="IMP_ML_2CS_P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7915" y="404437"/>
            <a:ext cx="3103753" cy="91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si_logo.svg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373" y="6176096"/>
            <a:ext cx="856132" cy="523952"/>
          </a:xfrm>
          <a:prstGeom prst="rect">
            <a:avLst/>
          </a:prstGeom>
        </p:spPr>
      </p:pic>
      <p:pic>
        <p:nvPicPr>
          <p:cNvPr id="13" name="Picture 12" descr="DLR.jpe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628" y="6169154"/>
            <a:ext cx="550698" cy="458915"/>
          </a:xfrm>
          <a:prstGeom prst="rect">
            <a:avLst/>
          </a:prstGeom>
        </p:spPr>
      </p:pic>
      <p:pic>
        <p:nvPicPr>
          <p:cNvPr id="14" name="Picture 13" descr="UKSA.jp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1644" y="6170021"/>
            <a:ext cx="524992" cy="520510"/>
          </a:xfrm>
          <a:prstGeom prst="rect">
            <a:avLst/>
          </a:prstGeom>
        </p:spPr>
      </p:pic>
      <p:pic>
        <p:nvPicPr>
          <p:cNvPr id="15" name="Picture 14" descr="SRON.png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0126" y="6328778"/>
            <a:ext cx="714607" cy="242903"/>
          </a:xfrm>
          <a:prstGeom prst="rect">
            <a:avLst/>
          </a:prstGeom>
        </p:spPr>
      </p:pic>
      <p:pic>
        <p:nvPicPr>
          <p:cNvPr id="16" name="Picture 15" descr="logo_suisse.png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715" y="6210796"/>
            <a:ext cx="442025" cy="478867"/>
          </a:xfrm>
          <a:prstGeom prst="rect">
            <a:avLst/>
          </a:prstGeom>
        </p:spPr>
      </p:pic>
      <p:pic>
        <p:nvPicPr>
          <p:cNvPr id="17" name="Picture 16" descr="cnes.png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409"/>
          <a:stretch/>
        </p:blipFill>
        <p:spPr>
          <a:xfrm>
            <a:off x="2622715" y="6176963"/>
            <a:ext cx="721336" cy="569090"/>
          </a:xfrm>
          <a:prstGeom prst="rect">
            <a:avLst/>
          </a:prstGeom>
        </p:spPr>
      </p:pic>
      <p:pic>
        <p:nvPicPr>
          <p:cNvPr id="18" name="Picture 17" descr="CSIC.jpeg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959" y="6162216"/>
            <a:ext cx="358888" cy="500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9809" y="5880504"/>
            <a:ext cx="1286631" cy="10362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53" y="6121610"/>
            <a:ext cx="832502" cy="6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1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sd</a:t>
            </a:r>
            <a:endParaRPr lang="en-US" dirty="0"/>
          </a:p>
        </p:txBody>
      </p:sp>
      <p:pic>
        <p:nvPicPr>
          <p:cNvPr id="6" name="LaunchTrim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6729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Journey to L1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0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61" y="2017912"/>
            <a:ext cx="11248878" cy="42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0"/>
            <a:ext cx="12192000" cy="6597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LISA Pathfinder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56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0"/>
            <a:ext cx="12192000" cy="6597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LISA Pathfinder requirements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11" y="0"/>
            <a:ext cx="5992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1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0"/>
            <a:ext cx="12192000" cy="6597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LISA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2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0"/>
            <a:ext cx="12192000" cy="6597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LISA requirements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853559" y="3311658"/>
            <a:ext cx="614855" cy="597290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0231821" y="3153103"/>
            <a:ext cx="725213" cy="788276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468414" y="2942326"/>
            <a:ext cx="259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Reduce </a:t>
            </a:r>
            <a:r>
              <a:rPr lang="en-US" i="1" dirty="0" err="1" smtClean="0">
                <a:latin typeface="Times" charset="0"/>
                <a:ea typeface="Times" charset="0"/>
                <a:cs typeface="Times" charset="0"/>
              </a:rPr>
              <a:t>F</a:t>
            </a:r>
            <a:r>
              <a:rPr lang="en-US" i="1" baseline="-25000" dirty="0" err="1" smtClean="0">
                <a:latin typeface="Times" charset="0"/>
                <a:ea typeface="Times" charset="0"/>
                <a:cs typeface="Times" charset="0"/>
              </a:rPr>
              <a:t>x</a:t>
            </a:r>
            <a:endParaRPr lang="en-US" i="1" baseline="-250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61842" y="2783771"/>
            <a:ext cx="4135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Spacecraft motion </a:t>
            </a:r>
            <a:r>
              <a:rPr lang="en-US" smtClean="0"/>
              <a:t>coupling through Interferometer </a:t>
            </a:r>
            <a:r>
              <a:rPr lang="en-US" dirty="0" smtClean="0"/>
              <a:t>misalignment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85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0"/>
            <a:ext cx="12192000" cy="6597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LISA requirements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529255" y="2506717"/>
            <a:ext cx="15766" cy="1418897"/>
          </a:xfrm>
          <a:prstGeom prst="straightConnector1">
            <a:avLst/>
          </a:prstGeom>
          <a:ln w="1270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61696" y="1775537"/>
            <a:ext cx="2317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Low-frequency settling of spacecraft structure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64269" y="5470633"/>
            <a:ext cx="688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solidFill>
                  <a:srgbClr val="C00000"/>
                </a:solidFill>
                <a:latin typeface="Helvetica Neue" charset="0"/>
              </a:rPr>
              <a:t>Phys</a:t>
            </a:r>
            <a:r>
              <a:rPr lang="sk-SK" dirty="0">
                <a:solidFill>
                  <a:srgbClr val="C00000"/>
                </a:solidFill>
                <a:latin typeface="Helvetica Neue" charset="0"/>
              </a:rPr>
              <a:t>. Rev. </a:t>
            </a:r>
            <a:r>
              <a:rPr lang="sk-SK" dirty="0" err="1">
                <a:solidFill>
                  <a:srgbClr val="C00000"/>
                </a:solidFill>
                <a:latin typeface="Helvetica Neue" charset="0"/>
              </a:rPr>
              <a:t>Lett</a:t>
            </a:r>
            <a:r>
              <a:rPr lang="sk-SK" dirty="0">
                <a:solidFill>
                  <a:srgbClr val="C00000"/>
                </a:solidFill>
                <a:latin typeface="Helvetica Neue" charset="0"/>
              </a:rPr>
              <a:t>. </a:t>
            </a:r>
            <a:r>
              <a:rPr lang="sk-SK" b="1" dirty="0">
                <a:solidFill>
                  <a:srgbClr val="C00000"/>
                </a:solidFill>
                <a:latin typeface="Helvetica Neue" charset="0"/>
              </a:rPr>
              <a:t>116</a:t>
            </a:r>
            <a:r>
              <a:rPr lang="sk-SK" dirty="0">
                <a:solidFill>
                  <a:srgbClr val="C00000"/>
                </a:solidFill>
                <a:latin typeface="Helvetica Neue" charset="0"/>
              </a:rPr>
              <a:t>, 231101 (2016)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663559" y="3498145"/>
            <a:ext cx="5255" cy="1087954"/>
          </a:xfrm>
          <a:prstGeom prst="straightConnector1">
            <a:avLst/>
          </a:prstGeom>
          <a:ln w="1270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85641" y="2784641"/>
            <a:ext cx="2317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Pressure </a:t>
            </a:r>
            <a:r>
              <a:rPr lang="en-US" smtClean="0"/>
              <a:t>decrease around TMs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49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0"/>
            <a:ext cx="12192000" cy="6597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2943" y="5342490"/>
            <a:ext cx="611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White noise approaching the LISA level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0.5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&gt;f&gt;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400mHz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47742" y="3549981"/>
            <a:ext cx="3106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Local </a:t>
            </a:r>
            <a:r>
              <a:rPr lang="en-US" smtClean="0"/>
              <a:t>interferometer performance: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35fm/√Hz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0828" y="3272982"/>
            <a:ext cx="2402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Unexplained </a:t>
            </a:r>
            <a:br>
              <a:rPr lang="en-US" smtClean="0"/>
            </a:br>
            <a:r>
              <a:rPr lang="en-US" smtClean="0"/>
              <a:t>low-frequency </a:t>
            </a:r>
            <a:r>
              <a:rPr lang="en-US" dirty="0" smtClean="0"/>
              <a:t>excess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f&lt;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0.5mHz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056" y="365125"/>
            <a:ext cx="10279743" cy="1325563"/>
          </a:xfrm>
        </p:spPr>
        <p:txBody>
          <a:bodyPr/>
          <a:lstStyle/>
          <a:p>
            <a:r>
              <a:rPr lang="en-US" dirty="0" smtClean="0"/>
              <a:t>Best performance (so far...)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41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Physics </a:t>
            </a:r>
            <a:r>
              <a:rPr lang="en-US" dirty="0" smtClean="0"/>
              <a:t>lab in space: </a:t>
            </a:r>
            <a:r>
              <a:rPr lang="en-US" dirty="0" err="1" smtClean="0"/>
              <a:t>characterising</a:t>
            </a:r>
            <a:r>
              <a:rPr lang="en-US" dirty="0" smtClean="0"/>
              <a:t> </a:t>
            </a:r>
            <a:r>
              <a:rPr lang="en-US" dirty="0"/>
              <a:t>force </a:t>
            </a:r>
            <a:r>
              <a:rPr lang="en-US" dirty="0" smtClean="0"/>
              <a:t>disturbances 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dirty="0" smtClean="0"/>
              <a:t>Electrostatic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dirty="0" smtClean="0"/>
              <a:t>Magnetic 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dirty="0" smtClean="0"/>
              <a:t>Thermal/Pressure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dirty="0" smtClean="0"/>
              <a:t>Laser power fluctuations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dirty="0" smtClean="0"/>
              <a:t>Spacecraft coupling and cross talk</a:t>
            </a:r>
          </a:p>
          <a:p>
            <a:pPr marL="0" indent="0">
              <a:spcAft>
                <a:spcPts val="1200"/>
              </a:spcAft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0943" y="2705548"/>
            <a:ext cx="5336427" cy="4152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7758299" y="6255871"/>
            <a:ext cx="4281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ESA/ATG </a:t>
            </a:r>
            <a:r>
              <a:rPr lang="en-US" sz="1400" dirty="0" err="1" smtClean="0"/>
              <a:t>MediaLab</a:t>
            </a:r>
            <a:endParaRPr lang="en-US" sz="1400" dirty="0" smtClean="0"/>
          </a:p>
          <a:p>
            <a:r>
              <a:rPr lang="en-US" sz="1400" dirty="0" smtClean="0">
                <a:hlinkClick r:id="rId3"/>
              </a:rPr>
              <a:t>http://sci.esa.int/lisapathfinder</a:t>
            </a:r>
            <a:r>
              <a:rPr lang="en-US" sz="1400" dirty="0" smtClean="0"/>
              <a:t>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7096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5" b="3499"/>
          <a:stretch/>
        </p:blipFill>
        <p:spPr>
          <a:xfrm>
            <a:off x="2163071" y="1860211"/>
            <a:ext cx="7865857" cy="49977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 spectrum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0" y="6550223"/>
            <a:ext cx="4281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Credit</a:t>
            </a:r>
            <a:r>
              <a:rPr lang="en-US" sz="1400" dirty="0"/>
              <a:t>: NASA Goddard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147478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 noise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03" y="1690688"/>
            <a:ext cx="8369259" cy="5126400"/>
          </a:xfrm>
        </p:spPr>
      </p:pic>
      <p:sp>
        <p:nvSpPr>
          <p:cNvPr id="4" name="TextBox 3"/>
          <p:cNvSpPr txBox="1"/>
          <p:nvPr/>
        </p:nvSpPr>
        <p:spPr>
          <a:xfrm>
            <a:off x="8179725" y="1891409"/>
            <a:ext cx="40122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Predictions using GEANT4</a:t>
            </a:r>
          </a:p>
          <a:p>
            <a:r>
              <a:rPr lang="en-US" sz="2400" dirty="0" smtClean="0"/>
              <a:t>25 e/s/√Hz</a:t>
            </a:r>
          </a:p>
          <a:p>
            <a:r>
              <a:rPr lang="en-US" dirty="0" err="1" smtClean="0"/>
              <a:t>Wass</a:t>
            </a:r>
            <a:r>
              <a:rPr lang="en-US" dirty="0" smtClean="0"/>
              <a:t> et al CQG 22 (2005) S311</a:t>
            </a:r>
          </a:p>
          <a:p>
            <a:r>
              <a:rPr lang="en-US" dirty="0"/>
              <a:t>Araujo et al </a:t>
            </a:r>
            <a:r>
              <a:rPr lang="en-US" dirty="0" err="1"/>
              <a:t>Astropart.Phys</a:t>
            </a:r>
            <a:r>
              <a:rPr lang="en-US" dirty="0"/>
              <a:t> 22 (2005) 451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14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" y="181048"/>
            <a:ext cx="11583736" cy="6676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1698625"/>
            <a:r>
              <a:rPr lang="en-US" dirty="0" smtClean="0"/>
              <a:t>Charge </a:t>
            </a:r>
            <a:r>
              <a:rPr lang="en-US" dirty="0"/>
              <a:t>noise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baseline="30000" dirty="0"/>
          </a:p>
          <a:p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199175" y="1383071"/>
                <a:ext cx="8191161" cy="7790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  <m:r>
                            <a:rPr lang="en-GB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𝑔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charset="0"/>
                            </a:rPr>
                            <m:t>1/2</m:t>
                          </m:r>
                        </m:sup>
                      </m:sSubSup>
                      <m:r>
                        <a:rPr lang="en-GB" sz="2400" b="0" i="1" smtClean="0"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bg-BG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|"/>
                          <m:endChr m:val="|"/>
                          <m:ctrlPr>
                            <a:rPr lang="hr-HR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bg-BG" sz="24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bg-BG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bg-BG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  <m:r>
                                <a:rPr lang="en-GB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bg-BG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GB" sz="2400">
                                  <a:latin typeface="Cambria Math" charset="0"/>
                                </a:rPr>
                                <m:t>tot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hr-HR" sz="24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charset="0"/>
                                </a:rPr>
                                <m:t>𝑞</m:t>
                              </m:r>
                              <m:r>
                                <a:rPr lang="en-GB" sz="2400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GB" sz="2400" i="1"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sz="24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GB" sz="24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charset="0"/>
                                </a:rPr>
                                <m:t>𝑞</m:t>
                              </m:r>
                              <m:r>
                                <a:rPr lang="en-GB" sz="2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GB" sz="2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GB" sz="24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175" y="1383071"/>
                <a:ext cx="8191161" cy="77905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015976" y="2411831"/>
                <a:ext cx="19709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GB" sz="24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GB" sz="24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</m:e>
                        <m:sub>
                          <m:r>
                            <a:rPr lang="en-GB" sz="2400" i="1">
                              <a:latin typeface="Cambria Math" charset="0"/>
                            </a:rPr>
                            <m:t>𝑥</m:t>
                          </m:r>
                          <m:r>
                            <a:rPr lang="en-GB" sz="2400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1" smtClean="0">
                          <a:latin typeface="Cambria Math" charset="0"/>
                        </a:rPr>
                        <m:t>=1</m:t>
                      </m:r>
                      <m:r>
                        <m:rPr>
                          <m:nor/>
                        </m:rPr>
                        <a:rPr lang="en-GB" sz="2400" b="0" i="0" smtClean="0">
                          <a:latin typeface="Cambria Math" charset="0"/>
                        </a:rPr>
                        <m:t>V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5976" y="2411831"/>
                <a:ext cx="197098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406" r="-309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47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Nominal mission complete, NASA operations underway</a:t>
            </a:r>
          </a:p>
          <a:p>
            <a:r>
              <a:rPr lang="en-US" dirty="0" smtClean="0"/>
              <a:t>Some </a:t>
            </a:r>
            <a:r>
              <a:rPr lang="en-US" dirty="0"/>
              <a:t>figures: </a:t>
            </a:r>
            <a:endParaRPr lang="en-US" dirty="0" smtClean="0"/>
          </a:p>
          <a:p>
            <a:pPr lvl="1"/>
            <a:r>
              <a:rPr lang="en-US" dirty="0" smtClean="0"/>
              <a:t>92 </a:t>
            </a:r>
            <a:r>
              <a:rPr lang="en-US" dirty="0"/>
              <a:t>days of science operations </a:t>
            </a:r>
            <a:endParaRPr lang="en-US" dirty="0" smtClean="0"/>
          </a:p>
          <a:p>
            <a:pPr lvl="1"/>
            <a:r>
              <a:rPr lang="en-US" dirty="0"/>
              <a:t>~24 days of ‘non-science’ activities (e.g. station keeping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2214 </a:t>
            </a:r>
            <a:r>
              <a:rPr lang="en-US" dirty="0"/>
              <a:t>hours of data taking, of which: </a:t>
            </a:r>
            <a:endParaRPr lang="en-US" dirty="0" smtClean="0"/>
          </a:p>
          <a:p>
            <a:pPr lvl="1"/>
            <a:r>
              <a:rPr lang="en-US" dirty="0" smtClean="0"/>
              <a:t>1491 hours of noise measurement (taking data with no injections) </a:t>
            </a:r>
          </a:p>
          <a:p>
            <a:pPr lvl="1"/>
            <a:r>
              <a:rPr lang="en-US" dirty="0" smtClean="0"/>
              <a:t>723 </a:t>
            </a:r>
            <a:r>
              <a:rPr lang="en-US" dirty="0"/>
              <a:t>hours of ‘active” </a:t>
            </a:r>
            <a:r>
              <a:rPr lang="en-US" dirty="0" smtClean="0"/>
              <a:t>investigations</a:t>
            </a:r>
          </a:p>
          <a:p>
            <a:pPr lvl="1"/>
            <a:r>
              <a:rPr lang="en-US" dirty="0"/>
              <a:t>1 interruption caused by on-board software bug</a:t>
            </a:r>
          </a:p>
          <a:p>
            <a:pPr lvl="1"/>
            <a:r>
              <a:rPr lang="en-US" dirty="0" smtClean="0"/>
              <a:t>~</a:t>
            </a:r>
            <a:r>
              <a:rPr lang="en-US" dirty="0" smtClean="0"/>
              <a:t>20GB </a:t>
            </a:r>
            <a:r>
              <a:rPr lang="en-US" dirty="0"/>
              <a:t>of data </a:t>
            </a:r>
            <a:r>
              <a:rPr lang="en-US" dirty="0" smtClean="0"/>
              <a:t>(typically 56kbps for 8hr per day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2394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for </a:t>
            </a:r>
            <a:r>
              <a:rPr lang="en-US" dirty="0" smtClean="0"/>
              <a:t>LISA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en-US" dirty="0" smtClean="0"/>
              <a:t>Noise still improving with pressure after 9 months – LISA transfer will be </a:t>
            </a:r>
            <a:r>
              <a:rPr lang="en-US" dirty="0"/>
              <a:t>&gt;</a:t>
            </a:r>
            <a:r>
              <a:rPr lang="en-US" dirty="0" smtClean="0"/>
              <a:t>1 year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en-US" dirty="0" smtClean="0"/>
              <a:t>Inertial sensor technology fully demonstrated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en-US" dirty="0" smtClean="0"/>
              <a:t>Local interferometer performing &gt;100X better than required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en-GB" dirty="0" smtClean="0"/>
              <a:t>Current </a:t>
            </a:r>
            <a:r>
              <a:rPr lang="en-US" dirty="0" smtClean="0"/>
              <a:t>LPF performance would enable a GW observatory with capability very close to ‘classical’ LISA </a:t>
            </a:r>
          </a:p>
        </p:txBody>
      </p:sp>
    </p:spTree>
    <p:extLst>
      <p:ext uri="{BB962C8B-B14F-4D97-AF65-F5344CB8AC3E}">
        <p14:creationId xmlns:p14="http://schemas.microsoft.com/office/powerpoint/2010/main" val="33235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LISA Pathfinder extended </a:t>
            </a:r>
            <a:r>
              <a:rPr lang="en-US" dirty="0"/>
              <a:t>mission </a:t>
            </a:r>
            <a:r>
              <a:rPr lang="en-US" dirty="0" smtClean="0"/>
              <a:t>– Low-f performance the </a:t>
            </a:r>
            <a:r>
              <a:rPr lang="en-US" dirty="0"/>
              <a:t>focus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LISA is </a:t>
            </a:r>
            <a:r>
              <a:rPr lang="en-US" dirty="0" smtClean="0"/>
              <a:t>happening now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Mission call issued this month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NASA will provide a contribution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Grace Follow-On </a:t>
            </a:r>
            <a:r>
              <a:rPr lang="en-US" dirty="0"/>
              <a:t>testing spacecraft-spacecraft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laser </a:t>
            </a:r>
            <a:r>
              <a:rPr lang="en-US" dirty="0"/>
              <a:t>interferometry in </a:t>
            </a:r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2273644"/>
            <a:ext cx="3525157" cy="1749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0386" y="2753670"/>
            <a:ext cx="1826341" cy="2608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7627" y="4226047"/>
            <a:ext cx="1944373" cy="237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5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ISA_Orb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524000" y="836360"/>
            <a:ext cx="9144000" cy="2387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Thank You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9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mHz</a:t>
            </a:r>
            <a:r>
              <a:rPr lang="en-US" dirty="0" smtClean="0"/>
              <a:t> Gravitational waves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915" y="1690688"/>
            <a:ext cx="7162169" cy="50730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0" y="6334780"/>
            <a:ext cx="4281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Gravitational Universe</a:t>
            </a:r>
          </a:p>
          <a:p>
            <a:r>
              <a:rPr lang="en-US" sz="1400" dirty="0" smtClean="0">
                <a:hlinkClick r:id="rId4"/>
              </a:rPr>
              <a:t>http://elisascience.org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728" y="1820967"/>
            <a:ext cx="3322544" cy="18689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70" r="17055"/>
          <a:stretch/>
        </p:blipFill>
        <p:spPr>
          <a:xfrm>
            <a:off x="1261331" y="2081785"/>
            <a:ext cx="2507167" cy="18689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374" y="4673110"/>
            <a:ext cx="2404830" cy="1603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356" y="4352680"/>
            <a:ext cx="2514916" cy="188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6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164" y="1880732"/>
            <a:ext cx="10190923" cy="45730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go to space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 anchor="b"/>
          <a:lstStyle/>
          <a:p>
            <a:pPr algn="ctr"/>
            <a:r>
              <a:rPr lang="en-US" dirty="0" smtClean="0"/>
              <a:t>LISA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227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M up to 10</a:t>
            </a:r>
            <a:r>
              <a:rPr lang="en-US" baseline="30000" dirty="0" smtClean="0"/>
              <a:t>7</a:t>
            </a:r>
            <a:r>
              <a:rPr lang="en-US" dirty="0" smtClean="0"/>
              <a:t>M</a:t>
            </a:r>
            <a:r>
              <a:rPr lang="en-US" baseline="-25000" dirty="0" smtClean="0"/>
              <a:t>S</a:t>
            </a:r>
          </a:p>
          <a:p>
            <a:pPr marL="0" indent="0" algn="ctr">
              <a:buNone/>
            </a:pPr>
            <a:r>
              <a:rPr lang="en-US" dirty="0" smtClean="0"/>
              <a:t>Years from merger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Z up to &gt;10 (@SNR 100s)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SNR &gt;1000s</a:t>
            </a:r>
          </a:p>
          <a:p>
            <a:pPr marL="0" indent="0" algn="ctr">
              <a:buNone/>
            </a:pPr>
            <a:r>
              <a:rPr lang="en-US" dirty="0" smtClean="0"/>
              <a:t>1000s of sources</a:t>
            </a:r>
          </a:p>
          <a:p>
            <a:pPr marL="0" indent="0" algn="ctr">
              <a:buNone/>
            </a:pPr>
            <a:r>
              <a:rPr lang="en-US" dirty="0" smtClean="0"/>
              <a:t>Signal dominated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/>
          <a:p>
            <a:pPr algn="ctr"/>
            <a:r>
              <a:rPr lang="en-US" dirty="0" smtClean="0"/>
              <a:t>LIGO/VIRGO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275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M&lt;100M</a:t>
            </a:r>
            <a:r>
              <a:rPr lang="en-US" baseline="-25000" dirty="0" smtClean="0"/>
              <a:t>S</a:t>
            </a:r>
          </a:p>
          <a:p>
            <a:pPr marL="0" indent="0" algn="ctr">
              <a:buNone/>
            </a:pPr>
            <a:r>
              <a:rPr lang="en-US" dirty="0" smtClean="0"/>
              <a:t>&lt;1s from merger</a:t>
            </a:r>
          </a:p>
          <a:p>
            <a:pPr marL="0" indent="0" algn="ctr">
              <a:buNone/>
            </a:pPr>
            <a:r>
              <a:rPr lang="en-US" dirty="0" smtClean="0"/>
              <a:t>Z&lt;0.1</a:t>
            </a:r>
          </a:p>
          <a:p>
            <a:pPr marL="0" indent="0" algn="ctr">
              <a:buNone/>
            </a:pPr>
            <a:r>
              <a:rPr lang="en-US" dirty="0" smtClean="0"/>
              <a:t>SNR &lt;100</a:t>
            </a:r>
          </a:p>
          <a:p>
            <a:pPr marL="0" indent="0" algn="ctr">
              <a:buNone/>
            </a:pPr>
            <a:r>
              <a:rPr lang="en-US" dirty="0" smtClean="0"/>
              <a:t>100s of sources(?)</a:t>
            </a:r>
          </a:p>
          <a:p>
            <a:pPr marL="0" indent="0" algn="ctr">
              <a:buNone/>
            </a:pPr>
            <a:r>
              <a:rPr lang="en-US" dirty="0" smtClean="0"/>
              <a:t>Noise dominated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98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Multi-band </a:t>
            </a:r>
            <a:r>
              <a:rPr lang="en-US" dirty="0" smtClean="0"/>
              <a:t>GW astronomy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318" y="1825625"/>
            <a:ext cx="6938963" cy="51348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250" y="6425484"/>
            <a:ext cx="333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Sesana</a:t>
            </a:r>
            <a:r>
              <a:rPr lang="en-US" dirty="0"/>
              <a:t> </a:t>
            </a:r>
            <a:r>
              <a:rPr lang="en-US" dirty="0" smtClean="0"/>
              <a:t>PRL </a:t>
            </a:r>
            <a:r>
              <a:rPr lang="en-US" b="1" dirty="0"/>
              <a:t>116</a:t>
            </a:r>
            <a:r>
              <a:rPr lang="en-US" dirty="0"/>
              <a:t> 231102 (2016)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0" y="4001294"/>
            <a:ext cx="29210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5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1308" y="0"/>
            <a:ext cx="1236330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5429" y="2055812"/>
            <a:ext cx="6214116" cy="4140035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3 Spacecraft Million-km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arm-lengths</a:t>
            </a: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Test masses in sub-</a:t>
            </a:r>
            <a:r>
              <a:rPr lang="en-US" dirty="0" err="1">
                <a:solidFill>
                  <a:schemeClr val="bg1"/>
                </a:solidFill>
              </a:rPr>
              <a:t>femto</a:t>
            </a:r>
            <a:r>
              <a:rPr lang="en-US" dirty="0">
                <a:solidFill>
                  <a:schemeClr val="bg1"/>
                </a:solidFill>
              </a:rPr>
              <a:t>-g free fall 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10</a:t>
            </a:r>
            <a:r>
              <a:rPr lang="en-US" baseline="30000" dirty="0">
                <a:solidFill>
                  <a:schemeClr val="bg1"/>
                </a:solidFill>
              </a:rPr>
              <a:t>-15</a:t>
            </a:r>
            <a:r>
              <a:rPr lang="en-US" dirty="0">
                <a:solidFill>
                  <a:schemeClr val="bg1"/>
                </a:solidFill>
              </a:rPr>
              <a:t> m/s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/√Hz)</a:t>
            </a:r>
            <a:endParaRPr lang="en-US" dirty="0"/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Laser interferometry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Satellite-satellite and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TM-satellite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pm/√Hz TM position </a:t>
            </a:r>
            <a:r>
              <a:rPr lang="en-US" dirty="0" smtClean="0">
                <a:solidFill>
                  <a:schemeClr val="bg1"/>
                </a:solidFill>
              </a:rPr>
              <a:t>readout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LISA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515429" y="2052197"/>
            <a:ext cx="6214116" cy="4140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800"/>
              </a:spcAft>
              <a:buFont typeface="Arial"/>
              <a:buNone/>
            </a:pPr>
            <a:r>
              <a:rPr lang="en-US" dirty="0" smtClean="0">
                <a:solidFill>
                  <a:schemeClr val="bg1"/>
                </a:solidFill>
              </a:rPr>
              <a:t>Gravitational universe </a:t>
            </a:r>
            <a:r>
              <a:rPr lang="en-US" smtClean="0">
                <a:solidFill>
                  <a:schemeClr val="bg1"/>
                </a:solidFill>
              </a:rPr>
              <a:t>theme selected for L3 launch slot in 2034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56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0"/>
            <a:ext cx="12192000" cy="66256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29553" y="4837044"/>
            <a:ext cx="10875396" cy="115496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3000"/>
                </a:schemeClr>
              </a:gs>
              <a:gs pos="100000">
                <a:srgbClr val="FFC000"/>
              </a:gs>
              <a:gs pos="64000">
                <a:srgbClr val="FEC41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129553" y="1510749"/>
            <a:ext cx="5324256" cy="4492018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46000">
                <a:srgbClr val="FFC000"/>
              </a:gs>
              <a:gs pos="72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48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/>
        </p:nvSpPr>
        <p:spPr>
          <a:xfrm flipH="1">
            <a:off x="4044875" y="2650435"/>
            <a:ext cx="7960074" cy="3352332"/>
          </a:xfrm>
          <a:prstGeom prst="rtTriangl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100000">
                <a:srgbClr val="FFC000"/>
              </a:gs>
              <a:gs pos="40000">
                <a:srgbClr val="FEC41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7400000" scaled="0"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445496">
            <a:off x="1107887" y="3379793"/>
            <a:ext cx="3983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Acceleration noise on test masses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3fm/s</a:t>
            </a:r>
            <a:r>
              <a:rPr lang="en-US" baseline="30000" dirty="0" smtClean="0">
                <a:latin typeface="Times" charset="0"/>
                <a:ea typeface="Times" charset="0"/>
                <a:cs typeface="Times" charset="0"/>
              </a:rPr>
              <a:t>2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/√Hz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4874" y="5068658"/>
            <a:ext cx="3060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Interferometer shot noise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20pm/√Hz </a:t>
            </a:r>
            <a:r>
              <a:rPr lang="en-US" dirty="0" smtClean="0"/>
              <a:t>total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145176">
            <a:off x="8251618" y="3449052"/>
            <a:ext cx="3983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Attenuation by arm-length</a:t>
            </a:r>
          </a:p>
          <a:p>
            <a:r>
              <a:rPr lang="en-US" dirty="0" smtClean="0"/>
              <a:t>5 million km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LISA sensitivity</a:t>
            </a:r>
          </a:p>
        </p:txBody>
      </p:sp>
    </p:spTree>
    <p:extLst>
      <p:ext uri="{BB962C8B-B14F-4D97-AF65-F5344CB8AC3E}">
        <p14:creationId xmlns:p14="http://schemas.microsoft.com/office/powerpoint/2010/main" val="186082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 </a:t>
            </a:r>
            <a:r>
              <a:rPr lang="en-US" dirty="0" smtClean="0"/>
              <a:t>Pathfinder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dirty="0" smtClean="0"/>
              <a:t>Demonstrating: 	TM free-fall,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6-DoF position sensing and actuation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		Drag-free with µN thrusters,</a:t>
            </a:r>
            <a:br>
              <a:rPr lang="en-US" dirty="0" smtClean="0"/>
            </a:br>
            <a:r>
              <a:rPr lang="en-US" dirty="0" smtClean="0"/>
              <a:t>			Local interferometry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3366822"/>
            <a:ext cx="4933221" cy="3173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1420" y="3429051"/>
            <a:ext cx="6467735" cy="31112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4928835" y="6316830"/>
            <a:ext cx="4281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ESA/ATG </a:t>
            </a:r>
            <a:r>
              <a:rPr lang="en-US" sz="1400" dirty="0" err="1" smtClean="0"/>
              <a:t>MediaLab</a:t>
            </a:r>
            <a:endParaRPr lang="en-US" sz="1400" dirty="0" smtClean="0"/>
          </a:p>
          <a:p>
            <a:r>
              <a:rPr lang="en-US" sz="1400" dirty="0" smtClean="0">
                <a:hlinkClick r:id="rId4"/>
              </a:rPr>
              <a:t>http://sci.esa.int/lisapathfinder</a:t>
            </a:r>
            <a:r>
              <a:rPr lang="en-US" sz="1400" dirty="0" smtClean="0"/>
              <a:t>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344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LISA Pathfinder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 anchor="ctr">
                <a:normAutofit/>
              </a:bodyPr>
              <a:lstStyle/>
              <a:p>
                <a:pPr marL="0" indent="0">
                  <a:lnSpc>
                    <a:spcPct val="220000"/>
                  </a:lnSpc>
                  <a:buNone/>
                </a:pPr>
                <a:r>
                  <a:rPr lang="en-US" dirty="0" smtClean="0"/>
                  <a:t>Spacecraft follows TM1</a:t>
                </a:r>
              </a:p>
              <a:p>
                <a:pPr marL="0" indent="0">
                  <a:lnSpc>
                    <a:spcPct val="220000"/>
                  </a:lnSpc>
                  <a:buNone/>
                </a:pPr>
                <a:r>
                  <a:rPr lang="en-US" dirty="0" smtClean="0"/>
                  <a:t>TM2 forced to follow TM1 with </a:t>
                </a:r>
                <a:r>
                  <a:rPr lang="en-US" i="1" dirty="0" err="1" smtClean="0">
                    <a:latin typeface="Times" charset="0"/>
                    <a:ea typeface="Times" charset="0"/>
                    <a:cs typeface="Times" charset="0"/>
                  </a:rPr>
                  <a:t>F</a:t>
                </a:r>
                <a:r>
                  <a:rPr lang="en-US" i="1" baseline="-25000" dirty="0" err="1" smtClean="0">
                    <a:latin typeface="Times" charset="0"/>
                    <a:ea typeface="Times" charset="0"/>
                    <a:cs typeface="Times" charset="0"/>
                  </a:rPr>
                  <a:t>x</a:t>
                </a:r>
                <a:r>
                  <a:rPr lang="en-US" i="1" baseline="-25000" dirty="0">
                    <a:latin typeface="Times" charset="0"/>
                    <a:ea typeface="Times" charset="0"/>
                    <a:cs typeface="Times" charset="0"/>
                  </a:rPr>
                  <a:t/>
                </a:r>
                <a:br>
                  <a:rPr lang="en-US" i="1" baseline="-25000" dirty="0">
                    <a:latin typeface="Times" charset="0"/>
                    <a:ea typeface="Times" charset="0"/>
                    <a:cs typeface="Times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∆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𝑔</m:t>
                          </m:r>
                        </m:sub>
                      </m:sSub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bg-BG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12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f>
                        <m:fPr>
                          <m:ctrlPr>
                            <a:rPr lang="bg-BG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</m:t>
                          </m:r>
                        </m:den>
                      </m:f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12</m:t>
                          </m:r>
                        </m:sub>
                        <m:sup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GB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bSup>
                        <m:sSubSupPr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en-GB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en-GB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GB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396" y="1690688"/>
            <a:ext cx="5884604" cy="519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4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19333</TotalTime>
  <Words>430</Words>
  <Application>Microsoft Macintosh PowerPoint</Application>
  <PresentationFormat>Widescreen</PresentationFormat>
  <Paragraphs>112</Paragraphs>
  <Slides>25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Calibri</vt:lpstr>
      <vt:lpstr>Cambria Math</vt:lpstr>
      <vt:lpstr>Helvetica</vt:lpstr>
      <vt:lpstr>Helvetica Neue</vt:lpstr>
      <vt:lpstr>Times</vt:lpstr>
      <vt:lpstr>Arial</vt:lpstr>
      <vt:lpstr>Office Theme</vt:lpstr>
      <vt:lpstr>First steps to observing gravitational waves in space Results from LISA Pathfinder</vt:lpstr>
      <vt:lpstr>Gravitational wave spectrum</vt:lpstr>
      <vt:lpstr>mHz Gravitational waves</vt:lpstr>
      <vt:lpstr>Why go to space?</vt:lpstr>
      <vt:lpstr>Multi-band GW astronomy</vt:lpstr>
      <vt:lpstr>LISA</vt:lpstr>
      <vt:lpstr>LISA sensitivity</vt:lpstr>
      <vt:lpstr>LISA Pathfinder</vt:lpstr>
      <vt:lpstr>LISA Pathfinder</vt:lpstr>
      <vt:lpstr>PowerPoint Presentation</vt:lpstr>
      <vt:lpstr>Journey to L1</vt:lpstr>
      <vt:lpstr>Commissioning</vt:lpstr>
      <vt:lpstr>LISA Pathfinder requirements</vt:lpstr>
      <vt:lpstr>LISA Pathfinder requirements</vt:lpstr>
      <vt:lpstr>LISA requirements</vt:lpstr>
      <vt:lpstr>LISA requirements</vt:lpstr>
      <vt:lpstr>LISA requirements</vt:lpstr>
      <vt:lpstr>Best performance (so far...)</vt:lpstr>
      <vt:lpstr>Noise budget</vt:lpstr>
      <vt:lpstr>Charge noise</vt:lpstr>
      <vt:lpstr>Charge noise</vt:lpstr>
      <vt:lpstr>Current status</vt:lpstr>
      <vt:lpstr>Impact for LISA</vt:lpstr>
      <vt:lpstr>Future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Wass</dc:creator>
  <cp:lastModifiedBy>Peter Wass</cp:lastModifiedBy>
  <cp:revision>135</cp:revision>
  <dcterms:created xsi:type="dcterms:W3CDTF">2016-06-15T19:51:02Z</dcterms:created>
  <dcterms:modified xsi:type="dcterms:W3CDTF">2016-10-19T08:51:29Z</dcterms:modified>
</cp:coreProperties>
</file>