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1" r:id="rId1"/>
  </p:sldMasterIdLst>
  <p:notesMasterIdLst>
    <p:notesMasterId r:id="rId46"/>
  </p:notesMasterIdLst>
  <p:handoutMasterIdLst>
    <p:handoutMasterId r:id="rId47"/>
  </p:handoutMasterIdLst>
  <p:sldIdLst>
    <p:sldId id="303" r:id="rId2"/>
    <p:sldId id="296" r:id="rId3"/>
    <p:sldId id="359" r:id="rId4"/>
    <p:sldId id="384" r:id="rId5"/>
    <p:sldId id="304" r:id="rId6"/>
    <p:sldId id="330" r:id="rId7"/>
    <p:sldId id="360" r:id="rId8"/>
    <p:sldId id="307" r:id="rId9"/>
    <p:sldId id="367" r:id="rId10"/>
    <p:sldId id="364" r:id="rId11"/>
    <p:sldId id="366" r:id="rId12"/>
    <p:sldId id="363" r:id="rId13"/>
    <p:sldId id="331" r:id="rId14"/>
    <p:sldId id="333" r:id="rId15"/>
    <p:sldId id="368" r:id="rId16"/>
    <p:sldId id="370" r:id="rId17"/>
    <p:sldId id="380" r:id="rId18"/>
    <p:sldId id="375" r:id="rId19"/>
    <p:sldId id="377" r:id="rId20"/>
    <p:sldId id="378" r:id="rId21"/>
    <p:sldId id="379" r:id="rId22"/>
    <p:sldId id="371" r:id="rId23"/>
    <p:sldId id="381" r:id="rId24"/>
    <p:sldId id="383" r:id="rId25"/>
    <p:sldId id="338" r:id="rId26"/>
    <p:sldId id="352" r:id="rId27"/>
    <p:sldId id="315" r:id="rId28"/>
    <p:sldId id="372" r:id="rId29"/>
    <p:sldId id="346" r:id="rId30"/>
    <p:sldId id="283" r:id="rId31"/>
    <p:sldId id="373" r:id="rId32"/>
    <p:sldId id="355" r:id="rId33"/>
    <p:sldId id="388" r:id="rId34"/>
    <p:sldId id="337" r:id="rId35"/>
    <p:sldId id="308" r:id="rId36"/>
    <p:sldId id="361" r:id="rId37"/>
    <p:sldId id="362" r:id="rId38"/>
    <p:sldId id="341" r:id="rId39"/>
    <p:sldId id="342" r:id="rId40"/>
    <p:sldId id="323" r:id="rId41"/>
    <p:sldId id="324" r:id="rId42"/>
    <p:sldId id="385" r:id="rId43"/>
    <p:sldId id="386" r:id="rId44"/>
    <p:sldId id="38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FF"/>
    <a:srgbClr val="FF0000"/>
    <a:srgbClr val="4785D1"/>
    <a:srgbClr val="F6862A"/>
    <a:srgbClr val="0038C4"/>
    <a:srgbClr val="000000"/>
    <a:srgbClr val="CCFFFF"/>
    <a:srgbClr val="FFFF00"/>
    <a:srgbClr val="00B0F0"/>
    <a:srgbClr val="AD2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9061" autoAdjust="0"/>
    <p:restoredTop sz="96182" autoAdjust="0"/>
  </p:normalViewPr>
  <p:slideViewPr>
    <p:cSldViewPr snapToGrid="0" snapToObjects="1">
      <p:cViewPr varScale="1">
        <p:scale>
          <a:sx n="74" d="100"/>
          <a:sy n="74" d="100"/>
        </p:scale>
        <p:origin x="-1020" y="-90"/>
      </p:cViewPr>
      <p:guideLst>
        <p:guide orient="horz" pos="2205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4DF27-73DE-5D42-80CC-96C3C6643675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1F89C-8A77-8446-8999-C71F17E5794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741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CFBEA-BF75-3A4D-9AAE-DFA5DBB73A6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37765-E806-E64B-AE9D-481CC20486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089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37765-E806-E64B-AE9D-481CC20486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71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37765-E806-E64B-AE9D-481CC204867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1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maximum-likelihood procedure estimates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Nsig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a continuous variable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37765-E806-E64B-AE9D-481CC204867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7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it-IT" smtClean="0"/>
              <a:t>SciNeGHE- Pisa 2016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503" r:id="rId2"/>
    <p:sldLayoutId id="2147484504" r:id="rId3"/>
    <p:sldLayoutId id="2147484505" r:id="rId4"/>
    <p:sldLayoutId id="2147484506" r:id="rId5"/>
    <p:sldLayoutId id="2147484507" r:id="rId6"/>
    <p:sldLayoutId id="2147484508" r:id="rId7"/>
    <p:sldLayoutId id="2147484509" r:id="rId8"/>
    <p:sldLayoutId id="2147484510" r:id="rId9"/>
    <p:sldLayoutId id="2147484511" r:id="rId10"/>
    <p:sldLayoutId id="2147484512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hyperlink" Target="http://iopscience.iop.org/article/10.1088/1475-7516/2016/02/062/pdf" TargetMode="External"/><Relationship Id="rId7" Type="http://schemas.openxmlformats.org/officeDocument/2006/relationships/slide" Target="slide19.xml"/><Relationship Id="rId2" Type="http://schemas.openxmlformats.org/officeDocument/2006/relationships/hyperlink" Target="http://www.sciencedirect.com/science/article/pii/S092765051100214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hyperlink" Target="http://iopscience.iop.org/article/10.3847/2041-8205/820/2/L24/meta" TargetMode="External"/><Relationship Id="rId9" Type="http://schemas.openxmlformats.org/officeDocument/2006/relationships/image" Target="../media/image4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emf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7" Type="http://schemas.openxmlformats.org/officeDocument/2006/relationships/image" Target="../media/image68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244519"/>
            <a:ext cx="8076004" cy="2073678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Results from the ANTARES Neutrino Telescope </a:t>
            </a:r>
            <a:r>
              <a:rPr lang="en-US" sz="6000" b="1" dirty="0"/>
              <a:t/>
            </a:r>
            <a:br>
              <a:rPr lang="en-US" sz="6000" b="1" dirty="0"/>
            </a:br>
            <a:endParaRPr 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ANTARES Results  - M. Spurio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</a:t>
            </a:fld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1578370" y="4899170"/>
            <a:ext cx="55820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spc="-100" dirty="0" smtClean="0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Maurizio </a:t>
            </a:r>
            <a:r>
              <a:rPr lang="en-US" sz="3200" spc="-100" dirty="0" smtClean="0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Spurio</a:t>
            </a:r>
          </a:p>
          <a:p>
            <a:pPr algn="ctr"/>
            <a:r>
              <a:rPr lang="en-US" sz="3200" spc="-100" dirty="0" smtClean="0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 </a:t>
            </a:r>
            <a:r>
              <a:rPr lang="en-US" sz="2400" spc="-100" dirty="0" smtClean="0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University of  Bologna and INFN</a:t>
            </a:r>
            <a:endParaRPr lang="en-US" sz="2400" spc="-100" dirty="0" smtClean="0">
              <a:solidFill>
                <a:srgbClr val="675E47"/>
              </a:solidFill>
              <a:latin typeface="Cambria"/>
              <a:ea typeface="+mj-ea"/>
              <a:cs typeface="+mj-cs"/>
            </a:endParaRPr>
          </a:p>
          <a:p>
            <a:pPr algn="ctr"/>
            <a:r>
              <a:rPr lang="en-US" sz="2400" spc="-100" dirty="0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o</a:t>
            </a:r>
            <a:r>
              <a:rPr lang="en-US" sz="2400" spc="-100" dirty="0" smtClean="0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n behalf of the ANTARES collaboration</a:t>
            </a:r>
            <a:endParaRPr lang="en-US" spc="-100" dirty="0" smtClean="0">
              <a:solidFill>
                <a:srgbClr val="675E47"/>
              </a:solidFill>
              <a:latin typeface="Cambria"/>
              <a:ea typeface="+mj-ea"/>
              <a:cs typeface="+mj-cs"/>
            </a:endParaRPr>
          </a:p>
          <a:p>
            <a:pPr algn="ctr"/>
            <a:r>
              <a:rPr lang="en-US" sz="2000" spc="-100" dirty="0" err="1" smtClean="0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SciNeGHE</a:t>
            </a:r>
            <a:r>
              <a:rPr lang="en-US" sz="2000" spc="-100" dirty="0" smtClean="0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– Pisa  19/10/2016</a:t>
            </a:r>
            <a:endParaRPr lang="en-US" sz="1100" dirty="0"/>
          </a:p>
        </p:txBody>
      </p:sp>
      <p:sp>
        <p:nvSpPr>
          <p:cNvPr id="3" name="AutoShape 2" descr="Risultati immagini per unib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4" descr="https://lh6.googleusercontent.com/-vpOgu9EmeSg/UxXfGlDJadI/AAAAAAAAAB4/UpvqE_1WvUw/s250-no/logo250x250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648960"/>
            <a:ext cx="1072356" cy="107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upload.wikimedia.org/wikipedia/it/archive/5/58/20140103114318!INFN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682" y="5552317"/>
            <a:ext cx="1199761" cy="117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835242" y="47145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4" descr="SciNeGHE 2016 High-energy gamma-ray experiments at the dawn of gravitational wave astronom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45" y="1979996"/>
            <a:ext cx="4055742" cy="251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98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78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r="2553"/>
          <a:stretch/>
        </p:blipFill>
        <p:spPr>
          <a:xfrm>
            <a:off x="4670934" y="881035"/>
            <a:ext cx="4409494" cy="27693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15326"/>
            <a:ext cx="8074589" cy="1143000"/>
          </a:xfrm>
        </p:spPr>
        <p:txBody>
          <a:bodyPr/>
          <a:lstStyle/>
          <a:p>
            <a:r>
              <a:rPr lang="en-US" sz="4000" b="1" dirty="0" smtClean="0"/>
              <a:t>1. ANTARES diffuse flux (tracks)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68036" y="4049762"/>
            <a:ext cx="3043451" cy="2808237"/>
          </a:xfrm>
        </p:spPr>
        <p:txBody>
          <a:bodyPr>
            <a:noAutofit/>
          </a:bodyPr>
          <a:lstStyle/>
          <a:p>
            <a:pPr marL="114300" indent="0">
              <a:spcBef>
                <a:spcPts val="400"/>
              </a:spcBef>
              <a:buNone/>
            </a:pPr>
            <a:r>
              <a:rPr lang="it-IT" sz="2000" b="1" dirty="0" err="1" smtClean="0"/>
              <a:t>Above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E</a:t>
            </a:r>
            <a:r>
              <a:rPr lang="it-IT" sz="2000" b="1" baseline="-25000" dirty="0" err="1" smtClean="0"/>
              <a:t>cut</a:t>
            </a:r>
            <a:r>
              <a:rPr lang="it-IT" sz="2000" dirty="0" smtClean="0"/>
              <a:t>:</a:t>
            </a:r>
          </a:p>
          <a:p>
            <a:pPr>
              <a:spcBef>
                <a:spcPts val="400"/>
              </a:spcBef>
            </a:pPr>
            <a:r>
              <a:rPr lang="en-US" sz="2000" dirty="0"/>
              <a:t>Observed: </a:t>
            </a:r>
            <a:r>
              <a:rPr lang="en-US" sz="2000" b="1" dirty="0"/>
              <a:t>19 events</a:t>
            </a:r>
          </a:p>
          <a:p>
            <a:pPr>
              <a:spcBef>
                <a:spcPts val="400"/>
              </a:spcBef>
            </a:pPr>
            <a:r>
              <a:rPr lang="it-IT" sz="2000" dirty="0" smtClean="0"/>
              <a:t>Background: 13.5</a:t>
            </a:r>
            <a:r>
              <a:rPr lang="it-IT" sz="2000" dirty="0" smtClean="0">
                <a:sym typeface="Symbol"/>
              </a:rPr>
              <a:t></a:t>
            </a:r>
            <a:r>
              <a:rPr lang="it-IT" sz="2000" dirty="0" smtClean="0"/>
              <a:t> 3</a:t>
            </a:r>
            <a:endParaRPr lang="en-US" sz="2000" baseline="-25000" dirty="0"/>
          </a:p>
          <a:p>
            <a:pPr>
              <a:spcBef>
                <a:spcPts val="400"/>
              </a:spcBef>
            </a:pPr>
            <a:r>
              <a:rPr lang="it-IT" sz="2000" dirty="0" smtClean="0"/>
              <a:t>IC-</a:t>
            </a:r>
            <a:r>
              <a:rPr lang="it-IT" sz="2000" dirty="0" err="1" smtClean="0"/>
              <a:t>like</a:t>
            </a:r>
            <a:r>
              <a:rPr lang="it-IT" sz="2000" dirty="0" smtClean="0"/>
              <a:t> </a:t>
            </a:r>
            <a:r>
              <a:rPr lang="it-IT" sz="2000" dirty="0" err="1" smtClean="0"/>
              <a:t>signal</a:t>
            </a:r>
            <a:r>
              <a:rPr lang="it-IT" sz="2000" dirty="0" smtClean="0"/>
              <a:t>: 3 </a:t>
            </a:r>
            <a:r>
              <a:rPr lang="it-IT" sz="2000" dirty="0" err="1" smtClean="0"/>
              <a:t>events</a:t>
            </a:r>
            <a:endParaRPr lang="en-US" sz="2000" dirty="0" smtClean="0"/>
          </a:p>
          <a:p>
            <a:pPr marL="114300" indent="0">
              <a:spcBef>
                <a:spcPts val="400"/>
              </a:spcBef>
              <a:buNone/>
            </a:pPr>
            <a:endParaRPr lang="it-IT" sz="2000" dirty="0" smtClean="0"/>
          </a:p>
          <a:p>
            <a:pPr marL="114300" indent="0">
              <a:spcBef>
                <a:spcPts val="400"/>
              </a:spcBef>
              <a:buNone/>
            </a:pPr>
            <a:r>
              <a:rPr lang="it-IT" sz="2000" dirty="0" smtClean="0"/>
              <a:t>Plot</a:t>
            </a:r>
            <a:r>
              <a:rPr lang="it-IT" sz="2000" dirty="0"/>
              <a:t>: ANTARES </a:t>
            </a:r>
            <a:r>
              <a:rPr lang="it-IT" sz="2000" b="1" dirty="0" err="1" smtClean="0"/>
              <a:t>upper</a:t>
            </a:r>
            <a:r>
              <a:rPr lang="it-IT" sz="2000" b="1" dirty="0" smtClean="0"/>
              <a:t> </a:t>
            </a:r>
            <a:r>
              <a:rPr lang="it-IT" sz="2000" b="1" dirty="0" err="1"/>
              <a:t>limits</a:t>
            </a:r>
            <a:r>
              <a:rPr lang="it-IT" sz="2000" dirty="0"/>
              <a:t> and </a:t>
            </a:r>
            <a:r>
              <a:rPr lang="it-IT" sz="2000" dirty="0" err="1"/>
              <a:t>sensitivity</a:t>
            </a:r>
            <a:r>
              <a:rPr lang="it-IT" sz="2000" dirty="0"/>
              <a:t> </a:t>
            </a:r>
            <a:endParaRPr lang="it-IT" sz="2000" baseline="-25000" dirty="0" smtClean="0"/>
          </a:p>
          <a:p>
            <a:pPr>
              <a:spcBef>
                <a:spcPts val="400"/>
              </a:spcBef>
            </a:pPr>
            <a:endParaRPr lang="en-US" sz="2000" baseline="-25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ANTARES Results  - M. Spurio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10</a:t>
            </a:fld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218313" y="989684"/>
            <a:ext cx="4326391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28600">
              <a:spcBef>
                <a:spcPts val="400"/>
              </a:spcBef>
              <a:buClr>
                <a:srgbClr val="4F81BD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Search for excess of </a:t>
            </a:r>
            <a:r>
              <a:rPr lang="en-US" sz="2000" b="1" dirty="0">
                <a:solidFill>
                  <a:prstClr val="black"/>
                </a:solidFill>
              </a:rPr>
              <a:t>reconstructed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HE events </a:t>
            </a:r>
            <a:r>
              <a:rPr lang="en-US" sz="2000" dirty="0">
                <a:solidFill>
                  <a:prstClr val="black"/>
                </a:solidFill>
              </a:rPr>
              <a:t>w.r.t atmospheric </a:t>
            </a:r>
            <a:r>
              <a:rPr lang="en-US" sz="2000" dirty="0">
                <a:solidFill>
                  <a:prstClr val="black"/>
                </a:solidFill>
                <a:latin typeface="Symbol" panose="05050102010706020507" pitchFamily="18" charset="2"/>
              </a:rPr>
              <a:t>n</a:t>
            </a:r>
            <a:r>
              <a:rPr lang="en-US" sz="2000" dirty="0">
                <a:solidFill>
                  <a:prstClr val="black"/>
                </a:solidFill>
              </a:rPr>
              <a:t>’s 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342900" lvl="0" indent="-228600">
              <a:spcBef>
                <a:spcPts val="400"/>
              </a:spcBef>
              <a:buClr>
                <a:srgbClr val="4F81BD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Data: 2007-2015 </a:t>
            </a:r>
            <a:r>
              <a:rPr lang="en-US" sz="2000" b="1" dirty="0" smtClean="0">
                <a:solidFill>
                  <a:prstClr val="black"/>
                </a:solidFill>
              </a:rPr>
              <a:t>(2451 </a:t>
            </a:r>
            <a:r>
              <a:rPr lang="en-US" sz="2000" b="1" dirty="0" err="1" smtClean="0">
                <a:solidFill>
                  <a:prstClr val="black"/>
                </a:solidFill>
              </a:rPr>
              <a:t>livedays</a:t>
            </a:r>
            <a:r>
              <a:rPr lang="en-US" sz="2000" b="1" dirty="0" smtClean="0">
                <a:solidFill>
                  <a:prstClr val="black"/>
                </a:solidFill>
              </a:rPr>
              <a:t>)</a:t>
            </a:r>
          </a:p>
          <a:p>
            <a:pPr marL="342900" lvl="0" indent="-228600">
              <a:spcBef>
                <a:spcPts val="400"/>
              </a:spcBef>
              <a:buClr>
                <a:srgbClr val="4F81BD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Optimization based on IC best fit flux (spectral index Γ = 2 and 2.5)</a:t>
            </a:r>
          </a:p>
          <a:p>
            <a:pPr marL="342900" lvl="0" indent="-228600">
              <a:spcBef>
                <a:spcPts val="400"/>
              </a:spcBef>
              <a:buClr>
                <a:srgbClr val="4F81BD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Variables used checked with burn sample (‘0’ ending runs)</a:t>
            </a:r>
          </a:p>
          <a:p>
            <a:pPr marL="342900" lvl="0" indent="-228600">
              <a:spcBef>
                <a:spcPts val="400"/>
              </a:spcBef>
              <a:buClr>
                <a:srgbClr val="4F81BD"/>
              </a:buClr>
              <a:buFont typeface="Arial" pitchFamily="34" charset="0"/>
              <a:buChar char="•"/>
            </a:pP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558081" y="1064517"/>
            <a:ext cx="128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preliminary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6590"/>
            <a:ext cx="5268036" cy="340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3502768" y="3694079"/>
            <a:ext cx="128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preliminary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838890" y="3393823"/>
            <a:ext cx="2308837" cy="36933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Reconstructed Energy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77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407471"/>
            <a:ext cx="5623359" cy="348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79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2794" y="989684"/>
            <a:ext cx="4611206" cy="26522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3142" y="24118"/>
            <a:ext cx="8666327" cy="1143000"/>
          </a:xfrm>
        </p:spPr>
        <p:txBody>
          <a:bodyPr/>
          <a:lstStyle/>
          <a:p>
            <a:r>
              <a:rPr lang="en-US" sz="4000" b="1" dirty="0" smtClean="0"/>
              <a:t>   1. ANTARES diffuse flux (cascades)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68036" y="3936955"/>
            <a:ext cx="3043451" cy="2953533"/>
          </a:xfrm>
        </p:spPr>
        <p:txBody>
          <a:bodyPr>
            <a:noAutofit/>
          </a:bodyPr>
          <a:lstStyle/>
          <a:p>
            <a:pPr marL="114300" indent="0">
              <a:spcBef>
                <a:spcPts val="400"/>
              </a:spcBef>
              <a:buNone/>
            </a:pPr>
            <a:r>
              <a:rPr lang="it-IT" sz="2000" b="1" dirty="0" err="1"/>
              <a:t>Above</a:t>
            </a:r>
            <a:r>
              <a:rPr lang="it-IT" sz="2000" b="1" dirty="0"/>
              <a:t> </a:t>
            </a:r>
            <a:r>
              <a:rPr lang="it-IT" sz="2000" b="1" dirty="0" err="1"/>
              <a:t>E</a:t>
            </a:r>
            <a:r>
              <a:rPr lang="it-IT" sz="2000" b="1" baseline="-25000" dirty="0" err="1"/>
              <a:t>cut</a:t>
            </a:r>
            <a:r>
              <a:rPr lang="it-IT" sz="2000" dirty="0"/>
              <a:t>:</a:t>
            </a:r>
          </a:p>
          <a:p>
            <a:pPr>
              <a:spcBef>
                <a:spcPts val="400"/>
              </a:spcBef>
            </a:pPr>
            <a:r>
              <a:rPr lang="en-US" sz="2000" dirty="0"/>
              <a:t>Observed: </a:t>
            </a:r>
            <a:r>
              <a:rPr lang="en-US" sz="2000" b="1" dirty="0"/>
              <a:t>7 </a:t>
            </a:r>
            <a:r>
              <a:rPr lang="en-US" sz="2000" b="1" dirty="0" err="1" smtClean="0"/>
              <a:t>evts</a:t>
            </a:r>
            <a:endParaRPr lang="en-US" sz="2000" b="1" dirty="0" smtClean="0"/>
          </a:p>
          <a:p>
            <a:pPr>
              <a:spcBef>
                <a:spcPts val="400"/>
              </a:spcBef>
            </a:pPr>
            <a:r>
              <a:rPr lang="it-IT" sz="2000" dirty="0" smtClean="0"/>
              <a:t>Background: 5</a:t>
            </a:r>
            <a:r>
              <a:rPr lang="it-IT" sz="2000" dirty="0" smtClean="0">
                <a:sym typeface="Symbol"/>
              </a:rPr>
              <a:t></a:t>
            </a:r>
            <a:r>
              <a:rPr lang="it-IT" sz="2000" dirty="0" smtClean="0"/>
              <a:t> 2 </a:t>
            </a:r>
          </a:p>
          <a:p>
            <a:pPr>
              <a:spcBef>
                <a:spcPts val="400"/>
              </a:spcBef>
            </a:pPr>
            <a:r>
              <a:rPr lang="it-IT" sz="2000" dirty="0" smtClean="0"/>
              <a:t>IC-</a:t>
            </a:r>
            <a:r>
              <a:rPr lang="it-IT" sz="2000" dirty="0" err="1" smtClean="0"/>
              <a:t>like</a:t>
            </a:r>
            <a:r>
              <a:rPr lang="it-IT" sz="2000" dirty="0" smtClean="0"/>
              <a:t> </a:t>
            </a:r>
            <a:r>
              <a:rPr lang="it-IT" sz="2000" dirty="0" err="1" smtClean="0"/>
              <a:t>signal</a:t>
            </a:r>
            <a:r>
              <a:rPr lang="it-IT" sz="2000" dirty="0" smtClean="0"/>
              <a:t>: 1.5 </a:t>
            </a:r>
            <a:r>
              <a:rPr lang="it-IT" sz="2000" dirty="0" err="1" smtClean="0"/>
              <a:t>evts</a:t>
            </a:r>
            <a:endParaRPr lang="en-US" sz="2000" dirty="0" smtClean="0"/>
          </a:p>
          <a:p>
            <a:pPr marL="114300" indent="0">
              <a:spcBef>
                <a:spcPts val="400"/>
              </a:spcBef>
              <a:buNone/>
            </a:pPr>
            <a:endParaRPr lang="en-US" sz="1200" b="1" dirty="0" smtClean="0"/>
          </a:p>
          <a:p>
            <a:pPr marL="114300" indent="0">
              <a:spcBef>
                <a:spcPts val="400"/>
              </a:spcBef>
              <a:buNone/>
            </a:pPr>
            <a:r>
              <a:rPr lang="it-IT" sz="2000" dirty="0" smtClean="0"/>
              <a:t>Plot: ANTARES </a:t>
            </a:r>
            <a:r>
              <a:rPr lang="it-IT" sz="2000" dirty="0" err="1" smtClean="0"/>
              <a:t>combined</a:t>
            </a:r>
            <a:r>
              <a:rPr lang="it-IT" sz="2000" dirty="0" smtClean="0"/>
              <a:t> </a:t>
            </a:r>
            <a:r>
              <a:rPr lang="it-IT" sz="2000" b="1" dirty="0" err="1" smtClean="0"/>
              <a:t>upper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limits</a:t>
            </a:r>
            <a:r>
              <a:rPr lang="it-IT" sz="2000" dirty="0" smtClean="0"/>
              <a:t> and </a:t>
            </a:r>
            <a:r>
              <a:rPr lang="it-IT" sz="2000" dirty="0" err="1" smtClean="0"/>
              <a:t>sensitivity</a:t>
            </a:r>
            <a:r>
              <a:rPr lang="it-IT" sz="2000" dirty="0" smtClean="0"/>
              <a:t> (2007-2015) for </a:t>
            </a:r>
            <a:r>
              <a:rPr lang="it-IT" sz="2000" dirty="0" err="1" smtClean="0"/>
              <a:t>traks+showers</a:t>
            </a:r>
            <a:endParaRPr lang="en-US" sz="2000" baseline="-25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ANTARES Results  - M. Spurio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11</a:t>
            </a:fld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218313" y="989684"/>
            <a:ext cx="4572052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28600">
              <a:spcBef>
                <a:spcPts val="400"/>
              </a:spcBef>
              <a:buClr>
                <a:srgbClr val="4F81BD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Search for excess of </a:t>
            </a:r>
            <a:r>
              <a:rPr lang="en-US" sz="2000" b="1" dirty="0" smtClean="0">
                <a:solidFill>
                  <a:prstClr val="black"/>
                </a:solidFill>
              </a:rPr>
              <a:t>reconstructed</a:t>
            </a:r>
            <a:r>
              <a:rPr lang="en-US" sz="2000" dirty="0" smtClean="0">
                <a:solidFill>
                  <a:prstClr val="black"/>
                </a:solidFill>
              </a:rPr>
              <a:t>    HE events w.r.t atmospheric </a:t>
            </a:r>
            <a:r>
              <a:rPr lang="en-US" sz="2000" dirty="0" smtClean="0">
                <a:solidFill>
                  <a:prstClr val="black"/>
                </a:solidFill>
                <a:latin typeface="Symbol" panose="05050102010706020507" pitchFamily="18" charset="2"/>
              </a:rPr>
              <a:t>n</a:t>
            </a:r>
            <a:r>
              <a:rPr lang="en-US" sz="2000" dirty="0" smtClean="0">
                <a:solidFill>
                  <a:prstClr val="black"/>
                </a:solidFill>
              </a:rPr>
              <a:t>’s </a:t>
            </a:r>
          </a:p>
          <a:p>
            <a:pPr marL="342900" lvl="0" indent="-228600">
              <a:spcBef>
                <a:spcPts val="400"/>
              </a:spcBef>
              <a:buClr>
                <a:srgbClr val="4F81BD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Data: 2007-2013 </a:t>
            </a:r>
            <a:r>
              <a:rPr lang="en-US" sz="2000" b="1" dirty="0" smtClean="0">
                <a:solidFill>
                  <a:prstClr val="black"/>
                </a:solidFill>
              </a:rPr>
              <a:t>(1405 </a:t>
            </a:r>
            <a:r>
              <a:rPr lang="en-US" sz="2000" b="1" dirty="0" err="1" smtClean="0">
                <a:solidFill>
                  <a:prstClr val="black"/>
                </a:solidFill>
              </a:rPr>
              <a:t>livedays</a:t>
            </a:r>
            <a:r>
              <a:rPr lang="en-US" sz="2000" b="1" dirty="0" smtClean="0">
                <a:solidFill>
                  <a:prstClr val="black"/>
                </a:solidFill>
              </a:rPr>
              <a:t>)</a:t>
            </a:r>
          </a:p>
          <a:p>
            <a:pPr marL="342900" lvl="0" indent="-228600">
              <a:spcBef>
                <a:spcPts val="400"/>
              </a:spcBef>
              <a:buClr>
                <a:srgbClr val="4F81BD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Optimization based on IC best fit      flux (spectral index Γ = 2 and 2.5)</a:t>
            </a:r>
          </a:p>
          <a:p>
            <a:pPr marL="342900" lvl="0" indent="-228600">
              <a:spcBef>
                <a:spcPts val="400"/>
              </a:spcBef>
              <a:buClr>
                <a:srgbClr val="4F81BD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Variables used checked with burn sample (‘0’ ending runs)</a:t>
            </a:r>
          </a:p>
          <a:p>
            <a:pPr marL="342900" lvl="0" indent="-228600">
              <a:spcBef>
                <a:spcPts val="400"/>
              </a:spcBef>
              <a:buClr>
                <a:srgbClr val="4F81BD"/>
              </a:buClr>
              <a:buFont typeface="Arial" pitchFamily="34" charset="0"/>
              <a:buChar char="•"/>
            </a:pP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665834" y="1774200"/>
            <a:ext cx="128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preliminary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327324" y="4763216"/>
            <a:ext cx="128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preliminary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825242" y="3407471"/>
            <a:ext cx="2308837" cy="36933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Reconstructed Energy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9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813" y="896154"/>
            <a:ext cx="4606187" cy="243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844"/>
            <a:ext cx="7620000" cy="1143000"/>
          </a:xfrm>
        </p:spPr>
        <p:txBody>
          <a:bodyPr/>
          <a:lstStyle/>
          <a:p>
            <a:r>
              <a:rPr lang="it-IT" sz="4000" b="1" dirty="0" smtClean="0"/>
              <a:t>2. Point </a:t>
            </a:r>
            <a:r>
              <a:rPr lang="it-IT" sz="4000" b="1" dirty="0" err="1" smtClean="0"/>
              <a:t>Sources</a:t>
            </a:r>
            <a:r>
              <a:rPr lang="it-IT" sz="4000" b="1" dirty="0" smtClean="0"/>
              <a:t> </a:t>
            </a:r>
            <a:endParaRPr lang="en-US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994" y="917380"/>
            <a:ext cx="8018206" cy="5087628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it-IT" dirty="0" smtClean="0"/>
              <a:t>2007-2013: 1690 </a:t>
            </a:r>
            <a:r>
              <a:rPr lang="it-IT" dirty="0" err="1" smtClean="0"/>
              <a:t>days</a:t>
            </a:r>
            <a:r>
              <a:rPr lang="it-IT" dirty="0" smtClean="0"/>
              <a:t>  </a:t>
            </a:r>
            <a:r>
              <a:rPr lang="it-IT" sz="1800" dirty="0" smtClean="0"/>
              <a:t>(+2014-2015 </a:t>
            </a:r>
            <a:r>
              <a:rPr lang="it-IT" sz="1800" dirty="0" err="1" smtClean="0"/>
              <a:t>next</a:t>
            </a:r>
            <a:r>
              <a:rPr lang="it-IT" sz="1800" dirty="0" smtClean="0"/>
              <a:t> weeks)</a:t>
            </a:r>
          </a:p>
          <a:p>
            <a:pPr>
              <a:spcBef>
                <a:spcPts val="200"/>
              </a:spcBef>
            </a:pPr>
            <a:r>
              <a:rPr lang="it-IT" b="1" dirty="0">
                <a:solidFill>
                  <a:srgbClr val="0046FF"/>
                </a:solidFill>
              </a:rPr>
              <a:t>6490 </a:t>
            </a:r>
            <a:r>
              <a:rPr lang="it-IT" b="1" dirty="0" err="1">
                <a:solidFill>
                  <a:srgbClr val="0046FF"/>
                </a:solidFill>
              </a:rPr>
              <a:t>tracks</a:t>
            </a:r>
            <a:r>
              <a:rPr lang="it-IT" b="1" dirty="0">
                <a:solidFill>
                  <a:srgbClr val="0046FF"/>
                </a:solidFill>
              </a:rPr>
              <a:t>  </a:t>
            </a:r>
            <a:r>
              <a:rPr lang="it-IT" b="1" dirty="0" smtClean="0">
                <a:solidFill>
                  <a:srgbClr val="0046FF"/>
                </a:solidFill>
              </a:rPr>
              <a:t>,  </a:t>
            </a:r>
            <a:r>
              <a:rPr lang="it-IT" b="1" dirty="0">
                <a:solidFill>
                  <a:srgbClr val="FF0000"/>
                </a:solidFill>
              </a:rPr>
              <a:t>172 </a:t>
            </a:r>
            <a:r>
              <a:rPr lang="it-IT" b="1" dirty="0" err="1">
                <a:solidFill>
                  <a:srgbClr val="FF0000"/>
                </a:solidFill>
              </a:rPr>
              <a:t>cascades</a:t>
            </a:r>
            <a:endParaRPr lang="it-IT" b="1" dirty="0">
              <a:solidFill>
                <a:srgbClr val="FF0000"/>
              </a:solidFill>
            </a:endParaRPr>
          </a:p>
          <a:p>
            <a:pPr>
              <a:spcBef>
                <a:spcPts val="200"/>
              </a:spcBef>
            </a:pPr>
            <a:r>
              <a:rPr lang="it-IT" dirty="0" err="1" smtClean="0"/>
              <a:t>Unbinned</a:t>
            </a:r>
            <a:r>
              <a:rPr lang="it-IT" dirty="0" smtClean="0"/>
              <a:t> </a:t>
            </a:r>
            <a:r>
              <a:rPr lang="it-IT" dirty="0" err="1" smtClean="0"/>
              <a:t>all-sky</a:t>
            </a:r>
            <a:r>
              <a:rPr lang="it-IT" dirty="0" smtClean="0"/>
              <a:t> </a:t>
            </a:r>
            <a:r>
              <a:rPr lang="it-IT" dirty="0" err="1" smtClean="0"/>
              <a:t>search</a:t>
            </a:r>
            <a:endParaRPr lang="it-IT" dirty="0" smtClean="0"/>
          </a:p>
          <a:p>
            <a:pPr>
              <a:spcBef>
                <a:spcPts val="200"/>
              </a:spcBef>
            </a:pPr>
            <a:r>
              <a:rPr lang="it-IT" dirty="0" smtClean="0"/>
              <a:t>54 candidate </a:t>
            </a:r>
            <a:r>
              <a:rPr lang="it-IT" dirty="0" err="1" smtClean="0"/>
              <a:t>sources</a:t>
            </a:r>
            <a:r>
              <a:rPr lang="it-IT" dirty="0"/>
              <a:t> </a:t>
            </a:r>
            <a:r>
              <a:rPr lang="it-IT" dirty="0" smtClean="0"/>
              <a:t>+ 8 HESE </a:t>
            </a:r>
            <a:r>
              <a:rPr lang="it-IT" dirty="0" smtClean="0">
                <a:latin typeface="Symbol" panose="05050102010706020507" pitchFamily="18" charset="2"/>
              </a:rPr>
              <a:t>m</a:t>
            </a:r>
          </a:p>
          <a:p>
            <a:pPr>
              <a:spcBef>
                <a:spcPts val="200"/>
              </a:spcBef>
            </a:pPr>
            <a:r>
              <a:rPr lang="it-IT" b="1" dirty="0" err="1" smtClean="0"/>
              <a:t>Unsurpassed</a:t>
            </a:r>
            <a:r>
              <a:rPr lang="it-IT" b="1" dirty="0" smtClean="0"/>
              <a:t> </a:t>
            </a:r>
            <a:r>
              <a:rPr lang="it-IT" b="1" dirty="0" err="1" smtClean="0"/>
              <a:t>limits</a:t>
            </a:r>
            <a:r>
              <a:rPr lang="it-IT" b="1" dirty="0" smtClean="0"/>
              <a:t> for E&lt;100 </a:t>
            </a:r>
            <a:r>
              <a:rPr lang="it-IT" b="1" dirty="0" err="1" smtClean="0"/>
              <a:t>TeV</a:t>
            </a:r>
            <a:r>
              <a:rPr lang="it-IT" b="1" dirty="0" smtClean="0"/>
              <a:t> </a:t>
            </a:r>
            <a:endParaRPr lang="en-US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12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" r="4434"/>
          <a:stretch/>
        </p:blipFill>
        <p:spPr bwMode="auto">
          <a:xfrm>
            <a:off x="58994" y="2879676"/>
            <a:ext cx="5481997" cy="396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po 13"/>
          <p:cNvGrpSpPr/>
          <p:nvPr/>
        </p:nvGrpSpPr>
        <p:grpSpPr>
          <a:xfrm>
            <a:off x="5328218" y="4008031"/>
            <a:ext cx="2995145" cy="2542894"/>
            <a:chOff x="5328218" y="4008031"/>
            <a:chExt cx="2995145" cy="2542894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7"/>
            <a:stretch/>
          </p:blipFill>
          <p:spPr bwMode="auto">
            <a:xfrm>
              <a:off x="5328218" y="4437655"/>
              <a:ext cx="2995145" cy="2113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6" descr="VHE γ-ray image of the Galactic Centre region.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8"/>
            <a:stretch/>
          </p:blipFill>
          <p:spPr bwMode="auto">
            <a:xfrm>
              <a:off x="7120013" y="4053154"/>
              <a:ext cx="1203349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ttangolo 8"/>
            <p:cNvSpPr/>
            <p:nvPr/>
          </p:nvSpPr>
          <p:spPr>
            <a:xfrm>
              <a:off x="5672021" y="4008031"/>
              <a:ext cx="15876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/>
                <a:t>HESS </a:t>
              </a:r>
              <a:r>
                <a:rPr lang="it-IT" b="1" dirty="0" err="1"/>
                <a:t>PeVatron</a:t>
              </a:r>
              <a:endParaRPr lang="en-US" b="1" dirty="0"/>
            </a:p>
          </p:txBody>
        </p:sp>
        <p:sp>
          <p:nvSpPr>
            <p:cNvPr id="10" name="Stella a 5 punte 9"/>
            <p:cNvSpPr>
              <a:spLocks noChangeAspect="1"/>
            </p:cNvSpPr>
            <p:nvPr/>
          </p:nvSpPr>
          <p:spPr>
            <a:xfrm>
              <a:off x="6223669" y="4862014"/>
              <a:ext cx="143640" cy="143640"/>
            </a:xfrm>
            <a:prstGeom prst="star5">
              <a:avLst/>
            </a:prstGeom>
            <a:solidFill>
              <a:srgbClr val="FFFF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cxnSp>
        <p:nvCxnSpPr>
          <p:cNvPr id="12" name="Connettore 1 11"/>
          <p:cNvCxnSpPr/>
          <p:nvPr/>
        </p:nvCxnSpPr>
        <p:spPr>
          <a:xfrm>
            <a:off x="1494436" y="5594368"/>
            <a:ext cx="498143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6003369" y="6475019"/>
            <a:ext cx="20831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Nature 531 (2016) 476</a:t>
            </a:r>
            <a:endParaRPr lang="en-US" sz="1600" dirty="0"/>
          </a:p>
        </p:txBody>
      </p:sp>
      <p:grpSp>
        <p:nvGrpSpPr>
          <p:cNvPr id="20" name="Gruppo 19"/>
          <p:cNvGrpSpPr/>
          <p:nvPr/>
        </p:nvGrpSpPr>
        <p:grpSpPr>
          <a:xfrm>
            <a:off x="6302273" y="4565406"/>
            <a:ext cx="266131" cy="736855"/>
            <a:chOff x="6295489" y="4565406"/>
            <a:chExt cx="266131" cy="736855"/>
          </a:xfrm>
        </p:grpSpPr>
        <p:cxnSp>
          <p:nvCxnSpPr>
            <p:cNvPr id="17" name="Connettore 1 16"/>
            <p:cNvCxnSpPr/>
            <p:nvPr/>
          </p:nvCxnSpPr>
          <p:spPr>
            <a:xfrm flipH="1">
              <a:off x="6295489" y="4565406"/>
              <a:ext cx="0" cy="73685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/>
            <p:cNvCxnSpPr/>
            <p:nvPr/>
          </p:nvCxnSpPr>
          <p:spPr>
            <a:xfrm>
              <a:off x="6295489" y="4933833"/>
              <a:ext cx="26613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tella a 5 punte 20"/>
          <p:cNvSpPr>
            <a:spLocks noChangeAspect="1"/>
          </p:cNvSpPr>
          <p:nvPr/>
        </p:nvSpPr>
        <p:spPr>
          <a:xfrm>
            <a:off x="1718776" y="5522548"/>
            <a:ext cx="143640" cy="143640"/>
          </a:xfrm>
          <a:prstGeom prst="star5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AllSkyScanAll_SkyMap_Galactic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" r="1576" b="6401"/>
          <a:stretch/>
        </p:blipFill>
        <p:spPr>
          <a:xfrm>
            <a:off x="1" y="1258784"/>
            <a:ext cx="8435312" cy="5220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 3. “Enhanced” diffuse flux ?</a:t>
            </a:r>
            <a:endParaRPr lang="en-US" sz="4000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13</a:t>
            </a:fld>
            <a:endParaRPr lang="en-US"/>
          </a:p>
        </p:txBody>
      </p:sp>
      <p:sp>
        <p:nvSpPr>
          <p:cNvPr id="8" name="Figura a mano libera 7"/>
          <p:cNvSpPr/>
          <p:nvPr/>
        </p:nvSpPr>
        <p:spPr>
          <a:xfrm>
            <a:off x="3789639" y="2377386"/>
            <a:ext cx="1142589" cy="2559653"/>
          </a:xfrm>
          <a:custGeom>
            <a:avLst/>
            <a:gdLst>
              <a:gd name="connsiteX0" fmla="*/ 308974 w 1142589"/>
              <a:gd name="connsiteY0" fmla="*/ 1284579 h 2559653"/>
              <a:gd name="connsiteX1" fmla="*/ 35841 w 1142589"/>
              <a:gd name="connsiteY1" fmla="*/ 963945 h 2559653"/>
              <a:gd name="connsiteX2" fmla="*/ 12091 w 1142589"/>
              <a:gd name="connsiteY2" fmla="*/ 690813 h 2559653"/>
              <a:gd name="connsiteX3" fmla="*/ 118969 w 1142589"/>
              <a:gd name="connsiteY3" fmla="*/ 334553 h 2559653"/>
              <a:gd name="connsiteX4" fmla="*/ 368350 w 1142589"/>
              <a:gd name="connsiteY4" fmla="*/ 49545 h 2559653"/>
              <a:gd name="connsiteX5" fmla="*/ 451478 w 1142589"/>
              <a:gd name="connsiteY5" fmla="*/ 2044 h 2559653"/>
              <a:gd name="connsiteX6" fmla="*/ 677109 w 1142589"/>
              <a:gd name="connsiteY6" fmla="*/ 73296 h 2559653"/>
              <a:gd name="connsiteX7" fmla="*/ 938366 w 1142589"/>
              <a:gd name="connsiteY7" fmla="*/ 287052 h 2559653"/>
              <a:gd name="connsiteX8" fmla="*/ 997743 w 1142589"/>
              <a:gd name="connsiteY8" fmla="*/ 488932 h 2559653"/>
              <a:gd name="connsiteX9" fmla="*/ 997743 w 1142589"/>
              <a:gd name="connsiteY9" fmla="*/ 643312 h 2559653"/>
              <a:gd name="connsiteX10" fmla="*/ 926491 w 1142589"/>
              <a:gd name="connsiteY10" fmla="*/ 690813 h 2559653"/>
              <a:gd name="connsiteX11" fmla="*/ 878989 w 1142589"/>
              <a:gd name="connsiteY11" fmla="*/ 833317 h 2559653"/>
              <a:gd name="connsiteX12" fmla="*/ 867114 w 1142589"/>
              <a:gd name="connsiteY12" fmla="*/ 975821 h 2559653"/>
              <a:gd name="connsiteX13" fmla="*/ 724610 w 1142589"/>
              <a:gd name="connsiteY13" fmla="*/ 1142075 h 2559653"/>
              <a:gd name="connsiteX14" fmla="*/ 451478 w 1142589"/>
              <a:gd name="connsiteY14" fmla="*/ 1260828 h 2559653"/>
              <a:gd name="connsiteX15" fmla="*/ 261473 w 1142589"/>
              <a:gd name="connsiteY15" fmla="*/ 1438958 h 2559653"/>
              <a:gd name="connsiteX16" fmla="*/ 118969 w 1142589"/>
              <a:gd name="connsiteY16" fmla="*/ 1735841 h 2559653"/>
              <a:gd name="connsiteX17" fmla="*/ 107093 w 1142589"/>
              <a:gd name="connsiteY17" fmla="*/ 1949597 h 2559653"/>
              <a:gd name="connsiteX18" fmla="*/ 154595 w 1142589"/>
              <a:gd name="connsiteY18" fmla="*/ 2282106 h 2559653"/>
              <a:gd name="connsiteX19" fmla="*/ 285223 w 1142589"/>
              <a:gd name="connsiteY19" fmla="*/ 2519613 h 2559653"/>
              <a:gd name="connsiteX20" fmla="*/ 498979 w 1142589"/>
              <a:gd name="connsiteY20" fmla="*/ 2555239 h 2559653"/>
              <a:gd name="connsiteX21" fmla="*/ 783987 w 1142589"/>
              <a:gd name="connsiteY21" fmla="*/ 2472112 h 2559653"/>
              <a:gd name="connsiteX22" fmla="*/ 1021493 w 1142589"/>
              <a:gd name="connsiteY22" fmla="*/ 2258356 h 2559653"/>
              <a:gd name="connsiteX23" fmla="*/ 1140247 w 1142589"/>
              <a:gd name="connsiteY23" fmla="*/ 2008974 h 2559653"/>
              <a:gd name="connsiteX24" fmla="*/ 1080870 w 1142589"/>
              <a:gd name="connsiteY24" fmla="*/ 1735841 h 2559653"/>
              <a:gd name="connsiteX25" fmla="*/ 855239 w 1142589"/>
              <a:gd name="connsiteY25" fmla="*/ 1498335 h 2559653"/>
              <a:gd name="connsiteX26" fmla="*/ 392101 w 1142589"/>
              <a:gd name="connsiteY26" fmla="*/ 1320205 h 2559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42589" h="2559653">
                <a:moveTo>
                  <a:pt x="308974" y="1284579"/>
                </a:moveTo>
                <a:cubicBezTo>
                  <a:pt x="197147" y="1173742"/>
                  <a:pt x="85321" y="1062906"/>
                  <a:pt x="35841" y="963945"/>
                </a:cubicBezTo>
                <a:cubicBezTo>
                  <a:pt x="-13640" y="864984"/>
                  <a:pt x="-1764" y="795712"/>
                  <a:pt x="12091" y="690813"/>
                </a:cubicBezTo>
                <a:cubicBezTo>
                  <a:pt x="25946" y="585914"/>
                  <a:pt x="59592" y="441431"/>
                  <a:pt x="118969" y="334553"/>
                </a:cubicBezTo>
                <a:cubicBezTo>
                  <a:pt x="178345" y="227675"/>
                  <a:pt x="312932" y="104963"/>
                  <a:pt x="368350" y="49545"/>
                </a:cubicBezTo>
                <a:cubicBezTo>
                  <a:pt x="423768" y="-5873"/>
                  <a:pt x="400018" y="-1915"/>
                  <a:pt x="451478" y="2044"/>
                </a:cubicBezTo>
                <a:cubicBezTo>
                  <a:pt x="502938" y="6003"/>
                  <a:pt x="595961" y="25795"/>
                  <a:pt x="677109" y="73296"/>
                </a:cubicBezTo>
                <a:cubicBezTo>
                  <a:pt x="758257" y="120797"/>
                  <a:pt x="884927" y="217779"/>
                  <a:pt x="938366" y="287052"/>
                </a:cubicBezTo>
                <a:cubicBezTo>
                  <a:pt x="991805" y="356325"/>
                  <a:pt x="987847" y="429555"/>
                  <a:pt x="997743" y="488932"/>
                </a:cubicBezTo>
                <a:cubicBezTo>
                  <a:pt x="1007639" y="548309"/>
                  <a:pt x="1009618" y="609665"/>
                  <a:pt x="997743" y="643312"/>
                </a:cubicBezTo>
                <a:cubicBezTo>
                  <a:pt x="985868" y="676959"/>
                  <a:pt x="946283" y="659146"/>
                  <a:pt x="926491" y="690813"/>
                </a:cubicBezTo>
                <a:cubicBezTo>
                  <a:pt x="906699" y="722480"/>
                  <a:pt x="888885" y="785816"/>
                  <a:pt x="878989" y="833317"/>
                </a:cubicBezTo>
                <a:cubicBezTo>
                  <a:pt x="869093" y="880818"/>
                  <a:pt x="892844" y="924362"/>
                  <a:pt x="867114" y="975821"/>
                </a:cubicBezTo>
                <a:cubicBezTo>
                  <a:pt x="841384" y="1027280"/>
                  <a:pt x="793883" y="1094574"/>
                  <a:pt x="724610" y="1142075"/>
                </a:cubicBezTo>
                <a:cubicBezTo>
                  <a:pt x="655337" y="1189576"/>
                  <a:pt x="528667" y="1211348"/>
                  <a:pt x="451478" y="1260828"/>
                </a:cubicBezTo>
                <a:cubicBezTo>
                  <a:pt x="374289" y="1310308"/>
                  <a:pt x="316891" y="1359789"/>
                  <a:pt x="261473" y="1438958"/>
                </a:cubicBezTo>
                <a:cubicBezTo>
                  <a:pt x="206055" y="1518127"/>
                  <a:pt x="144699" y="1650734"/>
                  <a:pt x="118969" y="1735841"/>
                </a:cubicBezTo>
                <a:cubicBezTo>
                  <a:pt x="93239" y="1820948"/>
                  <a:pt x="101155" y="1858553"/>
                  <a:pt x="107093" y="1949597"/>
                </a:cubicBezTo>
                <a:cubicBezTo>
                  <a:pt x="113031" y="2040641"/>
                  <a:pt x="124907" y="2187103"/>
                  <a:pt x="154595" y="2282106"/>
                </a:cubicBezTo>
                <a:cubicBezTo>
                  <a:pt x="184283" y="2377109"/>
                  <a:pt x="227826" y="2474091"/>
                  <a:pt x="285223" y="2519613"/>
                </a:cubicBezTo>
                <a:cubicBezTo>
                  <a:pt x="342620" y="2565135"/>
                  <a:pt x="415852" y="2563156"/>
                  <a:pt x="498979" y="2555239"/>
                </a:cubicBezTo>
                <a:cubicBezTo>
                  <a:pt x="582106" y="2547322"/>
                  <a:pt x="696901" y="2521593"/>
                  <a:pt x="783987" y="2472112"/>
                </a:cubicBezTo>
                <a:cubicBezTo>
                  <a:pt x="871073" y="2422631"/>
                  <a:pt x="962116" y="2335546"/>
                  <a:pt x="1021493" y="2258356"/>
                </a:cubicBezTo>
                <a:cubicBezTo>
                  <a:pt x="1080870" y="2181166"/>
                  <a:pt x="1130351" y="2096060"/>
                  <a:pt x="1140247" y="2008974"/>
                </a:cubicBezTo>
                <a:cubicBezTo>
                  <a:pt x="1150143" y="1921888"/>
                  <a:pt x="1128371" y="1820947"/>
                  <a:pt x="1080870" y="1735841"/>
                </a:cubicBezTo>
                <a:cubicBezTo>
                  <a:pt x="1033369" y="1650735"/>
                  <a:pt x="970034" y="1567608"/>
                  <a:pt x="855239" y="1498335"/>
                </a:cubicBezTo>
                <a:cubicBezTo>
                  <a:pt x="740444" y="1429062"/>
                  <a:pt x="566272" y="1374633"/>
                  <a:pt x="392101" y="1320205"/>
                </a:cubicBezTo>
              </a:path>
            </a:pathLst>
          </a:custGeom>
          <a:solidFill>
            <a:srgbClr val="7030A0">
              <a:alpha val="36863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46FF"/>
                </a:solidFill>
              </a:rPr>
              <a:t>Fermi </a:t>
            </a:r>
            <a:r>
              <a:rPr lang="it-IT" b="1" dirty="0" err="1" smtClean="0">
                <a:solidFill>
                  <a:srgbClr val="0046FF"/>
                </a:solidFill>
              </a:rPr>
              <a:t>Bubbles</a:t>
            </a:r>
            <a:endParaRPr lang="it-IT" b="1" dirty="0" smtClean="0">
              <a:solidFill>
                <a:srgbClr val="0046FF"/>
              </a:solidFill>
            </a:endParaRPr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endParaRPr lang="en-US" dirty="0"/>
          </a:p>
        </p:txBody>
      </p:sp>
      <p:sp>
        <p:nvSpPr>
          <p:cNvPr id="9" name="Ovale 8"/>
          <p:cNvSpPr/>
          <p:nvPr/>
        </p:nvSpPr>
        <p:spPr>
          <a:xfrm>
            <a:off x="3567000" y="3732628"/>
            <a:ext cx="504000" cy="504000"/>
          </a:xfrm>
          <a:prstGeom prst="ellipse">
            <a:avLst/>
          </a:prstGeom>
          <a:solidFill>
            <a:srgbClr val="FFFF00">
              <a:alpha val="6117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HS</a:t>
            </a:r>
            <a:endParaRPr lang="en-US" dirty="0"/>
          </a:p>
        </p:txBody>
      </p:sp>
      <p:sp>
        <p:nvSpPr>
          <p:cNvPr id="10" name="Rettangolo 9"/>
          <p:cNvSpPr/>
          <p:nvPr/>
        </p:nvSpPr>
        <p:spPr>
          <a:xfrm>
            <a:off x="3237368" y="3619473"/>
            <a:ext cx="2054431" cy="180000"/>
          </a:xfrm>
          <a:prstGeom prst="rect">
            <a:avLst/>
          </a:prstGeom>
          <a:solidFill>
            <a:srgbClr val="00B050">
              <a:alpha val="63137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Galactic</a:t>
            </a:r>
            <a:r>
              <a:rPr lang="it-IT" dirty="0" smtClean="0"/>
              <a:t> </a:t>
            </a:r>
            <a:r>
              <a:rPr lang="it-IT" dirty="0" err="1" smtClean="0"/>
              <a:t>Plane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5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95" y="3466526"/>
            <a:ext cx="4038323" cy="27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571" y="1022516"/>
            <a:ext cx="4753747" cy="190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326"/>
            <a:ext cx="7620000" cy="1143000"/>
          </a:xfrm>
        </p:spPr>
        <p:txBody>
          <a:bodyPr/>
          <a:lstStyle/>
          <a:p>
            <a:r>
              <a:rPr lang="it-IT" sz="4000" b="1" dirty="0" smtClean="0"/>
              <a:t>3. The </a:t>
            </a:r>
            <a:r>
              <a:rPr lang="it-IT" sz="4000" b="1" dirty="0" err="1" smtClean="0"/>
              <a:t>Galactic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ridge</a:t>
            </a:r>
            <a:r>
              <a:rPr lang="it-IT" sz="4000" b="1" dirty="0" smtClean="0"/>
              <a:t> </a:t>
            </a:r>
            <a:endParaRPr lang="en-US" sz="4000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14</a:t>
            </a:fld>
            <a:endParaRPr lang="en-US"/>
          </a:p>
        </p:txBody>
      </p:sp>
      <p:sp>
        <p:nvSpPr>
          <p:cNvPr id="20" name="Rettangolo 19"/>
          <p:cNvSpPr/>
          <p:nvPr/>
        </p:nvSpPr>
        <p:spPr>
          <a:xfrm>
            <a:off x="231572" y="2819792"/>
            <a:ext cx="46816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Search for </a:t>
            </a:r>
            <a:r>
              <a:rPr lang="en-US" sz="2000" dirty="0" smtClean="0">
                <a:latin typeface="Symbol" panose="05050102010706020507" pitchFamily="18" charset="2"/>
              </a:rPr>
              <a:t>n</a:t>
            </a:r>
            <a:r>
              <a:rPr lang="en-US" sz="2000" baseline="-25000" dirty="0" smtClean="0">
                <a:latin typeface="Symbol" panose="05050102010706020507" pitchFamily="18" charset="2"/>
              </a:rPr>
              <a:t>m </a:t>
            </a:r>
            <a:r>
              <a:rPr lang="en-US" sz="2000" dirty="0" smtClean="0"/>
              <a:t>, data 2007-2013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Search region  |l|&lt;30</a:t>
            </a:r>
            <a:r>
              <a:rPr lang="en-US" sz="2000" baseline="30000" dirty="0" smtClean="0"/>
              <a:t>° </a:t>
            </a:r>
            <a:r>
              <a:rPr lang="en-US" sz="2000" dirty="0" smtClean="0"/>
              <a:t>, |b|&lt;4</a:t>
            </a:r>
            <a:r>
              <a:rPr lang="en-US" sz="2000" baseline="30000" dirty="0" smtClean="0"/>
              <a:t>°</a:t>
            </a:r>
            <a:endParaRPr lang="en-US" sz="2000" dirty="0" smtClean="0"/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Cuts optimized for </a:t>
            </a:r>
            <a:r>
              <a:rPr lang="en-US" sz="2000" dirty="0" smtClean="0">
                <a:latin typeface="Symbol" panose="05050102010706020507" pitchFamily="18" charset="2"/>
              </a:rPr>
              <a:t>G</a:t>
            </a:r>
            <a:r>
              <a:rPr lang="en-US" sz="2000" dirty="0" smtClean="0"/>
              <a:t>=2.4-2.5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Counts in the signal/off zones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No excess in the HE neutrinos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90% </a:t>
            </a:r>
            <a:r>
              <a:rPr lang="en-US" sz="2000" dirty="0" err="1" smtClean="0"/>
              <a:t>c.l</a:t>
            </a:r>
            <a:r>
              <a:rPr lang="en-US" sz="2000" dirty="0" smtClean="0"/>
              <a:t>. upper limits: 3&lt;</a:t>
            </a:r>
            <a:r>
              <a:rPr lang="en-US" sz="2000" dirty="0" err="1" smtClean="0"/>
              <a:t>E</a:t>
            </a:r>
            <a:r>
              <a:rPr lang="en-US" sz="2000" baseline="-25000" dirty="0" err="1" smtClean="0">
                <a:latin typeface="Symbol" panose="05050102010706020507" pitchFamily="18" charset="2"/>
              </a:rPr>
              <a:t>n</a:t>
            </a:r>
            <a:r>
              <a:rPr lang="en-US" sz="2000" dirty="0" smtClean="0"/>
              <a:t>&lt;300 TeV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PLB </a:t>
            </a:r>
            <a:r>
              <a:rPr lang="en-US" b="1" dirty="0"/>
              <a:t>760 (2016) </a:t>
            </a:r>
            <a:r>
              <a:rPr lang="en-US" b="1" dirty="0" smtClean="0"/>
              <a:t>143</a:t>
            </a:r>
            <a:endParaRPr lang="en-US" sz="2000" b="1" dirty="0" smtClean="0"/>
          </a:p>
        </p:txBody>
      </p:sp>
      <p:sp>
        <p:nvSpPr>
          <p:cNvPr id="26" name="Segnaposto contenuto 2"/>
          <p:cNvSpPr txBox="1">
            <a:spLocks/>
          </p:cNvSpPr>
          <p:nvPr/>
        </p:nvSpPr>
        <p:spPr>
          <a:xfrm>
            <a:off x="38985" y="979174"/>
            <a:ext cx="4563063" cy="98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 smtClean="0">
                <a:latin typeface="Symbol" panose="05050102010706020507" pitchFamily="18" charset="2"/>
              </a:rPr>
              <a:t>n</a:t>
            </a:r>
            <a:r>
              <a:rPr lang="en-US" sz="2000" dirty="0" smtClean="0"/>
              <a:t>’s and </a:t>
            </a:r>
            <a:r>
              <a:rPr lang="en-US" sz="2000" dirty="0" smtClean="0">
                <a:latin typeface="Symbol" panose="05050102010706020507" pitchFamily="18" charset="2"/>
              </a:rPr>
              <a:t>g</a:t>
            </a:r>
            <a:r>
              <a:rPr lang="en-US" sz="2000" dirty="0" smtClean="0"/>
              <a:t>-rays produced by CR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tangolo 26"/>
              <p:cNvSpPr/>
              <p:nvPr/>
            </p:nvSpPr>
            <p:spPr>
              <a:xfrm>
                <a:off x="576623" y="1604803"/>
                <a:ext cx="3086824" cy="1251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430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𝐶𝑅</m:t>
                          </m:r>
                        </m:sub>
                      </m:sSub>
                      <m:r>
                        <a:rPr lang="it-IT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𝐼𝑆𝑀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it-IT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it-IT" i="1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it-IT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it-IT" i="1">
                              <a:latin typeface="Cambria Math"/>
                              <a:ea typeface="Cambria Math"/>
                            </a:rPr>
                            <m:t>±</m:t>
                          </m:r>
                        </m:sup>
                      </m:sSup>
                      <m:r>
                        <a:rPr lang="it-IT" i="1">
                          <a:latin typeface="Cambria Math"/>
                          <a:ea typeface="Cambria Math"/>
                        </a:rPr>
                        <m:t>…</m:t>
                      </m:r>
                    </m:oMath>
                  </m:oMathPara>
                </a14:m>
                <a:endParaRPr lang="it-IT" dirty="0">
                  <a:ea typeface="Cambria Math"/>
                </a:endParaRPr>
              </a:p>
              <a:p>
                <a:pPr marL="11430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it-IT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𝜸𝜸</m:t>
                      </m:r>
                      <m:r>
                        <a:rPr lang="it-IT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it-IT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𝑬𝑴</m:t>
                      </m:r>
                      <m:r>
                        <a:rPr lang="it-IT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it-IT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𝒄𝒂𝒔𝒄𝒂𝒅𝒆</m:t>
                      </m:r>
                      <m:r>
                        <a:rPr lang="it-IT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  <a:p>
                <a:pPr marL="11430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±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𝝂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𝝁</m:t>
                          </m:r>
                        </m:sub>
                      </m:sSub>
                      <m:r>
                        <a:rPr lang="it-IT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𝝂</m:t>
                          </m:r>
                        </m:e>
                        <m:sub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𝒆</m:t>
                          </m:r>
                        </m:sub>
                      </m:sSub>
                      <m:r>
                        <a:rPr lang="it-IT" i="1">
                          <a:latin typeface="Cambria Math"/>
                          <a:ea typeface="Cambria Math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ttango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23" y="1604803"/>
                <a:ext cx="3086824" cy="12518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87" y="5308638"/>
            <a:ext cx="3283937" cy="1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8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"/>
          <a:stretch/>
        </p:blipFill>
        <p:spPr bwMode="auto">
          <a:xfrm>
            <a:off x="3916525" y="8309"/>
            <a:ext cx="4545089" cy="488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518551" y="5347758"/>
            <a:ext cx="2320121" cy="149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ANTARES Results  - M. Spurio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3578" y="213360"/>
            <a:ext cx="548640" cy="396240"/>
          </a:xfrm>
        </p:spPr>
        <p:txBody>
          <a:bodyPr/>
          <a:lstStyle/>
          <a:p>
            <a:fld id="{7F5CE407-6216-4202-80E4-A30DC2F709B2}" type="slidenum">
              <a:rPr lang="en-US" smtClean="0"/>
              <a:t>15</a:t>
            </a:fld>
            <a:endParaRPr lang="en-US"/>
          </a:p>
        </p:txBody>
      </p:sp>
      <p:sp>
        <p:nvSpPr>
          <p:cNvPr id="3" name="AutoShape 2" descr="Risultati immagini per work in prog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Risultati immagini per work in prog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2" y="3683297"/>
            <a:ext cx="4066636" cy="220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25337" y="5969662"/>
            <a:ext cx="4956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ymbol" panose="05050102010706020507" pitchFamily="18" charset="2"/>
              </a:rPr>
              <a:t>n</a:t>
            </a:r>
            <a:r>
              <a:rPr lang="en-US" sz="2000" dirty="0"/>
              <a:t>’s yield (positions and E): </a:t>
            </a:r>
            <a:r>
              <a:rPr lang="en-US" sz="2000" b="1" dirty="0" err="1">
                <a:solidFill>
                  <a:srgbClr val="0038C4"/>
                </a:solidFill>
              </a:rPr>
              <a:t>KRAγ</a:t>
            </a:r>
            <a:r>
              <a:rPr lang="en-US" sz="2000" b="1" dirty="0">
                <a:solidFill>
                  <a:srgbClr val="0038C4"/>
                </a:solidFill>
              </a:rPr>
              <a:t> </a:t>
            </a:r>
            <a:r>
              <a:rPr lang="en-US" sz="2000" b="1" dirty="0" smtClean="0">
                <a:solidFill>
                  <a:srgbClr val="0038C4"/>
                </a:solidFill>
              </a:rPr>
              <a:t>model</a:t>
            </a:r>
            <a:endParaRPr lang="en-US" sz="2000" b="1" dirty="0">
              <a:solidFill>
                <a:srgbClr val="0038C4"/>
              </a:solidFill>
            </a:endParaRPr>
          </a:p>
        </p:txBody>
      </p:sp>
      <p:sp>
        <p:nvSpPr>
          <p:cNvPr id="11" name="Callout 1 10"/>
          <p:cNvSpPr/>
          <p:nvPr/>
        </p:nvSpPr>
        <p:spPr>
          <a:xfrm>
            <a:off x="1825370" y="3746702"/>
            <a:ext cx="1860223" cy="306324"/>
          </a:xfrm>
          <a:prstGeom prst="borderCallout1">
            <a:avLst>
              <a:gd name="adj1" fmla="val 45482"/>
              <a:gd name="adj2" fmla="val 98337"/>
              <a:gd name="adj3" fmla="val 555806"/>
              <a:gd name="adj4" fmla="val 304862"/>
            </a:avLst>
          </a:prstGeom>
          <a:noFill/>
          <a:ln w="19050">
            <a:solidFill>
              <a:srgbClr val="0038C4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b="1" dirty="0" err="1" smtClean="0">
                <a:solidFill>
                  <a:schemeClr val="bg1"/>
                </a:solidFill>
              </a:rPr>
              <a:t>Seen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as</a:t>
            </a:r>
            <a:r>
              <a:rPr lang="it-IT" b="1" dirty="0" smtClean="0">
                <a:solidFill>
                  <a:schemeClr val="bg1"/>
                </a:solidFill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</a:rPr>
              <a:t>shower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Segnaposto contenuto 2"/>
          <p:cNvSpPr txBox="1">
            <a:spLocks/>
          </p:cNvSpPr>
          <p:nvPr/>
        </p:nvSpPr>
        <p:spPr>
          <a:xfrm>
            <a:off x="67458" y="312738"/>
            <a:ext cx="3908576" cy="3208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 smtClean="0"/>
              <a:t>The simple extrapolation of the </a:t>
            </a:r>
            <a:r>
              <a:rPr lang="en-US" sz="2000" i="1" dirty="0" smtClean="0"/>
              <a:t>Fermi</a:t>
            </a:r>
            <a:r>
              <a:rPr lang="en-US" sz="2000" dirty="0" smtClean="0"/>
              <a:t>-LAT γ-ray measurement to the IC </a:t>
            </a:r>
            <a:r>
              <a:rPr lang="en-US" sz="2000" dirty="0" smtClean="0">
                <a:latin typeface="Symbol" panose="05050102010706020507" pitchFamily="18" charset="2"/>
              </a:rPr>
              <a:t>n</a:t>
            </a:r>
            <a:r>
              <a:rPr lang="en-US" sz="2000" dirty="0" smtClean="0"/>
              <a:t> flux in the Galactic Plane area excluded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For a neutrino flux ∝E</a:t>
            </a:r>
            <a:r>
              <a:rPr lang="en-US" sz="2000" baseline="30000" dirty="0" smtClean="0"/>
              <a:t>−2.5</a:t>
            </a:r>
            <a:r>
              <a:rPr lang="en-US" sz="2000" dirty="0" smtClean="0"/>
              <a:t>  </a:t>
            </a:r>
            <a:r>
              <a:rPr lang="en-US" sz="2000" dirty="0" smtClean="0">
                <a:sym typeface="Symbol"/>
              </a:rPr>
              <a:t></a:t>
            </a:r>
            <a:r>
              <a:rPr lang="en-US" sz="2000" dirty="0" smtClean="0"/>
              <a:t> 3 HESE originating in this region excluded at 90% </a:t>
            </a:r>
            <a:r>
              <a:rPr lang="en-US" sz="2000" dirty="0" err="1" smtClean="0"/>
              <a:t>c.l</a:t>
            </a:r>
            <a:r>
              <a:rPr lang="en-US" sz="20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sz="2000" b="1" dirty="0" smtClean="0"/>
              <a:t>More information soon </a:t>
            </a:r>
            <a:r>
              <a:rPr lang="en-US" sz="2000" dirty="0" smtClean="0"/>
              <a:t>(tracks up to 2015+cascades)</a:t>
            </a:r>
            <a:r>
              <a:rPr lang="en-US" sz="2000" b="1" dirty="0"/>
              <a:t> </a:t>
            </a:r>
            <a:r>
              <a:rPr lang="en-US" sz="2000" dirty="0" smtClean="0"/>
              <a:t>and max-likelihood </a:t>
            </a:r>
            <a:r>
              <a:rPr lang="en-US" sz="2000" dirty="0"/>
              <a:t>analysis</a:t>
            </a:r>
            <a:endParaRPr lang="en-US" sz="2000" b="1" dirty="0" smtClean="0"/>
          </a:p>
        </p:txBody>
      </p:sp>
      <p:sp>
        <p:nvSpPr>
          <p:cNvPr id="21" name="Callout 1 20"/>
          <p:cNvSpPr/>
          <p:nvPr/>
        </p:nvSpPr>
        <p:spPr>
          <a:xfrm>
            <a:off x="1825372" y="5381153"/>
            <a:ext cx="1860223" cy="306324"/>
          </a:xfrm>
          <a:prstGeom prst="borderCallout1">
            <a:avLst>
              <a:gd name="adj1" fmla="val 27660"/>
              <a:gd name="adj2" fmla="val 99070"/>
              <a:gd name="adj3" fmla="val 137005"/>
              <a:gd name="adj4" fmla="val 200682"/>
            </a:avLst>
          </a:prstGeom>
          <a:noFill/>
          <a:ln w="19050">
            <a:solidFill>
              <a:srgbClr val="0038C4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b="1" dirty="0" err="1" smtClean="0">
                <a:solidFill>
                  <a:schemeClr val="bg1"/>
                </a:solidFill>
              </a:rPr>
              <a:t>Seen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as</a:t>
            </a:r>
            <a:r>
              <a:rPr lang="it-IT" b="1" dirty="0" smtClean="0">
                <a:solidFill>
                  <a:schemeClr val="bg1"/>
                </a:solidFill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</a:rPr>
              <a:t>track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6" name="Picture 6" descr="http://www.cappellapoliba.it/wp-content/uploads/2016/02/work-in-progres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623" y="4722106"/>
            <a:ext cx="737834" cy="66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4"/>
          <a:stretch/>
        </p:blipFill>
        <p:spPr bwMode="auto">
          <a:xfrm>
            <a:off x="6870430" y="5370471"/>
            <a:ext cx="2233130" cy="147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asellaDiTesto 28"/>
          <p:cNvSpPr txBox="1"/>
          <p:nvPr/>
        </p:nvSpPr>
        <p:spPr>
          <a:xfrm rot="20248492">
            <a:off x="6072659" y="5735922"/>
            <a:ext cx="128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preliminary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 rot="20088590">
            <a:off x="1540042" y="4780036"/>
            <a:ext cx="128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C000"/>
                </a:solidFill>
              </a:rPr>
              <a:t>preliminary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Picture 24" descr="https://upload.wikimedia.org/wikipedia/commons/8/8c/Antares_Neutrinoteleskop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9" t="61908" r="12655" b="7758"/>
          <a:stretch/>
        </p:blipFill>
        <p:spPr bwMode="auto">
          <a:xfrm>
            <a:off x="675861" y="5791926"/>
            <a:ext cx="6953548" cy="9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8407" y="28975"/>
            <a:ext cx="8195945" cy="974326"/>
          </a:xfrm>
        </p:spPr>
        <p:txBody>
          <a:bodyPr/>
          <a:lstStyle/>
          <a:p>
            <a:r>
              <a:rPr lang="it-IT" b="1" dirty="0" smtClean="0"/>
              <a:t>4. </a:t>
            </a:r>
            <a:r>
              <a:rPr lang="it-IT" b="1" dirty="0" err="1" smtClean="0"/>
              <a:t>Multimessenger</a:t>
            </a:r>
            <a:r>
              <a:rPr lang="it-IT" b="1" dirty="0" smtClean="0"/>
              <a:t> </a:t>
            </a:r>
            <a:r>
              <a:rPr lang="it-IT" b="1" dirty="0" err="1" smtClean="0"/>
              <a:t>program</a:t>
            </a:r>
            <a:r>
              <a:rPr lang="it-IT" b="1" dirty="0" smtClean="0"/>
              <a:t> </a:t>
            </a:r>
            <a:endParaRPr lang="en-US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16</a:t>
            </a:fld>
            <a:endParaRPr lang="en-US"/>
          </a:p>
        </p:txBody>
      </p:sp>
      <p:pic>
        <p:nvPicPr>
          <p:cNvPr id="2050" name="Picture 2" descr="MWA 32T Til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31" y="2881788"/>
            <a:ext cx="959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500111" y="3640257"/>
            <a:ext cx="4496487" cy="369332"/>
          </a:xfrm>
          <a:prstGeom prst="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dirty="0" smtClean="0"/>
              <a:t>      Multi </a:t>
            </a:r>
            <a:r>
              <a:rPr lang="en-US" dirty="0"/>
              <a:t>wavelength follow-up of </a:t>
            </a:r>
            <a:r>
              <a:rPr lang="en-US" dirty="0" smtClean="0"/>
              <a:t>neutrinos    </a:t>
            </a:r>
            <a:endParaRPr lang="en-US" dirty="0"/>
          </a:p>
        </p:txBody>
      </p:sp>
      <p:sp>
        <p:nvSpPr>
          <p:cNvPr id="9" name="Freccia a destra 8"/>
          <p:cNvSpPr/>
          <p:nvPr/>
        </p:nvSpPr>
        <p:spPr>
          <a:xfrm>
            <a:off x="1002376" y="3986249"/>
            <a:ext cx="5668770" cy="339257"/>
          </a:xfrm>
          <a:prstGeom prst="rightArrow">
            <a:avLst>
              <a:gd name="adj1" fmla="val 50000"/>
              <a:gd name="adj2" fmla="val 144381"/>
            </a:avLst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29981" y="4325506"/>
            <a:ext cx="798708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smtClean="0"/>
              <a:t>	Radio      	Visible  	  X-ray    	GeV-ray 	    </a:t>
            </a:r>
            <a:r>
              <a:rPr lang="en-US" b="1" dirty="0" err="1" smtClean="0"/>
              <a:t>TeV</a:t>
            </a:r>
            <a:r>
              <a:rPr lang="en-US" b="1" dirty="0" smtClean="0"/>
              <a:t>-ray         	GW        </a:t>
            </a:r>
            <a:r>
              <a:rPr lang="en-US" b="1" dirty="0" smtClean="0">
                <a:latin typeface="Symbol" panose="05050102010706020507" pitchFamily="18" charset="2"/>
              </a:rPr>
              <a:t>n         </a:t>
            </a:r>
          </a:p>
          <a:p>
            <a:r>
              <a:rPr lang="it-IT" dirty="0" smtClean="0"/>
              <a:t>	MWA      	TAROT    	  </a:t>
            </a:r>
            <a:r>
              <a:rPr lang="it-IT" dirty="0" err="1" smtClean="0"/>
              <a:t>Swift</a:t>
            </a:r>
            <a:r>
              <a:rPr lang="it-IT" dirty="0" smtClean="0"/>
              <a:t>       Fermi-LAT    HESS		Ligo        IC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		ZADKO                                        	     HAWC		Virgo </a:t>
            </a:r>
          </a:p>
          <a:p>
            <a:r>
              <a:rPr lang="it-IT" dirty="0" smtClean="0"/>
              <a:t>                 		MASTER </a:t>
            </a:r>
          </a:p>
          <a:p>
            <a:r>
              <a:rPr lang="it-IT" sz="1600" b="1" dirty="0" smtClean="0">
                <a:solidFill>
                  <a:srgbClr val="FF0000"/>
                </a:solidFill>
              </a:rPr>
              <a:t>Alerts</a:t>
            </a:r>
            <a:r>
              <a:rPr lang="it-IT" sz="1600" dirty="0" smtClean="0"/>
              <a:t>	12/</a:t>
            </a:r>
            <a:r>
              <a:rPr lang="it-IT" sz="1600" dirty="0" err="1" smtClean="0"/>
              <a:t>yr</a:t>
            </a:r>
            <a:r>
              <a:rPr lang="it-IT" sz="1600" dirty="0" smtClean="0"/>
              <a:t>     	30/</a:t>
            </a:r>
            <a:r>
              <a:rPr lang="it-IT" sz="1600" dirty="0" err="1" smtClean="0"/>
              <a:t>yr</a:t>
            </a:r>
            <a:r>
              <a:rPr lang="it-IT" sz="1600" dirty="0" smtClean="0"/>
              <a:t>        	6/</a:t>
            </a:r>
            <a:r>
              <a:rPr lang="it-IT" sz="1600" dirty="0" err="1" smtClean="0"/>
              <a:t>yr</a:t>
            </a:r>
            <a:r>
              <a:rPr lang="it-IT" sz="1600" dirty="0" smtClean="0"/>
              <a:t>          	(Offline)         (1-10/</a:t>
            </a:r>
            <a:r>
              <a:rPr lang="it-IT" sz="1600" dirty="0" err="1" smtClean="0"/>
              <a:t>yr</a:t>
            </a:r>
            <a:r>
              <a:rPr lang="it-IT" sz="1600" dirty="0" smtClean="0"/>
              <a:t>)	             (</a:t>
            </a:r>
            <a:r>
              <a:rPr lang="it-IT" sz="1600" dirty="0"/>
              <a:t>Offline)</a:t>
            </a:r>
            <a:endParaRPr lang="en-US" sz="1600" dirty="0"/>
          </a:p>
        </p:txBody>
      </p:sp>
      <p:pic>
        <p:nvPicPr>
          <p:cNvPr id="2052" name="Picture 4" descr="La Silla TAROT telescope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219" y="2731999"/>
            <a:ext cx="102286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zt.science.uwa.edu.au/__data/assets/image/0005/728726/zadco-montage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33"/>
          <a:stretch/>
        </p:blipFill>
        <p:spPr bwMode="auto">
          <a:xfrm>
            <a:off x="2002682" y="1567058"/>
            <a:ext cx="1022400" cy="103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wift.gsfc.nasa.gov/inc/img/Swift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03" y="2103017"/>
            <a:ext cx="1008000" cy="9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fermi.gsfc.nasa.gov/inc/img/spacecraft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460" y="2257788"/>
            <a:ext cx="1008000" cy="13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4" t="34689" r="8957" b="13658"/>
          <a:stretch/>
        </p:blipFill>
        <p:spPr bwMode="auto">
          <a:xfrm>
            <a:off x="4806555" y="1493302"/>
            <a:ext cx="1574359" cy="78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encrypted-tbn0.gstatic.com/images?q=tbn:ANd9GcShPHHXJ5v5y0NIiUjJRWTEAn7gKR0juilSMYz9hhIth57chSV10r6xkz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87" t="-2067" r="47861" b="2067"/>
          <a:stretch/>
        </p:blipFill>
        <p:spPr bwMode="auto">
          <a:xfrm>
            <a:off x="5081460" y="2388380"/>
            <a:ext cx="1024551" cy="76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interactions.org/imagebank/images/IP0010M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180" y="2940563"/>
            <a:ext cx="1022400" cy="69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spiff.rit.edu/classes/phys301/lectures/other_tel/ice_cube_big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9202400"/>
            <a:ext cx="1022400" cy="11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spiff.rit.edu/classes/phys301/lectures/other_tel/ice_cube_big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712" y="2401148"/>
            <a:ext cx="1022400" cy="11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tangolo 19"/>
          <p:cNvSpPr/>
          <p:nvPr/>
        </p:nvSpPr>
        <p:spPr>
          <a:xfrm>
            <a:off x="354842" y="797139"/>
            <a:ext cx="8008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A way to better understand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related physics mechanisms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A way to increase the detector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sensitivities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8407" y="28975"/>
            <a:ext cx="8195945" cy="974326"/>
          </a:xfrm>
        </p:spPr>
        <p:txBody>
          <a:bodyPr/>
          <a:lstStyle/>
          <a:p>
            <a:r>
              <a:rPr lang="it-IT" b="1" dirty="0" smtClean="0"/>
              <a:t>4. </a:t>
            </a:r>
            <a:r>
              <a:rPr lang="it-IT" b="1" dirty="0" err="1" smtClean="0"/>
              <a:t>Multimessenger</a:t>
            </a:r>
            <a:r>
              <a:rPr lang="it-IT" b="1" dirty="0" smtClean="0"/>
              <a:t> </a:t>
            </a:r>
            <a:r>
              <a:rPr lang="it-IT" b="1" dirty="0" err="1" smtClean="0"/>
              <a:t>program</a:t>
            </a:r>
            <a:r>
              <a:rPr lang="it-IT" b="1" dirty="0" smtClean="0"/>
              <a:t> </a:t>
            </a:r>
            <a:endParaRPr lang="en-US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ANTARES Results  - M. Spurio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17</a:t>
            </a:fld>
            <a:endParaRPr lang="en-US"/>
          </a:p>
        </p:txBody>
      </p:sp>
      <p:pic>
        <p:nvPicPr>
          <p:cNvPr id="2068" name="Picture 20" descr="http://spiff.rit.edu/classes/phys301/lectures/other_tel/ice_cube_b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9202400"/>
            <a:ext cx="1022400" cy="11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tangolo 19"/>
          <p:cNvSpPr/>
          <p:nvPr/>
        </p:nvSpPr>
        <p:spPr>
          <a:xfrm>
            <a:off x="354842" y="797139"/>
            <a:ext cx="8008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A way to better understand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related physics mechanisms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A way to increase the detector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sensitivities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872825" y="1609106"/>
            <a:ext cx="6477990" cy="4800600"/>
          </a:xfrm>
        </p:spPr>
        <p:txBody>
          <a:bodyPr>
            <a:noAutofit/>
          </a:bodyPr>
          <a:lstStyle/>
          <a:p>
            <a:pPr marL="114300" indent="0">
              <a:spcBef>
                <a:spcPts val="0"/>
              </a:spcBef>
              <a:buNone/>
            </a:pPr>
            <a:r>
              <a:rPr lang="en-US" sz="1800" b="1" dirty="0">
                <a:hlinkClick r:id="rId3" action="ppaction://hlinksldjump"/>
              </a:rPr>
              <a:t>Real-time (follow-up of the selected neutrino events):</a:t>
            </a:r>
            <a:endParaRPr lang="en-US" sz="1800" b="1" dirty="0"/>
          </a:p>
          <a:p>
            <a:pPr>
              <a:spcBef>
                <a:spcPts val="0"/>
              </a:spcBef>
            </a:pPr>
            <a:r>
              <a:rPr lang="en-US" sz="1800" dirty="0"/>
              <a:t>optical telescopes </a:t>
            </a:r>
            <a:r>
              <a:rPr lang="en-US" sz="1800" dirty="0">
                <a:solidFill>
                  <a:srgbClr val="0046FF"/>
                </a:solidFill>
              </a:rPr>
              <a:t>[TAROT, ROTSE, ZADKO, MASTER</a:t>
            </a:r>
            <a:r>
              <a:rPr lang="en-US" sz="1800" dirty="0"/>
              <a:t>]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X-ray telescope </a:t>
            </a:r>
            <a:r>
              <a:rPr lang="en-US" sz="1800" dirty="0">
                <a:solidFill>
                  <a:srgbClr val="0046FF"/>
                </a:solidFill>
              </a:rPr>
              <a:t>[Swift/XRT]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GeV-</a:t>
            </a:r>
            <a:r>
              <a:rPr lang="en-US" sz="1800" dirty="0" err="1"/>
              <a:t>TeV</a:t>
            </a:r>
            <a:r>
              <a:rPr lang="en-US" sz="1800" dirty="0"/>
              <a:t> </a:t>
            </a:r>
            <a:r>
              <a:rPr lang="el-GR" sz="1800" dirty="0"/>
              <a:t>γ-</a:t>
            </a:r>
            <a:r>
              <a:rPr lang="en-US" sz="1800" dirty="0"/>
              <a:t>ray telescopes [HESS, HAWC]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radio telescope </a:t>
            </a:r>
            <a:r>
              <a:rPr lang="en-US" sz="1800" dirty="0">
                <a:solidFill>
                  <a:srgbClr val="0046FF"/>
                </a:solidFill>
              </a:rPr>
              <a:t>[MWA]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Online search of fast transient sources </a:t>
            </a:r>
            <a:r>
              <a:rPr lang="en-US" sz="1800" dirty="0">
                <a:solidFill>
                  <a:srgbClr val="0046FF"/>
                </a:solidFill>
              </a:rPr>
              <a:t>[GCN, Parkes]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sz="1800" b="1" dirty="0"/>
              <a:t>Multi-messenger correlation with: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Gravitational wave </a:t>
            </a:r>
            <a:r>
              <a:rPr lang="en-US" sz="1800" dirty="0">
                <a:solidFill>
                  <a:srgbClr val="0046FF"/>
                </a:solidFill>
              </a:rPr>
              <a:t>[Virgo/</a:t>
            </a:r>
            <a:r>
              <a:rPr lang="en-US" sz="1800" dirty="0" err="1">
                <a:solidFill>
                  <a:srgbClr val="0046FF"/>
                </a:solidFill>
              </a:rPr>
              <a:t>Ligo</a:t>
            </a:r>
            <a:r>
              <a:rPr lang="en-US" sz="1800" dirty="0">
                <a:solidFill>
                  <a:srgbClr val="0046FF"/>
                </a:solidFill>
              </a:rPr>
              <a:t>]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UHE events </a:t>
            </a:r>
            <a:r>
              <a:rPr lang="en-US" sz="1800" dirty="0">
                <a:solidFill>
                  <a:srgbClr val="0046FF"/>
                </a:solidFill>
              </a:rPr>
              <a:t>[Auger]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sz="1800" b="1" dirty="0" smtClean="0"/>
              <a:t>Time-dependent </a:t>
            </a:r>
            <a:r>
              <a:rPr lang="en-US" sz="1800" b="1" dirty="0"/>
              <a:t>searches: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GRB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1800" dirty="0">
                <a:solidFill>
                  <a:srgbClr val="0046FF"/>
                </a:solidFill>
              </a:rPr>
              <a:t>Swift, Fermi, IPN]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Micro-quasar </a:t>
            </a:r>
            <a:r>
              <a:rPr lang="en-US" sz="1800" dirty="0"/>
              <a:t>and X-ray binaries </a:t>
            </a:r>
            <a:r>
              <a:rPr lang="en-US" sz="1800" dirty="0">
                <a:solidFill>
                  <a:srgbClr val="0046FF"/>
                </a:solidFill>
              </a:rPr>
              <a:t>[Fermi/LAT, Swift, RXTE]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Gamma-ray </a:t>
            </a:r>
            <a:r>
              <a:rPr lang="en-US" sz="1800" dirty="0"/>
              <a:t>binaries </a:t>
            </a:r>
            <a:r>
              <a:rPr lang="en-US" sz="1800" dirty="0">
                <a:solidFill>
                  <a:srgbClr val="0046FF"/>
                </a:solidFill>
              </a:rPr>
              <a:t>[Fermi/LAT, IACT]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Blazars </a:t>
            </a:r>
            <a:r>
              <a:rPr lang="en-US" sz="1800" dirty="0">
                <a:solidFill>
                  <a:srgbClr val="0046FF"/>
                </a:solidFill>
              </a:rPr>
              <a:t>[Fermi/LAT, IACT, TANAMI…]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Crab </a:t>
            </a:r>
            <a:r>
              <a:rPr lang="en-US" sz="1800" dirty="0">
                <a:solidFill>
                  <a:srgbClr val="0046FF"/>
                </a:solidFill>
              </a:rPr>
              <a:t>[Fermi/LAT]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Supernovae </a:t>
            </a:r>
            <a:r>
              <a:rPr lang="en-US" sz="1800" dirty="0" err="1"/>
              <a:t>Ib,c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46FF"/>
                </a:solidFill>
              </a:rPr>
              <a:t>[Optical telescopes]</a:t>
            </a:r>
          </a:p>
          <a:p>
            <a:pPr>
              <a:spcBef>
                <a:spcPts val="0"/>
              </a:spcBef>
            </a:pPr>
            <a:r>
              <a:rPr lang="nn-NO" sz="1800" dirty="0" smtClean="0"/>
              <a:t>Fast </a:t>
            </a:r>
            <a:r>
              <a:rPr lang="nn-NO" sz="1800" dirty="0"/>
              <a:t>radio burst </a:t>
            </a:r>
            <a:r>
              <a:rPr lang="nn-NO" sz="1800" dirty="0">
                <a:solidFill>
                  <a:srgbClr val="0046FF"/>
                </a:solidFill>
              </a:rPr>
              <a:t>[radio telescopes</a:t>
            </a:r>
            <a:r>
              <a:rPr lang="nn-NO" sz="1800" dirty="0" smtClean="0">
                <a:solidFill>
                  <a:srgbClr val="0046FF"/>
                </a:solidFill>
              </a:rPr>
              <a:t>]</a:t>
            </a:r>
            <a:endParaRPr lang="nn-NO" sz="1800" dirty="0">
              <a:solidFill>
                <a:srgbClr val="004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7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388"/>
            <a:ext cx="8074588" cy="1143000"/>
          </a:xfrm>
        </p:spPr>
        <p:txBody>
          <a:bodyPr/>
          <a:lstStyle/>
          <a:p>
            <a:r>
              <a:rPr lang="en-US" sz="4000" b="1" dirty="0"/>
              <a:t>Real-time </a:t>
            </a:r>
            <a:r>
              <a:rPr lang="en-US" sz="4000" b="1" dirty="0" smtClean="0"/>
              <a:t>follow-up (</a:t>
            </a:r>
            <a:r>
              <a:rPr lang="en-US" sz="4000" b="1" dirty="0" err="1" smtClean="0"/>
              <a:t>TAToO</a:t>
            </a:r>
            <a:r>
              <a:rPr lang="en-US" sz="4000" b="1" dirty="0" smtClean="0"/>
              <a:t>) 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53" y="1030210"/>
            <a:ext cx="4354690" cy="941094"/>
          </a:xfrm>
        </p:spPr>
        <p:txBody>
          <a:bodyPr>
            <a:normAutofit/>
          </a:bodyPr>
          <a:lstStyle/>
          <a:p>
            <a:r>
              <a:rPr lang="fr-FR" sz="1600" dirty="0" smtClean="0">
                <a:hlinkClick r:id="rId2"/>
              </a:rPr>
              <a:t>APP 35 </a:t>
            </a:r>
            <a:r>
              <a:rPr lang="fr-FR" sz="1600" dirty="0">
                <a:hlinkClick r:id="rId2"/>
              </a:rPr>
              <a:t>(2012) </a:t>
            </a:r>
            <a:r>
              <a:rPr lang="fr-FR" sz="1600" dirty="0" smtClean="0">
                <a:hlinkClick r:id="rId2"/>
              </a:rPr>
              <a:t>530</a:t>
            </a:r>
            <a:r>
              <a:rPr lang="fr-FR" sz="1600" dirty="0" smtClean="0"/>
              <a:t> (</a:t>
            </a:r>
            <a:r>
              <a:rPr lang="fr-FR" sz="1600" dirty="0" err="1" smtClean="0"/>
              <a:t>method</a:t>
            </a:r>
            <a:r>
              <a:rPr lang="fr-FR" sz="1600" dirty="0" smtClean="0"/>
              <a:t>)</a:t>
            </a:r>
          </a:p>
          <a:p>
            <a:r>
              <a:rPr lang="en-US" sz="1600" dirty="0" smtClean="0">
                <a:hlinkClick r:id="rId3"/>
              </a:rPr>
              <a:t>JCAP </a:t>
            </a:r>
            <a:r>
              <a:rPr lang="en-US" sz="1600" dirty="0">
                <a:hlinkClick r:id="rId3"/>
              </a:rPr>
              <a:t>02 (2016) </a:t>
            </a:r>
            <a:r>
              <a:rPr lang="en-US" sz="1600" dirty="0" smtClean="0">
                <a:hlinkClick r:id="rId3"/>
              </a:rPr>
              <a:t>062</a:t>
            </a:r>
            <a:r>
              <a:rPr lang="en-US" sz="1600" dirty="0" smtClean="0"/>
              <a:t> (optical)</a:t>
            </a:r>
          </a:p>
          <a:p>
            <a:r>
              <a:rPr lang="en-US" sz="1600" dirty="0" smtClean="0">
                <a:hlinkClick r:id="rId4"/>
              </a:rPr>
              <a:t>AJ 820 </a:t>
            </a:r>
            <a:r>
              <a:rPr lang="en-US" sz="1600" dirty="0">
                <a:hlinkClick r:id="rId4"/>
              </a:rPr>
              <a:t>(2016</a:t>
            </a:r>
            <a:r>
              <a:rPr lang="en-US" sz="1600" dirty="0" smtClean="0">
                <a:hlinkClick r:id="rId4"/>
              </a:rPr>
              <a:t>)  L24</a:t>
            </a:r>
            <a:r>
              <a:rPr lang="en-US" sz="1600" dirty="0" smtClean="0"/>
              <a:t> (radio)</a:t>
            </a:r>
            <a:endParaRPr lang="en-US" sz="16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" y="4857436"/>
            <a:ext cx="4286683" cy="193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187" y="1631086"/>
            <a:ext cx="1524000" cy="3124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</p:pic>
      <p:sp>
        <p:nvSpPr>
          <p:cNvPr id="8" name="Rettangolo 7"/>
          <p:cNvSpPr/>
          <p:nvPr/>
        </p:nvSpPr>
        <p:spPr>
          <a:xfrm>
            <a:off x="2066893" y="2274124"/>
            <a:ext cx="3274468" cy="194755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46FF"/>
                </a:solidFill>
              </a:rPr>
              <a:t>ANTARES</a:t>
            </a:r>
            <a:r>
              <a:rPr lang="it-IT" sz="2400" dirty="0" smtClean="0">
                <a:solidFill>
                  <a:srgbClr val="0046FF"/>
                </a:solidFill>
              </a:rPr>
              <a:t> trigger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single </a:t>
            </a:r>
            <a:r>
              <a:rPr lang="en-US" dirty="0">
                <a:solidFill>
                  <a:schemeClr val="tx1"/>
                </a:solidFill>
              </a:rPr>
              <a:t>HE </a:t>
            </a:r>
            <a:r>
              <a:rPr lang="en-US" dirty="0" smtClean="0">
                <a:solidFill>
                  <a:schemeClr val="tx1"/>
                </a:solidFill>
                <a:latin typeface="Symbol" panose="05050102010706020507" pitchFamily="18" charset="2"/>
              </a:rPr>
              <a:t>n </a:t>
            </a:r>
            <a:r>
              <a:rPr lang="en-US" dirty="0" smtClean="0">
                <a:solidFill>
                  <a:schemeClr val="tx1"/>
                </a:solidFill>
              </a:rPr>
              <a:t>(~</a:t>
            </a:r>
            <a:r>
              <a:rPr lang="en-US" dirty="0">
                <a:solidFill>
                  <a:schemeClr val="tx1"/>
                </a:solidFill>
              </a:rPr>
              <a:t>10 </a:t>
            </a:r>
            <a:r>
              <a:rPr lang="en-US" dirty="0" smtClean="0">
                <a:solidFill>
                  <a:schemeClr val="tx1"/>
                </a:solidFill>
              </a:rPr>
              <a:t>TeV)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single </a:t>
            </a:r>
            <a:r>
              <a:rPr lang="en-US" dirty="0">
                <a:solidFill>
                  <a:schemeClr val="tx1"/>
                </a:solidFill>
                <a:latin typeface="Symbol" panose="05050102010706020507" pitchFamily="18" charset="2"/>
              </a:rPr>
              <a:t>n </a:t>
            </a:r>
            <a:r>
              <a:rPr lang="en-US" dirty="0" smtClean="0">
                <a:solidFill>
                  <a:schemeClr val="tx1"/>
                </a:solidFill>
                <a:latin typeface="Symbol" panose="05050102010706020507" pitchFamily="18" charset="2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correlated to local </a:t>
            </a:r>
            <a:r>
              <a:rPr lang="en-US" dirty="0">
                <a:solidFill>
                  <a:schemeClr val="tx1"/>
                </a:solidFill>
              </a:rPr>
              <a:t>galaxies </a:t>
            </a:r>
            <a:r>
              <a:rPr lang="en-US" dirty="0" smtClean="0">
                <a:solidFill>
                  <a:schemeClr val="tx1"/>
                </a:solidFill>
              </a:rPr>
              <a:t>for </a:t>
            </a:r>
            <a:r>
              <a:rPr lang="en-US" dirty="0" err="1" smtClean="0">
                <a:solidFill>
                  <a:schemeClr val="tx1"/>
                </a:solidFill>
              </a:rPr>
              <a:t>SNe</a:t>
            </a:r>
            <a:r>
              <a:rPr lang="en-US" dirty="0" smtClean="0">
                <a:solidFill>
                  <a:schemeClr val="tx1"/>
                </a:solidFill>
              </a:rPr>
              <a:t> (~</a:t>
            </a:r>
            <a:r>
              <a:rPr lang="en-US" dirty="0">
                <a:solidFill>
                  <a:schemeClr val="tx1"/>
                </a:solidFill>
              </a:rPr>
              <a:t>1 TeV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doublet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’s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ccia in su 8"/>
          <p:cNvSpPr/>
          <p:nvPr/>
        </p:nvSpPr>
        <p:spPr>
          <a:xfrm rot="1356144">
            <a:off x="2719407" y="4239499"/>
            <a:ext cx="484632" cy="978408"/>
          </a:xfrm>
          <a:prstGeom prst="upArrow">
            <a:avLst/>
          </a:prstGeom>
          <a:noFill/>
          <a:ln w="57150">
            <a:solidFill>
              <a:srgbClr val="004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ccia in su 13"/>
          <p:cNvSpPr/>
          <p:nvPr/>
        </p:nvSpPr>
        <p:spPr>
          <a:xfrm rot="5400000">
            <a:off x="5270386" y="2780371"/>
            <a:ext cx="484632" cy="812625"/>
          </a:xfrm>
          <a:prstGeom prst="upArrow">
            <a:avLst/>
          </a:prstGeom>
          <a:solidFill>
            <a:schemeClr val="bg1"/>
          </a:solidFill>
          <a:ln w="57150">
            <a:solidFill>
              <a:srgbClr val="004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4043554" y="485028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46FF"/>
                </a:solidFill>
              </a:rPr>
              <a:t>Performances</a:t>
            </a:r>
            <a:r>
              <a:rPr lang="en-US" sz="20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Time </a:t>
            </a:r>
            <a:r>
              <a:rPr lang="en-US" sz="2000" b="1" dirty="0"/>
              <a:t>to send an alert: </a:t>
            </a:r>
            <a:r>
              <a:rPr lang="en-US" sz="2000" b="1" dirty="0" smtClean="0"/>
              <a:t>~ 5 s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Median </a:t>
            </a:r>
            <a:r>
              <a:rPr lang="en-US" sz="2000" b="1" dirty="0"/>
              <a:t>angular resolution: </a:t>
            </a:r>
            <a:r>
              <a:rPr lang="en-US" sz="2000" b="1" dirty="0" smtClean="0"/>
              <a:t>0.3</a:t>
            </a:r>
            <a:r>
              <a:rPr lang="en-US" sz="2000" b="1" baseline="30000" dirty="0" smtClean="0"/>
              <a:t>o </a:t>
            </a:r>
            <a:r>
              <a:rPr lang="en-US" sz="2000" b="1" dirty="0" smtClean="0"/>
              <a:t>- 0.4</a:t>
            </a:r>
            <a:r>
              <a:rPr lang="en-US" sz="2000" baseline="30000" dirty="0" smtClean="0"/>
              <a:t>o</a:t>
            </a:r>
            <a:endParaRPr lang="en-US" sz="2000" baseline="30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First </a:t>
            </a:r>
            <a:r>
              <a:rPr lang="en-US" sz="2000" dirty="0"/>
              <a:t>image of the follow-up: &lt;</a:t>
            </a:r>
            <a:r>
              <a:rPr lang="en-US" sz="2000" dirty="0" smtClean="0"/>
              <a:t>20 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D</a:t>
            </a:r>
            <a:r>
              <a:rPr lang="en-US" sz="2000" dirty="0" smtClean="0"/>
              <a:t>edicated </a:t>
            </a:r>
            <a:r>
              <a:rPr lang="en-US" sz="2000" dirty="0"/>
              <a:t>optical image </a:t>
            </a:r>
            <a:r>
              <a:rPr lang="en-US" sz="2000" dirty="0" smtClean="0"/>
              <a:t>analysis</a:t>
            </a:r>
            <a:endParaRPr lang="en-US" sz="2000" dirty="0"/>
          </a:p>
        </p:txBody>
      </p:sp>
      <p:sp>
        <p:nvSpPr>
          <p:cNvPr id="11" name="Indietro o precedente 10">
            <a:hlinkClick r:id="rId7" action="ppaction://hlinksldjump" highlightClick="1"/>
          </p:cNvPr>
          <p:cNvSpPr/>
          <p:nvPr/>
        </p:nvSpPr>
        <p:spPr>
          <a:xfrm>
            <a:off x="7602187" y="6479916"/>
            <a:ext cx="639294" cy="314696"/>
          </a:xfrm>
          <a:prstGeom prst="actionButtonBackPrevious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23323"/>
          <a:stretch/>
        </p:blipFill>
        <p:spPr bwMode="auto">
          <a:xfrm>
            <a:off x="1720480" y="4010607"/>
            <a:ext cx="855971" cy="95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maurizio\AppData\Local\Microsoft\Windows\INetCache\IE\5KGWQQA1\libro[1]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23" y="1303058"/>
            <a:ext cx="737829" cy="3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5942765" y="1167244"/>
            <a:ext cx="1786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External server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059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263"/>
            <a:ext cx="7620000" cy="1143000"/>
          </a:xfrm>
        </p:spPr>
        <p:txBody>
          <a:bodyPr/>
          <a:lstStyle/>
          <a:p>
            <a:r>
              <a:rPr lang="it-IT" sz="4000" b="1" dirty="0" smtClean="0"/>
              <a:t>A </a:t>
            </a:r>
            <a:r>
              <a:rPr lang="it-IT" sz="4000" b="1" dirty="0" err="1" smtClean="0"/>
              <a:t>particular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event</a:t>
            </a:r>
            <a:r>
              <a:rPr lang="it-IT" sz="4000" b="1" dirty="0" smtClean="0"/>
              <a:t>: </a:t>
            </a:r>
            <a:r>
              <a:rPr lang="en-US" sz="4000" b="1" dirty="0" smtClean="0"/>
              <a:t>ANT150901</a:t>
            </a:r>
            <a:endParaRPr lang="en-US" sz="4000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19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420" y="1004516"/>
            <a:ext cx="31242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54" y="1168263"/>
            <a:ext cx="32575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01881" y="3356236"/>
            <a:ext cx="530827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it-IT" sz="2000" b="1" dirty="0" err="1" smtClean="0"/>
              <a:t>Multifrequency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observations</a:t>
            </a:r>
            <a:r>
              <a:rPr lang="it-IT" sz="2000" b="1" dirty="0" smtClean="0"/>
              <a:t>: </a:t>
            </a:r>
          </a:p>
          <a:p>
            <a:r>
              <a:rPr lang="it-IT" sz="2000" b="1" dirty="0" smtClean="0"/>
              <a:t>16 ATEL + 6 GCN</a:t>
            </a:r>
            <a:endParaRPr lang="en-US" sz="2000" b="1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33" y="4188078"/>
            <a:ext cx="4221152" cy="260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1080655" y="2256312"/>
            <a:ext cx="3598223" cy="914400"/>
          </a:xfrm>
          <a:prstGeom prst="rect">
            <a:avLst/>
          </a:prstGeom>
          <a:noFill/>
          <a:ln w="57150">
            <a:solidFill>
              <a:srgbClr val="004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3883231" y="4122799"/>
            <a:ext cx="44873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GCN CIRCULAR NUMBE</a:t>
            </a:r>
            <a:r>
              <a:rPr lang="en-US" dirty="0" smtClean="0"/>
              <a:t>R</a:t>
            </a:r>
            <a:r>
              <a:rPr lang="en-US" dirty="0"/>
              <a:t>:  </a:t>
            </a:r>
            <a:r>
              <a:rPr lang="en-US" dirty="0" smtClean="0"/>
              <a:t>18236 </a:t>
            </a:r>
          </a:p>
          <a:p>
            <a:r>
              <a:rPr lang="en-US" dirty="0" smtClean="0">
                <a:solidFill>
                  <a:srgbClr val="0046FF"/>
                </a:solidFill>
              </a:rPr>
              <a:t>(Optical + NIR spectroscopy from NOT)</a:t>
            </a:r>
          </a:p>
          <a:p>
            <a:r>
              <a:rPr lang="en-US" i="1" dirty="0" smtClean="0"/>
              <a:t>..All </a:t>
            </a:r>
            <a:r>
              <a:rPr lang="en-US" i="1" dirty="0"/>
              <a:t>this points to USNO-B1.0 0626-0501169 being a young accreting G-K star, </a:t>
            </a:r>
            <a:r>
              <a:rPr lang="en-US" i="1" dirty="0" smtClean="0"/>
              <a:t>undergoing </a:t>
            </a:r>
            <a:r>
              <a:rPr lang="en-US" i="1" dirty="0"/>
              <a:t>a flaring episode that produced the </a:t>
            </a:r>
            <a:r>
              <a:rPr lang="en-US" i="1" dirty="0" smtClean="0"/>
              <a:t>X-ray emission</a:t>
            </a:r>
            <a:r>
              <a:rPr lang="en-US" i="1" dirty="0"/>
              <a:t>. We also note </a:t>
            </a:r>
            <a:r>
              <a:rPr lang="en-US" i="1" dirty="0" smtClean="0"/>
              <a:t>that </a:t>
            </a:r>
            <a:r>
              <a:rPr lang="en-US" i="1" dirty="0"/>
              <a:t>this object is close to the nearby Rho </a:t>
            </a:r>
            <a:r>
              <a:rPr lang="en-US" i="1" dirty="0" err="1"/>
              <a:t>Ophiuchi</a:t>
            </a:r>
            <a:r>
              <a:rPr lang="en-US" i="1" dirty="0"/>
              <a:t> star </a:t>
            </a:r>
            <a:r>
              <a:rPr lang="en-US" i="1" dirty="0" smtClean="0"/>
              <a:t>forming region</a:t>
            </a:r>
            <a:r>
              <a:rPr lang="en-US" i="1" dirty="0"/>
              <a:t>, being </a:t>
            </a:r>
            <a:r>
              <a:rPr lang="en-US" i="1" dirty="0" smtClean="0"/>
              <a:t>probably </a:t>
            </a:r>
            <a:r>
              <a:rPr lang="en-US" i="1" dirty="0"/>
              <a:t>associated with it.</a:t>
            </a:r>
          </a:p>
        </p:txBody>
      </p:sp>
    </p:spTree>
    <p:extLst>
      <p:ext uri="{BB962C8B-B14F-4D97-AF65-F5344CB8AC3E}">
        <p14:creationId xmlns:p14="http://schemas.microsoft.com/office/powerpoint/2010/main" val="31485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</a:t>
            </a:fld>
            <a:endParaRPr lang="en-US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9700" y="11224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Details</a:t>
            </a:r>
            <a:r>
              <a:rPr lang="it-IT" dirty="0" smtClean="0"/>
              <a:t>: </a:t>
            </a:r>
            <a:r>
              <a:rPr lang="it-IT" dirty="0" err="1" smtClean="0"/>
              <a:t>see</a:t>
            </a:r>
            <a:r>
              <a:rPr lang="it-IT" dirty="0" smtClean="0"/>
              <a:t> </a:t>
            </a:r>
            <a:r>
              <a:rPr lang="it-IT" dirty="0" err="1" smtClean="0"/>
              <a:t>arXiv</a:t>
            </a:r>
            <a:r>
              <a:rPr lang="it-IT" dirty="0" smtClean="0"/>
              <a:t> 1409.4552</a:t>
            </a:r>
            <a:endParaRPr lang="en-US" dirty="0"/>
          </a:p>
        </p:txBody>
      </p:sp>
      <p:pic>
        <p:nvPicPr>
          <p:cNvPr id="8" name="Picture 3" descr="antares-pub"/>
          <p:cNvPicPr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3569"/>
          <a:stretch>
            <a:fillRect/>
          </a:stretch>
        </p:blipFill>
        <p:spPr bwMode="auto">
          <a:xfrm>
            <a:off x="-61914" y="8244"/>
            <a:ext cx="9205913" cy="684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971550" y="5705474"/>
            <a:ext cx="1289050" cy="628650"/>
            <a:chOff x="521" y="3702"/>
            <a:chExt cx="812" cy="396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567" y="3702"/>
              <a:ext cx="766" cy="16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521" y="3838"/>
              <a:ext cx="46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altLang="fr-FR" sz="2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70 m</a:t>
              </a:r>
            </a:p>
          </p:txBody>
        </p:sp>
      </p:grp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6372221" y="1425578"/>
            <a:ext cx="1055687" cy="4522788"/>
            <a:chOff x="4014" y="1162"/>
            <a:chExt cx="665" cy="2540"/>
          </a:xfrm>
        </p:grpSpPr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4128" y="2207"/>
              <a:ext cx="551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fr-FR" altLang="fr-FR" sz="2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r>
                <a:rPr lang="en-US" altLang="fr-FR" sz="2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50 m</a:t>
              </a: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H="1" flipV="1">
              <a:off x="4014" y="1162"/>
              <a:ext cx="136" cy="254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959725" y="5084767"/>
            <a:ext cx="1122362" cy="61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0" tIns="45706" rIns="91410" bIns="45706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altLang="fr-FR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Junction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altLang="fr-FR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Box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318217" y="6165850"/>
            <a:ext cx="1884430" cy="41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0" tIns="45706" rIns="91410" bIns="45706">
            <a:spAutoFit/>
          </a:bodyPr>
          <a:lstStyle/>
          <a:p>
            <a:pPr algn="ctr" eaLnBrk="0" hangingPunct="0">
              <a:defRPr/>
            </a:pPr>
            <a:r>
              <a:rPr lang="en-US" altLang="fr-FR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Interlink cables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7974325" y="2997203"/>
            <a:ext cx="1163014" cy="61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0" tIns="45706" rIns="91410" bIns="45706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altLang="fr-FR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40 km to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altLang="fr-FR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shore</a:t>
            </a:r>
          </a:p>
        </p:txBody>
      </p: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149225" y="112248"/>
            <a:ext cx="1192212" cy="6129805"/>
            <a:chOff x="113" y="572"/>
            <a:chExt cx="751" cy="3550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H="1">
              <a:off x="113" y="572"/>
              <a:ext cx="0" cy="355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204" y="754"/>
              <a:ext cx="6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altLang="fr-F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2500m</a:t>
              </a:r>
            </a:p>
          </p:txBody>
        </p:sp>
      </p:grp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6386509" y="257154"/>
            <a:ext cx="2771779" cy="19389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91410" tIns="45706" rIns="91410" bIns="45706">
            <a:spAutoFit/>
          </a:bodyPr>
          <a:lstStyle/>
          <a:p>
            <a:pPr eaLnBrk="0" hangingPunct="0">
              <a:buFontTx/>
              <a:buChar char="•"/>
            </a:pPr>
            <a:r>
              <a:rPr lang="it-IT" altLang="fr-FR" sz="2400" dirty="0" err="1" smtClean="0">
                <a:solidFill>
                  <a:srgbClr val="FFFF00"/>
                </a:solidFill>
              </a:rPr>
              <a:t>Running</a:t>
            </a:r>
            <a:r>
              <a:rPr lang="it-IT" altLang="fr-FR" sz="2400" dirty="0" smtClean="0">
                <a:solidFill>
                  <a:srgbClr val="FFFF00"/>
                </a:solidFill>
              </a:rPr>
              <a:t> </a:t>
            </a:r>
            <a:r>
              <a:rPr lang="it-IT" altLang="fr-FR" sz="2400" dirty="0" err="1" smtClean="0">
                <a:solidFill>
                  <a:srgbClr val="FFFF00"/>
                </a:solidFill>
              </a:rPr>
              <a:t>since</a:t>
            </a:r>
            <a:r>
              <a:rPr lang="it-IT" altLang="fr-FR" sz="2400" dirty="0" smtClean="0">
                <a:solidFill>
                  <a:srgbClr val="FFFF00"/>
                </a:solidFill>
              </a:rPr>
              <a:t> 2007</a:t>
            </a:r>
            <a:endParaRPr lang="en-US" altLang="fr-FR" sz="2400" dirty="0">
              <a:solidFill>
                <a:srgbClr val="FFFF00"/>
              </a:solidFill>
            </a:endParaRPr>
          </a:p>
          <a:p>
            <a:pPr eaLnBrk="0" hangingPunct="0">
              <a:buFontTx/>
              <a:buChar char="•"/>
            </a:pPr>
            <a:r>
              <a:rPr lang="en-US" altLang="fr-FR" sz="2400" dirty="0">
                <a:solidFill>
                  <a:srgbClr val="FFFF00"/>
                </a:solidFill>
              </a:rPr>
              <a:t>885 </a:t>
            </a:r>
            <a:r>
              <a:rPr lang="en-US" altLang="fr-FR" sz="2400" dirty="0" smtClean="0">
                <a:solidFill>
                  <a:srgbClr val="FFFF00"/>
                </a:solidFill>
              </a:rPr>
              <a:t>10” </a:t>
            </a:r>
            <a:r>
              <a:rPr lang="en-US" altLang="fr-FR" sz="2400" dirty="0">
                <a:solidFill>
                  <a:srgbClr val="FFFF00"/>
                </a:solidFill>
              </a:rPr>
              <a:t>PMTs </a:t>
            </a:r>
          </a:p>
          <a:p>
            <a:pPr eaLnBrk="0" hangingPunct="0">
              <a:buFontTx/>
              <a:buChar char="•"/>
            </a:pPr>
            <a:r>
              <a:rPr lang="en-US" altLang="fr-FR" sz="2400" dirty="0">
                <a:solidFill>
                  <a:srgbClr val="FFFF00"/>
                </a:solidFill>
              </a:rPr>
              <a:t> </a:t>
            </a:r>
            <a:r>
              <a:rPr lang="en-GB" altLang="fr-FR" sz="2400" dirty="0">
                <a:solidFill>
                  <a:srgbClr val="FFFF00"/>
                </a:solidFill>
              </a:rPr>
              <a:t>12</a:t>
            </a:r>
            <a:r>
              <a:rPr lang="en-US" altLang="fr-FR" sz="2400" dirty="0">
                <a:solidFill>
                  <a:srgbClr val="FFFF00"/>
                </a:solidFill>
              </a:rPr>
              <a:t> lines</a:t>
            </a:r>
          </a:p>
          <a:p>
            <a:pPr eaLnBrk="0" hangingPunct="0">
              <a:buFontTx/>
              <a:buChar char="•"/>
            </a:pPr>
            <a:r>
              <a:rPr lang="en-US" altLang="fr-FR" sz="2400" dirty="0">
                <a:solidFill>
                  <a:srgbClr val="FFFF00"/>
                </a:solidFill>
              </a:rPr>
              <a:t> 25 </a:t>
            </a:r>
            <a:r>
              <a:rPr lang="en-US" altLang="fr-FR" sz="2400" dirty="0" err="1">
                <a:solidFill>
                  <a:srgbClr val="FFFF00"/>
                </a:solidFill>
              </a:rPr>
              <a:t>storeys</a:t>
            </a:r>
            <a:r>
              <a:rPr lang="en-US" altLang="fr-FR" sz="2400" dirty="0">
                <a:solidFill>
                  <a:srgbClr val="FFFF00"/>
                </a:solidFill>
              </a:rPr>
              <a:t>/line</a:t>
            </a:r>
          </a:p>
          <a:p>
            <a:pPr eaLnBrk="0" hangingPunct="0">
              <a:buFontTx/>
              <a:buChar char="•"/>
            </a:pPr>
            <a:r>
              <a:rPr lang="en-US" altLang="fr-FR" sz="2400" dirty="0">
                <a:solidFill>
                  <a:srgbClr val="FFFF00"/>
                </a:solidFill>
              </a:rPr>
              <a:t> 3 PMTs / storey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-61913" y="9110"/>
            <a:ext cx="4044118" cy="2294718"/>
            <a:chOff x="-61913" y="9110"/>
            <a:chExt cx="4044118" cy="2294718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42" r="9875"/>
            <a:stretch/>
          </p:blipFill>
          <p:spPr bwMode="auto">
            <a:xfrm>
              <a:off x="-61913" y="9110"/>
              <a:ext cx="4044118" cy="2294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Ovale 23"/>
            <p:cNvSpPr/>
            <p:nvPr/>
          </p:nvSpPr>
          <p:spPr>
            <a:xfrm>
              <a:off x="558140" y="756498"/>
              <a:ext cx="45719" cy="45719"/>
            </a:xfrm>
            <a:prstGeom prst="ellipse">
              <a:avLst/>
            </a:prstGeom>
            <a:solidFill>
              <a:srgbClr val="FFFF0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5" name="Ovale 24"/>
            <p:cNvSpPr/>
            <p:nvPr/>
          </p:nvSpPr>
          <p:spPr>
            <a:xfrm>
              <a:off x="2113518" y="443169"/>
              <a:ext cx="45719" cy="45719"/>
            </a:xfrm>
            <a:prstGeom prst="ellipse">
              <a:avLst/>
            </a:prstGeom>
            <a:solidFill>
              <a:srgbClr val="FFFF0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127437" y="788344"/>
              <a:ext cx="9648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>
                  <a:solidFill>
                    <a:srgbClr val="FFFF00"/>
                  </a:solidFill>
                </a:rPr>
                <a:t>ANTARES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1525325" y="573297"/>
              <a:ext cx="1016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err="1" smtClean="0">
                  <a:solidFill>
                    <a:srgbClr val="FFFF00"/>
                  </a:solidFill>
                </a:rPr>
                <a:t>SciNeGHE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460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388"/>
            <a:ext cx="7620000" cy="1143000"/>
          </a:xfrm>
        </p:spPr>
        <p:txBody>
          <a:bodyPr/>
          <a:lstStyle/>
          <a:p>
            <a:r>
              <a:rPr lang="it-IT" sz="4000" b="1" dirty="0" smtClean="0"/>
              <a:t>On-line set-up</a:t>
            </a:r>
            <a:endParaRPr lang="en-US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450" y="1600200"/>
            <a:ext cx="7620000" cy="4800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20</a:t>
            </a:fld>
            <a:endParaRPr lang="en-US"/>
          </a:p>
        </p:txBody>
      </p:sp>
      <p:grpSp>
        <p:nvGrpSpPr>
          <p:cNvPr id="7" name="Gruppo 6"/>
          <p:cNvGrpSpPr/>
          <p:nvPr/>
        </p:nvGrpSpPr>
        <p:grpSpPr>
          <a:xfrm>
            <a:off x="335863" y="1060366"/>
            <a:ext cx="6572250" cy="3626693"/>
            <a:chOff x="822738" y="2022267"/>
            <a:chExt cx="6572250" cy="362669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738" y="2115185"/>
              <a:ext cx="6572250" cy="353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ttangolo 7"/>
            <p:cNvSpPr/>
            <p:nvPr/>
          </p:nvSpPr>
          <p:spPr>
            <a:xfrm>
              <a:off x="5503373" y="2022267"/>
              <a:ext cx="178600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000" b="1" dirty="0" smtClean="0"/>
                <a:t>External server</a:t>
              </a:r>
              <a:endParaRPr lang="en-US" sz="2000" b="1" dirty="0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3055077" y="2317322"/>
              <a:ext cx="248920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000" b="1" dirty="0" smtClean="0"/>
                <a:t>ANTARES run control</a:t>
              </a:r>
              <a:endParaRPr lang="en-US" sz="2000" b="1" dirty="0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1095649" y="2338904"/>
              <a:ext cx="168353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000" b="1" dirty="0" smtClean="0"/>
                <a:t>External input</a:t>
              </a:r>
              <a:endParaRPr lang="en-US" sz="2000" b="1" dirty="0"/>
            </a:p>
          </p:txBody>
        </p:sp>
      </p:grpSp>
      <p:pic>
        <p:nvPicPr>
          <p:cNvPr id="11" name="Picture 26" descr="ani_gol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9195" y="4702698"/>
            <a:ext cx="1533085" cy="169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12"/>
          <p:cNvSpPr/>
          <p:nvPr/>
        </p:nvSpPr>
        <p:spPr>
          <a:xfrm>
            <a:off x="1415396" y="5010474"/>
            <a:ext cx="146379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46FF"/>
                </a:solidFill>
              </a:rPr>
              <a:t>ANTARES </a:t>
            </a:r>
          </a:p>
          <a:p>
            <a:pPr algn="ctr"/>
            <a:r>
              <a:rPr lang="en-US" sz="2000" b="1" dirty="0" smtClean="0">
                <a:solidFill>
                  <a:srgbClr val="0046FF"/>
                </a:solidFill>
              </a:rPr>
              <a:t>on-line data</a:t>
            </a:r>
            <a:endParaRPr lang="en-US" sz="2000" b="1" dirty="0">
              <a:solidFill>
                <a:srgbClr val="0046FF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631377" y="5028870"/>
            <a:ext cx="39562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Private MoU with all the </a:t>
            </a:r>
            <a:r>
              <a:rPr lang="en-US" sz="2000" dirty="0" smtClean="0"/>
              <a:t>observatories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Different transfer protocols </a:t>
            </a:r>
            <a:r>
              <a:rPr lang="en-US" sz="2000" dirty="0"/>
              <a:t>(mail, GCN socket, </a:t>
            </a:r>
            <a:r>
              <a:rPr lang="en-US" sz="2000" dirty="0" smtClean="0"/>
              <a:t>VO Event</a:t>
            </a:r>
            <a:r>
              <a:rPr lang="en-US" sz="2000" dirty="0"/>
              <a:t>…)</a:t>
            </a:r>
          </a:p>
        </p:txBody>
      </p:sp>
      <p:sp>
        <p:nvSpPr>
          <p:cNvPr id="15" name="Indietro o precedente 14">
            <a:hlinkClick r:id="rId4" action="ppaction://hlinksldjump" highlightClick="1"/>
          </p:cNvPr>
          <p:cNvSpPr/>
          <p:nvPr/>
        </p:nvSpPr>
        <p:spPr>
          <a:xfrm>
            <a:off x="7602187" y="6479916"/>
            <a:ext cx="639294" cy="314696"/>
          </a:xfrm>
          <a:prstGeom prst="actionButtonBackPrevious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2887833" y="2000310"/>
            <a:ext cx="1743544" cy="742890"/>
          </a:xfrm>
          <a:prstGeom prst="rect">
            <a:avLst/>
          </a:prstGeom>
          <a:solidFill>
            <a:srgbClr val="7030A0"/>
          </a:solidFill>
        </p:spPr>
        <p:txBody>
          <a:bodyPr vert="horz" wrap="none" lIns="91440" tIns="45720" rIns="91440" bIns="45720" rtlCol="0">
            <a:noAutofit/>
          </a:bodyPr>
          <a:lstStyle/>
          <a:p>
            <a:pPr algn="ctr">
              <a:spcBef>
                <a:spcPts val="600"/>
              </a:spcBef>
            </a:pPr>
            <a:endParaRPr lang="it-IT" sz="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Alert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trigger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879195" y="3008952"/>
            <a:ext cx="1743544" cy="742890"/>
          </a:xfrm>
          <a:prstGeom prst="rect">
            <a:avLst/>
          </a:prstGeom>
          <a:solidFill>
            <a:srgbClr val="7030A0"/>
          </a:solidFill>
        </p:spPr>
        <p:txBody>
          <a:bodyPr vert="horz" wrap="none" lIns="91440" tIns="45720" rIns="91440" bIns="45720" rtlCol="0">
            <a:noAutofit/>
          </a:bodyPr>
          <a:lstStyle/>
          <a:p>
            <a:pPr algn="ctr">
              <a:spcBef>
                <a:spcPts val="600"/>
              </a:spcBef>
            </a:pPr>
            <a:endParaRPr lang="it-IT" sz="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On-line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7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8407" y="28975"/>
            <a:ext cx="8195945" cy="974326"/>
          </a:xfrm>
        </p:spPr>
        <p:txBody>
          <a:bodyPr/>
          <a:lstStyle/>
          <a:p>
            <a:r>
              <a:rPr lang="it-IT" b="1" dirty="0" smtClean="0"/>
              <a:t>4. </a:t>
            </a:r>
            <a:r>
              <a:rPr lang="it-IT" b="1" dirty="0" err="1" smtClean="0"/>
              <a:t>Multimessenger</a:t>
            </a:r>
            <a:r>
              <a:rPr lang="it-IT" b="1" dirty="0" smtClean="0"/>
              <a:t> </a:t>
            </a:r>
            <a:r>
              <a:rPr lang="it-IT" b="1" dirty="0" err="1" smtClean="0"/>
              <a:t>program</a:t>
            </a:r>
            <a:r>
              <a:rPr lang="it-IT" b="1" dirty="0" smtClean="0"/>
              <a:t> </a:t>
            </a:r>
            <a:endParaRPr lang="en-US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ANTARES Results  - M. Spurio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21</a:t>
            </a:fld>
            <a:endParaRPr lang="en-US"/>
          </a:p>
        </p:txBody>
      </p:sp>
      <p:pic>
        <p:nvPicPr>
          <p:cNvPr id="2068" name="Picture 20" descr="http://spiff.rit.edu/classes/phys301/lectures/other_tel/ice_cube_b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9202400"/>
            <a:ext cx="1022400" cy="11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tangolo 19"/>
          <p:cNvSpPr/>
          <p:nvPr/>
        </p:nvSpPr>
        <p:spPr>
          <a:xfrm>
            <a:off x="354842" y="797139"/>
            <a:ext cx="8008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A way to better understand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related physics mechanisms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A way to increase the detector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sensitivities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872825" y="1609106"/>
            <a:ext cx="6477990" cy="4800600"/>
          </a:xfrm>
        </p:spPr>
        <p:txBody>
          <a:bodyPr>
            <a:noAutofit/>
          </a:bodyPr>
          <a:lstStyle/>
          <a:p>
            <a:pPr marL="114300" indent="0">
              <a:spcBef>
                <a:spcPts val="0"/>
              </a:spcBef>
              <a:buNone/>
            </a:pPr>
            <a:r>
              <a:rPr lang="en-US" sz="1800" b="1" dirty="0"/>
              <a:t>Real-time (follow-up of the selected neutrino </a:t>
            </a:r>
            <a:r>
              <a:rPr lang="en-US" sz="1800" b="1" dirty="0" smtClean="0"/>
              <a:t>events):</a:t>
            </a:r>
            <a:endParaRPr lang="en-US" sz="1800" b="1" dirty="0"/>
          </a:p>
          <a:p>
            <a:pPr>
              <a:spcBef>
                <a:spcPts val="0"/>
              </a:spcBef>
            </a:pPr>
            <a:r>
              <a:rPr lang="en-US" sz="1800" dirty="0"/>
              <a:t>optical telescopes </a:t>
            </a:r>
            <a:r>
              <a:rPr lang="en-US" sz="1800" dirty="0">
                <a:solidFill>
                  <a:srgbClr val="0046FF"/>
                </a:solidFill>
              </a:rPr>
              <a:t>[TAROT, ROTSE, ZADKO, MASTER</a:t>
            </a:r>
            <a:r>
              <a:rPr lang="en-US" sz="1800" dirty="0"/>
              <a:t>]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X-ray telescope </a:t>
            </a:r>
            <a:r>
              <a:rPr lang="en-US" sz="1800" dirty="0">
                <a:solidFill>
                  <a:srgbClr val="0046FF"/>
                </a:solidFill>
              </a:rPr>
              <a:t>[Swift/XRT]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GeV-</a:t>
            </a:r>
            <a:r>
              <a:rPr lang="en-US" sz="1800" dirty="0" err="1"/>
              <a:t>TeV</a:t>
            </a:r>
            <a:r>
              <a:rPr lang="en-US" sz="1800" dirty="0"/>
              <a:t> </a:t>
            </a:r>
            <a:r>
              <a:rPr lang="el-GR" sz="1800" dirty="0"/>
              <a:t>γ-</a:t>
            </a:r>
            <a:r>
              <a:rPr lang="en-US" sz="1800" dirty="0"/>
              <a:t>ray telescopes [HESS, HAWC]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radio telescope </a:t>
            </a:r>
            <a:r>
              <a:rPr lang="en-US" sz="1800" dirty="0">
                <a:solidFill>
                  <a:srgbClr val="0046FF"/>
                </a:solidFill>
              </a:rPr>
              <a:t>[MWA]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Online search of fast transient sources </a:t>
            </a:r>
            <a:r>
              <a:rPr lang="en-US" sz="1800" dirty="0">
                <a:solidFill>
                  <a:srgbClr val="0046FF"/>
                </a:solidFill>
              </a:rPr>
              <a:t>[GCN, Parkes]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sz="1800" b="1" dirty="0">
                <a:hlinkClick r:id="rId3" action="ppaction://hlinksldjump"/>
              </a:rPr>
              <a:t>Multi-messenger correlation with:</a:t>
            </a:r>
            <a:endParaRPr lang="en-US" sz="1800" b="1" dirty="0"/>
          </a:p>
          <a:p>
            <a:pPr>
              <a:spcBef>
                <a:spcPts val="0"/>
              </a:spcBef>
            </a:pPr>
            <a:r>
              <a:rPr lang="en-US" sz="1800" dirty="0"/>
              <a:t>Gravitational wave </a:t>
            </a:r>
            <a:r>
              <a:rPr lang="en-US" sz="1800" dirty="0">
                <a:solidFill>
                  <a:srgbClr val="0046FF"/>
                </a:solidFill>
              </a:rPr>
              <a:t>[Virgo/</a:t>
            </a:r>
            <a:r>
              <a:rPr lang="en-US" sz="1800" dirty="0" err="1">
                <a:solidFill>
                  <a:srgbClr val="0046FF"/>
                </a:solidFill>
              </a:rPr>
              <a:t>Ligo</a:t>
            </a:r>
            <a:r>
              <a:rPr lang="en-US" sz="1800" dirty="0">
                <a:solidFill>
                  <a:srgbClr val="0046FF"/>
                </a:solidFill>
              </a:rPr>
              <a:t>]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UHE events </a:t>
            </a:r>
            <a:r>
              <a:rPr lang="en-US" sz="1800" dirty="0">
                <a:solidFill>
                  <a:srgbClr val="0046FF"/>
                </a:solidFill>
              </a:rPr>
              <a:t>[Auger]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sz="1800" b="1" dirty="0" smtClean="0"/>
              <a:t>Time-dependent </a:t>
            </a:r>
            <a:r>
              <a:rPr lang="en-US" sz="1800" b="1" dirty="0"/>
              <a:t>searches: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GRB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1800" dirty="0">
                <a:solidFill>
                  <a:srgbClr val="0046FF"/>
                </a:solidFill>
              </a:rPr>
              <a:t>Swift, Fermi, IPN]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Micro-quasar </a:t>
            </a:r>
            <a:r>
              <a:rPr lang="en-US" sz="1800" dirty="0"/>
              <a:t>and X-ray binaries </a:t>
            </a:r>
            <a:r>
              <a:rPr lang="en-US" sz="1800" dirty="0">
                <a:solidFill>
                  <a:srgbClr val="0046FF"/>
                </a:solidFill>
              </a:rPr>
              <a:t>[Fermi/LAT, Swift, RXTE]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Gamma-ray </a:t>
            </a:r>
            <a:r>
              <a:rPr lang="en-US" sz="1800" dirty="0"/>
              <a:t>binaries </a:t>
            </a:r>
            <a:r>
              <a:rPr lang="en-US" sz="1800" dirty="0">
                <a:solidFill>
                  <a:srgbClr val="0046FF"/>
                </a:solidFill>
              </a:rPr>
              <a:t>[Fermi/LAT, IACT]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Blazars </a:t>
            </a:r>
            <a:r>
              <a:rPr lang="en-US" sz="1800" dirty="0">
                <a:solidFill>
                  <a:srgbClr val="0046FF"/>
                </a:solidFill>
              </a:rPr>
              <a:t>[Fermi/LAT, IACT, TANAMI…]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Crab </a:t>
            </a:r>
            <a:r>
              <a:rPr lang="en-US" sz="1800" dirty="0">
                <a:solidFill>
                  <a:srgbClr val="0046FF"/>
                </a:solidFill>
              </a:rPr>
              <a:t>[Fermi/LAT]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Supernovae </a:t>
            </a:r>
            <a:r>
              <a:rPr lang="en-US" sz="1800" dirty="0" err="1"/>
              <a:t>Ib,c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46FF"/>
                </a:solidFill>
              </a:rPr>
              <a:t>[Optical telescopes]</a:t>
            </a:r>
          </a:p>
          <a:p>
            <a:pPr>
              <a:spcBef>
                <a:spcPts val="0"/>
              </a:spcBef>
            </a:pPr>
            <a:r>
              <a:rPr lang="nn-NO" sz="1800" dirty="0" smtClean="0"/>
              <a:t>Fast </a:t>
            </a:r>
            <a:r>
              <a:rPr lang="nn-NO" sz="1800" dirty="0"/>
              <a:t>radio burst </a:t>
            </a:r>
            <a:r>
              <a:rPr lang="nn-NO" sz="1800" dirty="0">
                <a:solidFill>
                  <a:srgbClr val="0046FF"/>
                </a:solidFill>
              </a:rPr>
              <a:t>[radio telescopes</a:t>
            </a:r>
            <a:r>
              <a:rPr lang="nn-NO" sz="1800" dirty="0" smtClean="0">
                <a:solidFill>
                  <a:srgbClr val="0046FF"/>
                </a:solidFill>
              </a:rPr>
              <a:t>]</a:t>
            </a:r>
            <a:endParaRPr lang="nn-NO" sz="1800" dirty="0">
              <a:solidFill>
                <a:srgbClr val="004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44" y="2749866"/>
            <a:ext cx="7926747" cy="3050972"/>
          </a:xfrm>
          <a:prstGeom prst="rect">
            <a:avLst/>
          </a:prstGeom>
        </p:spPr>
      </p:pic>
      <p:sp>
        <p:nvSpPr>
          <p:cNvPr id="14" name="Segnaposto contenuto 9"/>
          <p:cNvSpPr txBox="1">
            <a:spLocks/>
          </p:cNvSpPr>
          <p:nvPr/>
        </p:nvSpPr>
        <p:spPr>
          <a:xfrm>
            <a:off x="457198" y="1108541"/>
            <a:ext cx="7875235" cy="1750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800" b="1" dirty="0" smtClean="0"/>
              <a:t>3 alerts </a:t>
            </a:r>
            <a:r>
              <a:rPr lang="en-US" sz="1800" b="1" dirty="0"/>
              <a:t>sent by LIGO during the run 01 (</a:t>
            </a:r>
            <a:r>
              <a:rPr lang="en-US" sz="1800" b="1" dirty="0" smtClean="0"/>
              <a:t>2015/09 </a:t>
            </a:r>
            <a:r>
              <a:rPr lang="en-US" sz="1800" b="1" dirty="0" smtClean="0">
                <a:sym typeface="Wingdings" panose="05000000000000000000" pitchFamily="2" charset="2"/>
              </a:rPr>
              <a:t> </a:t>
            </a:r>
            <a:r>
              <a:rPr lang="en-US" sz="1800" b="1" dirty="0" smtClean="0"/>
              <a:t>2016/01</a:t>
            </a:r>
            <a:r>
              <a:rPr lang="en-US" sz="1800" b="1" dirty="0"/>
              <a:t>):</a:t>
            </a:r>
          </a:p>
          <a:p>
            <a:r>
              <a:rPr lang="en-US" sz="1800" dirty="0" smtClean="0"/>
              <a:t>GW150914</a:t>
            </a:r>
            <a:r>
              <a:rPr lang="en-US" sz="1800" dirty="0"/>
              <a:t>: merging of 2 BHs (M= 36/29 </a:t>
            </a:r>
            <a:r>
              <a:rPr lang="en-US" sz="1800" dirty="0" err="1" smtClean="0"/>
              <a:t>M</a:t>
            </a:r>
            <a:r>
              <a:rPr lang="en-US" sz="1800" baseline="-25000" dirty="0" err="1" smtClean="0"/>
              <a:t>s</a:t>
            </a:r>
            <a:r>
              <a:rPr lang="en-US" sz="1800" dirty="0" smtClean="0"/>
              <a:t> </a:t>
            </a:r>
            <a:r>
              <a:rPr lang="en-US" sz="1800" dirty="0"/>
              <a:t>- 410 </a:t>
            </a:r>
            <a:r>
              <a:rPr lang="en-US" sz="1800" dirty="0" err="1"/>
              <a:t>Mpc</a:t>
            </a:r>
            <a:r>
              <a:rPr lang="en-US" sz="1800" dirty="0"/>
              <a:t> - </a:t>
            </a:r>
            <a:r>
              <a:rPr lang="en-US" sz="1800" dirty="0" smtClean="0"/>
              <a:t>5.1</a:t>
            </a:r>
            <a:r>
              <a:rPr lang="en-US" sz="1800" dirty="0" smtClean="0">
                <a:sym typeface="Symbol" panose="05050102010706020507" pitchFamily="18" charset="2"/>
              </a:rPr>
              <a:t></a:t>
            </a:r>
            <a:r>
              <a:rPr lang="en-US" sz="1800" dirty="0" smtClean="0"/>
              <a:t>)</a:t>
            </a:r>
            <a:endParaRPr lang="en-US" sz="1800" dirty="0"/>
          </a:p>
          <a:p>
            <a:r>
              <a:rPr lang="en-US" sz="1800" dirty="0" smtClean="0"/>
              <a:t>LVT151012</a:t>
            </a:r>
            <a:r>
              <a:rPr lang="en-US" sz="1800" dirty="0"/>
              <a:t>: merging of 2 BHs (M= 23/13 </a:t>
            </a:r>
            <a:r>
              <a:rPr lang="en-US" sz="1800" dirty="0" err="1" smtClean="0"/>
              <a:t>M</a:t>
            </a:r>
            <a:r>
              <a:rPr lang="en-US" sz="1800" baseline="-25000" dirty="0" err="1"/>
              <a:t>s</a:t>
            </a:r>
            <a:r>
              <a:rPr lang="en-US" sz="1800" dirty="0" smtClean="0"/>
              <a:t> </a:t>
            </a:r>
            <a:r>
              <a:rPr lang="en-US" sz="1800" dirty="0"/>
              <a:t>- 1000 </a:t>
            </a:r>
            <a:r>
              <a:rPr lang="en-US" sz="1800" dirty="0" err="1"/>
              <a:t>Mpc</a:t>
            </a:r>
            <a:r>
              <a:rPr lang="en-US" sz="1800" dirty="0"/>
              <a:t> - 1.7 </a:t>
            </a:r>
            <a:r>
              <a:rPr lang="en-US" sz="1800" dirty="0">
                <a:sym typeface="Symbol" panose="05050102010706020507" pitchFamily="18" charset="2"/>
              </a:rPr>
              <a:t></a:t>
            </a:r>
            <a:r>
              <a:rPr lang="en-US" sz="1800" dirty="0" smtClean="0"/>
              <a:t>)</a:t>
            </a:r>
            <a:endParaRPr lang="en-US" sz="1800" dirty="0"/>
          </a:p>
          <a:p>
            <a:r>
              <a:rPr lang="en-US" sz="1800" dirty="0" smtClean="0"/>
              <a:t>GW151226</a:t>
            </a:r>
            <a:r>
              <a:rPr lang="en-US" sz="1800" dirty="0"/>
              <a:t>: merging of 2 BHs (M= 14/7 </a:t>
            </a:r>
            <a:r>
              <a:rPr lang="en-US" sz="1800" dirty="0" err="1" smtClean="0"/>
              <a:t>M</a:t>
            </a:r>
            <a:r>
              <a:rPr lang="en-US" sz="1800" baseline="-25000" dirty="0" err="1"/>
              <a:t>s</a:t>
            </a:r>
            <a:r>
              <a:rPr lang="en-US" sz="1800" dirty="0" smtClean="0"/>
              <a:t> </a:t>
            </a:r>
            <a:r>
              <a:rPr lang="en-US" sz="1800" dirty="0"/>
              <a:t>- 440 </a:t>
            </a:r>
            <a:r>
              <a:rPr lang="en-US" sz="1800" dirty="0" err="1"/>
              <a:t>Mpc</a:t>
            </a:r>
            <a:r>
              <a:rPr lang="en-US" sz="1800" dirty="0"/>
              <a:t> - &gt;5 </a:t>
            </a:r>
            <a:r>
              <a:rPr lang="en-US" sz="1800" dirty="0">
                <a:sym typeface="Symbol" panose="05050102010706020507" pitchFamily="18" charset="2"/>
              </a:rPr>
              <a:t></a:t>
            </a:r>
            <a:r>
              <a:rPr lang="en-US" sz="1800" dirty="0" smtClean="0"/>
              <a:t>)</a:t>
            </a:r>
            <a:endParaRPr lang="en-US" sz="20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5572" y="41928"/>
            <a:ext cx="7620000" cy="1143000"/>
          </a:xfrm>
        </p:spPr>
        <p:txBody>
          <a:bodyPr/>
          <a:lstStyle/>
          <a:p>
            <a:r>
              <a:rPr lang="it-IT" sz="4000" b="1" dirty="0" smtClean="0"/>
              <a:t>Neutrino follow-up of </a:t>
            </a:r>
            <a:r>
              <a:rPr lang="it-IT" sz="4000" b="1" dirty="0" err="1" smtClean="0"/>
              <a:t>GWs</a:t>
            </a:r>
            <a:endParaRPr lang="en-US" sz="2800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22</a:t>
            </a:fld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5162936" y="3163016"/>
            <a:ext cx="2198077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>
              <a:spcBef>
                <a:spcPts val="600"/>
              </a:spcBef>
            </a:pPr>
            <a:r>
              <a:rPr lang="it-IT" sz="2800" b="1" dirty="0" smtClean="0">
                <a:solidFill>
                  <a:srgbClr val="4785D1"/>
                </a:solidFill>
              </a:rPr>
              <a:t>ANTARES </a:t>
            </a:r>
            <a:r>
              <a:rPr lang="it-IT" sz="2800" b="1" dirty="0" err="1" smtClean="0">
                <a:solidFill>
                  <a:srgbClr val="4785D1"/>
                </a:solidFill>
              </a:rPr>
              <a:t>visibility</a:t>
            </a:r>
            <a:endParaRPr lang="it-IT" sz="2800" b="1" dirty="0">
              <a:solidFill>
                <a:srgbClr val="4785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49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5572" y="41928"/>
            <a:ext cx="7620000" cy="1143000"/>
          </a:xfrm>
        </p:spPr>
        <p:txBody>
          <a:bodyPr/>
          <a:lstStyle/>
          <a:p>
            <a:r>
              <a:rPr lang="it-IT" sz="4000" b="1" dirty="0" smtClean="0"/>
              <a:t>Neutrino follow-up of GW150914</a:t>
            </a:r>
            <a:br>
              <a:rPr lang="it-IT" sz="4000" b="1" dirty="0" smtClean="0"/>
            </a:br>
            <a:r>
              <a:rPr lang="it-IT" sz="2000" b="1" dirty="0" smtClean="0"/>
              <a:t>a joint  ANTARES/</a:t>
            </a:r>
            <a:r>
              <a:rPr lang="it-IT" sz="2000" b="1" dirty="0" err="1" smtClean="0"/>
              <a:t>IceCube</a:t>
            </a:r>
            <a:r>
              <a:rPr lang="it-IT" sz="2000" b="1" dirty="0" smtClean="0"/>
              <a:t>/</a:t>
            </a:r>
            <a:r>
              <a:rPr lang="it-IT" sz="2000" b="1" dirty="0" err="1" smtClean="0"/>
              <a:t>LigoSC</a:t>
            </a:r>
            <a:r>
              <a:rPr lang="it-IT" sz="2000" b="1" dirty="0" smtClean="0"/>
              <a:t>/Virgo. </a:t>
            </a:r>
            <a:r>
              <a:rPr lang="en-US" sz="2000" b="1" dirty="0" err="1"/>
              <a:t>Phys.Rev</a:t>
            </a:r>
            <a:r>
              <a:rPr lang="en-US" sz="2000" b="1" dirty="0"/>
              <a:t>. D93 (2016), </a:t>
            </a:r>
            <a:r>
              <a:rPr lang="en-US" sz="2000" b="1" dirty="0" smtClean="0"/>
              <a:t>122010</a:t>
            </a:r>
            <a:endParaRPr lang="en-US" sz="2800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23</a:t>
            </a:fld>
            <a:endParaRPr lang="en-US"/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457199" y="4335317"/>
            <a:ext cx="7875235" cy="210065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No ANTARES events in ±500 s from the GW time (0.015 expected)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Limits from ANTARES dominates for </a:t>
            </a:r>
            <a:r>
              <a:rPr lang="en-US" sz="2000" dirty="0" err="1" smtClean="0"/>
              <a:t>E</a:t>
            </a:r>
            <a:r>
              <a:rPr lang="en-US" sz="2000" dirty="0" err="1" smtClean="0">
                <a:latin typeface="Symbol" panose="05050102010706020507" pitchFamily="18" charset="2"/>
              </a:rPr>
              <a:t>n</a:t>
            </a:r>
            <a:r>
              <a:rPr lang="en-US" sz="2000" dirty="0" smtClean="0"/>
              <a:t> &lt; 100 </a:t>
            </a:r>
            <a:r>
              <a:rPr lang="en-US" sz="2000" dirty="0" err="1" smtClean="0"/>
              <a:t>TeV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U.L. from IC dominated above 100 </a:t>
            </a:r>
            <a:r>
              <a:rPr lang="en-US" sz="2000" dirty="0" err="1" smtClean="0"/>
              <a:t>TeV</a:t>
            </a: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Size of GW150914 : 590 deg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ANTARES resolution: &lt;0.5 deg</a:t>
            </a:r>
            <a:r>
              <a:rPr lang="en-US" sz="2000" baseline="30000" dirty="0" smtClean="0"/>
              <a:t>2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Limits on total energy radiated in neutrinos:  &lt;10% GW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Future: Receive / send alerts in real time</a:t>
            </a:r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/>
          <a:srcRect t="51560"/>
          <a:stretch/>
        </p:blipFill>
        <p:spPr>
          <a:xfrm>
            <a:off x="3984880" y="1277972"/>
            <a:ext cx="4347555" cy="2772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/>
          <a:srcRect b="48056"/>
          <a:stretch/>
        </p:blipFill>
        <p:spPr>
          <a:xfrm>
            <a:off x="34802" y="1182500"/>
            <a:ext cx="4159565" cy="284400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4161531" y="3141270"/>
            <a:ext cx="4318226" cy="559559"/>
          </a:xfrm>
          <a:prstGeom prst="rect">
            <a:avLst/>
          </a:prstGeom>
          <a:solidFill>
            <a:srgbClr val="CCFFFF">
              <a:alpha val="2902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8407" y="28975"/>
            <a:ext cx="8195945" cy="974326"/>
          </a:xfrm>
        </p:spPr>
        <p:txBody>
          <a:bodyPr/>
          <a:lstStyle/>
          <a:p>
            <a:r>
              <a:rPr lang="it-IT" b="1" dirty="0" smtClean="0"/>
              <a:t>4. </a:t>
            </a:r>
            <a:r>
              <a:rPr lang="it-IT" b="1" dirty="0" err="1" smtClean="0"/>
              <a:t>Multimessenger</a:t>
            </a:r>
            <a:r>
              <a:rPr lang="it-IT" b="1" dirty="0" smtClean="0"/>
              <a:t> </a:t>
            </a:r>
            <a:r>
              <a:rPr lang="it-IT" b="1" dirty="0" err="1" smtClean="0"/>
              <a:t>program</a:t>
            </a:r>
            <a:r>
              <a:rPr lang="it-IT" b="1" dirty="0" smtClean="0"/>
              <a:t> </a:t>
            </a:r>
            <a:endParaRPr lang="en-US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EEECE1"/>
                </a:solidFill>
              </a:rPr>
              <a:t>SciNeGHE- Pisa 2016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ANTARES Results  - M. Spurio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068" name="Picture 20" descr="http://spiff.rit.edu/classes/phys301/lectures/other_tel/ice_cube_b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9202400"/>
            <a:ext cx="1022400" cy="11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tangolo 19"/>
          <p:cNvSpPr/>
          <p:nvPr/>
        </p:nvSpPr>
        <p:spPr>
          <a:xfrm>
            <a:off x="354842" y="797139"/>
            <a:ext cx="8008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F497D">
                    <a:lumMod val="75000"/>
                  </a:srgbClr>
                </a:solidFill>
              </a:rPr>
              <a:t>A way to better understand </a:t>
            </a:r>
            <a:r>
              <a:rPr lang="en-US" sz="2000" b="1" dirty="0" smtClean="0">
                <a:solidFill>
                  <a:srgbClr val="1F497D">
                    <a:lumMod val="75000"/>
                  </a:srgbClr>
                </a:solidFill>
              </a:rPr>
              <a:t>the </a:t>
            </a:r>
            <a:r>
              <a:rPr lang="en-US" sz="2000" b="1" dirty="0">
                <a:solidFill>
                  <a:srgbClr val="1F497D">
                    <a:lumMod val="75000"/>
                  </a:srgbClr>
                </a:solidFill>
              </a:rPr>
              <a:t>related physics mechanisms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F497D">
                    <a:lumMod val="75000"/>
                  </a:srgbClr>
                </a:solidFill>
              </a:rPr>
              <a:t>A way to increase the detector </a:t>
            </a:r>
            <a:r>
              <a:rPr lang="en-US" sz="2000" b="1" dirty="0" smtClean="0">
                <a:solidFill>
                  <a:srgbClr val="1F497D">
                    <a:lumMod val="75000"/>
                  </a:srgbClr>
                </a:solidFill>
              </a:rPr>
              <a:t>sensitivities</a:t>
            </a:r>
            <a:endParaRPr lang="en-US" sz="20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872825" y="1609106"/>
            <a:ext cx="6477990" cy="4800600"/>
          </a:xfrm>
        </p:spPr>
        <p:txBody>
          <a:bodyPr>
            <a:noAutofit/>
          </a:bodyPr>
          <a:lstStyle/>
          <a:p>
            <a:pPr marL="114300" indent="0">
              <a:spcBef>
                <a:spcPts val="0"/>
              </a:spcBef>
              <a:buNone/>
            </a:pPr>
            <a:r>
              <a:rPr lang="en-US" sz="1800" b="1" dirty="0"/>
              <a:t>Real-time (follow-up of the selected neutrino events):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optical telescopes </a:t>
            </a:r>
            <a:r>
              <a:rPr lang="en-US" sz="1800" dirty="0">
                <a:solidFill>
                  <a:srgbClr val="0046FF"/>
                </a:solidFill>
              </a:rPr>
              <a:t>[TAROT, ROTSE, ZADKO, MASTER</a:t>
            </a:r>
            <a:r>
              <a:rPr lang="en-US" sz="1800" dirty="0"/>
              <a:t>]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X-ray telescope </a:t>
            </a:r>
            <a:r>
              <a:rPr lang="en-US" sz="1800" dirty="0">
                <a:solidFill>
                  <a:srgbClr val="0046FF"/>
                </a:solidFill>
              </a:rPr>
              <a:t>[Swift/XRT]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GeV-</a:t>
            </a:r>
            <a:r>
              <a:rPr lang="en-US" sz="1800" dirty="0" err="1"/>
              <a:t>TeV</a:t>
            </a:r>
            <a:r>
              <a:rPr lang="en-US" sz="1800" dirty="0"/>
              <a:t> </a:t>
            </a:r>
            <a:r>
              <a:rPr lang="el-GR" sz="1800" dirty="0"/>
              <a:t>γ-</a:t>
            </a:r>
            <a:r>
              <a:rPr lang="en-US" sz="1800" dirty="0"/>
              <a:t>ray telescopes [HESS, HAWC]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radio telescope </a:t>
            </a:r>
            <a:r>
              <a:rPr lang="en-US" sz="1800" dirty="0">
                <a:solidFill>
                  <a:srgbClr val="0046FF"/>
                </a:solidFill>
              </a:rPr>
              <a:t>[MWA]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Online search of fast transient sources </a:t>
            </a:r>
            <a:r>
              <a:rPr lang="en-US" sz="1800" dirty="0">
                <a:solidFill>
                  <a:srgbClr val="0046FF"/>
                </a:solidFill>
              </a:rPr>
              <a:t>[GCN, Parkes]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sz="1800" b="1" dirty="0"/>
              <a:t>Multi-messenger correlation with: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Gravitational wave </a:t>
            </a:r>
            <a:r>
              <a:rPr lang="en-US" sz="1800" dirty="0">
                <a:solidFill>
                  <a:srgbClr val="0046FF"/>
                </a:solidFill>
              </a:rPr>
              <a:t>[Virgo/</a:t>
            </a:r>
            <a:r>
              <a:rPr lang="en-US" sz="1800" dirty="0" err="1">
                <a:solidFill>
                  <a:srgbClr val="0046FF"/>
                </a:solidFill>
              </a:rPr>
              <a:t>Ligo</a:t>
            </a:r>
            <a:r>
              <a:rPr lang="en-US" sz="1800" dirty="0">
                <a:solidFill>
                  <a:srgbClr val="0046FF"/>
                </a:solidFill>
              </a:rPr>
              <a:t>]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UHE events </a:t>
            </a:r>
            <a:r>
              <a:rPr lang="en-US" sz="1800" dirty="0">
                <a:solidFill>
                  <a:srgbClr val="0046FF"/>
                </a:solidFill>
              </a:rPr>
              <a:t>[Auger]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sz="1800" b="1" dirty="0" smtClean="0">
                <a:hlinkClick r:id="rId3" action="ppaction://hlinksldjump"/>
              </a:rPr>
              <a:t>Time-dependent </a:t>
            </a:r>
            <a:r>
              <a:rPr lang="en-US" sz="1800" b="1" dirty="0">
                <a:hlinkClick r:id="rId3" action="ppaction://hlinksldjump"/>
              </a:rPr>
              <a:t>searches:</a:t>
            </a:r>
            <a:endParaRPr lang="en-US" sz="1800" b="1" dirty="0"/>
          </a:p>
          <a:p>
            <a:pPr>
              <a:spcBef>
                <a:spcPts val="0"/>
              </a:spcBef>
            </a:pPr>
            <a:r>
              <a:rPr lang="en-US" sz="1800" dirty="0" smtClean="0"/>
              <a:t>GRB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1800" dirty="0">
                <a:solidFill>
                  <a:srgbClr val="0046FF"/>
                </a:solidFill>
              </a:rPr>
              <a:t>Swift, Fermi, IPN</a:t>
            </a:r>
            <a:r>
              <a:rPr lang="en-US" sz="1800" dirty="0" smtClean="0">
                <a:solidFill>
                  <a:srgbClr val="0046FF"/>
                </a:solidFill>
              </a:rPr>
              <a:t>] </a:t>
            </a:r>
            <a:r>
              <a:rPr lang="it-IT" sz="1600" b="1" dirty="0" smtClean="0"/>
              <a:t>arXiv:1608.08840, </a:t>
            </a:r>
            <a:r>
              <a:rPr lang="it-IT" sz="1600" b="1" dirty="0"/>
              <a:t>JCAP 1303 (2013) 006</a:t>
            </a:r>
            <a:r>
              <a:rPr lang="it-IT" sz="1600" dirty="0"/>
              <a:t> </a:t>
            </a:r>
            <a:endParaRPr lang="en-US" sz="1600" dirty="0">
              <a:solidFill>
                <a:srgbClr val="0046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dirty="0" smtClean="0"/>
              <a:t>Micro-quasar </a:t>
            </a:r>
            <a:r>
              <a:rPr lang="en-US" sz="1800" dirty="0"/>
              <a:t>and X-ray binaries </a:t>
            </a:r>
            <a:r>
              <a:rPr lang="en-US" sz="1800" dirty="0">
                <a:solidFill>
                  <a:srgbClr val="0046FF"/>
                </a:solidFill>
              </a:rPr>
              <a:t>[Fermi/LAT, Swift, RXTE]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Gamma-ray </a:t>
            </a:r>
            <a:r>
              <a:rPr lang="en-US" sz="1800" dirty="0"/>
              <a:t>binaries </a:t>
            </a:r>
            <a:r>
              <a:rPr lang="en-US" sz="1800" dirty="0">
                <a:solidFill>
                  <a:srgbClr val="0046FF"/>
                </a:solidFill>
              </a:rPr>
              <a:t>[Fermi/LAT, IACT]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Blazars </a:t>
            </a:r>
            <a:r>
              <a:rPr lang="en-US" sz="1800" dirty="0">
                <a:solidFill>
                  <a:srgbClr val="0046FF"/>
                </a:solidFill>
              </a:rPr>
              <a:t>[Fermi/LAT, IACT, TANAMI…]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Crab </a:t>
            </a:r>
            <a:r>
              <a:rPr lang="en-US" sz="1800" dirty="0">
                <a:solidFill>
                  <a:srgbClr val="0046FF"/>
                </a:solidFill>
              </a:rPr>
              <a:t>[Fermi/LAT]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Supernovae </a:t>
            </a:r>
            <a:r>
              <a:rPr lang="en-US" sz="1800" dirty="0" err="1"/>
              <a:t>Ib,c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46FF"/>
                </a:solidFill>
              </a:rPr>
              <a:t>[Optical telescopes]</a:t>
            </a:r>
          </a:p>
          <a:p>
            <a:pPr>
              <a:spcBef>
                <a:spcPts val="0"/>
              </a:spcBef>
            </a:pPr>
            <a:r>
              <a:rPr lang="nn-NO" sz="1800" dirty="0" smtClean="0"/>
              <a:t>Fast </a:t>
            </a:r>
            <a:r>
              <a:rPr lang="nn-NO" sz="1800" dirty="0"/>
              <a:t>radio burst </a:t>
            </a:r>
            <a:r>
              <a:rPr lang="nn-NO" sz="1800" dirty="0">
                <a:solidFill>
                  <a:srgbClr val="0046FF"/>
                </a:solidFill>
              </a:rPr>
              <a:t>[radio telescopes</a:t>
            </a:r>
            <a:r>
              <a:rPr lang="nn-NO" sz="1800" dirty="0" smtClean="0">
                <a:solidFill>
                  <a:srgbClr val="0046FF"/>
                </a:solidFill>
              </a:rPr>
              <a:t>]</a:t>
            </a:r>
            <a:endParaRPr lang="nn-NO" sz="1800" dirty="0">
              <a:solidFill>
                <a:srgbClr val="0046FF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789450" y="5207934"/>
            <a:ext cx="37423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JCAP 1512 (2015), </a:t>
            </a:r>
            <a:r>
              <a:rPr lang="en-US" sz="1600" b="1" dirty="0" smtClean="0"/>
              <a:t>014; </a:t>
            </a:r>
            <a:r>
              <a:rPr lang="pt-BR" sz="1600" b="1" dirty="0" smtClean="0"/>
              <a:t>A&amp;A 576 </a:t>
            </a:r>
            <a:r>
              <a:rPr lang="pt-BR" sz="1600" b="1" dirty="0"/>
              <a:t>(2015) </a:t>
            </a:r>
            <a:r>
              <a:rPr lang="pt-BR" sz="1600" b="1" dirty="0" smtClean="0"/>
              <a:t>L8</a:t>
            </a:r>
            <a:endParaRPr lang="en-US" sz="1600" b="1" dirty="0"/>
          </a:p>
        </p:txBody>
      </p:sp>
      <p:sp>
        <p:nvSpPr>
          <p:cNvPr id="7" name="Rettangolo 6"/>
          <p:cNvSpPr/>
          <p:nvPr/>
        </p:nvSpPr>
        <p:spPr>
          <a:xfrm>
            <a:off x="6660619" y="4648063"/>
            <a:ext cx="16690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it-IT" sz="1600" b="1" dirty="0"/>
              <a:t>arXiv:1609.07372</a:t>
            </a:r>
            <a:endParaRPr lang="nn-NO" sz="1600" dirty="0">
              <a:solidFill>
                <a:srgbClr val="0046FF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789450" y="5804961"/>
            <a:ext cx="13974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it-IT" sz="1600" b="1" dirty="0"/>
              <a:t>i</a:t>
            </a:r>
            <a:r>
              <a:rPr lang="it-IT" sz="1600" b="1" dirty="0" smtClean="0"/>
              <a:t>n </a:t>
            </a:r>
            <a:r>
              <a:rPr lang="it-IT" sz="1600" b="1" dirty="0" err="1" smtClean="0"/>
              <a:t>preparation</a:t>
            </a:r>
            <a:endParaRPr lang="nn-NO" sz="1600" dirty="0">
              <a:solidFill>
                <a:srgbClr val="0046FF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791236" y="6086457"/>
            <a:ext cx="13974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it-IT" sz="1600" b="1" dirty="0"/>
              <a:t>i</a:t>
            </a:r>
            <a:r>
              <a:rPr lang="it-IT" sz="1600" b="1" dirty="0" smtClean="0"/>
              <a:t>n </a:t>
            </a:r>
            <a:r>
              <a:rPr lang="it-IT" sz="1600" b="1" dirty="0" err="1" smtClean="0"/>
              <a:t>preparation</a:t>
            </a:r>
            <a:endParaRPr lang="nn-NO" sz="1600" dirty="0">
              <a:solidFill>
                <a:srgbClr val="004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1569" y="15326"/>
            <a:ext cx="8356100" cy="1143000"/>
          </a:xfrm>
        </p:spPr>
        <p:txBody>
          <a:bodyPr/>
          <a:lstStyle/>
          <a:p>
            <a:r>
              <a:rPr lang="it-IT" sz="4000" b="1" dirty="0" smtClean="0">
                <a:latin typeface="Symbol" panose="05050102010706020507" pitchFamily="18" charset="2"/>
              </a:rPr>
              <a:t>n</a:t>
            </a:r>
            <a:r>
              <a:rPr lang="it-IT" sz="4000" b="1" baseline="-25000" dirty="0" smtClean="0">
                <a:latin typeface="Symbol" panose="05050102010706020507" pitchFamily="18" charset="2"/>
              </a:rPr>
              <a:t>m</a:t>
            </a:r>
            <a:r>
              <a:rPr lang="it-IT" sz="4000" b="1" dirty="0" smtClean="0"/>
              <a:t> </a:t>
            </a:r>
            <a:r>
              <a:rPr lang="en-US" sz="4000" b="1" dirty="0" smtClean="0"/>
              <a:t>associated with </a:t>
            </a:r>
            <a:r>
              <a:rPr lang="en-US" sz="4000" b="1" dirty="0"/>
              <a:t>GeV and TeV </a:t>
            </a:r>
            <a:r>
              <a:rPr lang="en-US" sz="4000" b="1" dirty="0" smtClean="0">
                <a:latin typeface="Symbol" panose="05050102010706020507" pitchFamily="18" charset="2"/>
              </a:rPr>
              <a:t>g</a:t>
            </a:r>
            <a:r>
              <a:rPr lang="en-US" sz="4000" b="1" dirty="0" smtClean="0"/>
              <a:t>-ray flaring blazars and X-ray binaries</a:t>
            </a:r>
            <a:endParaRPr lang="en-US" sz="4000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8027"/>
            <a:ext cx="8434316" cy="357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egnaposto contenuto 2"/>
          <p:cNvSpPr txBox="1">
            <a:spLocks/>
          </p:cNvSpPr>
          <p:nvPr/>
        </p:nvSpPr>
        <p:spPr>
          <a:xfrm>
            <a:off x="122830" y="1218056"/>
            <a:ext cx="8178022" cy="2262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000" dirty="0"/>
              <a:t>Search for </a:t>
            </a:r>
            <a:r>
              <a:rPr lang="en-US" sz="2000" dirty="0">
                <a:latin typeface="Symbol" panose="05050102010706020507" pitchFamily="18" charset="2"/>
              </a:rPr>
              <a:t>n</a:t>
            </a:r>
            <a:r>
              <a:rPr lang="en-US" sz="2000" dirty="0"/>
              <a:t>’s (2008-2012) correlated with high activity state</a:t>
            </a:r>
          </a:p>
          <a:p>
            <a:pPr>
              <a:spcBef>
                <a:spcPts val="300"/>
              </a:spcBef>
            </a:pPr>
            <a:r>
              <a:rPr lang="en-US" sz="2000" b="1" dirty="0" smtClean="0"/>
              <a:t>Blazars</a:t>
            </a:r>
            <a:r>
              <a:rPr lang="en-US" sz="2000" dirty="0" smtClean="0"/>
              <a:t> monitored by FERMI-LAT and IACTs (</a:t>
            </a:r>
            <a:r>
              <a:rPr lang="en-US" sz="2000" b="1" dirty="0" smtClean="0"/>
              <a:t>JCAP </a:t>
            </a:r>
            <a:r>
              <a:rPr lang="en-US" sz="2000" b="1" dirty="0"/>
              <a:t>1512 (2015</a:t>
            </a:r>
            <a:r>
              <a:rPr lang="en-US" sz="2000" b="1" dirty="0" smtClean="0"/>
              <a:t>), 014)</a:t>
            </a:r>
          </a:p>
          <a:p>
            <a:pPr>
              <a:spcBef>
                <a:spcPts val="300"/>
              </a:spcBef>
            </a:pPr>
            <a:r>
              <a:rPr lang="en-US" sz="2000" b="1" dirty="0" smtClean="0"/>
              <a:t>33 X-ray </a:t>
            </a:r>
            <a:r>
              <a:rPr lang="en-US" sz="2000" b="1" dirty="0"/>
              <a:t> </a:t>
            </a:r>
            <a:r>
              <a:rPr lang="en-US" sz="2000" b="1" dirty="0" smtClean="0"/>
              <a:t>binaries </a:t>
            </a:r>
            <a:r>
              <a:rPr lang="en-US" sz="2000" dirty="0" smtClean="0"/>
              <a:t>during flares observed by Swift-BAT, RXTE-ASM and MAXI. Transition states from telegram alerts (paper in prep.) </a:t>
            </a:r>
          </a:p>
          <a:p>
            <a:pPr>
              <a:spcBef>
                <a:spcPts val="300"/>
              </a:spcBef>
            </a:pPr>
            <a:r>
              <a:rPr lang="it-IT" sz="2000" dirty="0" smtClean="0"/>
              <a:t>No </a:t>
            </a:r>
            <a:r>
              <a:rPr lang="it-IT" sz="2000" dirty="0" err="1" smtClean="0"/>
              <a:t>significant</a:t>
            </a:r>
            <a:r>
              <a:rPr lang="it-IT" sz="2000" dirty="0" smtClean="0"/>
              <a:t> </a:t>
            </a:r>
            <a:r>
              <a:rPr lang="it-IT" sz="2000" dirty="0" err="1" smtClean="0"/>
              <a:t>excess</a:t>
            </a:r>
            <a:r>
              <a:rPr lang="it-IT" sz="2000" dirty="0" smtClean="0"/>
              <a:t> (best post-trial 72% for GX 1+4). </a:t>
            </a:r>
          </a:p>
          <a:p>
            <a:pPr>
              <a:spcBef>
                <a:spcPts val="300"/>
              </a:spcBef>
            </a:pPr>
            <a:r>
              <a:rPr lang="it-IT" sz="2000" dirty="0" err="1" smtClean="0"/>
              <a:t>Upper</a:t>
            </a:r>
            <a:r>
              <a:rPr lang="it-IT" sz="2000" dirty="0" smtClean="0"/>
              <a:t> </a:t>
            </a:r>
            <a:r>
              <a:rPr lang="it-IT" sz="2000" dirty="0" err="1" smtClean="0"/>
              <a:t>limits</a:t>
            </a:r>
            <a:r>
              <a:rPr lang="it-IT" sz="2000" dirty="0" smtClean="0"/>
              <a:t> on </a:t>
            </a:r>
            <a:r>
              <a:rPr lang="it-IT" sz="2000" dirty="0" smtClean="0">
                <a:latin typeface="Symbol" panose="05050102010706020507" pitchFamily="18" charset="2"/>
              </a:rPr>
              <a:t>n</a:t>
            </a:r>
            <a:r>
              <a:rPr lang="it-IT" sz="2000" dirty="0" smtClean="0"/>
              <a:t> </a:t>
            </a:r>
            <a:r>
              <a:rPr lang="it-IT" sz="2000" dirty="0" err="1" smtClean="0"/>
              <a:t>fluence</a:t>
            </a:r>
            <a:r>
              <a:rPr lang="it-IT" sz="2000" dirty="0" smtClean="0"/>
              <a:t> and model </a:t>
            </a:r>
            <a:r>
              <a:rPr lang="it-IT" sz="2000" dirty="0" err="1" smtClean="0"/>
              <a:t>parameters</a:t>
            </a:r>
            <a:r>
              <a:rPr lang="it-IT" sz="2000" dirty="0" smtClean="0"/>
              <a:t> </a:t>
            </a:r>
            <a:r>
              <a:rPr lang="it-IT" sz="2000" dirty="0" err="1" smtClean="0"/>
              <a:t>constrain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9549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Dark </a:t>
            </a:r>
            <a:r>
              <a:rPr lang="it-IT" b="1" dirty="0" err="1" smtClean="0"/>
              <a:t>Matter</a:t>
            </a:r>
            <a:r>
              <a:rPr lang="it-IT" b="1" dirty="0" smtClean="0"/>
              <a:t> </a:t>
            </a:r>
            <a:r>
              <a:rPr lang="it-IT" b="1" dirty="0" err="1" smtClean="0"/>
              <a:t>searches</a:t>
            </a:r>
            <a:endParaRPr lang="en-US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26</a:t>
            </a:fld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1378229" y="2581804"/>
            <a:ext cx="458170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3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DM</a:t>
            </a:r>
            <a:r>
              <a:rPr lang="it-IT" sz="13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" panose="05000000000000000000" pitchFamily="2" charset="2"/>
              </a:rPr>
              <a:t></a:t>
            </a:r>
            <a:endParaRPr lang="it-IT" sz="1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ymbol" panose="05050102010706020507" pitchFamily="18" charset="2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490957" y="1694803"/>
            <a:ext cx="1008000" cy="1008000"/>
            <a:chOff x="540324" y="1828801"/>
            <a:chExt cx="1008000" cy="1008000"/>
          </a:xfrm>
        </p:grpSpPr>
        <p:sp>
          <p:nvSpPr>
            <p:cNvPr id="19" name="Ovale 18"/>
            <p:cNvSpPr/>
            <p:nvPr/>
          </p:nvSpPr>
          <p:spPr>
            <a:xfrm>
              <a:off x="540324" y="1828801"/>
              <a:ext cx="1008000" cy="1008000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0" name="Picture 2" descr="http://www.androidworld.it/wp-content/uploads/2010/11/darth-vader-196x250.jp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37230" t="10661" r="33352" b="64878"/>
            <a:stretch/>
          </p:blipFill>
          <p:spPr bwMode="auto">
            <a:xfrm>
              <a:off x="665018" y="1923802"/>
              <a:ext cx="746742" cy="792000"/>
            </a:xfrm>
            <a:prstGeom prst="rect">
              <a:avLst/>
            </a:prstGeom>
            <a:noFill/>
          </p:spPr>
        </p:pic>
      </p:grpSp>
      <p:grpSp>
        <p:nvGrpSpPr>
          <p:cNvPr id="25" name="Gruppo 24"/>
          <p:cNvGrpSpPr/>
          <p:nvPr/>
        </p:nvGrpSpPr>
        <p:grpSpPr>
          <a:xfrm>
            <a:off x="506793" y="5023828"/>
            <a:ext cx="1008000" cy="1008000"/>
            <a:chOff x="540324" y="1828801"/>
            <a:chExt cx="1008000" cy="1008000"/>
          </a:xfrm>
        </p:grpSpPr>
        <p:sp>
          <p:nvSpPr>
            <p:cNvPr id="26" name="Ovale 25"/>
            <p:cNvSpPr/>
            <p:nvPr/>
          </p:nvSpPr>
          <p:spPr>
            <a:xfrm>
              <a:off x="540324" y="1828801"/>
              <a:ext cx="1008000" cy="1008000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7" name="Picture 2" descr="http://www.androidworld.it/wp-content/uploads/2010/11/darth-vader-196x250.jp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37230" t="10661" r="33352" b="64878"/>
            <a:stretch/>
          </p:blipFill>
          <p:spPr bwMode="auto">
            <a:xfrm>
              <a:off x="665018" y="1923802"/>
              <a:ext cx="746742" cy="792000"/>
            </a:xfrm>
            <a:prstGeom prst="rect">
              <a:avLst/>
            </a:prstGeom>
            <a:noFill/>
          </p:spPr>
        </p:pic>
      </p:grpSp>
      <p:sp>
        <p:nvSpPr>
          <p:cNvPr id="30" name="Rettangolo 29"/>
          <p:cNvSpPr/>
          <p:nvPr/>
        </p:nvSpPr>
        <p:spPr>
          <a:xfrm>
            <a:off x="6203062" y="2376431"/>
            <a:ext cx="110799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ymbol" panose="05050102010706020507" pitchFamily="18" charset="2"/>
              </a:rPr>
              <a:t>n</a:t>
            </a:r>
            <a:endParaRPr lang="en-US" dirty="0"/>
          </a:p>
        </p:txBody>
      </p:sp>
      <p:sp>
        <p:nvSpPr>
          <p:cNvPr id="2048" name="Rettangolo 2047"/>
          <p:cNvSpPr/>
          <p:nvPr/>
        </p:nvSpPr>
        <p:spPr>
          <a:xfrm>
            <a:off x="320634" y="5660835"/>
            <a:ext cx="78733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28600">
              <a:spcBef>
                <a:spcPct val="20000"/>
              </a:spcBef>
              <a:buClr>
                <a:srgbClr val="A9A57C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2F2B20"/>
                </a:solidFill>
              </a:rPr>
              <a:t>Searches for a possible </a:t>
            </a:r>
            <a:r>
              <a:rPr lang="en-US" sz="2200" dirty="0">
                <a:solidFill>
                  <a:srgbClr val="2F2B20"/>
                </a:solidFill>
                <a:latin typeface="Symbol" panose="05050102010706020507" pitchFamily="18" charset="2"/>
              </a:rPr>
              <a:t>n</a:t>
            </a:r>
            <a:r>
              <a:rPr lang="en-US" sz="2200" baseline="-25000" dirty="0">
                <a:solidFill>
                  <a:srgbClr val="2F2B20"/>
                </a:solidFill>
                <a:latin typeface="Symbol" panose="05050102010706020507" pitchFamily="18" charset="2"/>
              </a:rPr>
              <a:t>m</a:t>
            </a:r>
            <a:r>
              <a:rPr lang="en-US" sz="2200" dirty="0">
                <a:solidFill>
                  <a:srgbClr val="2F2B20"/>
                </a:solidFill>
              </a:rPr>
              <a:t> excess due to DM annihilation from the Galactic center,  the Sun core, the Earth </a:t>
            </a:r>
            <a:r>
              <a:rPr lang="en-US" sz="2200" dirty="0" smtClean="0">
                <a:solidFill>
                  <a:srgbClr val="2F2B20"/>
                </a:solidFill>
              </a:rPr>
              <a:t>nucleus</a:t>
            </a:r>
            <a:endParaRPr lang="en-US" sz="22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96762E-6 C 0.01806 0.02405 0.03907 0.04394 0.05973 0.06406 C 0.06719 0.07123 0.07414 0.07932 0.08178 0.08649 C 0.08438 0.0888 0.08959 0.09343 0.08959 0.09366 C 0.09358 0.10106 0.09532 0.10892 0.10122 0.11424 C 0.10556 0.1302 0.09914 0.10777 0.10521 0.12442 C 0.10921 0.13552 0.11146 0.14893 0.11424 0.16073 C 0.11684 0.20235 0.11563 0.17576 0.11563 0.24051 " pathEditMode="relative" rAng="0" ptsTypes="fffffffA">
                                      <p:cBhvr>
                                        <p:cTn id="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20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9547E-6 C 0.00659 -0.00601 0.01302 -0.00832 0.02066 -0.01179 C 0.02291 -0.0141 0.02482 -0.01665 0.02725 -0.01896 C 0.0283 -0.01989 0.03003 -0.01942 0.03107 -0.02035 C 0.03368 -0.02266 0.03524 -0.02636 0.03767 -0.02914 C 0.04027 -0.03792 0.03802 -0.03237 0.04809 -0.04371 C 0.05642 -0.05296 0.06284 -0.06383 0.07014 -0.074 C 0.07048 -0.07539 0.07083 -0.07678 0.07135 -0.07817 C 0.07257 -0.08071 0.07448 -0.08279 0.07534 -0.08557 C 0.07777 -0.0925 0.07777 -0.0962 0.08177 -0.10291 C 0.08229 -0.10522 0.08246 -0.10777 0.08316 -0.11008 C 0.08368 -0.1117 0.08507 -0.11286 0.08559 -0.11447 C 0.08836 -0.1228 0.09027 -0.13321 0.09218 -0.14176 C 0.09496 -0.15448 0.09618 -0.16743 0.1 -0.17969 C 0.10034 -0.18825 0.10034 -0.19704 0.10121 -0.20559 C 0.1026 -0.21854 0.10902 -0.23057 0.10902 -0.24445 " pathEditMode="relative" rAng="0" ptsTypes="fffffffffffffffA">
                                      <p:cBhvr>
                                        <p:cTn id="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" y="-12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326"/>
            <a:ext cx="7620000" cy="1143000"/>
          </a:xfrm>
        </p:spPr>
        <p:txBody>
          <a:bodyPr/>
          <a:lstStyle/>
          <a:p>
            <a:pPr algn="ctr"/>
            <a:r>
              <a:rPr lang="it-IT" b="1" dirty="0" err="1" smtClean="0"/>
              <a:t>Search</a:t>
            </a:r>
            <a:r>
              <a:rPr lang="it-IT" b="1" dirty="0"/>
              <a:t> </a:t>
            </a:r>
            <a:r>
              <a:rPr lang="it-IT" b="1" dirty="0" smtClean="0"/>
              <a:t>from the </a:t>
            </a:r>
            <a:r>
              <a:rPr lang="it-IT" b="1" dirty="0" err="1" smtClean="0"/>
              <a:t>Sun</a:t>
            </a:r>
            <a:r>
              <a:rPr lang="it-IT" b="1" dirty="0" smtClean="0"/>
              <a:t> 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1673" y="1275307"/>
            <a:ext cx="8091053" cy="4800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DM particles scatter with Sun’s nuclei and accumulate in its </a:t>
            </a:r>
            <a:r>
              <a:rPr lang="en-US" sz="2000" dirty="0" err="1" smtClean="0"/>
              <a:t>centre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Among the final products, only neutrinos could escape.</a:t>
            </a:r>
          </a:p>
          <a:p>
            <a:r>
              <a:rPr lang="en-US" sz="2000" dirty="0" smtClean="0"/>
              <a:t>HE </a:t>
            </a:r>
            <a:r>
              <a:rPr lang="en-US" sz="2000" dirty="0" smtClean="0">
                <a:latin typeface="Symbol" panose="05050102010706020507" pitchFamily="18" charset="2"/>
              </a:rPr>
              <a:t>n</a:t>
            </a:r>
            <a:r>
              <a:rPr lang="en-US" sz="2000" dirty="0" smtClean="0"/>
              <a:t>’s from the Sun would be a </a:t>
            </a:r>
            <a:r>
              <a:rPr lang="en-US" sz="2000" b="1" dirty="0" smtClean="0"/>
              <a:t>very clean </a:t>
            </a:r>
            <a:r>
              <a:rPr lang="en-US" sz="2000" dirty="0" smtClean="0"/>
              <a:t>indication of DM (</a:t>
            </a:r>
            <a:r>
              <a:rPr lang="en-US" sz="2000" b="1" dirty="0" smtClean="0"/>
              <a:t>no significant astrophysical backgrounds </a:t>
            </a:r>
            <a:r>
              <a:rPr lang="en-US" sz="2000" dirty="0" smtClean="0"/>
              <a:t>expected)</a:t>
            </a:r>
          </a:p>
          <a:p>
            <a:r>
              <a:rPr lang="en-US" sz="2000" dirty="0" smtClean="0"/>
              <a:t>For </a:t>
            </a:r>
            <a:r>
              <a:rPr lang="en-US" sz="2000" dirty="0"/>
              <a:t>the Earth and the Sun analyses the </a:t>
            </a:r>
            <a:r>
              <a:rPr lang="en-US" sz="2000" dirty="0" smtClean="0"/>
              <a:t>DM, the </a:t>
            </a:r>
            <a:r>
              <a:rPr lang="en-US" sz="2000" dirty="0" smtClean="0">
                <a:latin typeface="Symbol" panose="05050102010706020507" pitchFamily="18" charset="2"/>
              </a:rPr>
              <a:t>n</a:t>
            </a:r>
            <a:r>
              <a:rPr lang="en-US" sz="2000" baseline="-25000" dirty="0" smtClean="0">
                <a:latin typeface="Symbol" panose="05050102010706020507" pitchFamily="18" charset="2"/>
              </a:rPr>
              <a:t>m </a:t>
            </a:r>
            <a:r>
              <a:rPr lang="en-US" sz="2000" dirty="0" smtClean="0"/>
              <a:t>spectrum calculated </a:t>
            </a:r>
            <a:r>
              <a:rPr lang="en-US" sz="2000" dirty="0"/>
              <a:t>with </a:t>
            </a:r>
            <a:r>
              <a:rPr lang="en-US" sz="2000" dirty="0" smtClean="0"/>
              <a:t>WIMPSIM [Blennow,Edsjö,Ohlsson,arXiv:0709.3898</a:t>
            </a:r>
            <a:r>
              <a:rPr lang="en-US" sz="2000" b="1" dirty="0" smtClean="0"/>
              <a:t>]</a:t>
            </a:r>
            <a:endParaRPr lang="en-US" sz="2000" dirty="0"/>
          </a:p>
          <a:p>
            <a:r>
              <a:rPr lang="en-US" sz="2000" dirty="0" smtClean="0"/>
              <a:t>Annihilations into: </a:t>
            </a:r>
            <a:r>
              <a:rPr lang="en-US" sz="2000" b="1" dirty="0" err="1" smtClean="0">
                <a:solidFill>
                  <a:srgbClr val="00B050"/>
                </a:solidFill>
              </a:rPr>
              <a:t>b</a:t>
            </a:r>
            <a:r>
              <a:rPr lang="en-US" sz="2000" b="1" dirty="0" err="1" smtClean="0">
                <a:solidFill>
                  <a:srgbClr val="00B050"/>
                </a:solidFill>
                <a:sym typeface="Symbol"/>
              </a:rPr>
              <a:t></a:t>
            </a:r>
            <a:r>
              <a:rPr lang="en-US" sz="2000" b="1" dirty="0" err="1" smtClean="0">
                <a:solidFill>
                  <a:srgbClr val="00B050"/>
                </a:solidFill>
              </a:rPr>
              <a:t>b</a:t>
            </a:r>
            <a:r>
              <a:rPr lang="en-US" sz="2000" b="1" dirty="0"/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en-US" sz="2000" b="1" baseline="30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sz="20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en-US" sz="2000" b="1" baseline="30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sz="2000" b="1" dirty="0" smtClean="0"/>
              <a:t>, </a:t>
            </a:r>
            <a:r>
              <a:rPr lang="en-US" sz="2000" b="1" dirty="0" smtClean="0">
                <a:solidFill>
                  <a:srgbClr val="0070C0"/>
                </a:solidFill>
              </a:rPr>
              <a:t>W</a:t>
            </a:r>
            <a:r>
              <a:rPr lang="en-US" sz="2000" b="1" baseline="30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+</a:t>
            </a:r>
            <a:r>
              <a:rPr lang="en-US" sz="2000" b="1" dirty="0" smtClean="0">
                <a:solidFill>
                  <a:srgbClr val="0070C0"/>
                </a:solidFill>
              </a:rPr>
              <a:t>W</a:t>
            </a:r>
            <a:r>
              <a:rPr lang="en-US" sz="2000" b="1" baseline="30000" dirty="0">
                <a:solidFill>
                  <a:srgbClr val="0070C0"/>
                </a:solidFill>
                <a:latin typeface="Symbol" panose="05050102010706020507" pitchFamily="18" charset="2"/>
              </a:rPr>
              <a:t>-</a:t>
            </a:r>
            <a:r>
              <a:rPr lang="en-US" sz="2000" b="1" dirty="0" smtClean="0"/>
              <a:t>, </a:t>
            </a:r>
            <a:r>
              <a:rPr lang="en-US" sz="2000" b="1" dirty="0" err="1" smtClean="0">
                <a:latin typeface="Symbol" panose="05050102010706020507" pitchFamily="18" charset="2"/>
              </a:rPr>
              <a:t>m</a:t>
            </a:r>
            <a:r>
              <a:rPr lang="en-US" sz="2000" b="1" baseline="30000" dirty="0" err="1" smtClean="0">
                <a:latin typeface="Symbol" panose="05050102010706020507" pitchFamily="18" charset="2"/>
              </a:rPr>
              <a:t>+</a:t>
            </a:r>
            <a:r>
              <a:rPr lang="en-US" sz="2000" b="1" dirty="0" err="1" smtClean="0">
                <a:latin typeface="Symbol" panose="05050102010706020507" pitchFamily="18" charset="2"/>
              </a:rPr>
              <a:t>m</a:t>
            </a:r>
            <a:r>
              <a:rPr lang="en-US" sz="2000" b="1" baseline="30000" dirty="0" smtClean="0">
                <a:latin typeface="Symbol" panose="05050102010706020507" pitchFamily="18" charset="2"/>
              </a:rPr>
              <a:t>-  </a:t>
            </a:r>
            <a:r>
              <a:rPr lang="en-US" sz="2000" dirty="0"/>
              <a:t>(</a:t>
            </a:r>
            <a:r>
              <a:rPr lang="en-US" sz="2000" dirty="0" smtClean="0"/>
              <a:t>and non-SUSY) </a:t>
            </a:r>
            <a:r>
              <a:rPr lang="en-US" sz="2000" b="1" dirty="0" err="1" smtClean="0">
                <a:solidFill>
                  <a:srgbClr val="7030A0"/>
                </a:solidFill>
                <a:latin typeface="Symbol" panose="05050102010706020507" pitchFamily="18" charset="2"/>
              </a:rPr>
              <a:t>n</a:t>
            </a:r>
            <a:r>
              <a:rPr lang="en-US" sz="2000" b="1" dirty="0" err="1" smtClean="0">
                <a:solidFill>
                  <a:srgbClr val="7030A0"/>
                </a:solidFill>
                <a:latin typeface="Symbol" panose="05050102010706020507" pitchFamily="18" charset="2"/>
                <a:sym typeface="Symbol"/>
              </a:rPr>
              <a:t></a:t>
            </a:r>
            <a:r>
              <a:rPr lang="en-US" sz="2000" b="1" dirty="0" err="1" smtClean="0">
                <a:solidFill>
                  <a:srgbClr val="7030A0"/>
                </a:solidFill>
                <a:latin typeface="Symbol" panose="05050102010706020507" pitchFamily="18" charset="2"/>
              </a:rPr>
              <a:t>n</a:t>
            </a:r>
            <a:r>
              <a:rPr lang="en-US" sz="2000" dirty="0" smtClean="0">
                <a:solidFill>
                  <a:srgbClr val="7030A0"/>
                </a:solidFill>
              </a:rPr>
              <a:t>  </a:t>
            </a:r>
            <a:r>
              <a:rPr lang="en-US" sz="2000" dirty="0" smtClean="0"/>
              <a:t> used </a:t>
            </a:r>
            <a:r>
              <a:rPr lang="en-US" sz="2000" dirty="0"/>
              <a:t>as </a:t>
            </a:r>
            <a:r>
              <a:rPr lang="en-US" sz="2000" dirty="0" smtClean="0"/>
              <a:t>benchmark</a:t>
            </a:r>
          </a:p>
          <a:p>
            <a:r>
              <a:rPr lang="en-US" sz="2000" dirty="0" smtClean="0"/>
              <a:t>Background estimated from time </a:t>
            </a:r>
            <a:r>
              <a:rPr lang="en-US" sz="2000" dirty="0"/>
              <a:t>scrambled data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The sensitivities </a:t>
            </a:r>
            <a:r>
              <a:rPr lang="en-US" sz="2000" dirty="0" smtClean="0"/>
              <a:t>optimized w.r.t. a search cone and reconstruction </a:t>
            </a:r>
            <a:r>
              <a:rPr lang="en-US" sz="2000" dirty="0"/>
              <a:t>quality </a:t>
            </a:r>
            <a:r>
              <a:rPr lang="en-US" sz="2000" b="1" dirty="0" smtClean="0"/>
              <a:t>No excess observed</a:t>
            </a:r>
          </a:p>
          <a:p>
            <a:r>
              <a:rPr lang="it-IT" sz="2000" b="1" dirty="0" err="1" smtClean="0"/>
              <a:t>Most</a:t>
            </a:r>
            <a:r>
              <a:rPr lang="it-IT" sz="2000" b="1" dirty="0" smtClean="0"/>
              <a:t> </a:t>
            </a:r>
            <a:r>
              <a:rPr lang="en-US" sz="2000" dirty="0" smtClean="0"/>
              <a:t> </a:t>
            </a:r>
            <a:r>
              <a:rPr lang="en-US" sz="2000" b="1" dirty="0"/>
              <a:t>restrictive </a:t>
            </a:r>
            <a:r>
              <a:rPr lang="en-US" sz="2000" b="1" dirty="0" smtClean="0"/>
              <a:t>limits for </a:t>
            </a:r>
          </a:p>
          <a:p>
            <a:pPr marL="11430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spin-dependent </a:t>
            </a:r>
            <a:r>
              <a:rPr lang="en-US" sz="2000" dirty="0" smtClean="0"/>
              <a:t>cross section </a:t>
            </a:r>
          </a:p>
          <a:p>
            <a:endParaRPr lang="en-US" sz="2000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41" descr="Barwick_Page_37"/>
          <p:cNvPicPr>
            <a:picLocks noChangeAspect="1" noChangeArrowheads="1"/>
          </p:cNvPicPr>
          <p:nvPr/>
        </p:nvPicPr>
        <p:blipFill rotWithShape="1">
          <a:blip r:embed="rId2" cstate="print"/>
          <a:srcRect l="2335" t="11893" r="1" b="25284"/>
          <a:stretch/>
        </p:blipFill>
        <p:spPr bwMode="auto">
          <a:xfrm>
            <a:off x="3822066" y="4835499"/>
            <a:ext cx="4395486" cy="1838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66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326"/>
            <a:ext cx="7620000" cy="1143000"/>
          </a:xfrm>
        </p:spPr>
        <p:txBody>
          <a:bodyPr/>
          <a:lstStyle/>
          <a:p>
            <a:pPr algn="ctr"/>
            <a:r>
              <a:rPr lang="it-IT" b="1" dirty="0" err="1" smtClean="0"/>
              <a:t>Search</a:t>
            </a:r>
            <a:r>
              <a:rPr lang="it-IT" b="1" dirty="0"/>
              <a:t> </a:t>
            </a:r>
            <a:r>
              <a:rPr lang="it-IT" b="1" dirty="0" smtClean="0"/>
              <a:t>from the </a:t>
            </a:r>
            <a:r>
              <a:rPr lang="it-IT" b="1" dirty="0" err="1" smtClean="0"/>
              <a:t>Sun</a:t>
            </a:r>
            <a:r>
              <a:rPr lang="it-IT" b="1" dirty="0" smtClean="0"/>
              <a:t> (</a:t>
            </a:r>
            <a:r>
              <a:rPr lang="it-IT" b="1" dirty="0" err="1" smtClean="0"/>
              <a:t>result</a:t>
            </a:r>
            <a:r>
              <a:rPr lang="it-IT" b="1" dirty="0" smtClean="0"/>
              <a:t>) </a:t>
            </a:r>
            <a:endParaRPr lang="en-US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28</a:t>
            </a:fld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57200" y="997966"/>
            <a:ext cx="7620000" cy="48006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Equilibrium assumed </a:t>
            </a:r>
            <a:r>
              <a:rPr lang="en-US" sz="2000" dirty="0" smtClean="0"/>
              <a:t>between </a:t>
            </a:r>
            <a:r>
              <a:rPr lang="en-US" sz="2000" dirty="0"/>
              <a:t>capture and annihilation in the </a:t>
            </a:r>
            <a:r>
              <a:rPr lang="en-US" sz="2000" dirty="0" smtClean="0"/>
              <a:t>Sun</a:t>
            </a:r>
            <a:endParaRPr 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93" y="2485076"/>
            <a:ext cx="6537279" cy="422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50" y="1545721"/>
            <a:ext cx="2105128" cy="71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74" y="1382104"/>
            <a:ext cx="4569725" cy="114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3570849" y="1385192"/>
            <a:ext cx="555649" cy="45720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>
            <a:normAutofit/>
          </a:bodyPr>
          <a:lstStyle/>
          <a:p>
            <a:pPr>
              <a:spcBef>
                <a:spcPts val="600"/>
              </a:spcBef>
            </a:pPr>
            <a:r>
              <a:rPr lang="it-IT" sz="2000" dirty="0" smtClean="0"/>
              <a:t>2</a:t>
            </a:r>
            <a:r>
              <a:rPr lang="it-IT" sz="2000" dirty="0" smtClean="0">
                <a:latin typeface="Symbol" panose="05050102010706020507" pitchFamily="18" charset="2"/>
              </a:rPr>
              <a:t>G</a:t>
            </a:r>
            <a:r>
              <a:rPr lang="it-IT" sz="2000" dirty="0" smtClean="0">
                <a:latin typeface="Symbol" panose="05050102010706020507" pitchFamily="18" charset="2"/>
                <a:sym typeface="Symbol"/>
              </a:rPr>
              <a:t></a:t>
            </a:r>
            <a:endParaRPr lang="en-US" sz="2000" dirty="0">
              <a:latin typeface="Symbol" panose="05050102010706020507" pitchFamily="18" charset="2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7627" y="6488668"/>
            <a:ext cx="2907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Phys.Lett</a:t>
            </a:r>
            <a:r>
              <a:rPr lang="en-US" b="1" dirty="0"/>
              <a:t>. B759 (2016) 69-74</a:t>
            </a:r>
            <a:endParaRPr lang="en-US" dirty="0"/>
          </a:p>
        </p:txBody>
      </p:sp>
      <p:sp>
        <p:nvSpPr>
          <p:cNvPr id="11" name="Rettangolo 10"/>
          <p:cNvSpPr/>
          <p:nvPr/>
        </p:nvSpPr>
        <p:spPr>
          <a:xfrm rot="16200000">
            <a:off x="-582782" y="4414546"/>
            <a:ext cx="2964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Spin dependent cross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3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326"/>
            <a:ext cx="7620000" cy="1143000"/>
          </a:xfrm>
        </p:spPr>
        <p:txBody>
          <a:bodyPr/>
          <a:lstStyle/>
          <a:p>
            <a:r>
              <a:rPr lang="it-IT" sz="4000" b="1" dirty="0" smtClean="0"/>
              <a:t>DM from the </a:t>
            </a:r>
            <a:r>
              <a:rPr lang="it-IT" sz="4000" b="1" dirty="0" err="1" smtClean="0"/>
              <a:t>Galactic</a:t>
            </a:r>
            <a:r>
              <a:rPr lang="it-IT" sz="4000" b="1" dirty="0" smtClean="0"/>
              <a:t> Center</a:t>
            </a:r>
            <a:endParaRPr lang="en-US" sz="4000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ANTARES Results  - M. Spurio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29</a:t>
            </a:fld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0" y="990558"/>
            <a:ext cx="302731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28600">
              <a:spcBef>
                <a:spcPct val="20000"/>
              </a:spcBef>
              <a:buClr>
                <a:srgbClr val="4F81BD"/>
              </a:buClr>
              <a:buFont typeface="Arial" pitchFamily="34" charset="0"/>
              <a:buChar char="•"/>
            </a:pPr>
            <a:r>
              <a:rPr lang="en-US" sz="2000" dirty="0" smtClean="0"/>
              <a:t>ANTARES in the </a:t>
            </a:r>
            <a:r>
              <a:rPr lang="en-US" sz="2000" b="1" dirty="0" smtClean="0"/>
              <a:t>North </a:t>
            </a:r>
            <a:r>
              <a:rPr lang="en-US" sz="2000" dirty="0" smtClean="0"/>
              <a:t>hemisphere:   </a:t>
            </a:r>
            <a:r>
              <a:rPr lang="en-US" sz="2000" b="1" dirty="0" smtClean="0"/>
              <a:t>very good visibility of the GC </a:t>
            </a:r>
            <a:r>
              <a:rPr lang="en-US" sz="2000" dirty="0" smtClean="0"/>
              <a:t>(Ice Cube: </a:t>
            </a:r>
            <a:r>
              <a:rPr lang="en-US" sz="2000" i="1" dirty="0" smtClean="0"/>
              <a:t>veto</a:t>
            </a:r>
            <a:r>
              <a:rPr lang="en-US" sz="2000" dirty="0" smtClean="0"/>
              <a:t> used)</a:t>
            </a:r>
          </a:p>
          <a:p>
            <a:pPr marL="342900" lvl="0" indent="-228600">
              <a:spcBef>
                <a:spcPct val="20000"/>
              </a:spcBef>
              <a:buClr>
                <a:srgbClr val="4F81BD"/>
              </a:buClr>
              <a:buFont typeface="Arial" pitchFamily="34" charset="0"/>
              <a:buChar char="•"/>
            </a:pPr>
            <a:r>
              <a:rPr lang="en-US" sz="2000" dirty="0" smtClean="0"/>
              <a:t>J-factor s calculated with CLUMPY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441" y="1821764"/>
            <a:ext cx="2676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6495199" y="1138393"/>
            <a:ext cx="16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8C4"/>
                </a:solidFill>
              </a:rPr>
              <a:t>Particle physics</a:t>
            </a:r>
            <a:endParaRPr lang="en-US" b="1" dirty="0">
              <a:solidFill>
                <a:srgbClr val="0038C4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793498" y="2000966"/>
            <a:ext cx="1701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DM distribution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520542" y="195404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>
              <a:spcBef>
                <a:spcPts val="600"/>
              </a:spcBef>
            </a:pPr>
            <a:r>
              <a:rPr lang="it-IT" sz="2000" dirty="0" smtClean="0"/>
              <a:t>x</a:t>
            </a:r>
            <a:endParaRPr lang="en-US" sz="20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18" y="990558"/>
            <a:ext cx="3362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3357349" y="3037397"/>
            <a:ext cx="4719851" cy="123435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uppo 24"/>
          <p:cNvGrpSpPr/>
          <p:nvPr/>
        </p:nvGrpSpPr>
        <p:grpSpPr>
          <a:xfrm>
            <a:off x="3409680" y="3007819"/>
            <a:ext cx="2600619" cy="781500"/>
            <a:chOff x="6103" y="5940875"/>
            <a:chExt cx="2764393" cy="885825"/>
          </a:xfrm>
        </p:grpSpPr>
        <p:pic>
          <p:nvPicPr>
            <p:cNvPr id="26" name="Picture 7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592" y="5947915"/>
              <a:ext cx="1189904" cy="844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3" y="5940875"/>
              <a:ext cx="1647825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4707" y="2818483"/>
            <a:ext cx="5287728" cy="3732443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 rot="1268519">
            <a:off x="6766332" y="3239498"/>
            <a:ext cx="128759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preliminary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263" y="4354505"/>
            <a:ext cx="3071001" cy="210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</a:t>
            </a:fld>
            <a:endParaRPr lang="en-US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9700" y="11224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Details</a:t>
            </a:r>
            <a:r>
              <a:rPr lang="it-IT" dirty="0" smtClean="0"/>
              <a:t>: </a:t>
            </a:r>
            <a:r>
              <a:rPr lang="it-IT" dirty="0" err="1" smtClean="0"/>
              <a:t>see</a:t>
            </a:r>
            <a:r>
              <a:rPr lang="it-IT" dirty="0" smtClean="0"/>
              <a:t> </a:t>
            </a:r>
            <a:r>
              <a:rPr lang="it-IT" dirty="0" err="1" smtClean="0"/>
              <a:t>arXiv</a:t>
            </a:r>
            <a:r>
              <a:rPr lang="it-IT" dirty="0" smtClean="0"/>
              <a:t> 1409.4552</a:t>
            </a:r>
            <a:endParaRPr lang="en-US" dirty="0"/>
          </a:p>
        </p:txBody>
      </p:sp>
      <p:pic>
        <p:nvPicPr>
          <p:cNvPr id="8" name="Picture 3" descr="antares-pub"/>
          <p:cNvPicPr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3569"/>
          <a:stretch>
            <a:fillRect/>
          </a:stretch>
        </p:blipFill>
        <p:spPr bwMode="auto">
          <a:xfrm>
            <a:off x="-61914" y="8244"/>
            <a:ext cx="9205913" cy="684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971550" y="5705474"/>
            <a:ext cx="1289050" cy="628650"/>
            <a:chOff x="521" y="3702"/>
            <a:chExt cx="812" cy="396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567" y="3702"/>
              <a:ext cx="766" cy="16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521" y="3838"/>
              <a:ext cx="46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altLang="fr-FR" sz="2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70 m</a:t>
              </a:r>
            </a:p>
          </p:txBody>
        </p:sp>
      </p:grp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6372221" y="1425578"/>
            <a:ext cx="1055687" cy="4522788"/>
            <a:chOff x="4014" y="1162"/>
            <a:chExt cx="665" cy="2540"/>
          </a:xfrm>
        </p:grpSpPr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4128" y="2207"/>
              <a:ext cx="551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fr-FR" altLang="fr-FR" sz="2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r>
                <a:rPr lang="en-US" altLang="fr-FR" sz="2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50 m</a:t>
              </a: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H="1" flipV="1">
              <a:off x="4014" y="1162"/>
              <a:ext cx="136" cy="254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959725" y="5084767"/>
            <a:ext cx="1122362" cy="61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0" tIns="45706" rIns="91410" bIns="45706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altLang="fr-FR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Junction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altLang="fr-FR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Box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318217" y="6165850"/>
            <a:ext cx="1884430" cy="41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0" tIns="45706" rIns="91410" bIns="45706">
            <a:spAutoFit/>
          </a:bodyPr>
          <a:lstStyle/>
          <a:p>
            <a:pPr algn="ctr" eaLnBrk="0" hangingPunct="0">
              <a:defRPr/>
            </a:pPr>
            <a:r>
              <a:rPr lang="en-US" altLang="fr-FR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Interlink cables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7974325" y="2997203"/>
            <a:ext cx="1163014" cy="61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0" tIns="45706" rIns="91410" bIns="45706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altLang="fr-FR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40 km to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altLang="fr-FR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shore</a:t>
            </a:r>
          </a:p>
        </p:txBody>
      </p: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149225" y="112248"/>
            <a:ext cx="1192212" cy="6129805"/>
            <a:chOff x="113" y="572"/>
            <a:chExt cx="751" cy="3550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H="1">
              <a:off x="113" y="572"/>
              <a:ext cx="0" cy="355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204" y="754"/>
              <a:ext cx="6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altLang="fr-F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2500m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646" y="112248"/>
            <a:ext cx="2046785" cy="383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098042" y="3305126"/>
            <a:ext cx="791570" cy="136240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24" name="Connettore 1 23"/>
          <p:cNvCxnSpPr/>
          <p:nvPr/>
        </p:nvCxnSpPr>
        <p:spPr>
          <a:xfrm flipV="1">
            <a:off x="3098042" y="112248"/>
            <a:ext cx="3808604" cy="3192878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 flipV="1">
            <a:off x="3889612" y="112248"/>
            <a:ext cx="5063819" cy="3192878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 flipV="1">
            <a:off x="3098042" y="3951734"/>
            <a:ext cx="3808604" cy="715800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 flipV="1">
            <a:off x="3889612" y="3951734"/>
            <a:ext cx="5063819" cy="715800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22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974"/>
            <a:ext cx="7620000" cy="1143000"/>
          </a:xfrm>
        </p:spPr>
        <p:txBody>
          <a:bodyPr/>
          <a:lstStyle/>
          <a:p>
            <a:r>
              <a:rPr lang="it-IT" b="1" dirty="0" err="1" smtClean="0"/>
              <a:t>Summary</a:t>
            </a:r>
            <a:r>
              <a:rPr lang="it-IT" b="1" smtClean="0"/>
              <a:t>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109" y="1113341"/>
            <a:ext cx="8154185" cy="571816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ANTARES is significantly contributing to understand the </a:t>
            </a:r>
            <a:r>
              <a:rPr lang="en-US" dirty="0" smtClean="0">
                <a:solidFill>
                  <a:srgbClr val="FF0000"/>
                </a:solidFill>
              </a:rPr>
              <a:t>origin of cosmic neutrinos </a:t>
            </a:r>
            <a:r>
              <a:rPr lang="en-US" dirty="0" smtClean="0"/>
              <a:t>observed by IceCube;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Southern sky: </a:t>
            </a:r>
            <a:r>
              <a:rPr lang="en-US" dirty="0" smtClean="0"/>
              <a:t>studied with </a:t>
            </a:r>
            <a:r>
              <a:rPr lang="en-US" dirty="0">
                <a:latin typeface="Symbol" panose="05050102010706020507" pitchFamily="18" charset="2"/>
              </a:rPr>
              <a:t>n</a:t>
            </a:r>
            <a:r>
              <a:rPr lang="en-US" baseline="-25000" dirty="0">
                <a:latin typeface="Symbol" panose="05050102010706020507" pitchFamily="18" charset="2"/>
              </a:rPr>
              <a:t>m</a:t>
            </a:r>
            <a:r>
              <a:rPr lang="en-US" dirty="0"/>
              <a:t> </a:t>
            </a:r>
            <a:r>
              <a:rPr lang="en-US" dirty="0" smtClean="0"/>
              <a:t>competitive sensitivities and excellent angular resolution for both </a:t>
            </a:r>
            <a:r>
              <a:rPr lang="en-US" b="1" i="1" dirty="0" smtClean="0"/>
              <a:t>tracks</a:t>
            </a:r>
            <a:r>
              <a:rPr lang="en-US" dirty="0" smtClean="0"/>
              <a:t> and </a:t>
            </a:r>
            <a:r>
              <a:rPr lang="en-US" b="1" i="1" dirty="0" smtClean="0"/>
              <a:t>cascades</a:t>
            </a:r>
            <a:r>
              <a:rPr lang="en-US" dirty="0" smtClean="0"/>
              <a:t>;</a:t>
            </a:r>
          </a:p>
          <a:p>
            <a:pPr lvl="1">
              <a:spcBef>
                <a:spcPts val="600"/>
              </a:spcBef>
            </a:pPr>
            <a:r>
              <a:rPr lang="it-IT" dirty="0" err="1"/>
              <a:t>Upper</a:t>
            </a:r>
            <a:r>
              <a:rPr lang="it-IT" dirty="0"/>
              <a:t> </a:t>
            </a:r>
            <a:r>
              <a:rPr lang="it-IT" dirty="0" err="1"/>
              <a:t>limits</a:t>
            </a:r>
            <a:r>
              <a:rPr lang="it-IT" dirty="0"/>
              <a:t> on </a:t>
            </a:r>
            <a:r>
              <a:rPr lang="it-IT" dirty="0" err="1"/>
              <a:t>known</a:t>
            </a:r>
            <a:r>
              <a:rPr lang="it-IT" dirty="0"/>
              <a:t> </a:t>
            </a:r>
            <a:r>
              <a:rPr lang="it-IT" dirty="0" err="1"/>
              <a:t>GeV-TeV</a:t>
            </a:r>
            <a:r>
              <a:rPr lang="it-IT" dirty="0"/>
              <a:t> </a:t>
            </a:r>
            <a:r>
              <a:rPr lang="it-IT" dirty="0">
                <a:latin typeface="Symbol" panose="05050102010706020507" pitchFamily="18" charset="2"/>
              </a:rPr>
              <a:t>g</a:t>
            </a:r>
            <a:r>
              <a:rPr lang="it-IT" dirty="0"/>
              <a:t>-</a:t>
            </a:r>
            <a:r>
              <a:rPr lang="it-IT" dirty="0" err="1"/>
              <a:t>ray</a:t>
            </a:r>
            <a:r>
              <a:rPr lang="it-IT" dirty="0"/>
              <a:t> </a:t>
            </a:r>
            <a:r>
              <a:rPr lang="it-IT" dirty="0" err="1"/>
              <a:t>sources</a:t>
            </a:r>
            <a:r>
              <a:rPr lang="it-IT" dirty="0"/>
              <a:t> </a:t>
            </a:r>
            <a:r>
              <a:rPr lang="it-IT" dirty="0" smtClean="0">
                <a:sym typeface="Symbol"/>
              </a:rPr>
              <a:t> &lt;</a:t>
            </a:r>
            <a:r>
              <a:rPr lang="it-IT" dirty="0" smtClean="0"/>
              <a:t>10</a:t>
            </a:r>
            <a:r>
              <a:rPr lang="it-IT" baseline="30000" dirty="0" smtClean="0"/>
              <a:t>-8 </a:t>
            </a:r>
            <a:r>
              <a:rPr lang="it-IT" dirty="0" err="1"/>
              <a:t>GeV</a:t>
            </a:r>
            <a:r>
              <a:rPr lang="it-IT" dirty="0" smtClean="0"/>
              <a:t>/(cm</a:t>
            </a:r>
            <a:r>
              <a:rPr lang="it-IT" baseline="30000" dirty="0" smtClean="0"/>
              <a:t>2</a:t>
            </a:r>
            <a:r>
              <a:rPr lang="it-IT" dirty="0" smtClean="0"/>
              <a:t> s)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it-IT" dirty="0" err="1" smtClean="0"/>
              <a:t>Sensitivity</a:t>
            </a:r>
            <a:r>
              <a:rPr lang="it-IT" dirty="0" smtClean="0"/>
              <a:t> for a diffuse </a:t>
            </a:r>
            <a:r>
              <a:rPr lang="it-IT" dirty="0" err="1" smtClean="0"/>
              <a:t>flux</a:t>
            </a:r>
            <a:r>
              <a:rPr lang="it-IT" dirty="0" smtClean="0"/>
              <a:t> </a:t>
            </a:r>
            <a:r>
              <a:rPr lang="it-IT" dirty="0" err="1" smtClean="0"/>
              <a:t>close</a:t>
            </a:r>
            <a:r>
              <a:rPr lang="it-IT" dirty="0" smtClean="0"/>
              <a:t> to the </a:t>
            </a:r>
            <a:r>
              <a:rPr lang="it-IT" dirty="0" err="1" smtClean="0"/>
              <a:t>level</a:t>
            </a:r>
            <a:r>
              <a:rPr lang="it-IT" dirty="0" smtClean="0"/>
              <a:t> of the IC </a:t>
            </a:r>
            <a:r>
              <a:rPr lang="it-IT" dirty="0" err="1" smtClean="0"/>
              <a:t>signal</a:t>
            </a:r>
            <a:endParaRPr lang="it-IT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Detailed study of </a:t>
            </a:r>
            <a:r>
              <a:rPr lang="en-US" b="1" dirty="0" smtClean="0"/>
              <a:t>extended</a:t>
            </a:r>
            <a:r>
              <a:rPr lang="en-US" dirty="0" smtClean="0"/>
              <a:t> regions (Galactic plane, Fermi Bubbles)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no  </a:t>
            </a:r>
            <a:r>
              <a:rPr lang="en-US" dirty="0" smtClean="0">
                <a:latin typeface="Symbol" panose="05050102010706020507" pitchFamily="18" charset="2"/>
              </a:rPr>
              <a:t>n</a:t>
            </a:r>
            <a:r>
              <a:rPr lang="en-US" baseline="-25000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 excess from the Galactic ridge/IC hot spot; </a:t>
            </a:r>
          </a:p>
          <a:p>
            <a:pPr>
              <a:spcBef>
                <a:spcPts val="600"/>
              </a:spcBef>
            </a:pPr>
            <a:r>
              <a:rPr lang="en-US" dirty="0"/>
              <a:t>A large </a:t>
            </a:r>
            <a:r>
              <a:rPr lang="en-US" b="1" dirty="0" err="1"/>
              <a:t>multimessenger</a:t>
            </a:r>
            <a:r>
              <a:rPr lang="en-US" dirty="0"/>
              <a:t> </a:t>
            </a:r>
            <a:r>
              <a:rPr lang="en-US" dirty="0" smtClean="0"/>
              <a:t>effort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EM radiation: radio (MWA), optical, X-ray,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-rays (LAT,IACTs)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Gravitational Wave observatories and IceCube 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ANTARES contribute </a:t>
            </a:r>
            <a:r>
              <a:rPr lang="en-US" dirty="0"/>
              <a:t>to the indirect searches for </a:t>
            </a:r>
            <a:r>
              <a:rPr lang="en-US" b="1" dirty="0"/>
              <a:t>Dark Matter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Most competitive limits for spin-dependent </a:t>
            </a:r>
            <a:r>
              <a:rPr lang="en-US" dirty="0" smtClean="0"/>
              <a:t>cross-section</a:t>
            </a:r>
          </a:p>
          <a:p>
            <a:pPr lvl="1">
              <a:spcBef>
                <a:spcPts val="600"/>
              </a:spcBef>
            </a:pPr>
            <a:r>
              <a:rPr lang="it-IT" dirty="0" smtClean="0"/>
              <a:t>Competitive &lt;</a:t>
            </a:r>
            <a:r>
              <a:rPr lang="it-IT" dirty="0" err="1" smtClean="0">
                <a:latin typeface="Symbol" panose="05050102010706020507" pitchFamily="18" charset="2"/>
              </a:rPr>
              <a:t>s</a:t>
            </a:r>
            <a:r>
              <a:rPr lang="it-IT" dirty="0" err="1" smtClean="0"/>
              <a:t>v</a:t>
            </a:r>
            <a:r>
              <a:rPr lang="it-IT" dirty="0" smtClean="0"/>
              <a:t>&gt; </a:t>
            </a:r>
            <a:r>
              <a:rPr lang="it-IT" dirty="0" err="1" smtClean="0"/>
              <a:t>limits</a:t>
            </a:r>
            <a:r>
              <a:rPr lang="it-IT" dirty="0" smtClean="0"/>
              <a:t> from the </a:t>
            </a:r>
            <a:r>
              <a:rPr lang="it-IT" dirty="0" err="1" smtClean="0"/>
              <a:t>Galactic</a:t>
            </a:r>
            <a:r>
              <a:rPr lang="it-IT" dirty="0" smtClean="0"/>
              <a:t> center </a:t>
            </a:r>
            <a:endParaRPr lang="en-US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92498" y="5565409"/>
            <a:ext cx="4873580" cy="1143000"/>
          </a:xfrm>
        </p:spPr>
        <p:txBody>
          <a:bodyPr/>
          <a:lstStyle/>
          <a:p>
            <a:r>
              <a:rPr lang="it-IT" dirty="0" err="1" smtClean="0"/>
              <a:t>Thank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!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31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6559">
            <a:off x="2842037" y="2799028"/>
            <a:ext cx="7048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igura a mano libera 10"/>
          <p:cNvSpPr/>
          <p:nvPr/>
        </p:nvSpPr>
        <p:spPr>
          <a:xfrm>
            <a:off x="4595751" y="3429838"/>
            <a:ext cx="1520041" cy="110835"/>
          </a:xfrm>
          <a:custGeom>
            <a:avLst/>
            <a:gdLst>
              <a:gd name="connsiteX0" fmla="*/ 0 w 1520041"/>
              <a:gd name="connsiteY0" fmla="*/ 96083 h 110835"/>
              <a:gd name="connsiteX1" fmla="*/ 510639 w 1520041"/>
              <a:gd name="connsiteY1" fmla="*/ 1080 h 110835"/>
              <a:gd name="connsiteX2" fmla="*/ 938150 w 1520041"/>
              <a:gd name="connsiteY2" fmla="*/ 48581 h 110835"/>
              <a:gd name="connsiteX3" fmla="*/ 1258784 w 1520041"/>
              <a:gd name="connsiteY3" fmla="*/ 107958 h 110835"/>
              <a:gd name="connsiteX4" fmla="*/ 1520041 w 1520041"/>
              <a:gd name="connsiteY4" fmla="*/ 96083 h 11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041" h="110835">
                <a:moveTo>
                  <a:pt x="0" y="96083"/>
                </a:moveTo>
                <a:cubicBezTo>
                  <a:pt x="177140" y="52540"/>
                  <a:pt x="354281" y="8997"/>
                  <a:pt x="510639" y="1080"/>
                </a:cubicBezTo>
                <a:cubicBezTo>
                  <a:pt x="666997" y="-6837"/>
                  <a:pt x="813459" y="30768"/>
                  <a:pt x="938150" y="48581"/>
                </a:cubicBezTo>
                <a:cubicBezTo>
                  <a:pt x="1062841" y="66394"/>
                  <a:pt x="1161802" y="100041"/>
                  <a:pt x="1258784" y="107958"/>
                </a:cubicBezTo>
                <a:cubicBezTo>
                  <a:pt x="1355766" y="115875"/>
                  <a:pt x="1437903" y="105979"/>
                  <a:pt x="1520041" y="96083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igura a mano libera 12"/>
          <p:cNvSpPr/>
          <p:nvPr/>
        </p:nvSpPr>
        <p:spPr>
          <a:xfrm>
            <a:off x="5064705" y="3359666"/>
            <a:ext cx="1062963" cy="997527"/>
          </a:xfrm>
          <a:custGeom>
            <a:avLst/>
            <a:gdLst>
              <a:gd name="connsiteX0" fmla="*/ 291066 w 1062963"/>
              <a:gd name="connsiteY0" fmla="*/ 0 h 997527"/>
              <a:gd name="connsiteX1" fmla="*/ 184189 w 1062963"/>
              <a:gd name="connsiteY1" fmla="*/ 166255 h 997527"/>
              <a:gd name="connsiteX2" fmla="*/ 17934 w 1062963"/>
              <a:gd name="connsiteY2" fmla="*/ 439387 h 997527"/>
              <a:gd name="connsiteX3" fmla="*/ 17934 w 1062963"/>
              <a:gd name="connsiteY3" fmla="*/ 712520 h 997527"/>
              <a:gd name="connsiteX4" fmla="*/ 136687 w 1062963"/>
              <a:gd name="connsiteY4" fmla="*/ 783772 h 997527"/>
              <a:gd name="connsiteX5" fmla="*/ 409820 w 1062963"/>
              <a:gd name="connsiteY5" fmla="*/ 617517 h 997527"/>
              <a:gd name="connsiteX6" fmla="*/ 777955 w 1062963"/>
              <a:gd name="connsiteY6" fmla="*/ 403761 h 997527"/>
              <a:gd name="connsiteX7" fmla="*/ 979835 w 1062963"/>
              <a:gd name="connsiteY7" fmla="*/ 760021 h 997527"/>
              <a:gd name="connsiteX8" fmla="*/ 1062963 w 1062963"/>
              <a:gd name="connsiteY8" fmla="*/ 997527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963" h="997527">
                <a:moveTo>
                  <a:pt x="291066" y="0"/>
                </a:moveTo>
                <a:cubicBezTo>
                  <a:pt x="260388" y="47501"/>
                  <a:pt x="229711" y="93024"/>
                  <a:pt x="184189" y="166255"/>
                </a:cubicBezTo>
                <a:cubicBezTo>
                  <a:pt x="138667" y="239486"/>
                  <a:pt x="45643" y="348343"/>
                  <a:pt x="17934" y="439387"/>
                </a:cubicBezTo>
                <a:cubicBezTo>
                  <a:pt x="-9775" y="530431"/>
                  <a:pt x="-1858" y="655123"/>
                  <a:pt x="17934" y="712520"/>
                </a:cubicBezTo>
                <a:cubicBezTo>
                  <a:pt x="37726" y="769917"/>
                  <a:pt x="71373" y="799606"/>
                  <a:pt x="136687" y="783772"/>
                </a:cubicBezTo>
                <a:cubicBezTo>
                  <a:pt x="202001" y="767938"/>
                  <a:pt x="302942" y="680852"/>
                  <a:pt x="409820" y="617517"/>
                </a:cubicBezTo>
                <a:cubicBezTo>
                  <a:pt x="516698" y="554182"/>
                  <a:pt x="682953" y="380010"/>
                  <a:pt x="777955" y="403761"/>
                </a:cubicBezTo>
                <a:cubicBezTo>
                  <a:pt x="872957" y="427512"/>
                  <a:pt x="932334" y="661060"/>
                  <a:pt x="979835" y="760021"/>
                </a:cubicBezTo>
                <a:cubicBezTo>
                  <a:pt x="1027336" y="858982"/>
                  <a:pt x="1045149" y="928254"/>
                  <a:pt x="1062963" y="997527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igura a mano libera 14"/>
          <p:cNvSpPr/>
          <p:nvPr/>
        </p:nvSpPr>
        <p:spPr>
          <a:xfrm>
            <a:off x="4512623" y="4167188"/>
            <a:ext cx="653143" cy="449167"/>
          </a:xfrm>
          <a:custGeom>
            <a:avLst/>
            <a:gdLst>
              <a:gd name="connsiteX0" fmla="*/ 653143 w 653143"/>
              <a:gd name="connsiteY0" fmla="*/ 0 h 449167"/>
              <a:gd name="connsiteX1" fmla="*/ 439387 w 653143"/>
              <a:gd name="connsiteY1" fmla="*/ 308759 h 449167"/>
              <a:gd name="connsiteX2" fmla="*/ 273133 w 653143"/>
              <a:gd name="connsiteY2" fmla="*/ 439387 h 449167"/>
              <a:gd name="connsiteX3" fmla="*/ 106878 w 653143"/>
              <a:gd name="connsiteY3" fmla="*/ 403761 h 449167"/>
              <a:gd name="connsiteX4" fmla="*/ 0 w 653143"/>
              <a:gd name="connsiteY4" fmla="*/ 118753 h 44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143" h="449167">
                <a:moveTo>
                  <a:pt x="653143" y="0"/>
                </a:moveTo>
                <a:cubicBezTo>
                  <a:pt x="577932" y="117764"/>
                  <a:pt x="502722" y="235528"/>
                  <a:pt x="439387" y="308759"/>
                </a:cubicBezTo>
                <a:cubicBezTo>
                  <a:pt x="376052" y="381990"/>
                  <a:pt x="328551" y="423553"/>
                  <a:pt x="273133" y="439387"/>
                </a:cubicBezTo>
                <a:cubicBezTo>
                  <a:pt x="217715" y="455221"/>
                  <a:pt x="152400" y="457200"/>
                  <a:pt x="106878" y="403761"/>
                </a:cubicBezTo>
                <a:cubicBezTo>
                  <a:pt x="61356" y="350322"/>
                  <a:pt x="30678" y="234537"/>
                  <a:pt x="0" y="118753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e 17"/>
          <p:cNvSpPr/>
          <p:nvPr/>
        </p:nvSpPr>
        <p:spPr>
          <a:xfrm rot="1975884">
            <a:off x="4251366" y="4002037"/>
            <a:ext cx="344385" cy="614318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 rot="1975884">
            <a:off x="6054391" y="3976312"/>
            <a:ext cx="344385" cy="614318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igura a mano libera 18"/>
          <p:cNvSpPr/>
          <p:nvPr/>
        </p:nvSpPr>
        <p:spPr>
          <a:xfrm>
            <a:off x="6210776" y="3347549"/>
            <a:ext cx="368188" cy="261566"/>
          </a:xfrm>
          <a:custGeom>
            <a:avLst/>
            <a:gdLst>
              <a:gd name="connsiteX0" fmla="*/ 19 w 368188"/>
              <a:gd name="connsiteY0" fmla="*/ 142746 h 261566"/>
              <a:gd name="connsiteX1" fmla="*/ 225650 w 368188"/>
              <a:gd name="connsiteY1" fmla="*/ 242 h 261566"/>
              <a:gd name="connsiteX2" fmla="*/ 368154 w 368188"/>
              <a:gd name="connsiteY2" fmla="*/ 178372 h 261566"/>
              <a:gd name="connsiteX3" fmla="*/ 213775 w 368188"/>
              <a:gd name="connsiteY3" fmla="*/ 261499 h 261566"/>
              <a:gd name="connsiteX4" fmla="*/ 19 w 368188"/>
              <a:gd name="connsiteY4" fmla="*/ 142746 h 26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188" h="261566">
                <a:moveTo>
                  <a:pt x="19" y="142746"/>
                </a:moveTo>
                <a:cubicBezTo>
                  <a:pt x="1998" y="99203"/>
                  <a:pt x="164294" y="-5696"/>
                  <a:pt x="225650" y="242"/>
                </a:cubicBezTo>
                <a:cubicBezTo>
                  <a:pt x="287006" y="6180"/>
                  <a:pt x="370133" y="134829"/>
                  <a:pt x="368154" y="178372"/>
                </a:cubicBezTo>
                <a:cubicBezTo>
                  <a:pt x="366175" y="221915"/>
                  <a:pt x="281068" y="263478"/>
                  <a:pt x="213775" y="261499"/>
                </a:cubicBezTo>
                <a:cubicBezTo>
                  <a:pt x="146482" y="259520"/>
                  <a:pt x="-1960" y="186289"/>
                  <a:pt x="19" y="142746"/>
                </a:cubicBezTo>
                <a:close/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igura a mano libera 19"/>
          <p:cNvSpPr/>
          <p:nvPr/>
        </p:nvSpPr>
        <p:spPr>
          <a:xfrm>
            <a:off x="4235774" y="3323662"/>
            <a:ext cx="348165" cy="250265"/>
          </a:xfrm>
          <a:custGeom>
            <a:avLst/>
            <a:gdLst>
              <a:gd name="connsiteX0" fmla="*/ 241223 w 348165"/>
              <a:gd name="connsiteY0" fmla="*/ 378 h 250265"/>
              <a:gd name="connsiteX1" fmla="*/ 348101 w 348165"/>
              <a:gd name="connsiteY1" fmla="*/ 166633 h 250265"/>
              <a:gd name="connsiteX2" fmla="*/ 253099 w 348165"/>
              <a:gd name="connsiteY2" fmla="*/ 249760 h 250265"/>
              <a:gd name="connsiteX3" fmla="*/ 27468 w 348165"/>
              <a:gd name="connsiteY3" fmla="*/ 131007 h 250265"/>
              <a:gd name="connsiteX4" fmla="*/ 15592 w 348165"/>
              <a:gd name="connsiteY4" fmla="*/ 36004 h 250265"/>
              <a:gd name="connsiteX5" fmla="*/ 134345 w 348165"/>
              <a:gd name="connsiteY5" fmla="*/ 12253 h 250265"/>
              <a:gd name="connsiteX6" fmla="*/ 158096 w 348165"/>
              <a:gd name="connsiteY6" fmla="*/ 59755 h 250265"/>
              <a:gd name="connsiteX7" fmla="*/ 193722 w 348165"/>
              <a:gd name="connsiteY7" fmla="*/ 119131 h 250265"/>
              <a:gd name="connsiteX8" fmla="*/ 241223 w 348165"/>
              <a:gd name="connsiteY8" fmla="*/ 378 h 25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8165" h="250265">
                <a:moveTo>
                  <a:pt x="241223" y="378"/>
                </a:moveTo>
                <a:cubicBezTo>
                  <a:pt x="266953" y="8295"/>
                  <a:pt x="346122" y="125070"/>
                  <a:pt x="348101" y="166633"/>
                </a:cubicBezTo>
                <a:cubicBezTo>
                  <a:pt x="350080" y="208196"/>
                  <a:pt x="306538" y="255698"/>
                  <a:pt x="253099" y="249760"/>
                </a:cubicBezTo>
                <a:cubicBezTo>
                  <a:pt x="199660" y="243822"/>
                  <a:pt x="67052" y="166633"/>
                  <a:pt x="27468" y="131007"/>
                </a:cubicBezTo>
                <a:cubicBezTo>
                  <a:pt x="-12117" y="95381"/>
                  <a:pt x="-2221" y="55796"/>
                  <a:pt x="15592" y="36004"/>
                </a:cubicBezTo>
                <a:cubicBezTo>
                  <a:pt x="33405" y="16212"/>
                  <a:pt x="110594" y="8295"/>
                  <a:pt x="134345" y="12253"/>
                </a:cubicBezTo>
                <a:cubicBezTo>
                  <a:pt x="158096" y="16211"/>
                  <a:pt x="148200" y="41942"/>
                  <a:pt x="158096" y="59755"/>
                </a:cubicBezTo>
                <a:cubicBezTo>
                  <a:pt x="167992" y="77568"/>
                  <a:pt x="183826" y="127048"/>
                  <a:pt x="193722" y="119131"/>
                </a:cubicBezTo>
                <a:cubicBezTo>
                  <a:pt x="203618" y="111214"/>
                  <a:pt x="215493" y="-7539"/>
                  <a:pt x="241223" y="378"/>
                </a:cubicBezTo>
                <a:close/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igura a mano libera 20"/>
          <p:cNvSpPr/>
          <p:nvPr/>
        </p:nvSpPr>
        <p:spPr>
          <a:xfrm>
            <a:off x="2028371" y="3419968"/>
            <a:ext cx="299193" cy="293538"/>
          </a:xfrm>
          <a:custGeom>
            <a:avLst/>
            <a:gdLst>
              <a:gd name="connsiteX0" fmla="*/ 109143 w 299193"/>
              <a:gd name="connsiteY0" fmla="*/ 222125 h 293538"/>
              <a:gd name="connsiteX1" fmla="*/ 2265 w 299193"/>
              <a:gd name="connsiteY1" fmla="*/ 138997 h 293538"/>
              <a:gd name="connsiteX2" fmla="*/ 49766 w 299193"/>
              <a:gd name="connsiteY2" fmla="*/ 8369 h 293538"/>
              <a:gd name="connsiteX3" fmla="*/ 204146 w 299193"/>
              <a:gd name="connsiteY3" fmla="*/ 32119 h 293538"/>
              <a:gd name="connsiteX4" fmla="*/ 299148 w 299193"/>
              <a:gd name="connsiteY4" fmla="*/ 186499 h 293538"/>
              <a:gd name="connsiteX5" fmla="*/ 216021 w 299193"/>
              <a:gd name="connsiteY5" fmla="*/ 293376 h 293538"/>
              <a:gd name="connsiteX6" fmla="*/ 168520 w 299193"/>
              <a:gd name="connsiteY6" fmla="*/ 210249 h 293538"/>
              <a:gd name="connsiteX7" fmla="*/ 109143 w 299193"/>
              <a:gd name="connsiteY7" fmla="*/ 222125 h 29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193" h="293538">
                <a:moveTo>
                  <a:pt x="109143" y="222125"/>
                </a:moveTo>
                <a:cubicBezTo>
                  <a:pt x="81434" y="210250"/>
                  <a:pt x="12161" y="174623"/>
                  <a:pt x="2265" y="138997"/>
                </a:cubicBezTo>
                <a:cubicBezTo>
                  <a:pt x="-7631" y="103371"/>
                  <a:pt x="16119" y="26182"/>
                  <a:pt x="49766" y="8369"/>
                </a:cubicBezTo>
                <a:cubicBezTo>
                  <a:pt x="83413" y="-9444"/>
                  <a:pt x="162582" y="2431"/>
                  <a:pt x="204146" y="32119"/>
                </a:cubicBezTo>
                <a:cubicBezTo>
                  <a:pt x="245710" y="61807"/>
                  <a:pt x="297169" y="142956"/>
                  <a:pt x="299148" y="186499"/>
                </a:cubicBezTo>
                <a:cubicBezTo>
                  <a:pt x="301127" y="230042"/>
                  <a:pt x="237792" y="289418"/>
                  <a:pt x="216021" y="293376"/>
                </a:cubicBezTo>
                <a:cubicBezTo>
                  <a:pt x="194250" y="297334"/>
                  <a:pt x="190292" y="228062"/>
                  <a:pt x="168520" y="210249"/>
                </a:cubicBezTo>
                <a:cubicBezTo>
                  <a:pt x="146748" y="192436"/>
                  <a:pt x="136852" y="234000"/>
                  <a:pt x="109143" y="222125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2" name="Figura a mano libera 21"/>
          <p:cNvSpPr/>
          <p:nvPr/>
        </p:nvSpPr>
        <p:spPr>
          <a:xfrm>
            <a:off x="2327564" y="3354911"/>
            <a:ext cx="1270659" cy="552219"/>
          </a:xfrm>
          <a:custGeom>
            <a:avLst/>
            <a:gdLst>
              <a:gd name="connsiteX0" fmla="*/ 0 w 1270659"/>
              <a:gd name="connsiteY0" fmla="*/ 76007 h 552219"/>
              <a:gd name="connsiteX1" fmla="*/ 154379 w 1270659"/>
              <a:gd name="connsiteY1" fmla="*/ 4755 h 552219"/>
              <a:gd name="connsiteX2" fmla="*/ 344384 w 1270659"/>
              <a:gd name="connsiteY2" fmla="*/ 194760 h 552219"/>
              <a:gd name="connsiteX3" fmla="*/ 486888 w 1270659"/>
              <a:gd name="connsiteY3" fmla="*/ 467893 h 552219"/>
              <a:gd name="connsiteX4" fmla="*/ 831272 w 1270659"/>
              <a:gd name="connsiteY4" fmla="*/ 551020 h 552219"/>
              <a:gd name="connsiteX5" fmla="*/ 1270659 w 1270659"/>
              <a:gd name="connsiteY5" fmla="*/ 420391 h 55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0659" h="552219">
                <a:moveTo>
                  <a:pt x="0" y="76007"/>
                </a:moveTo>
                <a:cubicBezTo>
                  <a:pt x="48491" y="30485"/>
                  <a:pt x="96982" y="-15037"/>
                  <a:pt x="154379" y="4755"/>
                </a:cubicBezTo>
                <a:cubicBezTo>
                  <a:pt x="211776" y="24547"/>
                  <a:pt x="288966" y="117570"/>
                  <a:pt x="344384" y="194760"/>
                </a:cubicBezTo>
                <a:cubicBezTo>
                  <a:pt x="399802" y="271950"/>
                  <a:pt x="405740" y="408516"/>
                  <a:pt x="486888" y="467893"/>
                </a:cubicBezTo>
                <a:cubicBezTo>
                  <a:pt x="568036" y="527270"/>
                  <a:pt x="700643" y="558937"/>
                  <a:pt x="831272" y="551020"/>
                </a:cubicBezTo>
                <a:cubicBezTo>
                  <a:pt x="961901" y="543103"/>
                  <a:pt x="1116280" y="481747"/>
                  <a:pt x="1270659" y="420391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igura a mano libera 23"/>
          <p:cNvSpPr/>
          <p:nvPr/>
        </p:nvSpPr>
        <p:spPr>
          <a:xfrm>
            <a:off x="2553149" y="3561547"/>
            <a:ext cx="939349" cy="1068779"/>
          </a:xfrm>
          <a:custGeom>
            <a:avLst/>
            <a:gdLst>
              <a:gd name="connsiteX0" fmla="*/ 403807 w 939349"/>
              <a:gd name="connsiteY0" fmla="*/ 0 h 1068779"/>
              <a:gd name="connsiteX1" fmla="*/ 47547 w 939349"/>
              <a:gd name="connsiteY1" fmla="*/ 510639 h 1068779"/>
              <a:gd name="connsiteX2" fmla="*/ 47547 w 939349"/>
              <a:gd name="connsiteY2" fmla="*/ 926275 h 1068779"/>
              <a:gd name="connsiteX3" fmla="*/ 451308 w 939349"/>
              <a:gd name="connsiteY3" fmla="*/ 724394 h 1068779"/>
              <a:gd name="connsiteX4" fmla="*/ 724441 w 939349"/>
              <a:gd name="connsiteY4" fmla="*/ 522514 h 1068779"/>
              <a:gd name="connsiteX5" fmla="*/ 926321 w 939349"/>
              <a:gd name="connsiteY5" fmla="*/ 486888 h 1068779"/>
              <a:gd name="connsiteX6" fmla="*/ 902570 w 939349"/>
              <a:gd name="connsiteY6" fmla="*/ 1068779 h 106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9349" h="1068779">
                <a:moveTo>
                  <a:pt x="403807" y="0"/>
                </a:moveTo>
                <a:cubicBezTo>
                  <a:pt x="255365" y="178130"/>
                  <a:pt x="106924" y="356260"/>
                  <a:pt x="47547" y="510639"/>
                </a:cubicBezTo>
                <a:cubicBezTo>
                  <a:pt x="-11830" y="665018"/>
                  <a:pt x="-19747" y="890649"/>
                  <a:pt x="47547" y="926275"/>
                </a:cubicBezTo>
                <a:cubicBezTo>
                  <a:pt x="114840" y="961901"/>
                  <a:pt x="338492" y="791687"/>
                  <a:pt x="451308" y="724394"/>
                </a:cubicBezTo>
                <a:cubicBezTo>
                  <a:pt x="564124" y="657101"/>
                  <a:pt x="645272" y="562098"/>
                  <a:pt x="724441" y="522514"/>
                </a:cubicBezTo>
                <a:cubicBezTo>
                  <a:pt x="803610" y="482930"/>
                  <a:pt x="896633" y="395844"/>
                  <a:pt x="926321" y="486888"/>
                </a:cubicBezTo>
                <a:cubicBezTo>
                  <a:pt x="956009" y="577932"/>
                  <a:pt x="929289" y="823355"/>
                  <a:pt x="902570" y="1068779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igura a mano libera 25"/>
          <p:cNvSpPr/>
          <p:nvPr/>
        </p:nvSpPr>
        <p:spPr>
          <a:xfrm>
            <a:off x="2023217" y="4523448"/>
            <a:ext cx="589354" cy="337017"/>
          </a:xfrm>
          <a:custGeom>
            <a:avLst/>
            <a:gdLst>
              <a:gd name="connsiteX0" fmla="*/ 589354 w 589354"/>
              <a:gd name="connsiteY0" fmla="*/ 0 h 337017"/>
              <a:gd name="connsiteX1" fmla="*/ 173718 w 589354"/>
              <a:gd name="connsiteY1" fmla="*/ 332509 h 337017"/>
              <a:gd name="connsiteX2" fmla="*/ 19339 w 589354"/>
              <a:gd name="connsiteY2" fmla="*/ 190005 h 337017"/>
              <a:gd name="connsiteX3" fmla="*/ 7464 w 589354"/>
              <a:gd name="connsiteY3" fmla="*/ 154379 h 33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354" h="337017">
                <a:moveTo>
                  <a:pt x="589354" y="0"/>
                </a:moveTo>
                <a:cubicBezTo>
                  <a:pt x="429037" y="150420"/>
                  <a:pt x="268721" y="300841"/>
                  <a:pt x="173718" y="332509"/>
                </a:cubicBezTo>
                <a:cubicBezTo>
                  <a:pt x="78715" y="364177"/>
                  <a:pt x="47048" y="219693"/>
                  <a:pt x="19339" y="190005"/>
                </a:cubicBezTo>
                <a:cubicBezTo>
                  <a:pt x="-8370" y="160317"/>
                  <a:pt x="-453" y="157348"/>
                  <a:pt x="7464" y="154379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e 32"/>
          <p:cNvSpPr/>
          <p:nvPr/>
        </p:nvSpPr>
        <p:spPr>
          <a:xfrm rot="1975884">
            <a:off x="1753688" y="4235048"/>
            <a:ext cx="344385" cy="614318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e 33"/>
          <p:cNvSpPr/>
          <p:nvPr/>
        </p:nvSpPr>
        <p:spPr>
          <a:xfrm rot="1975884">
            <a:off x="3426088" y="4434948"/>
            <a:ext cx="344385" cy="614318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igura a mano libera 29"/>
          <p:cNvSpPr/>
          <p:nvPr/>
        </p:nvSpPr>
        <p:spPr>
          <a:xfrm>
            <a:off x="3669475" y="3335915"/>
            <a:ext cx="261257" cy="700645"/>
          </a:xfrm>
          <a:custGeom>
            <a:avLst/>
            <a:gdLst>
              <a:gd name="connsiteX0" fmla="*/ 261257 w 261257"/>
              <a:gd name="connsiteY0" fmla="*/ 0 h 700645"/>
              <a:gd name="connsiteX1" fmla="*/ 166255 w 261257"/>
              <a:gd name="connsiteY1" fmla="*/ 237507 h 700645"/>
              <a:gd name="connsiteX2" fmla="*/ 47502 w 261257"/>
              <a:gd name="connsiteY2" fmla="*/ 558141 h 700645"/>
              <a:gd name="connsiteX3" fmla="*/ 0 w 261257"/>
              <a:gd name="connsiteY3" fmla="*/ 700645 h 70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257" h="700645">
                <a:moveTo>
                  <a:pt x="261257" y="0"/>
                </a:moveTo>
                <a:cubicBezTo>
                  <a:pt x="231569" y="72242"/>
                  <a:pt x="201881" y="144484"/>
                  <a:pt x="166255" y="237507"/>
                </a:cubicBezTo>
                <a:cubicBezTo>
                  <a:pt x="130629" y="330530"/>
                  <a:pt x="75211" y="480951"/>
                  <a:pt x="47502" y="558141"/>
                </a:cubicBezTo>
                <a:cubicBezTo>
                  <a:pt x="19793" y="635331"/>
                  <a:pt x="9896" y="667988"/>
                  <a:pt x="0" y="700645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igura a mano libera 38"/>
          <p:cNvSpPr/>
          <p:nvPr/>
        </p:nvSpPr>
        <p:spPr>
          <a:xfrm>
            <a:off x="3633784" y="3590903"/>
            <a:ext cx="276820" cy="279402"/>
          </a:xfrm>
          <a:custGeom>
            <a:avLst/>
            <a:gdLst>
              <a:gd name="connsiteX0" fmla="*/ 65 w 276820"/>
              <a:gd name="connsiteY0" fmla="*/ 184399 h 279402"/>
              <a:gd name="connsiteX1" fmla="*/ 83193 w 276820"/>
              <a:gd name="connsiteY1" fmla="*/ 6270 h 279402"/>
              <a:gd name="connsiteX2" fmla="*/ 249447 w 276820"/>
              <a:gd name="connsiteY2" fmla="*/ 53771 h 279402"/>
              <a:gd name="connsiteX3" fmla="*/ 261322 w 276820"/>
              <a:gd name="connsiteY3" fmla="*/ 184399 h 279402"/>
              <a:gd name="connsiteX4" fmla="*/ 95068 w 276820"/>
              <a:gd name="connsiteY4" fmla="*/ 279402 h 279402"/>
              <a:gd name="connsiteX5" fmla="*/ 65 w 276820"/>
              <a:gd name="connsiteY5" fmla="*/ 184399 h 27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820" h="279402">
                <a:moveTo>
                  <a:pt x="65" y="184399"/>
                </a:moveTo>
                <a:cubicBezTo>
                  <a:pt x="-1914" y="138877"/>
                  <a:pt x="41629" y="28041"/>
                  <a:pt x="83193" y="6270"/>
                </a:cubicBezTo>
                <a:cubicBezTo>
                  <a:pt x="124757" y="-15501"/>
                  <a:pt x="219759" y="24083"/>
                  <a:pt x="249447" y="53771"/>
                </a:cubicBezTo>
                <a:cubicBezTo>
                  <a:pt x="279135" y="83459"/>
                  <a:pt x="287052" y="146794"/>
                  <a:pt x="261322" y="184399"/>
                </a:cubicBezTo>
                <a:cubicBezTo>
                  <a:pt x="235592" y="222004"/>
                  <a:pt x="140590" y="279402"/>
                  <a:pt x="95068" y="279402"/>
                </a:cubicBezTo>
                <a:cubicBezTo>
                  <a:pt x="49546" y="279402"/>
                  <a:pt x="2044" y="229921"/>
                  <a:pt x="65" y="18439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 rot="423264">
            <a:off x="3725279" y="2578752"/>
            <a:ext cx="55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ymbol" panose="05050102010706020507" pitchFamily="18" charset="2"/>
              </a:rPr>
              <a:t>n</a:t>
            </a:r>
            <a:endParaRPr lang="it-I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2048" name="AutoShape 9" descr="Risultati immagini per km3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 descr="http://www.km3net.org/logo/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66" y="4749147"/>
            <a:ext cx="2985239" cy="92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ANTA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905" y="5265596"/>
            <a:ext cx="1502947" cy="150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rcadiaclub.com/ico/icone_alta_risoluzione/natura/png/goccia_acqua_256x256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73458">
            <a:off x="2526937" y="2588500"/>
            <a:ext cx="337517" cy="33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ww.arcadiaclub.com/ico/icone_alta_risoluzione/natura/png/goccia_acqua_256x256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35170">
            <a:off x="2652262" y="2142440"/>
            <a:ext cx="337517" cy="33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www.arcadiaclub.com/ico/icone_alta_risoluzione/natura/png/goccia_acqua_256x256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9519">
            <a:off x="1783412" y="2318590"/>
            <a:ext cx="337517" cy="33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421115" y="609600"/>
            <a:ext cx="7548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ANTARES demonstrate the </a:t>
            </a:r>
            <a:r>
              <a:rPr lang="en-US" sz="2400" dirty="0"/>
              <a:t>great potential of deep-sea Neutrino </a:t>
            </a:r>
            <a:r>
              <a:rPr lang="en-US" sz="2400" dirty="0" smtClean="0"/>
              <a:t>Telescopes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… the future </a:t>
            </a:r>
            <a:r>
              <a:rPr lang="en-US" sz="2400" dirty="0"/>
              <a:t>is today: see </a:t>
            </a:r>
            <a:r>
              <a:rPr lang="en-US" sz="2400" dirty="0" smtClean="0"/>
              <a:t>next talk</a:t>
            </a:r>
            <a:endParaRPr lang="en-US" sz="2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3859">
            <a:off x="5247247" y="2308566"/>
            <a:ext cx="75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15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Spares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5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5911" y="9018"/>
            <a:ext cx="8047651" cy="1143000"/>
          </a:xfrm>
        </p:spPr>
        <p:txBody>
          <a:bodyPr/>
          <a:lstStyle/>
          <a:p>
            <a:r>
              <a:rPr lang="it-IT" sz="4000" b="1" dirty="0" smtClean="0"/>
              <a:t>How </a:t>
            </a:r>
            <a:r>
              <a:rPr lang="it-IT" sz="4000" b="1" dirty="0" err="1" smtClean="0"/>
              <a:t>limits</a:t>
            </a:r>
            <a:r>
              <a:rPr lang="it-IT" sz="4000" b="1" dirty="0" smtClean="0"/>
              <a:t> on </a:t>
            </a:r>
            <a:r>
              <a:rPr lang="it-IT" sz="4000" b="1" dirty="0" err="1" smtClean="0"/>
              <a:t>fluence</a:t>
            </a:r>
            <a:r>
              <a:rPr lang="it-IT" sz="4000" b="1" dirty="0" smtClean="0"/>
              <a:t> are </a:t>
            </a:r>
            <a:r>
              <a:rPr lang="it-IT" sz="4000" b="1" dirty="0" err="1" smtClean="0"/>
              <a:t>deduced</a:t>
            </a:r>
            <a:r>
              <a:rPr lang="it-IT" sz="4000" b="1" dirty="0" smtClean="0"/>
              <a:t>?</a:t>
            </a:r>
            <a:endParaRPr lang="it-IT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34460" y="948103"/>
                <a:ext cx="7620000" cy="5310554"/>
              </a:xfrm>
            </p:spPr>
            <p:txBody>
              <a:bodyPr/>
              <a:lstStyle/>
              <a:p>
                <a:r>
                  <a:rPr lang="it-IT" dirty="0" smtClean="0"/>
                  <a:t>Assume a neutrino </a:t>
                </a:r>
                <a:r>
                  <a:rPr lang="it-IT" dirty="0" err="1" smtClean="0"/>
                  <a:t>spectrum</a:t>
                </a:r>
                <a:endParaRPr lang="it-IT" dirty="0" smtClean="0"/>
              </a:p>
              <a:p>
                <a:endParaRPr lang="it-IT" dirty="0"/>
              </a:p>
              <a:p>
                <a:endParaRPr lang="it-IT" dirty="0" smtClean="0"/>
              </a:p>
              <a:p>
                <a:r>
                  <a:rPr lang="it-IT" dirty="0" smtClean="0"/>
                  <a:t>Use the </a:t>
                </a:r>
                <a:r>
                  <a:rPr lang="it-IT" b="1" i="1" dirty="0" smtClean="0"/>
                  <a:t>neutrino </a:t>
                </a:r>
                <a:r>
                  <a:rPr lang="it-IT" b="1" i="1" dirty="0" err="1" smtClean="0"/>
                  <a:t>effective</a:t>
                </a:r>
                <a:r>
                  <a:rPr lang="it-IT" b="1" i="1" dirty="0" smtClean="0"/>
                  <a:t> area</a:t>
                </a:r>
              </a:p>
              <a:p>
                <a:r>
                  <a:rPr lang="it-IT" dirty="0" smtClean="0"/>
                  <a:t>The </a:t>
                </a:r>
                <a:r>
                  <a:rPr lang="it-IT" dirty="0" err="1" smtClean="0"/>
                  <a:t>number</a:t>
                </a:r>
                <a:r>
                  <a:rPr lang="it-IT" dirty="0" smtClean="0"/>
                  <a:t> of </a:t>
                </a:r>
                <a:r>
                  <a:rPr lang="it-IT" dirty="0" err="1" smtClean="0"/>
                  <a:t>expected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events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is</a:t>
                </a:r>
                <a:r>
                  <a:rPr lang="it-IT" dirty="0" smtClean="0"/>
                  <a:t>:</a:t>
                </a:r>
              </a:p>
              <a:p>
                <a:endParaRPr lang="it-IT" sz="1400" b="1" i="1" dirty="0"/>
              </a:p>
              <a:p>
                <a:endParaRPr lang="it-IT" b="1" i="1" dirty="0" smtClean="0"/>
              </a:p>
              <a:p>
                <a:r>
                  <a:rPr lang="it-IT" dirty="0" smtClean="0"/>
                  <a:t>In a time T=1000s, the </a:t>
                </a:r>
                <a:r>
                  <a:rPr lang="it-IT" dirty="0" err="1" smtClean="0"/>
                  <a:t>value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that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yields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</m:oMath>
                </a14:m>
                <a:r>
                  <a:rPr lang="it-IT" dirty="0" smtClean="0"/>
                  <a:t> =2.3 </a:t>
                </a:r>
                <a:r>
                  <a:rPr lang="it-IT" dirty="0" err="1" smtClean="0"/>
                  <a:t>events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is</a:t>
                </a:r>
                <a:endParaRPr lang="it-IT" dirty="0" smtClean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90%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𝑐𝑙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≅3 </m:t>
                      </m:r>
                      <m:sSup>
                        <m:sSupPr>
                          <m:ctrlPr>
                            <a:rPr lang="it-I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𝐺𝑒𝑉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b="1" i="1" dirty="0" smtClean="0"/>
              </a:p>
              <a:p>
                <a:r>
                  <a:rPr lang="it-IT" dirty="0" smtClean="0"/>
                  <a:t>or a </a:t>
                </a:r>
                <a:r>
                  <a:rPr lang="it-IT" dirty="0" err="1" smtClean="0"/>
                  <a:t>fluence</a:t>
                </a:r>
                <a:r>
                  <a:rPr lang="it-IT" dirty="0" smtClean="0"/>
                  <a:t> of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90%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𝑐𝑙</m:t>
                        </m:r>
                      </m:sup>
                    </m:sSup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≅3 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it-IT" b="1" i="1" dirty="0"/>
              </a:p>
              <a:p>
                <a:endParaRPr lang="it-IT" b="1" i="1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460" y="948103"/>
                <a:ext cx="7620000" cy="5310554"/>
              </a:xfrm>
              <a:blipFill rotWithShape="0">
                <a:blip r:embed="rId2"/>
                <a:stretch>
                  <a:fillRect t="-8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 smtClean="0"/>
              <a:t>SciNeGHE</a:t>
            </a:r>
            <a:r>
              <a:rPr lang="it-IT" dirty="0" smtClean="0"/>
              <a:t>- Pisa 2016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ANTARES Results  - M. Spurio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33</a:t>
            </a:fld>
            <a:endParaRPr lang="en-US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14" y="1454866"/>
            <a:ext cx="3766831" cy="62811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/>
          <a:srcRect t="8984" b="8954"/>
          <a:stretch/>
        </p:blipFill>
        <p:spPr>
          <a:xfrm>
            <a:off x="676884" y="3001383"/>
            <a:ext cx="3625336" cy="63470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5"/>
          <a:srcRect t="24137" r="3400"/>
          <a:stretch/>
        </p:blipFill>
        <p:spPr>
          <a:xfrm>
            <a:off x="3757434" y="4851699"/>
            <a:ext cx="4612019" cy="200630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518" y="940745"/>
            <a:ext cx="3669507" cy="2630796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225911" y="5054339"/>
            <a:ext cx="35315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err="1" smtClean="0">
                <a:solidFill>
                  <a:prstClr val="black"/>
                </a:solidFill>
              </a:rPr>
              <a:t>When</a:t>
            </a:r>
            <a:r>
              <a:rPr lang="it-IT" sz="2200" dirty="0" smtClean="0">
                <a:solidFill>
                  <a:prstClr val="black"/>
                </a:solidFill>
              </a:rPr>
              <a:t> </a:t>
            </a:r>
            <a:r>
              <a:rPr lang="it-IT" sz="2200" dirty="0" err="1" smtClean="0">
                <a:solidFill>
                  <a:prstClr val="black"/>
                </a:solidFill>
              </a:rPr>
              <a:t>integrated</a:t>
            </a:r>
            <a:r>
              <a:rPr lang="it-IT" sz="2200" dirty="0" smtClean="0">
                <a:solidFill>
                  <a:prstClr val="black"/>
                </a:solidFill>
              </a:rPr>
              <a:t> in </a:t>
            </a:r>
            <a:r>
              <a:rPr lang="it-IT" sz="2200" dirty="0" err="1" smtClean="0">
                <a:solidFill>
                  <a:prstClr val="black"/>
                </a:solidFill>
              </a:rPr>
              <a:t>different</a:t>
            </a:r>
            <a:r>
              <a:rPr lang="it-IT" sz="2200" dirty="0" smtClean="0">
                <a:solidFill>
                  <a:prstClr val="black"/>
                </a:solidFill>
              </a:rPr>
              <a:t> </a:t>
            </a:r>
            <a:r>
              <a:rPr lang="it-IT" sz="2200" dirty="0" err="1" smtClean="0">
                <a:solidFill>
                  <a:prstClr val="black"/>
                </a:solidFill>
              </a:rPr>
              <a:t>energy</a:t>
            </a:r>
            <a:r>
              <a:rPr lang="it-IT" sz="2200" dirty="0" smtClean="0">
                <a:solidFill>
                  <a:prstClr val="black"/>
                </a:solidFill>
              </a:rPr>
              <a:t> </a:t>
            </a:r>
            <a:r>
              <a:rPr lang="it-IT" sz="2200" dirty="0" err="1" smtClean="0">
                <a:solidFill>
                  <a:prstClr val="black"/>
                </a:solidFill>
              </a:rPr>
              <a:t>ranges</a:t>
            </a:r>
            <a:r>
              <a:rPr lang="it-IT" sz="2200" dirty="0" smtClean="0">
                <a:solidFill>
                  <a:prstClr val="black"/>
                </a:solidFill>
              </a:rPr>
              <a:t> </a:t>
            </a:r>
            <a:r>
              <a:rPr lang="it-IT" sz="2200" dirty="0" err="1" smtClean="0">
                <a:solidFill>
                  <a:prstClr val="black"/>
                </a:solidFill>
              </a:rPr>
              <a:t>we</a:t>
            </a:r>
            <a:r>
              <a:rPr lang="it-IT" sz="2200" dirty="0" smtClean="0">
                <a:solidFill>
                  <a:prstClr val="black"/>
                </a:solidFill>
              </a:rPr>
              <a:t> </a:t>
            </a:r>
            <a:r>
              <a:rPr lang="it-IT" sz="2200" dirty="0" err="1" smtClean="0">
                <a:solidFill>
                  <a:prstClr val="black"/>
                </a:solidFill>
              </a:rPr>
              <a:t>get</a:t>
            </a:r>
            <a:r>
              <a:rPr lang="it-IT" sz="2200" dirty="0" smtClean="0">
                <a:solidFill>
                  <a:prstClr val="black"/>
                </a:solidFill>
              </a:rPr>
              <a:t> (for E</a:t>
            </a:r>
            <a:r>
              <a:rPr lang="it-IT" sz="2200" baseline="30000" dirty="0" smtClean="0">
                <a:solidFill>
                  <a:prstClr val="black"/>
                </a:solidFill>
              </a:rPr>
              <a:t>-2</a:t>
            </a:r>
            <a:r>
              <a:rPr lang="it-IT" sz="2200" dirty="0" smtClean="0">
                <a:solidFill>
                  <a:prstClr val="black"/>
                </a:solidFill>
              </a:rPr>
              <a:t> </a:t>
            </a:r>
            <a:r>
              <a:rPr lang="it-IT" sz="2200" dirty="0" err="1" smtClean="0">
                <a:solidFill>
                  <a:prstClr val="black"/>
                </a:solidFill>
              </a:rPr>
              <a:t>spectrum</a:t>
            </a:r>
            <a:r>
              <a:rPr lang="it-IT" sz="2200" dirty="0" smtClean="0">
                <a:solidFill>
                  <a:prstClr val="black"/>
                </a:solidFill>
              </a:rPr>
              <a:t>):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4265407" y="4935318"/>
                <a:ext cx="2856155" cy="324106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𝒎𝒊𝒏</m:t>
                          </m:r>
                        </m:sub>
                      </m:sSub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it-IT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𝒂𝒙</m:t>
                          </m:r>
                        </m:sub>
                      </m:sSub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407" y="4935318"/>
                <a:ext cx="2856155" cy="32410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45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5325" y="8239"/>
            <a:ext cx="7620000" cy="1143000"/>
          </a:xfrm>
        </p:spPr>
        <p:txBody>
          <a:bodyPr/>
          <a:lstStyle/>
          <a:p>
            <a:r>
              <a:rPr lang="en-US" sz="4000" b="1" dirty="0" smtClean="0"/>
              <a:t>Blazars monitored by TANAMI*</a:t>
            </a:r>
            <a:endParaRPr lang="en-US" sz="4000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34</a:t>
            </a:fld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104072" y="795555"/>
            <a:ext cx="8248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/>
              <a:t>*</a:t>
            </a:r>
            <a:r>
              <a:rPr lang="en-US" sz="1400" dirty="0"/>
              <a:t> </a:t>
            </a:r>
            <a:r>
              <a:rPr lang="en-US" sz="1400" dirty="0" err="1" smtClean="0"/>
              <a:t>Multiwavelength</a:t>
            </a:r>
            <a:r>
              <a:rPr lang="en-US" sz="1400" dirty="0" smtClean="0"/>
              <a:t> monitoring of </a:t>
            </a:r>
            <a:r>
              <a:rPr lang="en-US" sz="1400" dirty="0"/>
              <a:t>extragalactic jets </a:t>
            </a:r>
            <a:r>
              <a:rPr lang="en-US" sz="1400" dirty="0" smtClean="0"/>
              <a:t>in the Southern Sky</a:t>
            </a:r>
            <a:r>
              <a:rPr lang="en-US" sz="1400" b="1" dirty="0"/>
              <a:t>. </a:t>
            </a:r>
            <a:r>
              <a:rPr lang="en-US" sz="1400" b="1" dirty="0" err="1" smtClean="0"/>
              <a:t>Krauß</a:t>
            </a:r>
            <a:r>
              <a:rPr lang="en-US" sz="1400" b="1" dirty="0"/>
              <a:t>, et al. 2014, A&amp;A, </a:t>
            </a:r>
            <a:r>
              <a:rPr lang="en-US" sz="1400" dirty="0"/>
              <a:t>566, L7</a:t>
            </a:r>
          </a:p>
          <a:p>
            <a:pPr algn="r"/>
            <a:endParaRPr lang="en-US" sz="1400" dirty="0"/>
          </a:p>
        </p:txBody>
      </p:sp>
      <p:grpSp>
        <p:nvGrpSpPr>
          <p:cNvPr id="9" name="Gruppo 8"/>
          <p:cNvGrpSpPr/>
          <p:nvPr/>
        </p:nvGrpSpPr>
        <p:grpSpPr>
          <a:xfrm>
            <a:off x="47500" y="4231204"/>
            <a:ext cx="6011885" cy="2176272"/>
            <a:chOff x="0" y="4267200"/>
            <a:chExt cx="6011885" cy="213360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57"/>
            <a:stretch/>
          </p:blipFill>
          <p:spPr bwMode="auto">
            <a:xfrm>
              <a:off x="0" y="4267200"/>
              <a:ext cx="4868883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08"/>
            <a:stretch/>
          </p:blipFill>
          <p:spPr bwMode="auto">
            <a:xfrm>
              <a:off x="2701452" y="4267200"/>
              <a:ext cx="3310433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ttangolo 9"/>
          <p:cNvSpPr/>
          <p:nvPr/>
        </p:nvSpPr>
        <p:spPr>
          <a:xfrm>
            <a:off x="-2" y="1216552"/>
            <a:ext cx="8352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Three blazars </a:t>
            </a:r>
            <a:r>
              <a:rPr lang="en-US" sz="2000" dirty="0"/>
              <a:t>associated with </a:t>
            </a:r>
            <a:r>
              <a:rPr lang="en-US" sz="2000" dirty="0" smtClean="0"/>
              <a:t>IC14 (Bert) and three with IC20 (Ernie)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All 6 in the </a:t>
            </a:r>
            <a:r>
              <a:rPr lang="en-US" sz="2000" dirty="0" err="1" smtClean="0"/>
              <a:t>FoV</a:t>
            </a:r>
            <a:r>
              <a:rPr lang="en-US" sz="2000" dirty="0" smtClean="0"/>
              <a:t> of ANTARES. Exposure (</a:t>
            </a:r>
            <a:r>
              <a:rPr lang="en-US" sz="2000" dirty="0" err="1" smtClean="0"/>
              <a:t>A</a:t>
            </a:r>
            <a:r>
              <a:rPr lang="en-US" sz="2000" baseline="-25000" dirty="0" err="1" smtClean="0"/>
              <a:t>eff</a:t>
            </a:r>
            <a:r>
              <a:rPr lang="en-US" sz="2000" dirty="0" err="1" smtClean="0"/>
              <a:t>T</a:t>
            </a:r>
            <a:r>
              <a:rPr lang="en-US" sz="2000" dirty="0" smtClean="0"/>
              <a:t>) larger than IC for </a:t>
            </a:r>
            <a:r>
              <a:rPr lang="en-US" sz="2000" dirty="0" err="1" smtClean="0"/>
              <a:t>E</a:t>
            </a:r>
            <a:r>
              <a:rPr lang="en-US" sz="2000" baseline="-25000" dirty="0" err="1" smtClean="0">
                <a:latin typeface="Symbol" panose="05050102010706020507" pitchFamily="18" charset="2"/>
              </a:rPr>
              <a:t>n</a:t>
            </a:r>
            <a:r>
              <a:rPr lang="en-US" sz="2000" dirty="0" smtClean="0"/>
              <a:t>&lt;100 TeV 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</a:rPr>
              <a:t>From the photon flux </a:t>
            </a:r>
            <a:r>
              <a:rPr lang="en-US" sz="2000" b="1" dirty="0" err="1" smtClean="0">
                <a:solidFill>
                  <a:srgbClr val="00B050"/>
                </a:solidFill>
              </a:rPr>
              <a:t>F</a:t>
            </a:r>
            <a:r>
              <a:rPr lang="en-US" sz="2000" b="1" baseline="-25000" dirty="0" err="1" smtClean="0">
                <a:solidFill>
                  <a:srgbClr val="00B050"/>
                </a:solidFill>
                <a:latin typeface="Symbol" panose="05050102010706020507" pitchFamily="18" charset="2"/>
              </a:rPr>
              <a:t>g</a:t>
            </a:r>
            <a:r>
              <a:rPr lang="en-US" sz="2000" dirty="0" smtClean="0">
                <a:solidFill>
                  <a:srgbClr val="0038C4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olidFill>
                  <a:srgbClr val="0038C4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sz="2000" b="1" baseline="-25000" dirty="0" smtClean="0">
                <a:solidFill>
                  <a:srgbClr val="0038C4"/>
                </a:solidFill>
                <a:sym typeface="Wingdings" panose="05000000000000000000" pitchFamily="2" charset="2"/>
              </a:rPr>
              <a:t>e</a:t>
            </a:r>
            <a:r>
              <a:rPr lang="en-US" sz="2000" b="1" dirty="0" smtClean="0">
                <a:solidFill>
                  <a:srgbClr val="0038C4"/>
                </a:solidFill>
                <a:sym typeface="Wingdings" panose="05000000000000000000" pitchFamily="2" charset="2"/>
              </a:rPr>
              <a:t> in IceCube </a:t>
            </a:r>
            <a:r>
              <a:rPr lang="en-US" sz="2000" b="1" dirty="0" smtClean="0">
                <a:solidFill>
                  <a:srgbClr val="0038C4"/>
                </a:solidFill>
                <a:sym typeface="Symbol"/>
              </a:rPr>
              <a:t> </a:t>
            </a:r>
            <a:r>
              <a:rPr lang="en-US" sz="2000" b="1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sz="2000" b="1" baseline="-25000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ANTARES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One event  in correspondence of two of the blazars (IC14)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Compatible with an atmospheric origin</a:t>
            </a:r>
            <a:r>
              <a:rPr lang="en-US" sz="2000" dirty="0"/>
              <a:t>; blazar-origin hypothesis of the IceCube event IC14 for a range of blazar spectra not excluded</a:t>
            </a:r>
            <a:endParaRPr lang="en-US" sz="2000" b="1" dirty="0"/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/>
              <a:t>PKS </a:t>
            </a:r>
            <a:r>
              <a:rPr lang="en-US" sz="2000" b="1" dirty="0"/>
              <a:t>B1424−418: </a:t>
            </a:r>
            <a:r>
              <a:rPr lang="en-US" sz="2000" dirty="0"/>
              <a:t>A high-fluence blazar in the IC 35 </a:t>
            </a:r>
            <a:r>
              <a:rPr lang="en-US" sz="2000" dirty="0" smtClean="0"/>
              <a:t>field (</a:t>
            </a:r>
            <a:r>
              <a:rPr lang="en-US" sz="2000" dirty="0" err="1" smtClean="0"/>
              <a:t>BigBird</a:t>
            </a:r>
            <a:r>
              <a:rPr lang="en-US" sz="2000" dirty="0" smtClean="0"/>
              <a:t>). 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/>
              <a:t>ANTARES observes no events </a:t>
            </a:r>
            <a:r>
              <a:rPr lang="en-US" sz="2000" b="1" dirty="0"/>
              <a:t>from PKS B1424−</a:t>
            </a:r>
            <a:r>
              <a:rPr lang="en-US" sz="2000" b="1" dirty="0" smtClean="0"/>
              <a:t>418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884593" y="4357873"/>
            <a:ext cx="865536" cy="2332391"/>
          </a:xfrm>
          <a:prstGeom prst="rect">
            <a:avLst/>
          </a:prstGeom>
          <a:noFill/>
          <a:ln w="76200">
            <a:solidFill>
              <a:srgbClr val="004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884593" y="4472654"/>
            <a:ext cx="8611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38C4"/>
                </a:solidFill>
                <a:sym typeface="Wingdings" panose="05000000000000000000" pitchFamily="2" charset="2"/>
              </a:rPr>
              <a:t>IceCube</a:t>
            </a:r>
            <a:endParaRPr lang="en-US" sz="1600" b="1" dirty="0"/>
          </a:p>
        </p:txBody>
      </p:sp>
      <p:sp>
        <p:nvSpPr>
          <p:cNvPr id="19" name="Rettangolo 18"/>
          <p:cNvSpPr/>
          <p:nvPr/>
        </p:nvSpPr>
        <p:spPr>
          <a:xfrm>
            <a:off x="5719495" y="4360145"/>
            <a:ext cx="1236543" cy="233239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7170" name="Picture 2" descr="http://toughpigs.com/uploaded_images/birdernbert-7934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44" y="4865208"/>
            <a:ext cx="1254586" cy="151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ttangolo 22"/>
          <p:cNvSpPr/>
          <p:nvPr/>
        </p:nvSpPr>
        <p:spPr>
          <a:xfrm>
            <a:off x="2682295" y="4360145"/>
            <a:ext cx="1188000" cy="23323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987766" y="6290110"/>
            <a:ext cx="4439404" cy="400155"/>
            <a:chOff x="987766" y="6262814"/>
            <a:chExt cx="4439404" cy="400155"/>
          </a:xfrm>
        </p:grpSpPr>
        <p:sp>
          <p:nvSpPr>
            <p:cNvPr id="3" name="Rettangolo 2"/>
            <p:cNvSpPr/>
            <p:nvPr/>
          </p:nvSpPr>
          <p:spPr>
            <a:xfrm>
              <a:off x="987766" y="6324415"/>
              <a:ext cx="14960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PKS B1424−418</a:t>
              </a:r>
              <a:endParaRPr lang="en-US" sz="1600" dirty="0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3914161" y="6262814"/>
              <a:ext cx="6570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0038C4"/>
                  </a:solidFill>
                  <a:sym typeface="Wingdings" panose="05000000000000000000" pitchFamily="2" charset="2"/>
                </a:rPr>
                <a:t>many</a:t>
              </a:r>
              <a:endParaRPr lang="en-US" sz="1600" b="1" dirty="0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5034114" y="6300110"/>
              <a:ext cx="3930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35</a:t>
              </a:r>
              <a:endParaRPr lang="en-US" sz="1600" dirty="0"/>
            </a:p>
          </p:txBody>
        </p:sp>
      </p:grpSp>
      <p:pic>
        <p:nvPicPr>
          <p:cNvPr id="25" name="Picture 5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0"/>
          <a:stretch/>
        </p:blipFill>
        <p:spPr bwMode="auto">
          <a:xfrm>
            <a:off x="5797123" y="4191546"/>
            <a:ext cx="1013110" cy="22320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Rettangolo 26"/>
          <p:cNvSpPr/>
          <p:nvPr/>
        </p:nvSpPr>
        <p:spPr>
          <a:xfrm>
            <a:off x="5692909" y="4513598"/>
            <a:ext cx="964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ANTARES</a:t>
            </a:r>
            <a:endParaRPr lang="en-US" sz="1600" b="1" dirty="0"/>
          </a:p>
        </p:txBody>
      </p:sp>
      <p:sp>
        <p:nvSpPr>
          <p:cNvPr id="29" name="Rettangolo 28"/>
          <p:cNvSpPr/>
          <p:nvPr/>
        </p:nvSpPr>
        <p:spPr>
          <a:xfrm>
            <a:off x="5886253" y="6303758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0</a:t>
            </a:r>
            <a:endParaRPr lang="en-US" sz="2000" b="1" dirty="0"/>
          </a:p>
        </p:txBody>
      </p:sp>
      <p:sp>
        <p:nvSpPr>
          <p:cNvPr id="30" name="Rettangolo 29"/>
          <p:cNvSpPr/>
          <p:nvPr/>
        </p:nvSpPr>
        <p:spPr>
          <a:xfrm>
            <a:off x="5937666" y="3986464"/>
            <a:ext cx="2414764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dirty="0"/>
              <a:t>A&amp;A Lett. 576 (2015) </a:t>
            </a:r>
            <a:r>
              <a:rPr lang="pt-BR" dirty="0" smtClean="0"/>
              <a:t>L8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8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85" y="1495201"/>
            <a:ext cx="5489781" cy="363877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9365" y="226510"/>
            <a:ext cx="8000593" cy="1143000"/>
          </a:xfrm>
        </p:spPr>
        <p:txBody>
          <a:bodyPr/>
          <a:lstStyle/>
          <a:p>
            <a:pPr algn="ctr"/>
            <a:r>
              <a:rPr lang="it-IT" dirty="0" smtClean="0"/>
              <a:t>IC-HESE vs. ANTARES   </a:t>
            </a:r>
            <a:r>
              <a:rPr lang="it-IT" dirty="0" err="1" smtClean="0"/>
              <a:t>A</a:t>
            </a:r>
            <a:r>
              <a:rPr lang="it-IT" baseline="-25000" dirty="0" err="1" smtClean="0"/>
              <a:t>eff</a:t>
            </a:r>
            <a:endParaRPr lang="en-US" baseline="-25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35</a:t>
            </a:fld>
            <a:endParaRPr lang="en-US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457199" y="5218622"/>
            <a:ext cx="7882759" cy="1639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Comparisons among experiments must be done using the effective areas, which depend on the particular analysis</a:t>
            </a:r>
          </a:p>
          <a:p>
            <a:endParaRPr lang="en-US" dirty="0" smtClean="0"/>
          </a:p>
          <a:p>
            <a:endParaRPr lang="it-IT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1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326"/>
            <a:ext cx="7867934" cy="1143000"/>
          </a:xfrm>
        </p:spPr>
        <p:txBody>
          <a:bodyPr/>
          <a:lstStyle/>
          <a:p>
            <a:r>
              <a:rPr lang="it-IT" sz="4400" b="1" dirty="0" err="1" smtClean="0"/>
              <a:t>Tracks</a:t>
            </a:r>
            <a:r>
              <a:rPr lang="it-IT" sz="4400" b="1" dirty="0" smtClean="0"/>
              <a:t> (</a:t>
            </a:r>
            <a:r>
              <a:rPr lang="it-IT" sz="4400" b="1" dirty="0" err="1" smtClean="0">
                <a:latin typeface="Symbol" panose="05050102010706020507" pitchFamily="18" charset="2"/>
              </a:rPr>
              <a:t>n</a:t>
            </a:r>
            <a:r>
              <a:rPr lang="it-IT" sz="4400" b="1" baseline="-25000" dirty="0" err="1" smtClean="0">
                <a:latin typeface="Symbol" panose="05050102010706020507" pitchFamily="18" charset="2"/>
              </a:rPr>
              <a:t>m</a:t>
            </a:r>
            <a:r>
              <a:rPr lang="it-IT" sz="4400" b="1" dirty="0" err="1"/>
              <a:t>CC</a:t>
            </a:r>
            <a:r>
              <a:rPr lang="it-IT" sz="4400" b="1" dirty="0" smtClean="0"/>
              <a:t>) in ANTARES</a:t>
            </a:r>
            <a:endParaRPr lang="en-US" sz="4400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r="-1"/>
          <a:stretch/>
        </p:blipFill>
        <p:spPr bwMode="auto">
          <a:xfrm rot="489463">
            <a:off x="4126406" y="5666328"/>
            <a:ext cx="141002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ani_gol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5652" y="2913402"/>
            <a:ext cx="3019482" cy="334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4926844"/>
            <a:ext cx="7620000" cy="1596788"/>
          </a:xfrm>
        </p:spPr>
        <p:txBody>
          <a:bodyPr>
            <a:normAutofit/>
          </a:bodyPr>
          <a:lstStyle/>
          <a:p>
            <a:r>
              <a:rPr lang="it-IT" dirty="0" err="1" smtClean="0"/>
              <a:t>Tracks</a:t>
            </a:r>
            <a:r>
              <a:rPr lang="it-IT" dirty="0" smtClean="0"/>
              <a:t> best </a:t>
            </a:r>
            <a:r>
              <a:rPr lang="it-IT" dirty="0" err="1" smtClean="0"/>
              <a:t>suited</a:t>
            </a:r>
            <a:r>
              <a:rPr lang="it-IT" dirty="0" smtClean="0"/>
              <a:t> for </a:t>
            </a:r>
            <a:r>
              <a:rPr lang="it-IT" dirty="0" err="1" smtClean="0"/>
              <a:t>astronomy</a:t>
            </a:r>
            <a:endParaRPr lang="it-IT" dirty="0" smtClean="0"/>
          </a:p>
          <a:p>
            <a:r>
              <a:rPr lang="it-IT" dirty="0" err="1" smtClean="0"/>
              <a:t>Median</a:t>
            </a:r>
            <a:r>
              <a:rPr lang="it-IT" dirty="0" smtClean="0"/>
              <a:t> &lt;0.4°  </a:t>
            </a:r>
            <a:r>
              <a:rPr lang="it-IT" dirty="0" err="1" smtClean="0"/>
              <a:t>above</a:t>
            </a:r>
            <a:r>
              <a:rPr lang="it-IT" dirty="0" smtClean="0"/>
              <a:t> 10 </a:t>
            </a:r>
            <a:r>
              <a:rPr lang="it-IT" dirty="0" err="1" smtClean="0"/>
              <a:t>TeV</a:t>
            </a:r>
            <a:r>
              <a:rPr lang="it-IT" dirty="0" smtClean="0"/>
              <a:t> </a:t>
            </a:r>
          </a:p>
          <a:p>
            <a:r>
              <a:rPr lang="en-US" dirty="0"/>
              <a:t>90% purity</a:t>
            </a:r>
          </a:p>
          <a:p>
            <a:endParaRPr lang="it-IT" dirty="0" smtClean="0"/>
          </a:p>
          <a:p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" y="1417637"/>
            <a:ext cx="4927294" cy="349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5001904" y="1390797"/>
            <a:ext cx="3529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ANTARES angular </a:t>
            </a:r>
            <a:r>
              <a:rPr lang="en-US" dirty="0"/>
              <a:t>resolution </a:t>
            </a:r>
            <a:r>
              <a:rPr lang="en-US" dirty="0" smtClean="0"/>
              <a:t>vs </a:t>
            </a:r>
            <a:r>
              <a:rPr lang="en-US" dirty="0" err="1" smtClean="0"/>
              <a:t>E</a:t>
            </a:r>
            <a:r>
              <a:rPr lang="en-US" dirty="0" err="1" smtClean="0">
                <a:latin typeface="Symbol" panose="05050102010706020507" pitchFamily="18" charset="2"/>
              </a:rPr>
              <a:t>n</a:t>
            </a:r>
            <a:r>
              <a:rPr lang="en-US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Black line: median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dark-blue 1</a:t>
            </a:r>
            <a:r>
              <a:rPr lang="en-US" dirty="0" smtClean="0">
                <a:latin typeface="Symbol" panose="05050102010706020507" pitchFamily="18" charset="2"/>
              </a:rPr>
              <a:t>s </a:t>
            </a:r>
            <a:r>
              <a:rPr lang="en-US" dirty="0"/>
              <a:t>region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light-blue 2</a:t>
            </a:r>
            <a:r>
              <a:rPr lang="en-US" dirty="0">
                <a:latin typeface="Symbol" panose="05050102010706020507" pitchFamily="18" charset="2"/>
              </a:rPr>
              <a:t>s </a:t>
            </a:r>
            <a:r>
              <a:rPr lang="en-US" dirty="0" smtClean="0"/>
              <a:t>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19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326"/>
            <a:ext cx="8318310" cy="1143000"/>
          </a:xfrm>
        </p:spPr>
        <p:txBody>
          <a:bodyPr/>
          <a:lstStyle/>
          <a:p>
            <a:r>
              <a:rPr lang="it-IT" sz="4400" b="1" dirty="0" err="1" smtClean="0"/>
              <a:t>Cascades</a:t>
            </a:r>
            <a:r>
              <a:rPr lang="it-IT" sz="4400" b="1" dirty="0" smtClean="0"/>
              <a:t>  </a:t>
            </a:r>
            <a:r>
              <a:rPr lang="it-IT" sz="4400" b="1" dirty="0"/>
              <a:t>(</a:t>
            </a:r>
            <a:r>
              <a:rPr lang="it-IT" sz="4400" b="1" dirty="0" err="1" smtClean="0">
                <a:latin typeface="Symbol" panose="05050102010706020507" pitchFamily="18" charset="2"/>
              </a:rPr>
              <a:t>n</a:t>
            </a:r>
            <a:r>
              <a:rPr lang="it-IT" sz="4400" b="1" baseline="-25000" dirty="0" err="1" smtClean="0"/>
              <a:t>e</a:t>
            </a:r>
            <a:r>
              <a:rPr lang="it-IT" sz="4400" b="1" dirty="0" err="1"/>
              <a:t>CC</a:t>
            </a:r>
            <a:r>
              <a:rPr lang="it-IT" sz="4400" b="1" dirty="0" smtClean="0"/>
              <a:t>, </a:t>
            </a:r>
            <a:r>
              <a:rPr lang="it-IT" sz="4400" b="1" dirty="0"/>
              <a:t>NC</a:t>
            </a:r>
            <a:r>
              <a:rPr lang="it-IT" sz="4400" b="1" dirty="0" smtClean="0"/>
              <a:t>) in ANTARES</a:t>
            </a:r>
            <a:endParaRPr lang="en-US" sz="4400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37</a:t>
            </a:fld>
            <a:endParaRPr lang="en-US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5"/>
          <a:stretch/>
        </p:blipFill>
        <p:spPr bwMode="auto">
          <a:xfrm>
            <a:off x="4071230" y="3784282"/>
            <a:ext cx="4363086" cy="307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6" y="940838"/>
            <a:ext cx="4493895" cy="312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749421" y="1501253"/>
            <a:ext cx="36848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Cascade</a:t>
            </a:r>
            <a:r>
              <a:rPr lang="it-IT" sz="2400" dirty="0" smtClean="0"/>
              <a:t> </a:t>
            </a:r>
            <a:r>
              <a:rPr lang="it-IT" sz="2400" dirty="0" err="1" smtClean="0"/>
              <a:t>events</a:t>
            </a:r>
            <a:r>
              <a:rPr lang="it-IT" sz="2400" dirty="0" smtClean="0"/>
              <a:t> (</a:t>
            </a:r>
            <a:r>
              <a:rPr lang="it-IT" sz="2400" dirty="0" err="1" smtClean="0"/>
              <a:t>upgoing</a:t>
            </a:r>
            <a:r>
              <a:rPr lang="it-IT" sz="2400" dirty="0" smtClean="0"/>
              <a:t>) </a:t>
            </a:r>
            <a:r>
              <a:rPr lang="it-IT" sz="2400" dirty="0" err="1" smtClean="0"/>
              <a:t>also</a:t>
            </a:r>
            <a:r>
              <a:rPr lang="it-IT" sz="2400" dirty="0" smtClean="0"/>
              <a:t> </a:t>
            </a:r>
            <a:r>
              <a:rPr lang="it-IT" sz="2400" dirty="0" err="1" smtClean="0"/>
              <a:t>used</a:t>
            </a:r>
            <a:r>
              <a:rPr lang="it-IT" sz="2400" dirty="0" smtClean="0"/>
              <a:t> for </a:t>
            </a:r>
            <a:r>
              <a:rPr lang="it-IT" sz="2400" dirty="0" err="1" smtClean="0"/>
              <a:t>astronomy</a:t>
            </a:r>
            <a:endParaRPr lang="it-IT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prstClr val="black"/>
                </a:solidFill>
              </a:rPr>
              <a:t>Shower</a:t>
            </a:r>
            <a:r>
              <a:rPr lang="it-IT" sz="2000" dirty="0">
                <a:solidFill>
                  <a:prstClr val="black"/>
                </a:solidFill>
              </a:rPr>
              <a:t> </a:t>
            </a:r>
            <a:r>
              <a:rPr lang="it-IT" sz="2000" dirty="0" err="1">
                <a:solidFill>
                  <a:prstClr val="black"/>
                </a:solidFill>
              </a:rPr>
              <a:t>confined</a:t>
            </a:r>
            <a:r>
              <a:rPr lang="it-IT" sz="2000" dirty="0">
                <a:solidFill>
                  <a:prstClr val="black"/>
                </a:solidFill>
              </a:rPr>
              <a:t> </a:t>
            </a:r>
            <a:r>
              <a:rPr lang="it-IT" sz="2000" dirty="0" err="1">
                <a:solidFill>
                  <a:prstClr val="black"/>
                </a:solidFill>
              </a:rPr>
              <a:t>within</a:t>
            </a:r>
            <a:r>
              <a:rPr lang="it-IT" sz="2000" dirty="0">
                <a:solidFill>
                  <a:prstClr val="black"/>
                </a:solidFill>
              </a:rPr>
              <a:t> </a:t>
            </a:r>
            <a:r>
              <a:rPr lang="it-IT" sz="2000" dirty="0">
                <a:solidFill>
                  <a:prstClr val="black"/>
                </a:solidFill>
                <a:sym typeface="Symbol"/>
              </a:rPr>
              <a:t></a:t>
            </a:r>
            <a:r>
              <a:rPr lang="it-IT" sz="2000" dirty="0">
                <a:solidFill>
                  <a:prstClr val="black"/>
                </a:solidFill>
              </a:rPr>
              <a:t>10m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 smtClean="0"/>
              <a:t>Angular</a:t>
            </a:r>
            <a:r>
              <a:rPr lang="it-IT" sz="2000" dirty="0" smtClean="0"/>
              <a:t> </a:t>
            </a:r>
            <a:r>
              <a:rPr lang="it-IT" sz="2000" dirty="0" err="1" smtClean="0"/>
              <a:t>resolution</a:t>
            </a:r>
            <a:r>
              <a:rPr lang="it-IT" sz="2000" dirty="0" smtClean="0"/>
              <a:t> 3°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45660" y="4265948"/>
            <a:ext cx="37709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dirty="0" err="1">
                <a:solidFill>
                  <a:prstClr val="black"/>
                </a:solidFill>
              </a:rPr>
              <a:t>Better</a:t>
            </a:r>
            <a:r>
              <a:rPr lang="it-IT" sz="2400" dirty="0">
                <a:solidFill>
                  <a:prstClr val="black"/>
                </a:solidFill>
              </a:rPr>
              <a:t> </a:t>
            </a:r>
            <a:r>
              <a:rPr lang="it-IT" sz="2400" dirty="0" err="1">
                <a:solidFill>
                  <a:prstClr val="black"/>
                </a:solidFill>
              </a:rPr>
              <a:t>measurement</a:t>
            </a:r>
            <a:r>
              <a:rPr lang="it-IT" sz="2400" dirty="0">
                <a:solidFill>
                  <a:prstClr val="black"/>
                </a:solidFill>
              </a:rPr>
              <a:t> of the </a:t>
            </a:r>
            <a:r>
              <a:rPr lang="it-IT" sz="2400" b="1" dirty="0">
                <a:solidFill>
                  <a:prstClr val="black"/>
                </a:solidFill>
              </a:rPr>
              <a:t>neutrino </a:t>
            </a:r>
            <a:r>
              <a:rPr lang="it-IT" sz="2400" b="1" dirty="0" err="1">
                <a:solidFill>
                  <a:prstClr val="black"/>
                </a:solidFill>
              </a:rPr>
              <a:t>energy</a:t>
            </a:r>
            <a:r>
              <a:rPr lang="it-IT" sz="2400" b="1" dirty="0">
                <a:solidFill>
                  <a:prstClr val="black"/>
                </a:solidFill>
              </a:rPr>
              <a:t>  </a:t>
            </a:r>
            <a:endParaRPr lang="it-IT" sz="2400" b="1" dirty="0" smtClean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Energy </a:t>
            </a:r>
            <a:r>
              <a:rPr lang="it-IT" sz="2000" dirty="0" err="1" smtClean="0">
                <a:solidFill>
                  <a:prstClr val="black"/>
                </a:solidFill>
              </a:rPr>
              <a:t>resolution</a:t>
            </a:r>
            <a:r>
              <a:rPr lang="it-IT" sz="2000" dirty="0" smtClean="0">
                <a:solidFill>
                  <a:prstClr val="black"/>
                </a:solidFill>
              </a:rPr>
              <a:t> </a:t>
            </a:r>
            <a:r>
              <a:rPr lang="it-IT" sz="2000" dirty="0" err="1" smtClean="0">
                <a:solidFill>
                  <a:prstClr val="black"/>
                </a:solidFill>
              </a:rPr>
              <a:t>better</a:t>
            </a:r>
            <a:r>
              <a:rPr lang="it-IT" sz="2000" dirty="0" smtClean="0">
                <a:solidFill>
                  <a:prstClr val="black"/>
                </a:solidFill>
              </a:rPr>
              <a:t> </a:t>
            </a:r>
            <a:r>
              <a:rPr lang="it-IT" sz="2000" dirty="0" err="1" smtClean="0">
                <a:solidFill>
                  <a:prstClr val="black"/>
                </a:solidFill>
              </a:rPr>
              <a:t>than</a:t>
            </a:r>
            <a:r>
              <a:rPr lang="it-IT" sz="2000" dirty="0" smtClean="0">
                <a:solidFill>
                  <a:prstClr val="black"/>
                </a:solidFill>
              </a:rPr>
              <a:t>  </a:t>
            </a:r>
            <a:r>
              <a:rPr lang="it-IT" sz="2000" dirty="0" smtClean="0">
                <a:solidFill>
                  <a:prstClr val="black"/>
                </a:solidFill>
                <a:sym typeface="Symbol"/>
              </a:rPr>
              <a:t> 10% in a wide </a:t>
            </a:r>
            <a:r>
              <a:rPr lang="it-IT" sz="2000" dirty="0" err="1" smtClean="0">
                <a:solidFill>
                  <a:prstClr val="black"/>
                </a:solidFill>
                <a:sym typeface="Symbol"/>
              </a:rPr>
              <a:t>energy</a:t>
            </a:r>
            <a:r>
              <a:rPr lang="it-IT" sz="2000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it-IT" sz="2000" dirty="0" err="1" smtClean="0">
                <a:solidFill>
                  <a:prstClr val="black"/>
                </a:solidFill>
                <a:sym typeface="Symbol"/>
              </a:rPr>
              <a:t>range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2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3C 279 Blazar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5" y="1417638"/>
            <a:ext cx="81534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41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3C 279 Blazar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3" y="1228230"/>
            <a:ext cx="736282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56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4</a:t>
            </a:fld>
            <a:endParaRPr lang="en-US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9700" y="11224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Details</a:t>
            </a:r>
            <a:r>
              <a:rPr lang="it-IT" dirty="0" smtClean="0"/>
              <a:t>: </a:t>
            </a:r>
            <a:r>
              <a:rPr lang="it-IT" dirty="0" err="1" smtClean="0"/>
              <a:t>see</a:t>
            </a:r>
            <a:r>
              <a:rPr lang="it-IT" dirty="0" smtClean="0"/>
              <a:t> </a:t>
            </a:r>
            <a:r>
              <a:rPr lang="it-IT" dirty="0" err="1" smtClean="0"/>
              <a:t>arXiv</a:t>
            </a:r>
            <a:r>
              <a:rPr lang="it-IT" dirty="0" smtClean="0"/>
              <a:t> 1409.4552</a:t>
            </a:r>
            <a:endParaRPr lang="en-US" dirty="0"/>
          </a:p>
        </p:txBody>
      </p:sp>
      <p:pic>
        <p:nvPicPr>
          <p:cNvPr id="8" name="Picture 3" descr="antares-pub"/>
          <p:cNvPicPr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3569"/>
          <a:stretch>
            <a:fillRect/>
          </a:stretch>
        </p:blipFill>
        <p:spPr bwMode="auto">
          <a:xfrm>
            <a:off x="-61914" y="8244"/>
            <a:ext cx="9205913" cy="684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971550" y="5705474"/>
            <a:ext cx="1289050" cy="628650"/>
            <a:chOff x="521" y="3702"/>
            <a:chExt cx="812" cy="396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567" y="3702"/>
              <a:ext cx="766" cy="16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521" y="3838"/>
              <a:ext cx="46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altLang="fr-FR" sz="2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70 m</a:t>
              </a:r>
            </a:p>
          </p:txBody>
        </p:sp>
      </p:grp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6372221" y="1425578"/>
            <a:ext cx="1055687" cy="4522788"/>
            <a:chOff x="4014" y="1162"/>
            <a:chExt cx="665" cy="2540"/>
          </a:xfrm>
        </p:grpSpPr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4128" y="2207"/>
              <a:ext cx="551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fr-FR" altLang="fr-FR" sz="2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r>
                <a:rPr lang="en-US" altLang="fr-FR" sz="2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50 m</a:t>
              </a: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H="1" flipV="1">
              <a:off x="4014" y="1162"/>
              <a:ext cx="136" cy="254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959725" y="5084767"/>
            <a:ext cx="1122362" cy="61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0" tIns="45706" rIns="91410" bIns="45706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altLang="fr-FR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Junction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altLang="fr-FR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Box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318217" y="6165850"/>
            <a:ext cx="1884430" cy="41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0" tIns="45706" rIns="91410" bIns="45706">
            <a:spAutoFit/>
          </a:bodyPr>
          <a:lstStyle/>
          <a:p>
            <a:pPr algn="ctr" eaLnBrk="0" hangingPunct="0">
              <a:defRPr/>
            </a:pPr>
            <a:r>
              <a:rPr lang="en-US" altLang="fr-FR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Interlink cables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7974325" y="2997203"/>
            <a:ext cx="1163014" cy="61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0" tIns="45706" rIns="91410" bIns="45706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altLang="fr-FR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40 km to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altLang="fr-FR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shore</a:t>
            </a:r>
          </a:p>
        </p:txBody>
      </p: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149225" y="112248"/>
            <a:ext cx="1192212" cy="6129805"/>
            <a:chOff x="113" y="572"/>
            <a:chExt cx="751" cy="3550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H="1">
              <a:off x="113" y="572"/>
              <a:ext cx="0" cy="355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204" y="754"/>
              <a:ext cx="6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altLang="fr-F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2500m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646" y="112248"/>
            <a:ext cx="2046785" cy="383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098042" y="3305126"/>
            <a:ext cx="791570" cy="136240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24" name="Connettore 1 23"/>
          <p:cNvCxnSpPr/>
          <p:nvPr/>
        </p:nvCxnSpPr>
        <p:spPr>
          <a:xfrm flipV="1">
            <a:off x="3098042" y="112248"/>
            <a:ext cx="3808604" cy="3192878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 flipV="1">
            <a:off x="3889612" y="112248"/>
            <a:ext cx="5063819" cy="3192878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 flipV="1">
            <a:off x="3098042" y="3951734"/>
            <a:ext cx="3808604" cy="715800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 flipV="1">
            <a:off x="3889612" y="3951734"/>
            <a:ext cx="5063819" cy="715800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6" descr="ani_gol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699" y="46628"/>
            <a:ext cx="6128421" cy="678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23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36478" y="28974"/>
            <a:ext cx="8570793" cy="1143000"/>
          </a:xfrm>
        </p:spPr>
        <p:txBody>
          <a:bodyPr/>
          <a:lstStyle/>
          <a:p>
            <a:pPr algn="ctr"/>
            <a:r>
              <a:rPr lang="it-IT" b="1" dirty="0" err="1" smtClean="0"/>
              <a:t>Atmospheric</a:t>
            </a:r>
            <a:r>
              <a:rPr lang="it-IT" b="1" dirty="0" smtClean="0"/>
              <a:t> </a:t>
            </a:r>
            <a:r>
              <a:rPr lang="it-IT" b="1" dirty="0" err="1" smtClean="0"/>
              <a:t>neutrinos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smtClean="0">
                <a:latin typeface="Symbol" panose="05050102010706020507" pitchFamily="18" charset="2"/>
              </a:rPr>
              <a:t>n</a:t>
            </a:r>
            <a:r>
              <a:rPr lang="it-IT" baseline="-25000" dirty="0" smtClean="0">
                <a:latin typeface="Symbol" panose="05050102010706020507" pitchFamily="18" charset="2"/>
              </a:rPr>
              <a:t>m </a:t>
            </a:r>
            <a:r>
              <a:rPr lang="it-IT" dirty="0" err="1" smtClean="0"/>
              <a:t>channel</a:t>
            </a:r>
            <a:r>
              <a:rPr lang="it-IT" dirty="0" smtClean="0"/>
              <a:t> </a:t>
            </a:r>
            <a:r>
              <a:rPr lang="it-IT" dirty="0" err="1" smtClean="0"/>
              <a:t>allows</a:t>
            </a:r>
            <a:r>
              <a:rPr lang="it-IT" dirty="0" smtClean="0"/>
              <a:t> a </a:t>
            </a:r>
            <a:r>
              <a:rPr lang="it-IT" dirty="0" err="1" smtClean="0"/>
              <a:t>proxy</a:t>
            </a:r>
            <a:r>
              <a:rPr lang="it-IT" dirty="0" smtClean="0"/>
              <a:t> estimate of the </a:t>
            </a:r>
            <a:r>
              <a:rPr lang="it-IT" dirty="0" err="1" smtClean="0"/>
              <a:t>energy</a:t>
            </a:r>
            <a:endParaRPr lang="it-IT" dirty="0" smtClean="0"/>
          </a:p>
          <a:p>
            <a:r>
              <a:rPr lang="it-IT" dirty="0" smtClean="0"/>
              <a:t> of </a:t>
            </a:r>
            <a:r>
              <a:rPr lang="it-IT" dirty="0" err="1" smtClean="0"/>
              <a:t>reconstructed</a:t>
            </a:r>
            <a:r>
              <a:rPr lang="it-IT" dirty="0" smtClean="0"/>
              <a:t> </a:t>
            </a:r>
            <a:r>
              <a:rPr lang="it-IT" dirty="0">
                <a:latin typeface="Symbol" panose="05050102010706020507" pitchFamily="18" charset="2"/>
              </a:rPr>
              <a:t>n</a:t>
            </a:r>
            <a:r>
              <a:rPr lang="it-IT" baseline="-25000" dirty="0">
                <a:latin typeface="Symbol" panose="05050102010706020507" pitchFamily="18" charset="2"/>
              </a:rPr>
              <a:t>m </a:t>
            </a:r>
            <a:r>
              <a:rPr lang="it-IT" dirty="0" err="1" smtClean="0"/>
              <a:t>within</a:t>
            </a:r>
            <a:r>
              <a:rPr lang="it-IT" dirty="0" smtClean="0"/>
              <a:t> 0.4° (for E</a:t>
            </a:r>
            <a:r>
              <a:rPr lang="it-IT" baseline="30000" dirty="0" smtClean="0"/>
              <a:t>-2</a:t>
            </a:r>
            <a:r>
              <a:rPr lang="it-IT" dirty="0" smtClean="0"/>
              <a:t> </a:t>
            </a:r>
            <a:r>
              <a:rPr lang="it-IT" dirty="0" err="1" smtClean="0"/>
              <a:t>spectrum</a:t>
            </a:r>
            <a:r>
              <a:rPr lang="it-IT" dirty="0" smtClean="0"/>
              <a:t>)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40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78" y="2796056"/>
            <a:ext cx="5486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13" y="2657944"/>
            <a:ext cx="2409825" cy="276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68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8" y="898552"/>
            <a:ext cx="3946672" cy="55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0723" y="194480"/>
            <a:ext cx="7620000" cy="1367135"/>
          </a:xfrm>
        </p:spPr>
        <p:txBody>
          <a:bodyPr/>
          <a:lstStyle/>
          <a:p>
            <a:r>
              <a:rPr lang="en-US" dirty="0" smtClean="0"/>
              <a:t>Atmospheric neutrinos 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irreducible background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41</a:t>
            </a:fld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4480432" y="1488086"/>
            <a:ext cx="385217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expected signal spectrum is </a:t>
            </a:r>
            <a:r>
              <a:rPr lang="en-US" sz="2400" b="1" dirty="0">
                <a:solidFill>
                  <a:srgbClr val="FF0000"/>
                </a:solidFill>
              </a:rPr>
              <a:t>harder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than the background of atmospheric neutrinos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The search methods rely on the event-by-event estimate of the </a:t>
            </a:r>
            <a:r>
              <a:rPr lang="en-US" sz="2200" dirty="0" smtClean="0">
                <a:latin typeface="Symbol" panose="05050102010706020507" pitchFamily="18" charset="2"/>
              </a:rPr>
              <a:t>n</a:t>
            </a:r>
            <a:r>
              <a:rPr lang="en-US" sz="2200" baseline="-25000" dirty="0" smtClean="0">
                <a:latin typeface="Symbol" panose="05050102010706020507" pitchFamily="18" charset="2"/>
              </a:rPr>
              <a:t>m</a:t>
            </a:r>
            <a:r>
              <a:rPr lang="en-US" sz="2200" dirty="0" smtClean="0"/>
              <a:t> energy (the muon light yield gives a proxy)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Comparison between the signal region and off-signal zones</a:t>
            </a:r>
            <a:endParaRPr lang="en-US" sz="2200" dirty="0"/>
          </a:p>
        </p:txBody>
      </p:sp>
      <p:sp>
        <p:nvSpPr>
          <p:cNvPr id="8" name="Rettangolo 7"/>
          <p:cNvSpPr/>
          <p:nvPr/>
        </p:nvSpPr>
        <p:spPr>
          <a:xfrm>
            <a:off x="679213" y="5245210"/>
            <a:ext cx="29097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IceCube Coll. arXiv:1409.4535v3</a:t>
            </a:r>
            <a:endParaRPr lang="en-US" sz="1600" b="1" dirty="0"/>
          </a:p>
        </p:txBody>
      </p:sp>
      <p:sp>
        <p:nvSpPr>
          <p:cNvPr id="9" name="Rettangolo 8"/>
          <p:cNvSpPr/>
          <p:nvPr/>
        </p:nvSpPr>
        <p:spPr>
          <a:xfrm>
            <a:off x="2558606" y="1623826"/>
            <a:ext cx="1342881" cy="268406"/>
          </a:xfrm>
          <a:prstGeom prst="rect">
            <a:avLst/>
          </a:prstGeom>
          <a:noFill/>
          <a:ln>
            <a:solidFill>
              <a:srgbClr val="004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igura a mano libera 9"/>
          <p:cNvSpPr/>
          <p:nvPr/>
        </p:nvSpPr>
        <p:spPr>
          <a:xfrm>
            <a:off x="1513130" y="4060478"/>
            <a:ext cx="3111688" cy="1446663"/>
          </a:xfrm>
          <a:custGeom>
            <a:avLst/>
            <a:gdLst>
              <a:gd name="connsiteX0" fmla="*/ 0 w 2770496"/>
              <a:gd name="connsiteY0" fmla="*/ 0 h 1446663"/>
              <a:gd name="connsiteX1" fmla="*/ 614149 w 2770496"/>
              <a:gd name="connsiteY1" fmla="*/ 204717 h 1446663"/>
              <a:gd name="connsiteX2" fmla="*/ 1733266 w 2770496"/>
              <a:gd name="connsiteY2" fmla="*/ 682388 h 1446663"/>
              <a:gd name="connsiteX3" fmla="*/ 2333767 w 2770496"/>
              <a:gd name="connsiteY3" fmla="*/ 968991 h 1446663"/>
              <a:gd name="connsiteX4" fmla="*/ 2770496 w 2770496"/>
              <a:gd name="connsiteY4" fmla="*/ 1446663 h 144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0496" h="1446663">
                <a:moveTo>
                  <a:pt x="0" y="0"/>
                </a:moveTo>
                <a:cubicBezTo>
                  <a:pt x="162635" y="45493"/>
                  <a:pt x="325271" y="90986"/>
                  <a:pt x="614149" y="204717"/>
                </a:cubicBezTo>
                <a:cubicBezTo>
                  <a:pt x="903027" y="318448"/>
                  <a:pt x="1446663" y="555009"/>
                  <a:pt x="1733266" y="682388"/>
                </a:cubicBezTo>
                <a:cubicBezTo>
                  <a:pt x="2019869" y="809767"/>
                  <a:pt x="2160896" y="841612"/>
                  <a:pt x="2333767" y="968991"/>
                </a:cubicBezTo>
                <a:cubicBezTo>
                  <a:pt x="2506638" y="1096370"/>
                  <a:pt x="2638567" y="1271516"/>
                  <a:pt x="2770496" y="144666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               </a:t>
            </a:r>
          </a:p>
          <a:p>
            <a:pPr algn="ctr"/>
            <a:endParaRPr lang="it-IT" b="1" dirty="0">
              <a:solidFill>
                <a:srgbClr val="FF0000"/>
              </a:solidFill>
            </a:endParaRPr>
          </a:p>
          <a:p>
            <a:pPr algn="ctr"/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b="1" dirty="0" err="1" smtClean="0">
                <a:solidFill>
                  <a:srgbClr val="FF0000"/>
                </a:solidFill>
              </a:rPr>
              <a:t>Cosmic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Signal</a:t>
            </a:r>
            <a:endParaRPr lang="it-IT" b="1" dirty="0" smtClean="0">
              <a:solidFill>
                <a:srgbClr val="FF0000"/>
              </a:solidFill>
            </a:endParaRPr>
          </a:p>
          <a:p>
            <a:r>
              <a:rPr lang="en-US" sz="2200" b="1" dirty="0" smtClean="0">
                <a:solidFill>
                  <a:srgbClr val="FF0000"/>
                </a:solidFill>
                <a:sym typeface="Symbol"/>
              </a:rPr>
              <a:t> </a:t>
            </a:r>
            <a:r>
              <a:rPr lang="en-US" sz="2200" b="1" dirty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sz="2200" b="1" baseline="-25000" dirty="0">
                <a:solidFill>
                  <a:srgbClr val="FF0000"/>
                </a:solidFill>
              </a:rPr>
              <a:t>0</a:t>
            </a:r>
            <a:r>
              <a:rPr lang="en-US" sz="2200" b="1" dirty="0">
                <a:solidFill>
                  <a:srgbClr val="FF0000"/>
                </a:solidFill>
              </a:rPr>
              <a:t>E</a:t>
            </a:r>
            <a:r>
              <a:rPr lang="en-US" sz="2200" b="1" baseline="30000" dirty="0">
                <a:solidFill>
                  <a:srgbClr val="FF0000"/>
                </a:solidFill>
                <a:latin typeface="Symbol" panose="05050102010706020507" pitchFamily="18" charset="2"/>
              </a:rPr>
              <a:t>-G</a:t>
            </a:r>
            <a:endParaRPr lang="it-IT" b="1" dirty="0">
              <a:solidFill>
                <a:srgbClr val="FF0000"/>
              </a:solidFill>
            </a:endParaRPr>
          </a:p>
          <a:p>
            <a:pPr algn="ctr"/>
            <a:endParaRPr lang="it-IT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79213" y="5499411"/>
            <a:ext cx="27494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46FF"/>
                </a:solidFill>
              </a:rPr>
              <a:t>ANTARES </a:t>
            </a:r>
            <a:r>
              <a:rPr lang="fr-FR" sz="1600" b="1" dirty="0" smtClean="0">
                <a:solidFill>
                  <a:srgbClr val="0046FF"/>
                </a:solidFill>
              </a:rPr>
              <a:t>EPJ </a:t>
            </a:r>
            <a:r>
              <a:rPr lang="fr-FR" sz="1600" b="1" dirty="0">
                <a:solidFill>
                  <a:srgbClr val="0046FF"/>
                </a:solidFill>
              </a:rPr>
              <a:t>C (2013) 73:2606</a:t>
            </a:r>
            <a:endParaRPr lang="en-US" sz="1600" b="1" dirty="0">
              <a:solidFill>
                <a:srgbClr val="004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6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42</a:t>
            </a:fld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4150057" y="4535315"/>
            <a:ext cx="43817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Combined 90</a:t>
            </a:r>
            <a:r>
              <a:rPr lang="en-US" sz="2000" dirty="0"/>
              <a:t>% CL sensitivities </a:t>
            </a:r>
            <a:r>
              <a:rPr lang="en-US" sz="2000" dirty="0" smtClean="0"/>
              <a:t>(green line) and </a:t>
            </a:r>
            <a:r>
              <a:rPr lang="en-US" sz="2000" dirty="0"/>
              <a:t>limits </a:t>
            </a:r>
            <a:r>
              <a:rPr lang="en-US" sz="2000" dirty="0" smtClean="0"/>
              <a:t>(points) for  E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 spectrum.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46FF"/>
                </a:solidFill>
              </a:rPr>
              <a:t>Blue </a:t>
            </a:r>
            <a:r>
              <a:rPr lang="en-US" sz="2000" dirty="0" smtClean="0"/>
              <a:t>(</a:t>
            </a:r>
            <a:r>
              <a:rPr lang="en-US" sz="2000" dirty="0">
                <a:solidFill>
                  <a:srgbClr val="FF0000"/>
                </a:solidFill>
              </a:rPr>
              <a:t>Red</a:t>
            </a:r>
            <a:r>
              <a:rPr lang="en-US" sz="2000" dirty="0"/>
              <a:t> ) curves/points indicate </a:t>
            </a:r>
            <a:r>
              <a:rPr lang="en-US" sz="2000" dirty="0">
                <a:solidFill>
                  <a:srgbClr val="0046FF"/>
                </a:solidFill>
              </a:rPr>
              <a:t>ANTARES</a:t>
            </a:r>
            <a:r>
              <a:rPr lang="en-US" sz="2000" dirty="0">
                <a:solidFill>
                  <a:sysClr val="windowText" lastClr="000000"/>
                </a:solidFill>
              </a:rPr>
              <a:t> </a:t>
            </a:r>
            <a:r>
              <a:rPr lang="en-US" sz="2000" dirty="0"/>
              <a:t>(</a:t>
            </a:r>
            <a:r>
              <a:rPr lang="en-US" sz="2000" i="1" dirty="0" smtClean="0">
                <a:solidFill>
                  <a:srgbClr val="FF0000"/>
                </a:solidFill>
              </a:rPr>
              <a:t>IceCube</a:t>
            </a:r>
            <a:r>
              <a:rPr lang="en-US" sz="2000" dirty="0" smtClean="0"/>
              <a:t>) sensitivities/limits</a:t>
            </a:r>
            <a:endParaRPr lang="en-US" sz="2000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03747" y="-30566"/>
            <a:ext cx="86995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/>
              <a:t>2. Joined </a:t>
            </a:r>
            <a:r>
              <a:rPr lang="en-US" sz="4400" b="1" dirty="0"/>
              <a:t>ANTARES-IC </a:t>
            </a:r>
            <a:r>
              <a:rPr lang="en-US" sz="4400" b="1" dirty="0" smtClean="0"/>
              <a:t>PS searches</a:t>
            </a:r>
            <a:endParaRPr lang="en-US" sz="44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" r="996"/>
          <a:stretch/>
        </p:blipFill>
        <p:spPr bwMode="auto">
          <a:xfrm>
            <a:off x="232016" y="1017804"/>
            <a:ext cx="7861109" cy="298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980155" y="833138"/>
            <a:ext cx="2937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Effective</a:t>
            </a:r>
            <a:r>
              <a:rPr lang="it-IT" b="1" dirty="0" smtClean="0"/>
              <a:t> </a:t>
            </a:r>
            <a:r>
              <a:rPr lang="it-IT" b="1" dirty="0" err="1" smtClean="0"/>
              <a:t>areas</a:t>
            </a:r>
            <a:r>
              <a:rPr lang="it-IT" b="1" dirty="0" smtClean="0"/>
              <a:t> (IC, </a:t>
            </a:r>
            <a:r>
              <a:rPr lang="it-IT" b="1" dirty="0" smtClean="0">
                <a:solidFill>
                  <a:srgbClr val="00B050"/>
                </a:solidFill>
              </a:rPr>
              <a:t>ANTARES</a:t>
            </a:r>
            <a:r>
              <a:rPr lang="it-IT" b="1" dirty="0" smtClean="0"/>
              <a:t>)</a:t>
            </a:r>
            <a:endParaRPr lang="en-US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781076" y="3206381"/>
            <a:ext cx="3323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Angular</a:t>
            </a:r>
            <a:r>
              <a:rPr lang="it-IT" b="1" dirty="0" smtClean="0"/>
              <a:t> </a:t>
            </a:r>
            <a:r>
              <a:rPr lang="it-IT" b="1" dirty="0" err="1" smtClean="0"/>
              <a:t>resolution</a:t>
            </a:r>
            <a:r>
              <a:rPr lang="it-IT" b="1" dirty="0" smtClean="0"/>
              <a:t> (IC, </a:t>
            </a:r>
            <a:r>
              <a:rPr lang="it-IT" b="1" dirty="0" smtClean="0">
                <a:solidFill>
                  <a:srgbClr val="00B050"/>
                </a:solidFill>
              </a:rPr>
              <a:t>ANTARES</a:t>
            </a:r>
            <a:r>
              <a:rPr lang="it-IT" b="1" dirty="0" smtClean="0"/>
              <a:t>)</a:t>
            </a:r>
            <a:endParaRPr lang="en-US" b="1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2"/>
          <a:stretch/>
        </p:blipFill>
        <p:spPr bwMode="auto">
          <a:xfrm>
            <a:off x="335762" y="4042440"/>
            <a:ext cx="3890830" cy="281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hape 78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2671" y="19060371"/>
            <a:ext cx="5040000" cy="308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25" y="855259"/>
            <a:ext cx="3352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igura a mano libera 2"/>
          <p:cNvSpPr/>
          <p:nvPr/>
        </p:nvSpPr>
        <p:spPr>
          <a:xfrm>
            <a:off x="1569493" y="2279176"/>
            <a:ext cx="2347414" cy="1296537"/>
          </a:xfrm>
          <a:custGeom>
            <a:avLst/>
            <a:gdLst>
              <a:gd name="connsiteX0" fmla="*/ 0 w 2347414"/>
              <a:gd name="connsiteY0" fmla="*/ 1296537 h 1296537"/>
              <a:gd name="connsiteX1" fmla="*/ 259307 w 2347414"/>
              <a:gd name="connsiteY1" fmla="*/ 955343 h 1296537"/>
              <a:gd name="connsiteX2" fmla="*/ 559558 w 2347414"/>
              <a:gd name="connsiteY2" fmla="*/ 641445 h 1296537"/>
              <a:gd name="connsiteX3" fmla="*/ 1009934 w 2347414"/>
              <a:gd name="connsiteY3" fmla="*/ 341194 h 1296537"/>
              <a:gd name="connsiteX4" fmla="*/ 1596788 w 2347414"/>
              <a:gd name="connsiteY4" fmla="*/ 95534 h 1296537"/>
              <a:gd name="connsiteX5" fmla="*/ 2347414 w 2347414"/>
              <a:gd name="connsiteY5" fmla="*/ 0 h 129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7414" h="1296537">
                <a:moveTo>
                  <a:pt x="0" y="1296537"/>
                </a:moveTo>
                <a:cubicBezTo>
                  <a:pt x="83023" y="1180531"/>
                  <a:pt x="166047" y="1064525"/>
                  <a:pt x="259307" y="955343"/>
                </a:cubicBezTo>
                <a:cubicBezTo>
                  <a:pt x="352567" y="846161"/>
                  <a:pt x="434453" y="743803"/>
                  <a:pt x="559558" y="641445"/>
                </a:cubicBezTo>
                <a:cubicBezTo>
                  <a:pt x="684663" y="539087"/>
                  <a:pt x="837062" y="432179"/>
                  <a:pt x="1009934" y="341194"/>
                </a:cubicBezTo>
                <a:cubicBezTo>
                  <a:pt x="1182806" y="250209"/>
                  <a:pt x="1373875" y="152400"/>
                  <a:pt x="1596788" y="95534"/>
                </a:cubicBezTo>
                <a:cubicBezTo>
                  <a:pt x="1819701" y="38668"/>
                  <a:pt x="2083557" y="19334"/>
                  <a:pt x="2347414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igura a mano libera 15"/>
          <p:cNvSpPr/>
          <p:nvPr/>
        </p:nvSpPr>
        <p:spPr>
          <a:xfrm>
            <a:off x="982639" y="1869743"/>
            <a:ext cx="286603" cy="0"/>
          </a:xfrm>
          <a:custGeom>
            <a:avLst/>
            <a:gdLst>
              <a:gd name="connsiteX0" fmla="*/ 0 w 286603"/>
              <a:gd name="connsiteY0" fmla="*/ 0 h 0"/>
              <a:gd name="connsiteX1" fmla="*/ 286603 w 28660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6603">
                <a:moveTo>
                  <a:pt x="0" y="0"/>
                </a:moveTo>
                <a:lnTo>
                  <a:pt x="286603" y="0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igura a mano libera 18"/>
          <p:cNvSpPr/>
          <p:nvPr/>
        </p:nvSpPr>
        <p:spPr>
          <a:xfrm>
            <a:off x="4831307" y="1364776"/>
            <a:ext cx="2825087" cy="1488919"/>
          </a:xfrm>
          <a:custGeom>
            <a:avLst/>
            <a:gdLst>
              <a:gd name="connsiteX0" fmla="*/ 0 w 2825087"/>
              <a:gd name="connsiteY0" fmla="*/ 0 h 1488919"/>
              <a:gd name="connsiteX1" fmla="*/ 122830 w 2825087"/>
              <a:gd name="connsiteY1" fmla="*/ 423081 h 1488919"/>
              <a:gd name="connsiteX2" fmla="*/ 259308 w 2825087"/>
              <a:gd name="connsiteY2" fmla="*/ 832514 h 1488919"/>
              <a:gd name="connsiteX3" fmla="*/ 450377 w 2825087"/>
              <a:gd name="connsiteY3" fmla="*/ 1064525 h 1488919"/>
              <a:gd name="connsiteX4" fmla="*/ 709684 w 2825087"/>
              <a:gd name="connsiteY4" fmla="*/ 1241946 h 1488919"/>
              <a:gd name="connsiteX5" fmla="*/ 914400 w 2825087"/>
              <a:gd name="connsiteY5" fmla="*/ 1378424 h 1488919"/>
              <a:gd name="connsiteX6" fmla="*/ 1228299 w 2825087"/>
              <a:gd name="connsiteY6" fmla="*/ 1446663 h 1488919"/>
              <a:gd name="connsiteX7" fmla="*/ 1678675 w 2825087"/>
              <a:gd name="connsiteY7" fmla="*/ 1473958 h 1488919"/>
              <a:gd name="connsiteX8" fmla="*/ 2442950 w 2825087"/>
              <a:gd name="connsiteY8" fmla="*/ 1487606 h 1488919"/>
              <a:gd name="connsiteX9" fmla="*/ 2825087 w 2825087"/>
              <a:gd name="connsiteY9" fmla="*/ 1487606 h 148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25087" h="1488919">
                <a:moveTo>
                  <a:pt x="0" y="0"/>
                </a:moveTo>
                <a:cubicBezTo>
                  <a:pt x="39806" y="142164"/>
                  <a:pt x="79612" y="284329"/>
                  <a:pt x="122830" y="423081"/>
                </a:cubicBezTo>
                <a:cubicBezTo>
                  <a:pt x="166048" y="561833"/>
                  <a:pt x="204717" y="725607"/>
                  <a:pt x="259308" y="832514"/>
                </a:cubicBezTo>
                <a:cubicBezTo>
                  <a:pt x="313899" y="939421"/>
                  <a:pt x="375314" y="996286"/>
                  <a:pt x="450377" y="1064525"/>
                </a:cubicBezTo>
                <a:cubicBezTo>
                  <a:pt x="525440" y="1132764"/>
                  <a:pt x="709684" y="1241946"/>
                  <a:pt x="709684" y="1241946"/>
                </a:cubicBezTo>
                <a:cubicBezTo>
                  <a:pt x="787021" y="1294262"/>
                  <a:pt x="827964" y="1344305"/>
                  <a:pt x="914400" y="1378424"/>
                </a:cubicBezTo>
                <a:cubicBezTo>
                  <a:pt x="1000836" y="1412543"/>
                  <a:pt x="1100920" y="1430741"/>
                  <a:pt x="1228299" y="1446663"/>
                </a:cubicBezTo>
                <a:cubicBezTo>
                  <a:pt x="1355678" y="1462585"/>
                  <a:pt x="1476233" y="1467134"/>
                  <a:pt x="1678675" y="1473958"/>
                </a:cubicBezTo>
                <a:cubicBezTo>
                  <a:pt x="1881117" y="1480782"/>
                  <a:pt x="2251881" y="1485331"/>
                  <a:pt x="2442950" y="1487606"/>
                </a:cubicBezTo>
                <a:cubicBezTo>
                  <a:pt x="2634019" y="1489881"/>
                  <a:pt x="2729553" y="1488743"/>
                  <a:pt x="2825087" y="1487606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5065986" y="6301432"/>
            <a:ext cx="3284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Astrophys.J</a:t>
            </a:r>
            <a:r>
              <a:rPr lang="en-US" b="1" dirty="0"/>
              <a:t>. 823 (2016) no.1, 65</a:t>
            </a:r>
            <a:r>
              <a:rPr lang="en-US" dirty="0"/>
              <a:t> </a:t>
            </a:r>
          </a:p>
        </p:txBody>
      </p:sp>
      <p:sp>
        <p:nvSpPr>
          <p:cNvPr id="9" name="Rettangolo 8"/>
          <p:cNvSpPr/>
          <p:nvPr/>
        </p:nvSpPr>
        <p:spPr>
          <a:xfrm>
            <a:off x="2927984" y="1585942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/>
              <a:t>IceCube</a:t>
            </a:r>
            <a:endParaRPr lang="en-US" dirty="0"/>
          </a:p>
        </p:txBody>
      </p:sp>
      <p:sp>
        <p:nvSpPr>
          <p:cNvPr id="18" name="Rettangolo 17"/>
          <p:cNvSpPr/>
          <p:nvPr/>
        </p:nvSpPr>
        <p:spPr>
          <a:xfrm>
            <a:off x="5946083" y="1988488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/>
              <a:t>IceCube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2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075" y="15326"/>
            <a:ext cx="8191753" cy="1143000"/>
          </a:xfrm>
        </p:spPr>
        <p:txBody>
          <a:bodyPr/>
          <a:lstStyle/>
          <a:p>
            <a:r>
              <a:rPr lang="en-US" sz="4000" b="1" dirty="0" smtClean="0"/>
              <a:t>2.Hidden PS producing n</a:t>
            </a:r>
            <a:r>
              <a:rPr lang="en-US" sz="4000" b="1" baseline="-25000" dirty="0" smtClean="0"/>
              <a:t>p</a:t>
            </a:r>
            <a:r>
              <a:rPr lang="en-US" sz="4000" b="1" dirty="0" smtClean="0"/>
              <a:t> HESE?</a:t>
            </a:r>
            <a:endParaRPr lang="en-US" sz="4000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43</a:t>
            </a:fld>
            <a:endParaRPr lang="en-US"/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47897" y="1158326"/>
            <a:ext cx="8029303" cy="1818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it-IT" dirty="0" smtClean="0"/>
              <a:t>A Point Source with </a:t>
            </a:r>
            <a:r>
              <a:rPr lang="en-US" b="1" dirty="0" smtClean="0">
                <a:latin typeface="Symbol" panose="05050102010706020507" pitchFamily="18" charset="2"/>
              </a:rPr>
              <a:t>F</a:t>
            </a:r>
            <a:r>
              <a:rPr lang="en-US" b="1" baseline="-25000" dirty="0" smtClean="0"/>
              <a:t>0</a:t>
            </a:r>
            <a:r>
              <a:rPr lang="en-US" b="1" dirty="0" smtClean="0"/>
              <a:t>E</a:t>
            </a:r>
            <a:r>
              <a:rPr lang="en-US" b="1" baseline="30000" dirty="0" smtClean="0">
                <a:latin typeface="Symbol" panose="05050102010706020507" pitchFamily="18" charset="2"/>
              </a:rPr>
              <a:t>-G </a:t>
            </a:r>
            <a:r>
              <a:rPr lang="en-US" dirty="0" smtClean="0"/>
              <a:t> can produce some of the HESE?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The </a:t>
            </a:r>
            <a:r>
              <a:rPr lang="en-US" dirty="0"/>
              <a:t>ANTARES 90% C.L. upper limit excludes that a single point-like source produces </a:t>
            </a:r>
            <a:r>
              <a:rPr lang="en-US" i="1" dirty="0" smtClean="0"/>
              <a:t>n</a:t>
            </a:r>
            <a:r>
              <a:rPr lang="en-US" i="1" baseline="-25000" dirty="0" smtClean="0"/>
              <a:t>p</a:t>
            </a:r>
            <a:r>
              <a:rPr lang="en-US" dirty="0" smtClean="0"/>
              <a:t>&gt;6 </a:t>
            </a:r>
            <a:r>
              <a:rPr lang="en-US" dirty="0"/>
              <a:t>HESE, assuming 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 smtClean="0"/>
              <a:t>=2.0.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A single point-like source </a:t>
            </a:r>
            <a:r>
              <a:rPr lang="en-US" dirty="0" smtClean="0"/>
              <a:t>yielding </a:t>
            </a:r>
            <a:r>
              <a:rPr lang="en-US" i="1" dirty="0" smtClean="0"/>
              <a:t>n</a:t>
            </a:r>
            <a:r>
              <a:rPr lang="en-US" i="1" baseline="-25000" dirty="0" smtClean="0"/>
              <a:t>p</a:t>
            </a:r>
            <a:r>
              <a:rPr lang="en-US" dirty="0" smtClean="0"/>
              <a:t>&gt;3 </a:t>
            </a:r>
            <a:r>
              <a:rPr lang="en-US" dirty="0"/>
              <a:t>is excluded for 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 smtClean="0"/>
              <a:t>=2.3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93" r="1430"/>
          <a:stretch/>
        </p:blipFill>
        <p:spPr bwMode="auto">
          <a:xfrm>
            <a:off x="3571795" y="3047999"/>
            <a:ext cx="4900615" cy="364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098173" y="6387880"/>
            <a:ext cx="50687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n</a:t>
            </a:r>
            <a:r>
              <a:rPr lang="en-US" b="1" baseline="-25000" dirty="0" smtClean="0"/>
              <a:t>p</a:t>
            </a:r>
            <a:r>
              <a:rPr lang="en-US" b="1" dirty="0"/>
              <a:t>=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593" y="3512251"/>
            <a:ext cx="468000" cy="241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0"/>
          <a:stretch/>
        </p:blipFill>
        <p:spPr bwMode="auto">
          <a:xfrm>
            <a:off x="142501" y="3590233"/>
            <a:ext cx="3325091" cy="249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925" y="3609833"/>
            <a:ext cx="468000" cy="241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4500571" y="3405567"/>
            <a:ext cx="85472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>
                <a:latin typeface="Symbol" panose="05050102010706020507" pitchFamily="18" charset="2"/>
              </a:rPr>
              <a:t>d</a:t>
            </a:r>
            <a:r>
              <a:rPr lang="en-US" b="1" dirty="0" smtClean="0"/>
              <a:t>=-29</a:t>
            </a:r>
            <a:r>
              <a:rPr lang="en-US" b="1" baseline="30000" dirty="0" smtClean="0"/>
              <a:t>o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318163" y="5925795"/>
            <a:ext cx="12501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declination</a:t>
            </a:r>
            <a:endParaRPr lang="en-US" b="1" dirty="0"/>
          </a:p>
        </p:txBody>
      </p:sp>
      <p:sp>
        <p:nvSpPr>
          <p:cNvPr id="17" name="Rettangolo 16"/>
          <p:cNvSpPr/>
          <p:nvPr/>
        </p:nvSpPr>
        <p:spPr>
          <a:xfrm>
            <a:off x="7526799" y="5281222"/>
            <a:ext cx="85472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2000" b="1" dirty="0" smtClean="0">
                <a:solidFill>
                  <a:srgbClr val="FF0000"/>
                </a:solidFill>
              </a:rPr>
              <a:t>=2.0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536699" y="4626122"/>
            <a:ext cx="85472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Symbol" panose="05050102010706020507" pitchFamily="18" charset="2"/>
              </a:rPr>
              <a:t>G</a:t>
            </a:r>
            <a:r>
              <a:rPr lang="en-US" sz="2000" b="1" dirty="0" smtClean="0">
                <a:solidFill>
                  <a:srgbClr val="00B050"/>
                </a:solidFill>
              </a:rPr>
              <a:t>=2.2 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536699" y="4032372"/>
            <a:ext cx="85472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46FF"/>
                </a:solidFill>
                <a:latin typeface="Symbol" panose="05050102010706020507" pitchFamily="18" charset="2"/>
              </a:rPr>
              <a:t>G</a:t>
            </a:r>
            <a:r>
              <a:rPr lang="en-US" sz="2000" b="1" dirty="0" smtClean="0">
                <a:solidFill>
                  <a:srgbClr val="0046FF"/>
                </a:solidFill>
              </a:rPr>
              <a:t>=2.4 </a:t>
            </a:r>
            <a:endParaRPr lang="en-US" sz="2000" b="1" dirty="0">
              <a:solidFill>
                <a:srgbClr val="004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2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056" y="15326"/>
            <a:ext cx="7620000" cy="1143000"/>
          </a:xfrm>
        </p:spPr>
        <p:txBody>
          <a:bodyPr/>
          <a:lstStyle/>
          <a:p>
            <a:r>
              <a:rPr lang="en-US" sz="4000" b="1" dirty="0" smtClean="0"/>
              <a:t>3. </a:t>
            </a:r>
            <a:r>
              <a:rPr lang="en-US" sz="4000" b="1" dirty="0" smtClean="0">
                <a:latin typeface="Symbol" panose="05050102010706020507" pitchFamily="18" charset="2"/>
              </a:rPr>
              <a:t>n</a:t>
            </a:r>
            <a:r>
              <a:rPr lang="en-US" sz="4000" b="1" dirty="0" smtClean="0"/>
              <a:t> from Fermi Bubbles</a:t>
            </a:r>
            <a:endParaRPr lang="en-US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056" y="1050646"/>
            <a:ext cx="6271153" cy="264789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The </a:t>
            </a:r>
            <a:r>
              <a:rPr lang="en-US" sz="2000" dirty="0" smtClean="0">
                <a:latin typeface="Symbol" panose="05050102010706020507" pitchFamily="18" charset="2"/>
              </a:rPr>
              <a:t>n</a:t>
            </a:r>
            <a:r>
              <a:rPr lang="en-US" sz="2000" dirty="0" smtClean="0"/>
              <a:t> can test the hadronic origin of the bubbles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E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 ,E</a:t>
            </a:r>
            <a:r>
              <a:rPr lang="en-US" sz="2000" baseline="30000" dirty="0" smtClean="0"/>
              <a:t>-2.18</a:t>
            </a:r>
            <a:r>
              <a:rPr lang="en-US" sz="2000" dirty="0" smtClean="0"/>
              <a:t> spectra </a:t>
            </a:r>
            <a:r>
              <a:rPr lang="en-US" sz="2000" dirty="0"/>
              <a:t>[</a:t>
            </a:r>
            <a:r>
              <a:rPr lang="en-US" sz="2000" dirty="0" err="1"/>
              <a:t>Lunardini</a:t>
            </a:r>
            <a:r>
              <a:rPr lang="en-US" sz="2000" dirty="0"/>
              <a:t> et al. PRD92 (2015) </a:t>
            </a:r>
            <a:r>
              <a:rPr lang="en-US" sz="2000" dirty="0" smtClean="0"/>
              <a:t>] and different  cutoff : 50, 100, 500, </a:t>
            </a:r>
            <a:r>
              <a:rPr lang="en-US" sz="2000" dirty="0" smtClean="0">
                <a:sym typeface="Symbol"/>
              </a:rPr>
              <a:t></a:t>
            </a:r>
            <a:r>
              <a:rPr lang="en-US" sz="2000" dirty="0" smtClean="0"/>
              <a:t> TeV   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c</a:t>
            </a:r>
            <a:r>
              <a:rPr lang="en-US" sz="2000" dirty="0" smtClean="0"/>
              <a:t>omparison on-zones/off‑zones (3) of </a:t>
            </a:r>
            <a:r>
              <a:rPr lang="en-US" sz="2000" dirty="0" smtClean="0">
                <a:latin typeface="Symbol" panose="05050102010706020507" pitchFamily="18" charset="2"/>
              </a:rPr>
              <a:t>DW</a:t>
            </a:r>
            <a:r>
              <a:rPr lang="en-US" sz="2000" dirty="0" smtClean="0"/>
              <a:t>=0.66 </a:t>
            </a:r>
            <a:r>
              <a:rPr lang="en-US" sz="2000" dirty="0" err="1" smtClean="0"/>
              <a:t>sr</a:t>
            </a: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2008-2015 analyzed </a:t>
            </a:r>
            <a:r>
              <a:rPr lang="en-US" sz="2000" dirty="0" smtClean="0">
                <a:solidFill>
                  <a:srgbClr val="0038C4"/>
                </a:solidFill>
              </a:rPr>
              <a:t>(806</a:t>
            </a:r>
            <a:r>
              <a:rPr lang="en-US" sz="2000" dirty="0" smtClean="0"/>
              <a:t>+366+</a:t>
            </a:r>
            <a:r>
              <a:rPr lang="en-US" sz="2000" b="1" dirty="0" smtClean="0">
                <a:solidFill>
                  <a:srgbClr val="FF0000"/>
                </a:solidFill>
              </a:rPr>
              <a:t>593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(new) </a:t>
            </a:r>
            <a:r>
              <a:rPr lang="en-US" sz="2000" dirty="0" smtClean="0"/>
              <a:t>days). </a:t>
            </a:r>
          </a:p>
          <a:p>
            <a:pPr>
              <a:spcBef>
                <a:spcPts val="600"/>
              </a:spcBef>
            </a:pPr>
            <a:r>
              <a:rPr lang="en-US" sz="2000" b="1" dirty="0" smtClean="0"/>
              <a:t>28</a:t>
            </a:r>
            <a:r>
              <a:rPr lang="en-US" sz="2000" dirty="0" smtClean="0"/>
              <a:t> events observed /</a:t>
            </a:r>
            <a:r>
              <a:rPr lang="en-US" sz="2000" b="1" dirty="0" smtClean="0"/>
              <a:t>19.7</a:t>
            </a:r>
            <a:r>
              <a:rPr lang="en-US" sz="2000" dirty="0" smtClean="0"/>
              <a:t> average </a:t>
            </a:r>
            <a:r>
              <a:rPr lang="en-US" sz="2000" dirty="0" err="1" smtClean="0"/>
              <a:t>bck</a:t>
            </a:r>
            <a:r>
              <a:rPr lang="en-US" sz="2000" dirty="0" smtClean="0"/>
              <a:t> expected</a:t>
            </a:r>
          </a:p>
          <a:p>
            <a:pPr>
              <a:spcBef>
                <a:spcPts val="600"/>
              </a:spcBef>
            </a:pPr>
            <a:r>
              <a:rPr lang="it-IT" sz="2000" dirty="0" err="1" smtClean="0"/>
              <a:t>Excess</a:t>
            </a:r>
            <a:r>
              <a:rPr lang="it-IT" sz="2000" dirty="0" smtClean="0"/>
              <a:t> of 1.5</a:t>
            </a:r>
            <a:r>
              <a:rPr lang="it-IT" sz="2000" dirty="0" smtClean="0">
                <a:latin typeface="Symbol" panose="05050102010706020507" pitchFamily="18" charset="2"/>
              </a:rPr>
              <a:t>s (</a:t>
            </a:r>
            <a:r>
              <a:rPr lang="en-US" sz="2000" dirty="0" smtClean="0"/>
              <a:t>decreased from the </a:t>
            </a:r>
            <a:r>
              <a:rPr lang="en-US" sz="2000" dirty="0" smtClean="0">
                <a:solidFill>
                  <a:srgbClr val="0038C4"/>
                </a:solidFill>
              </a:rPr>
              <a:t>806</a:t>
            </a:r>
            <a:r>
              <a:rPr lang="en-US" sz="2000" dirty="0" smtClean="0"/>
              <a:t>+366 days)</a:t>
            </a:r>
            <a:endParaRPr lang="en-US" sz="2000" dirty="0" smtClean="0">
              <a:latin typeface="Symbol" panose="05050102010706020507" pitchFamily="18" charset="2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 rot="16200000">
            <a:off x="7563226" y="1645920"/>
            <a:ext cx="2438399" cy="365760"/>
          </a:xfrm>
        </p:spPr>
        <p:txBody>
          <a:bodyPr/>
          <a:lstStyle/>
          <a:p>
            <a:r>
              <a:rPr lang="it-IT" smtClean="0"/>
              <a:t>SciNeGHE- Pisa 2016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44</a:t>
            </a:fld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3468363" y="6765"/>
            <a:ext cx="27959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46FF"/>
                </a:solidFill>
              </a:rPr>
              <a:t>ANTARES </a:t>
            </a:r>
            <a:r>
              <a:rPr lang="fr-FR" sz="1600" b="1" dirty="0">
                <a:solidFill>
                  <a:srgbClr val="0046FF"/>
                </a:solidFill>
              </a:rPr>
              <a:t>EPJ </a:t>
            </a:r>
            <a:r>
              <a:rPr lang="fr-FR" sz="1600" b="1" dirty="0" smtClean="0">
                <a:solidFill>
                  <a:srgbClr val="0046FF"/>
                </a:solidFill>
              </a:rPr>
              <a:t> </a:t>
            </a:r>
            <a:r>
              <a:rPr lang="fr-FR" sz="1600" b="1" dirty="0">
                <a:solidFill>
                  <a:srgbClr val="0046FF"/>
                </a:solidFill>
              </a:rPr>
              <a:t>C (2014) </a:t>
            </a:r>
            <a:r>
              <a:rPr lang="fr-FR" sz="1600" b="1" dirty="0" smtClean="0">
                <a:solidFill>
                  <a:srgbClr val="0046FF"/>
                </a:solidFill>
              </a:rPr>
              <a:t>74:2701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197" y="159532"/>
            <a:ext cx="2272410" cy="332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5394"/>
            <a:ext cx="4485385" cy="32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" descr="http://antares.in2p3.fr/internal/dokuwiki/lib/exe/fetch.php?w=500&amp;h=&amp;cache=cache&amp;media=fluxupperlimit8years200.ep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fluxupperlimit8years200.eps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Segnaposto contenuto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" t="9029" r="3672"/>
          <a:stretch/>
        </p:blipFill>
        <p:spPr>
          <a:xfrm>
            <a:off x="4496053" y="3862316"/>
            <a:ext cx="4584375" cy="299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5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008" y="274638"/>
            <a:ext cx="8246780" cy="1143000"/>
          </a:xfrm>
        </p:spPr>
        <p:txBody>
          <a:bodyPr/>
          <a:lstStyle/>
          <a:p>
            <a:r>
              <a:rPr lang="en-US" b="1" dirty="0"/>
              <a:t>The scientific goals of ANTARES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 astrophysics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b="1" dirty="0" smtClean="0"/>
              <a:t>Multi-messenger studies</a:t>
            </a:r>
            <a:endParaRPr lang="en-US" sz="2800" b="1" dirty="0"/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Dark Matter searches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Study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of atmospheric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neutrinos, oscillations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Particle searches: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nuclearites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monopoles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Acoustic detection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Sea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sciences</a:t>
            </a:r>
          </a:p>
          <a:p>
            <a:endParaRPr lang="en-US" sz="2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5</a:t>
            </a:fld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5758885" y="2485758"/>
            <a:ext cx="156554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}</a:t>
            </a:r>
            <a:endParaRPr lang="it-IT" sz="160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746779" y="3522959"/>
            <a:ext cx="1617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</a:rPr>
              <a:t>Not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</a:rPr>
              <a:t>covered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 in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</a:rPr>
              <a:t>this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 talk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7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AllSkyScanAll_SkyMap_Galactic.pdf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1"/>
          <a:stretch/>
        </p:blipFill>
        <p:spPr>
          <a:xfrm>
            <a:off x="84480" y="1904736"/>
            <a:ext cx="8325727" cy="495326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0010" y="-83125"/>
            <a:ext cx="8030198" cy="2323605"/>
          </a:xfrm>
        </p:spPr>
        <p:txBody>
          <a:bodyPr/>
          <a:lstStyle/>
          <a:p>
            <a:pPr algn="ctr"/>
            <a:r>
              <a:rPr lang="it-IT" b="1" dirty="0" smtClean="0"/>
              <a:t>On the </a:t>
            </a:r>
            <a:r>
              <a:rPr lang="it-IT" b="1" dirty="0" err="1" smtClean="0"/>
              <a:t>quest</a:t>
            </a:r>
            <a:r>
              <a:rPr lang="it-IT" b="1" dirty="0" smtClean="0"/>
              <a:t> for the </a:t>
            </a:r>
            <a:r>
              <a:rPr lang="it-IT" b="1" dirty="0" err="1" smtClean="0"/>
              <a:t>origin</a:t>
            </a:r>
            <a:r>
              <a:rPr lang="it-IT" b="1" dirty="0" smtClean="0"/>
              <a:t> of the </a:t>
            </a:r>
            <a:r>
              <a:rPr lang="it-IT" b="1" dirty="0" err="1" smtClean="0"/>
              <a:t>IceCube</a:t>
            </a:r>
            <a:r>
              <a:rPr lang="it-IT" b="1" dirty="0" smtClean="0"/>
              <a:t> </a:t>
            </a:r>
            <a:r>
              <a:rPr lang="it-IT" b="1" dirty="0" err="1" smtClean="0"/>
              <a:t>astrophysical</a:t>
            </a:r>
            <a:r>
              <a:rPr lang="it-IT" b="1" dirty="0" smtClean="0"/>
              <a:t> </a:t>
            </a:r>
            <a:r>
              <a:rPr lang="it-IT" b="1" dirty="0" smtClean="0">
                <a:latin typeface="Symbol" panose="05050102010706020507" pitchFamily="18" charset="2"/>
              </a:rPr>
              <a:t>n</a:t>
            </a:r>
            <a:r>
              <a:rPr lang="it-IT" b="1" dirty="0" smtClean="0"/>
              <a:t>’s</a:t>
            </a:r>
            <a:endParaRPr lang="en-US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6</a:t>
            </a:fld>
            <a:endParaRPr lang="en-US"/>
          </a:p>
        </p:txBody>
      </p:sp>
      <p:sp>
        <p:nvSpPr>
          <p:cNvPr id="11" name="CasellaDiTesto 10"/>
          <p:cNvSpPr txBox="1"/>
          <p:nvPr/>
        </p:nvSpPr>
        <p:spPr>
          <a:xfrm>
            <a:off x="6666519" y="2213184"/>
            <a:ext cx="155882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HESE – 4 </a:t>
            </a:r>
            <a:r>
              <a:rPr lang="it-IT" b="1" dirty="0" err="1" smtClean="0">
                <a:solidFill>
                  <a:schemeClr val="bg2">
                    <a:lumMod val="50000"/>
                  </a:schemeClr>
                </a:solidFill>
              </a:rPr>
              <a:t>years</a:t>
            </a:r>
            <a:endParaRPr lang="it-IT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Ovale 12"/>
          <p:cNvSpPr/>
          <p:nvPr/>
        </p:nvSpPr>
        <p:spPr>
          <a:xfrm>
            <a:off x="256465" y="2240480"/>
            <a:ext cx="7956000" cy="3960000"/>
          </a:xfrm>
          <a:prstGeom prst="ellipse">
            <a:avLst/>
          </a:prstGeom>
          <a:solidFill>
            <a:srgbClr val="7030A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380010" y="2047165"/>
            <a:ext cx="2554259" cy="234259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4473" y="1942182"/>
            <a:ext cx="2330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Isotropic, diffuse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1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29413" y="1027091"/>
            <a:ext cx="8036287" cy="4800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Evidence </a:t>
            </a:r>
            <a:r>
              <a:rPr lang="en-US" sz="2000" dirty="0" smtClean="0"/>
              <a:t>for </a:t>
            </a:r>
            <a:r>
              <a:rPr lang="en-US" sz="2000" dirty="0" smtClean="0"/>
              <a:t>astrophysical neutrinos </a:t>
            </a:r>
            <a:r>
              <a:rPr lang="en-US" sz="2000" b="1" dirty="0" smtClean="0">
                <a:solidFill>
                  <a:srgbClr val="0046FF"/>
                </a:solidFill>
              </a:rPr>
              <a:t>(HESE,MESE,…) </a:t>
            </a:r>
            <a:r>
              <a:rPr lang="en-US" sz="2000" dirty="0" smtClean="0"/>
              <a:t>from partially contained events. Upgoing and downgoing events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Evidence for Astrophysical </a:t>
            </a:r>
            <a:r>
              <a:rPr lang="en-US" sz="2000" b="1" dirty="0" smtClean="0">
                <a:solidFill>
                  <a:srgbClr val="FF0000"/>
                </a:solidFill>
              </a:rPr>
              <a:t>Muon Neutrinos </a:t>
            </a:r>
            <a:r>
              <a:rPr lang="en-US" sz="20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sz="2000" b="1" baseline="-25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from the Northern Sky [PRL 115 (2015) 081102]. Results </a:t>
            </a:r>
            <a:r>
              <a:rPr lang="en-US" sz="2000" dirty="0" smtClean="0"/>
              <a:t>updated: </a:t>
            </a:r>
            <a:r>
              <a:rPr lang="en-US" sz="2000" dirty="0">
                <a:solidFill>
                  <a:srgbClr val="0046FF"/>
                </a:solidFill>
              </a:rPr>
              <a:t>arXiv:1607.08006</a:t>
            </a:r>
            <a:endParaRPr lang="en-US" sz="2000" dirty="0">
              <a:solidFill>
                <a:srgbClr val="0046FF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7</a:t>
            </a:fld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4723248" y="6352845"/>
            <a:ext cx="32075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Astrophysical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anose="05050102010706020507" pitchFamily="18" charset="2"/>
              </a:rPr>
              <a:t>n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spectral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index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r="4541"/>
          <a:stretch/>
        </p:blipFill>
        <p:spPr>
          <a:xfrm>
            <a:off x="3720344" y="2964417"/>
            <a:ext cx="4739751" cy="3847914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0" y="2485267"/>
            <a:ext cx="391352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28600">
              <a:spcBef>
                <a:spcPts val="600"/>
              </a:spcBef>
              <a:buClr>
                <a:srgbClr val="4F81BD"/>
              </a:buClr>
              <a:buFont typeface="Arial" pitchFamily="34" charset="0"/>
              <a:buChar char="•"/>
            </a:pPr>
            <a:r>
              <a:rPr lang="en-US" sz="2000" dirty="0"/>
              <a:t>A 3.2</a:t>
            </a:r>
            <a:r>
              <a:rPr lang="en-US" sz="2000" dirty="0">
                <a:latin typeface="Symbol" panose="05050102010706020507" pitchFamily="18" charset="2"/>
              </a:rPr>
              <a:t>s</a:t>
            </a:r>
            <a:r>
              <a:rPr lang="en-US" sz="2000" dirty="0"/>
              <a:t> tension among the two samples (</a:t>
            </a:r>
            <a:r>
              <a:rPr lang="en-US" sz="2000" dirty="0">
                <a:solidFill>
                  <a:srgbClr val="0046FF"/>
                </a:solidFill>
              </a:rPr>
              <a:t>HESE…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sz="2000" b="1" baseline="-25000" dirty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sz="2000" dirty="0"/>
              <a:t>)</a:t>
            </a:r>
          </a:p>
          <a:p>
            <a:pPr marL="342900" lvl="0" indent="-228600">
              <a:spcBef>
                <a:spcPts val="600"/>
              </a:spcBef>
              <a:buClr>
                <a:srgbClr val="4F81BD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This </a:t>
            </a:r>
            <a:r>
              <a:rPr lang="en-US" sz="2000" dirty="0">
                <a:solidFill>
                  <a:prstClr val="black"/>
                </a:solidFill>
              </a:rPr>
              <a:t>tension </a:t>
            </a:r>
            <a:r>
              <a:rPr lang="en-US" sz="2000" dirty="0" smtClean="0">
                <a:solidFill>
                  <a:prstClr val="black"/>
                </a:solidFill>
              </a:rPr>
              <a:t>can </a:t>
            </a:r>
            <a:r>
              <a:rPr lang="en-US" sz="2000" dirty="0">
                <a:solidFill>
                  <a:prstClr val="black"/>
                </a:solidFill>
              </a:rPr>
              <a:t>be solved assuming e.g. a </a:t>
            </a:r>
            <a:r>
              <a:rPr lang="en-US" sz="2000" b="1" dirty="0">
                <a:solidFill>
                  <a:prstClr val="black"/>
                </a:solidFill>
              </a:rPr>
              <a:t>two-component origin of the IC signal</a:t>
            </a:r>
            <a:r>
              <a:rPr lang="en-US" sz="2000" dirty="0">
                <a:solidFill>
                  <a:prstClr val="black"/>
                </a:solidFill>
              </a:rPr>
              <a:t> (one galactic, one extragalactic) </a:t>
            </a:r>
          </a:p>
        </p:txBody>
      </p:sp>
      <p:sp>
        <p:nvSpPr>
          <p:cNvPr id="14" name="Figura a mano libera 13"/>
          <p:cNvSpPr/>
          <p:nvPr/>
        </p:nvSpPr>
        <p:spPr>
          <a:xfrm>
            <a:off x="5181282" y="4869321"/>
            <a:ext cx="1564816" cy="1087209"/>
          </a:xfrm>
          <a:custGeom>
            <a:avLst/>
            <a:gdLst>
              <a:gd name="connsiteX0" fmla="*/ 541092 w 1564816"/>
              <a:gd name="connsiteY0" fmla="*/ 406759 h 1087209"/>
              <a:gd name="connsiteX1" fmla="*/ 297744 w 1564816"/>
              <a:gd name="connsiteY1" fmla="*/ 650108 h 1087209"/>
              <a:gd name="connsiteX2" fmla="*/ 106015 w 1564816"/>
              <a:gd name="connsiteY2" fmla="*/ 893456 h 1087209"/>
              <a:gd name="connsiteX3" fmla="*/ 2776 w 1564816"/>
              <a:gd name="connsiteY3" fmla="*/ 1048314 h 1087209"/>
              <a:gd name="connsiteX4" fmla="*/ 54395 w 1564816"/>
              <a:gd name="connsiteY4" fmla="*/ 1077811 h 1087209"/>
              <a:gd name="connsiteX5" fmla="*/ 305118 w 1564816"/>
              <a:gd name="connsiteY5" fmla="*/ 1077811 h 1087209"/>
              <a:gd name="connsiteX6" fmla="*/ 784441 w 1564816"/>
              <a:gd name="connsiteY6" fmla="*/ 967198 h 1087209"/>
              <a:gd name="connsiteX7" fmla="*/ 1330131 w 1564816"/>
              <a:gd name="connsiteY7" fmla="*/ 716475 h 1087209"/>
              <a:gd name="connsiteX8" fmla="*/ 1543983 w 1564816"/>
              <a:gd name="connsiteY8" fmla="*/ 421508 h 1087209"/>
              <a:gd name="connsiteX9" fmla="*/ 1536608 w 1564816"/>
              <a:gd name="connsiteY9" fmla="*/ 178159 h 1087209"/>
              <a:gd name="connsiteX10" fmla="*/ 1367002 w 1564816"/>
              <a:gd name="connsiteY10" fmla="*/ 30675 h 1087209"/>
              <a:gd name="connsiteX11" fmla="*/ 1226892 w 1564816"/>
              <a:gd name="connsiteY11" fmla="*/ 1179 h 1087209"/>
              <a:gd name="connsiteX12" fmla="*/ 1057286 w 1564816"/>
              <a:gd name="connsiteY12" fmla="*/ 52798 h 1087209"/>
              <a:gd name="connsiteX13" fmla="*/ 843434 w 1564816"/>
              <a:gd name="connsiteY13" fmla="*/ 163411 h 1087209"/>
              <a:gd name="connsiteX14" fmla="*/ 541092 w 1564816"/>
              <a:gd name="connsiteY14" fmla="*/ 406759 h 108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64816" h="1087209">
                <a:moveTo>
                  <a:pt x="541092" y="406759"/>
                </a:moveTo>
                <a:cubicBezTo>
                  <a:pt x="450144" y="487875"/>
                  <a:pt x="370257" y="568992"/>
                  <a:pt x="297744" y="650108"/>
                </a:cubicBezTo>
                <a:cubicBezTo>
                  <a:pt x="225231" y="731224"/>
                  <a:pt x="155176" y="827088"/>
                  <a:pt x="106015" y="893456"/>
                </a:cubicBezTo>
                <a:cubicBezTo>
                  <a:pt x="56854" y="959824"/>
                  <a:pt x="11379" y="1017588"/>
                  <a:pt x="2776" y="1048314"/>
                </a:cubicBezTo>
                <a:cubicBezTo>
                  <a:pt x="-5827" y="1079040"/>
                  <a:pt x="4005" y="1072895"/>
                  <a:pt x="54395" y="1077811"/>
                </a:cubicBezTo>
                <a:cubicBezTo>
                  <a:pt x="104785" y="1082727"/>
                  <a:pt x="183444" y="1096246"/>
                  <a:pt x="305118" y="1077811"/>
                </a:cubicBezTo>
                <a:cubicBezTo>
                  <a:pt x="426792" y="1059376"/>
                  <a:pt x="613606" y="1027421"/>
                  <a:pt x="784441" y="967198"/>
                </a:cubicBezTo>
                <a:cubicBezTo>
                  <a:pt x="955276" y="906975"/>
                  <a:pt x="1203541" y="807423"/>
                  <a:pt x="1330131" y="716475"/>
                </a:cubicBezTo>
                <a:cubicBezTo>
                  <a:pt x="1456721" y="625527"/>
                  <a:pt x="1509570" y="511227"/>
                  <a:pt x="1543983" y="421508"/>
                </a:cubicBezTo>
                <a:cubicBezTo>
                  <a:pt x="1578396" y="331789"/>
                  <a:pt x="1566105" y="243298"/>
                  <a:pt x="1536608" y="178159"/>
                </a:cubicBezTo>
                <a:cubicBezTo>
                  <a:pt x="1507111" y="113020"/>
                  <a:pt x="1418621" y="60172"/>
                  <a:pt x="1367002" y="30675"/>
                </a:cubicBezTo>
                <a:cubicBezTo>
                  <a:pt x="1315383" y="1178"/>
                  <a:pt x="1278511" y="-2508"/>
                  <a:pt x="1226892" y="1179"/>
                </a:cubicBezTo>
                <a:cubicBezTo>
                  <a:pt x="1175273" y="4866"/>
                  <a:pt x="1121196" y="25759"/>
                  <a:pt x="1057286" y="52798"/>
                </a:cubicBezTo>
                <a:cubicBezTo>
                  <a:pt x="993376" y="79837"/>
                  <a:pt x="929466" y="101959"/>
                  <a:pt x="843434" y="163411"/>
                </a:cubicBezTo>
                <a:cubicBezTo>
                  <a:pt x="757402" y="224863"/>
                  <a:pt x="632040" y="325643"/>
                  <a:pt x="541092" y="406759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69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igura a mano libera 14"/>
          <p:cNvSpPr/>
          <p:nvPr/>
        </p:nvSpPr>
        <p:spPr>
          <a:xfrm>
            <a:off x="6668415" y="3697187"/>
            <a:ext cx="605581" cy="925404"/>
          </a:xfrm>
          <a:custGeom>
            <a:avLst/>
            <a:gdLst>
              <a:gd name="connsiteX0" fmla="*/ 71598 w 605581"/>
              <a:gd name="connsiteY0" fmla="*/ 281035 h 925404"/>
              <a:gd name="connsiteX1" fmla="*/ 5230 w 605581"/>
              <a:gd name="connsiteY1" fmla="*/ 502261 h 925404"/>
              <a:gd name="connsiteX2" fmla="*/ 12604 w 605581"/>
              <a:gd name="connsiteY2" fmla="*/ 752984 h 925404"/>
              <a:gd name="connsiteX3" fmla="*/ 78972 w 605581"/>
              <a:gd name="connsiteY3" fmla="*/ 907842 h 925404"/>
              <a:gd name="connsiteX4" fmla="*/ 233830 w 605581"/>
              <a:gd name="connsiteY4" fmla="*/ 907842 h 925404"/>
              <a:gd name="connsiteX5" fmla="*/ 440308 w 605581"/>
              <a:gd name="connsiteY5" fmla="*/ 782481 h 925404"/>
              <a:gd name="connsiteX6" fmla="*/ 580417 w 605581"/>
              <a:gd name="connsiteY6" fmla="*/ 553881 h 925404"/>
              <a:gd name="connsiteX7" fmla="*/ 602540 w 605581"/>
              <a:gd name="connsiteY7" fmla="*/ 273661 h 925404"/>
              <a:gd name="connsiteX8" fmla="*/ 543546 w 605581"/>
              <a:gd name="connsiteY8" fmla="*/ 89306 h 925404"/>
              <a:gd name="connsiteX9" fmla="*/ 396062 w 605581"/>
              <a:gd name="connsiteY9" fmla="*/ 8190 h 925404"/>
              <a:gd name="connsiteX10" fmla="*/ 263327 w 605581"/>
              <a:gd name="connsiteY10" fmla="*/ 30313 h 925404"/>
              <a:gd name="connsiteX11" fmla="*/ 71598 w 605581"/>
              <a:gd name="connsiteY11" fmla="*/ 281035 h 9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5581" h="925404">
                <a:moveTo>
                  <a:pt x="71598" y="281035"/>
                </a:moveTo>
                <a:cubicBezTo>
                  <a:pt x="28582" y="359693"/>
                  <a:pt x="15062" y="423603"/>
                  <a:pt x="5230" y="502261"/>
                </a:cubicBezTo>
                <a:cubicBezTo>
                  <a:pt x="-4602" y="580919"/>
                  <a:pt x="314" y="685387"/>
                  <a:pt x="12604" y="752984"/>
                </a:cubicBezTo>
                <a:cubicBezTo>
                  <a:pt x="24894" y="820581"/>
                  <a:pt x="42101" y="882032"/>
                  <a:pt x="78972" y="907842"/>
                </a:cubicBezTo>
                <a:cubicBezTo>
                  <a:pt x="115843" y="933652"/>
                  <a:pt x="173607" y="928736"/>
                  <a:pt x="233830" y="907842"/>
                </a:cubicBezTo>
                <a:cubicBezTo>
                  <a:pt x="294053" y="886948"/>
                  <a:pt x="382544" y="841474"/>
                  <a:pt x="440308" y="782481"/>
                </a:cubicBezTo>
                <a:cubicBezTo>
                  <a:pt x="498072" y="723488"/>
                  <a:pt x="553378" y="638684"/>
                  <a:pt x="580417" y="553881"/>
                </a:cubicBezTo>
                <a:cubicBezTo>
                  <a:pt x="607456" y="469078"/>
                  <a:pt x="608685" y="351090"/>
                  <a:pt x="602540" y="273661"/>
                </a:cubicBezTo>
                <a:cubicBezTo>
                  <a:pt x="596395" y="196232"/>
                  <a:pt x="577959" y="133551"/>
                  <a:pt x="543546" y="89306"/>
                </a:cubicBezTo>
                <a:cubicBezTo>
                  <a:pt x="509133" y="45061"/>
                  <a:pt x="442765" y="18022"/>
                  <a:pt x="396062" y="8190"/>
                </a:cubicBezTo>
                <a:cubicBezTo>
                  <a:pt x="349359" y="-1642"/>
                  <a:pt x="316175" y="-10245"/>
                  <a:pt x="263327" y="30313"/>
                </a:cubicBezTo>
                <a:cubicBezTo>
                  <a:pt x="210479" y="70871"/>
                  <a:pt x="114614" y="202377"/>
                  <a:pt x="71598" y="281035"/>
                </a:cubicBezTo>
                <a:close/>
              </a:path>
            </a:pathLst>
          </a:custGeom>
          <a:gradFill flip="none" rotWithShape="1">
            <a:gsLst>
              <a:gs pos="0">
                <a:srgbClr val="0046FF">
                  <a:tint val="66000"/>
                  <a:satMod val="160000"/>
                </a:srgbClr>
              </a:gs>
              <a:gs pos="50000">
                <a:srgbClr val="0046FF">
                  <a:tint val="44500"/>
                  <a:satMod val="160000"/>
                </a:srgbClr>
              </a:gs>
              <a:gs pos="100000">
                <a:srgbClr val="0046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28575">
                <a:solidFill>
                  <a:srgbClr val="0046FF"/>
                </a:solidFill>
              </a:ln>
              <a:solidFill>
                <a:srgbClr val="0038C4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480178" y="2664388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46FF"/>
                </a:solidFill>
              </a:rPr>
              <a:t>arXiv:1607.08006</a:t>
            </a:r>
            <a:endParaRPr lang="it-IT" dirty="0">
              <a:solidFill>
                <a:srgbClr val="0046FF"/>
              </a:solidFill>
            </a:endParaRPr>
          </a:p>
        </p:txBody>
      </p:sp>
      <p:sp>
        <p:nvSpPr>
          <p:cNvPr id="16" name="Titolo 7"/>
          <p:cNvSpPr>
            <a:spLocks noGrp="1"/>
          </p:cNvSpPr>
          <p:nvPr>
            <p:ph type="title"/>
          </p:nvPr>
        </p:nvSpPr>
        <p:spPr>
          <a:xfrm>
            <a:off x="657232" y="15326"/>
            <a:ext cx="7620000" cy="1143000"/>
          </a:xfrm>
        </p:spPr>
        <p:txBody>
          <a:bodyPr/>
          <a:lstStyle/>
          <a:p>
            <a:pPr algn="ctr"/>
            <a:r>
              <a:rPr lang="it-IT" sz="4400" b="1" dirty="0" smtClean="0"/>
              <a:t>The </a:t>
            </a:r>
            <a:r>
              <a:rPr lang="it-IT" sz="4400" b="1" dirty="0" err="1" smtClean="0"/>
              <a:t>IceCube</a:t>
            </a:r>
            <a:r>
              <a:rPr lang="it-IT" sz="4400" b="1" dirty="0" smtClean="0"/>
              <a:t> </a:t>
            </a:r>
            <a:r>
              <a:rPr lang="it-IT" sz="4400" b="1" dirty="0" err="1" smtClean="0"/>
              <a:t>spectral</a:t>
            </a:r>
            <a:r>
              <a:rPr lang="it-IT" sz="4400" b="1" dirty="0" smtClean="0"/>
              <a:t> </a:t>
            </a:r>
            <a:r>
              <a:rPr lang="it-IT" sz="4400" b="1" dirty="0" err="1" smtClean="0"/>
              <a:t>anomaly</a:t>
            </a:r>
            <a:endParaRPr lang="en-US" sz="4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sellaDiTesto 16"/>
              <p:cNvSpPr txBox="1"/>
              <p:nvPr/>
            </p:nvSpPr>
            <p:spPr>
              <a:xfrm>
                <a:off x="4304547" y="4225815"/>
                <a:ext cx="2471042" cy="793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/>
                            </a:rPr>
                            <m:t>𝑑𝐸</m:t>
                          </m:r>
                        </m:den>
                      </m:f>
                      <m:r>
                        <a:rPr lang="it-IT" sz="2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  <a:ea typeface="Cambria Math"/>
                        </a:rPr>
                        <m:t>Φ</m:t>
                      </m:r>
                      <m:r>
                        <a:rPr lang="it-IT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547" y="4225815"/>
                <a:ext cx="2471042" cy="7935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tangolo 17"/>
          <p:cNvSpPr/>
          <p:nvPr/>
        </p:nvSpPr>
        <p:spPr>
          <a:xfrm>
            <a:off x="-534533" y="5368091"/>
            <a:ext cx="454470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M</a:t>
            </a:r>
            <a:r>
              <a:rPr lang="it-IT" sz="1600" dirty="0"/>
              <a:t>. Spurio, PRD </a:t>
            </a:r>
            <a:r>
              <a:rPr lang="en-US" sz="1600" dirty="0"/>
              <a:t>90 (2014) 10, 103004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A. </a:t>
            </a:r>
            <a:r>
              <a:rPr lang="en-US" sz="1600" dirty="0" err="1" smtClean="0"/>
              <a:t>Neronov</a:t>
            </a:r>
            <a:r>
              <a:rPr lang="en-US" sz="1600" dirty="0" smtClean="0"/>
              <a:t>, D. </a:t>
            </a:r>
            <a:r>
              <a:rPr lang="en-US" sz="1600" dirty="0" err="1" smtClean="0"/>
              <a:t>Semikoz</a:t>
            </a:r>
            <a:r>
              <a:rPr lang="en-US" sz="1600" dirty="0" smtClean="0"/>
              <a:t>, APP 75(2016)60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/>
              <a:t>D. </a:t>
            </a:r>
            <a:r>
              <a:rPr lang="it-IT" sz="1600" dirty="0" err="1"/>
              <a:t>Gaggero</a:t>
            </a:r>
            <a:r>
              <a:rPr lang="it-IT" sz="1600" dirty="0"/>
              <a:t>  et al. APJ L25(2015) </a:t>
            </a:r>
            <a:r>
              <a:rPr lang="it-IT" sz="1600" dirty="0" smtClean="0"/>
              <a:t>815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Palladino</a:t>
            </a:r>
            <a:r>
              <a:rPr lang="en-US" sz="1600" dirty="0"/>
              <a:t>, F. </a:t>
            </a:r>
            <a:r>
              <a:rPr lang="en-US" sz="1600" dirty="0" err="1"/>
              <a:t>Vissani</a:t>
            </a:r>
            <a:r>
              <a:rPr lang="en-US" sz="1600" dirty="0"/>
              <a:t>, </a:t>
            </a:r>
            <a:r>
              <a:rPr lang="en-US" sz="1600" dirty="0" err="1" smtClean="0"/>
              <a:t>ApJ</a:t>
            </a:r>
            <a:r>
              <a:rPr lang="en-US" sz="1600" dirty="0" smtClean="0"/>
              <a:t>. 826 (2016) 185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….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114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657232" y="15326"/>
            <a:ext cx="7620000" cy="1143000"/>
          </a:xfrm>
        </p:spPr>
        <p:txBody>
          <a:bodyPr/>
          <a:lstStyle/>
          <a:p>
            <a:pPr algn="ctr"/>
            <a:r>
              <a:rPr lang="it-IT" sz="4400" b="1" dirty="0"/>
              <a:t>Down in IC = Up in </a:t>
            </a:r>
            <a:r>
              <a:rPr lang="it-IT" sz="4400" b="1" dirty="0" smtClean="0"/>
              <a:t>ANTARES</a:t>
            </a:r>
            <a:endParaRPr lang="en-US" sz="4400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8</a:t>
            </a:fld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5" y="3093396"/>
            <a:ext cx="8159180" cy="3227708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23323"/>
          <a:stretch/>
        </p:blipFill>
        <p:spPr bwMode="auto">
          <a:xfrm>
            <a:off x="6084275" y="4416564"/>
            <a:ext cx="1205808" cy="134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5745634" y="6338413"/>
            <a:ext cx="2099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Almost</a:t>
            </a:r>
            <a:r>
              <a:rPr lang="it-IT" sz="2400" b="1" dirty="0" smtClean="0"/>
              <a:t> in scale</a:t>
            </a:r>
            <a:endParaRPr lang="en-US" sz="24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/>
          <a:srcRect l="1126" r="4601" b="31720"/>
          <a:stretch/>
        </p:blipFill>
        <p:spPr>
          <a:xfrm>
            <a:off x="21970" y="1598467"/>
            <a:ext cx="8441578" cy="1081551"/>
          </a:xfrm>
          <a:prstGeom prst="rect">
            <a:avLst/>
          </a:prstGeom>
        </p:spPr>
      </p:pic>
      <p:pic>
        <p:nvPicPr>
          <p:cNvPr id="13" name="Picture 2" descr="http://www.goolgule.com/wp-content/uploads/2015/01/arrows-up-down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0"/>
          <a:stretch/>
        </p:blipFill>
        <p:spPr bwMode="auto">
          <a:xfrm>
            <a:off x="7290083" y="1146490"/>
            <a:ext cx="885422" cy="139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goolgule.com/wp-content/uploads/2015/01/arrows-up-down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93"/>
          <a:stretch/>
        </p:blipFill>
        <p:spPr bwMode="auto">
          <a:xfrm>
            <a:off x="492972" y="1189381"/>
            <a:ext cx="947929" cy="140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24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20000" cy="1745231"/>
          </a:xfrm>
        </p:spPr>
        <p:txBody>
          <a:bodyPr/>
          <a:lstStyle/>
          <a:p>
            <a:pPr algn="ctr"/>
            <a:r>
              <a:rPr lang="it-IT" sz="4400" b="1" dirty="0" smtClean="0"/>
              <a:t>ANTARES </a:t>
            </a:r>
            <a:r>
              <a:rPr lang="it-IT" sz="4400" b="1" dirty="0" err="1" smtClean="0"/>
              <a:t>searches</a:t>
            </a:r>
            <a:r>
              <a:rPr lang="it-IT" sz="4400" b="1" dirty="0" smtClean="0"/>
              <a:t> for </a:t>
            </a:r>
            <a:r>
              <a:rPr lang="it-IT" sz="4400" b="1" dirty="0" err="1" smtClean="0"/>
              <a:t>astrophysical</a:t>
            </a:r>
            <a:r>
              <a:rPr lang="it-IT" sz="4400" b="1" dirty="0" smtClean="0"/>
              <a:t> </a:t>
            </a:r>
            <a:r>
              <a:rPr lang="it-IT" sz="4400" b="1" dirty="0" err="1" smtClean="0"/>
              <a:t>neutrinos</a:t>
            </a:r>
            <a:endParaRPr lang="en-US" sz="4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61062"/>
            <a:ext cx="7620000" cy="4039737"/>
          </a:xfrm>
        </p:spPr>
        <p:txBody>
          <a:bodyPr>
            <a:normAutofit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sz="3200" dirty="0" smtClean="0"/>
              <a:t>Searches for a diffuse flux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200" dirty="0" smtClean="0"/>
              <a:t>Searches for point-like sources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200" dirty="0" smtClean="0"/>
              <a:t>Searches for «enhanced» diffuse flux (extended regions)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200" dirty="0" smtClean="0"/>
              <a:t>Transient/</a:t>
            </a:r>
            <a:r>
              <a:rPr lang="en-US" sz="3200" dirty="0" err="1" smtClean="0"/>
              <a:t>multimessenger</a:t>
            </a:r>
            <a:r>
              <a:rPr lang="en-US" sz="3200" dirty="0" smtClean="0"/>
              <a:t> studies</a:t>
            </a:r>
          </a:p>
          <a:p>
            <a:endParaRPr lang="en-US" sz="32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SciNeGHE- Pisa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Results 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iacen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>
    <a:spDef>
      <a:spPr>
        <a:noFill/>
        <a:ln w="57150">
          <a:solidFill>
            <a:srgbClr val="0046FF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00B0F0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spcBef>
            <a:spcPts val="600"/>
          </a:spcBef>
          <a:defRPr sz="20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33997</TotalTime>
  <Words>3009</Words>
  <Application>Microsoft Office PowerPoint</Application>
  <PresentationFormat>Presentazione su schermo (4:3)</PresentationFormat>
  <Paragraphs>526</Paragraphs>
  <Slides>44</Slides>
  <Notes>3</Notes>
  <HiddenSlides>4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45" baseType="lpstr">
      <vt:lpstr>Adiacente</vt:lpstr>
      <vt:lpstr>Results from the ANTARES Neutrino Telescope  </vt:lpstr>
      <vt:lpstr>Presentazione standard di PowerPoint</vt:lpstr>
      <vt:lpstr>Presentazione standard di PowerPoint</vt:lpstr>
      <vt:lpstr>Presentazione standard di PowerPoint</vt:lpstr>
      <vt:lpstr>The scientific goals of ANTARES</vt:lpstr>
      <vt:lpstr>On the quest for the origin of the IceCube astrophysical n’s</vt:lpstr>
      <vt:lpstr>The IceCube spectral anomaly</vt:lpstr>
      <vt:lpstr>Down in IC = Up in ANTARES</vt:lpstr>
      <vt:lpstr>ANTARES searches for astrophysical neutrinos</vt:lpstr>
      <vt:lpstr>1. ANTARES diffuse flux (tracks)</vt:lpstr>
      <vt:lpstr>   1. ANTARES diffuse flux (cascades)</vt:lpstr>
      <vt:lpstr>2. Point Sources </vt:lpstr>
      <vt:lpstr> 3. “Enhanced” diffuse flux ?</vt:lpstr>
      <vt:lpstr>3. The Galactic ridge </vt:lpstr>
      <vt:lpstr>Presentazione standard di PowerPoint</vt:lpstr>
      <vt:lpstr>4. Multimessenger program </vt:lpstr>
      <vt:lpstr>4. Multimessenger program </vt:lpstr>
      <vt:lpstr>Real-time follow-up (TAToO) </vt:lpstr>
      <vt:lpstr>A particular event: ANT150901</vt:lpstr>
      <vt:lpstr>On-line set-up</vt:lpstr>
      <vt:lpstr>4. Multimessenger program </vt:lpstr>
      <vt:lpstr>Neutrino follow-up of GWs</vt:lpstr>
      <vt:lpstr>Neutrino follow-up of GW150914 a joint  ANTARES/IceCube/LigoSC/Virgo. Phys.Rev. D93 (2016), 122010</vt:lpstr>
      <vt:lpstr>4. Multimessenger program </vt:lpstr>
      <vt:lpstr>nm associated with GeV and TeV g-ray flaring blazars and X-ray binaries</vt:lpstr>
      <vt:lpstr>Dark Matter searches</vt:lpstr>
      <vt:lpstr>Search from the Sun </vt:lpstr>
      <vt:lpstr>Search from the Sun (result) </vt:lpstr>
      <vt:lpstr>DM from the Galactic Center</vt:lpstr>
      <vt:lpstr>Summary </vt:lpstr>
      <vt:lpstr>Thank you!</vt:lpstr>
      <vt:lpstr>Spares</vt:lpstr>
      <vt:lpstr>How limits on fluence are deduced?</vt:lpstr>
      <vt:lpstr>Blazars monitored by TANAMI*</vt:lpstr>
      <vt:lpstr>IC-HESE vs. ANTARES   Aeff</vt:lpstr>
      <vt:lpstr>Tracks (nmCC) in ANTARES</vt:lpstr>
      <vt:lpstr>Cascades  (neCC, NC) in ANTARES</vt:lpstr>
      <vt:lpstr>3C 279 Blazar</vt:lpstr>
      <vt:lpstr>3C 279 Blazar</vt:lpstr>
      <vt:lpstr>Atmospheric neutrinos</vt:lpstr>
      <vt:lpstr>Presentazione standard di PowerPoint</vt:lpstr>
      <vt:lpstr>Presentazione standard di PowerPoint</vt:lpstr>
      <vt:lpstr>2.Hidden PS producing np HESE?</vt:lpstr>
      <vt:lpstr>3. n from Fermi Bubbles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for diffuse cosmic neutrino fluxes with the ANTARES detector</dc:title>
  <dc:creator>Vladimir</dc:creator>
  <cp:lastModifiedBy>maurizio</cp:lastModifiedBy>
  <cp:revision>431</cp:revision>
  <dcterms:created xsi:type="dcterms:W3CDTF">2014-06-25T09:08:15Z</dcterms:created>
  <dcterms:modified xsi:type="dcterms:W3CDTF">2016-10-19T11:53:55Z</dcterms:modified>
</cp:coreProperties>
</file>