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32" r:id="rId5"/>
    <p:sldMasterId id="2147483807" r:id="rId6"/>
  </p:sldMasterIdLst>
  <p:notesMasterIdLst>
    <p:notesMasterId r:id="rId40"/>
  </p:notesMasterIdLst>
  <p:sldIdLst>
    <p:sldId id="367" r:id="rId7"/>
    <p:sldId id="368" r:id="rId8"/>
    <p:sldId id="311" r:id="rId9"/>
    <p:sldId id="344" r:id="rId10"/>
    <p:sldId id="320" r:id="rId11"/>
    <p:sldId id="257" r:id="rId12"/>
    <p:sldId id="262" r:id="rId13"/>
    <p:sldId id="309" r:id="rId14"/>
    <p:sldId id="263" r:id="rId15"/>
    <p:sldId id="296" r:id="rId16"/>
    <p:sldId id="293" r:id="rId17"/>
    <p:sldId id="294" r:id="rId18"/>
    <p:sldId id="275" r:id="rId19"/>
    <p:sldId id="343" r:id="rId20"/>
    <p:sldId id="369" r:id="rId21"/>
    <p:sldId id="370" r:id="rId22"/>
    <p:sldId id="278" r:id="rId23"/>
    <p:sldId id="283" r:id="rId24"/>
    <p:sldId id="354" r:id="rId25"/>
    <p:sldId id="364" r:id="rId26"/>
    <p:sldId id="340" r:id="rId27"/>
    <p:sldId id="341" r:id="rId28"/>
    <p:sldId id="371" r:id="rId29"/>
    <p:sldId id="372" r:id="rId30"/>
    <p:sldId id="374" r:id="rId31"/>
    <p:sldId id="373" r:id="rId32"/>
    <p:sldId id="380" r:id="rId33"/>
    <p:sldId id="377" r:id="rId34"/>
    <p:sldId id="379" r:id="rId35"/>
    <p:sldId id="378" r:id="rId36"/>
    <p:sldId id="353" r:id="rId37"/>
    <p:sldId id="375" r:id="rId38"/>
    <p:sldId id="376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519"/>
    <a:srgbClr val="800412"/>
    <a:srgbClr val="CC3399"/>
    <a:srgbClr val="0000FF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9" autoAdjust="0"/>
    <p:restoredTop sz="99454" autoAdjust="0"/>
  </p:normalViewPr>
  <p:slideViewPr>
    <p:cSldViewPr>
      <p:cViewPr>
        <p:scale>
          <a:sx n="100" d="100"/>
          <a:sy n="100" d="100"/>
        </p:scale>
        <p:origin x="-280" y="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6CBE-127B-4A1A-94A8-A06C0E610745}" type="datetimeFigureOut">
              <a:rPr lang="it-IT" smtClean="0"/>
              <a:t>10/17/16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385EE-5A7D-4ED2-B59B-9C262715B1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06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F662D47-E79A-4D44-8613-481921D3CBFC}" type="slidenum">
              <a:rPr lang="en-US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987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buFont typeface="Times New Roman" pitchFamily="16" charset="0"/>
              <a:buNone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86849F0-BF8A-5A43-9DF0-0BA2D5194FD0}" type="slidenum">
              <a:rPr 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AC76-2BFC-4CDA-8F05-51C7DBB9B29B}" type="slidenum">
              <a:rPr lang="it-IT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latin typeface="Times New Roman" charset="0"/>
            </a:endParaRPr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F3BD662-F898-8B4C-88DB-A8442E09E6C7}" type="slidenum">
              <a:rPr lang="it-IT">
                <a:solidFill>
                  <a:srgbClr val="000000"/>
                </a:solidFill>
              </a:rPr>
              <a:pPr eaLnBrk="1" hangingPunct="1"/>
              <a:t>27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B68F-E647-48DC-AA0D-FF97E5045D31}" type="datetime1">
              <a:rPr lang="it-IT" smtClean="0"/>
              <a:t>10/17/16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88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D517-9C13-47D9-A08D-6C005CCB72B0}" type="datetime1">
              <a:rPr lang="it-IT" smtClean="0"/>
              <a:t>10/17/16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19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ECC3-449E-4041-8943-4BC6292B1090}" type="datetime1">
              <a:rPr lang="it-IT" smtClean="0"/>
              <a:t>10/17/16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65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401836" y="1107281"/>
            <a:ext cx="8340329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771901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BB53-B257-4D0F-86F3-BABBBBD952E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86-DB4A-46E1-80B5-B453D9155CD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6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24D7-11C8-4DBD-B404-30807271D4E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7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6B5-A59F-4C85-B4FA-32FCF458182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4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A698-2DBF-44B1-AD1B-36AAD2CF029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59ED-0330-4896-9550-59E03CED790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0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4EF7-0F4C-4E09-84C8-0E393F67D5A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7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4FED-8E39-4006-9505-493047BC9926}" type="datetime1">
              <a:rPr lang="it-IT" smtClean="0"/>
              <a:t>10/17/16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58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AD8-5741-48DD-BAC6-CE245B35B70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0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2E1-D197-4BC5-A6CF-7A40F42E617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895-C857-454F-916F-02F4405CA3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8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865C-7EC7-4B8A-B157-5DBF4761195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4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66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9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7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8E17-5193-4116-AE67-AFE9FBEE98BB}" type="datetime1">
              <a:rPr lang="it-IT" smtClean="0"/>
              <a:t>10/17/16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07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70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46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91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7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83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29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76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76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72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F975-CB51-43E3-84EE-6B46D7107625}" type="datetime1">
              <a:rPr lang="it-IT" smtClean="0"/>
              <a:t>10/17/16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535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31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17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7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68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5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3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6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0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03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6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60B0-5ADF-4B63-ADF1-25CFABBF39B4}" type="datetime1">
              <a:rPr lang="it-IT" smtClean="0"/>
              <a:t>10/17/16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400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04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9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8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1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79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13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34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049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364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22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A1C0-EDA2-4F9F-ADC5-1281DED375A3}" type="datetime1">
              <a:rPr lang="it-IT" smtClean="0"/>
              <a:t>10/17/16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16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358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611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846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076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7183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7931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302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50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938E-D4EE-45B3-B20E-FDAC96D13FEA}" type="datetime1">
              <a:rPr lang="it-IT" smtClean="0"/>
              <a:t>10/17/16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6A04-A888-48B0-BC87-C21C48F3FED0}" type="datetime1">
              <a:rPr lang="it-IT" smtClean="0"/>
              <a:t>10/17/16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3300-3A1A-42E0-BB61-72902215DE22}" type="datetime1">
              <a:rPr lang="it-IT" smtClean="0"/>
              <a:t>10/17/16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32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D80E-9DE0-4EB6-B31F-937640694097}" type="datetime1">
              <a:rPr lang="it-IT" smtClean="0"/>
              <a:t>10/17/16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B1F3-A594-4F52-B1C7-5E9480FBFE1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8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78D0-AF2B-42E0-8783-99CC726C06A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61B2-9B82-4BE7-B737-9A16100C31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E3D0-ABB4-432E-AA16-EA89AD04721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AB19-64E3-47D8-94A1-3284B08D8F09}" type="datetimeFigureOut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9F3A-2959-4E0D-9564-CF7371766911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9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banner_presentazione_UNICO_senza_logo_AS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6988"/>
            <a:ext cx="9088437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1550" y="6021388"/>
            <a:ext cx="7704138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81705" tIns="40673" rIns="81705" bIns="40673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6000"/>
              </a:lnSpc>
              <a:defRPr/>
            </a:pPr>
            <a:r>
              <a:rPr lang="en-GB" b="1" dirty="0" err="1" smtClean="0">
                <a:solidFill>
                  <a:srgbClr val="FFFF00"/>
                </a:solidFill>
                <a:cs typeface="MS Gothic" charset="0"/>
              </a:rPr>
              <a:t>Imma</a:t>
            </a:r>
            <a:r>
              <a:rPr lang="en-GB" b="1" dirty="0" smtClean="0">
                <a:solidFill>
                  <a:srgbClr val="FFFF00"/>
                </a:solidFill>
                <a:cs typeface="MS Gothic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cs typeface="MS Gothic" charset="0"/>
              </a:rPr>
              <a:t>Donnarumma</a:t>
            </a:r>
            <a:r>
              <a:rPr lang="en-GB" b="1" dirty="0" smtClean="0">
                <a:solidFill>
                  <a:srgbClr val="FFFF00"/>
                </a:solidFill>
                <a:cs typeface="MS Gothic" charset="0"/>
              </a:rPr>
              <a:t>, on behalf of the AGILE Team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1400" dirty="0" err="1" smtClean="0">
                <a:solidFill>
                  <a:schemeClr val="bg1"/>
                </a:solidFill>
              </a:rPr>
              <a:t>SciNeGHE</a:t>
            </a:r>
            <a:r>
              <a:rPr lang="en-US" sz="1400" dirty="0" smtClean="0">
                <a:solidFill>
                  <a:schemeClr val="bg1"/>
                </a:solidFill>
              </a:rPr>
              <a:t> 2016, Pisa,  October 18 - 21, 2016</a:t>
            </a:r>
            <a:endParaRPr lang="en-GB" sz="1400" b="1" dirty="0">
              <a:solidFill>
                <a:schemeClr val="bg1"/>
              </a:solidFill>
              <a:cs typeface="MS Gothic" charset="0"/>
            </a:endParaRPr>
          </a:p>
        </p:txBody>
      </p:sp>
      <p:sp>
        <p:nvSpPr>
          <p:cNvPr id="38917" name="TextBox 2"/>
          <p:cNvSpPr txBox="1">
            <a:spLocks noChangeArrowheads="1"/>
          </p:cNvSpPr>
          <p:nvPr/>
        </p:nvSpPr>
        <p:spPr bwMode="auto">
          <a:xfrm>
            <a:off x="755650" y="44450"/>
            <a:ext cx="7488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AGILE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observations of GW events</a:t>
            </a:r>
          </a:p>
        </p:txBody>
      </p:sp>
    </p:spTree>
    <p:extLst>
      <p:ext uri="{BB962C8B-B14F-4D97-AF65-F5344CB8AC3E}">
        <p14:creationId xmlns:p14="http://schemas.microsoft.com/office/powerpoint/2010/main" val="1020109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06672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GW150914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8904" y="2431429"/>
            <a:ext cx="8229600" cy="45259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T</a:t>
            </a:r>
            <a:r>
              <a:rPr lang="it-IT" b="1" baseline="-25000" dirty="0" smtClean="0">
                <a:solidFill>
                  <a:srgbClr val="0000FF"/>
                </a:solidFill>
              </a:rPr>
              <a:t>0</a:t>
            </a:r>
            <a:r>
              <a:rPr lang="it-IT" b="1" dirty="0" smtClean="0">
                <a:solidFill>
                  <a:srgbClr val="0000FF"/>
                </a:solidFill>
              </a:rPr>
              <a:t> = 9:50:45 UT, 14 </a:t>
            </a:r>
            <a:r>
              <a:rPr lang="it-IT" b="1" dirty="0" err="1" smtClean="0">
                <a:solidFill>
                  <a:srgbClr val="0000FF"/>
                </a:solidFill>
              </a:rPr>
              <a:t>September</a:t>
            </a:r>
            <a:r>
              <a:rPr lang="it-IT" b="1" dirty="0" smtClean="0">
                <a:solidFill>
                  <a:srgbClr val="0000FF"/>
                </a:solidFill>
              </a:rPr>
              <a:t>, 2015</a:t>
            </a:r>
          </a:p>
          <a:p>
            <a:pPr marL="0" indent="0">
              <a:buNone/>
            </a:pP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>
                <a:solidFill>
                  <a:srgbClr val="006600"/>
                </a:solidFill>
              </a:rPr>
              <a:t>l</a:t>
            </a:r>
            <a:r>
              <a:rPr lang="it-IT" b="1" dirty="0" err="1" smtClean="0">
                <a:solidFill>
                  <a:srgbClr val="006600"/>
                </a:solidFill>
              </a:rPr>
              <a:t>earned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about</a:t>
            </a:r>
            <a:r>
              <a:rPr lang="it-IT" b="1" dirty="0" smtClean="0">
                <a:solidFill>
                  <a:srgbClr val="006600"/>
                </a:solidFill>
              </a:rPr>
              <a:t> the </a:t>
            </a:r>
            <a:r>
              <a:rPr lang="it-IT" b="1" dirty="0" err="1" smtClean="0">
                <a:solidFill>
                  <a:srgbClr val="006600"/>
                </a:solidFill>
              </a:rPr>
              <a:t>event</a:t>
            </a:r>
            <a:r>
              <a:rPr lang="it-IT" b="1" dirty="0" smtClean="0">
                <a:solidFill>
                  <a:srgbClr val="006600"/>
                </a:solidFill>
              </a:rPr>
              <a:t> on </a:t>
            </a:r>
            <a:r>
              <a:rPr lang="it-IT" b="1" dirty="0" err="1" smtClean="0">
                <a:solidFill>
                  <a:srgbClr val="006600"/>
                </a:solidFill>
              </a:rPr>
              <a:t>Feb</a:t>
            </a:r>
            <a:r>
              <a:rPr lang="it-IT" b="1" dirty="0" smtClean="0">
                <a:solidFill>
                  <a:srgbClr val="006600"/>
                </a:solidFill>
              </a:rPr>
              <a:t>. 11, 2016</a:t>
            </a:r>
            <a:br>
              <a:rPr lang="it-IT" b="1" dirty="0" smtClean="0">
                <a:solidFill>
                  <a:srgbClr val="006600"/>
                </a:solidFill>
              </a:rPr>
            </a:br>
            <a:r>
              <a:rPr lang="it-IT" b="1" dirty="0" smtClean="0">
                <a:solidFill>
                  <a:srgbClr val="006600"/>
                </a:solidFill>
              </a:rPr>
              <a:t>(no </a:t>
            </a:r>
            <a:r>
              <a:rPr lang="it-IT" b="1" dirty="0" err="1" smtClean="0">
                <a:solidFill>
                  <a:srgbClr val="006600"/>
                </a:solidFill>
              </a:rPr>
              <a:t>MoU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active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yet</a:t>
            </a:r>
            <a:r>
              <a:rPr lang="it-IT" b="1" dirty="0" smtClean="0">
                <a:solidFill>
                  <a:srgbClr val="006600"/>
                </a:solidFill>
              </a:rPr>
              <a:t>)</a:t>
            </a:r>
          </a:p>
          <a:p>
            <a:r>
              <a:rPr lang="it-IT" b="1" dirty="0" err="1">
                <a:solidFill>
                  <a:srgbClr val="006600"/>
                </a:solidFill>
              </a:rPr>
              <a:t>a</a:t>
            </a:r>
            <a:r>
              <a:rPr lang="it-IT" b="1" dirty="0" err="1" smtClean="0">
                <a:solidFill>
                  <a:srgbClr val="006600"/>
                </a:solidFill>
              </a:rPr>
              <a:t>rchival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search</a:t>
            </a:r>
            <a:endParaRPr lang="it-IT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FFFF00"/>
                </a:solidFill>
              </a:rPr>
              <a:t>e</a:t>
            </a:r>
            <a:r>
              <a:rPr lang="it-IT" sz="3200" b="1" dirty="0" err="1" smtClean="0">
                <a:solidFill>
                  <a:srgbClr val="FFFF00"/>
                </a:solidFill>
              </a:rPr>
              <a:t>xposure</a:t>
            </a:r>
            <a:r>
              <a:rPr lang="it-IT" sz="3200" b="1" dirty="0" smtClean="0">
                <a:solidFill>
                  <a:srgbClr val="FFFF00"/>
                </a:solidFill>
              </a:rPr>
              <a:t>: </a:t>
            </a:r>
            <a:r>
              <a:rPr lang="it-IT" sz="3200" b="1" dirty="0" err="1" smtClean="0">
                <a:solidFill>
                  <a:srgbClr val="FFFF00"/>
                </a:solidFill>
              </a:rPr>
              <a:t>revolution</a:t>
            </a:r>
            <a:r>
              <a:rPr lang="it-IT" sz="3200" b="1" dirty="0" smtClean="0">
                <a:solidFill>
                  <a:srgbClr val="FFFF00"/>
                </a:solidFill>
              </a:rPr>
              <a:t> -120/+300 sec from T</a:t>
            </a:r>
            <a:r>
              <a:rPr lang="it-IT" sz="3200" b="1" baseline="-25000" dirty="0" smtClean="0">
                <a:solidFill>
                  <a:srgbClr val="FFFF00"/>
                </a:solidFill>
              </a:rPr>
              <a:t>0</a:t>
            </a:r>
            <a:endParaRPr lang="it-IT" sz="3200" b="1" baseline="-25000" dirty="0">
              <a:solidFill>
                <a:srgbClr val="FFFF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987425" y="1484784"/>
            <a:ext cx="7400999" cy="4013200"/>
            <a:chOff x="987425" y="1484784"/>
            <a:chExt cx="7400999" cy="4013200"/>
          </a:xfrm>
        </p:grpSpPr>
        <p:pic>
          <p:nvPicPr>
            <p:cNvPr id="17411" name="Picture 3" descr="E:\DATI2\Root\PAPERS\1_SEARCH_OF_GW_SOURCES\exp-revolu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25" y="1484784"/>
              <a:ext cx="7169150" cy="401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5796136" y="1484784"/>
              <a:ext cx="2592288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2624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FFFF00"/>
                </a:solidFill>
              </a:rPr>
              <a:t>e</a:t>
            </a:r>
            <a:r>
              <a:rPr lang="it-IT" sz="3200" b="1" dirty="0" err="1" smtClean="0">
                <a:solidFill>
                  <a:srgbClr val="FFFF00"/>
                </a:solidFill>
              </a:rPr>
              <a:t>xposure</a:t>
            </a:r>
            <a:r>
              <a:rPr lang="it-IT" sz="3200" b="1" dirty="0" smtClean="0">
                <a:solidFill>
                  <a:srgbClr val="FFFF00"/>
                </a:solidFill>
              </a:rPr>
              <a:t>: </a:t>
            </a:r>
            <a:r>
              <a:rPr lang="it-IT" sz="3200" b="1" dirty="0" err="1" smtClean="0">
                <a:solidFill>
                  <a:srgbClr val="FFFF00"/>
                </a:solidFill>
              </a:rPr>
              <a:t>revolution</a:t>
            </a:r>
            <a:r>
              <a:rPr lang="it-IT" sz="3200" b="1" dirty="0" smtClean="0">
                <a:solidFill>
                  <a:srgbClr val="FFFF00"/>
                </a:solidFill>
              </a:rPr>
              <a:t> -120/+300 sec from T</a:t>
            </a:r>
            <a:r>
              <a:rPr lang="it-IT" sz="3200" b="1" baseline="-25000" dirty="0" smtClean="0">
                <a:solidFill>
                  <a:srgbClr val="FFFF00"/>
                </a:solidFill>
              </a:rPr>
              <a:t>0</a:t>
            </a:r>
            <a:endParaRPr lang="it-IT" sz="3200" b="1" baseline="-25000" dirty="0">
              <a:solidFill>
                <a:srgbClr val="FFFF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87425" y="1340768"/>
            <a:ext cx="7400999" cy="4032448"/>
            <a:chOff x="987425" y="1340768"/>
            <a:chExt cx="7400999" cy="4032448"/>
          </a:xfrm>
        </p:grpSpPr>
        <p:pic>
          <p:nvPicPr>
            <p:cNvPr id="18434" name="Picture 2" descr="E:\DATI2\Root\PAPERS\1_SEARCH_OF_GW_SOURCES\gamma-FT3-revolu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25" y="1360016"/>
              <a:ext cx="7169150" cy="401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5796136" y="1340768"/>
              <a:ext cx="259228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0312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AGILE </a:t>
            </a:r>
            <a:r>
              <a:rPr lang="it-IT" b="1" dirty="0" err="1" smtClean="0">
                <a:solidFill>
                  <a:srgbClr val="FFFF00"/>
                </a:solidFill>
              </a:rPr>
              <a:t>field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at</a:t>
            </a:r>
            <a:r>
              <a:rPr lang="it-IT" b="1" dirty="0" smtClean="0">
                <a:solidFill>
                  <a:srgbClr val="FFFF00"/>
                </a:solidFill>
              </a:rPr>
              <a:t> T</a:t>
            </a:r>
            <a:r>
              <a:rPr lang="it-IT" b="1" baseline="-25000" dirty="0" smtClean="0">
                <a:solidFill>
                  <a:srgbClr val="FFFF00"/>
                </a:solidFill>
              </a:rPr>
              <a:t>0</a:t>
            </a:r>
            <a:r>
              <a:rPr lang="it-IT" b="1" dirty="0" smtClean="0">
                <a:solidFill>
                  <a:srgbClr val="FFFF00"/>
                </a:solidFill>
              </a:rPr>
              <a:t> = 09:50:45 UT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1513"/>
            <a:ext cx="89916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j</a:t>
            </a:r>
            <a:r>
              <a:rPr lang="it-IT" sz="3600" b="1" dirty="0" smtClean="0">
                <a:solidFill>
                  <a:srgbClr val="FF0000"/>
                </a:solidFill>
              </a:rPr>
              <a:t>ust </a:t>
            </a:r>
            <a:r>
              <a:rPr lang="it-IT" sz="3600" b="1" dirty="0" err="1" smtClean="0">
                <a:solidFill>
                  <a:srgbClr val="FF0000"/>
                </a:solidFill>
              </a:rPr>
              <a:t>missed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it</a:t>
            </a:r>
            <a:r>
              <a:rPr lang="it-IT" sz="3600" b="1" dirty="0" smtClean="0">
                <a:solidFill>
                  <a:srgbClr val="FF0000"/>
                </a:solidFill>
              </a:rPr>
              <a:t>  (-5 / +40 sec)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0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z="3200" b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Central LIGO contour exposure scan: </a:t>
            </a:r>
            <a:br>
              <a:rPr lang="it-IT" sz="3200" b="1">
                <a:solidFill>
                  <a:srgbClr val="0000FF"/>
                </a:solidFill>
                <a:latin typeface="Calibri" charset="0"/>
                <a:ea typeface="ＭＳ Ｐゴシック" charset="0"/>
              </a:rPr>
            </a:br>
            <a:r>
              <a:rPr lang="it-IT" sz="3200" b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from T</a:t>
            </a:r>
            <a:r>
              <a:rPr lang="it-IT" sz="3200" b="1" baseline="-25000">
                <a:solidFill>
                  <a:srgbClr val="0000FF"/>
                </a:solidFill>
                <a:latin typeface="Calibri" charset="0"/>
                <a:ea typeface="ＭＳ Ｐゴシック" charset="0"/>
              </a:rPr>
              <a:t>0</a:t>
            </a:r>
            <a:r>
              <a:rPr lang="it-IT" sz="3200" b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 -300s to T0 +500s</a:t>
            </a:r>
            <a:endParaRPr lang="it-IT" sz="3200" b="1" baseline="-2500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4275" name="Segnaposto numero diapositiva 1"/>
          <p:cNvSpPr>
            <a:spLocks noGrp="1"/>
          </p:cNvSpPr>
          <p:nvPr>
            <p:ph type="sldNum" sz="quarter" idx="11"/>
          </p:nvPr>
        </p:nvSpPr>
        <p:spPr>
          <a:xfrm>
            <a:off x="395288" y="6491288"/>
            <a:ext cx="2127250" cy="366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D1323B4-9391-9A40-A849-662ECDA7AF2C}" type="slidenum">
              <a:rPr 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1445" name="Segnaposto contenuto 2"/>
          <p:cNvSpPr>
            <a:spLocks noGrp="1"/>
          </p:cNvSpPr>
          <p:nvPr>
            <p:ph idx="1"/>
          </p:nvPr>
        </p:nvSpPr>
        <p:spPr>
          <a:xfrm>
            <a:off x="107950" y="2492374"/>
            <a:ext cx="3600450" cy="3384897"/>
          </a:xfrm>
        </p:spPr>
        <p:txBody>
          <a:bodyPr>
            <a:normAutofit/>
          </a:bodyPr>
          <a:lstStyle/>
          <a:p>
            <a:pPr marL="0" indent="0">
              <a:buFont typeface="Times New Roman" pitchFamily="16" charset="0"/>
              <a:buNone/>
              <a:defRPr/>
            </a:pP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Mean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exposure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within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7</a:t>
            </a:r>
            <a:r>
              <a:rPr lang="it-IT" sz="2000" b="1" baseline="30000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x 25</a:t>
            </a:r>
            <a:r>
              <a:rPr lang="it-IT" sz="2000" b="1" baseline="30000" dirty="0" smtClean="0">
                <a:solidFill>
                  <a:srgbClr val="0000FF"/>
                </a:solidFill>
                <a:cs typeface="+mn-cs"/>
              </a:rPr>
              <a:t>o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region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(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black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) and 10</a:t>
            </a:r>
            <a:r>
              <a:rPr lang="it-IT" sz="2000" b="1" baseline="30000" dirty="0" smtClean="0">
                <a:solidFill>
                  <a:srgbClr val="0000FF"/>
                </a:solidFill>
                <a:cs typeface="+mn-cs"/>
              </a:rPr>
              <a:t>o 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radius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circular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region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(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red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)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at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about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the LIGO </a:t>
            </a:r>
            <a:r>
              <a:rPr lang="it-IT" sz="2000" b="1" dirty="0" err="1" smtClean="0">
                <a:solidFill>
                  <a:srgbClr val="0000FF"/>
                </a:solidFill>
                <a:cs typeface="+mn-cs"/>
              </a:rPr>
              <a:t>contour</a:t>
            </a:r>
            <a:r>
              <a:rPr lang="it-IT" sz="2000" b="1" dirty="0" smtClean="0">
                <a:solidFill>
                  <a:srgbClr val="0000FF"/>
                </a:solidFill>
                <a:cs typeface="+mn-cs"/>
              </a:rPr>
              <a:t> center </a:t>
            </a:r>
          </a:p>
          <a:p>
            <a:pPr>
              <a:buFont typeface="Times New Roman" pitchFamily="16" charset="0"/>
              <a:buNone/>
              <a:defRPr/>
            </a:pPr>
            <a:endParaRPr lang="it-IT" sz="2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it-IT" sz="2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100s </a:t>
            </a:r>
            <a:r>
              <a:rPr lang="it-IT" sz="20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exposure</a:t>
            </a:r>
            <a:r>
              <a:rPr lang="it-IT" sz="2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scan</a:t>
            </a:r>
            <a:endParaRPr lang="it-IT" sz="20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it-IT" sz="20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it-IT" sz="2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65% of LIGO </a:t>
            </a:r>
            <a:r>
              <a:rPr lang="it-IT" sz="20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contour</a:t>
            </a:r>
            <a:r>
              <a:rPr lang="it-IT" sz="2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it-IT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</a:t>
            </a:r>
            <a:r>
              <a:rPr lang="it-IT" sz="20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overed</a:t>
            </a:r>
            <a:r>
              <a:rPr lang="it-IT" sz="2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~10-60s </a:t>
            </a:r>
            <a:r>
              <a:rPr lang="it-IT" sz="20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before</a:t>
            </a:r>
            <a:r>
              <a:rPr lang="it-IT" sz="20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T0  </a:t>
            </a:r>
          </a:p>
        </p:txBody>
      </p:sp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522446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1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b="1">
                <a:solidFill>
                  <a:srgbClr val="C00000"/>
                </a:solidFill>
                <a:latin typeface="Calibri" charset="0"/>
              </a:rPr>
              <a:t>probability of covering with the imaging GRID-FoV the region (error box) of the prompt GW event: </a:t>
            </a:r>
            <a:r>
              <a:rPr lang="el-GR" b="1">
                <a:solidFill>
                  <a:srgbClr val="C00000"/>
                </a:solidFill>
                <a:latin typeface="Corbel" charset="0"/>
              </a:rPr>
              <a:t>~</a:t>
            </a:r>
            <a:r>
              <a:rPr lang="it-IT" b="1">
                <a:solidFill>
                  <a:srgbClr val="C00000"/>
                </a:solidFill>
                <a:latin typeface="Corbel" charset="0"/>
              </a:rPr>
              <a:t> </a:t>
            </a:r>
            <a:r>
              <a:rPr lang="it-IT" b="1">
                <a:solidFill>
                  <a:srgbClr val="C00000"/>
                </a:solidFill>
                <a:latin typeface="Calibri" charset="0"/>
              </a:rPr>
              <a:t>10%  (½ x 1/5)</a:t>
            </a:r>
          </a:p>
          <a:p>
            <a:pPr eaLnBrk="1" hangingPunct="1"/>
            <a:r>
              <a:rPr lang="it-IT" b="1">
                <a:latin typeface="Calibri" charset="0"/>
              </a:rPr>
              <a:t>much larger than any other imaging large-FoV (2-2.5 sr) instruments in space (Swift-BAT, Fermi-LAT)</a:t>
            </a:r>
          </a:p>
          <a:p>
            <a:pPr eaLnBrk="1" hangingPunct="1"/>
            <a:r>
              <a:rPr lang="it-IT" b="1">
                <a:latin typeface="Calibri" charset="0"/>
              </a:rPr>
              <a:t>even larger than &lt; 1-sr FoV instruments of INTEGRAL and NuStar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23850" y="6492875"/>
            <a:ext cx="2133600" cy="365125"/>
          </a:xfrm>
        </p:spPr>
        <p:txBody>
          <a:bodyPr/>
          <a:lstStyle/>
          <a:p>
            <a:pPr algn="l"/>
            <a:fld id="{36FA62CD-AA8F-EF48-9FCD-2EAB4ABE3992}" type="slidenum">
              <a:rPr lang="it-IT" sz="1800"/>
              <a:pPr algn="l"/>
              <a:t>16</a:t>
            </a:fld>
            <a:endParaRPr lang="it-IT" sz="1800"/>
          </a:p>
        </p:txBody>
      </p:sp>
      <p:sp>
        <p:nvSpPr>
          <p:cNvPr id="5530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0000FF"/>
                </a:solidFill>
                <a:latin typeface="Calibri" charset="0"/>
              </a:rPr>
              <a:t>AGILE observation of GW150914</a:t>
            </a:r>
          </a:p>
        </p:txBody>
      </p:sp>
      <p:sp>
        <p:nvSpPr>
          <p:cNvPr id="55301" name="Segnaposto piè di pagina 3"/>
          <p:cNvSpPr txBox="1">
            <a:spLocks/>
          </p:cNvSpPr>
          <p:nvPr/>
        </p:nvSpPr>
        <p:spPr bwMode="auto">
          <a:xfrm>
            <a:off x="4716463" y="6518275"/>
            <a:ext cx="431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400">
                <a:solidFill>
                  <a:srgbClr val="898989"/>
                </a:solidFill>
              </a:rPr>
              <a:t>14th AGILE Science Workshop, ASI HQ,  Jun 20-21, 2016</a:t>
            </a:r>
            <a:endParaRPr lang="it-IT" sz="14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909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300 sec </a:t>
            </a:r>
            <a:r>
              <a:rPr lang="it-IT" b="1" dirty="0" err="1" smtClean="0">
                <a:solidFill>
                  <a:srgbClr val="FFFF00"/>
                </a:solidFill>
              </a:rPr>
              <a:t>later</a:t>
            </a:r>
            <a:r>
              <a:rPr lang="it-IT" b="1" dirty="0" smtClean="0">
                <a:solidFill>
                  <a:srgbClr val="FFFF00"/>
                </a:solidFill>
              </a:rPr>
              <a:t>…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1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DATI2\Root\PAPERS\1_SEARCH_OF_GW_SOURCES\AGILE_exp_GW_T0+283_100s_fv80a75_ind1d6_E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368425"/>
            <a:ext cx="682625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26064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FFF00"/>
                </a:solidFill>
              </a:rPr>
              <a:t>AGILE </a:t>
            </a:r>
            <a:r>
              <a:rPr lang="it-IT" sz="3200" b="1" dirty="0" err="1" smtClean="0">
                <a:solidFill>
                  <a:srgbClr val="FFFF00"/>
                </a:solidFill>
              </a:rPr>
              <a:t>exposure</a:t>
            </a:r>
            <a:r>
              <a:rPr lang="it-IT" sz="3200" b="1" dirty="0" smtClean="0">
                <a:solidFill>
                  <a:srgbClr val="FFFF00"/>
                </a:solidFill>
              </a:rPr>
              <a:t> 330 sec  (+/- 50 sec)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DATI2\Root\PAPERS\1_SEARCH_OF_GW_SOURCES\AGILE_exp_GW_T0+283_100s_fv80a75_ind1d6_E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368425"/>
            <a:ext cx="682625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26064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FFF00"/>
                </a:solidFill>
                <a:latin typeface="Calibri"/>
              </a:rPr>
              <a:t>AGILE </a:t>
            </a:r>
            <a:r>
              <a:rPr lang="it-IT" sz="3200" b="1" dirty="0" err="1" smtClean="0">
                <a:solidFill>
                  <a:srgbClr val="FFFF00"/>
                </a:solidFill>
                <a:latin typeface="Calibri"/>
              </a:rPr>
              <a:t>exposure</a:t>
            </a:r>
            <a:r>
              <a:rPr lang="it-IT" sz="3200" b="1" dirty="0" smtClean="0">
                <a:solidFill>
                  <a:srgbClr val="FFFF00"/>
                </a:solidFill>
                <a:latin typeface="Calibri"/>
              </a:rPr>
              <a:t> 330 sec  (+/- 50 sec)</a:t>
            </a:r>
            <a:endParaRPr lang="it-IT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71409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Calibri"/>
              </a:rPr>
              <a:t>2-sigma </a:t>
            </a:r>
            <a:r>
              <a:rPr lang="it-IT" sz="2800" b="1" dirty="0" err="1" smtClean="0">
                <a:solidFill>
                  <a:srgbClr val="FFFF00"/>
                </a:solidFill>
                <a:latin typeface="Calibri"/>
              </a:rPr>
              <a:t>upper</a:t>
            </a:r>
            <a:r>
              <a:rPr lang="it-IT" sz="28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Calibri"/>
              </a:rPr>
              <a:t>limit</a:t>
            </a:r>
            <a:r>
              <a:rPr lang="it-IT" sz="2800" b="1" dirty="0" smtClean="0">
                <a:solidFill>
                  <a:srgbClr val="FFFF00"/>
                </a:solidFill>
                <a:latin typeface="Calibri"/>
              </a:rPr>
              <a:t> (E &gt; 50 MeV) = 1.5 x 10</a:t>
            </a:r>
            <a:r>
              <a:rPr lang="it-IT" sz="2800" b="1" baseline="30000" dirty="0" smtClean="0">
                <a:solidFill>
                  <a:srgbClr val="FFFF00"/>
                </a:solidFill>
                <a:latin typeface="Calibri"/>
              </a:rPr>
              <a:t>-8</a:t>
            </a:r>
            <a:r>
              <a:rPr lang="it-IT" sz="2800" b="1" dirty="0" smtClean="0">
                <a:solidFill>
                  <a:srgbClr val="FFFF00"/>
                </a:solidFill>
                <a:latin typeface="Calibri"/>
              </a:rPr>
              <a:t> erg cm</a:t>
            </a:r>
            <a:r>
              <a:rPr lang="it-IT" sz="2800" b="1" baseline="30000" dirty="0" smtClean="0">
                <a:solidFill>
                  <a:srgbClr val="FFFF00"/>
                </a:solidFill>
                <a:latin typeface="Calibri"/>
              </a:rPr>
              <a:t>-2</a:t>
            </a:r>
            <a:r>
              <a:rPr lang="it-IT" sz="2800" b="1" dirty="0" smtClean="0">
                <a:solidFill>
                  <a:srgbClr val="FFFF00"/>
                </a:solidFill>
                <a:latin typeface="Calibri"/>
              </a:rPr>
              <a:t> s</a:t>
            </a:r>
            <a:r>
              <a:rPr lang="it-IT" sz="2800" b="1" baseline="30000" dirty="0" smtClean="0">
                <a:solidFill>
                  <a:srgbClr val="FFFF00"/>
                </a:solidFill>
                <a:latin typeface="Calibri"/>
              </a:rPr>
              <a:t>-1</a:t>
            </a:r>
            <a:r>
              <a:rPr lang="it-IT" sz="2800" b="1" dirty="0" smtClean="0">
                <a:solidFill>
                  <a:srgbClr val="FFFF00"/>
                </a:solidFill>
                <a:latin typeface="Calibri"/>
              </a:rPr>
              <a:t> </a:t>
            </a:r>
            <a:endParaRPr lang="it-IT" sz="2800" b="1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1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olo 1"/>
          <p:cNvSpPr>
            <a:spLocks noGrp="1"/>
          </p:cNvSpPr>
          <p:nvPr>
            <p:ph type="title"/>
          </p:nvPr>
        </p:nvSpPr>
        <p:spPr>
          <a:xfrm>
            <a:off x="442913" y="476672"/>
            <a:ext cx="8229600" cy="1143000"/>
          </a:xfrm>
        </p:spPr>
        <p:txBody>
          <a:bodyPr/>
          <a:lstStyle/>
          <a:p>
            <a:r>
              <a:rPr lang="it-IT" sz="3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AGILE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  <a:ea typeface="ＭＳ Ｐゴシック" charset="0"/>
              </a:rPr>
              <a:t>two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"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  <a:ea typeface="ＭＳ Ｐゴシック" charset="0"/>
              </a:rPr>
              <a:t>lives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":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  <a:ea typeface="ＭＳ Ｐゴシック" charset="0"/>
              </a:rPr>
              <a:t>pointing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and spinning</a:t>
            </a: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75194"/>
              </p:ext>
            </p:extLst>
          </p:nvPr>
        </p:nvGraphicFramePr>
        <p:xfrm>
          <a:off x="158750" y="1628800"/>
          <a:ext cx="8851900" cy="4343401"/>
        </p:xfrm>
        <a:graphic>
          <a:graphicData uri="http://schemas.openxmlformats.org/drawingml/2006/table">
            <a:tbl>
              <a:tblPr/>
              <a:tblGrid>
                <a:gridCol w="2976563"/>
                <a:gridCol w="2646362"/>
                <a:gridCol w="3228975"/>
              </a:tblGrid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AGILE</a:t>
                      </a:r>
                    </a:p>
                  </a:txBody>
                  <a:tcPr marL="102728" marR="102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POINTING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SPINNING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</a:t>
                      </a:r>
                      <a:r>
                        <a:rPr kumimoji="0" 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period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728" marR="102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Jul.07 – Oct.09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Nov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2009 - </a:t>
                      </a:r>
                      <a:r>
                        <a:rPr kumimoji="0" lang="it-IT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today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attitude </a:t>
                      </a:r>
                    </a:p>
                  </a:txBody>
                  <a:tcPr marL="102728" marR="102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fixed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variable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(rotation ~ 0.8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º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/sec)</a:t>
                      </a: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sky coverage</a:t>
                      </a:r>
                    </a:p>
                  </a:txBody>
                  <a:tcPr marL="102728" marR="102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1/5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 70-80 %</a:t>
                      </a: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1-day exposure                                            (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 deg off-axis, @ 100 MeV)</a:t>
                      </a:r>
                    </a:p>
                  </a:txBody>
                  <a:tcPr marL="102728" marR="102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 2 x 10</a:t>
                      </a:r>
                      <a:r>
                        <a:rPr kumimoji="0" lang="it-IT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          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it-IT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sec)</a:t>
                      </a:r>
                      <a:endParaRPr kumimoji="0" lang="it-IT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(0.5 - 1) x 10</a:t>
                      </a:r>
                      <a:r>
                        <a:rPr kumimoji="0" lang="it-IT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           (cm</a:t>
                      </a:r>
                      <a:r>
                        <a:rPr kumimoji="0" lang="it-IT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sec)</a:t>
                      </a:r>
                      <a:endParaRPr kumimoji="0" lang="it-IT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728" marR="102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274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051720" y="4653136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886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AGILE and Fermi-LAT </a:t>
            </a:r>
            <a:r>
              <a:rPr lang="it-IT" sz="2400" b="1" dirty="0" err="1">
                <a:solidFill>
                  <a:srgbClr val="C00000"/>
                </a:solidFill>
              </a:rPr>
              <a:t>upper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limits</a:t>
            </a:r>
            <a:r>
              <a:rPr lang="it-IT" sz="2400" b="1" dirty="0">
                <a:solidFill>
                  <a:srgbClr val="C00000"/>
                </a:solidFill>
              </a:rPr>
              <a:t> in the GRB090510 </a:t>
            </a:r>
            <a:r>
              <a:rPr lang="it-IT" sz="2400" b="1" dirty="0" err="1">
                <a:solidFill>
                  <a:srgbClr val="C00000"/>
                </a:solidFill>
              </a:rPr>
              <a:t>lightcurve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(</a:t>
            </a:r>
            <a:r>
              <a:rPr lang="it-IT" sz="2000" b="1" dirty="0" err="1">
                <a:solidFill>
                  <a:srgbClr val="C00000"/>
                </a:solidFill>
              </a:rPr>
              <a:t>repositioned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at</a:t>
            </a:r>
            <a:r>
              <a:rPr lang="it-IT" sz="2000" b="1" dirty="0">
                <a:solidFill>
                  <a:srgbClr val="C00000"/>
                </a:solidFill>
              </a:rPr>
              <a:t> z = 0.1, </a:t>
            </a:r>
            <a:r>
              <a:rPr lang="it-IT" sz="2000" b="1" dirty="0" err="1">
                <a:solidFill>
                  <a:srgbClr val="C00000"/>
                </a:solidFill>
              </a:rPr>
              <a:t>adapted</a:t>
            </a:r>
            <a:r>
              <a:rPr lang="it-IT" sz="2000" b="1" dirty="0">
                <a:solidFill>
                  <a:srgbClr val="C00000"/>
                </a:solidFill>
              </a:rPr>
              <a:t> from Fermi-LAT </a:t>
            </a:r>
            <a:r>
              <a:rPr lang="it-IT" sz="2000" b="1" dirty="0" err="1">
                <a:solidFill>
                  <a:srgbClr val="C00000"/>
                </a:solidFill>
              </a:rPr>
              <a:t>Collab</a:t>
            </a:r>
            <a:r>
              <a:rPr lang="it-IT" sz="2000" b="1" dirty="0">
                <a:solidFill>
                  <a:srgbClr val="C00000"/>
                </a:solidFill>
              </a:rPr>
              <a:t>., 2016)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395536" y="1124744"/>
            <a:ext cx="8424936" cy="5733256"/>
            <a:chOff x="395536" y="1124744"/>
            <a:chExt cx="8424936" cy="5733256"/>
          </a:xfrm>
        </p:grpSpPr>
        <p:pic>
          <p:nvPicPr>
            <p:cNvPr id="4" name="Immagine 3" descr="fig6h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311" r="9836" b="26556"/>
            <a:stretch/>
          </p:blipFill>
          <p:spPr>
            <a:xfrm>
              <a:off x="395536" y="1124744"/>
              <a:ext cx="7814814" cy="5733256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6190262" y="5383770"/>
              <a:ext cx="2630210" cy="72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Fermi-LAT UL </a:t>
              </a:r>
            </a:p>
            <a:p>
              <a:r>
                <a:rPr lang="it-IT" b="1" dirty="0"/>
                <a:t>&gt; 4500 s </a:t>
              </a:r>
              <a:r>
                <a:rPr lang="it-IT" b="1" dirty="0" err="1"/>
                <a:t>after</a:t>
              </a:r>
              <a:r>
                <a:rPr lang="it-IT" b="1" dirty="0"/>
                <a:t> T</a:t>
              </a:r>
              <a:r>
                <a:rPr lang="it-IT" b="1" baseline="-25000" dirty="0"/>
                <a:t>0</a:t>
              </a:r>
            </a:p>
          </p:txBody>
        </p:sp>
      </p:grpSp>
      <p:cxnSp>
        <p:nvCxnSpPr>
          <p:cNvPr id="7" name="Connettore 1 6"/>
          <p:cNvCxnSpPr/>
          <p:nvPr/>
        </p:nvCxnSpPr>
        <p:spPr>
          <a:xfrm>
            <a:off x="2483768" y="3284984"/>
            <a:ext cx="2736304" cy="1440160"/>
          </a:xfrm>
          <a:prstGeom prst="line">
            <a:avLst/>
          </a:prstGeom>
          <a:ln w="444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151920" y="4653136"/>
            <a:ext cx="2348072" cy="679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AGILE </a:t>
            </a:r>
            <a:r>
              <a:rPr lang="it-IT" b="1" dirty="0" err="1">
                <a:solidFill>
                  <a:srgbClr val="FF0000"/>
                </a:solidFill>
              </a:rPr>
              <a:t>upper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limit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250-350 sec </a:t>
            </a:r>
            <a:r>
              <a:rPr lang="it-IT" b="1" dirty="0" err="1">
                <a:solidFill>
                  <a:srgbClr val="FF0000"/>
                </a:solidFill>
              </a:rPr>
              <a:t>after</a:t>
            </a:r>
            <a:r>
              <a:rPr lang="it-IT" b="1" dirty="0">
                <a:solidFill>
                  <a:srgbClr val="FF0000"/>
                </a:solidFill>
              </a:rPr>
              <a:t> T</a:t>
            </a:r>
            <a:r>
              <a:rPr lang="it-IT" b="1" baseline="-250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8861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AGILE-MCAL and Fermi-GBM </a:t>
            </a:r>
            <a:r>
              <a:rPr lang="it-IT" sz="2800" b="1" dirty="0" err="1" smtClean="0">
                <a:solidFill>
                  <a:srgbClr val="FFFF00"/>
                </a:solidFill>
              </a:rPr>
              <a:t>exposure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at</a:t>
            </a:r>
            <a:r>
              <a:rPr lang="it-IT" sz="2800" b="1" dirty="0" smtClean="0">
                <a:solidFill>
                  <a:srgbClr val="FFFF00"/>
                </a:solidFill>
              </a:rPr>
              <a:t> the GW150914 </a:t>
            </a:r>
            <a:r>
              <a:rPr lang="it-IT" sz="2800" b="1" dirty="0" err="1" smtClean="0">
                <a:solidFill>
                  <a:srgbClr val="FFFF00"/>
                </a:solidFill>
              </a:rPr>
              <a:t>prompt</a:t>
            </a:r>
            <a:r>
              <a:rPr lang="it-IT" sz="2800" b="1" dirty="0" smtClean="0">
                <a:solidFill>
                  <a:srgbClr val="FFFF00"/>
                </a:solidFill>
              </a:rPr>
              <a:t> time 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21</a:t>
            </a:fld>
            <a:endParaRPr lang="it-IT"/>
          </a:p>
        </p:txBody>
      </p:sp>
      <p:pic>
        <p:nvPicPr>
          <p:cNvPr id="1026" name="Picture 2" descr="E:\DATI2\Root\PAPERS\1_SEARCH_OF_GW_SOURCES\AGILE-GBM_GW150914_Earth_65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6" y="1444594"/>
            <a:ext cx="8557922" cy="479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9512" y="5877272"/>
            <a:ext cx="907300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4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AGILE </a:t>
            </a:r>
            <a:r>
              <a:rPr lang="it-IT" sz="3200" b="1" dirty="0" err="1" smtClean="0">
                <a:solidFill>
                  <a:srgbClr val="C00000"/>
                </a:solidFill>
              </a:rPr>
              <a:t>does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not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detect</a:t>
            </a:r>
            <a:r>
              <a:rPr lang="it-IT" sz="3200" b="1" dirty="0" smtClean="0">
                <a:solidFill>
                  <a:srgbClr val="C00000"/>
                </a:solidFill>
              </a:rPr>
              <a:t> the Fermi-GBM transient 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at</a:t>
            </a:r>
            <a:r>
              <a:rPr lang="it-IT" dirty="0" smtClean="0"/>
              <a:t> the GW150914 </a:t>
            </a:r>
            <a:r>
              <a:rPr lang="it-IT" dirty="0" err="1" smtClean="0"/>
              <a:t>prompt</a:t>
            </a:r>
            <a:r>
              <a:rPr lang="it-IT" dirty="0" smtClean="0"/>
              <a:t> time, best GBM position </a:t>
            </a:r>
            <a:r>
              <a:rPr lang="it-IT" dirty="0" err="1" smtClean="0"/>
              <a:t>region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90° off-</a:t>
            </a:r>
            <a:r>
              <a:rPr lang="it-IT" dirty="0" err="1" smtClean="0"/>
              <a:t>axis</a:t>
            </a:r>
            <a:r>
              <a:rPr lang="it-IT" dirty="0" smtClean="0"/>
              <a:t> for AGILE GRID and MCAL</a:t>
            </a:r>
          </a:p>
          <a:p>
            <a:r>
              <a:rPr lang="it-IT" dirty="0" err="1"/>
              <a:t>l</a:t>
            </a:r>
            <a:r>
              <a:rPr lang="it-IT" dirty="0" err="1" smtClean="0"/>
              <a:t>imited</a:t>
            </a:r>
            <a:r>
              <a:rPr lang="it-IT" dirty="0" smtClean="0"/>
              <a:t> </a:t>
            </a:r>
            <a:r>
              <a:rPr lang="it-IT" dirty="0" err="1" smtClean="0"/>
              <a:t>exposure</a:t>
            </a:r>
            <a:r>
              <a:rPr lang="it-IT" dirty="0" smtClean="0"/>
              <a:t> of MCAL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AGILE 5-sigma MCAL </a:t>
            </a:r>
            <a:r>
              <a:rPr lang="it-IT" b="1" dirty="0" err="1" smtClean="0">
                <a:solidFill>
                  <a:srgbClr val="0000FF"/>
                </a:solidFill>
              </a:rPr>
              <a:t>upper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limit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/>
            </a:r>
            <a:br>
              <a:rPr lang="it-IT" b="1" dirty="0">
                <a:solidFill>
                  <a:srgbClr val="0000FF"/>
                </a:solidFill>
              </a:rPr>
            </a:br>
            <a:r>
              <a:rPr lang="it-IT" b="1" dirty="0">
                <a:solidFill>
                  <a:srgbClr val="0000FF"/>
                </a:solidFill>
              </a:rPr>
              <a:t>F</a:t>
            </a:r>
            <a:r>
              <a:rPr lang="it-IT" b="1" baseline="-25000" dirty="0">
                <a:solidFill>
                  <a:srgbClr val="0000FF"/>
                </a:solidFill>
              </a:rPr>
              <a:t>GBM</a:t>
            </a:r>
            <a:r>
              <a:rPr lang="it-IT" b="1" dirty="0">
                <a:solidFill>
                  <a:srgbClr val="0000FF"/>
                </a:solidFill>
              </a:rPr>
              <a:t> = </a:t>
            </a:r>
            <a:r>
              <a:rPr lang="it-IT" b="1" dirty="0" smtClean="0">
                <a:solidFill>
                  <a:srgbClr val="0000FF"/>
                </a:solidFill>
              </a:rPr>
              <a:t>2 x10</a:t>
            </a:r>
            <a:r>
              <a:rPr lang="it-IT" b="1" baseline="30000" dirty="0" smtClean="0">
                <a:solidFill>
                  <a:srgbClr val="0000FF"/>
                </a:solidFill>
              </a:rPr>
              <a:t>-6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erg cm</a:t>
            </a:r>
            <a:r>
              <a:rPr lang="it-IT" b="1" baseline="30000" dirty="0">
                <a:solidFill>
                  <a:srgbClr val="0000FF"/>
                </a:solidFill>
              </a:rPr>
              <a:t>-2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(0.45 </a:t>
            </a:r>
            <a:r>
              <a:rPr lang="it-IT" b="1" dirty="0">
                <a:solidFill>
                  <a:srgbClr val="0000FF"/>
                </a:solidFill>
              </a:rPr>
              <a:t>– </a:t>
            </a:r>
            <a:r>
              <a:rPr lang="it-IT" b="1" dirty="0" smtClean="0">
                <a:solidFill>
                  <a:srgbClr val="0000FF"/>
                </a:solidFill>
              </a:rPr>
              <a:t>100 </a:t>
            </a:r>
            <a:r>
              <a:rPr lang="it-IT" b="1" dirty="0">
                <a:solidFill>
                  <a:srgbClr val="0000FF"/>
                </a:solidFill>
              </a:rPr>
              <a:t>MeV), </a:t>
            </a: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r>
              <a:rPr lang="it-IT" dirty="0" smtClean="0"/>
              <a:t>2.5 </a:t>
            </a:r>
            <a:r>
              <a:rPr lang="it-IT" dirty="0" err="1" smtClean="0"/>
              <a:t>times</a:t>
            </a:r>
            <a:r>
              <a:rPr lang="it-IT" dirty="0" smtClean="0"/>
              <a:t> </a:t>
            </a:r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GBM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extrapolation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 MeV </a:t>
            </a:r>
            <a:br>
              <a:rPr lang="it-IT" dirty="0" smtClean="0"/>
            </a:br>
            <a:r>
              <a:rPr lang="it-IT" b="1" dirty="0" smtClean="0">
                <a:solidFill>
                  <a:srgbClr val="7030A0"/>
                </a:solidFill>
              </a:rPr>
              <a:t>F</a:t>
            </a:r>
            <a:r>
              <a:rPr lang="it-IT" b="1" baseline="-25000" dirty="0" smtClean="0">
                <a:solidFill>
                  <a:srgbClr val="7030A0"/>
                </a:solidFill>
              </a:rPr>
              <a:t>GBM</a:t>
            </a:r>
            <a:r>
              <a:rPr lang="it-IT" b="1" dirty="0" smtClean="0">
                <a:solidFill>
                  <a:srgbClr val="7030A0"/>
                </a:solidFill>
              </a:rPr>
              <a:t> = (2 </a:t>
            </a:r>
            <a:r>
              <a:rPr lang="it-IT" b="1" dirty="0" smtClean="0">
                <a:solidFill>
                  <a:srgbClr val="7030A0"/>
                </a:solidFill>
                <a:latin typeface="Calibri"/>
              </a:rPr>
              <a:t>± </a:t>
            </a:r>
            <a:r>
              <a:rPr lang="it-IT" b="1" dirty="0" smtClean="0">
                <a:solidFill>
                  <a:srgbClr val="7030A0"/>
                </a:solidFill>
              </a:rPr>
              <a:t>1) x10</a:t>
            </a:r>
            <a:r>
              <a:rPr lang="it-IT" b="1" baseline="30000" dirty="0" smtClean="0">
                <a:solidFill>
                  <a:srgbClr val="7030A0"/>
                </a:solidFill>
              </a:rPr>
              <a:t>-7</a:t>
            </a:r>
            <a:r>
              <a:rPr lang="it-IT" b="1" dirty="0" smtClean="0">
                <a:solidFill>
                  <a:srgbClr val="7030A0"/>
                </a:solidFill>
              </a:rPr>
              <a:t> erg cm</a:t>
            </a:r>
            <a:r>
              <a:rPr lang="it-IT" b="1" baseline="30000" dirty="0" smtClean="0">
                <a:solidFill>
                  <a:srgbClr val="7030A0"/>
                </a:solidFill>
              </a:rPr>
              <a:t>-2</a:t>
            </a:r>
            <a:r>
              <a:rPr lang="it-IT" b="1" dirty="0" smtClean="0">
                <a:solidFill>
                  <a:srgbClr val="7030A0"/>
                </a:solidFill>
              </a:rPr>
              <a:t> (10 </a:t>
            </a:r>
            <a:r>
              <a:rPr lang="it-IT" b="1" dirty="0" err="1" smtClean="0">
                <a:solidFill>
                  <a:srgbClr val="7030A0"/>
                </a:solidFill>
              </a:rPr>
              <a:t>keV</a:t>
            </a:r>
            <a:r>
              <a:rPr lang="it-IT" b="1" dirty="0" smtClean="0">
                <a:solidFill>
                  <a:srgbClr val="7030A0"/>
                </a:solidFill>
              </a:rPr>
              <a:t> – 1 MeV), </a:t>
            </a:r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index</a:t>
            </a:r>
            <a:r>
              <a:rPr lang="it-IT" dirty="0" smtClean="0"/>
              <a:t> 1.4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190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051050" y="4652963"/>
            <a:ext cx="244951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2875" y="128588"/>
            <a:ext cx="88931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2600" b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AGILE-MCAL GRB090510 light curve</a:t>
            </a:r>
            <a:r>
              <a:rPr lang="it-IT" sz="2400" b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08013"/>
            <a:ext cx="3765550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4" name="Segnaposto contenuto 5"/>
          <p:cNvSpPr txBox="1">
            <a:spLocks/>
          </p:cNvSpPr>
          <p:nvPr/>
        </p:nvSpPr>
        <p:spPr bwMode="auto">
          <a:xfrm>
            <a:off x="4500563" y="774700"/>
            <a:ext cx="4463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2800" b="1" dirty="0">
                <a:solidFill>
                  <a:schemeClr val="tx1"/>
                </a:solidFill>
              </a:rPr>
              <a:t>GRB090510 light curve </a:t>
            </a:r>
            <a:r>
              <a:rPr lang="it-IT" sz="2800" b="1" dirty="0" err="1">
                <a:solidFill>
                  <a:schemeClr val="tx1"/>
                </a:solidFill>
              </a:rPr>
              <a:t>as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2800" b="1" dirty="0" err="1">
                <a:solidFill>
                  <a:schemeClr val="tx1"/>
                </a:solidFill>
              </a:rPr>
              <a:t>detected</a:t>
            </a:r>
            <a:r>
              <a:rPr lang="it-IT" sz="2800" b="1" dirty="0">
                <a:solidFill>
                  <a:schemeClr val="tx1"/>
                </a:solidFill>
              </a:rPr>
              <a:t> by MCAL (4ms bin), Giuliani + 2010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2800" b="1" dirty="0">
                <a:solidFill>
                  <a:srgbClr val="FF0000"/>
                </a:solidFill>
              </a:rPr>
              <a:t>-&gt;15ms soft precursor </a:t>
            </a:r>
            <a:r>
              <a:rPr lang="it-IT" sz="2800" b="1" dirty="0" err="1">
                <a:solidFill>
                  <a:srgbClr val="FF0000"/>
                </a:solidFill>
              </a:rPr>
              <a:t>at</a:t>
            </a:r>
            <a:r>
              <a:rPr lang="it-IT" sz="2800" b="1" dirty="0">
                <a:solidFill>
                  <a:srgbClr val="FF0000"/>
                </a:solidFill>
              </a:rPr>
              <a:t> T=T0 - </a:t>
            </a:r>
            <a:r>
              <a:rPr lang="it-IT" sz="2800" b="1" dirty="0" smtClean="0">
                <a:solidFill>
                  <a:srgbClr val="FF0000"/>
                </a:solidFill>
              </a:rPr>
              <a:t>0.55 </a:t>
            </a:r>
            <a:r>
              <a:rPr lang="it-IT" sz="2800" b="1" dirty="0" err="1" smtClean="0">
                <a:solidFill>
                  <a:srgbClr val="FF0000"/>
                </a:solidFill>
              </a:rPr>
              <a:t>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(</a:t>
            </a:r>
            <a:r>
              <a:rPr lang="it-IT" sz="2800" b="1" dirty="0" err="1" smtClean="0">
                <a:solidFill>
                  <a:srgbClr val="FF0000"/>
                </a:solidFill>
              </a:rPr>
              <a:t>E</a:t>
            </a:r>
            <a:r>
              <a:rPr lang="it-IT" sz="2800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&lt; 0.7MeV)</a:t>
            </a:r>
          </a:p>
        </p:txBody>
      </p:sp>
      <p:cxnSp>
        <p:nvCxnSpPr>
          <p:cNvPr id="4" name="Connettore 2 3"/>
          <p:cNvCxnSpPr/>
          <p:nvPr/>
        </p:nvCxnSpPr>
        <p:spPr>
          <a:xfrm flipH="1">
            <a:off x="1116013" y="2349500"/>
            <a:ext cx="3384550" cy="2873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9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000" b="1" dirty="0" err="1" smtClean="0">
                <a:solidFill>
                  <a:srgbClr val="0000FF"/>
                </a:solidFill>
              </a:rPr>
              <a:t>Search</a:t>
            </a:r>
            <a:r>
              <a:rPr lang="it-IT" sz="4000" b="1" dirty="0" smtClean="0">
                <a:solidFill>
                  <a:srgbClr val="0000FF"/>
                </a:solidFill>
              </a:rPr>
              <a:t> for </a:t>
            </a:r>
            <a:r>
              <a:rPr lang="it-IT" sz="4000" b="1" dirty="0" err="1" smtClean="0">
                <a:solidFill>
                  <a:srgbClr val="0000FF"/>
                </a:solidFill>
              </a:rPr>
              <a:t>precursors</a:t>
            </a:r>
            <a:endParaRPr lang="it-IT" sz="4000" b="1" dirty="0" smtClean="0">
              <a:solidFill>
                <a:srgbClr val="0000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b="1">
                <a:solidFill>
                  <a:srgbClr val="0000FF"/>
                </a:solidFill>
                <a:latin typeface="Calibri" charset="0"/>
              </a:rPr>
              <a:t>precursor search (passes -13/+1, 95 minutes)</a:t>
            </a:r>
          </a:p>
        </p:txBody>
      </p:sp>
      <p:pic>
        <p:nvPicPr>
          <p:cNvPr id="6246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484313"/>
            <a:ext cx="8647112" cy="4681537"/>
          </a:xfrm>
        </p:spPr>
      </p:pic>
      <p:sp>
        <p:nvSpPr>
          <p:cNvPr id="62468" name="AutoShape 2" descr="https://webmail.sic.rm.cnr.it/imp/view.php?actionID=view_attach&amp;id=2&amp;muid=%7B5%7DINBOX116797&amp;view_token=h9OP7jsz02Y_4HfojuCjQEq&amp;uniq=14573873659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9" name="CasellaDiTesto 7"/>
          <p:cNvSpPr txBox="1">
            <a:spLocks noChangeArrowheads="1"/>
          </p:cNvSpPr>
          <p:nvPr/>
        </p:nvSpPr>
        <p:spPr bwMode="auto">
          <a:xfrm>
            <a:off x="4284663" y="47164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+1</a:t>
            </a:r>
          </a:p>
        </p:txBody>
      </p:sp>
      <p:sp>
        <p:nvSpPr>
          <p:cNvPr id="62470" name="CasellaDiTesto 8"/>
          <p:cNvSpPr txBox="1">
            <a:spLocks noChangeArrowheads="1"/>
          </p:cNvSpPr>
          <p:nvPr/>
        </p:nvSpPr>
        <p:spPr bwMode="auto">
          <a:xfrm>
            <a:off x="2124075" y="47164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-1</a:t>
            </a:r>
          </a:p>
        </p:txBody>
      </p:sp>
      <p:sp>
        <p:nvSpPr>
          <p:cNvPr id="62471" name="CasellaDiTesto 9"/>
          <p:cNvSpPr txBox="1">
            <a:spLocks noChangeArrowheads="1"/>
          </p:cNvSpPr>
          <p:nvPr/>
        </p:nvSpPr>
        <p:spPr bwMode="auto">
          <a:xfrm>
            <a:off x="8604250" y="35734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-2</a:t>
            </a:r>
          </a:p>
        </p:txBody>
      </p:sp>
      <p:sp>
        <p:nvSpPr>
          <p:cNvPr id="62472" name="CasellaDiTesto 10"/>
          <p:cNvSpPr txBox="1">
            <a:spLocks noChangeArrowheads="1"/>
          </p:cNvSpPr>
          <p:nvPr/>
        </p:nvSpPr>
        <p:spPr bwMode="auto">
          <a:xfrm>
            <a:off x="6443663" y="35734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-3</a:t>
            </a:r>
          </a:p>
        </p:txBody>
      </p:sp>
      <p:sp>
        <p:nvSpPr>
          <p:cNvPr id="62473" name="CasellaDiTesto 11"/>
          <p:cNvSpPr txBox="1">
            <a:spLocks noChangeArrowheads="1"/>
          </p:cNvSpPr>
          <p:nvPr/>
        </p:nvSpPr>
        <p:spPr bwMode="auto">
          <a:xfrm>
            <a:off x="4284663" y="35734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-4</a:t>
            </a:r>
          </a:p>
        </p:txBody>
      </p:sp>
      <p:sp>
        <p:nvSpPr>
          <p:cNvPr id="62474" name="CasellaDiTesto 12"/>
          <p:cNvSpPr txBox="1">
            <a:spLocks noChangeArrowheads="1"/>
          </p:cNvSpPr>
          <p:nvPr/>
        </p:nvSpPr>
        <p:spPr bwMode="auto">
          <a:xfrm>
            <a:off x="2124075" y="35734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-5</a:t>
            </a:r>
          </a:p>
        </p:txBody>
      </p:sp>
      <p:sp>
        <p:nvSpPr>
          <p:cNvPr id="62475" name="CasellaDiTesto 13"/>
          <p:cNvSpPr txBox="1">
            <a:spLocks noChangeArrowheads="1"/>
          </p:cNvSpPr>
          <p:nvPr/>
        </p:nvSpPr>
        <p:spPr bwMode="auto">
          <a:xfrm>
            <a:off x="8604250" y="24638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-6</a:t>
            </a:r>
          </a:p>
        </p:txBody>
      </p:sp>
      <p:sp>
        <p:nvSpPr>
          <p:cNvPr id="62476" name="CasellaDiTesto 14"/>
          <p:cNvSpPr txBox="1">
            <a:spLocks noChangeArrowheads="1"/>
          </p:cNvSpPr>
          <p:nvPr/>
        </p:nvSpPr>
        <p:spPr bwMode="auto">
          <a:xfrm>
            <a:off x="6443663" y="245745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-7</a:t>
            </a:r>
          </a:p>
        </p:txBody>
      </p:sp>
      <p:sp>
        <p:nvSpPr>
          <p:cNvPr id="62477" name="CasellaDiTesto 15"/>
          <p:cNvSpPr txBox="1">
            <a:spLocks noChangeArrowheads="1"/>
          </p:cNvSpPr>
          <p:nvPr/>
        </p:nvSpPr>
        <p:spPr bwMode="auto">
          <a:xfrm>
            <a:off x="4284663" y="24669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-8</a:t>
            </a:r>
          </a:p>
        </p:txBody>
      </p:sp>
      <p:sp>
        <p:nvSpPr>
          <p:cNvPr id="62478" name="CasellaDiTesto 16"/>
          <p:cNvSpPr txBox="1">
            <a:spLocks noChangeArrowheads="1"/>
          </p:cNvSpPr>
          <p:nvPr/>
        </p:nvSpPr>
        <p:spPr bwMode="auto">
          <a:xfrm>
            <a:off x="2124075" y="24590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-9</a:t>
            </a:r>
          </a:p>
        </p:txBody>
      </p:sp>
      <p:sp>
        <p:nvSpPr>
          <p:cNvPr id="62479" name="CasellaDiTesto 17"/>
          <p:cNvSpPr txBox="1">
            <a:spLocks noChangeArrowheads="1"/>
          </p:cNvSpPr>
          <p:nvPr/>
        </p:nvSpPr>
        <p:spPr bwMode="auto">
          <a:xfrm>
            <a:off x="8532813" y="1341438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-10</a:t>
            </a:r>
          </a:p>
        </p:txBody>
      </p:sp>
      <p:sp>
        <p:nvSpPr>
          <p:cNvPr id="62480" name="CasellaDiTesto 18"/>
          <p:cNvSpPr txBox="1">
            <a:spLocks noChangeArrowheads="1"/>
          </p:cNvSpPr>
          <p:nvPr/>
        </p:nvSpPr>
        <p:spPr bwMode="auto">
          <a:xfrm>
            <a:off x="6372225" y="134143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-11</a:t>
            </a:r>
          </a:p>
        </p:txBody>
      </p:sp>
      <p:sp>
        <p:nvSpPr>
          <p:cNvPr id="62481" name="CasellaDiTesto 19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-12</a:t>
            </a:r>
          </a:p>
        </p:txBody>
      </p:sp>
      <p:sp>
        <p:nvSpPr>
          <p:cNvPr id="62482" name="CasellaDiTesto 20"/>
          <p:cNvSpPr txBox="1">
            <a:spLocks noChangeArrowheads="1"/>
          </p:cNvSpPr>
          <p:nvPr/>
        </p:nvSpPr>
        <p:spPr bwMode="auto">
          <a:xfrm>
            <a:off x="2051050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/>
              <a:t>-13</a:t>
            </a:r>
          </a:p>
        </p:txBody>
      </p:sp>
      <p:sp>
        <p:nvSpPr>
          <p:cNvPr id="62484" name="Segnaposto numero diapositiva 4"/>
          <p:cNvSpPr txBox="1">
            <a:spLocks/>
          </p:cNvSpPr>
          <p:nvPr/>
        </p:nvSpPr>
        <p:spPr bwMode="auto">
          <a:xfrm>
            <a:off x="2508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fld id="{0B45C951-9464-BE4C-96D9-A9FB3B6A259B}" type="slidenum">
              <a:rPr lang="it-IT">
                <a:solidFill>
                  <a:srgbClr val="898989"/>
                </a:solidFill>
              </a:rPr>
              <a:pPr/>
              <a:t>25</a:t>
            </a:fld>
            <a:endParaRPr 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440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34938" y="6453188"/>
            <a:ext cx="2133600" cy="365125"/>
          </a:xfrm>
        </p:spPr>
        <p:txBody>
          <a:bodyPr/>
          <a:lstStyle/>
          <a:p>
            <a:pPr algn="l"/>
            <a:fld id="{9737C6AE-A571-3C40-A143-D827489ACF4A}" type="slidenum">
              <a:rPr lang="it-IT" sz="1800"/>
              <a:pPr algn="l"/>
              <a:t>26</a:t>
            </a:fld>
            <a:endParaRPr lang="it-IT" sz="1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65200"/>
            <a:ext cx="8901112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420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C00000"/>
                </a:solidFill>
                <a:ea typeface="+mj-ea"/>
              </a:rPr>
              <a:t>GW 151226</a:t>
            </a:r>
            <a:endParaRPr lang="it-IT" b="1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68613" name="Segnaposto numero diapositiva 4"/>
          <p:cNvSpPr txBox="1">
            <a:spLocks/>
          </p:cNvSpPr>
          <p:nvPr/>
        </p:nvSpPr>
        <p:spPr bwMode="auto">
          <a:xfrm>
            <a:off x="2508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fld id="{2846F396-9AB5-C646-A3D5-FEB47BE37CB9}" type="slidenum">
              <a:rPr lang="it-IT">
                <a:solidFill>
                  <a:srgbClr val="898989"/>
                </a:solidFill>
              </a:rPr>
              <a:pPr/>
              <a:t>27</a:t>
            </a:fld>
            <a:endParaRPr lang="it-IT">
              <a:solidFill>
                <a:srgbClr val="898989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31825" y="1772816"/>
            <a:ext cx="7253288" cy="4092997"/>
            <a:chOff x="631825" y="1772816"/>
            <a:chExt cx="7253288" cy="4092997"/>
          </a:xfrm>
        </p:grpSpPr>
        <p:pic>
          <p:nvPicPr>
            <p:cNvPr id="68610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5" y="1773238"/>
              <a:ext cx="7253288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6084168" y="1772816"/>
              <a:ext cx="165618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4709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B90519"/>
                </a:solidFill>
                <a:latin typeface="Arial"/>
                <a:cs typeface="Arial"/>
              </a:rPr>
              <a:t>Ready for the O2 </a:t>
            </a:r>
            <a:r>
              <a:rPr lang="it-IT" b="1" dirty="0" err="1" smtClean="0">
                <a:solidFill>
                  <a:srgbClr val="B90519"/>
                </a:solidFill>
                <a:latin typeface="Arial"/>
                <a:cs typeface="Arial"/>
              </a:rPr>
              <a:t>Run</a:t>
            </a:r>
            <a:endParaRPr lang="it-IT" b="1" dirty="0">
              <a:solidFill>
                <a:srgbClr val="B90519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33CC"/>
                </a:solidFill>
                <a:latin typeface="Arial"/>
                <a:cs typeface="Arial"/>
              </a:rPr>
              <a:t>New on-</a:t>
            </a:r>
            <a:r>
              <a:rPr lang="it-IT" b="1" dirty="0" err="1" smtClean="0">
                <a:solidFill>
                  <a:srgbClr val="0033CC"/>
                </a:solidFill>
                <a:latin typeface="Arial"/>
                <a:cs typeface="Arial"/>
              </a:rPr>
              <a:t>board</a:t>
            </a:r>
            <a:r>
              <a:rPr lang="it-IT" b="1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33CC"/>
                </a:solidFill>
                <a:latin typeface="Arial"/>
                <a:cs typeface="Arial"/>
              </a:rPr>
              <a:t>configuration</a:t>
            </a:r>
            <a:endParaRPr lang="it-IT" b="1" dirty="0" smtClean="0">
              <a:solidFill>
                <a:srgbClr val="0033CC"/>
              </a:solidFill>
              <a:latin typeface="Arial"/>
              <a:cs typeface="Arial"/>
            </a:endParaRPr>
          </a:p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Enhanced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configuration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of </a:t>
            </a: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Mcal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triggers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-&gt; 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improved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at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sub-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ms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/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ms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timescales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(short 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GRBs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lang="it-IT" dirty="0">
              <a:latin typeface="Arial"/>
              <a:cs typeface="Arial"/>
            </a:endParaRPr>
          </a:p>
          <a:p>
            <a:endParaRPr lang="it-IT" b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SuperAGILE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active</a:t>
            </a:r>
            <a:endParaRPr lang="it-IT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sz="36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it-IT" sz="3600" b="1" dirty="0">
              <a:solidFill>
                <a:srgbClr val="008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23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Slide_shineghe_2016_perimm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8" b="11087"/>
          <a:stretch/>
        </p:blipFill>
        <p:spPr>
          <a:xfrm>
            <a:off x="323528" y="515813"/>
            <a:ext cx="8466443" cy="5505475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29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707904" y="2132856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004048" y="5445224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00FF"/>
                </a:solidFill>
              </a:rPr>
              <a:t>a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factor</a:t>
            </a:r>
            <a:r>
              <a:rPr lang="it-IT" b="1" dirty="0" smtClean="0">
                <a:solidFill>
                  <a:srgbClr val="0000FF"/>
                </a:solidFill>
              </a:rPr>
              <a:t> of 4-5 </a:t>
            </a:r>
            <a:r>
              <a:rPr lang="it-IT" b="1" dirty="0" err="1" smtClean="0">
                <a:solidFill>
                  <a:srgbClr val="0000FF"/>
                </a:solidFill>
              </a:rPr>
              <a:t>better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than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before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AGILE in spinning</a:t>
            </a:r>
            <a:br>
              <a:rPr lang="it-IT" sz="2400" b="1" dirty="0" smtClean="0">
                <a:solidFill>
                  <a:srgbClr val="FFFF00"/>
                </a:solidFill>
              </a:rPr>
            </a:br>
            <a:r>
              <a:rPr lang="it-IT" sz="2400" dirty="0" err="1" smtClean="0">
                <a:solidFill>
                  <a:srgbClr val="FFFF00"/>
                </a:solidFill>
              </a:rPr>
              <a:t>coverage</a:t>
            </a:r>
            <a:r>
              <a:rPr lang="it-IT" sz="2400" dirty="0" smtClean="0">
                <a:solidFill>
                  <a:srgbClr val="FFFF00"/>
                </a:solidFill>
              </a:rPr>
              <a:t> of the gamma-ray </a:t>
            </a:r>
            <a:r>
              <a:rPr lang="it-IT" sz="2400" dirty="0" err="1" smtClean="0">
                <a:solidFill>
                  <a:srgbClr val="FFFF00"/>
                </a:solidFill>
              </a:rPr>
              <a:t>sky</a:t>
            </a:r>
            <a:r>
              <a:rPr lang="it-IT" sz="2400" dirty="0" smtClean="0">
                <a:solidFill>
                  <a:srgbClr val="FFFF00"/>
                </a:solidFill>
              </a:rPr>
              <a:t>, E &gt; 100 MeV </a:t>
            </a:r>
            <a:br>
              <a:rPr lang="it-IT" sz="2400" dirty="0" smtClean="0">
                <a:solidFill>
                  <a:srgbClr val="FFFF00"/>
                </a:solidFill>
              </a:rPr>
            </a:br>
            <a:r>
              <a:rPr lang="it-IT" sz="2400" dirty="0" smtClean="0">
                <a:solidFill>
                  <a:srgbClr val="FFFF00"/>
                </a:solidFill>
              </a:rPr>
              <a:t>(8 March, 2016</a:t>
            </a:r>
            <a:r>
              <a:rPr lang="it-IT" sz="24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3</a:t>
            </a:fld>
            <a:endParaRPr lang="it-IT"/>
          </a:p>
        </p:txBody>
      </p:sp>
      <p:pic>
        <p:nvPicPr>
          <p:cNvPr id="20482" name="Picture 2" descr="C:\Users\Marco Tavani\Downloads\IMG_8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7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-252536" y="5589240"/>
            <a:ext cx="9577064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13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body" idx="13"/>
          </p:nvPr>
        </p:nvSpPr>
        <p:spPr>
          <a:xfrm>
            <a:off x="1444377" y="628894"/>
            <a:ext cx="6255246" cy="1"/>
          </a:xfrm>
          <a:prstGeom prst="line">
            <a:avLst/>
          </a:prstGeom>
        </p:spPr>
        <p:txBody>
          <a:bodyPr/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444376" y="122350"/>
            <a:ext cx="6295975" cy="15064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it-IT" dirty="0" smtClean="0"/>
              <a:t/>
            </a:r>
            <a:br>
              <a:rPr lang="it-IT" dirty="0" smtClean="0"/>
            </a:br>
            <a:r>
              <a:rPr dirty="0" smtClean="0"/>
              <a:t>AGILE </a:t>
            </a:r>
            <a:r>
              <a:rPr lang="it-IT" dirty="0" smtClean="0"/>
              <a:t>GW </a:t>
            </a:r>
            <a:r>
              <a:rPr dirty="0" smtClean="0"/>
              <a:t>on</a:t>
            </a:r>
            <a:r>
              <a:rPr dirty="0"/>
              <a:t>-line </a:t>
            </a:r>
            <a:r>
              <a:rPr dirty="0" smtClean="0"/>
              <a:t>analysis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300" dirty="0"/>
              <a:t>@</a:t>
            </a:r>
            <a:r>
              <a:rPr lang="it-IT" sz="1300" b="1" dirty="0" smtClean="0"/>
              <a:t>IASF-BO</a:t>
            </a:r>
            <a:endParaRPr sz="1300" b="1" dirty="0"/>
          </a:p>
        </p:txBody>
      </p:sp>
      <p:sp>
        <p:nvSpPr>
          <p:cNvPr id="242" name="Shape 242"/>
          <p:cNvSpPr/>
          <p:nvPr/>
        </p:nvSpPr>
        <p:spPr>
          <a:xfrm>
            <a:off x="2162951" y="3689683"/>
            <a:ext cx="669727" cy="697982"/>
          </a:xfrm>
          <a:prstGeom prst="rect">
            <a:avLst/>
          </a:prstGeom>
          <a:solidFill>
            <a:srgbClr val="0090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GCN notice</a:t>
            </a:r>
          </a:p>
        </p:txBody>
      </p:sp>
      <p:sp>
        <p:nvSpPr>
          <p:cNvPr id="243" name="Shape 243"/>
          <p:cNvSpPr/>
          <p:nvPr/>
        </p:nvSpPr>
        <p:spPr>
          <a:xfrm>
            <a:off x="4499992" y="3732656"/>
            <a:ext cx="864096" cy="704456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external alerts</a:t>
            </a:r>
          </a:p>
        </p:txBody>
      </p:sp>
      <p:pic>
        <p:nvPicPr>
          <p:cNvPr id="24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2600" y="2619472"/>
            <a:ext cx="725333" cy="6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1997740" y="3324443"/>
            <a:ext cx="246159" cy="328212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46" name="Shape 246"/>
          <p:cNvSpPr/>
          <p:nvPr/>
        </p:nvSpPr>
        <p:spPr>
          <a:xfrm>
            <a:off x="2849449" y="4081647"/>
            <a:ext cx="462969" cy="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47" name="Shape 247"/>
          <p:cNvSpPr/>
          <p:nvPr/>
        </p:nvSpPr>
        <p:spPr>
          <a:xfrm>
            <a:off x="1415377" y="3254890"/>
            <a:ext cx="345959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500" spc="14"/>
            </a:lvl1pPr>
          </a:lstStyle>
          <a:p>
            <a:r>
              <a:rPr sz="1055"/>
              <a:t>MoU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5812110" y="4313784"/>
            <a:ext cx="1916514" cy="509241"/>
            <a:chOff x="0" y="0"/>
            <a:chExt cx="3634277" cy="724253"/>
          </a:xfrm>
        </p:grpSpPr>
        <p:sp>
          <p:nvSpPr>
            <p:cNvPr id="249" name="Shape 249"/>
            <p:cNvSpPr/>
            <p:nvPr/>
          </p:nvSpPr>
          <p:spPr>
            <a:xfrm>
              <a:off x="71842" y="71842"/>
              <a:ext cx="3490594" cy="58057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spcBef>
                  <a:spcPts val="0"/>
                </a:spcBef>
                <a:defRPr sz="240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rPr sz="1687"/>
                <a:t>GRB analysis</a:t>
              </a:r>
            </a:p>
          </p:txBody>
        </p:sp>
        <p:pic>
          <p:nvPicPr>
            <p:cNvPr id="248" name="Picture 24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634279" cy="724254"/>
            </a:xfrm>
            <a:prstGeom prst="rect">
              <a:avLst/>
            </a:prstGeom>
            <a:effectLst/>
          </p:spPr>
        </p:pic>
      </p:grpSp>
      <p:grpSp>
        <p:nvGrpSpPr>
          <p:cNvPr id="253" name="Group 253"/>
          <p:cNvGrpSpPr/>
          <p:nvPr/>
        </p:nvGrpSpPr>
        <p:grpSpPr>
          <a:xfrm>
            <a:off x="5812110" y="3639107"/>
            <a:ext cx="1916514" cy="509241"/>
            <a:chOff x="0" y="0"/>
            <a:chExt cx="3634277" cy="724253"/>
          </a:xfrm>
        </p:grpSpPr>
        <p:sp>
          <p:nvSpPr>
            <p:cNvPr id="252" name="Shape 252"/>
            <p:cNvSpPr/>
            <p:nvPr/>
          </p:nvSpPr>
          <p:spPr>
            <a:xfrm>
              <a:off x="71842" y="71842"/>
              <a:ext cx="3490594" cy="58057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spcBef>
                  <a:spcPts val="0"/>
                </a:spcBef>
                <a:defRPr sz="240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rPr sz="1687"/>
                <a:t>GW analysis</a:t>
              </a:r>
            </a:p>
          </p:txBody>
        </p:sp>
        <p:pic>
          <p:nvPicPr>
            <p:cNvPr id="251" name="Picture 25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634279" cy="724254"/>
            </a:xfrm>
            <a:prstGeom prst="rect">
              <a:avLst/>
            </a:prstGeom>
            <a:effectLst/>
          </p:spPr>
        </p:pic>
      </p:grpSp>
      <p:sp>
        <p:nvSpPr>
          <p:cNvPr id="254" name="Shape 254"/>
          <p:cNvSpPr/>
          <p:nvPr/>
        </p:nvSpPr>
        <p:spPr>
          <a:xfrm>
            <a:off x="5248544" y="3893728"/>
            <a:ext cx="521715" cy="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55" name="Shape 255"/>
          <p:cNvSpPr/>
          <p:nvPr/>
        </p:nvSpPr>
        <p:spPr>
          <a:xfrm>
            <a:off x="5292080" y="4149080"/>
            <a:ext cx="526730" cy="47386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56" name="Shape 256"/>
          <p:cNvSpPr/>
          <p:nvPr/>
        </p:nvSpPr>
        <p:spPr>
          <a:xfrm>
            <a:off x="3292639" y="3732656"/>
            <a:ext cx="669727" cy="697982"/>
          </a:xfrm>
          <a:prstGeom prst="rect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18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266"/>
              <a:t>RT-ALERT DB</a:t>
            </a:r>
          </a:p>
        </p:txBody>
      </p:sp>
      <p:sp>
        <p:nvSpPr>
          <p:cNvPr id="257" name="Shape 257"/>
          <p:cNvSpPr/>
          <p:nvPr/>
        </p:nvSpPr>
        <p:spPr>
          <a:xfrm>
            <a:off x="4043911" y="4081647"/>
            <a:ext cx="462969" cy="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grpSp>
        <p:nvGrpSpPr>
          <p:cNvPr id="260" name="Group 260"/>
          <p:cNvGrpSpPr/>
          <p:nvPr/>
        </p:nvGrpSpPr>
        <p:grpSpPr>
          <a:xfrm>
            <a:off x="5819946" y="2965680"/>
            <a:ext cx="1900842" cy="509242"/>
            <a:chOff x="0" y="0"/>
            <a:chExt cx="3604558" cy="724253"/>
          </a:xfrm>
        </p:grpSpPr>
        <p:sp>
          <p:nvSpPr>
            <p:cNvPr id="259" name="Shape 259"/>
            <p:cNvSpPr/>
            <p:nvPr/>
          </p:nvSpPr>
          <p:spPr>
            <a:xfrm>
              <a:off x="71842" y="71842"/>
              <a:ext cx="3460875" cy="58057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spcBef>
                  <a:spcPts val="0"/>
                </a:spcBef>
                <a:defRPr sz="240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rPr sz="1687"/>
                <a:t>Visibility check (RT)</a:t>
              </a:r>
            </a:p>
          </p:txBody>
        </p:sp>
        <p:pic>
          <p:nvPicPr>
            <p:cNvPr id="258" name="Picture 257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04559" cy="724254"/>
            </a:xfrm>
            <a:prstGeom prst="rect">
              <a:avLst/>
            </a:prstGeom>
            <a:effectLst/>
          </p:spPr>
        </p:pic>
      </p:grpSp>
      <p:sp>
        <p:nvSpPr>
          <p:cNvPr id="261" name="Shape 261"/>
          <p:cNvSpPr/>
          <p:nvPr/>
        </p:nvSpPr>
        <p:spPr>
          <a:xfrm flipV="1">
            <a:off x="5241231" y="3280353"/>
            <a:ext cx="539167" cy="325963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7565298" y="6465094"/>
            <a:ext cx="11170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1439626" y="2233979"/>
            <a:ext cx="6255248" cy="333588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RT-PIPE</a:t>
            </a:r>
          </a:p>
        </p:txBody>
      </p:sp>
      <p:pic>
        <p:nvPicPr>
          <p:cNvPr id="264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77959" y="1375055"/>
            <a:ext cx="462969" cy="61378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6709443" y="2034976"/>
            <a:ext cx="1" cy="84395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pic>
        <p:nvPicPr>
          <p:cNvPr id="26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79302" y="2668652"/>
            <a:ext cx="216249" cy="47919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 flipH="1">
            <a:off x="3880279" y="3029650"/>
            <a:ext cx="290714" cy="387619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68" name="Shape 268"/>
          <p:cNvSpPr/>
          <p:nvPr/>
        </p:nvSpPr>
        <p:spPr>
          <a:xfrm>
            <a:off x="4041648" y="3163126"/>
            <a:ext cx="990451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500" spc="14"/>
            </a:lvl1pPr>
          </a:lstStyle>
          <a:p>
            <a:r>
              <a:rPr sz="1055"/>
              <a:t>manual injection</a:t>
            </a:r>
          </a:p>
        </p:txBody>
      </p:sp>
      <p:grpSp>
        <p:nvGrpSpPr>
          <p:cNvPr id="272" name="Group 272"/>
          <p:cNvGrpSpPr/>
          <p:nvPr/>
        </p:nvGrpSpPr>
        <p:grpSpPr>
          <a:xfrm>
            <a:off x="5812110" y="5052101"/>
            <a:ext cx="1916514" cy="509241"/>
            <a:chOff x="0" y="0"/>
            <a:chExt cx="3634277" cy="724253"/>
          </a:xfrm>
        </p:grpSpPr>
        <p:sp>
          <p:nvSpPr>
            <p:cNvPr id="271" name="Shape 271"/>
            <p:cNvSpPr/>
            <p:nvPr/>
          </p:nvSpPr>
          <p:spPr>
            <a:xfrm>
              <a:off x="71842" y="71842"/>
              <a:ext cx="3490594" cy="58057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spcBef>
                  <a:spcPts val="0"/>
                </a:spcBef>
                <a:defRPr sz="2400" spc="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r>
                <a:rPr sz="1687"/>
                <a:t>SPOT6 analysis</a:t>
              </a:r>
            </a:p>
          </p:txBody>
        </p:sp>
        <p:pic>
          <p:nvPicPr>
            <p:cNvPr id="270" name="Picture 269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634279" cy="724254"/>
            </a:xfrm>
            <a:prstGeom prst="rect">
              <a:avLst/>
            </a:prstGeom>
            <a:effectLst/>
          </p:spPr>
        </p:pic>
      </p:grpSp>
      <p:sp>
        <p:nvSpPr>
          <p:cNvPr id="273" name="Shape 273"/>
          <p:cNvSpPr/>
          <p:nvPr/>
        </p:nvSpPr>
        <p:spPr>
          <a:xfrm>
            <a:off x="5287976" y="4530386"/>
            <a:ext cx="447588" cy="596784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74" name="Shape 274"/>
          <p:cNvSpPr/>
          <p:nvPr/>
        </p:nvSpPr>
        <p:spPr>
          <a:xfrm flipH="1">
            <a:off x="2481951" y="4437112"/>
            <a:ext cx="1" cy="718560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87"/>
          </a:p>
        </p:txBody>
      </p:sp>
      <p:sp>
        <p:nvSpPr>
          <p:cNvPr id="275" name="Shape 275"/>
          <p:cNvSpPr/>
          <p:nvPr/>
        </p:nvSpPr>
        <p:spPr>
          <a:xfrm>
            <a:off x="1259632" y="5147562"/>
            <a:ext cx="2952327" cy="173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21457" indent="-321457" defTabSz="321457">
              <a:tabLst>
                <a:tab pos="98223" algn="l"/>
                <a:tab pos="321457" algn="l"/>
              </a:tabLst>
              <a:defRPr sz="140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984" dirty="0">
                <a:latin typeface="Courier"/>
                <a:ea typeface="Courier"/>
                <a:cs typeface="Courier"/>
                <a:sym typeface="Courier"/>
              </a:rPr>
              <a:t>	1	</a:t>
            </a:r>
            <a:r>
              <a:rPr sz="984" b="1" dirty="0">
                <a:latin typeface="Courier"/>
                <a:ea typeface="Courier"/>
                <a:cs typeface="Courier"/>
                <a:sym typeface="Courier"/>
              </a:rPr>
              <a:t>LVC_PRELIMINARY</a:t>
            </a:r>
            <a:r>
              <a:rPr sz="984" dirty="0"/>
              <a:t>: Provides the time, significance, and basic parameters about a GW detection candidate. No localization information. Sent with a latency of a minute or so.</a:t>
            </a:r>
          </a:p>
          <a:p>
            <a:pPr marL="321457" indent="-321457" defTabSz="321457">
              <a:tabLst>
                <a:tab pos="98223" algn="l"/>
                <a:tab pos="321457" algn="l"/>
              </a:tabLst>
              <a:defRPr sz="140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984" dirty="0">
                <a:latin typeface="Courier"/>
                <a:ea typeface="Courier"/>
                <a:cs typeface="Courier"/>
                <a:sym typeface="Courier"/>
              </a:rPr>
              <a:t>	2	</a:t>
            </a:r>
            <a:r>
              <a:rPr sz="984" b="1" dirty="0">
                <a:latin typeface="Courier"/>
                <a:ea typeface="Courier"/>
                <a:cs typeface="Courier"/>
                <a:sym typeface="Courier"/>
              </a:rPr>
              <a:t>LVC_INITIAL</a:t>
            </a:r>
            <a:r>
              <a:rPr sz="984" dirty="0"/>
              <a:t>: A rapid sky localization is available. Sent with a latency of a few minutes.</a:t>
            </a:r>
          </a:p>
          <a:p>
            <a:pPr marL="321457" indent="-321457" defTabSz="321457">
              <a:tabLst>
                <a:tab pos="98223" algn="l"/>
                <a:tab pos="321457" algn="l"/>
              </a:tabLst>
              <a:defRPr sz="1400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984" dirty="0">
                <a:latin typeface="Courier"/>
                <a:ea typeface="Courier"/>
                <a:cs typeface="Courier"/>
                <a:sym typeface="Courier"/>
              </a:rPr>
              <a:t>	3	</a:t>
            </a:r>
            <a:r>
              <a:rPr sz="984" b="1" dirty="0">
                <a:latin typeface="Courier"/>
                <a:ea typeface="Courier"/>
                <a:cs typeface="Courier"/>
                <a:sym typeface="Courier"/>
              </a:rPr>
              <a:t>LVC_UDPATE</a:t>
            </a:r>
            <a:r>
              <a:rPr sz="984" dirty="0"/>
              <a:t>: A refined sky localization is availaable. Sent with a latency of hours or more.</a:t>
            </a:r>
          </a:p>
        </p:txBody>
      </p:sp>
    </p:spTree>
    <p:extLst>
      <p:ext uri="{BB962C8B-B14F-4D97-AF65-F5344CB8AC3E}">
        <p14:creationId xmlns:p14="http://schemas.microsoft.com/office/powerpoint/2010/main" val="2021430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800" b="1" dirty="0">
                <a:solidFill>
                  <a:srgbClr val="0000FF"/>
                </a:solidFill>
              </a:rPr>
              <a:t>t</a:t>
            </a:r>
            <a:r>
              <a:rPr lang="it-IT" sz="4800" b="1" dirty="0" smtClean="0">
                <a:solidFill>
                  <a:srgbClr val="0000FF"/>
                </a:solidFill>
              </a:rPr>
              <a:t>he future</a:t>
            </a:r>
            <a:r>
              <a:rPr lang="it-IT" sz="4800" b="1" dirty="0">
                <a:solidFill>
                  <a:srgbClr val="0000FF"/>
                </a:solidFill>
              </a:rPr>
              <a:t>: </a:t>
            </a:r>
            <a:r>
              <a:rPr lang="it-IT" sz="4800" b="1" dirty="0" smtClean="0">
                <a:solidFill>
                  <a:srgbClr val="0000FF"/>
                </a:solidFill>
              </a:rPr>
              <a:t>e-ASTROGAM</a:t>
            </a:r>
            <a:endParaRPr lang="it-IT" sz="4800" b="1" dirty="0">
              <a:solidFill>
                <a:srgbClr val="0000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32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Cove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" r="-3870" b="-691"/>
          <a:stretch/>
        </p:blipFill>
        <p:spPr>
          <a:xfrm>
            <a:off x="-94462" y="1"/>
            <a:ext cx="5098510" cy="691553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58" y="50304"/>
            <a:ext cx="4285846" cy="2514600"/>
          </a:xfrm>
          <a:prstGeom prst="rect">
            <a:avLst/>
          </a:prstGeom>
        </p:spPr>
      </p:pic>
      <p:pic>
        <p:nvPicPr>
          <p:cNvPr id="9" name="Immagine 8" descr="e-ASTROGAM_sensitivity_plo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01365"/>
            <a:ext cx="4176464" cy="2178215"/>
          </a:xfrm>
          <a:prstGeom prst="rect">
            <a:avLst/>
          </a:prstGeom>
        </p:spPr>
      </p:pic>
      <p:pic>
        <p:nvPicPr>
          <p:cNvPr id="10" name="Immagine 9" descr="Event_topologies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93545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B90519"/>
                </a:solidFill>
              </a:rPr>
              <a:t>The e-ASTROGAM  core science</a:t>
            </a:r>
            <a:endParaRPr lang="it-IT" b="1" dirty="0">
              <a:solidFill>
                <a:srgbClr val="B90519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Processes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the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heart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of the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extreme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Universe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prospects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for the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Astronomy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of 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2030s</a:t>
            </a:r>
          </a:p>
          <a:p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origin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and impact of high-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energy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particles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on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galaxy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evolution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, from </a:t>
            </a:r>
            <a:r>
              <a:rPr lang="it-IT" sz="2400" b="1" dirty="0" err="1" smtClean="0">
                <a:solidFill>
                  <a:srgbClr val="0000FF"/>
                </a:solidFill>
                <a:latin typeface="Arial"/>
                <a:cs typeface="Arial"/>
              </a:rPr>
              <a:t>cosmic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it-IT" sz="2400" b="1" dirty="0" err="1" smtClean="0">
                <a:solidFill>
                  <a:srgbClr val="0000FF"/>
                </a:solidFill>
                <a:latin typeface="Arial"/>
                <a:cs typeface="Arial"/>
              </a:rPr>
              <a:t>rays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lang="it-IT" sz="2400" b="1" dirty="0" err="1" smtClean="0">
                <a:solidFill>
                  <a:srgbClr val="0000FF"/>
                </a:solidFill>
                <a:latin typeface="Arial"/>
                <a:cs typeface="Arial"/>
              </a:rPr>
              <a:t>antimatter</a:t>
            </a:r>
            <a:endParaRPr lang="it-IT" sz="24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it-IT" sz="24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Nucleosynthesis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and the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chemical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enrichment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of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our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Galaxy</a:t>
            </a:r>
            <a:endParaRPr lang="it-IT" sz="2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03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 err="1" smtClean="0"/>
              <a:t>AGILE’s</a:t>
            </a:r>
            <a:r>
              <a:rPr lang="it-IT" dirty="0" smtClean="0"/>
              <a:t> life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Gamma-ray detector and MCAL </a:t>
            </a:r>
            <a:r>
              <a:rPr lang="it-IT" b="1" dirty="0" err="1">
                <a:solidFill>
                  <a:srgbClr val="0000FF"/>
                </a:solidFill>
              </a:rPr>
              <a:t>f</a:t>
            </a:r>
            <a:r>
              <a:rPr lang="it-IT" b="1" dirty="0" err="1" smtClean="0">
                <a:solidFill>
                  <a:srgbClr val="0000FF"/>
                </a:solidFill>
              </a:rPr>
              <a:t>ully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operational</a:t>
            </a:r>
            <a:r>
              <a:rPr lang="it-IT" b="1" dirty="0" smtClean="0">
                <a:solidFill>
                  <a:srgbClr val="0000FF"/>
                </a:solidFill>
              </a:rPr>
              <a:t>, </a:t>
            </a:r>
            <a:r>
              <a:rPr lang="it-IT" b="1" dirty="0" err="1" smtClean="0">
                <a:solidFill>
                  <a:srgbClr val="0000FF"/>
                </a:solidFill>
              </a:rPr>
              <a:t>ideal</a:t>
            </a:r>
            <a:r>
              <a:rPr lang="it-IT" b="1" dirty="0" smtClean="0">
                <a:solidFill>
                  <a:srgbClr val="0000FF"/>
                </a:solidFill>
              </a:rPr>
              <a:t> in the </a:t>
            </a:r>
            <a:r>
              <a:rPr lang="it-IT" b="1" dirty="0" err="1" smtClean="0">
                <a:solidFill>
                  <a:srgbClr val="0000FF"/>
                </a:solidFill>
              </a:rPr>
              <a:t>range</a:t>
            </a:r>
            <a:r>
              <a:rPr lang="it-IT" b="1" dirty="0" smtClean="0">
                <a:solidFill>
                  <a:srgbClr val="0000FF"/>
                </a:solidFill>
              </a:rPr>
              <a:t> 50 MeV – 1 GeV, and </a:t>
            </a:r>
            <a:r>
              <a:rPr lang="it-IT" b="1" dirty="0" err="1" smtClean="0">
                <a:solidFill>
                  <a:srgbClr val="0000FF"/>
                </a:solidFill>
              </a:rPr>
              <a:t>active</a:t>
            </a:r>
            <a:r>
              <a:rPr lang="it-IT" b="1" dirty="0" smtClean="0">
                <a:solidFill>
                  <a:srgbClr val="0000FF"/>
                </a:solidFill>
              </a:rPr>
              <a:t> in: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sz="4000" b="1" dirty="0">
                <a:solidFill>
                  <a:srgbClr val="C00000"/>
                </a:solidFill>
              </a:rPr>
              <a:t>g</a:t>
            </a:r>
            <a:r>
              <a:rPr lang="it-IT" sz="4000" b="1" dirty="0" smtClean="0">
                <a:solidFill>
                  <a:srgbClr val="C00000"/>
                </a:solidFill>
              </a:rPr>
              <a:t>amma-ray </a:t>
            </a:r>
            <a:r>
              <a:rPr lang="it-IT" sz="4000" b="1" dirty="0" err="1" smtClean="0">
                <a:solidFill>
                  <a:srgbClr val="C00000"/>
                </a:solidFill>
              </a:rPr>
              <a:t>astrophysics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r>
              <a:rPr lang="it-IT" sz="4000" b="1" dirty="0" err="1">
                <a:solidFill>
                  <a:srgbClr val="006600"/>
                </a:solidFill>
              </a:rPr>
              <a:t>t</a:t>
            </a:r>
            <a:r>
              <a:rPr lang="it-IT" sz="4000" b="1" dirty="0" err="1" smtClean="0">
                <a:solidFill>
                  <a:srgbClr val="006600"/>
                </a:solidFill>
              </a:rPr>
              <a:t>errestrial</a:t>
            </a:r>
            <a:r>
              <a:rPr lang="it-IT" sz="4000" b="1" dirty="0" smtClean="0">
                <a:solidFill>
                  <a:srgbClr val="006600"/>
                </a:solidFill>
              </a:rPr>
              <a:t> high-</a:t>
            </a:r>
            <a:r>
              <a:rPr lang="it-IT" sz="4000" b="1" dirty="0" err="1" smtClean="0">
                <a:solidFill>
                  <a:srgbClr val="006600"/>
                </a:solidFill>
              </a:rPr>
              <a:t>energy</a:t>
            </a:r>
            <a:r>
              <a:rPr lang="it-IT" sz="4000" b="1" dirty="0" smtClean="0">
                <a:solidFill>
                  <a:srgbClr val="006600"/>
                </a:solidFill>
              </a:rPr>
              <a:t> </a:t>
            </a:r>
            <a:r>
              <a:rPr lang="it-IT" sz="4000" b="1" dirty="0" err="1" smtClean="0">
                <a:solidFill>
                  <a:srgbClr val="006600"/>
                </a:solidFill>
              </a:rPr>
              <a:t>physics</a:t>
            </a:r>
            <a:endParaRPr lang="it-IT" sz="4000" b="1" dirty="0" smtClean="0">
              <a:solidFill>
                <a:srgbClr val="006600"/>
              </a:solidFill>
            </a:endParaRPr>
          </a:p>
          <a:p>
            <a:r>
              <a:rPr lang="it-IT" sz="4000" b="1" dirty="0" err="1">
                <a:solidFill>
                  <a:srgbClr val="CC3399"/>
                </a:solidFill>
              </a:rPr>
              <a:t>s</a:t>
            </a:r>
            <a:r>
              <a:rPr lang="it-IT" sz="4000" b="1" dirty="0" err="1" smtClean="0">
                <a:solidFill>
                  <a:srgbClr val="CC3399"/>
                </a:solidFill>
              </a:rPr>
              <a:t>earch</a:t>
            </a:r>
            <a:r>
              <a:rPr lang="it-IT" sz="4000" b="1" dirty="0" smtClean="0">
                <a:solidFill>
                  <a:srgbClr val="CC3399"/>
                </a:solidFill>
              </a:rPr>
              <a:t> of GW </a:t>
            </a:r>
            <a:r>
              <a:rPr lang="it-IT" sz="4000" b="1" dirty="0" err="1" smtClean="0">
                <a:solidFill>
                  <a:srgbClr val="CC3399"/>
                </a:solidFill>
              </a:rPr>
              <a:t>counterparts</a:t>
            </a:r>
            <a:endParaRPr lang="it-IT" sz="4000" b="1" dirty="0" smtClean="0">
              <a:solidFill>
                <a:srgbClr val="CC3399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AGILE </a:t>
            </a:r>
            <a:r>
              <a:rPr lang="it-IT" b="1" dirty="0" err="1" smtClean="0">
                <a:solidFill>
                  <a:srgbClr val="0000FF"/>
                </a:solidFill>
              </a:rPr>
              <a:t>has</a:t>
            </a:r>
            <a:r>
              <a:rPr lang="it-IT" b="1" dirty="0" smtClean="0">
                <a:solidFill>
                  <a:srgbClr val="0000FF"/>
                </a:solidFill>
              </a:rPr>
              <a:t> the </a:t>
            </a:r>
            <a:r>
              <a:rPr lang="it-IT" b="1" dirty="0" err="1" smtClean="0">
                <a:solidFill>
                  <a:srgbClr val="0000FF"/>
                </a:solidFill>
              </a:rPr>
              <a:t>shortest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reaction</a:t>
            </a:r>
            <a:r>
              <a:rPr lang="it-IT" b="1" dirty="0" smtClean="0">
                <a:solidFill>
                  <a:srgbClr val="0000FF"/>
                </a:solidFill>
              </a:rPr>
              <a:t> time to </a:t>
            </a:r>
            <a:r>
              <a:rPr lang="it-IT" b="1" dirty="0" err="1" smtClean="0">
                <a:solidFill>
                  <a:srgbClr val="0000FF"/>
                </a:solidFill>
              </a:rPr>
              <a:t>bright</a:t>
            </a:r>
            <a:r>
              <a:rPr lang="it-IT" b="1" dirty="0" smtClean="0">
                <a:solidFill>
                  <a:srgbClr val="0000FF"/>
                </a:solidFill>
              </a:rPr>
              <a:t> gamma-ray </a:t>
            </a:r>
            <a:r>
              <a:rPr lang="it-IT" b="1" dirty="0" err="1">
                <a:solidFill>
                  <a:srgbClr val="0000FF"/>
                </a:solidFill>
              </a:rPr>
              <a:t>transients</a:t>
            </a:r>
            <a:r>
              <a:rPr lang="it-IT" b="1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b="1" dirty="0" smtClean="0">
                <a:solidFill>
                  <a:srgbClr val="0000FF"/>
                </a:solidFill>
              </a:rPr>
              <a:t>Blazars (fast </a:t>
            </a:r>
            <a:r>
              <a:rPr lang="it-IT" b="1" dirty="0" err="1" smtClean="0">
                <a:solidFill>
                  <a:srgbClr val="0000FF"/>
                </a:solidFill>
              </a:rPr>
              <a:t>ATels</a:t>
            </a:r>
            <a:r>
              <a:rPr lang="it-IT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it-IT" b="1" dirty="0" err="1" smtClean="0">
                <a:solidFill>
                  <a:srgbClr val="0000FF"/>
                </a:solidFill>
              </a:rPr>
              <a:t>Galactic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>
                <a:solidFill>
                  <a:srgbClr val="0000FF"/>
                </a:solidFill>
              </a:rPr>
              <a:t>transients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(</a:t>
            </a:r>
            <a:r>
              <a:rPr lang="it-IT" b="1" dirty="0" err="1">
                <a:solidFill>
                  <a:srgbClr val="0000FF"/>
                </a:solidFill>
              </a:rPr>
              <a:t>recently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err="1">
                <a:solidFill>
                  <a:srgbClr val="0000FF"/>
                </a:solidFill>
              </a:rPr>
              <a:t>Cyg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X-3, </a:t>
            </a:r>
            <a:r>
              <a:rPr lang="it-IT" b="1" dirty="0" err="1" smtClean="0">
                <a:solidFill>
                  <a:srgbClr val="0000FF"/>
                </a:solidFill>
              </a:rPr>
              <a:t>Crab</a:t>
            </a:r>
            <a:r>
              <a:rPr lang="it-IT" b="1" dirty="0" smtClean="0">
                <a:solidFill>
                  <a:srgbClr val="0000FF"/>
                </a:solidFill>
              </a:rPr>
              <a:t> Nebula </a:t>
            </a:r>
            <a:r>
              <a:rPr lang="it-IT" b="1" dirty="0" err="1" smtClean="0">
                <a:solidFill>
                  <a:srgbClr val="0000FF"/>
                </a:solidFill>
              </a:rPr>
              <a:t>flare</a:t>
            </a:r>
            <a:r>
              <a:rPr lang="it-IT" b="1" dirty="0" smtClean="0">
                <a:solidFill>
                  <a:srgbClr val="0000FF"/>
                </a:solidFill>
              </a:rPr>
              <a:t>)</a:t>
            </a:r>
          </a:p>
          <a:p>
            <a:pPr marL="457200" lvl="1" indent="0">
              <a:buNone/>
            </a:pP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>
                <a:solidFill>
                  <a:srgbClr val="C00000"/>
                </a:solidFill>
              </a:rPr>
              <a:t>e</a:t>
            </a:r>
            <a:r>
              <a:rPr lang="it-IT" b="1" dirty="0" err="1" smtClean="0">
                <a:solidFill>
                  <a:srgbClr val="C00000"/>
                </a:solidFill>
              </a:rPr>
              <a:t>xcellent</a:t>
            </a:r>
            <a:r>
              <a:rPr lang="it-IT" b="1" dirty="0" smtClean="0">
                <a:solidFill>
                  <a:srgbClr val="C00000"/>
                </a:solidFill>
              </a:rPr>
              <a:t> for GW source </a:t>
            </a:r>
            <a:r>
              <a:rPr lang="it-IT" b="1" dirty="0" err="1" smtClean="0">
                <a:solidFill>
                  <a:srgbClr val="C00000"/>
                </a:solidFill>
              </a:rPr>
              <a:t>searches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40770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it-IT" sz="2800" b="1" dirty="0" err="1">
                <a:solidFill>
                  <a:srgbClr val="C00000"/>
                </a:solidFill>
              </a:rPr>
              <a:t>very</a:t>
            </a:r>
            <a:r>
              <a:rPr lang="it-IT" sz="2800" b="1" dirty="0">
                <a:solidFill>
                  <a:srgbClr val="C00000"/>
                </a:solidFill>
              </a:rPr>
              <a:t> large </a:t>
            </a:r>
            <a:r>
              <a:rPr lang="it-IT" sz="2800" b="1" dirty="0" err="1">
                <a:solidFill>
                  <a:srgbClr val="C00000"/>
                </a:solidFill>
              </a:rPr>
              <a:t>field</a:t>
            </a:r>
            <a:r>
              <a:rPr lang="it-IT" sz="2800" b="1" dirty="0">
                <a:solidFill>
                  <a:srgbClr val="C00000"/>
                </a:solidFill>
              </a:rPr>
              <a:t> of </a:t>
            </a:r>
            <a:r>
              <a:rPr lang="it-IT" sz="2800" b="1" dirty="0" err="1">
                <a:solidFill>
                  <a:srgbClr val="C00000"/>
                </a:solidFill>
              </a:rPr>
              <a:t>view</a:t>
            </a:r>
            <a:r>
              <a:rPr lang="it-IT" sz="2800" b="1" dirty="0">
                <a:solidFill>
                  <a:srgbClr val="C00000"/>
                </a:solidFill>
              </a:rPr>
              <a:t> (2.5 </a:t>
            </a:r>
            <a:r>
              <a:rPr lang="it-IT" sz="2800" b="1" dirty="0" err="1">
                <a:solidFill>
                  <a:srgbClr val="C00000"/>
                </a:solidFill>
              </a:rPr>
              <a:t>sr</a:t>
            </a:r>
            <a:r>
              <a:rPr lang="it-IT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45811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it-IT" sz="2800" b="1" dirty="0">
                <a:solidFill>
                  <a:srgbClr val="C00000"/>
                </a:solidFill>
              </a:rPr>
              <a:t>200 </a:t>
            </a:r>
            <a:r>
              <a:rPr lang="it-IT" sz="2800" b="1" dirty="0" err="1">
                <a:solidFill>
                  <a:srgbClr val="C00000"/>
                </a:solidFill>
              </a:rPr>
              <a:t>passes</a:t>
            </a:r>
            <a:r>
              <a:rPr lang="it-IT" sz="2800" b="1" dirty="0">
                <a:solidFill>
                  <a:srgbClr val="C00000"/>
                </a:solidFill>
              </a:rPr>
              <a:t>/</a:t>
            </a:r>
            <a:r>
              <a:rPr lang="it-IT" sz="2800" b="1" dirty="0" err="1">
                <a:solidFill>
                  <a:srgbClr val="C00000"/>
                </a:solidFill>
              </a:rPr>
              <a:t>day</a:t>
            </a:r>
            <a:r>
              <a:rPr lang="it-IT" sz="2800" b="1" dirty="0">
                <a:solidFill>
                  <a:srgbClr val="C00000"/>
                </a:solidFill>
              </a:rPr>
              <a:t> over more </a:t>
            </a:r>
            <a:r>
              <a:rPr lang="it-IT" sz="2800" b="1" dirty="0" err="1">
                <a:solidFill>
                  <a:srgbClr val="C00000"/>
                </a:solidFill>
              </a:rPr>
              <a:t>than</a:t>
            </a:r>
            <a:r>
              <a:rPr lang="it-IT" sz="2800" b="1" dirty="0">
                <a:solidFill>
                  <a:srgbClr val="C00000"/>
                </a:solidFill>
              </a:rPr>
              <a:t> 80% of the </a:t>
            </a:r>
            <a:r>
              <a:rPr lang="it-IT" sz="2800" b="1" dirty="0" err="1">
                <a:solidFill>
                  <a:srgbClr val="C00000"/>
                </a:solidFill>
              </a:rPr>
              <a:t>sky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5077053"/>
            <a:ext cx="72113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it-IT" sz="2800" b="1" dirty="0">
                <a:solidFill>
                  <a:srgbClr val="C00000"/>
                </a:solidFill>
              </a:rPr>
              <a:t>High </a:t>
            </a:r>
            <a:r>
              <a:rPr lang="it-IT" sz="2800" b="1" dirty="0" err="1">
                <a:solidFill>
                  <a:srgbClr val="C00000"/>
                </a:solidFill>
              </a:rPr>
              <a:t>probability</a:t>
            </a:r>
            <a:r>
              <a:rPr lang="it-IT" sz="2800" b="1" dirty="0">
                <a:solidFill>
                  <a:srgbClr val="C00000"/>
                </a:solidFill>
              </a:rPr>
              <a:t> of </a:t>
            </a:r>
            <a:r>
              <a:rPr lang="it-IT" sz="2800" b="1" dirty="0" err="1">
                <a:solidFill>
                  <a:srgbClr val="C00000"/>
                </a:solidFill>
              </a:rPr>
              <a:t>prompt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event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coverage</a:t>
            </a:r>
            <a:endParaRPr lang="it-IT" sz="2800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74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AGILE can play a </a:t>
            </a:r>
            <a:r>
              <a:rPr lang="it-IT" b="1" dirty="0" err="1" smtClean="0">
                <a:solidFill>
                  <a:srgbClr val="0000FF"/>
                </a:solidFill>
              </a:rPr>
              <a:t>crucial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role</a:t>
            </a:r>
            <a:r>
              <a:rPr lang="it-IT" b="1" dirty="0" smtClean="0">
                <a:solidFill>
                  <a:srgbClr val="0000FF"/>
                </a:solidFill>
              </a:rPr>
              <a:t> in the </a:t>
            </a:r>
            <a:r>
              <a:rPr lang="it-IT" b="1" dirty="0" err="1" smtClean="0">
                <a:solidFill>
                  <a:srgbClr val="0000FF"/>
                </a:solidFill>
              </a:rPr>
              <a:t>search</a:t>
            </a:r>
            <a:r>
              <a:rPr lang="it-IT" b="1" dirty="0" smtClean="0">
                <a:solidFill>
                  <a:srgbClr val="0000FF"/>
                </a:solidFill>
              </a:rPr>
              <a:t> of GW source </a:t>
            </a:r>
            <a:r>
              <a:rPr lang="it-IT" b="1" dirty="0" err="1" smtClean="0">
                <a:solidFill>
                  <a:srgbClr val="0000FF"/>
                </a:solidFill>
              </a:rPr>
              <a:t>counterparts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AGILE and GW150914 (and GW151226)</a:t>
            </a:r>
          </a:p>
          <a:p>
            <a:r>
              <a:rPr lang="it-IT" b="1" dirty="0" err="1" smtClean="0">
                <a:solidFill>
                  <a:srgbClr val="0000FF"/>
                </a:solidFill>
              </a:rPr>
              <a:t>Prospects</a:t>
            </a:r>
            <a:r>
              <a:rPr lang="it-IT" b="1" dirty="0" smtClean="0">
                <a:solidFill>
                  <a:srgbClr val="0000FF"/>
                </a:solidFill>
              </a:rPr>
              <a:t> for a first </a:t>
            </a:r>
            <a:r>
              <a:rPr lang="it-IT" b="1" dirty="0" err="1" smtClean="0">
                <a:solidFill>
                  <a:srgbClr val="0000FF"/>
                </a:solidFill>
              </a:rPr>
              <a:t>detection</a:t>
            </a:r>
            <a:r>
              <a:rPr lang="it-IT" b="1" dirty="0" smtClean="0">
                <a:solidFill>
                  <a:srgbClr val="0000FF"/>
                </a:solidFill>
              </a:rPr>
              <a:t> of </a:t>
            </a:r>
            <a:r>
              <a:rPr lang="it-IT" b="1" dirty="0" err="1" smtClean="0">
                <a:solidFill>
                  <a:srgbClr val="0000FF"/>
                </a:solidFill>
              </a:rPr>
              <a:t>prompt</a:t>
            </a:r>
            <a:r>
              <a:rPr lang="it-IT" b="1" dirty="0" smtClean="0">
                <a:solidFill>
                  <a:srgbClr val="0000FF"/>
                </a:solidFill>
              </a:rPr>
              <a:t> gamma-ray </a:t>
            </a:r>
            <a:r>
              <a:rPr lang="it-IT" b="1" dirty="0" err="1" smtClean="0">
                <a:solidFill>
                  <a:srgbClr val="0000FF"/>
                </a:solidFill>
              </a:rPr>
              <a:t>emission</a:t>
            </a:r>
            <a:r>
              <a:rPr lang="it-IT" b="1" dirty="0" smtClean="0">
                <a:solidFill>
                  <a:srgbClr val="0000FF"/>
                </a:solidFill>
              </a:rPr>
              <a:t> GW </a:t>
            </a:r>
            <a:r>
              <a:rPr lang="it-IT" b="1" dirty="0" err="1" smtClean="0">
                <a:solidFill>
                  <a:srgbClr val="0000FF"/>
                </a:solidFill>
              </a:rPr>
              <a:t>sources</a:t>
            </a:r>
            <a:endParaRPr lang="it-IT" b="1" dirty="0" smtClean="0">
              <a:solidFill>
                <a:srgbClr val="0000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0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</a:rPr>
              <a:t>AGILE in spinning: </a:t>
            </a:r>
            <a:r>
              <a:rPr lang="it-IT" sz="2800" b="1" dirty="0" err="1" smtClean="0">
                <a:solidFill>
                  <a:srgbClr val="FFC000"/>
                </a:solidFill>
              </a:rPr>
              <a:t>revolution</a:t>
            </a:r>
            <a:r>
              <a:rPr lang="it-IT" sz="2800" b="1" dirty="0" smtClean="0">
                <a:solidFill>
                  <a:srgbClr val="FFC000"/>
                </a:solidFill>
              </a:rPr>
              <a:t> </a:t>
            </a:r>
            <a:r>
              <a:rPr lang="it-IT" sz="2800" b="1" dirty="0" err="1" smtClean="0">
                <a:solidFill>
                  <a:srgbClr val="FFC000"/>
                </a:solidFill>
              </a:rPr>
              <a:t>including</a:t>
            </a:r>
            <a:r>
              <a:rPr lang="it-IT" sz="2800" b="1" dirty="0" smtClean="0">
                <a:solidFill>
                  <a:srgbClr val="FFC000"/>
                </a:solidFill>
              </a:rPr>
              <a:t> T</a:t>
            </a:r>
            <a:r>
              <a:rPr lang="it-IT" sz="2800" b="1" baseline="-25000" dirty="0" smtClean="0">
                <a:solidFill>
                  <a:srgbClr val="FFC000"/>
                </a:solidFill>
              </a:rPr>
              <a:t>0</a:t>
            </a:r>
            <a:r>
              <a:rPr lang="it-IT" sz="2800" b="1" dirty="0" smtClean="0">
                <a:solidFill>
                  <a:srgbClr val="FFC000"/>
                </a:solidFill>
              </a:rPr>
              <a:t> of GW150914</a:t>
            </a:r>
            <a:endParaRPr lang="it-IT" sz="2800" b="1" dirty="0">
              <a:solidFill>
                <a:srgbClr val="FFC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5733256"/>
            <a:ext cx="3888432" cy="365125"/>
          </a:xfrm>
        </p:spPr>
        <p:txBody>
          <a:bodyPr/>
          <a:lstStyle/>
          <a:p>
            <a:r>
              <a:rPr lang="it-IT" sz="3600" b="1" dirty="0" err="1" smtClean="0">
                <a:solidFill>
                  <a:schemeClr val="bg1"/>
                </a:solidFill>
              </a:rPr>
              <a:t>Tavani</a:t>
            </a:r>
            <a:r>
              <a:rPr lang="it-IT" sz="3600" b="1" dirty="0" smtClean="0">
                <a:solidFill>
                  <a:schemeClr val="bg1"/>
                </a:solidFill>
              </a:rPr>
              <a:t> et al. 2016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043608" y="1432024"/>
            <a:ext cx="7344816" cy="4013200"/>
            <a:chOff x="1043608" y="1432024"/>
            <a:chExt cx="7344816" cy="4013200"/>
          </a:xfrm>
        </p:grpSpPr>
        <p:pic>
          <p:nvPicPr>
            <p:cNvPr id="4098" name="Picture 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32024"/>
              <a:ext cx="7169150" cy="401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5796136" y="1484784"/>
              <a:ext cx="2592288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2360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</a:rPr>
              <a:t>Earth </a:t>
            </a:r>
            <a:r>
              <a:rPr lang="it-IT" sz="3200" b="1" dirty="0" err="1" smtClean="0">
                <a:solidFill>
                  <a:srgbClr val="FFC000"/>
                </a:solidFill>
              </a:rPr>
              <a:t>occultation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during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one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orbit</a:t>
            </a:r>
            <a:r>
              <a:rPr lang="it-IT" sz="3200" b="1" dirty="0" smtClean="0">
                <a:solidFill>
                  <a:srgbClr val="FFC000"/>
                </a:solidFill>
              </a:rPr>
              <a:t> (95 </a:t>
            </a:r>
            <a:r>
              <a:rPr lang="it-IT" sz="3200" b="1" dirty="0" err="1" smtClean="0">
                <a:solidFill>
                  <a:srgbClr val="FFC000"/>
                </a:solidFill>
              </a:rPr>
              <a:t>min</a:t>
            </a:r>
            <a:r>
              <a:rPr lang="it-IT" sz="3200" b="1" dirty="0" smtClean="0">
                <a:solidFill>
                  <a:srgbClr val="FFC000"/>
                </a:solidFill>
              </a:rPr>
              <a:t>)</a:t>
            </a:r>
            <a:endParaRPr lang="it-IT" sz="3200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7895704" cy="479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18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Search</a:t>
            </a:r>
            <a:r>
              <a:rPr lang="it-IT" dirty="0" smtClean="0"/>
              <a:t> for gamma-ray </a:t>
            </a:r>
            <a:r>
              <a:rPr lang="it-IT" dirty="0" err="1" smtClean="0"/>
              <a:t>transients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</a:t>
            </a:r>
            <a:r>
              <a:rPr lang="it-IT" dirty="0" smtClean="0"/>
              <a:t>amma-ray </a:t>
            </a:r>
            <a:r>
              <a:rPr lang="it-IT" dirty="0" err="1" smtClean="0"/>
              <a:t>imager</a:t>
            </a:r>
            <a:r>
              <a:rPr lang="it-IT" dirty="0" smtClean="0"/>
              <a:t>: </a:t>
            </a:r>
            <a:r>
              <a:rPr lang="it-IT" dirty="0" err="1" smtClean="0"/>
              <a:t>covers</a:t>
            </a:r>
            <a:r>
              <a:rPr lang="it-IT" dirty="0" smtClean="0"/>
              <a:t> 80% of the </a:t>
            </a:r>
            <a:r>
              <a:rPr lang="it-IT" dirty="0" err="1" smtClean="0"/>
              <a:t>sky</a:t>
            </a:r>
            <a:endParaRPr lang="it-IT" dirty="0" smtClean="0"/>
          </a:p>
          <a:p>
            <a:r>
              <a:rPr lang="it-IT" dirty="0" smtClean="0"/>
              <a:t>200 </a:t>
            </a:r>
            <a:r>
              <a:rPr lang="it-IT" dirty="0" err="1" smtClean="0"/>
              <a:t>revolutions</a:t>
            </a:r>
            <a:r>
              <a:rPr lang="it-IT" dirty="0" smtClean="0"/>
              <a:t> / </a:t>
            </a:r>
            <a:r>
              <a:rPr lang="it-IT" dirty="0" err="1" smtClean="0"/>
              <a:t>day</a:t>
            </a:r>
            <a:endParaRPr lang="it-IT" dirty="0" smtClean="0"/>
          </a:p>
          <a:p>
            <a:r>
              <a:rPr lang="it-IT" dirty="0" smtClean="0"/>
              <a:t>(Earth </a:t>
            </a:r>
            <a:r>
              <a:rPr lang="it-IT" dirty="0" err="1" smtClean="0"/>
              <a:t>occultations</a:t>
            </a:r>
            <a:r>
              <a:rPr lang="it-IT" dirty="0" smtClean="0"/>
              <a:t>, SAA) - &gt; 100 </a:t>
            </a:r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passes</a:t>
            </a:r>
            <a:endParaRPr lang="it-IT" dirty="0" smtClean="0"/>
          </a:p>
          <a:p>
            <a:r>
              <a:rPr lang="it-IT" dirty="0" err="1"/>
              <a:t>p</a:t>
            </a:r>
            <a:r>
              <a:rPr lang="it-IT" dirty="0" err="1" smtClean="0"/>
              <a:t>asses</a:t>
            </a:r>
            <a:r>
              <a:rPr lang="it-IT" dirty="0" smtClean="0"/>
              <a:t> of 150 sec </a:t>
            </a:r>
            <a:r>
              <a:rPr lang="it-IT" dirty="0" err="1" smtClean="0"/>
              <a:t>duration</a:t>
            </a:r>
            <a:r>
              <a:rPr lang="it-IT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b="1" dirty="0" err="1" smtClean="0">
                <a:solidFill>
                  <a:srgbClr val="C00000"/>
                </a:solidFill>
              </a:rPr>
              <a:t>sensitivity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Corbel"/>
              </a:rPr>
              <a:t>~ </a:t>
            </a:r>
            <a:r>
              <a:rPr lang="it-IT" b="1" dirty="0" smtClean="0">
                <a:solidFill>
                  <a:srgbClr val="C00000"/>
                </a:solidFill>
              </a:rPr>
              <a:t>(1-2) 10</a:t>
            </a:r>
            <a:r>
              <a:rPr lang="it-IT" b="1" baseline="30000" dirty="0" smtClean="0">
                <a:solidFill>
                  <a:srgbClr val="C00000"/>
                </a:solidFill>
              </a:rPr>
              <a:t>-8</a:t>
            </a:r>
            <a:r>
              <a:rPr lang="it-IT" b="1" dirty="0" smtClean="0">
                <a:solidFill>
                  <a:srgbClr val="C00000"/>
                </a:solidFill>
              </a:rPr>
              <a:t> erg cm</a:t>
            </a:r>
            <a:r>
              <a:rPr lang="it-IT" b="1" baseline="30000" dirty="0" smtClean="0">
                <a:solidFill>
                  <a:srgbClr val="C00000"/>
                </a:solidFill>
              </a:rPr>
              <a:t>-2</a:t>
            </a:r>
            <a:r>
              <a:rPr lang="it-IT" b="1" dirty="0" smtClean="0">
                <a:solidFill>
                  <a:srgbClr val="C00000"/>
                </a:solidFill>
              </a:rPr>
              <a:t> s</a:t>
            </a:r>
            <a:r>
              <a:rPr lang="it-IT" b="1" baseline="30000" dirty="0" smtClean="0">
                <a:solidFill>
                  <a:srgbClr val="C00000"/>
                </a:solidFill>
              </a:rPr>
              <a:t>-1</a:t>
            </a:r>
            <a:r>
              <a:rPr lang="it-IT" b="1" dirty="0" smtClean="0">
                <a:solidFill>
                  <a:srgbClr val="C00000"/>
                </a:solidFill>
              </a:rPr>
              <a:t> in 100 sec</a:t>
            </a:r>
            <a:r>
              <a:rPr lang="it-IT" dirty="0" smtClean="0">
                <a:solidFill>
                  <a:srgbClr val="C00000"/>
                </a:solidFill>
              </a:rPr>
              <a:t>.</a:t>
            </a:r>
          </a:p>
          <a:p>
            <a:r>
              <a:rPr lang="it-IT" dirty="0" smtClean="0"/>
              <a:t>GRB –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searches</a:t>
            </a:r>
            <a:r>
              <a:rPr lang="it-IT" dirty="0" smtClean="0"/>
              <a:t>, MCAL, AC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E3D0-ABB4-432E-AA16-EA89AD04721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2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39796</TotalTime>
  <Words>916</Words>
  <Application>Microsoft Macintosh PowerPoint</Application>
  <PresentationFormat>Presentazione su schermo (4:3)</PresentationFormat>
  <Paragraphs>162</Paragraphs>
  <Slides>33</Slides>
  <Notes>4</Notes>
  <HiddenSlides>2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Tema di Office</vt:lpstr>
      <vt:lpstr>1_Tema di Office</vt:lpstr>
      <vt:lpstr>4_Tema di Office</vt:lpstr>
      <vt:lpstr>5_Tema di Office</vt:lpstr>
      <vt:lpstr>7_Tema di Office</vt:lpstr>
      <vt:lpstr>6_Tema di Office</vt:lpstr>
      <vt:lpstr>Presentazione di PowerPoint</vt:lpstr>
      <vt:lpstr>AGILE two "lives": pointing and spinning</vt:lpstr>
      <vt:lpstr>AGILE in spinning coverage of the gamma-ray sky, E &gt; 100 MeV  (8 March, 2016)</vt:lpstr>
      <vt:lpstr>AGILE’s life </vt:lpstr>
      <vt:lpstr>Presentazione di PowerPoint</vt:lpstr>
      <vt:lpstr>Presentazione di PowerPoint</vt:lpstr>
      <vt:lpstr>AGILE in spinning: revolution including T0 of GW150914</vt:lpstr>
      <vt:lpstr>Earth occultation during one orbit (95 min)</vt:lpstr>
      <vt:lpstr>Search for gamma-ray transients</vt:lpstr>
      <vt:lpstr>GW150914</vt:lpstr>
      <vt:lpstr>exposure: revolution -120/+300 sec from T0</vt:lpstr>
      <vt:lpstr>exposure: revolution -120/+300 sec from T0</vt:lpstr>
      <vt:lpstr>AGILE field at T0 = 09:50:45 UT</vt:lpstr>
      <vt:lpstr>just missed it  (-5 / +40 sec)</vt:lpstr>
      <vt:lpstr>Central LIGO contour exposure scan:  from T0 -300s to T0 +500s</vt:lpstr>
      <vt:lpstr>AGILE observation of GW150914</vt:lpstr>
      <vt:lpstr>300 sec later…</vt:lpstr>
      <vt:lpstr>Presentazione di PowerPoint</vt:lpstr>
      <vt:lpstr>Presentazione di PowerPoint</vt:lpstr>
      <vt:lpstr>Presentazione di PowerPoint</vt:lpstr>
      <vt:lpstr>AGILE-MCAL and Fermi-GBM exposure at the GW150914 prompt time </vt:lpstr>
      <vt:lpstr>AGILE does not detect the Fermi-GBM transient </vt:lpstr>
      <vt:lpstr>Presentazione di PowerPoint</vt:lpstr>
      <vt:lpstr>Presentazione di PowerPoint</vt:lpstr>
      <vt:lpstr>precursor search (passes -13/+1, 95 minutes)</vt:lpstr>
      <vt:lpstr>Presentazione di PowerPoint</vt:lpstr>
      <vt:lpstr>GW 151226</vt:lpstr>
      <vt:lpstr>Ready for the O2 Run</vt:lpstr>
      <vt:lpstr>Presentazione di PowerPoint</vt:lpstr>
      <vt:lpstr> AGILE GW on-line analysis @IASF-BO</vt:lpstr>
      <vt:lpstr>Presentazione di PowerPoint</vt:lpstr>
      <vt:lpstr>Presentazione di PowerPoint</vt:lpstr>
      <vt:lpstr>The e-ASTROGAM  core science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e le sorgenti di onde gravitazionali</dc:title>
  <dc:creator>Marco Tavani</dc:creator>
  <cp:lastModifiedBy>immado</cp:lastModifiedBy>
  <cp:revision>151</cp:revision>
  <dcterms:created xsi:type="dcterms:W3CDTF">2016-03-06T22:55:07Z</dcterms:created>
  <dcterms:modified xsi:type="dcterms:W3CDTF">2016-10-18T04:53:46Z</dcterms:modified>
</cp:coreProperties>
</file>