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472" r:id="rId2"/>
    <p:sldId id="559" r:id="rId3"/>
    <p:sldId id="591" r:id="rId4"/>
    <p:sldId id="564" r:id="rId5"/>
    <p:sldId id="562" r:id="rId6"/>
    <p:sldId id="563" r:id="rId7"/>
    <p:sldId id="565" r:id="rId8"/>
    <p:sldId id="490" r:id="rId9"/>
    <p:sldId id="566" r:id="rId10"/>
    <p:sldId id="567" r:id="rId11"/>
    <p:sldId id="489" r:id="rId12"/>
    <p:sldId id="568" r:id="rId13"/>
    <p:sldId id="569" r:id="rId14"/>
    <p:sldId id="570" r:id="rId15"/>
    <p:sldId id="547" r:id="rId16"/>
    <p:sldId id="492" r:id="rId17"/>
    <p:sldId id="493" r:id="rId18"/>
    <p:sldId id="494" r:id="rId19"/>
    <p:sldId id="495" r:id="rId20"/>
    <p:sldId id="496" r:id="rId21"/>
    <p:sldId id="497" r:id="rId22"/>
    <p:sldId id="534" r:id="rId23"/>
    <p:sldId id="541" r:id="rId24"/>
    <p:sldId id="571" r:id="rId25"/>
    <p:sldId id="504" r:id="rId26"/>
    <p:sldId id="572" r:id="rId27"/>
    <p:sldId id="573" r:id="rId28"/>
    <p:sldId id="574" r:id="rId29"/>
    <p:sldId id="575" r:id="rId30"/>
    <p:sldId id="576" r:id="rId31"/>
    <p:sldId id="577" r:id="rId32"/>
    <p:sldId id="578" r:id="rId33"/>
    <p:sldId id="474" r:id="rId34"/>
    <p:sldId id="518" r:id="rId35"/>
    <p:sldId id="579" r:id="rId36"/>
    <p:sldId id="526" r:id="rId37"/>
    <p:sldId id="581" r:id="rId38"/>
    <p:sldId id="582" r:id="rId39"/>
    <p:sldId id="583" r:id="rId40"/>
    <p:sldId id="524" r:id="rId41"/>
    <p:sldId id="584" r:id="rId42"/>
    <p:sldId id="478" r:id="rId43"/>
    <p:sldId id="528" r:id="rId44"/>
    <p:sldId id="549" r:id="rId45"/>
    <p:sldId id="585" r:id="rId46"/>
    <p:sldId id="586" r:id="rId47"/>
    <p:sldId id="587" r:id="rId48"/>
    <p:sldId id="537" r:id="rId49"/>
    <p:sldId id="553" r:id="rId50"/>
    <p:sldId id="544" r:id="rId51"/>
    <p:sldId id="540" r:id="rId52"/>
    <p:sldId id="592" r:id="rId53"/>
    <p:sldId id="593" r:id="rId54"/>
    <p:sldId id="588" r:id="rId55"/>
    <p:sldId id="533" r:id="rId56"/>
    <p:sldId id="535" r:id="rId57"/>
    <p:sldId id="532" r:id="rId58"/>
    <p:sldId id="536" r:id="rId59"/>
    <p:sldId id="510" r:id="rId60"/>
    <p:sldId id="511" r:id="rId61"/>
    <p:sldId id="512" r:id="rId62"/>
    <p:sldId id="513" r:id="rId63"/>
    <p:sldId id="514" r:id="rId64"/>
    <p:sldId id="529" r:id="rId65"/>
    <p:sldId id="530" r:id="rId66"/>
    <p:sldId id="515" r:id="rId67"/>
    <p:sldId id="505" r:id="rId68"/>
    <p:sldId id="506" r:id="rId69"/>
    <p:sldId id="589" r:id="rId70"/>
    <p:sldId id="590" r:id="rId7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CE3"/>
    <a:srgbClr val="CEA664"/>
    <a:srgbClr val="4AA9D4"/>
    <a:srgbClr val="4D977C"/>
    <a:srgbClr val="9F5324"/>
    <a:srgbClr val="43A6D3"/>
    <a:srgbClr val="4AB0E0"/>
    <a:srgbClr val="A6A0D4"/>
    <a:srgbClr val="CC0066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0" autoAdjust="0"/>
    <p:restoredTop sz="94660" autoAdjust="0"/>
  </p:normalViewPr>
  <p:slideViewPr>
    <p:cSldViewPr snapToGrid="0">
      <p:cViewPr varScale="1">
        <p:scale>
          <a:sx n="140" d="100"/>
          <a:sy n="140" d="100"/>
        </p:scale>
        <p:origin x="-9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008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495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13800"/>
            <a:ext cx="305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E001E089-D839-6748-AECB-E6C5D5FA70AB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8162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F2A7033C-62FB-F64B-9BFA-F4F8EF5C8D56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7996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5D933-59FA-F740-BB5D-813FF5C0617A}" type="slidenum">
              <a:rPr lang="it-IT"/>
              <a:pPr/>
              <a:t>1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AD450-A5CE-4B4B-880C-5184CFCE8B3E}" type="slidenum">
              <a:rPr lang="it-IT"/>
              <a:pPr/>
              <a:t>27</a:t>
            </a:fld>
            <a:endParaRPr lang="it-IT"/>
          </a:p>
        </p:txBody>
      </p:sp>
      <p:sp>
        <p:nvSpPr>
          <p:cNvPr id="101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96AE02-1AB2-7B44-87A2-0E1B5457B658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033C-62FB-F64B-9BFA-F4F8EF5C8D56}" type="slidenum">
              <a:rPr lang="it-IT" smtClean="0"/>
              <a:pPr/>
              <a:t>66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565257" name="Picture 9" descr="infn"/>
          <p:cNvPicPr>
            <a:picLocks noChangeAspect="1" noChangeArrowheads="1"/>
          </p:cNvPicPr>
          <p:nvPr userDrawn="1"/>
        </p:nvPicPr>
        <p:blipFill>
          <a:blip r:embed="rId2">
            <a:lum bright="50000" contrast="-62000"/>
          </a:blip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F2A766-83C2-E944-81C1-64EBF586F5F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34150" y="241300"/>
            <a:ext cx="1949450" cy="58547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41300"/>
            <a:ext cx="5695950" cy="5854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0378F5-F3C4-6042-88EE-826435918FD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233C7-E0AF-9F43-B231-46AD565A5FDB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B04641-7EEB-1D4F-85B9-E8F2758235B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BB0E5-2C05-0C4B-A4C4-A7ED78B96E19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EAD976-1E7A-824E-9457-BA2F405BDDD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1BA6AC-10B6-2249-8FAB-F7972346C48D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1F198-5BD4-0E45-9DE2-9EE8B00590E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6553B1-40FF-2A40-8EFA-E16BBCD9C0E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6C2C7D-2A9C-D244-8B01-4B79188E2CC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22000"/>
            <a:ext cx="72961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69001"/>
            <a:ext cx="7772400" cy="568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 err="1"/>
              <a:t>Secondo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94980"/>
            <a:ext cx="2373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498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498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463E3678-A1AD-7941-AB6E-1803B96FB1AE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5" name="Picture 11" descr="infn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58871"/>
            <a:ext cx="774700" cy="75967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>
          <a:solidFill>
            <a:srgbClr val="43A6D3"/>
          </a:solidFill>
          <a:latin typeface="Thonburi"/>
          <a:ea typeface="+mj-ea"/>
          <a:cs typeface="Thonbu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/>
          <a:ea typeface="ＭＳ Ｐゴシック" charset="-128"/>
          <a:cs typeface="Trebuchet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/>
          <a:ea typeface="ＭＳ Ｐゴシック" charset="-128"/>
          <a:cs typeface="Trebuchet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75.png"/><Relationship Id="rId1" Type="http://schemas.microsoft.com/office/2007/relationships/media" Target="file://localhost/Users/lista/Documents/Presentazioni/Didattica/Citta%CC%80%20della%20Scienza/FourMuon_small.m4v" TargetMode="External"/><Relationship Id="rId2" Type="http://schemas.openxmlformats.org/officeDocument/2006/relationships/video" Target="file://localhost/Users/lista/Documents/Presentazioni/Didattica/Citta%CC%80%20della%20Scienza/FourMuon_small.m4v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emf"/><Relationship Id="rId3" Type="http://schemas.openxmlformats.org/officeDocument/2006/relationships/image" Target="../media/image9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Relationship Id="rId3" Type="http://schemas.openxmlformats.org/officeDocument/2006/relationships/image" Target="../media/image10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emf"/><Relationship Id="rId5" Type="http://schemas.openxmlformats.org/officeDocument/2006/relationships/image" Target="../media/image127.png"/><Relationship Id="rId6" Type="http://schemas.openxmlformats.org/officeDocument/2006/relationships/image" Target="../media/image12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Relationship Id="rId3" Type="http://schemas.openxmlformats.org/officeDocument/2006/relationships/image" Target="../media/image14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295640" y="335180"/>
            <a:ext cx="4344407" cy="2786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56134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0000">
            <a:off x="4492170" y="3379073"/>
            <a:ext cx="3969455" cy="283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56134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35387" y="541330"/>
            <a:ext cx="4608613" cy="2666999"/>
          </a:xfrm>
        </p:spPr>
        <p:txBody>
          <a:bodyPr/>
          <a:lstStyle/>
          <a:p>
            <a:r>
              <a:rPr lang="it-IT" sz="3600" dirty="0" smtClean="0"/>
              <a:t>La scoperta del bosone di Higgs </a:t>
            </a:r>
            <a:br>
              <a:rPr lang="it-IT" sz="3600" dirty="0" smtClean="0"/>
            </a:br>
            <a:r>
              <a:rPr lang="it-IT" sz="3600" dirty="0" smtClean="0"/>
              <a:t>ad LHC</a:t>
            </a:r>
            <a:endParaRPr lang="it-IT" sz="2800" dirty="0">
              <a:sym typeface="Symbol" charset="2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1073" y="3621776"/>
            <a:ext cx="3723507" cy="2642071"/>
          </a:xfrm>
        </p:spPr>
        <p:txBody>
          <a:bodyPr/>
          <a:lstStyle/>
          <a:p>
            <a:r>
              <a:rPr lang="it-IT" sz="2400" dirty="0" smtClean="0"/>
              <a:t>Luca Lista</a:t>
            </a:r>
          </a:p>
          <a:p>
            <a:r>
              <a:rPr lang="it-IT" sz="2000" i="1" dirty="0" err="1" smtClean="0">
                <a:solidFill>
                  <a:schemeClr val="bg2">
                    <a:lumMod val="75000"/>
                  </a:schemeClr>
                </a:solidFill>
              </a:rPr>
              <a:t>INFN-Napoli</a:t>
            </a:r>
            <a:endParaRPr lang="it-IT" sz="20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it-IT" sz="24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Napoli</a:t>
            </a:r>
          </a:p>
          <a:p>
            <a:r>
              <a:rPr lang="it-IT" sz="2400" i="1" dirty="0" smtClean="0">
                <a:solidFill>
                  <a:schemeClr val="bg1">
                    <a:lumMod val="65000"/>
                  </a:schemeClr>
                </a:solidFill>
              </a:rPr>
              <a:t>Città della Scienza</a:t>
            </a:r>
          </a:p>
          <a:p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18 marzo 2016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4294967295"/>
          </p:nvPr>
        </p:nvSpPr>
        <p:spPr>
          <a:xfrm>
            <a:off x="3385344" y="6594475"/>
            <a:ext cx="2373313" cy="228600"/>
          </a:xfrm>
        </p:spPr>
        <p:txBody>
          <a:bodyPr/>
          <a:lstStyle/>
          <a:p>
            <a:pPr algn="ctr"/>
            <a:r>
              <a:rPr lang="it-IT" smtClean="0"/>
              <a:t>Il bosone di Higgs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260" y="3735526"/>
            <a:ext cx="277072" cy="27707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0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magine 49"/>
          <p:cNvPicPr>
            <a:picLocks noChangeAspect="1"/>
          </p:cNvPicPr>
          <p:nvPr/>
        </p:nvPicPr>
        <p:blipFill>
          <a:blip r:embed="rId2"/>
          <a:srcRect r="16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-1" y="163286"/>
            <a:ext cx="8363857" cy="952500"/>
          </a:xfrm>
        </p:spPr>
        <p:txBody>
          <a:bodyPr/>
          <a:lstStyle/>
          <a:p>
            <a:r>
              <a:rPr lang="it-IT" sz="2400" dirty="0" smtClean="0"/>
              <a:t>Le particelle elementari hanno </a:t>
            </a:r>
            <a:r>
              <a:rPr lang="it-IT" sz="2400" dirty="0" smtClean="0">
                <a:solidFill>
                  <a:srgbClr val="3333CC"/>
                </a:solidFill>
              </a:rPr>
              <a:t>masse molto diverse</a:t>
            </a:r>
            <a:r>
              <a:rPr lang="it-IT" sz="2400" dirty="0" smtClean="0"/>
              <a:t> tra di loro, anche se sono tutte “</a:t>
            </a:r>
            <a:r>
              <a:rPr lang="it-IT" sz="2400" dirty="0" smtClean="0">
                <a:solidFill>
                  <a:schemeClr val="accent2"/>
                </a:solidFill>
              </a:rPr>
              <a:t>puntiformi</a:t>
            </a:r>
            <a:r>
              <a:rPr lang="it-IT" sz="2400" dirty="0" smtClean="0"/>
              <a:t>”!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00952" y="1948205"/>
            <a:ext cx="6981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up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chemeClr val="accent2"/>
                </a:solidFill>
                <a:latin typeface="+mn-lt"/>
              </a:rPr>
              <a:t>0,002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56407" y="3254304"/>
            <a:ext cx="7872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down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0,004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79334" y="5914633"/>
            <a:ext cx="11595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elettrone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0,0005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22516" y="2195041"/>
            <a:ext cx="8775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charm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1,29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152014" y="3282760"/>
            <a:ext cx="10185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strange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rgbClr val="3333CC"/>
                </a:solidFill>
                <a:latin typeface="+mn-lt"/>
              </a:rPr>
              <a:t>0,16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097864" y="1869232"/>
            <a:ext cx="543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top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173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886168" y="3421970"/>
            <a:ext cx="9669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bottom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4,6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190619" y="5857177"/>
            <a:ext cx="9412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muone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0,11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77625" y="6027883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tau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1,78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655317" y="2223388"/>
            <a:ext cx="8899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fotone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err="1" smtClean="0">
                <a:solidFill>
                  <a:srgbClr val="3333CC"/>
                </a:solidFill>
                <a:latin typeface="+mn-lt"/>
              </a:rPr>
              <a:t>0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629668" y="3987120"/>
            <a:ext cx="9412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gluone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err="1" smtClean="0">
                <a:solidFill>
                  <a:srgbClr val="3333CC"/>
                </a:solidFill>
                <a:latin typeface="+mn-lt"/>
              </a:rPr>
              <a:t>0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27" name="Connettore 2 26"/>
          <p:cNvCxnSpPr/>
          <p:nvPr/>
        </p:nvCxnSpPr>
        <p:spPr bwMode="auto">
          <a:xfrm flipV="1">
            <a:off x="3122489" y="4327071"/>
            <a:ext cx="1177369" cy="58334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0" name="Connettore 2 29"/>
          <p:cNvCxnSpPr/>
          <p:nvPr/>
        </p:nvCxnSpPr>
        <p:spPr bwMode="auto">
          <a:xfrm rot="5400000" flipH="1" flipV="1">
            <a:off x="5954697" y="1949180"/>
            <a:ext cx="291225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5" name="Connettore 2 34"/>
          <p:cNvCxnSpPr/>
          <p:nvPr/>
        </p:nvCxnSpPr>
        <p:spPr bwMode="auto">
          <a:xfrm rot="5400000" flipH="1" flipV="1">
            <a:off x="5954697" y="3881108"/>
            <a:ext cx="291225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37" name="CasellaDiTesto 36"/>
          <p:cNvSpPr txBox="1"/>
          <p:nvPr/>
        </p:nvSpPr>
        <p:spPr>
          <a:xfrm>
            <a:off x="8092079" y="1373116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W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80,4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8092079" y="3360139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Z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91,2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5947767" y="5899665"/>
            <a:ext cx="19800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bosone di Higgs</a:t>
            </a: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125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51" name="Rettangolo arrotondato 50"/>
          <p:cNvSpPr/>
          <p:nvPr/>
        </p:nvSpPr>
        <p:spPr bwMode="auto">
          <a:xfrm>
            <a:off x="189594" y="1179286"/>
            <a:ext cx="5243286" cy="2803071"/>
          </a:xfrm>
          <a:prstGeom prst="roundRect">
            <a:avLst>
              <a:gd name="adj" fmla="val 12136"/>
            </a:avLst>
          </a:prstGeom>
          <a:noFill/>
          <a:ln w="38100" cap="flat" cmpd="sng" algn="ctr">
            <a:solidFill>
              <a:srgbClr val="FF66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3" name="Rettangolo arrotondato 52"/>
          <p:cNvSpPr/>
          <p:nvPr/>
        </p:nvSpPr>
        <p:spPr bwMode="auto">
          <a:xfrm>
            <a:off x="189594" y="4109358"/>
            <a:ext cx="5243286" cy="2503714"/>
          </a:xfrm>
          <a:prstGeom prst="roundRect">
            <a:avLst/>
          </a:prstGeom>
          <a:noFill/>
          <a:ln w="38100" cap="flat" cmpd="sng" algn="ctr">
            <a:solidFill>
              <a:srgbClr val="C900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1" name="Ovale 60"/>
          <p:cNvSpPr/>
          <p:nvPr/>
        </p:nvSpPr>
        <p:spPr bwMode="auto">
          <a:xfrm>
            <a:off x="934358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162985" y="4713404"/>
            <a:ext cx="1031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neutrini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chemeClr val="accent2"/>
                </a:solidFill>
                <a:latin typeface="+mn-lt"/>
              </a:rPr>
              <a:t>~0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 rot="16200000" flipV="1">
            <a:off x="2459066" y="4562651"/>
            <a:ext cx="424668" cy="382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62" name="Ovale 61"/>
          <p:cNvSpPr/>
          <p:nvPr/>
        </p:nvSpPr>
        <p:spPr bwMode="auto">
          <a:xfrm>
            <a:off x="2643985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3" name="Ovale 62"/>
          <p:cNvSpPr/>
          <p:nvPr/>
        </p:nvSpPr>
        <p:spPr bwMode="auto">
          <a:xfrm>
            <a:off x="4359125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4" name="Ovale 63"/>
          <p:cNvSpPr/>
          <p:nvPr/>
        </p:nvSpPr>
        <p:spPr bwMode="auto">
          <a:xfrm>
            <a:off x="6071508" y="1669446"/>
            <a:ext cx="63500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5" name="Ovale 64"/>
          <p:cNvSpPr/>
          <p:nvPr/>
        </p:nvSpPr>
        <p:spPr bwMode="auto">
          <a:xfrm>
            <a:off x="6071508" y="3604079"/>
            <a:ext cx="63500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8" name="Rettangolo arrotondato 67"/>
          <p:cNvSpPr/>
          <p:nvPr/>
        </p:nvSpPr>
        <p:spPr bwMode="auto">
          <a:xfrm>
            <a:off x="5551713" y="1179286"/>
            <a:ext cx="3392715" cy="3782785"/>
          </a:xfrm>
          <a:prstGeom prst="roundRect">
            <a:avLst>
              <a:gd name="adj" fmla="val 9997"/>
            </a:avLst>
          </a:prstGeom>
          <a:noFill/>
          <a:ln w="38100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9" name="Rettangolo arrotondato 68"/>
          <p:cNvSpPr/>
          <p:nvPr/>
        </p:nvSpPr>
        <p:spPr bwMode="auto">
          <a:xfrm>
            <a:off x="5551713" y="5061857"/>
            <a:ext cx="3392715" cy="1578429"/>
          </a:xfrm>
          <a:prstGeom prst="roundRect">
            <a:avLst>
              <a:gd name="adj" fmla="val 17845"/>
            </a:avLst>
          </a:prstGeom>
          <a:noFill/>
          <a:ln w="38100" cap="flat" cmpd="sng" algn="ctr">
            <a:solidFill>
              <a:schemeClr val="accent2">
                <a:lumMod val="75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69734" y="2457648"/>
            <a:ext cx="10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6600"/>
                </a:solidFill>
                <a:latin typeface="+mn-lt"/>
              </a:rPr>
              <a:t>quark</a:t>
            </a:r>
            <a:endParaRPr lang="it-IT" sz="18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7181246" y="4059850"/>
            <a:ext cx="170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mediatori</a:t>
            </a:r>
            <a:b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delle forze</a:t>
            </a:r>
            <a:endParaRPr lang="it-IT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269734" y="4928492"/>
            <a:ext cx="1193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90000"/>
                </a:solidFill>
                <a:latin typeface="+mn-lt"/>
              </a:rPr>
              <a:t>leptoni</a:t>
            </a:r>
            <a:endParaRPr lang="it-IT" dirty="0">
              <a:solidFill>
                <a:srgbClr val="C90000"/>
              </a:solidFill>
              <a:latin typeface="+mn-lt"/>
            </a:endParaRPr>
          </a:p>
        </p:txBody>
      </p:sp>
      <p:cxnSp>
        <p:nvCxnSpPr>
          <p:cNvPr id="80" name="Connettore 2 79"/>
          <p:cNvCxnSpPr/>
          <p:nvPr/>
        </p:nvCxnSpPr>
        <p:spPr bwMode="auto">
          <a:xfrm rot="10800000">
            <a:off x="1068615" y="4327073"/>
            <a:ext cx="1131689" cy="58334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81" name="Connettore 2 80"/>
          <p:cNvCxnSpPr/>
          <p:nvPr/>
        </p:nvCxnSpPr>
        <p:spPr bwMode="auto">
          <a:xfrm rot="16200000" flipV="1">
            <a:off x="816722" y="5814291"/>
            <a:ext cx="284728" cy="13571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84" name="Esplosione 1 83"/>
          <p:cNvSpPr/>
          <p:nvPr/>
        </p:nvSpPr>
        <p:spPr bwMode="auto">
          <a:xfrm>
            <a:off x="7665357" y="4998357"/>
            <a:ext cx="1115786" cy="1097643"/>
          </a:xfrm>
          <a:prstGeom prst="irregularSeal1">
            <a:avLst/>
          </a:prstGeom>
          <a:gradFill flip="none" rotWithShape="1">
            <a:gsLst>
              <a:gs pos="0">
                <a:srgbClr val="FFB37F">
                  <a:alpha val="60000"/>
                </a:srgbClr>
              </a:gs>
              <a:gs pos="100000">
                <a:srgbClr val="C90000">
                  <a:alpha val="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bg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 rot="1071459">
            <a:off x="7528446" y="5250740"/>
            <a:ext cx="145331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800" b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Nuovo!</a:t>
            </a:r>
            <a:endParaRPr lang="it-IT" sz="2800" b="1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743200" y="2895600"/>
            <a:ext cx="32004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Equazioni di Maxwell, onde elettromagnetiche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765671" y="4403557"/>
            <a:ext cx="36257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Modello Standard, scoperta di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W</a:t>
            </a:r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 e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Z</a:t>
            </a:r>
            <a:endParaRPr lang="it-IT" sz="1600" dirty="0" smtClean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0" name="Down Arrow Callout 19"/>
          <p:cNvSpPr/>
          <p:nvPr/>
        </p:nvSpPr>
        <p:spPr bwMode="auto">
          <a:xfrm>
            <a:off x="4572000" y="3946357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18" name="Down Arrow Callout 17"/>
          <p:cNvSpPr/>
          <p:nvPr/>
        </p:nvSpPr>
        <p:spPr bwMode="auto">
          <a:xfrm>
            <a:off x="3352800" y="24384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Unificazione delle interazioni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47800" y="1676400"/>
            <a:ext cx="3200400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Gravitazione universale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Down Arrow Callout 8"/>
          <p:cNvSpPr/>
          <p:nvPr/>
        </p:nvSpPr>
        <p:spPr bwMode="auto">
          <a:xfrm>
            <a:off x="2057400" y="12192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7" name="Rounded Rectangle 6"/>
          <p:cNvSpPr/>
          <p:nvPr/>
        </p:nvSpPr>
        <p:spPr bwMode="auto">
          <a:xfrm>
            <a:off x="3352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Moti celesti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4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Caduta dei gravi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48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Magnetismo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00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Elettricità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899271" y="3793957"/>
            <a:ext cx="24065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Interazioni deboli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0" y="3793957"/>
            <a:ext cx="2971800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Elettrodinamica quantistica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09358" y="2946035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L’evoluzione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delle teorie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in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Fisica procede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spesso </a:t>
            </a: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con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l’unificazione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di principi già noti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Anche l’unificazione del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principio di inerzia con la costanza della velocità della luca ha condotto alla relatività ristretta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77400"/>
            <a:ext cx="119609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b="18261"/>
          <a:stretch>
            <a:fillRect/>
          </a:stretch>
        </p:blipFill>
        <p:spPr>
          <a:xfrm>
            <a:off x="7239000" y="2272800"/>
            <a:ext cx="105923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 l="18000" r="18000" b="6341"/>
          <a:stretch>
            <a:fillRect/>
          </a:stretch>
        </p:blipFill>
        <p:spPr>
          <a:xfrm>
            <a:off x="5096237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t="3605" b="17079"/>
          <a:stretch>
            <a:fillRect/>
          </a:stretch>
        </p:blipFill>
        <p:spPr>
          <a:xfrm>
            <a:off x="6382473" y="4953000"/>
            <a:ext cx="932727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 l="7407" t="2643" b="31278"/>
          <a:stretch>
            <a:fillRect/>
          </a:stretch>
        </p:blipFill>
        <p:spPr>
          <a:xfrm>
            <a:off x="3810000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0" name="Segnaposto numero diapositiva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31" name="Segnaposto piè di pagina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1347005" y="6013680"/>
            <a:ext cx="19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b="1" kern="0" dirty="0" smtClean="0">
                <a:solidFill>
                  <a:srgbClr val="FF0000"/>
                </a:solidFill>
                <a:latin typeface="Trebuchet MS"/>
                <a:ea typeface="ＭＳ Ｐゴシック" pitchFamily="-110" charset="-128"/>
                <a:cs typeface="Trebuchet MS"/>
              </a:rPr>
              <a:t>E la gravità?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meccanismo di 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1377" y="792457"/>
            <a:ext cx="7202944" cy="1959404"/>
          </a:xfrm>
        </p:spPr>
        <p:txBody>
          <a:bodyPr/>
          <a:lstStyle/>
          <a:p>
            <a:r>
              <a:rPr lang="it-IT" sz="1800" dirty="0" smtClean="0"/>
              <a:t>Nel Modello Standard però, non c’è modo di spiegare perché le particelle hanno la </a:t>
            </a:r>
            <a:r>
              <a:rPr lang="it-IT" sz="1800" dirty="0" smtClean="0">
                <a:solidFill>
                  <a:srgbClr val="FF0000"/>
                </a:solidFill>
              </a:rPr>
              <a:t>massa</a:t>
            </a:r>
            <a:r>
              <a:rPr lang="it-IT" sz="1800" dirty="0" smtClean="0"/>
              <a:t>, e, come il fotone </a:t>
            </a:r>
            <a:r>
              <a:rPr lang="it-IT" sz="1800" dirty="0" smtClean="0">
                <a:solidFill>
                  <a:srgbClr val="000000"/>
                </a:solidFill>
              </a:rPr>
              <a:t>dovrebbero </a:t>
            </a:r>
            <a:r>
              <a:rPr lang="it-IT" sz="1800" dirty="0" smtClean="0"/>
              <a:t>sempre </a:t>
            </a:r>
            <a:r>
              <a:rPr lang="it-IT" sz="1800" dirty="0" smtClean="0">
                <a:solidFill>
                  <a:srgbClr val="FF0000"/>
                </a:solidFill>
              </a:rPr>
              <a:t>viaggiare alla velocità della luce</a:t>
            </a:r>
            <a:r>
              <a:rPr lang="it-IT" sz="1800" dirty="0" smtClean="0">
                <a:solidFill>
                  <a:srgbClr val="000000"/>
                </a:solidFill>
              </a:rPr>
              <a:t>.</a:t>
            </a:r>
            <a:endParaRPr lang="it-IT" sz="1800" dirty="0" smtClean="0"/>
          </a:p>
          <a:p>
            <a:r>
              <a:rPr lang="it-IT" sz="1800" dirty="0" smtClean="0"/>
              <a:t>Ma il mondo non è fatto così: l’interazione </a:t>
            </a:r>
            <a:r>
              <a:rPr lang="it-IT" sz="1800" dirty="0" smtClean="0">
                <a:solidFill>
                  <a:srgbClr val="3333CC"/>
                </a:solidFill>
              </a:rPr>
              <a:t>debole</a:t>
            </a:r>
            <a:r>
              <a:rPr lang="it-IT" sz="1800" dirty="0" smtClean="0">
                <a:solidFill>
                  <a:srgbClr val="000000"/>
                </a:solidFill>
              </a:rPr>
              <a:t>, in particolare, ha </a:t>
            </a:r>
            <a:r>
              <a:rPr lang="it-IT" sz="1800" dirty="0" smtClean="0"/>
              <a:t>un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smtClean="0">
                <a:solidFill>
                  <a:schemeClr val="accent2"/>
                </a:solidFill>
              </a:rPr>
              <a:t>mediatore</a:t>
            </a:r>
            <a:r>
              <a:rPr lang="it-IT" sz="1800" dirty="0" smtClean="0">
                <a:solidFill>
                  <a:srgbClr val="000000"/>
                </a:solidFill>
              </a:rPr>
              <a:t>, </a:t>
            </a:r>
            <a:r>
              <a:rPr lang="it-IT" sz="1800" b="1" dirty="0" smtClean="0">
                <a:solidFill>
                  <a:srgbClr val="3333CC"/>
                </a:solidFill>
              </a:rPr>
              <a:t>la particella </a:t>
            </a:r>
            <a:r>
              <a:rPr lang="it-IT" sz="1800" b="1" dirty="0" err="1" smtClean="0">
                <a:solidFill>
                  <a:srgbClr val="3333CC"/>
                </a:solidFill>
              </a:rPr>
              <a:t>W</a:t>
            </a:r>
            <a:r>
              <a:rPr lang="it-IT" sz="1800" dirty="0" smtClean="0">
                <a:solidFill>
                  <a:srgbClr val="000000"/>
                </a:solidFill>
              </a:rPr>
              <a:t>, con una </a:t>
            </a:r>
            <a:r>
              <a:rPr lang="it-IT" sz="1800" dirty="0" smtClean="0">
                <a:solidFill>
                  <a:srgbClr val="3333CC"/>
                </a:solidFill>
              </a:rPr>
              <a:t>massa </a:t>
            </a:r>
            <a:r>
              <a:rPr lang="it-IT" sz="1800" dirty="0" smtClean="0"/>
              <a:t>che è </a:t>
            </a:r>
            <a:r>
              <a:rPr lang="it-IT" sz="1800" dirty="0" smtClean="0">
                <a:solidFill>
                  <a:srgbClr val="000000"/>
                </a:solidFill>
              </a:rPr>
              <a:t>~80 volte quella </a:t>
            </a:r>
            <a:r>
              <a:rPr lang="it-IT" sz="1800" dirty="0" smtClean="0"/>
              <a:t>del protone.</a:t>
            </a:r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8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5" y="4026222"/>
            <a:ext cx="4201964" cy="252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4994279" y="2876053"/>
            <a:ext cx="3939405" cy="368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Peter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Higgs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lang="it-IT" sz="2000" kern="0" dirty="0" smtClean="0">
                <a:latin typeface="Trebuchet MS"/>
                <a:cs typeface="Trebuchet MS"/>
              </a:rPr>
              <a:t>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altri trovarono quasi 50 anni fa un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meccanismo che permette di spiegare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perché le particelle elementari hanno massa</a:t>
            </a:r>
            <a:r>
              <a:rPr lang="it-IT" sz="2000" kern="0" dirty="0" smtClean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 massa delle particelle viene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generata da un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campo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che è presente e si manifesta in tutto lo spazio.</a:t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127" y="846724"/>
            <a:ext cx="1290200" cy="152988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311" y="1914772"/>
            <a:ext cx="861671" cy="846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t="14557" b="16235"/>
          <a:stretch>
            <a:fillRect/>
          </a:stretch>
        </p:blipFill>
        <p:spPr>
          <a:xfrm>
            <a:off x="1197501" y="2598056"/>
            <a:ext cx="3249825" cy="141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rcRect r="5268"/>
          <a:stretch>
            <a:fillRect/>
          </a:stretch>
        </p:blipFill>
        <p:spPr>
          <a:xfrm>
            <a:off x="193100" y="1860636"/>
            <a:ext cx="6108015" cy="428348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campo di 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7625" y="869001"/>
            <a:ext cx="8346773" cy="2880697"/>
          </a:xfrm>
        </p:spPr>
        <p:txBody>
          <a:bodyPr/>
          <a:lstStyle/>
          <a:p>
            <a:r>
              <a:rPr lang="it-IT" sz="1800" dirty="0" smtClean="0"/>
              <a:t>Le particelle che </a:t>
            </a:r>
            <a:r>
              <a:rPr lang="it-IT" sz="1800" dirty="0" smtClean="0">
                <a:solidFill>
                  <a:srgbClr val="3333CC"/>
                </a:solidFill>
              </a:rPr>
              <a:t>interagiscono con il campo di Higgs</a:t>
            </a:r>
            <a:r>
              <a:rPr lang="it-IT" sz="1800" dirty="0" smtClean="0"/>
              <a:t> vengono </a:t>
            </a:r>
            <a:r>
              <a:rPr lang="it-IT" sz="1800" dirty="0" smtClean="0">
                <a:solidFill>
                  <a:srgbClr val="3333CC"/>
                </a:solidFill>
              </a:rPr>
              <a:t>rallentate</a:t>
            </a:r>
            <a:endParaRPr lang="it-IT" sz="1800" dirty="0" smtClean="0"/>
          </a:p>
          <a:p>
            <a:r>
              <a:rPr lang="it-IT" sz="1800" dirty="0" smtClean="0"/>
              <a:t>Non viaggiano più alla velocità della luce, quindi hanno acquistato </a:t>
            </a:r>
            <a:r>
              <a:rPr lang="it-IT" sz="1800" dirty="0" smtClean="0">
                <a:solidFill>
                  <a:srgbClr val="3333CC"/>
                </a:solidFill>
              </a:rPr>
              <a:t>massa</a:t>
            </a:r>
            <a:r>
              <a:rPr lang="it-IT" sz="1800" dirty="0" smtClean="0"/>
              <a:t>!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5073671" y="5872252"/>
            <a:ext cx="118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 smtClean="0">
                <a:solidFill>
                  <a:schemeClr val="bg1">
                    <a:lumMod val="65000"/>
                  </a:schemeClr>
                </a:solidFill>
              </a:rPr>
              <a:t>©</a:t>
            </a:r>
            <a:r>
              <a:rPr lang="it-IT" sz="900" dirty="0" smtClean="0">
                <a:solidFill>
                  <a:schemeClr val="bg1">
                    <a:lumMod val="65000"/>
                  </a:schemeClr>
                </a:solidFill>
              </a:rPr>
              <a:t> Alexander </a:t>
            </a:r>
            <a:r>
              <a:rPr lang="it-IT" sz="900" dirty="0" err="1" smtClean="0">
                <a:solidFill>
                  <a:schemeClr val="bg1">
                    <a:lumMod val="65000"/>
                  </a:schemeClr>
                </a:solidFill>
              </a:rPr>
              <a:t>Safonov</a:t>
            </a:r>
            <a:endParaRPr lang="it-IT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6350188" y="1943620"/>
            <a:ext cx="2793811" cy="433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Più una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particell</a:t>
            </a:r>
            <a:r>
              <a:rPr lang="it-IT" sz="1800" kern="0" dirty="0" smtClean="0">
                <a:latin typeface="Trebuchet MS"/>
                <a:cs typeface="Trebuchet MS"/>
              </a:rPr>
              <a:t>a “sente” il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campo di Higgs,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maggiore è la sua massa</a:t>
            </a:r>
            <a:endParaRPr lang="it-IT" sz="1800" kern="0" dirty="0" smtClean="0">
              <a:latin typeface="Trebuchet MS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Perciò ci sono particelle più pesanti di altre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fotone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non si accorge del campo di Higgs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e resta una particella 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senza massa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Come per ogni campo, anche al campo di Higgs corrisponde una particella:</a:t>
            </a:r>
          </a:p>
          <a:p>
            <a:pPr algn="ctr">
              <a:buNone/>
            </a:pPr>
            <a:r>
              <a:rPr lang="it-IT" sz="3600" dirty="0" smtClean="0">
                <a:solidFill>
                  <a:srgbClr val="3333CC"/>
                </a:solidFill>
              </a:rPr>
              <a:t>Il bosone di Higgs</a:t>
            </a: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000" dirty="0" smtClean="0">
              <a:solidFill>
                <a:srgbClr val="3333CC"/>
              </a:solidFill>
            </a:endParaRPr>
          </a:p>
          <a:p>
            <a:endParaRPr lang="it-IT" sz="1200" dirty="0" smtClean="0"/>
          </a:p>
          <a:p>
            <a:r>
              <a:rPr lang="it-IT" sz="2400" dirty="0" smtClean="0"/>
              <a:t>Anche questa particella </a:t>
            </a:r>
            <a:r>
              <a:rPr lang="it-IT" sz="2400" dirty="0" smtClean="0">
                <a:solidFill>
                  <a:srgbClr val="3333CC"/>
                </a:solidFill>
              </a:rPr>
              <a:t>“sente”, come le altre, lo stesso campo di Higgs</a:t>
            </a:r>
            <a:r>
              <a:rPr lang="it-IT" sz="2400" dirty="0" smtClean="0"/>
              <a:t>, e quindi ha una </a:t>
            </a:r>
            <a:r>
              <a:rPr lang="it-IT" sz="2400" dirty="0" smtClean="0">
                <a:solidFill>
                  <a:schemeClr val="accent2"/>
                </a:solidFill>
              </a:rPr>
              <a:t>massa</a:t>
            </a:r>
          </a:p>
          <a:p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3" y="2398402"/>
            <a:ext cx="4052575" cy="303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2"/>
          <a:srcRect b="21635"/>
          <a:stretch>
            <a:fillRect/>
          </a:stretch>
        </p:blipFill>
        <p:spPr>
          <a:xfrm>
            <a:off x="7135924" y="4911131"/>
            <a:ext cx="1513773" cy="1083305"/>
          </a:xfrm>
          <a:prstGeom prst="rect">
            <a:avLst/>
          </a:prstGeom>
          <a:effectLst>
            <a:glow rad="139700">
              <a:schemeClr val="tx1">
                <a:alpha val="18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Formulazione matematica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Matematicamente, da un principio di simmetria si determina una funzione, detta </a:t>
            </a:r>
            <a:r>
              <a:rPr lang="it-IT" sz="2000" dirty="0" err="1" smtClean="0">
                <a:solidFill>
                  <a:srgbClr val="3333CC"/>
                </a:solidFill>
              </a:rPr>
              <a:t>lagrangiana</a:t>
            </a:r>
            <a:r>
              <a:rPr lang="it-IT" sz="2000" dirty="0" smtClean="0"/>
              <a:t>, alla quale corrispondono i </a:t>
            </a:r>
            <a:r>
              <a:rPr lang="it-IT" sz="2000" dirty="0" smtClean="0">
                <a:solidFill>
                  <a:srgbClr val="3333CC"/>
                </a:solidFill>
              </a:rPr>
              <a:t>diagrammi di </a:t>
            </a:r>
            <a:r>
              <a:rPr lang="it-IT" sz="2000" dirty="0" err="1" smtClean="0">
                <a:solidFill>
                  <a:srgbClr val="3333CC"/>
                </a:solidFill>
              </a:rPr>
              <a:t>Feynman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possibili e le regole per il loro calcolo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-2376"/>
          <a:stretch>
            <a:fillRect/>
          </a:stretch>
        </p:blipFill>
        <p:spPr>
          <a:xfrm>
            <a:off x="285557" y="2455319"/>
            <a:ext cx="5638800" cy="328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157" y="2633351"/>
            <a:ext cx="2734466" cy="192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ight Arrow 10"/>
          <p:cNvSpPr/>
          <p:nvPr/>
        </p:nvSpPr>
        <p:spPr bwMode="auto">
          <a:xfrm>
            <a:off x="5771957" y="3090551"/>
            <a:ext cx="609600" cy="106680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>
            <a:outerShdw blurRad="84455" dist="1397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 rot="21420000">
            <a:off x="809883" y="4668181"/>
            <a:ext cx="4495378" cy="1040508"/>
          </a:xfrm>
          <a:prstGeom prst="roundRect">
            <a:avLst/>
          </a:prstGeom>
          <a:noFill/>
          <a:ln w="34925" cap="flat" cmpd="sng" algn="ctr">
            <a:solidFill>
              <a:schemeClr val="accent2"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4" name="Connettore 2 13"/>
          <p:cNvCxnSpPr>
            <a:stCxn id="12" idx="3"/>
          </p:cNvCxnSpPr>
          <p:nvPr/>
        </p:nvCxnSpPr>
        <p:spPr bwMode="auto">
          <a:xfrm>
            <a:off x="5302181" y="5070800"/>
            <a:ext cx="1885054" cy="4136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585E0"/>
            </a:solidFill>
            <a:prstDash val="sysDash"/>
            <a:round/>
            <a:headEnd type="none" w="med" len="med"/>
            <a:tailEnd type="triangle" w="med" len="lg"/>
          </a:ln>
          <a:effectLst/>
        </p:spPr>
      </p:cxnSp>
      <p:sp>
        <p:nvSpPr>
          <p:cNvPr id="15" name="CasellaDiTesto 14"/>
          <p:cNvSpPr txBox="1"/>
          <p:nvPr/>
        </p:nvSpPr>
        <p:spPr>
          <a:xfrm>
            <a:off x="7398906" y="6061790"/>
            <a:ext cx="105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9CE3"/>
                </a:solidFill>
                <a:latin typeface="+mn-lt"/>
              </a:rPr>
              <a:t>Higgs!</a:t>
            </a:r>
            <a:endParaRPr lang="en-US" sz="2400" dirty="0">
              <a:solidFill>
                <a:srgbClr val="989CE3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Una sala piena di fisici che chiacchierano: lo spazio vuoto permeato dal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48042" y="5181765"/>
            <a:ext cx="2795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David Miller, UCL</a:t>
            </a:r>
            <a:b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</a:br>
            <a: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premio 1993 per la miglior</a:t>
            </a:r>
            <a:b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</a:br>
            <a: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spiegazione del bosone di </a:t>
            </a:r>
            <a:r>
              <a:rPr lang="it-IT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Higgs</a:t>
            </a:r>
            <a:endParaRPr lang="it-IT" dirty="0" smtClean="0">
              <a:solidFill>
                <a:schemeClr val="bg1"/>
              </a:solidFill>
              <a:effectLst>
                <a:glow rad="1016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0419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Uno scienziato famoso attraversa la stanza e suscita l’interesse e l’attenzione dei fisici presenti che si avvicinano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219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L’interazione aumenta la resistenza al suo moto, quanto più il personaggio è famoso: acquisisce “massa” come una particella nel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1152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Anche un pettegolezzo può attraversare la sala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2"/>
          <a:srcRect l="7624" t="1945" b="2906"/>
          <a:stretch>
            <a:fillRect/>
          </a:stretch>
        </p:blipFill>
        <p:spPr>
          <a:xfrm>
            <a:off x="0" y="-1"/>
            <a:ext cx="3207392" cy="647541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 r="1027"/>
          <a:stretch>
            <a:fillRect/>
          </a:stretch>
        </p:blipFill>
        <p:spPr bwMode="auto">
          <a:xfrm>
            <a:off x="3194583" y="2492069"/>
            <a:ext cx="5632717" cy="250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738881" y="4565932"/>
            <a:ext cx="9275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660066"/>
                </a:solidFill>
                <a:latin typeface="Arial" charset="0"/>
              </a:rPr>
              <a:t>atomo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8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00859" y="4300396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Arial" charset="0"/>
              </a:rPr>
              <a:t>nucleo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12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388953" y="4788011"/>
            <a:ext cx="114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 smtClean="0">
                <a:solidFill>
                  <a:srgbClr val="660066"/>
                </a:solidFill>
                <a:latin typeface="Arial" charset="0"/>
              </a:rPr>
              <a:t>nucleoni (</a:t>
            </a:r>
            <a:r>
              <a:rPr lang="it-IT" dirty="0" smtClean="0">
                <a:solidFill>
                  <a:srgbClr val="FF0000"/>
                </a:solidFill>
                <a:latin typeface="Arial" charset="0"/>
              </a:rPr>
              <a:t>protone</a:t>
            </a:r>
            <a:r>
              <a:rPr lang="it-IT" dirty="0">
                <a:solidFill>
                  <a:srgbClr val="660066"/>
                </a:solidFill>
                <a:latin typeface="Arial" charset="0"/>
              </a:rPr>
              <a:t>/</a:t>
            </a:r>
            <a:r>
              <a:rPr lang="it-IT" dirty="0" smtClean="0">
                <a:latin typeface="Arial" charset="0"/>
              </a:rPr>
              <a:t>neutrone</a:t>
            </a:r>
            <a:r>
              <a:rPr lang="it-IT" dirty="0" smtClean="0">
                <a:solidFill>
                  <a:srgbClr val="660066"/>
                </a:solidFill>
                <a:latin typeface="Arial" charset="0"/>
              </a:rPr>
              <a:t>)</a:t>
            </a:r>
            <a:r>
              <a:rPr lang="it-IT" dirty="0" smtClean="0">
                <a:latin typeface="Arial" charset="0"/>
              </a:rPr>
              <a:t/>
            </a:r>
            <a:br>
              <a:rPr lang="it-IT" dirty="0" smtClean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 smtClean="0">
                <a:latin typeface="Arial" charset="0"/>
              </a:rPr>
              <a:t>13</a:t>
            </a:r>
            <a:r>
              <a:rPr lang="it-IT" dirty="0" smtClean="0">
                <a:latin typeface="Arial" charset="0"/>
              </a:rPr>
              <a:t>cm:</a:t>
            </a:r>
          </a:p>
          <a:p>
            <a:r>
              <a:rPr lang="it-IT" dirty="0" smtClean="0">
                <a:solidFill>
                  <a:srgbClr val="3333CC"/>
                </a:solidFill>
                <a:latin typeface="Arial" charset="0"/>
              </a:rPr>
              <a:t>nucleoni</a:t>
            </a:r>
            <a:endParaRPr lang="it-IT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199059" y="2204508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8585E0"/>
                </a:solidFill>
                <a:latin typeface="Arial" charset="0"/>
              </a:rPr>
              <a:t>elettrone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961830" y="3508754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quark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24" name="Fumetto 4 23"/>
          <p:cNvSpPr/>
          <p:nvPr/>
        </p:nvSpPr>
        <p:spPr bwMode="auto">
          <a:xfrm>
            <a:off x="2742118" y="1712696"/>
            <a:ext cx="6401882" cy="4628128"/>
          </a:xfrm>
          <a:prstGeom prst="cloudCallout">
            <a:avLst>
              <a:gd name="adj1" fmla="val -59102"/>
              <a:gd name="adj2" fmla="val 21277"/>
            </a:avLst>
          </a:prstGeom>
          <a:noFill/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824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964043" y="5099601"/>
            <a:ext cx="2081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1   :   10000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5" name="Segnaposto contenuto 24"/>
          <p:cNvSpPr>
            <a:spLocks noGrp="1"/>
          </p:cNvSpPr>
          <p:nvPr>
            <p:ph idx="4294967295"/>
          </p:nvPr>
        </p:nvSpPr>
        <p:spPr>
          <a:xfrm>
            <a:off x="413723" y="481106"/>
            <a:ext cx="8235974" cy="1991730"/>
          </a:xfrm>
        </p:spPr>
        <p:txBody>
          <a:bodyPr/>
          <a:lstStyle/>
          <a:p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Lo spazio occupato dalla materia è </a:t>
            </a:r>
            <a:r>
              <a:rPr lang="it-IT" sz="2400" dirty="0" smtClean="0">
                <a:solidFill>
                  <a:schemeClr val="accent2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soprattutto vuoto</a:t>
            </a:r>
          </a:p>
          <a:p>
            <a:pPr>
              <a:spcAft>
                <a:spcPts val="0"/>
              </a:spcAft>
            </a:pPr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Tutta la materia ordinaria che conosciamo è fatta da due tipi di </a:t>
            </a:r>
            <a:r>
              <a:rPr lang="it-IT" sz="2400" dirty="0" smtClean="0">
                <a:solidFill>
                  <a:srgbClr val="3333CC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particelle elementari</a:t>
            </a:r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: </a:t>
            </a:r>
            <a:r>
              <a:rPr lang="it-IT" sz="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/>
            </a:r>
            <a:br>
              <a:rPr lang="it-IT" sz="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</a:br>
            <a:endParaRPr lang="it-IT" sz="400" dirty="0" smtClean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>
              <a:buNone/>
            </a:pPr>
            <a:r>
              <a:rPr lang="it-IT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Elettroni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it-IT" sz="40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 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Quark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9686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…</a:t>
            </a:r>
            <a:r>
              <a:rPr lang="it-IT" dirty="0" smtClean="0">
                <a:solidFill>
                  <a:schemeClr val="accent2"/>
                </a:solidFill>
                <a:latin typeface="+mn-lt"/>
              </a:rPr>
              <a:t> e causa raggruppamenti di fisici: le particelle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21506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…</a:t>
            </a:r>
            <a:r>
              <a:rPr lang="it-IT" dirty="0" smtClean="0">
                <a:solidFill>
                  <a:schemeClr val="accent2"/>
                </a:solidFill>
                <a:latin typeface="+mn-lt"/>
              </a:rPr>
              <a:t> ed ecco come spiegarlo ad un politico!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7167991" y="2285480"/>
            <a:ext cx="1995251" cy="182307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rottura di simmetria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8969" y="834678"/>
            <a:ext cx="8046344" cy="3524238"/>
          </a:xfrm>
        </p:spPr>
        <p:txBody>
          <a:bodyPr/>
          <a:lstStyle/>
          <a:p>
            <a:r>
              <a:rPr lang="it-IT" sz="2000" dirty="0" smtClean="0"/>
              <a:t>Per il campo elettromagnetico, il </a:t>
            </a:r>
            <a:r>
              <a:rPr lang="it-IT" sz="2000" dirty="0" smtClean="0">
                <a:solidFill>
                  <a:schemeClr val="accent2"/>
                </a:solidFill>
              </a:rPr>
              <a:t>vuoto </a:t>
            </a:r>
            <a:r>
              <a:rPr lang="it-IT" sz="2000" dirty="0" smtClean="0"/>
              <a:t>(= stato minima energia) ha valori nulli dei campi E e </a:t>
            </a:r>
            <a:r>
              <a:rPr lang="it-IT" sz="2000" dirty="0" err="1" smtClean="0"/>
              <a:t>B</a:t>
            </a:r>
            <a:endParaRPr lang="it-IT" sz="2000" dirty="0" smtClean="0"/>
          </a:p>
          <a:p>
            <a:r>
              <a:rPr lang="it-IT" sz="2000" dirty="0" smtClean="0"/>
              <a:t>Per il campo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, invece, esistono </a:t>
            </a:r>
            <a:r>
              <a:rPr lang="it-IT" sz="2000" dirty="0" smtClean="0">
                <a:solidFill>
                  <a:srgbClr val="3333CC"/>
                </a:solidFill>
              </a:rPr>
              <a:t>infiniti vuoti possibili </a:t>
            </a:r>
            <a:r>
              <a:rPr lang="it-IT" sz="2000" dirty="0" smtClean="0"/>
              <a:t>dell’universo che corrispondono ai minimi del </a:t>
            </a:r>
            <a:r>
              <a:rPr lang="it-IT" sz="2000" dirty="0" smtClean="0">
                <a:solidFill>
                  <a:srgbClr val="3333CC"/>
                </a:solidFill>
              </a:rPr>
              <a:t>potenziale</a:t>
            </a:r>
            <a:r>
              <a:rPr lang="it-IT" sz="2000" dirty="0" smtClean="0"/>
              <a:t> che si trovano lungo un cerchio</a:t>
            </a:r>
          </a:p>
          <a:p>
            <a:pPr lvl="1"/>
            <a:r>
              <a:rPr lang="it-IT" sz="1800" dirty="0" smtClean="0"/>
              <a:t>In ognuno dei punti il </a:t>
            </a:r>
            <a:r>
              <a:rPr lang="it-IT" sz="1800" dirty="0" smtClean="0">
                <a:solidFill>
                  <a:srgbClr val="3333CC"/>
                </a:solidFill>
              </a:rPr>
              <a:t>valore del campo di </a:t>
            </a:r>
            <a:r>
              <a:rPr lang="it-IT" sz="1800" dirty="0" err="1" smtClean="0">
                <a:solidFill>
                  <a:srgbClr val="3333CC"/>
                </a:solidFill>
              </a:rPr>
              <a:t>Higgs</a:t>
            </a:r>
            <a:r>
              <a:rPr lang="it-IT" sz="1800" dirty="0" smtClean="0">
                <a:solidFill>
                  <a:srgbClr val="3333CC"/>
                </a:solidFill>
              </a:rPr>
              <a:t> è</a:t>
            </a:r>
            <a:br>
              <a:rPr lang="it-IT" sz="1800" dirty="0" smtClean="0">
                <a:solidFill>
                  <a:srgbClr val="3333CC"/>
                </a:solidFill>
              </a:rPr>
            </a:br>
            <a:r>
              <a:rPr lang="it-IT" sz="1800" dirty="0" smtClean="0">
                <a:solidFill>
                  <a:srgbClr val="3333CC"/>
                </a:solidFill>
              </a:rPr>
              <a:t>diverso da zero</a:t>
            </a:r>
            <a:r>
              <a:rPr lang="it-IT" sz="1800" dirty="0" smtClean="0"/>
              <a:t>, quindi si realizza l’effetto voluto:</a:t>
            </a:r>
            <a:br>
              <a:rPr lang="it-IT" sz="1800" dirty="0" smtClean="0"/>
            </a:br>
            <a:r>
              <a:rPr lang="it-IT" sz="1800" dirty="0" smtClean="0"/>
              <a:t>dare massa alle particelle, mantenendo la </a:t>
            </a:r>
            <a:br>
              <a:rPr lang="it-IT" sz="1800" dirty="0" smtClean="0"/>
            </a:br>
            <a:r>
              <a:rPr lang="it-IT" sz="1800" dirty="0" smtClean="0"/>
              <a:t>simmetria della teoria</a:t>
            </a:r>
          </a:p>
          <a:p>
            <a:pPr lvl="0"/>
            <a:r>
              <a:rPr lang="it-IT" sz="2000" dirty="0" smtClean="0"/>
              <a:t>L’universo ha scelto il “suo” vuoto durante i primi </a:t>
            </a:r>
            <a:br>
              <a:rPr lang="it-IT" sz="2000" dirty="0" smtClean="0"/>
            </a:br>
            <a:r>
              <a:rPr lang="it-IT" sz="2000" dirty="0" smtClean="0"/>
              <a:t>istanti dopo il big bang</a:t>
            </a:r>
          </a:p>
          <a:p>
            <a:pPr>
              <a:buNone/>
            </a:pPr>
            <a:endParaRPr lang="it-IT" sz="20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915180" y="6238342"/>
            <a:ext cx="1869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smtClean="0">
                <a:latin typeface="+mn-lt"/>
              </a:rPr>
              <a:t>www.quantumdiaries.org</a:t>
            </a:r>
            <a:endParaRPr lang="en-US" sz="1200" dirty="0">
              <a:latin typeface="+mn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" y="4355245"/>
            <a:ext cx="3025944" cy="195395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390" y="4388701"/>
            <a:ext cx="2962598" cy="188086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571" y="4388701"/>
            <a:ext cx="2962598" cy="188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Higgs e massa dell’Universo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79081"/>
            <a:ext cx="6318973" cy="3777912"/>
          </a:xfrm>
        </p:spPr>
        <p:txBody>
          <a:bodyPr/>
          <a:lstStyle/>
          <a:p>
            <a:r>
              <a:rPr lang="it-IT" sz="2000" dirty="0" smtClean="0"/>
              <a:t>Il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spiega l’origine della </a:t>
            </a:r>
            <a:r>
              <a:rPr lang="it-IT" sz="2000" dirty="0" smtClean="0">
                <a:solidFill>
                  <a:schemeClr val="accent2"/>
                </a:solidFill>
              </a:rPr>
              <a:t>massa delle particelle fondamentali</a:t>
            </a:r>
          </a:p>
          <a:p>
            <a:r>
              <a:rPr lang="it-IT" sz="2000" dirty="0" smtClean="0"/>
              <a:t>Per quello che ci riguarda tutti i giorni, spiega le masse dell’</a:t>
            </a:r>
            <a:r>
              <a:rPr lang="it-IT" sz="2000" dirty="0" smtClean="0">
                <a:solidFill>
                  <a:srgbClr val="3333CC"/>
                </a:solidFill>
              </a:rPr>
              <a:t>elettrone</a:t>
            </a:r>
            <a:r>
              <a:rPr lang="it-IT" sz="2000" dirty="0" smtClean="0"/>
              <a:t> e dei </a:t>
            </a:r>
            <a:r>
              <a:rPr lang="it-IT" sz="2000" dirty="0" smtClean="0">
                <a:solidFill>
                  <a:srgbClr val="3333CC"/>
                </a:solidFill>
              </a:rPr>
              <a:t>quark </a:t>
            </a:r>
            <a:r>
              <a:rPr lang="it-IT" sz="2000" dirty="0" err="1" smtClean="0">
                <a:solidFill>
                  <a:srgbClr val="3333CC"/>
                </a:solidFill>
              </a:rPr>
              <a:t>u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e </a:t>
            </a:r>
            <a:r>
              <a:rPr lang="it-IT" sz="2000" dirty="0" err="1" smtClean="0">
                <a:solidFill>
                  <a:srgbClr val="3333CC"/>
                </a:solidFill>
              </a:rPr>
              <a:t>d</a:t>
            </a:r>
            <a:endParaRPr lang="it-IT" sz="2000" dirty="0" smtClean="0">
              <a:solidFill>
                <a:srgbClr val="3333CC"/>
              </a:solidFill>
            </a:endParaRPr>
          </a:p>
          <a:p>
            <a:r>
              <a:rPr lang="it-IT" sz="2000" dirty="0" smtClean="0"/>
              <a:t>I valori ad oggi noti di queste masse sono:</a:t>
            </a:r>
          </a:p>
          <a:p>
            <a:r>
              <a:rPr lang="it-IT" sz="2000" dirty="0" smtClean="0"/>
              <a:t>La massa del </a:t>
            </a:r>
            <a:r>
              <a:rPr lang="it-IT" sz="2000" dirty="0" smtClean="0">
                <a:solidFill>
                  <a:srgbClr val="3333CC"/>
                </a:solidFill>
              </a:rPr>
              <a:t>protone </a:t>
            </a:r>
            <a:r>
              <a:rPr lang="it-IT" sz="2000" dirty="0" smtClean="0"/>
              <a:t>è </a:t>
            </a:r>
            <a:r>
              <a:rPr lang="it-IT" sz="2000" dirty="0" smtClean="0">
                <a:solidFill>
                  <a:srgbClr val="3333CC"/>
                </a:solidFill>
              </a:rPr>
              <a:t>938 </a:t>
            </a:r>
            <a:r>
              <a:rPr lang="it-IT" sz="2000" dirty="0" err="1" smtClean="0">
                <a:solidFill>
                  <a:srgbClr val="3333CC"/>
                </a:solidFill>
              </a:rPr>
              <a:t>MeV</a:t>
            </a:r>
            <a:r>
              <a:rPr lang="it-IT" sz="2000" dirty="0" smtClean="0"/>
              <a:t>, mentre la massa dei suoi costituenti è di </a:t>
            </a:r>
            <a:r>
              <a:rPr lang="it-IT" sz="2000" dirty="0" smtClean="0">
                <a:solidFill>
                  <a:srgbClr val="3333CC"/>
                </a:solidFill>
              </a:rPr>
              <a:t>pochi </a:t>
            </a:r>
            <a:r>
              <a:rPr lang="it-IT" sz="2000" dirty="0" err="1" smtClean="0">
                <a:solidFill>
                  <a:srgbClr val="3333CC"/>
                </a:solidFill>
              </a:rPr>
              <a:t>MeV</a:t>
            </a:r>
            <a:endParaRPr lang="it-IT" sz="2000" dirty="0" smtClean="0">
              <a:solidFill>
                <a:srgbClr val="3333CC"/>
              </a:solidFill>
            </a:endParaRPr>
          </a:p>
          <a:p>
            <a:pPr lvl="1"/>
            <a:r>
              <a:rPr lang="it-IT" sz="1600" dirty="0" smtClean="0"/>
              <a:t>L’elettrone ha massa 0.5 </a:t>
            </a:r>
            <a:r>
              <a:rPr lang="it-IT" sz="1600" dirty="0" err="1" smtClean="0"/>
              <a:t>MeV</a:t>
            </a:r>
            <a:endParaRPr lang="it-IT" sz="16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7" name="Ovale 6"/>
          <p:cNvSpPr/>
          <p:nvPr/>
        </p:nvSpPr>
        <p:spPr bwMode="auto">
          <a:xfrm>
            <a:off x="7073383" y="1150330"/>
            <a:ext cx="1558677" cy="1558677"/>
          </a:xfrm>
          <a:prstGeom prst="ellipse">
            <a:avLst/>
          </a:prstGeom>
          <a:solidFill>
            <a:srgbClr val="FF0000">
              <a:alpha val="4400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12" y="1074039"/>
            <a:ext cx="1730503" cy="173050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054820" y="1189502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2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+⅔</a:t>
            </a:r>
            <a:endParaRPr lang="it-IT" sz="2000" dirty="0">
              <a:solidFill>
                <a:schemeClr val="accent2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755642" y="2342579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−⅓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102017" y="1207196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+⅔</a:t>
            </a:r>
            <a:endParaRPr lang="it-IT" sz="2000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457819" y="2265604"/>
            <a:ext cx="51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+1</a:t>
            </a:r>
            <a:endParaRPr lang="it-IT" sz="2400" b="1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36256" y="111905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p</a:t>
            </a:r>
            <a:endParaRPr lang="it-IT" sz="2400" b="1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685800" y="3771769"/>
            <a:ext cx="7925411" cy="208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Quasi tutta la massa del protone è dovuta all’energia cinetica dei quark e dei gluoni che tengono insieme i quark grazie all’interazione forte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Quindi: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bosone di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Higgs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non è </a:t>
            </a:r>
            <a:r>
              <a:rPr kumimoji="0" lang="it-IT" sz="2000" b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direttamente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responsabile di gran parte della massa della materia nell’Universo che conosciamo  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La ricerca del bosone di Higgs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04102" y="869001"/>
            <a:ext cx="4599060" cy="5681924"/>
          </a:xfrm>
        </p:spPr>
        <p:txBody>
          <a:bodyPr/>
          <a:lstStyle/>
          <a:p>
            <a:r>
              <a:rPr lang="it-IT" sz="2000" dirty="0" err="1" smtClean="0"/>
              <a:t>…</a:t>
            </a:r>
            <a:r>
              <a:rPr lang="it-IT" sz="2000" dirty="0" smtClean="0"/>
              <a:t> ma tutto questo resta una </a:t>
            </a:r>
            <a:r>
              <a:rPr lang="it-IT" sz="2000" dirty="0" smtClean="0">
                <a:solidFill>
                  <a:srgbClr val="800000"/>
                </a:solidFill>
              </a:rPr>
              <a:t>congettura </a:t>
            </a:r>
            <a:r>
              <a:rPr lang="it-IT" sz="2000" dirty="0" smtClean="0"/>
              <a:t>fino a che non è </a:t>
            </a:r>
            <a:r>
              <a:rPr lang="it-IT" sz="2000" dirty="0" smtClean="0">
                <a:solidFill>
                  <a:srgbClr val="3333CC"/>
                </a:solidFill>
              </a:rPr>
              <a:t>provato sperimentalmente</a:t>
            </a:r>
            <a:r>
              <a:rPr lang="it-IT" sz="2000" dirty="0" smtClean="0"/>
              <a:t>!</a:t>
            </a:r>
          </a:p>
          <a:p>
            <a:r>
              <a:rPr lang="it-IT" sz="2000" dirty="0" smtClean="0">
                <a:solidFill>
                  <a:schemeClr val="accent2"/>
                </a:solidFill>
              </a:rPr>
              <a:t>Produrre il bosone in laboratorio significa provare l’esistenza del campo di Higgs </a:t>
            </a:r>
            <a:r>
              <a:rPr lang="it-IT" sz="2000" dirty="0" smtClean="0"/>
              <a:t>e del meccanismo che genera le masse delle particelle.</a:t>
            </a:r>
          </a:p>
          <a:p>
            <a:endParaRPr lang="it-IT" sz="20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8" name="Immagine 7" descr="MP9004003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512" y="894836"/>
            <a:ext cx="3915818" cy="260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72" y="3768381"/>
            <a:ext cx="4295598" cy="274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2690">
            <a:off x="789069" y="3850345"/>
            <a:ext cx="3627500" cy="21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85" y="3951140"/>
            <a:ext cx="991098" cy="973078"/>
          </a:xfrm>
          <a:prstGeom prst="rect">
            <a:avLst/>
          </a:prstGeo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>
          <a:blip r:embed="rId2"/>
          <a:srcRect r="6969"/>
          <a:stretch>
            <a:fillRect/>
          </a:stretch>
        </p:blipFill>
        <p:spPr>
          <a:xfrm>
            <a:off x="5140401" y="4127242"/>
            <a:ext cx="3826619" cy="2313707"/>
          </a:xfrm>
          <a:prstGeom prst="rect">
            <a:avLst/>
          </a:prstGeom>
        </p:spPr>
      </p:pic>
      <p:sp>
        <p:nvSpPr>
          <p:cNvPr id="17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Particelle e acceleratori</a:t>
            </a:r>
            <a:endParaRPr lang="it-IT" sz="3600" dirty="0"/>
          </a:p>
        </p:txBody>
      </p:sp>
      <p:sp>
        <p:nvSpPr>
          <p:cNvPr id="1063942" name="Text Box 6"/>
          <p:cNvSpPr txBox="1">
            <a:spLocks noChangeArrowheads="1"/>
          </p:cNvSpPr>
          <p:nvPr/>
        </p:nvSpPr>
        <p:spPr bwMode="auto">
          <a:xfrm>
            <a:off x="389401" y="4831394"/>
            <a:ext cx="4488681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 dirty="0">
                <a:latin typeface="Arial" charset="0"/>
              </a:rPr>
              <a:t> dei protoni che si scontrano </a:t>
            </a:r>
            <a:br>
              <a:rPr lang="it-IT" sz="2000" dirty="0">
                <a:latin typeface="Arial" charset="0"/>
              </a:rPr>
            </a:br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si trasforma in nuove </a:t>
            </a:r>
            <a:r>
              <a:rPr lang="it-IT" sz="2000" dirty="0" smtClean="0">
                <a:solidFill>
                  <a:schemeClr val="accent2"/>
                </a:solidFill>
                <a:latin typeface="Arial" charset="0"/>
              </a:rPr>
              <a:t>particelle. </a:t>
            </a:r>
            <a:r>
              <a:rPr lang="it-IT" sz="1200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1200" dirty="0" smtClean="0">
                <a:solidFill>
                  <a:schemeClr val="accent2"/>
                </a:solidFill>
                <a:latin typeface="Arial" charset="0"/>
              </a:rPr>
            </a:br>
            <a:r>
              <a:rPr lang="it-IT" sz="1200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1200" dirty="0" smtClean="0">
                <a:solidFill>
                  <a:schemeClr val="accent2"/>
                </a:solidFill>
                <a:latin typeface="Arial" charset="0"/>
              </a:rPr>
            </a:br>
            <a:r>
              <a:rPr lang="it-IT" sz="2000" dirty="0" smtClean="0">
                <a:latin typeface="Arial" charset="0"/>
              </a:rPr>
              <a:t>Tra queste è possibile produrre in laboratorio il </a:t>
            </a:r>
            <a:r>
              <a:rPr lang="it-IT" sz="2000" dirty="0" smtClean="0">
                <a:solidFill>
                  <a:schemeClr val="accent2"/>
                </a:solidFill>
                <a:latin typeface="Arial" charset="0"/>
              </a:rPr>
              <a:t>bosone di </a:t>
            </a:r>
            <a:r>
              <a:rPr lang="it-IT" sz="2000" dirty="0" err="1" smtClean="0">
                <a:solidFill>
                  <a:schemeClr val="accent2"/>
                </a:solidFill>
                <a:latin typeface="Arial" charset="0"/>
              </a:rPr>
              <a:t>Higgs</a:t>
            </a:r>
            <a:r>
              <a:rPr lang="it-IT" sz="2000" dirty="0" smtClean="0">
                <a:solidFill>
                  <a:srgbClr val="000000"/>
                </a:solidFill>
                <a:latin typeface="Arial" charset="0"/>
              </a:rPr>
              <a:t>!</a:t>
            </a:r>
            <a:endParaRPr lang="it-IT" sz="2000" dirty="0" smtClean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107951" y="799350"/>
            <a:ext cx="6974582" cy="3885627"/>
            <a:chOff x="107950" y="799350"/>
            <a:chExt cx="7477125" cy="4165600"/>
          </a:xfrm>
        </p:grpSpPr>
        <p:sp>
          <p:nvSpPr>
            <p:cNvPr id="1063960" name="Oval 24"/>
            <p:cNvSpPr>
              <a:spLocks noChangeArrowheads="1"/>
            </p:cNvSpPr>
            <p:nvPr/>
          </p:nvSpPr>
          <p:spPr bwMode="auto">
            <a:xfrm>
              <a:off x="2916238" y="1940763"/>
              <a:ext cx="1871662" cy="187166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063944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0050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5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2638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6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950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7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56325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63952" name="AutoShape 16"/>
            <p:cNvSpPr>
              <a:spLocks noChangeArrowheads="1"/>
            </p:cNvSpPr>
            <p:nvPr/>
          </p:nvSpPr>
          <p:spPr bwMode="auto">
            <a:xfrm>
              <a:off x="3238500" y="2263025"/>
              <a:ext cx="1225550" cy="1225550"/>
            </a:xfrm>
            <a:prstGeom prst="sun">
              <a:avLst>
                <a:gd name="adj" fmla="val 25000"/>
              </a:avLst>
            </a:prstGeom>
            <a:gradFill rotWithShape="1">
              <a:gsLst>
                <a:gs pos="0">
                  <a:srgbClr val="FF0101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063953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2184481">
              <a:off x="4425950" y="1718513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4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3494856">
              <a:off x="2122488" y="3661613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5" name="Picture 1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8668018">
              <a:off x="4133851" y="3734637"/>
              <a:ext cx="14414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6" name="Picture 2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4188852">
              <a:off x="3781425" y="1294650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7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6279700">
              <a:off x="2779713" y="4031500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8" name="Picture 2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713547">
              <a:off x="2274888" y="1499438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" name="Segnaposto numero diapositiva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157738" y="927879"/>
            <a:ext cx="2986262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 dirty="0" smtClean="0">
                <a:latin typeface="Arial" charset="0"/>
              </a:rPr>
              <a:t> si può trasformare in massa:</a:t>
            </a:r>
            <a:endParaRPr lang="it-IT" sz="900" dirty="0" smtClean="0">
              <a:latin typeface="Arial" charset="0"/>
            </a:endParaRPr>
          </a:p>
          <a:p>
            <a:pPr algn="ctr"/>
            <a:endParaRPr lang="it-IT" sz="900" dirty="0">
              <a:latin typeface="Arial" charset="0"/>
            </a:endParaRPr>
          </a:p>
          <a:p>
            <a:pPr algn="ctr"/>
            <a:r>
              <a:rPr lang="it-IT" sz="3600" dirty="0">
                <a:solidFill>
                  <a:schemeClr val="accent2"/>
                </a:solidFill>
              </a:rPr>
              <a:t>E = </a:t>
            </a:r>
            <a:r>
              <a:rPr lang="it-IT" sz="3600" dirty="0" smtClean="0">
                <a:solidFill>
                  <a:schemeClr val="accent2"/>
                </a:solidFill>
              </a:rPr>
              <a:t>mc</a:t>
            </a:r>
            <a:r>
              <a:rPr lang="it-IT" sz="3600" baseline="30000" dirty="0" smtClean="0">
                <a:solidFill>
                  <a:schemeClr val="accent2"/>
                </a:solidFill>
              </a:rPr>
              <a:t>2</a:t>
            </a:r>
            <a:r>
              <a:rPr lang="it-IT" sz="3600" dirty="0" smtClean="0">
                <a:solidFill>
                  <a:schemeClr val="accent2"/>
                </a:solidFill>
              </a:rPr>
              <a:t> </a:t>
            </a:r>
            <a:r>
              <a:rPr lang="it-IT" sz="3600" dirty="0" smtClean="0">
                <a:solidFill>
                  <a:schemeClr val="bg1">
                    <a:lumMod val="65000"/>
                  </a:schemeClr>
                </a:solidFill>
              </a:rPr>
              <a:t>+ </a:t>
            </a:r>
            <a:r>
              <a:rPr lang="it-IT" sz="3600" dirty="0" err="1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it-IT" sz="36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it-IT" sz="3600" baseline="30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it-IT" sz="20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Gli acceleratori</a:t>
            </a:r>
            <a:endParaRPr lang="it-IT" sz="3600" dirty="0"/>
          </a:p>
        </p:txBody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964" y="888245"/>
            <a:ext cx="5471938" cy="162306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dirty="0"/>
              <a:t>Anche un</a:t>
            </a:r>
            <a:r>
              <a:rPr lang="it-IT" sz="2400" dirty="0" smtClean="0"/>
              <a:t> vecchio </a:t>
            </a:r>
            <a:r>
              <a:rPr lang="it-IT" sz="2400" dirty="0" smtClean="0">
                <a:solidFill>
                  <a:schemeClr val="accent2"/>
                </a:solidFill>
              </a:rPr>
              <a:t>televisore col tubo catodico </a:t>
            </a:r>
            <a:r>
              <a:rPr lang="it-IT" sz="2400" dirty="0" smtClean="0"/>
              <a:t>è </a:t>
            </a:r>
            <a:r>
              <a:rPr lang="it-IT" sz="2400" dirty="0"/>
              <a:t>un </a:t>
            </a:r>
            <a:r>
              <a:rPr lang="it-IT" sz="2400" dirty="0" smtClean="0">
                <a:solidFill>
                  <a:srgbClr val="3333CC"/>
                </a:solidFill>
              </a:rPr>
              <a:t>acceleratore </a:t>
            </a:r>
            <a:r>
              <a:rPr lang="it-IT" sz="2400" dirty="0" smtClean="0"/>
              <a:t>di elettroni!</a:t>
            </a:r>
            <a:endParaRPr lang="it-IT" dirty="0" smtClean="0"/>
          </a:p>
          <a:p>
            <a:pPr>
              <a:lnSpc>
                <a:spcPct val="90000"/>
              </a:lnSpc>
            </a:pPr>
            <a:endParaRPr lang="it-IT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 smtClean="0"/>
          </a:p>
          <a:p>
            <a:pPr>
              <a:lnSpc>
                <a:spcPct val="90000"/>
              </a:lnSpc>
              <a:buNone/>
            </a:pPr>
            <a:endParaRPr lang="it-IT" sz="2400" dirty="0" smtClean="0"/>
          </a:p>
        </p:txBody>
      </p:sp>
      <p:pic>
        <p:nvPicPr>
          <p:cNvPr id="10055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6777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5575" name="Line 7"/>
          <p:cNvSpPr>
            <a:spLocks noChangeShapeType="1"/>
          </p:cNvSpPr>
          <p:nvPr/>
        </p:nvSpPr>
        <p:spPr bwMode="auto">
          <a:xfrm flipV="1">
            <a:off x="2257425" y="2986908"/>
            <a:ext cx="982662" cy="506412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76" name="Text Box 8"/>
          <p:cNvSpPr txBox="1">
            <a:spLocks noChangeArrowheads="1"/>
          </p:cNvSpPr>
          <p:nvPr/>
        </p:nvSpPr>
        <p:spPr bwMode="auto">
          <a:xfrm>
            <a:off x="2665412" y="3347270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1.5 Volt</a:t>
            </a:r>
          </a:p>
        </p:txBody>
      </p:sp>
      <p:sp>
        <p:nvSpPr>
          <p:cNvPr id="1005573" name="Line 5"/>
          <p:cNvSpPr>
            <a:spLocks noChangeShapeType="1"/>
          </p:cNvSpPr>
          <p:nvPr/>
        </p:nvSpPr>
        <p:spPr bwMode="auto">
          <a:xfrm>
            <a:off x="792162" y="3420295"/>
            <a:ext cx="1511300" cy="714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74" name="Line 6"/>
          <p:cNvSpPr>
            <a:spLocks noChangeShapeType="1"/>
          </p:cNvSpPr>
          <p:nvPr/>
        </p:nvSpPr>
        <p:spPr bwMode="auto">
          <a:xfrm>
            <a:off x="2376487" y="2915470"/>
            <a:ext cx="863600" cy="714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05588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22117"/>
            <a:ext cx="244951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5589" name="Line 21"/>
          <p:cNvSpPr>
            <a:spLocks noChangeShapeType="1"/>
          </p:cNvSpPr>
          <p:nvPr/>
        </p:nvSpPr>
        <p:spPr bwMode="auto">
          <a:xfrm>
            <a:off x="1296987" y="5198380"/>
            <a:ext cx="12954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0" name="Line 22"/>
          <p:cNvSpPr>
            <a:spLocks noChangeShapeType="1"/>
          </p:cNvSpPr>
          <p:nvPr/>
        </p:nvSpPr>
        <p:spPr bwMode="auto">
          <a:xfrm>
            <a:off x="1296987" y="5701617"/>
            <a:ext cx="12954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1" name="Line 23"/>
          <p:cNvSpPr>
            <a:spLocks noChangeShapeType="1"/>
          </p:cNvSpPr>
          <p:nvPr/>
        </p:nvSpPr>
        <p:spPr bwMode="auto">
          <a:xfrm flipV="1">
            <a:off x="2592387" y="5198380"/>
            <a:ext cx="0" cy="503237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2" name="Text Box 24"/>
          <p:cNvSpPr txBox="1">
            <a:spLocks noChangeArrowheads="1"/>
          </p:cNvSpPr>
          <p:nvPr/>
        </p:nvSpPr>
        <p:spPr bwMode="auto">
          <a:xfrm>
            <a:off x="2663825" y="5269817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220 Volt</a:t>
            </a:r>
          </a:p>
        </p:txBody>
      </p:sp>
      <p:sp>
        <p:nvSpPr>
          <p:cNvPr id="25" name="Segnaposto numero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26" name="Segnaposto piè di pagina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grpSp>
        <p:nvGrpSpPr>
          <p:cNvPr id="2" name="Gruppo 32"/>
          <p:cNvGrpSpPr/>
          <p:nvPr/>
        </p:nvGrpSpPr>
        <p:grpSpPr>
          <a:xfrm>
            <a:off x="3496658" y="2537317"/>
            <a:ext cx="4241800" cy="3748397"/>
            <a:chOff x="4381833" y="2296771"/>
            <a:chExt cx="4241800" cy="3748397"/>
          </a:xfrm>
        </p:grpSpPr>
        <p:sp>
          <p:nvSpPr>
            <p:cNvPr id="1005579" name="Text Box 11"/>
            <p:cNvSpPr txBox="1">
              <a:spLocks noChangeArrowheads="1"/>
            </p:cNvSpPr>
            <p:nvPr/>
          </p:nvSpPr>
          <p:spPr bwMode="auto">
            <a:xfrm>
              <a:off x="4713838" y="5675836"/>
              <a:ext cx="149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~ 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20</a:t>
              </a:r>
              <a:r>
                <a:rPr lang="en-US" sz="1000" baseline="300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000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</a:rPr>
                <a:t> Volt</a:t>
              </a:r>
            </a:p>
          </p:txBody>
        </p:sp>
        <p:pic>
          <p:nvPicPr>
            <p:cNvPr id="1005581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91395" y="2751898"/>
              <a:ext cx="2952750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05582" name="Text Box 14"/>
            <p:cNvSpPr txBox="1">
              <a:spLocks noChangeArrowheads="1"/>
            </p:cNvSpPr>
            <p:nvPr/>
          </p:nvSpPr>
          <p:spPr bwMode="auto">
            <a:xfrm>
              <a:off x="4475495" y="2393123"/>
              <a:ext cx="869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>
                  <a:latin typeface="Arial" charset="0"/>
                </a:rPr>
                <a:t>catodo</a:t>
              </a:r>
            </a:p>
          </p:txBody>
        </p:sp>
        <p:sp>
          <p:nvSpPr>
            <p:cNvPr id="1005583" name="Text Box 15"/>
            <p:cNvSpPr txBox="1">
              <a:spLocks noChangeArrowheads="1"/>
            </p:cNvSpPr>
            <p:nvPr/>
          </p:nvSpPr>
          <p:spPr bwMode="auto">
            <a:xfrm>
              <a:off x="5486733" y="2609023"/>
              <a:ext cx="1365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>
                  <a:latin typeface="Arial" charset="0"/>
                </a:rPr>
                <a:t>anodi </a:t>
              </a:r>
              <a:br>
                <a:rPr lang="it-IT" sz="1800">
                  <a:latin typeface="Arial" charset="0"/>
                </a:rPr>
              </a:br>
              <a:r>
                <a:rPr lang="it-IT" sz="1800">
                  <a:latin typeface="Arial" charset="0"/>
                </a:rPr>
                <a:t>acceleratori</a:t>
              </a:r>
            </a:p>
          </p:txBody>
        </p:sp>
        <p:sp>
          <p:nvSpPr>
            <p:cNvPr id="1005584" name="Text Box 16"/>
            <p:cNvSpPr txBox="1">
              <a:spLocks noChangeArrowheads="1"/>
            </p:cNvSpPr>
            <p:nvPr/>
          </p:nvSpPr>
          <p:spPr bwMode="auto">
            <a:xfrm>
              <a:off x="4381833" y="4048886"/>
              <a:ext cx="13906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>
                  <a:latin typeface="Arial" charset="0"/>
                </a:rPr>
                <a:t>anodo</a:t>
              </a:r>
              <a:br>
                <a:rPr lang="it-IT" sz="1800">
                  <a:latin typeface="Arial" charset="0"/>
                </a:rPr>
              </a:br>
              <a:r>
                <a:rPr lang="it-IT" sz="1800">
                  <a:latin typeface="Arial" charset="0"/>
                </a:rPr>
                <a:t>focalizzante</a:t>
              </a:r>
            </a:p>
          </p:txBody>
        </p:sp>
        <p:sp>
          <p:nvSpPr>
            <p:cNvPr id="1005586" name="Text Box 18"/>
            <p:cNvSpPr txBox="1">
              <a:spLocks noChangeArrowheads="1"/>
            </p:cNvSpPr>
            <p:nvPr/>
          </p:nvSpPr>
          <p:spPr bwMode="auto">
            <a:xfrm>
              <a:off x="6770924" y="2296771"/>
              <a:ext cx="1022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fascio di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elettroni</a:t>
              </a:r>
            </a:p>
          </p:txBody>
        </p:sp>
        <p:sp>
          <p:nvSpPr>
            <p:cNvPr id="1005587" name="Text Box 19"/>
            <p:cNvSpPr txBox="1">
              <a:spLocks noChangeArrowheads="1"/>
            </p:cNvSpPr>
            <p:nvPr/>
          </p:nvSpPr>
          <p:spPr bwMode="auto">
            <a:xfrm>
              <a:off x="7067883" y="5056948"/>
              <a:ext cx="15557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schermo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fosforescente</a:t>
              </a:r>
            </a:p>
          </p:txBody>
        </p:sp>
        <p:grpSp>
          <p:nvGrpSpPr>
            <p:cNvPr id="3" name="Gruppo 29"/>
            <p:cNvGrpSpPr/>
            <p:nvPr/>
          </p:nvGrpSpPr>
          <p:grpSpPr>
            <a:xfrm rot="5400000">
              <a:off x="4731104" y="4545038"/>
              <a:ext cx="1478615" cy="706599"/>
              <a:chOff x="4375060" y="4226272"/>
              <a:chExt cx="1295400" cy="503237"/>
            </a:xfrm>
          </p:grpSpPr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>
                <a:off x="4375060" y="4729509"/>
                <a:ext cx="1295400" cy="0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>
                <a:off x="4375060" y="4226272"/>
                <a:ext cx="1295400" cy="0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 flipV="1">
                <a:off x="5670460" y="4226272"/>
                <a:ext cx="0" cy="503237"/>
              </a:xfrm>
              <a:prstGeom prst="line">
                <a:avLst/>
              </a:prstGeom>
              <a:noFill/>
              <a:ln w="9525">
                <a:solidFill>
                  <a:srgbClr val="5F5F5F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05585" name="Text Box 17"/>
            <p:cNvSpPr txBox="1">
              <a:spLocks noChangeArrowheads="1"/>
            </p:cNvSpPr>
            <p:nvPr/>
          </p:nvSpPr>
          <p:spPr bwMode="auto">
            <a:xfrm>
              <a:off x="5196220" y="4696586"/>
              <a:ext cx="1339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magnete di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deflessione</a:t>
              </a:r>
            </a:p>
          </p:txBody>
        </p:sp>
      </p:grp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973157" y="3477609"/>
            <a:ext cx="217084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Energia  ≈ </a:t>
            </a:r>
            <a:b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20</a:t>
            </a:r>
            <a:r>
              <a:rPr lang="it-IT" sz="1100" baseline="30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000</a:t>
            </a:r>
            <a:r>
              <a:rPr lang="it-IT" sz="2400" dirty="0" smtClean="0">
                <a:solidFill>
                  <a:schemeClr val="accent2"/>
                </a:solidFill>
                <a:latin typeface="Arial" charset="0"/>
              </a:rPr>
              <a:t> eV (elettron×Volt)</a:t>
            </a:r>
            <a:endParaRPr lang="it-IT" sz="2400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037" y="160157"/>
            <a:ext cx="2866049" cy="2699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rcRect t="8267" b="3974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Il </a:t>
            </a:r>
            <a:r>
              <a:rPr lang="it-IT" sz="3600" dirty="0" err="1" smtClean="0"/>
              <a:t>Large</a:t>
            </a:r>
            <a:r>
              <a:rPr lang="it-IT" sz="3600" dirty="0" smtClean="0"/>
              <a:t> </a:t>
            </a:r>
            <a:r>
              <a:rPr lang="it-IT" sz="3600" dirty="0" err="1" smtClean="0"/>
              <a:t>Hadron</a:t>
            </a:r>
            <a:r>
              <a:rPr lang="it-IT" sz="3600" dirty="0" smtClean="0"/>
              <a:t> Collider</a:t>
            </a:r>
            <a:endParaRPr lang="it-IT" sz="3600" dirty="0"/>
          </a:p>
        </p:txBody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50507"/>
            <a:ext cx="7772400" cy="1857024"/>
          </a:xfrm>
        </p:spPr>
        <p:txBody>
          <a:bodyPr/>
          <a:lstStyle/>
          <a:p>
            <a:r>
              <a:rPr lang="it-IT" sz="1800" dirty="0" smtClean="0"/>
              <a:t>LHC è in </a:t>
            </a:r>
            <a:r>
              <a:rPr lang="it-IT" sz="1800" dirty="0" smtClean="0">
                <a:solidFill>
                  <a:srgbClr val="3333CC"/>
                </a:solidFill>
              </a:rPr>
              <a:t>acceleratore di protoni </a:t>
            </a:r>
            <a:r>
              <a:rPr lang="it-IT" sz="1800" dirty="0" smtClean="0"/>
              <a:t>costruito in una galleria sotterranea lunga </a:t>
            </a:r>
            <a:r>
              <a:rPr lang="it-IT" sz="1800" dirty="0" smtClean="0">
                <a:solidFill>
                  <a:schemeClr val="accent2"/>
                </a:solidFill>
              </a:rPr>
              <a:t>27km</a:t>
            </a:r>
            <a:r>
              <a:rPr lang="it-IT" sz="1800" dirty="0" smtClean="0"/>
              <a:t> tra la Francia e la Svizzera.</a:t>
            </a:r>
          </a:p>
          <a:p>
            <a:r>
              <a:rPr lang="it-IT" sz="1800" dirty="0" smtClean="0"/>
              <a:t>I protoni sono accelerato con un’energia di:</a:t>
            </a:r>
          </a:p>
          <a:p>
            <a:pPr algn="ctr">
              <a:buNone/>
            </a:pPr>
            <a:r>
              <a:rPr lang="it-IT" sz="2400" dirty="0" smtClean="0"/>
              <a:t>		</a:t>
            </a:r>
            <a:r>
              <a:rPr lang="it-IT" sz="2400" dirty="0" smtClean="0">
                <a:solidFill>
                  <a:schemeClr val="accent2"/>
                </a:solidFill>
              </a:rPr>
              <a:t>7+7 TeV = 14</a:t>
            </a:r>
            <a:r>
              <a:rPr lang="it-IT" sz="2400" dirty="0" smtClean="0">
                <a:solidFill>
                  <a:schemeClr val="accent2"/>
                </a:solidFill>
                <a:sym typeface="Symbol" charset="2"/>
              </a:rPr>
              <a:t></a:t>
            </a:r>
            <a:r>
              <a:rPr lang="it-IT" sz="2400" dirty="0" smtClean="0">
                <a:solidFill>
                  <a:schemeClr val="accent2"/>
                </a:solidFill>
              </a:rPr>
              <a:t>10</a:t>
            </a:r>
            <a:r>
              <a:rPr lang="it-IT" sz="2400" baseline="30000" dirty="0" smtClean="0">
                <a:solidFill>
                  <a:schemeClr val="accent2"/>
                </a:solidFill>
              </a:rPr>
              <a:t>12</a:t>
            </a:r>
            <a:r>
              <a:rPr lang="it-IT" sz="2400" dirty="0" smtClean="0">
                <a:solidFill>
                  <a:schemeClr val="accent2"/>
                </a:solidFill>
              </a:rPr>
              <a:t> eV = 14.000.000.000.000 eV</a:t>
            </a:r>
          </a:p>
          <a:p>
            <a:endParaRPr lang="it-IT" sz="1800" dirty="0" smtClean="0">
              <a:solidFill>
                <a:schemeClr val="accent2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4261"/>
            <a:ext cx="7772400" cy="54562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Obiettivi di LHC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838200"/>
          </a:xfrm>
          <a:solidFill>
            <a:srgbClr val="3333CC">
              <a:alpha val="53000"/>
            </a:srgbClr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Riprodurre le condizioni dell’universo ~10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6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secondi dopo </a:t>
            </a:r>
            <a:b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il big-bang per studiare fenomeni </a:t>
            </a:r>
            <a:r>
              <a:rPr lang="it-IT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fisici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mai osservati.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Quanto costa?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04917" y="869001"/>
            <a:ext cx="8466453" cy="5681924"/>
          </a:xfrm>
        </p:spPr>
        <p:txBody>
          <a:bodyPr/>
          <a:lstStyle/>
          <a:p>
            <a:r>
              <a:rPr lang="it-IT" sz="2400" dirty="0" smtClean="0"/>
              <a:t>Circa </a:t>
            </a:r>
            <a:r>
              <a:rPr lang="it-IT" sz="2400" dirty="0" smtClean="0">
                <a:solidFill>
                  <a:schemeClr val="accent2"/>
                </a:solidFill>
              </a:rPr>
              <a:t>20 anni </a:t>
            </a:r>
            <a:r>
              <a:rPr lang="it-IT" sz="2400" dirty="0" smtClean="0"/>
              <a:t>di lavoro tra progettazione e costruzione, circa </a:t>
            </a:r>
            <a:r>
              <a:rPr lang="it-IT" sz="2400" dirty="0" smtClean="0">
                <a:solidFill>
                  <a:srgbClr val="3333CC"/>
                </a:solidFill>
              </a:rPr>
              <a:t>10.000 fisici ed ingegneri</a:t>
            </a:r>
            <a:r>
              <a:rPr lang="it-IT" sz="2400" dirty="0" smtClean="0"/>
              <a:t> di 85 paesi.</a:t>
            </a:r>
            <a:endParaRPr lang="it-IT" sz="2400" dirty="0" smtClean="0">
              <a:solidFill>
                <a:srgbClr val="3333CC"/>
              </a:solidFill>
            </a:endParaRPr>
          </a:p>
          <a:p>
            <a:r>
              <a:rPr lang="it-IT" sz="2400" dirty="0" smtClean="0">
                <a:solidFill>
                  <a:srgbClr val="3333CC"/>
                </a:solidFill>
              </a:rPr>
              <a:t>6.000.000.000€</a:t>
            </a:r>
            <a:r>
              <a:rPr lang="it-IT" sz="2400" dirty="0" smtClean="0"/>
              <a:t>: </a:t>
            </a:r>
            <a:r>
              <a:rPr lang="it-IT" sz="2400" dirty="0" smtClean="0">
                <a:solidFill>
                  <a:srgbClr val="800000"/>
                </a:solidFill>
              </a:rPr>
              <a:t>è molto?</a:t>
            </a:r>
          </a:p>
          <a:p>
            <a:pPr lvl="1"/>
            <a:r>
              <a:rPr lang="it-IT" sz="2000" dirty="0" smtClean="0"/>
              <a:t>Un quarto delle Olimpiadi di Londra </a:t>
            </a:r>
          </a:p>
          <a:p>
            <a:pPr lvl="1"/>
            <a:r>
              <a:rPr lang="it-IT" sz="2000" dirty="0" smtClean="0"/>
              <a:t>Una settimana di guerra in Iraq</a:t>
            </a:r>
          </a:p>
          <a:p>
            <a:pPr lvl="1"/>
            <a:r>
              <a:rPr lang="it-IT" sz="2000" dirty="0" smtClean="0"/>
              <a:t>Meno del telescopio spaziale </a:t>
            </a:r>
            <a:r>
              <a:rPr lang="it-IT" sz="2000" dirty="0" err="1" smtClean="0"/>
              <a:t>Hubble</a:t>
            </a:r>
            <a:endParaRPr lang="it-IT" sz="2000" dirty="0" smtClean="0"/>
          </a:p>
          <a:p>
            <a:r>
              <a:rPr lang="it-IT" sz="2400" dirty="0" smtClean="0"/>
              <a:t>Il contributo italiano è circa il</a:t>
            </a:r>
            <a:br>
              <a:rPr lang="it-IT" sz="2400" dirty="0" smtClean="0"/>
            </a:br>
            <a:r>
              <a:rPr lang="it-IT" sz="2400" dirty="0" smtClean="0"/>
              <a:t>12% del totale.</a:t>
            </a:r>
          </a:p>
          <a:p>
            <a:pPr lvl="1"/>
            <a:r>
              <a:rPr lang="it-IT" sz="2000" dirty="0" smtClean="0">
                <a:solidFill>
                  <a:srgbClr val="3333CC"/>
                </a:solidFill>
              </a:rPr>
              <a:t>36.000.000€/anno</a:t>
            </a:r>
            <a:r>
              <a:rPr lang="it-IT" sz="2000" dirty="0" smtClean="0"/>
              <a:t> = </a:t>
            </a:r>
            <a:r>
              <a:rPr lang="it-IT" sz="2000" dirty="0" smtClean="0">
                <a:solidFill>
                  <a:srgbClr val="3333CC"/>
                </a:solidFill>
              </a:rPr>
              <a:t>0,60 cent.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>
                <a:solidFill>
                  <a:srgbClr val="3333CC"/>
                </a:solidFill>
              </a:rPr>
              <a:t>l’anno per cittadino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rgbClr val="3333CC"/>
              </a:solidFill>
            </a:endParaRPr>
          </a:p>
          <a:p>
            <a:pPr lvl="1"/>
            <a:r>
              <a:rPr lang="it-IT" sz="2000" dirty="0" smtClean="0"/>
              <a:t>Comunque, rientrati in gran parte</a:t>
            </a:r>
            <a:br>
              <a:rPr lang="it-IT" sz="2000" dirty="0" smtClean="0"/>
            </a:br>
            <a:r>
              <a:rPr lang="it-IT" sz="2000" dirty="0" smtClean="0"/>
              <a:t>come commesse internazionali.</a:t>
            </a:r>
          </a:p>
          <a:p>
            <a:pPr lvl="1"/>
            <a:r>
              <a:rPr lang="it-IT" sz="2000" dirty="0" smtClean="0"/>
              <a:t>Ad esempio </a:t>
            </a:r>
            <a:r>
              <a:rPr lang="it-IT" sz="2000" dirty="0" smtClean="0">
                <a:solidFill>
                  <a:schemeClr val="accent2"/>
                </a:solidFill>
              </a:rPr>
              <a:t>l’Ansaldo ha costruito 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in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it-IT" sz="2000" dirty="0" smtClean="0">
                <a:solidFill>
                  <a:schemeClr val="bg1">
                    <a:lumMod val="65000"/>
                  </a:schemeClr>
                </a:solidFill>
              </a:rPr>
              <a:t>al</a:t>
            </a:r>
            <a:r>
              <a:rPr lang="it-IT" sz="2000" dirty="0" smtClean="0">
                <a:solidFill>
                  <a:srgbClr val="FF0000"/>
                </a:solidFill>
              </a:rPr>
              <a:t>ia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baseline="30000" dirty="0" err="1" smtClean="0">
                <a:solidFill>
                  <a:schemeClr val="accent2"/>
                </a:solidFill>
              </a:rPr>
              <a:t>1</a:t>
            </a:r>
            <a:r>
              <a:rPr lang="it-IT" sz="2000" dirty="0" smtClean="0">
                <a:solidFill>
                  <a:schemeClr val="accent2"/>
                </a:solidFill>
              </a:rPr>
              <a:t>/</a:t>
            </a:r>
            <a:r>
              <a:rPr lang="it-IT" sz="2000" baseline="-25000" dirty="0" err="1" smtClean="0">
                <a:solidFill>
                  <a:schemeClr val="accent2"/>
                </a:solidFill>
              </a:rPr>
              <a:t>3</a:t>
            </a:r>
            <a:r>
              <a:rPr lang="it-IT" sz="2000" dirty="0" smtClean="0">
                <a:solidFill>
                  <a:schemeClr val="accent2"/>
                </a:solidFill>
              </a:rPr>
              <a:t> dei magneti 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superconduttori di LHC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chemeClr val="accent2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5554565" y="1869272"/>
            <a:ext cx="3388446" cy="1906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0000">
            <a:off x="5369065" y="4156712"/>
            <a:ext cx="3388446" cy="194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Forze e interazioni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La materia macroscopica, così come le particelle, interagisce attraverso le </a:t>
            </a:r>
            <a:r>
              <a:rPr lang="it-IT" sz="2800" dirty="0" smtClean="0">
                <a:solidFill>
                  <a:srgbClr val="3333CC"/>
                </a:solidFill>
              </a:rPr>
              <a:t>forze</a:t>
            </a:r>
            <a:endParaRPr lang="it-IT" sz="2800" dirty="0" smtClean="0">
              <a:solidFill>
                <a:srgbClr val="000000"/>
              </a:solidFill>
            </a:endParaRPr>
          </a:p>
          <a:p>
            <a:r>
              <a:rPr lang="it-IT" sz="2800" dirty="0" smtClean="0">
                <a:solidFill>
                  <a:schemeClr val="tx2"/>
                </a:solidFill>
              </a:rPr>
              <a:t>Applicando una </a:t>
            </a:r>
            <a:r>
              <a:rPr lang="it-IT" sz="2800" dirty="0" smtClean="0">
                <a:solidFill>
                  <a:schemeClr val="accent2"/>
                </a:solidFill>
              </a:rPr>
              <a:t>forza</a:t>
            </a:r>
            <a:r>
              <a:rPr lang="it-IT" sz="2800" dirty="0" smtClean="0"/>
              <a:t> </a:t>
            </a:r>
            <a:r>
              <a:rPr lang="it-IT" sz="2800" dirty="0"/>
              <a:t>a una oggetto </a:t>
            </a:r>
            <a:r>
              <a:rPr lang="it-IT" sz="2800" dirty="0" smtClean="0"/>
              <a:t>cambia </a:t>
            </a:r>
            <a:r>
              <a:rPr lang="it-IT" sz="2800" dirty="0"/>
              <a:t>il </a:t>
            </a:r>
            <a:r>
              <a:rPr lang="it-IT" sz="2800" dirty="0" smtClean="0"/>
              <a:t>suo stato di moto (</a:t>
            </a:r>
            <a:r>
              <a:rPr lang="it-IT" sz="2800" dirty="0" smtClean="0">
                <a:solidFill>
                  <a:schemeClr val="accent2"/>
                </a:solidFill>
              </a:rPr>
              <a:t>ossia il </a:t>
            </a:r>
            <a:r>
              <a:rPr lang="it-IT" sz="2800" dirty="0" smtClean="0">
                <a:solidFill>
                  <a:srgbClr val="3333CC"/>
                </a:solidFill>
              </a:rPr>
              <a:t>modo </a:t>
            </a:r>
            <a:r>
              <a:rPr lang="it-IT" sz="2800" dirty="0">
                <a:solidFill>
                  <a:srgbClr val="3333CC"/>
                </a:solidFill>
              </a:rPr>
              <a:t>in cui si sta </a:t>
            </a:r>
            <a:r>
              <a:rPr lang="it-IT" sz="2800" dirty="0" smtClean="0">
                <a:solidFill>
                  <a:srgbClr val="3333CC"/>
                </a:solidFill>
              </a:rPr>
              <a:t>muovendo)</a:t>
            </a:r>
            <a:endParaRPr lang="it-IT" sz="2800" dirty="0" smtClean="0"/>
          </a:p>
          <a:p>
            <a:r>
              <a:rPr lang="it-IT" sz="2800" dirty="0"/>
              <a:t>Minore è la </a:t>
            </a:r>
            <a:r>
              <a:rPr lang="it-IT" sz="2800" dirty="0">
                <a:solidFill>
                  <a:schemeClr val="accent2"/>
                </a:solidFill>
              </a:rPr>
              <a:t>massa </a:t>
            </a:r>
            <a:r>
              <a:rPr lang="it-IT" sz="2800" dirty="0"/>
              <a:t>di un oggetto, più </a:t>
            </a:r>
            <a:r>
              <a:rPr lang="it-IT" sz="2800" dirty="0" smtClean="0"/>
              <a:t>è facile cambiare </a:t>
            </a:r>
            <a:r>
              <a:rPr lang="it-IT" sz="2800" dirty="0"/>
              <a:t>il suo </a:t>
            </a:r>
            <a:r>
              <a:rPr lang="it-IT" sz="2800" dirty="0" smtClean="0"/>
              <a:t>stato di moto</a:t>
            </a:r>
          </a:p>
          <a:p>
            <a:endParaRPr lang="it-IT" sz="2800" dirty="0" smtClean="0">
              <a:solidFill>
                <a:srgbClr val="800000"/>
              </a:solidFill>
            </a:endParaRPr>
          </a:p>
          <a:p>
            <a:r>
              <a:rPr lang="it-IT" sz="2800" dirty="0" smtClean="0">
                <a:solidFill>
                  <a:srgbClr val="800000"/>
                </a:solidFill>
              </a:rPr>
              <a:t>Se una particella ha massa nulla, è costretta a viaggiare alla velocità della luce</a:t>
            </a:r>
          </a:p>
          <a:p>
            <a:pPr lvl="1"/>
            <a:r>
              <a:rPr lang="it-IT" sz="2400" dirty="0" smtClean="0">
                <a:solidFill>
                  <a:srgbClr val="800000"/>
                </a:solidFill>
              </a:rPr>
              <a:t>Esempio: il fotone</a:t>
            </a:r>
            <a:endParaRPr lang="it-IT" sz="2400" dirty="0">
              <a:solidFill>
                <a:srgbClr val="800000"/>
              </a:solidFill>
            </a:endParaRPr>
          </a:p>
          <a:p>
            <a:endParaRPr lang="it-IT" sz="2800" dirty="0"/>
          </a:p>
          <a:p>
            <a:endParaRPr lang="it-IT" sz="2800" dirty="0" smtClean="0">
              <a:solidFill>
                <a:srgbClr val="3333CC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6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://www.mpri.org/images/protonTherapyLarge.gif"/>
          <p:cNvPicPr>
            <a:picLocks noChangeAspect="1" noChangeArrowheads="1"/>
          </p:cNvPicPr>
          <p:nvPr/>
        </p:nvPicPr>
        <p:blipFill>
          <a:blip r:embed="rId2"/>
          <a:srcRect b="7257"/>
          <a:stretch>
            <a:fillRect/>
          </a:stretch>
        </p:blipFill>
        <p:spPr bwMode="auto">
          <a:xfrm>
            <a:off x="580416" y="2704961"/>
            <a:ext cx="4214797" cy="30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5375" r="6239" b="1174"/>
          <a:stretch/>
        </p:blipFill>
        <p:spPr>
          <a:xfrm rot="567393">
            <a:off x="6115519" y="2728696"/>
            <a:ext cx="2309772" cy="3049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Applicazioni tecnologiche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645429" y="1125537"/>
            <a:ext cx="8021260" cy="3887465"/>
          </a:xfrm>
        </p:spPr>
        <p:txBody>
          <a:bodyPr/>
          <a:lstStyle/>
          <a:p>
            <a:r>
              <a:rPr lang="it-IT" sz="1600" dirty="0" smtClean="0"/>
              <a:t>Alcuni “</a:t>
            </a:r>
            <a:r>
              <a:rPr lang="it-IT" sz="1600" dirty="0" smtClean="0">
                <a:solidFill>
                  <a:schemeClr val="accent2"/>
                </a:solidFill>
              </a:rPr>
              <a:t>effetti collaterali</a:t>
            </a:r>
            <a:r>
              <a:rPr lang="it-IT" sz="1600" dirty="0" smtClean="0"/>
              <a:t>” della </a:t>
            </a:r>
            <a:r>
              <a:rPr lang="it-IT" sz="1600" dirty="0" smtClean="0">
                <a:solidFill>
                  <a:srgbClr val="3333CC"/>
                </a:solidFill>
              </a:rPr>
              <a:t>ricerca di base </a:t>
            </a:r>
            <a:r>
              <a:rPr lang="it-IT" sz="1600" dirty="0" smtClean="0"/>
              <a:t>in fisica delle particelle:</a:t>
            </a:r>
          </a:p>
          <a:p>
            <a:pPr lvl="1"/>
            <a:r>
              <a:rPr lang="it-IT" sz="1400" dirty="0" smtClean="0">
                <a:solidFill>
                  <a:schemeClr val="accent2"/>
                </a:solidFill>
              </a:rPr>
              <a:t>La cura dei tumori con gli acceleratori</a:t>
            </a:r>
            <a:r>
              <a:rPr lang="it-IT" sz="1400" dirty="0" smtClean="0"/>
              <a:t>: due centri sono disponibili in Italia: CNAO a Pavia, CATANA a Catania</a:t>
            </a:r>
          </a:p>
          <a:p>
            <a:pPr lvl="1"/>
            <a:r>
              <a:rPr lang="it-IT" sz="1400" dirty="0" smtClean="0">
                <a:solidFill>
                  <a:srgbClr val="3333CC"/>
                </a:solidFill>
              </a:rPr>
              <a:t>La PET (</a:t>
            </a:r>
            <a:r>
              <a:rPr lang="it-IT" sz="1400" dirty="0" err="1" smtClean="0">
                <a:solidFill>
                  <a:srgbClr val="3333CC"/>
                </a:solidFill>
              </a:rPr>
              <a:t>Positron</a:t>
            </a:r>
            <a:r>
              <a:rPr lang="it-IT" sz="1400" dirty="0" smtClean="0">
                <a:solidFill>
                  <a:srgbClr val="3333CC"/>
                </a:solidFill>
              </a:rPr>
              <a:t> </a:t>
            </a:r>
            <a:r>
              <a:rPr lang="it-IT" sz="1400" dirty="0" err="1" smtClean="0">
                <a:solidFill>
                  <a:srgbClr val="3333CC"/>
                </a:solidFill>
              </a:rPr>
              <a:t>emission</a:t>
            </a:r>
            <a:r>
              <a:rPr lang="it-IT" sz="1400" dirty="0" smtClean="0">
                <a:solidFill>
                  <a:srgbClr val="3333CC"/>
                </a:solidFill>
              </a:rPr>
              <a:t> </a:t>
            </a:r>
            <a:r>
              <a:rPr lang="it-IT" sz="1400" dirty="0" err="1" smtClean="0">
                <a:solidFill>
                  <a:srgbClr val="3333CC"/>
                </a:solidFill>
              </a:rPr>
              <a:t>tomography</a:t>
            </a:r>
            <a:r>
              <a:rPr lang="it-IT" sz="1400" dirty="0" smtClean="0">
                <a:solidFill>
                  <a:srgbClr val="3333CC"/>
                </a:solidFill>
              </a:rPr>
              <a:t>)</a:t>
            </a:r>
            <a:r>
              <a:rPr lang="it-IT" sz="1400" dirty="0" smtClean="0"/>
              <a:t> è un’applicazione medica dell’</a:t>
            </a:r>
            <a:r>
              <a:rPr lang="it-IT" sz="1400" dirty="0" smtClean="0">
                <a:solidFill>
                  <a:srgbClr val="3333CC"/>
                </a:solidFill>
              </a:rPr>
              <a:t>antimateria</a:t>
            </a:r>
          </a:p>
          <a:p>
            <a:pPr lvl="1"/>
            <a:r>
              <a:rPr lang="it-IT" sz="1400" dirty="0" smtClean="0"/>
              <a:t>Il </a:t>
            </a:r>
            <a:r>
              <a:rPr lang="it-IT" sz="1400" dirty="0" smtClean="0">
                <a:solidFill>
                  <a:srgbClr val="3333CC"/>
                </a:solidFill>
              </a:rPr>
              <a:t>World-Wide Web</a:t>
            </a:r>
            <a:r>
              <a:rPr lang="it-IT" sz="1400" dirty="0" smtClean="0"/>
              <a:t>, nato al CERN: http, www, html, URL, </a:t>
            </a:r>
            <a:r>
              <a:rPr lang="it-IT" sz="1400" dirty="0" err="1" smtClean="0"/>
              <a:t>…</a:t>
            </a:r>
            <a:endParaRPr lang="it-IT" sz="1400" dirty="0" smtClean="0"/>
          </a:p>
          <a:p>
            <a:pPr lvl="1"/>
            <a:r>
              <a:rPr lang="it-IT" sz="1400" dirty="0" smtClean="0"/>
              <a:t>Studio dei </a:t>
            </a:r>
            <a:r>
              <a:rPr lang="it-IT" sz="1400" dirty="0" smtClean="0">
                <a:solidFill>
                  <a:schemeClr val="accent2"/>
                </a:solidFill>
              </a:rPr>
              <a:t>coni vulcanici </a:t>
            </a:r>
            <a:r>
              <a:rPr lang="it-IT" sz="1400" dirty="0" smtClean="0"/>
              <a:t>con i </a:t>
            </a:r>
            <a:r>
              <a:rPr lang="it-IT" sz="1400" dirty="0" smtClean="0">
                <a:solidFill>
                  <a:srgbClr val="3333CC"/>
                </a:solidFill>
              </a:rPr>
              <a:t>raggi cosmici, a</a:t>
            </a:r>
            <a:r>
              <a:rPr lang="it-IT" sz="1400" dirty="0" smtClean="0"/>
              <a:t>pplicazioni ai </a:t>
            </a:r>
            <a:r>
              <a:rPr lang="it-IT" sz="1400" dirty="0" smtClean="0">
                <a:solidFill>
                  <a:srgbClr val="3333CC"/>
                </a:solidFill>
              </a:rPr>
              <a:t>beni culturali </a:t>
            </a:r>
            <a:r>
              <a:rPr lang="it-IT" sz="1400" dirty="0" smtClean="0"/>
              <a:t>e altro ancora </a:t>
            </a:r>
            <a:r>
              <a:rPr lang="it-IT" sz="1400" dirty="0" err="1" smtClean="0"/>
              <a:t>…</a:t>
            </a:r>
            <a:endParaRPr lang="it-IT" sz="1400" dirty="0" smtClean="0"/>
          </a:p>
          <a:p>
            <a:pPr lvl="1"/>
            <a:endParaRPr lang="it-IT" sz="1400" dirty="0" smtClean="0"/>
          </a:p>
          <a:p>
            <a:pPr lvl="1"/>
            <a:endParaRPr lang="it-IT" sz="1400" dirty="0" smtClean="0"/>
          </a:p>
          <a:p>
            <a:pPr lvl="1"/>
            <a:endParaRPr lang="it-IT" sz="1400" dirty="0"/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645429" y="5706062"/>
            <a:ext cx="7812772" cy="790167"/>
          </a:xfrm>
        </p:spPr>
        <p:txBody>
          <a:bodyPr/>
          <a:lstStyle/>
          <a:p>
            <a:r>
              <a:rPr lang="it-IT" sz="1600" dirty="0" smtClean="0"/>
              <a:t>Anche </a:t>
            </a:r>
            <a:r>
              <a:rPr lang="it-IT" sz="1600" dirty="0" smtClean="0">
                <a:solidFill>
                  <a:srgbClr val="3333CC"/>
                </a:solidFill>
              </a:rPr>
              <a:t>telecomunicazioni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transistor e microchip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laser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cristalli liquidi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magneti superconduttori</a:t>
            </a:r>
            <a:r>
              <a:rPr lang="it-IT" sz="1600" dirty="0" smtClean="0"/>
              <a:t>, ecc. sono possibili solo perché c’è stato grande impegno a vincere le grandi sfide della </a:t>
            </a:r>
            <a:r>
              <a:rPr lang="it-IT" sz="1600" dirty="0" smtClean="0">
                <a:solidFill>
                  <a:srgbClr val="3333CC"/>
                </a:solidFill>
              </a:rPr>
              <a:t>ricerca di base</a:t>
            </a:r>
            <a:r>
              <a:rPr lang="it-IT" sz="1600" dirty="0" smtClean="0">
                <a:solidFill>
                  <a:srgbClr val="000000"/>
                </a:solidFill>
              </a:rPr>
              <a:t>.</a:t>
            </a:r>
            <a:endParaRPr lang="it-IT" sz="1600" dirty="0" smtClean="0">
              <a:solidFill>
                <a:srgbClr val="3333CC"/>
              </a:solidFill>
            </a:endParaRPr>
          </a:p>
          <a:p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</a:t>
            </a:r>
            <a:r>
              <a:rPr lang="it-IT" sz="3600" dirty="0" smtClean="0"/>
              <a:t> freddi magneti di LHC</a:t>
            </a:r>
            <a:endParaRPr lang="it-IT" sz="3600" dirty="0"/>
          </a:p>
        </p:txBody>
      </p:sp>
      <p:sp>
        <p:nvSpPr>
          <p:cNvPr id="10188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32966" y="964369"/>
            <a:ext cx="4348902" cy="54220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000" dirty="0"/>
              <a:t>Per far restare</a:t>
            </a:r>
            <a:r>
              <a:rPr lang="it-IT" sz="2000" dirty="0" smtClean="0"/>
              <a:t> i protoni nell’orbita di </a:t>
            </a:r>
            <a:r>
              <a:rPr lang="it-IT" sz="2000" dirty="0"/>
              <a:t>LHC</a:t>
            </a:r>
            <a:r>
              <a:rPr lang="it-IT" sz="2000" dirty="0" smtClean="0"/>
              <a:t> servono campi </a:t>
            </a:r>
            <a:r>
              <a:rPr lang="it-IT" sz="2000" dirty="0"/>
              <a:t>magnetici</a:t>
            </a:r>
            <a:r>
              <a:rPr lang="it-IT" sz="2000" dirty="0" smtClean="0"/>
              <a:t> intensi </a:t>
            </a:r>
            <a:r>
              <a:rPr lang="it-IT" sz="2000" dirty="0" smtClean="0">
                <a:solidFill>
                  <a:schemeClr val="accent2"/>
                </a:solidFill>
              </a:rPr>
              <a:t>80000 volte il campo magnetico terrestre</a:t>
            </a:r>
            <a:r>
              <a:rPr lang="it-IT" sz="2000" dirty="0" smtClean="0"/>
              <a:t> (</a:t>
            </a:r>
            <a:r>
              <a:rPr lang="it-IT" sz="2000" dirty="0" err="1" smtClean="0">
                <a:solidFill>
                  <a:schemeClr val="accent2"/>
                </a:solidFill>
              </a:rPr>
              <a:t>8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</a:rPr>
              <a:t>Tesla</a:t>
            </a:r>
            <a:r>
              <a:rPr lang="it-IT" sz="2000" dirty="0" smtClean="0"/>
              <a:t>).</a:t>
            </a: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1600 </a:t>
            </a:r>
            <a:r>
              <a:rPr lang="it-IT" sz="2000" dirty="0">
                <a:solidFill>
                  <a:schemeClr val="accent2"/>
                </a:solidFill>
              </a:rPr>
              <a:t>magneti superconduttori</a:t>
            </a:r>
            <a:r>
              <a:rPr lang="it-IT" sz="2000" dirty="0"/>
              <a:t> sono raffreddati con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accent2"/>
                </a:solidFill>
              </a:rPr>
              <a:t>elio liquido</a:t>
            </a:r>
            <a:r>
              <a:rPr lang="it-IT" sz="2000" dirty="0" smtClean="0"/>
              <a:t> ad </a:t>
            </a:r>
            <a:r>
              <a:rPr lang="it-IT" sz="2000" dirty="0" smtClean="0">
                <a:sym typeface="Symbol" charset="2"/>
              </a:rPr>
              <a:t>−</a:t>
            </a:r>
            <a:r>
              <a:rPr lang="it-IT" sz="2000" dirty="0" smtClean="0"/>
              <a:t>271.25</a:t>
            </a:r>
            <a:r>
              <a:rPr lang="it-IT" sz="2000" dirty="0"/>
              <a:t>°</a:t>
            </a:r>
            <a:r>
              <a:rPr lang="it-IT" sz="2000" dirty="0" smtClean="0"/>
              <a:t>C.</a:t>
            </a:r>
          </a:p>
          <a:p>
            <a:pPr>
              <a:lnSpc>
                <a:spcPct val="90000"/>
              </a:lnSpc>
            </a:pPr>
            <a:r>
              <a:rPr lang="it-IT" sz="2000" dirty="0"/>
              <a:t>LHC</a:t>
            </a:r>
            <a:r>
              <a:rPr lang="it-IT" sz="2000" dirty="0" smtClean="0"/>
              <a:t> è </a:t>
            </a:r>
            <a:r>
              <a:rPr lang="it-IT" sz="2000" dirty="0"/>
              <a:t>il luogo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accent2"/>
                </a:solidFill>
              </a:rPr>
              <a:t>più </a:t>
            </a:r>
            <a:r>
              <a:rPr lang="it-IT" sz="2000" dirty="0">
                <a:solidFill>
                  <a:schemeClr val="accent2"/>
                </a:solidFill>
              </a:rPr>
              <a:t>freddo dell’universo</a:t>
            </a:r>
            <a:r>
              <a:rPr lang="it-IT" sz="2000" dirty="0" smtClean="0"/>
              <a:t>!</a:t>
            </a:r>
          </a:p>
          <a:p>
            <a:pPr>
              <a:lnSpc>
                <a:spcPct val="90000"/>
              </a:lnSpc>
            </a:pPr>
            <a:r>
              <a:rPr lang="it-IT" sz="2000" dirty="0" smtClean="0"/>
              <a:t>Una sfida tecnologica: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/>
              <a:t>7000 </a:t>
            </a:r>
            <a:r>
              <a:rPr lang="it-IT" sz="2000" dirty="0"/>
              <a:t>km di cavo superconduttore: l’intera produzione mondiale di due anni</a:t>
            </a:r>
            <a:r>
              <a:rPr lang="it-IT" sz="2000" dirty="0" smtClean="0"/>
              <a:t>!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/>
              <a:t>Sistema di raffreddamento ad elio liquido più grande del mondo</a:t>
            </a:r>
            <a:endParaRPr lang="it-IT" sz="2000" dirty="0"/>
          </a:p>
        </p:txBody>
      </p:sp>
      <p:pic>
        <p:nvPicPr>
          <p:cNvPr id="1018889" name="Picture 9"/>
          <p:cNvPicPr>
            <a:picLocks noChangeAspect="1" noChangeArrowheads="1"/>
          </p:cNvPicPr>
          <p:nvPr/>
        </p:nvPicPr>
        <p:blipFill>
          <a:blip r:embed="rId2"/>
          <a:srcRect t="8505"/>
          <a:stretch>
            <a:fillRect/>
          </a:stretch>
        </p:blipFill>
        <p:spPr bwMode="auto">
          <a:xfrm>
            <a:off x="4932363" y="1052513"/>
            <a:ext cx="3598862" cy="2227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18890" name="Picture 10"/>
          <p:cNvPicPr>
            <a:picLocks noChangeAspect="1" noChangeArrowheads="1"/>
          </p:cNvPicPr>
          <p:nvPr/>
        </p:nvPicPr>
        <p:blipFill>
          <a:blip r:embed="rId3"/>
          <a:srcRect t="1839"/>
          <a:stretch>
            <a:fillRect/>
          </a:stretch>
        </p:blipFill>
        <p:spPr bwMode="auto">
          <a:xfrm>
            <a:off x="4932363" y="3429000"/>
            <a:ext cx="359886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Collisione tra protoni in LHC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32</a:t>
            </a:fld>
            <a:endParaRPr lang="it-IT"/>
          </a:p>
        </p:txBody>
      </p:sp>
      <p:pic>
        <p:nvPicPr>
          <p:cNvPr id="9" name="FourMuon_small.m4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0066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441"/>
            <a:ext cx="9154152" cy="5656869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Hadron</a:t>
            </a:r>
            <a:r>
              <a:rPr lang="it-IT" dirty="0" smtClean="0"/>
              <a:t> Collider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33</a:t>
            </a:fld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446345" y="952586"/>
            <a:ext cx="2697655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I protoni sono accelerati a 14 </a:t>
            </a:r>
            <a:r>
              <a:rPr lang="it-IT" sz="1400" dirty="0" err="1" smtClean="0">
                <a:solidFill>
                  <a:schemeClr val="bg1"/>
                </a:solidFill>
                <a:latin typeface="+mn-lt"/>
              </a:rPr>
              <a:t>TeV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, ossia 0.99999999 volte la velocità della luce </a:t>
            </a:r>
          </a:p>
          <a:p>
            <a:endParaRPr lang="it-IT" sz="1400" dirty="0" smtClean="0">
              <a:solidFill>
                <a:schemeClr val="bg1"/>
              </a:solidFill>
              <a:latin typeface="+mn-lt"/>
            </a:endParaRPr>
          </a:p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I fasci hanno altissima intensità: ~10</a:t>
            </a:r>
            <a:r>
              <a:rPr lang="it-IT" sz="1400" baseline="30000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  <a:latin typeface="+mn-lt"/>
              </a:rPr>
              <a:t>p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per “pacchetto”</a:t>
            </a:r>
          </a:p>
          <a:p>
            <a:endParaRPr lang="it-IT" sz="1400" dirty="0" smtClean="0">
              <a:solidFill>
                <a:schemeClr val="bg1"/>
              </a:solidFill>
              <a:latin typeface="+mn-lt"/>
            </a:endParaRPr>
          </a:p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Si scontrano 11000 volte al secondo </a:t>
            </a:r>
          </a:p>
          <a:p>
            <a:endParaRPr lang="it-IT" sz="1400" dirty="0" smtClean="0">
              <a:solidFill>
                <a:schemeClr val="bg1"/>
              </a:solidFill>
              <a:latin typeface="+mn-lt"/>
            </a:endParaRPr>
          </a:p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La galleria sotterranea è lunga 27 km, al confine tra Francia e Svizzera</a:t>
            </a:r>
          </a:p>
          <a:p>
            <a:endParaRPr lang="it-IT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040761" y="5009930"/>
            <a:ext cx="1107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it-IT" sz="1400" baseline="30000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protoni</a:t>
            </a:r>
            <a:endParaRPr lang="it-IT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088055" y="5530192"/>
            <a:ext cx="1107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it-IT" sz="1400" baseline="30000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protoni</a:t>
            </a:r>
            <a:endParaRPr lang="it-IT" sz="1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4" name="Connettore 2 13"/>
          <p:cNvCxnSpPr>
            <a:stCxn id="11" idx="3"/>
          </p:cNvCxnSpPr>
          <p:nvPr/>
        </p:nvCxnSpPr>
        <p:spPr bwMode="auto">
          <a:xfrm flipV="1">
            <a:off x="3148210" y="4335517"/>
            <a:ext cx="1213586" cy="82830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5" name="Connettore 2 14"/>
          <p:cNvCxnSpPr>
            <a:stCxn id="12" idx="3"/>
          </p:cNvCxnSpPr>
          <p:nvPr/>
        </p:nvCxnSpPr>
        <p:spPr bwMode="auto">
          <a:xfrm flipV="1">
            <a:off x="3195504" y="4431862"/>
            <a:ext cx="1840703" cy="125221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9" name="Connettore 2 18"/>
          <p:cNvCxnSpPr/>
          <p:nvPr/>
        </p:nvCxnSpPr>
        <p:spPr bwMode="auto">
          <a:xfrm rot="16200000" flipV="1">
            <a:off x="5478957" y="5450929"/>
            <a:ext cx="951186" cy="8723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1" name="Connettore 2 20"/>
          <p:cNvCxnSpPr/>
          <p:nvPr/>
        </p:nvCxnSpPr>
        <p:spPr bwMode="auto">
          <a:xfrm>
            <a:off x="6384743" y="5367867"/>
            <a:ext cx="1077310" cy="94593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08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 rivelatori di particelle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0" y="1302488"/>
            <a:ext cx="8892988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rivelatori di CMS</a:t>
            </a:r>
            <a:endParaRPr lang="it-IT" dirty="0"/>
          </a:p>
        </p:txBody>
      </p:sp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1033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30288"/>
            <a:ext cx="7488237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" name="Segnaposto contenuto 19"/>
          <p:cNvSpPr>
            <a:spLocks noGrp="1"/>
          </p:cNvSpPr>
          <p:nvPr>
            <p:ph idx="1"/>
          </p:nvPr>
        </p:nvSpPr>
        <p:spPr>
          <a:xfrm>
            <a:off x="865932" y="1164247"/>
            <a:ext cx="4339281" cy="4839811"/>
          </a:xfrm>
          <a:effectLst/>
        </p:spPr>
        <p:txBody>
          <a:bodyPr/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CMS è come una enorme fotocamera da 100Mpix 3D.</a:t>
            </a: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“Scatta” un miliardo di foto al secondo!</a:t>
            </a: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Non tutte possono essere registrate: un sistema elettronico le analizza tutte in “tempo reale” e registra solo quelle più “interessanti” (~500 al secondo).</a:t>
            </a:r>
            <a:endParaRPr lang="it-IT" sz="24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pic>
        <p:nvPicPr>
          <p:cNvPr id="104346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488238" cy="4983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43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Collaborazioni internazionali</a:t>
            </a:r>
          </a:p>
        </p:txBody>
      </p:sp>
      <p:sp>
        <p:nvSpPr>
          <p:cNvPr id="1043462" name="Text Box 6"/>
          <p:cNvSpPr txBox="1">
            <a:spLocks noChangeArrowheads="1"/>
          </p:cNvSpPr>
          <p:nvPr/>
        </p:nvSpPr>
        <p:spPr bwMode="auto">
          <a:xfrm>
            <a:off x="1220745" y="1196975"/>
            <a:ext cx="6775538" cy="646331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ATLAS e CMS sono collaborazioni di oltre 2500 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</a:rPr>
              <a:t>fisici da 38 paesi</a:t>
            </a:r>
          </a:p>
          <a:p>
            <a:pPr algn="ctr"/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Circa il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</a:rPr>
              <a:t> 12-15% </a:t>
            </a:r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dei collaboratori è italiano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36</a:t>
            </a:fld>
            <a:endParaRPr lang="it-IT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smtClean="0"/>
              <a:t>L’installazione di CMS</a:t>
            </a:r>
            <a:endParaRPr lang="it-IT" sz="3600"/>
          </a:p>
        </p:txBody>
      </p:sp>
      <p:pic>
        <p:nvPicPr>
          <p:cNvPr id="10311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5" y="981075"/>
            <a:ext cx="335121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1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981075"/>
            <a:ext cx="335756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870696" y="1183492"/>
            <a:ext cx="29330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12 500 tonnellate</a:t>
            </a:r>
            <a:b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</a:br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divisi in 12 moduli </a:t>
            </a: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calati attraverso un pozzo nel tunnel di LHC a 100 metri sotto terra.</a:t>
            </a:r>
            <a:endParaRPr lang="it-IT" sz="2400" dirty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L’esperimento CMS</a:t>
            </a:r>
          </a:p>
        </p:txBody>
      </p:sp>
      <p:pic>
        <p:nvPicPr>
          <p:cNvPr id="10209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1030288"/>
            <a:ext cx="7488238" cy="4995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ATLAS in fase di costruzione</a:t>
            </a:r>
            <a:endParaRPr lang="it-IT" sz="3600" dirty="0"/>
          </a:p>
        </p:txBody>
      </p:sp>
      <p:pic>
        <p:nvPicPr>
          <p:cNvPr id="10199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79500"/>
            <a:ext cx="7632700" cy="497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913426" y="1215220"/>
            <a:ext cx="4645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25 </a:t>
            </a:r>
            <a:r>
              <a:rPr lang="it-IT" sz="2400" dirty="0" err="1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x</a:t>
            </a:r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 46 metri,  7000 tonnellate, 3000 km di cavi</a:t>
            </a:r>
            <a:endParaRPr lang="it-IT" sz="2400" dirty="0">
              <a:solidFill>
                <a:schemeClr val="bg1"/>
              </a:solidFill>
              <a:effectLst>
                <a:glow rad="88900">
                  <a:schemeClr val="tx1">
                    <a:alpha val="51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Forze come scambio di particelle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54571"/>
            <a:ext cx="7772400" cy="1074198"/>
          </a:xfrm>
        </p:spPr>
        <p:txBody>
          <a:bodyPr/>
          <a:lstStyle/>
          <a:p>
            <a:r>
              <a:rPr lang="it-IT" sz="2400" dirty="0" smtClean="0"/>
              <a:t>Le forze si possono spiegare su </a:t>
            </a:r>
            <a:r>
              <a:rPr lang="it-IT" sz="2400" dirty="0" smtClean="0">
                <a:solidFill>
                  <a:srgbClr val="3333CC"/>
                </a:solidFill>
              </a:rPr>
              <a:t>dimensioni microscopiche </a:t>
            </a:r>
            <a:r>
              <a:rPr lang="it-IT" sz="2400" dirty="0" smtClean="0"/>
              <a:t>come lo scambio tra due </a:t>
            </a:r>
            <a:r>
              <a:rPr lang="it-IT" sz="2400" dirty="0" smtClean="0">
                <a:solidFill>
                  <a:schemeClr val="accent2"/>
                </a:solidFill>
              </a:rPr>
              <a:t>particelle </a:t>
            </a:r>
            <a:r>
              <a:rPr lang="it-IT" sz="2400" dirty="0" smtClean="0"/>
              <a:t>di un’altra </a:t>
            </a:r>
            <a:r>
              <a:rPr lang="it-IT" sz="2400" dirty="0" smtClean="0">
                <a:solidFill>
                  <a:schemeClr val="accent2"/>
                </a:solidFill>
              </a:rPr>
              <a:t>particella </a:t>
            </a:r>
            <a:r>
              <a:rPr lang="it-IT" sz="2400" dirty="0" smtClean="0"/>
              <a:t>che fa da </a:t>
            </a:r>
            <a:r>
              <a:rPr lang="it-IT" sz="2400" dirty="0" smtClean="0">
                <a:solidFill>
                  <a:srgbClr val="3333CC"/>
                </a:solidFill>
              </a:rPr>
              <a:t>mediatore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685801" y="5105424"/>
            <a:ext cx="7877304" cy="133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fotone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è il mediatore della forza</a:t>
            </a:r>
            <a:b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elettromagnetica</a:t>
            </a:r>
            <a:r>
              <a:rPr lang="it-IT" sz="2400" kern="0" dirty="0" smtClean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rcRect r="43514"/>
          <a:stretch>
            <a:fillRect/>
          </a:stretch>
        </p:blipFill>
        <p:spPr>
          <a:xfrm>
            <a:off x="7219745" y="4912803"/>
            <a:ext cx="1700372" cy="152485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rcRect l="64528"/>
          <a:stretch>
            <a:fillRect/>
          </a:stretch>
        </p:blipFill>
        <p:spPr>
          <a:xfrm>
            <a:off x="6052918" y="4912803"/>
            <a:ext cx="1067812" cy="15248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14" y="3381022"/>
            <a:ext cx="4320000" cy="18176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14" y="2262413"/>
            <a:ext cx="4320000" cy="95586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50328" y="3927929"/>
            <a:ext cx="110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Attrazione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350328" y="2592615"/>
            <a:ext cx="1211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Repulsione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Visita al CERN</a:t>
            </a:r>
            <a:endParaRPr lang="it-IT"/>
          </a:p>
        </p:txBody>
      </p:sp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Acquisizione dati e trigger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4533900" cy="4970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dirty="0"/>
              <a:t>Gli esperimenti ad LHC</a:t>
            </a:r>
            <a:r>
              <a:rPr lang="it-IT" sz="2400" dirty="0" smtClean="0"/>
              <a:t> scattano “fotografie” </a:t>
            </a:r>
            <a:r>
              <a:rPr lang="it-IT" sz="2400" dirty="0"/>
              <a:t>tridimensionali da circa </a:t>
            </a:r>
            <a:r>
              <a:rPr lang="it-IT" sz="2400" dirty="0">
                <a:solidFill>
                  <a:schemeClr val="accent2"/>
                </a:solidFill>
              </a:rPr>
              <a:t>100 Mega-pixel</a:t>
            </a:r>
          </a:p>
          <a:p>
            <a:pPr>
              <a:lnSpc>
                <a:spcPct val="90000"/>
              </a:lnSpc>
            </a:pPr>
            <a:r>
              <a:rPr lang="it-IT" sz="2400" dirty="0"/>
              <a:t>Le collisioni tra protoni avvengono con una frequenza di circa </a:t>
            </a:r>
            <a:r>
              <a:rPr lang="it-IT" sz="2400" dirty="0">
                <a:solidFill>
                  <a:schemeClr val="accent2"/>
                </a:solidFill>
              </a:rPr>
              <a:t>~ </a:t>
            </a:r>
            <a:r>
              <a:rPr lang="it-IT" sz="2400" dirty="0" smtClean="0">
                <a:solidFill>
                  <a:schemeClr val="accent2"/>
                </a:solidFill>
              </a:rPr>
              <a:t>1GHz</a:t>
            </a:r>
            <a:endParaRPr lang="it-IT" sz="24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400" dirty="0"/>
              <a:t>Ma gli esperimenti possono acquisire a</a:t>
            </a:r>
            <a:r>
              <a:rPr lang="it-IT" sz="2400" dirty="0" smtClean="0"/>
              <a:t> qualche ~</a:t>
            </a:r>
            <a:r>
              <a:rPr lang="it-IT" sz="2400" dirty="0" smtClean="0">
                <a:solidFill>
                  <a:schemeClr val="accent2"/>
                </a:solidFill>
              </a:rPr>
              <a:t>100Hz</a:t>
            </a:r>
            <a:endParaRPr lang="it-IT" sz="24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400" dirty="0"/>
              <a:t>Il trigger è un complesso sistema elettronico che seleziona in tempo (quasi </a:t>
            </a:r>
            <a:r>
              <a:rPr lang="it-IT" sz="2400" dirty="0" err="1"/>
              <a:t>…</a:t>
            </a:r>
            <a:r>
              <a:rPr lang="it-IT" sz="2400" dirty="0"/>
              <a:t>) reale le collisioni interessanti tra tutte quelle “banali”</a:t>
            </a:r>
          </a:p>
          <a:p>
            <a:pPr>
              <a:lnSpc>
                <a:spcPct val="90000"/>
              </a:lnSpc>
            </a:pPr>
            <a:endParaRPr lang="it-IT" sz="2400" dirty="0"/>
          </a:p>
        </p:txBody>
      </p:sp>
      <p:pic>
        <p:nvPicPr>
          <p:cNvPr id="10485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981075"/>
            <a:ext cx="3411538" cy="2268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48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543300"/>
            <a:ext cx="3455988" cy="229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40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Computing e analisi dati</a:t>
            </a:r>
            <a:endParaRPr lang="it-IT" dirty="0"/>
          </a:p>
        </p:txBody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266" y="869000"/>
            <a:ext cx="4262310" cy="2748829"/>
          </a:xfrm>
        </p:spPr>
        <p:txBody>
          <a:bodyPr/>
          <a:lstStyle/>
          <a:p>
            <a:r>
              <a:rPr lang="it-IT" sz="2000" dirty="0" smtClean="0"/>
              <a:t>I dati registrati finora riempiono </a:t>
            </a:r>
            <a:r>
              <a:rPr lang="it-IT" sz="2000" dirty="0" smtClean="0">
                <a:solidFill>
                  <a:schemeClr val="accent2"/>
                </a:solidFill>
              </a:rPr>
              <a:t>18000 </a:t>
            </a:r>
            <a:r>
              <a:rPr lang="it-IT" sz="2000" dirty="0" err="1" smtClean="0">
                <a:solidFill>
                  <a:schemeClr val="accent2"/>
                </a:solidFill>
              </a:rPr>
              <a:t>Tbyte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dirty="0" smtClean="0"/>
              <a:t>di spazio disco per ciascun esperimento.</a:t>
            </a:r>
          </a:p>
          <a:p>
            <a:r>
              <a:rPr lang="it-IT" sz="2000" dirty="0" smtClean="0"/>
              <a:t>Più del doppio occupano le simulazioni al computer.</a:t>
            </a:r>
          </a:p>
          <a:p>
            <a:r>
              <a:rPr lang="it-IT" sz="2000" dirty="0" smtClean="0"/>
              <a:t>LHC usa molti grandi centri di calcolo distribuiti sull’intero pianeta.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41</a:t>
            </a:fld>
            <a:endParaRPr lang="it-IT"/>
          </a:p>
        </p:txBody>
      </p:sp>
      <p:pic>
        <p:nvPicPr>
          <p:cNvPr id="1025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0316" y="3766384"/>
            <a:ext cx="4164071" cy="2449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5" y="3838661"/>
            <a:ext cx="4531888" cy="2386700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 bwMode="auto">
          <a:xfrm>
            <a:off x="169558" y="4805392"/>
            <a:ext cx="2004891" cy="255720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451" y="3613869"/>
            <a:ext cx="529158" cy="5268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94" y="904458"/>
            <a:ext cx="4163315" cy="2500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Ricostruire il bosone di </a:t>
            </a:r>
            <a:r>
              <a:rPr lang="it-IT" dirty="0" err="1" smtClean="0"/>
              <a:t>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Tra i decadimenti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più interessanti ci sono:</a:t>
            </a:r>
          </a:p>
          <a:p>
            <a:pPr lvl="1"/>
            <a:r>
              <a:rPr lang="it-IT" sz="1800" dirty="0" smtClean="0">
                <a:solidFill>
                  <a:srgbClr val="3333CC"/>
                </a:solidFill>
              </a:rPr>
              <a:t>H→γγ</a:t>
            </a:r>
          </a:p>
          <a:p>
            <a:pPr lvl="1"/>
            <a:r>
              <a:rPr lang="it-IT" sz="1800" dirty="0" smtClean="0">
                <a:solidFill>
                  <a:srgbClr val="3333CC"/>
                </a:solidFill>
              </a:rPr>
              <a:t>H→4l: H→e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, H→μ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, H→μ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</a:p>
          <a:p>
            <a:r>
              <a:rPr lang="it-IT" sz="2000" dirty="0" smtClean="0"/>
              <a:t>Ma ci sono tanti altri processi che possono avere o </a:t>
            </a:r>
            <a:r>
              <a:rPr lang="it-IT" sz="2000" dirty="0" smtClean="0">
                <a:solidFill>
                  <a:schemeClr val="accent2"/>
                </a:solidFill>
              </a:rPr>
              <a:t>due fotoni </a:t>
            </a:r>
            <a:r>
              <a:rPr lang="it-IT" sz="2000" dirty="0" smtClean="0"/>
              <a:t>o </a:t>
            </a:r>
            <a:r>
              <a:rPr lang="it-IT" sz="2000" dirty="0" smtClean="0">
                <a:solidFill>
                  <a:srgbClr val="3333CC"/>
                </a:solidFill>
              </a:rPr>
              <a:t>quattro leptoni </a:t>
            </a:r>
            <a:r>
              <a:rPr lang="it-IT" sz="2000" dirty="0" smtClean="0"/>
              <a:t>nello stato finale</a:t>
            </a:r>
          </a:p>
          <a:p>
            <a:r>
              <a:rPr lang="it-IT" sz="2000" dirty="0" smtClean="0">
                <a:solidFill>
                  <a:srgbClr val="3333CC"/>
                </a:solidFill>
              </a:rPr>
              <a:t>Non possiamo “vedere” la reazione </a:t>
            </a:r>
            <a:r>
              <a:rPr lang="it-IT" sz="2000" dirty="0" smtClean="0"/>
              <a:t>ma </a:t>
            </a:r>
            <a:r>
              <a:rPr lang="it-IT" sz="2000" dirty="0" smtClean="0">
                <a:solidFill>
                  <a:srgbClr val="3333CC"/>
                </a:solidFill>
              </a:rPr>
              <a:t>solo le particelle dello stato finale</a:t>
            </a:r>
            <a:r>
              <a:rPr lang="it-IT" sz="2000" dirty="0" smtClean="0"/>
              <a:t> che sono prodotte nella reazione</a:t>
            </a:r>
          </a:p>
          <a:p>
            <a:r>
              <a:rPr lang="it-IT" sz="2000" dirty="0" smtClean="0"/>
              <a:t>Nel decadimento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si può </a:t>
            </a:r>
            <a:r>
              <a:rPr lang="it-IT" sz="2000" dirty="0" smtClean="0">
                <a:solidFill>
                  <a:srgbClr val="3333CC"/>
                </a:solidFill>
              </a:rPr>
              <a:t>ricostruire la massa </a:t>
            </a:r>
            <a:r>
              <a:rPr lang="it-IT" sz="2000" dirty="0" smtClean="0"/>
              <a:t>del bosone misurando energia e direzione delle particelle in cui decade nei rivelatori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42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rcRect r="16761"/>
          <a:stretch>
            <a:fillRect/>
          </a:stretch>
        </p:blipFill>
        <p:spPr>
          <a:xfrm>
            <a:off x="5238751" y="3953649"/>
            <a:ext cx="3162300" cy="2532715"/>
          </a:xfrm>
          <a:prstGeom prst="rect">
            <a:avLst/>
          </a:prstGeom>
        </p:spPr>
      </p:pic>
      <p:cxnSp>
        <p:nvCxnSpPr>
          <p:cNvPr id="44" name="Connettore 2 43"/>
          <p:cNvCxnSpPr/>
          <p:nvPr/>
        </p:nvCxnSpPr>
        <p:spPr bwMode="auto">
          <a:xfrm>
            <a:off x="3187578" y="5613855"/>
            <a:ext cx="893355" cy="543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45" name="Connettore 2 44"/>
          <p:cNvCxnSpPr/>
          <p:nvPr/>
        </p:nvCxnSpPr>
        <p:spPr bwMode="auto">
          <a:xfrm rot="5400000" flipH="1" flipV="1">
            <a:off x="3023658" y="4827058"/>
            <a:ext cx="914400" cy="6159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41" name="Connettore 2 40"/>
          <p:cNvCxnSpPr/>
          <p:nvPr/>
        </p:nvCxnSpPr>
        <p:spPr bwMode="auto">
          <a:xfrm rot="10800000" flipV="1">
            <a:off x="1265645" y="5592688"/>
            <a:ext cx="859369" cy="5122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35" name="Connettore 2 34"/>
          <p:cNvCxnSpPr/>
          <p:nvPr/>
        </p:nvCxnSpPr>
        <p:spPr bwMode="auto">
          <a:xfrm rot="16200000" flipV="1">
            <a:off x="1423459" y="4903258"/>
            <a:ext cx="806453" cy="5715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grpSp>
        <p:nvGrpSpPr>
          <p:cNvPr id="16" name="Gruppo 15"/>
          <p:cNvGrpSpPr/>
          <p:nvPr/>
        </p:nvGrpSpPr>
        <p:grpSpPr>
          <a:xfrm>
            <a:off x="2491656" y="5420755"/>
            <a:ext cx="317480" cy="338028"/>
            <a:chOff x="2261062" y="5242500"/>
            <a:chExt cx="317480" cy="338028"/>
          </a:xfrm>
        </p:grpSpPr>
        <p:sp>
          <p:nvSpPr>
            <p:cNvPr id="9" name="Ovale 8"/>
            <p:cNvSpPr/>
            <p:nvPr/>
          </p:nvSpPr>
          <p:spPr bwMode="auto">
            <a:xfrm>
              <a:off x="2261062" y="5263048"/>
              <a:ext cx="317480" cy="3174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262642" y="5242500"/>
              <a:ext cx="3143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accent3"/>
                  </a:solidFill>
                </a:rPr>
                <a:t>H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3021881" y="5420755"/>
            <a:ext cx="317480" cy="338028"/>
            <a:chOff x="2746837" y="5242500"/>
            <a:chExt cx="317480" cy="338028"/>
          </a:xfrm>
        </p:grpSpPr>
        <p:sp>
          <p:nvSpPr>
            <p:cNvPr id="11" name="Ovale 10"/>
            <p:cNvSpPr/>
            <p:nvPr/>
          </p:nvSpPr>
          <p:spPr bwMode="auto">
            <a:xfrm>
              <a:off x="2746837" y="5263048"/>
              <a:ext cx="317480" cy="317480"/>
            </a:xfrm>
            <a:prstGeom prst="ellipse">
              <a:avLst/>
            </a:prstGeom>
            <a:solidFill>
              <a:srgbClr val="8585E0"/>
            </a:solidFill>
            <a:ln w="19050" cap="flat" cmpd="sng" algn="ctr">
              <a:solidFill>
                <a:srgbClr val="191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758410" y="5242500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accent3"/>
                  </a:solidFill>
                </a:rPr>
                <a:t>Z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961431" y="5420755"/>
            <a:ext cx="317480" cy="338028"/>
            <a:chOff x="1686387" y="5242500"/>
            <a:chExt cx="317480" cy="338028"/>
          </a:xfrm>
        </p:grpSpPr>
        <p:sp>
          <p:nvSpPr>
            <p:cNvPr id="13" name="Ovale 12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697960" y="5242500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accent3"/>
                  </a:solidFill>
                </a:rPr>
                <a:t>Z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cxnSp>
        <p:nvCxnSpPr>
          <p:cNvPr id="19" name="Connettore 2 18"/>
          <p:cNvCxnSpPr/>
          <p:nvPr/>
        </p:nvCxnSpPr>
        <p:spPr bwMode="auto">
          <a:xfrm rot="10800000">
            <a:off x="2278912" y="5600043"/>
            <a:ext cx="212745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4D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20" name="Connettore 2 19"/>
          <p:cNvCxnSpPr/>
          <p:nvPr/>
        </p:nvCxnSpPr>
        <p:spPr bwMode="auto">
          <a:xfrm>
            <a:off x="2809136" y="5600043"/>
            <a:ext cx="212745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4D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grpSp>
        <p:nvGrpSpPr>
          <p:cNvPr id="23" name="Gruppo 22"/>
          <p:cNvGrpSpPr/>
          <p:nvPr/>
        </p:nvGrpSpPr>
        <p:grpSpPr>
          <a:xfrm>
            <a:off x="1267165" y="4474607"/>
            <a:ext cx="317480" cy="346493"/>
            <a:chOff x="1686387" y="5234035"/>
            <a:chExt cx="317480" cy="346493"/>
          </a:xfrm>
        </p:grpSpPr>
        <p:sp>
          <p:nvSpPr>
            <p:cNvPr id="24" name="Ovale 23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970831" y="6000723"/>
            <a:ext cx="317480" cy="346493"/>
            <a:chOff x="1686387" y="5234035"/>
            <a:chExt cx="317480" cy="346493"/>
          </a:xfrm>
        </p:grpSpPr>
        <p:sp>
          <p:nvSpPr>
            <p:cNvPr id="27" name="Ovale 26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709799" y="4353956"/>
            <a:ext cx="317480" cy="346493"/>
            <a:chOff x="1686387" y="5234035"/>
            <a:chExt cx="317480" cy="346493"/>
          </a:xfrm>
        </p:grpSpPr>
        <p:sp>
          <p:nvSpPr>
            <p:cNvPr id="30" name="Ovale 29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4073904" y="6049405"/>
            <a:ext cx="317480" cy="346493"/>
            <a:chOff x="1686387" y="5234035"/>
            <a:chExt cx="317480" cy="346493"/>
          </a:xfrm>
        </p:grpSpPr>
        <p:sp>
          <p:nvSpPr>
            <p:cNvPr id="33" name="Ovale 32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Scoprire una nuova particella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7772400" cy="1478739"/>
          </a:xfrm>
        </p:spPr>
        <p:txBody>
          <a:bodyPr/>
          <a:lstStyle/>
          <a:p>
            <a:r>
              <a:rPr lang="it-IT" sz="2000" dirty="0" smtClean="0"/>
              <a:t>È possibile prevedere con simulazioni numeriche la distribuzione della </a:t>
            </a:r>
            <a:r>
              <a:rPr lang="it-IT" sz="2000" dirty="0" smtClean="0">
                <a:solidFill>
                  <a:srgbClr val="3333CC"/>
                </a:solidFill>
              </a:rPr>
              <a:t>massa ricostruita </a:t>
            </a:r>
            <a:r>
              <a:rPr lang="it-IT" sz="2000" dirty="0" smtClean="0"/>
              <a:t>che ci si aspetta per:</a:t>
            </a:r>
          </a:p>
          <a:p>
            <a:pPr lvl="1"/>
            <a:r>
              <a:rPr lang="it-IT" sz="1600" dirty="0" smtClean="0">
                <a:solidFill>
                  <a:srgbClr val="3333CC"/>
                </a:solidFill>
              </a:rPr>
              <a:t>Fondo</a:t>
            </a:r>
            <a:r>
              <a:rPr lang="it-IT" sz="1600" dirty="0" smtClean="0"/>
              <a:t>: collisioni in cui non è presente: forma più o meno “piatta” </a:t>
            </a:r>
          </a:p>
          <a:p>
            <a:pPr lvl="1"/>
            <a:r>
              <a:rPr lang="it-IT" sz="1600" dirty="0" smtClean="0">
                <a:solidFill>
                  <a:schemeClr val="accent2"/>
                </a:solidFill>
              </a:rPr>
              <a:t>Segnale</a:t>
            </a:r>
            <a:r>
              <a:rPr lang="it-IT" sz="1600" dirty="0" smtClean="0"/>
              <a:t>: collisioni in cui viene prodotto un bosone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: picco in corrispondenza della massa del bosone</a:t>
            </a:r>
            <a:endParaRPr lang="it-IT" sz="20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43</a:t>
            </a:fld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40" y="2520931"/>
            <a:ext cx="4593012" cy="37820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595364" y="5061522"/>
            <a:ext cx="125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  <a:latin typeface="+mn-lt"/>
              </a:rPr>
              <a:t>Nessun bosone</a:t>
            </a:r>
            <a:endParaRPr lang="it-IT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706688" y="3286110"/>
            <a:ext cx="1393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  <a:latin typeface="+mn-lt"/>
              </a:rPr>
              <a:t>Segnale del bosone </a:t>
            </a:r>
            <a:endParaRPr lang="it-IT" sz="1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4" name="Connettore 2 13"/>
          <p:cNvCxnSpPr>
            <a:stCxn id="11" idx="0"/>
          </p:cNvCxnSpPr>
          <p:nvPr/>
        </p:nvCxnSpPr>
        <p:spPr bwMode="auto">
          <a:xfrm rot="5400000" flipH="1" flipV="1">
            <a:off x="6127578" y="4742717"/>
            <a:ext cx="414153" cy="2234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7" name="Connettore 2 16"/>
          <p:cNvCxnSpPr>
            <a:stCxn id="12" idx="2"/>
          </p:cNvCxnSpPr>
          <p:nvPr/>
        </p:nvCxnSpPr>
        <p:spPr bwMode="auto">
          <a:xfrm rot="5400000">
            <a:off x="6111849" y="4066893"/>
            <a:ext cx="549381" cy="342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20" name="CasellaDiTesto 19"/>
          <p:cNvSpPr txBox="1"/>
          <p:nvPr/>
        </p:nvSpPr>
        <p:spPr>
          <a:xfrm>
            <a:off x="7725656" y="2688001"/>
            <a:ext cx="1135718" cy="52322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+mn-lt"/>
              </a:rPr>
              <a:t>Dati sperimentali</a:t>
            </a:r>
            <a:endParaRPr lang="it-IT" sz="1400" dirty="0">
              <a:latin typeface="+mn-lt"/>
            </a:endParaRPr>
          </a:p>
        </p:txBody>
      </p:sp>
      <p:cxnSp>
        <p:nvCxnSpPr>
          <p:cNvPr id="21" name="Connettore 2 20"/>
          <p:cNvCxnSpPr/>
          <p:nvPr/>
        </p:nvCxnSpPr>
        <p:spPr bwMode="auto">
          <a:xfrm rot="5400000">
            <a:off x="7995430" y="3435009"/>
            <a:ext cx="452231" cy="288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46" name="Segnaposto contenuto 2"/>
          <p:cNvSpPr txBox="1">
            <a:spLocks/>
          </p:cNvSpPr>
          <p:nvPr/>
        </p:nvSpPr>
        <p:spPr bwMode="auto">
          <a:xfrm>
            <a:off x="685800" y="2463204"/>
            <a:ext cx="3788181" cy="405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 si osserva un eccesso localizzato rispetto alla distribuzione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attesa per il fondo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 può dire di aver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scoperto</a:t>
            </a:r>
            <a:r>
              <a:rPr lang="it-IT" sz="2000" kern="0" dirty="0" smtClean="0">
                <a:latin typeface="Trebuchet MS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una nuova particella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 come si fa ad essere</a:t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sicuri che non sia un effetto strumentale?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dirty="0" smtClean="0">
                <a:latin typeface="Trebuchet MS"/>
                <a:cs typeface="Trebuchet MS"/>
              </a:rPr>
              <a:t>In particolare: il fondo può “fluttuare” </a:t>
            </a:r>
            <a:r>
              <a:rPr lang="it-IT" sz="2000" kern="0" dirty="0" err="1" smtClean="0">
                <a:latin typeface="Trebuchet MS"/>
                <a:cs typeface="Trebuchet MS"/>
              </a:rPr>
              <a:t>statisticamente…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/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Scoprire una nuova particella</a:t>
            </a:r>
            <a:endParaRPr lang="it-IT" dirty="0"/>
          </a:p>
        </p:txBody>
      </p:sp>
      <p:sp>
        <p:nvSpPr>
          <p:cNvPr id="13" name="Segnaposto contenuto 12"/>
          <p:cNvSpPr>
            <a:spLocks noGrp="1"/>
          </p:cNvSpPr>
          <p:nvPr>
            <p:ph idx="1"/>
          </p:nvPr>
        </p:nvSpPr>
        <p:spPr>
          <a:xfrm>
            <a:off x="685799" y="869001"/>
            <a:ext cx="7907867" cy="5681924"/>
          </a:xfrm>
        </p:spPr>
        <p:txBody>
          <a:bodyPr/>
          <a:lstStyle/>
          <a:p>
            <a:r>
              <a:rPr lang="it-IT" sz="2000" dirty="0" smtClean="0"/>
              <a:t>Le collisioni  di particelle sono processi intrinsecamente </a:t>
            </a:r>
            <a:r>
              <a:rPr lang="it-IT" sz="2000" dirty="0" smtClean="0">
                <a:solidFill>
                  <a:schemeClr val="accent2"/>
                </a:solidFill>
              </a:rPr>
              <a:t>casuali</a:t>
            </a:r>
          </a:p>
          <a:p>
            <a:r>
              <a:rPr lang="it-IT" sz="2000" dirty="0" smtClean="0"/>
              <a:t>Le previsioni teoriche si possono fare sul </a:t>
            </a:r>
            <a:r>
              <a:rPr lang="it-IT" sz="2000" dirty="0" smtClean="0">
                <a:solidFill>
                  <a:srgbClr val="3333CC"/>
                </a:solidFill>
              </a:rPr>
              <a:t>risultato medio </a:t>
            </a:r>
            <a:r>
              <a:rPr lang="it-IT" sz="2000" dirty="0" smtClean="0"/>
              <a:t>atteso ma non sulla singola collisione (meccanica quantistica!)</a:t>
            </a:r>
          </a:p>
          <a:p>
            <a:r>
              <a:rPr lang="it-IT" sz="2000" dirty="0" smtClean="0">
                <a:solidFill>
                  <a:srgbClr val="3333CC"/>
                </a:solidFill>
              </a:rPr>
              <a:t>Come è possibile stabilire se l’eccesso è dovuto alla presenza del segnale o ad una fluttuazione statistica del fondo?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pPr>
              <a:buNone/>
            </a:pPr>
            <a:endParaRPr lang="it-IT" sz="1800" dirty="0" smtClean="0"/>
          </a:p>
          <a:p>
            <a:endParaRPr lang="it-IT" sz="2000" dirty="0" smtClean="0"/>
          </a:p>
          <a:p>
            <a:r>
              <a:rPr lang="it-IT" sz="2000" dirty="0" smtClean="0"/>
              <a:t>I fisici dichiarano una “scoperta” se la probabilità che il fondo fluttui in modo da dare un segnale simile a quello osservato sia meno di </a:t>
            </a:r>
            <a:r>
              <a:rPr lang="it-IT" sz="2000" dirty="0" smtClean="0">
                <a:solidFill>
                  <a:srgbClr val="3333CC"/>
                </a:solidFill>
              </a:rPr>
              <a:t>uno su 30 milioni </a:t>
            </a:r>
            <a:r>
              <a:rPr lang="it-IT" sz="2000" dirty="0" smtClean="0"/>
              <a:t>(“</a:t>
            </a:r>
            <a:r>
              <a:rPr lang="it-IT" sz="2000" dirty="0" smtClean="0">
                <a:solidFill>
                  <a:srgbClr val="3333CC"/>
                </a:solidFill>
              </a:rPr>
              <a:t>5σ</a:t>
            </a:r>
            <a:r>
              <a:rPr lang="it-IT" sz="2000" dirty="0" smtClean="0"/>
              <a:t>”)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44</a:t>
            </a:fld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/>
          <a:srcRect l="22677" t="4485" r="22732" b="4132"/>
          <a:stretch>
            <a:fillRect/>
          </a:stretch>
        </p:blipFill>
        <p:spPr>
          <a:xfrm>
            <a:off x="5590687" y="2611148"/>
            <a:ext cx="626488" cy="743090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 bwMode="auto">
          <a:xfrm>
            <a:off x="3302748" y="4862784"/>
            <a:ext cx="35560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5" name="Connettore 1 24"/>
          <p:cNvCxnSpPr/>
          <p:nvPr/>
        </p:nvCxnSpPr>
        <p:spPr bwMode="auto">
          <a:xfrm rot="5400000">
            <a:off x="3713142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6" name="Connettore 1 25"/>
          <p:cNvCxnSpPr/>
          <p:nvPr/>
        </p:nvCxnSpPr>
        <p:spPr bwMode="auto">
          <a:xfrm rot="5400000">
            <a:off x="6400104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7" name="Connettore 1 26"/>
          <p:cNvCxnSpPr/>
          <p:nvPr/>
        </p:nvCxnSpPr>
        <p:spPr bwMode="auto">
          <a:xfrm rot="5400000">
            <a:off x="5862713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8" name="Connettore 1 27"/>
          <p:cNvCxnSpPr/>
          <p:nvPr/>
        </p:nvCxnSpPr>
        <p:spPr bwMode="auto">
          <a:xfrm rot="5400000">
            <a:off x="5325321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9" name="Connettore 1 28"/>
          <p:cNvCxnSpPr/>
          <p:nvPr/>
        </p:nvCxnSpPr>
        <p:spPr bwMode="auto">
          <a:xfrm rot="5400000">
            <a:off x="4787928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30" name="Connettore 1 29"/>
          <p:cNvCxnSpPr/>
          <p:nvPr/>
        </p:nvCxnSpPr>
        <p:spPr bwMode="auto">
          <a:xfrm rot="5400000">
            <a:off x="4250535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33" name="CasellaDiTesto 32"/>
          <p:cNvSpPr txBox="1"/>
          <p:nvPr/>
        </p:nvSpPr>
        <p:spPr>
          <a:xfrm>
            <a:off x="3427816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4002783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4517636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5075393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5607408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6114779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3455603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</a:t>
            </a:r>
            <a:endParaRPr lang="en-US" sz="20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3992996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</a:t>
            </a:r>
            <a:endParaRPr lang="en-US" sz="20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4530389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✗✗✗✗✗✗</a:t>
            </a:r>
            <a:endParaRPr lang="en-US" sz="2000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5067782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</a:t>
            </a:r>
            <a:endParaRPr lang="en-US" sz="2000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5605175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</a:t>
            </a:r>
            <a:endParaRPr lang="en-US" sz="20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6142566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</a:t>
            </a:r>
            <a:endParaRPr lang="en-US" sz="2000" dirty="0"/>
          </a:p>
        </p:txBody>
      </p:sp>
      <p:sp>
        <p:nvSpPr>
          <p:cNvPr id="46" name="Ovale 45"/>
          <p:cNvSpPr/>
          <p:nvPr/>
        </p:nvSpPr>
        <p:spPr bwMode="auto">
          <a:xfrm>
            <a:off x="4377767" y="2742238"/>
            <a:ext cx="596530" cy="2636397"/>
          </a:xfrm>
          <a:prstGeom prst="ellipse">
            <a:avLst/>
          </a:prstGeom>
          <a:noFill/>
          <a:ln w="38100" cap="flat" cmpd="sng" algn="ctr">
            <a:solidFill>
              <a:srgbClr val="CC0066">
                <a:alpha val="87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750474" y="2694128"/>
            <a:ext cx="2366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66"/>
                </a:solidFill>
                <a:latin typeface="+mn-lt"/>
              </a:rPr>
              <a:t>Possiamo dire che un dado è “truccato” se un numero è estratto più frequentemente di altri?</a:t>
            </a:r>
          </a:p>
          <a:p>
            <a:endParaRPr lang="it-IT" dirty="0" smtClean="0">
              <a:solidFill>
                <a:srgbClr val="CC0066"/>
              </a:solidFill>
              <a:latin typeface="+mn-lt"/>
            </a:endParaRPr>
          </a:p>
          <a:p>
            <a:r>
              <a:rPr lang="it-IT" dirty="0" smtClean="0">
                <a:solidFill>
                  <a:srgbClr val="CC0066"/>
                </a:solidFill>
                <a:latin typeface="+mn-lt"/>
              </a:rPr>
              <a:t>Può succedere anche per un dado normale, con una probabilità però bassa </a:t>
            </a:r>
            <a:endParaRPr lang="it-IT" dirty="0">
              <a:solidFill>
                <a:srgbClr val="CC0066"/>
              </a:solidFill>
              <a:latin typeface="+mn-lt"/>
            </a:endParaRPr>
          </a:p>
        </p:txBody>
      </p:sp>
      <p:cxnSp>
        <p:nvCxnSpPr>
          <p:cNvPr id="48" name="Connettore 2 47"/>
          <p:cNvCxnSpPr/>
          <p:nvPr/>
        </p:nvCxnSpPr>
        <p:spPr bwMode="auto">
          <a:xfrm>
            <a:off x="3242434" y="3194467"/>
            <a:ext cx="1154576" cy="481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66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4AA9D4"/>
                </a:solidFill>
              </a:rPr>
              <a:t>Risultati: H→4l, ATLAS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198-5BD4-0E45-9DE2-9EE8B00590EC}" type="slidenum">
              <a:rPr lang="it-IT" smtClean="0"/>
              <a:pPr/>
              <a:t>45</a:t>
            </a:fld>
            <a:endParaRPr lang="it-IT"/>
          </a:p>
        </p:txBody>
      </p:sp>
      <p:pic>
        <p:nvPicPr>
          <p:cNvPr id="6" name="Immagine 5" descr="4l-FixedScale-NoMuProf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30" y="703605"/>
            <a:ext cx="6044057" cy="586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4AA9D4"/>
                </a:solidFill>
              </a:rPr>
              <a:t>Risultati: H→4l, CMS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46</a:t>
            </a:fld>
            <a:endParaRPr lang="it-IT"/>
          </a:p>
        </p:txBody>
      </p:sp>
      <p:pic>
        <p:nvPicPr>
          <p:cNvPr id="8" name="Immagine 7" descr="ZZMass_7Plus8TeV_70-1000_3GeV.pdf"/>
          <p:cNvPicPr>
            <a:picLocks noChangeAspect="1"/>
          </p:cNvPicPr>
          <p:nvPr/>
        </p:nvPicPr>
        <p:blipFill>
          <a:blip r:embed="rId2"/>
          <a:srcRect r="6118"/>
          <a:stretch>
            <a:fillRect/>
          </a:stretch>
        </p:blipFill>
        <p:spPr>
          <a:xfrm>
            <a:off x="1023053" y="661018"/>
            <a:ext cx="6799198" cy="5850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ig_1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/>
          <a:stretch/>
        </p:blipFill>
        <p:spPr>
          <a:xfrm rot="5400000">
            <a:off x="144558" y="1415927"/>
            <a:ext cx="4082656" cy="41499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Risultati: </a:t>
            </a:r>
            <a:r>
              <a:rPr lang="it-IT" dirty="0" smtClean="0">
                <a:solidFill>
                  <a:srgbClr val="4AA9D4"/>
                </a:solidFill>
              </a:rPr>
              <a:t>H→</a:t>
            </a:r>
            <a:r>
              <a:rPr lang="it-IT" b="0" dirty="0" smtClean="0">
                <a:solidFill>
                  <a:srgbClr val="4AA9D4"/>
                </a:solidFill>
                <a:latin typeface="+mj-lt"/>
              </a:rPr>
              <a:t>γγ</a:t>
            </a:r>
            <a:r>
              <a:rPr lang="it-IT" b="0" dirty="0" smtClean="0">
                <a:solidFill>
                  <a:srgbClr val="4AA9D4"/>
                </a:solidFill>
              </a:rPr>
              <a:t>, ATLAS, CMS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47</a:t>
            </a:fld>
            <a:endParaRPr lang="it-IT"/>
          </a:p>
        </p:txBody>
      </p:sp>
      <p:pic>
        <p:nvPicPr>
          <p:cNvPr id="8" name="Immagine 7" descr="atlas.pdf"/>
          <p:cNvPicPr>
            <a:picLocks noChangeAspect="1"/>
          </p:cNvPicPr>
          <p:nvPr/>
        </p:nvPicPr>
        <p:blipFill rotWithShape="1">
          <a:blip r:embed="rId3"/>
          <a:srcRect l="3157" r="3612"/>
          <a:stretch/>
        </p:blipFill>
        <p:spPr>
          <a:xfrm>
            <a:off x="4424764" y="1606855"/>
            <a:ext cx="4547674" cy="3821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Significatività statistica</a:t>
            </a:r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685800" y="4454934"/>
            <a:ext cx="7772400" cy="2095991"/>
          </a:xfrm>
        </p:spPr>
        <p:txBody>
          <a:bodyPr/>
          <a:lstStyle/>
          <a:p>
            <a:r>
              <a:rPr lang="it-IT" sz="1800" b="1" dirty="0" smtClean="0">
                <a:latin typeface="+mn-lt"/>
              </a:rPr>
              <a:t>Attenzione</a:t>
            </a:r>
            <a:r>
              <a:rPr lang="it-IT" sz="1800" dirty="0" smtClean="0">
                <a:latin typeface="+mn-lt"/>
              </a:rPr>
              <a:t>: la probabilità di ottenere un segnale come quello misurato in caso di solo fondo è diversa dalla probabilità che ci sia solo fondo con un segnale misurato</a:t>
            </a:r>
          </a:p>
          <a:p>
            <a:r>
              <a:rPr lang="it-IT" sz="1800" dirty="0" smtClean="0">
                <a:solidFill>
                  <a:srgbClr val="800000"/>
                </a:solidFill>
                <a:latin typeface="+mn-lt"/>
              </a:rPr>
              <a:t>La probabilità che un senatore sia donna è diversa dalla probabilità che una donna sia senatore!</a:t>
            </a:r>
          </a:p>
          <a:p>
            <a:r>
              <a:rPr lang="it-IT" sz="1800" dirty="0" smtClean="0">
                <a:latin typeface="+mn-lt"/>
              </a:rPr>
              <a:t>Per questo è necessario avere conferma in più esperimenti e su più canali...!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48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37" y="743082"/>
            <a:ext cx="5462806" cy="3658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PRD_BDT_Summary_Oct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/>
          <a:stretch/>
        </p:blipFill>
        <p:spPr>
          <a:xfrm rot="5400000">
            <a:off x="5589308" y="1031413"/>
            <a:ext cx="3472329" cy="3478301"/>
          </a:xfrm>
          <a:prstGeom prst="rect">
            <a:avLst/>
          </a:prstGeom>
        </p:spPr>
      </p:pic>
      <p:pic>
        <p:nvPicPr>
          <p:cNvPr id="7" name="Immagine 6" descr="Plot_All_S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3926" r="1474"/>
          <a:stretch/>
        </p:blipFill>
        <p:spPr>
          <a:xfrm rot="5400000">
            <a:off x="1518161" y="3115385"/>
            <a:ext cx="3369474" cy="350895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Altri canali più difficili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5123456" cy="5681924"/>
          </a:xfrm>
        </p:spPr>
        <p:txBody>
          <a:bodyPr/>
          <a:lstStyle/>
          <a:p>
            <a:r>
              <a:rPr lang="it-IT" sz="2000" dirty="0" smtClean="0"/>
              <a:t>Il modello standard prevede anche altri decadimenti più difficili da misurare:</a:t>
            </a:r>
          </a:p>
          <a:p>
            <a:pPr lvl="1"/>
            <a:r>
              <a:rPr lang="it-IT" sz="1800" dirty="0" smtClean="0"/>
              <a:t>più rari,con più fondo o con peggior </a:t>
            </a:r>
            <a:r>
              <a:rPr lang="it-IT" sz="1800" dirty="0" smtClean="0">
                <a:solidFill>
                  <a:schemeClr val="accent2"/>
                </a:solidFill>
              </a:rPr>
              <a:t>risoluzione </a:t>
            </a:r>
            <a:r>
              <a:rPr lang="it-IT" sz="1800" dirty="0" smtClean="0"/>
              <a:t>nella massa</a:t>
            </a:r>
          </a:p>
          <a:p>
            <a:r>
              <a:rPr lang="it-IT" sz="2000" dirty="0" smtClean="0"/>
              <a:t>Alcuni canali hanno confermato la </a:t>
            </a:r>
            <a:r>
              <a:rPr lang="it-IT" sz="2000" dirty="0" err="1" smtClean="0"/>
              <a:t>prezenza</a:t>
            </a:r>
            <a:r>
              <a:rPr lang="it-IT" sz="2000" dirty="0" smtClean="0"/>
              <a:t> del bosone, per altri la ricerca è più difficile e continuerà a 14 </a:t>
            </a:r>
            <a:r>
              <a:rPr lang="it-IT" sz="2000" dirty="0" err="1" smtClean="0"/>
              <a:t>TeV</a:t>
            </a:r>
            <a:r>
              <a:rPr lang="it-IT" sz="2000" dirty="0" smtClean="0"/>
              <a:t>!</a:t>
            </a:r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49</a:t>
            </a:fld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187998" y="3464053"/>
            <a:ext cx="99191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dirty="0" err="1" smtClean="0">
                <a:solidFill>
                  <a:srgbClr val="4AA9D4"/>
                </a:solidFill>
              </a:rPr>
              <a:t>H→ττ</a:t>
            </a:r>
            <a:endParaRPr lang="en-US" sz="2400" dirty="0"/>
          </a:p>
        </p:txBody>
      </p:sp>
      <p:sp>
        <p:nvSpPr>
          <p:cNvPr id="11" name="Rettangolo 10"/>
          <p:cNvSpPr/>
          <p:nvPr/>
        </p:nvSpPr>
        <p:spPr>
          <a:xfrm>
            <a:off x="6188841" y="2219157"/>
            <a:ext cx="1022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rgbClr val="4AA9D4"/>
                </a:solidFill>
              </a:rPr>
              <a:t>H→bb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>
          <a:blip r:embed="rId2"/>
          <a:srcRect r="30011"/>
          <a:stretch>
            <a:fillRect/>
          </a:stretch>
        </p:blipFill>
        <p:spPr>
          <a:xfrm>
            <a:off x="96701" y="856364"/>
            <a:ext cx="3006018" cy="241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3"/>
          <a:srcRect l="9794" r="14644"/>
          <a:stretch>
            <a:fillRect/>
          </a:stretch>
        </p:blipFill>
        <p:spPr>
          <a:xfrm>
            <a:off x="1871446" y="1058310"/>
            <a:ext cx="2578552" cy="255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 l="12175" t="10383" r="13476"/>
          <a:stretch>
            <a:fillRect/>
          </a:stretch>
        </p:blipFill>
        <p:spPr>
          <a:xfrm>
            <a:off x="3607811" y="649362"/>
            <a:ext cx="2490129" cy="2251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488" y="4112633"/>
            <a:ext cx="1725383" cy="24047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 r="24554" b="8656"/>
          <a:stretch>
            <a:fillRect/>
          </a:stretch>
        </p:blipFill>
        <p:spPr>
          <a:xfrm>
            <a:off x="291532" y="3552364"/>
            <a:ext cx="2926637" cy="23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rcRect l="27954" t="34803" r="17463"/>
          <a:stretch>
            <a:fillRect/>
          </a:stretch>
        </p:blipFill>
        <p:spPr>
          <a:xfrm>
            <a:off x="6133279" y="4888869"/>
            <a:ext cx="2421499" cy="161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747" y="3744478"/>
            <a:ext cx="2368427" cy="157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Quattro tipi di forze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29659" y="5248697"/>
            <a:ext cx="1273912" cy="126327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7293" y="5080330"/>
            <a:ext cx="1485156" cy="1485156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573006" y="3503151"/>
            <a:ext cx="3323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>
                      <a:alpha val="74000"/>
                    </a:schemeClr>
                  </a:glow>
                </a:effectLst>
                <a:latin typeface="American Typewriter"/>
                <a:cs typeface="American Typewriter"/>
              </a:rPr>
              <a:t>Elettromagnetica</a:t>
            </a:r>
            <a:endParaRPr lang="en-US" sz="2800" b="1" dirty="0">
              <a:effectLst>
                <a:glow rad="317500">
                  <a:schemeClr val="bg1">
                    <a:alpha val="74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0886" y="657315"/>
            <a:ext cx="2293834" cy="261144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6270868" y="1635718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962703" y="2644465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222481" y="1153073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962069" y="2028664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807216" y="1988626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343838" y="1236570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964773" y="642566"/>
            <a:ext cx="2801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/>
                  </a:glow>
                </a:effectLst>
                <a:latin typeface="American Typewriter"/>
                <a:cs typeface="American Typewriter"/>
              </a:rPr>
              <a:t>Nucleare forte </a:t>
            </a:r>
            <a:endParaRPr lang="en-US" sz="2800" b="1" dirty="0">
              <a:effectLst>
                <a:glow rad="317500">
                  <a:schemeClr val="bg1"/>
                </a:glow>
              </a:effectLst>
              <a:latin typeface="American Typewriter"/>
              <a:cs typeface="American Typewriter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12"/>
          <a:srcRect l="4284" t="3986" r="4813" b="1588"/>
          <a:stretch>
            <a:fillRect/>
          </a:stretch>
        </p:blipFill>
        <p:spPr>
          <a:xfrm>
            <a:off x="5189069" y="3517239"/>
            <a:ext cx="1878204" cy="1860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ttangolo 19"/>
          <p:cNvSpPr/>
          <p:nvPr/>
        </p:nvSpPr>
        <p:spPr>
          <a:xfrm>
            <a:off x="5914879" y="3356445"/>
            <a:ext cx="3085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>
                      <a:alpha val="55000"/>
                    </a:schemeClr>
                  </a:glow>
                </a:effectLst>
                <a:latin typeface="American Typewriter"/>
                <a:cs typeface="American Typewriter"/>
              </a:rPr>
              <a:t>Nucleare debole</a:t>
            </a:r>
            <a:endParaRPr lang="en-US" sz="2800" b="1" dirty="0">
              <a:effectLst>
                <a:glow rad="317500">
                  <a:schemeClr val="bg1">
                    <a:alpha val="55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205279" y="922965"/>
            <a:ext cx="2864887" cy="523220"/>
          </a:xfrm>
          <a:prstGeom prst="rect">
            <a:avLst/>
          </a:prstGeom>
          <a:effectLst>
            <a:glow rad="3175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279400">
                    <a:schemeClr val="bg1">
                      <a:alpha val="53000"/>
                    </a:schemeClr>
                  </a:glow>
                </a:effectLst>
                <a:latin typeface="American Typewriter"/>
                <a:cs typeface="American Typewriter"/>
              </a:rPr>
              <a:t>Gravitazionale</a:t>
            </a:r>
            <a:endParaRPr lang="en-US" sz="2800" b="1" dirty="0">
              <a:effectLst>
                <a:glow rad="279400">
                  <a:schemeClr val="bg1">
                    <a:alpha val="53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È lui o non è lui?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Esiste una nuova particella, con una massa di</a:t>
            </a:r>
            <a:br>
              <a:rPr lang="it-IT" sz="2400" dirty="0" smtClean="0"/>
            </a:br>
            <a:r>
              <a:rPr lang="it-IT" sz="2400" dirty="0" smtClean="0"/>
              <a:t>~125 GeV</a:t>
            </a:r>
          </a:p>
          <a:p>
            <a:r>
              <a:rPr lang="it-IT" sz="2400" dirty="0" smtClean="0"/>
              <a:t>È il bosone di </a:t>
            </a:r>
            <a:r>
              <a:rPr lang="it-IT" sz="2400" dirty="0" err="1" smtClean="0"/>
              <a:t>Higgs</a:t>
            </a:r>
            <a:r>
              <a:rPr lang="it-IT" sz="2400" dirty="0" smtClean="0"/>
              <a:t>, o qualcosa che gli assomiglia?</a:t>
            </a:r>
          </a:p>
          <a:p>
            <a:r>
              <a:rPr lang="it-IT" sz="2400" dirty="0" smtClean="0"/>
              <a:t>È importante studiare tutte le proprietà previste dalla teoria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50</a:t>
            </a:fld>
            <a:endParaRPr lang="it-IT"/>
          </a:p>
        </p:txBody>
      </p:sp>
      <p:pic>
        <p:nvPicPr>
          <p:cNvPr id="7" name="Immagine 6" descr="cVcF_all_channels_2quadra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8725" y="2707464"/>
            <a:ext cx="3683554" cy="3797410"/>
          </a:xfrm>
          <a:prstGeom prst="rect">
            <a:avLst/>
          </a:prstGeom>
        </p:spPr>
      </p:pic>
      <p:pic>
        <p:nvPicPr>
          <p:cNvPr id="8" name="Immagine 7" descr="sqr_m6summary_fitm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040" y="2786317"/>
            <a:ext cx="3700733" cy="3857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bosone allo specchio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51</a:t>
            </a:fld>
            <a:endParaRPr lang="it-IT"/>
          </a:p>
        </p:txBody>
      </p:sp>
      <p:pic>
        <p:nvPicPr>
          <p:cNvPr id="7" name="Immagine 6" descr="chiodi.jpg"/>
          <p:cNvPicPr>
            <a:picLocks noChangeAspect="1"/>
          </p:cNvPicPr>
          <p:nvPr/>
        </p:nvPicPr>
        <p:blipFill>
          <a:blip r:embed="rId2"/>
          <a:srcRect b="2220"/>
          <a:stretch>
            <a:fillRect/>
          </a:stretch>
        </p:blipFill>
        <p:spPr>
          <a:xfrm>
            <a:off x="5840211" y="862673"/>
            <a:ext cx="2895140" cy="3255496"/>
          </a:xfrm>
          <a:prstGeom prst="rect">
            <a:avLst/>
          </a:prstGeom>
        </p:spPr>
      </p:pic>
      <p:pic>
        <p:nvPicPr>
          <p:cNvPr id="9" name="Immagine 8" descr="higgs-q.jpg"/>
          <p:cNvPicPr>
            <a:picLocks noChangeAspect="1"/>
          </p:cNvPicPr>
          <p:nvPr/>
        </p:nvPicPr>
        <p:blipFill>
          <a:blip r:embed="rId3"/>
          <a:srcRect l="9621" t="8168" r="8094" b="4800"/>
          <a:stretch>
            <a:fillRect/>
          </a:stretch>
        </p:blipFill>
        <p:spPr>
          <a:xfrm>
            <a:off x="6148109" y="4108546"/>
            <a:ext cx="2684389" cy="2420457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685800" y="869001"/>
            <a:ext cx="5705320" cy="2450550"/>
          </a:xfrm>
        </p:spPr>
        <p:txBody>
          <a:bodyPr/>
          <a:lstStyle/>
          <a:p>
            <a:r>
              <a:rPr lang="it-IT" sz="1800" dirty="0" smtClean="0"/>
              <a:t>È importante capire come si comporta il nuovo bosone sotto una inversione di “parità”, ossia una trasformazione speculare</a:t>
            </a:r>
          </a:p>
          <a:p>
            <a:r>
              <a:rPr lang="it-IT" sz="1800" dirty="0" smtClean="0"/>
              <a:t>Secondo il MS, non si devono osservare</a:t>
            </a:r>
            <a:br>
              <a:rPr lang="it-IT" sz="1800" dirty="0" smtClean="0"/>
            </a:br>
            <a:r>
              <a:rPr lang="it-IT" sz="1800" dirty="0" smtClean="0"/>
              <a:t>differenze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04100" y="6129142"/>
            <a:ext cx="5244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smtClean="0">
                <a:latin typeface="+mn-lt"/>
              </a:rPr>
              <a:t>Da un’analisi degli angoli delle particelle in cui decade il bosone</a:t>
            </a:r>
            <a:endParaRPr lang="it-IT" sz="1400" dirty="0">
              <a:latin typeface="+mn-lt"/>
            </a:endParaRPr>
          </a:p>
        </p:txBody>
      </p:sp>
      <p:pic>
        <p:nvPicPr>
          <p:cNvPr id="8" name="Immagine 7" descr="spinparity_0m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2" y="2328164"/>
            <a:ext cx="4094600" cy="3892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Prospettive ad LHC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7772400" cy="2505570"/>
          </a:xfrm>
        </p:spPr>
        <p:txBody>
          <a:bodyPr/>
          <a:lstStyle/>
          <a:p>
            <a:r>
              <a:rPr lang="it-IT" sz="2000" dirty="0" smtClean="0"/>
              <a:t>Ad LHC sono stati </a:t>
            </a:r>
            <a:r>
              <a:rPr lang="it-IT" sz="2000" dirty="0"/>
              <a:t>finora </a:t>
            </a:r>
            <a:r>
              <a:rPr lang="it-IT" sz="2000" dirty="0" smtClean="0">
                <a:solidFill>
                  <a:schemeClr val="accent2"/>
                </a:solidFill>
              </a:rPr>
              <a:t>osservati solo pochi dei possibili canali</a:t>
            </a:r>
            <a:r>
              <a:rPr lang="it-IT" sz="2000" dirty="0" smtClean="0"/>
              <a:t> in cui può essere prodotto il bosone di </a:t>
            </a:r>
            <a:r>
              <a:rPr lang="it-IT" sz="2000" dirty="0" err="1" smtClean="0"/>
              <a:t>Higgs</a:t>
            </a:r>
            <a:endParaRPr lang="it-IT" sz="2000" dirty="0" smtClean="0"/>
          </a:p>
          <a:p>
            <a:r>
              <a:rPr lang="it-IT" sz="2000" dirty="0" smtClean="0"/>
              <a:t>Nuovi canali, come la produzione in associazione a quark top, possono fornire </a:t>
            </a:r>
            <a:r>
              <a:rPr lang="it-IT" sz="2000" dirty="0" smtClean="0">
                <a:solidFill>
                  <a:srgbClr val="3333CC"/>
                </a:solidFill>
              </a:rPr>
              <a:t>misure dirette degli accoppiamenti</a:t>
            </a:r>
            <a:r>
              <a:rPr lang="it-IT" sz="2000" dirty="0" smtClean="0"/>
              <a:t>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ai quark</a:t>
            </a:r>
          </a:p>
          <a:p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52</a:t>
            </a:fld>
            <a:endParaRPr lang="it-IT"/>
          </a:p>
        </p:txBody>
      </p:sp>
      <p:pic>
        <p:nvPicPr>
          <p:cNvPr id="7" name="Immagine 6" descr="CMS-PAS-FTR-15-002_Figure_001-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71" y="2946700"/>
            <a:ext cx="3278418" cy="2732015"/>
          </a:xfrm>
          <a:prstGeom prst="rect">
            <a:avLst/>
          </a:prstGeom>
        </p:spPr>
      </p:pic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685800" y="2576286"/>
            <a:ext cx="5192486" cy="389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it-IT" sz="2000" dirty="0" smtClean="0"/>
              <a:t>Il meccanismo che da la massa al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, ossia l’interazione della particella col suo stesso campo, è lo stesso che può generare la </a:t>
            </a:r>
            <a:r>
              <a:rPr lang="it-IT" sz="2000" dirty="0" smtClean="0">
                <a:solidFill>
                  <a:srgbClr val="3333CC"/>
                </a:solidFill>
              </a:rPr>
              <a:t>produzione di coppie di bosoni di </a:t>
            </a:r>
            <a:r>
              <a:rPr lang="it-IT" sz="2000" dirty="0" err="1" smtClean="0">
                <a:solidFill>
                  <a:srgbClr val="3333CC"/>
                </a:solidFill>
              </a:rPr>
              <a:t>Higgs</a:t>
            </a:r>
            <a:endParaRPr lang="it-IT" sz="2000" dirty="0" smtClean="0">
              <a:solidFill>
                <a:srgbClr val="3333CC"/>
              </a:solidFill>
            </a:endParaRPr>
          </a:p>
          <a:p>
            <a:r>
              <a:rPr lang="it-IT" sz="2000" dirty="0" smtClean="0"/>
              <a:t>Si tratta, però, di un processo </a:t>
            </a:r>
            <a:r>
              <a:rPr lang="it-IT" sz="2000" dirty="0" smtClean="0">
                <a:solidFill>
                  <a:srgbClr val="3333CC"/>
                </a:solidFill>
              </a:rPr>
              <a:t>molto raro</a:t>
            </a:r>
            <a:r>
              <a:rPr lang="it-IT" sz="2000" dirty="0" smtClean="0"/>
              <a:t> che può essere visto solo se l’intensità di LHC sarà notevolmente aumentata, cosa che è in programma per i prossimi &gt;10 anni, ma non potrebbe comunque essere misurato con grande precisione</a:t>
            </a:r>
          </a:p>
          <a:p>
            <a:endParaRPr lang="it-IT" sz="2000" dirty="0" smtClean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432431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Nuovi acceleratori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4974771" cy="5681924"/>
          </a:xfrm>
        </p:spPr>
        <p:txBody>
          <a:bodyPr/>
          <a:lstStyle/>
          <a:p>
            <a:r>
              <a:rPr lang="it-IT" sz="2000" dirty="0" smtClean="0"/>
              <a:t>La misura delle proprietà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ad LHC avrà comunque una </a:t>
            </a:r>
            <a:r>
              <a:rPr lang="it-IT" sz="2000" dirty="0" smtClean="0">
                <a:solidFill>
                  <a:srgbClr val="3333CC"/>
                </a:solidFill>
              </a:rPr>
              <a:t>precisione limitata </a:t>
            </a:r>
            <a:r>
              <a:rPr lang="it-IT" sz="2000" dirty="0" smtClean="0"/>
              <a:t>(5-10%), anche </a:t>
            </a:r>
            <a:r>
              <a:rPr lang="it-IT" sz="2000" dirty="0" err="1" smtClean="0"/>
              <a:t>run</a:t>
            </a:r>
            <a:r>
              <a:rPr lang="it-IT" sz="2000" dirty="0" smtClean="0"/>
              <a:t> di altissima intensità</a:t>
            </a:r>
          </a:p>
          <a:p>
            <a:r>
              <a:rPr lang="it-IT" sz="2000" dirty="0" smtClean="0"/>
              <a:t>Per effettuare misure di </a:t>
            </a:r>
            <a:r>
              <a:rPr lang="it-IT" sz="2000" dirty="0" smtClean="0">
                <a:solidFill>
                  <a:srgbClr val="3333CC"/>
                </a:solidFill>
              </a:rPr>
              <a:t>grande precisione </a:t>
            </a:r>
            <a:r>
              <a:rPr lang="it-IT" sz="2000" dirty="0" smtClean="0"/>
              <a:t>(&lt;1%)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sono in fase di studio nuovi acceleratori che potrebbero superare l’energia raggiunta da LHC</a:t>
            </a:r>
          </a:p>
          <a:p>
            <a:r>
              <a:rPr lang="it-IT" sz="2000" dirty="0" smtClean="0"/>
              <a:t>Un nuovo acceleratore circolare per far scontrare protoni fino ad un’energia di </a:t>
            </a:r>
            <a:r>
              <a:rPr lang="it-IT" sz="2000" dirty="0" smtClean="0">
                <a:solidFill>
                  <a:srgbClr val="3333CC"/>
                </a:solidFill>
              </a:rPr>
              <a:t>100 </a:t>
            </a:r>
            <a:r>
              <a:rPr lang="it-IT" sz="2000" dirty="0" err="1" smtClean="0">
                <a:solidFill>
                  <a:srgbClr val="3333CC"/>
                </a:solidFill>
              </a:rPr>
              <a:t>TeV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circa sarebbe lungo tra gli </a:t>
            </a:r>
            <a:r>
              <a:rPr lang="it-IT" sz="2000" dirty="0" smtClean="0">
                <a:solidFill>
                  <a:schemeClr val="accent2"/>
                </a:solidFill>
              </a:rPr>
              <a:t>80 e i 100 km</a:t>
            </a:r>
          </a:p>
          <a:p>
            <a:r>
              <a:rPr lang="it-IT" sz="2000" dirty="0" smtClean="0"/>
              <a:t>La Cina potrebbe essere</a:t>
            </a:r>
            <a:br>
              <a:rPr lang="it-IT" sz="2000" dirty="0" smtClean="0"/>
            </a:br>
            <a:r>
              <a:rPr lang="it-IT" sz="2000" dirty="0" smtClean="0"/>
              <a:t>interessata a realizzare </a:t>
            </a:r>
            <a:br>
              <a:rPr lang="it-IT" sz="2000" dirty="0" smtClean="0"/>
            </a:br>
            <a:r>
              <a:rPr lang="it-IT" sz="2000" dirty="0" smtClean="0"/>
              <a:t>un simile progetto, che</a:t>
            </a:r>
            <a:br>
              <a:rPr lang="it-IT" sz="2000" dirty="0" smtClean="0"/>
            </a:br>
            <a:r>
              <a:rPr lang="it-IT" sz="2000" dirty="0" smtClean="0"/>
              <a:t>partirebbe intorno al</a:t>
            </a:r>
            <a:br>
              <a:rPr lang="it-IT" sz="2000" dirty="0" smtClean="0"/>
            </a:br>
            <a:r>
              <a:rPr lang="it-IT" sz="2000" dirty="0" smtClean="0">
                <a:solidFill>
                  <a:srgbClr val="3333CC"/>
                </a:solidFill>
              </a:rPr>
              <a:t>2035</a:t>
            </a:r>
            <a:r>
              <a:rPr lang="it-IT" sz="2000" dirty="0" smtClean="0"/>
              <a:t>!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53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357" y="2344290"/>
            <a:ext cx="3510643" cy="252272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570" y="4758076"/>
            <a:ext cx="4966287" cy="20999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356" y="0"/>
            <a:ext cx="3510643" cy="252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955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rcRect r="24369"/>
          <a:stretch>
            <a:fillRect/>
          </a:stretch>
        </p:blipFill>
        <p:spPr>
          <a:xfrm>
            <a:off x="226740" y="822870"/>
            <a:ext cx="290565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Altre ricerche ad LHC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 algn="ctr">
              <a:buNone/>
            </a:pPr>
            <a:r>
              <a:rPr lang="it-IT" sz="2400" dirty="0" smtClean="0">
                <a:solidFill>
                  <a:srgbClr val="800000"/>
                </a:solidFill>
              </a:rPr>
              <a:t>Abbiamo scoperto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l’ultima particella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elementare o c’è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ancora molto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da scoprire?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Il programma di LHC non si limita alla ricerca del bosone di Higgs.</a:t>
            </a:r>
          </a:p>
          <a:p>
            <a:r>
              <a:rPr lang="it-IT" sz="2400" dirty="0" smtClean="0"/>
              <a:t>Si ricercano </a:t>
            </a:r>
            <a:r>
              <a:rPr lang="it-IT" sz="2400" dirty="0" smtClean="0">
                <a:solidFill>
                  <a:schemeClr val="accent2"/>
                </a:solidFill>
              </a:rPr>
              <a:t>nuovi fenomeni oltre il Modello Standard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chemeClr val="accent2"/>
              </a:solidFill>
            </a:endParaRPr>
          </a:p>
          <a:p>
            <a:r>
              <a:rPr lang="it-IT" sz="2400" dirty="0" smtClean="0"/>
              <a:t>Alcune teorie prevedono che siano possibili segnali mai visti e che potrebbero spiegare fenomeni noti in altri campi, come l’astrofisica, che al momento non hanno spiegazione.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54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746" y="822870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deadoraliveG201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825" y="3491471"/>
            <a:ext cx="5504422" cy="3016340"/>
          </a:xfrm>
          <a:prstGeom prst="rect">
            <a:avLst/>
          </a:prstGeom>
        </p:spPr>
      </p:pic>
      <p:pic>
        <p:nvPicPr>
          <p:cNvPr id="18" name="Immagine 17" descr="SMh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120" y="1116187"/>
            <a:ext cx="2165133" cy="2123564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bosone di </a:t>
            </a:r>
            <a:r>
              <a:rPr lang="it-IT" dirty="0" err="1" smtClean="0"/>
              <a:t>Higgs</a:t>
            </a:r>
            <a:r>
              <a:rPr lang="it-IT" dirty="0" smtClean="0"/>
              <a:t> e l’Universo</a:t>
            </a:r>
            <a:endParaRPr lang="it-IT" dirty="0"/>
          </a:p>
        </p:txBody>
      </p:sp>
      <p:sp>
        <p:nvSpPr>
          <p:cNvPr id="30" name="Segnaposto contenuto 29"/>
          <p:cNvSpPr>
            <a:spLocks noGrp="1"/>
          </p:cNvSpPr>
          <p:nvPr>
            <p:ph idx="1"/>
          </p:nvPr>
        </p:nvSpPr>
        <p:spPr>
          <a:xfrm>
            <a:off x="685801" y="869001"/>
            <a:ext cx="5789302" cy="5681924"/>
          </a:xfrm>
        </p:spPr>
        <p:txBody>
          <a:bodyPr>
            <a:noAutofit/>
          </a:bodyPr>
          <a:lstStyle/>
          <a:p>
            <a:r>
              <a:rPr lang="it-IT" sz="2000" dirty="0" smtClean="0"/>
              <a:t>Il “potenziale” del campi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viene anche “</a:t>
            </a:r>
            <a:r>
              <a:rPr lang="it-IT" sz="2000" dirty="0" err="1" smtClean="0"/>
              <a:t>distrorto</a:t>
            </a:r>
            <a:r>
              <a:rPr lang="it-IT" sz="2000" dirty="0" smtClean="0"/>
              <a:t>” da </a:t>
            </a:r>
            <a:r>
              <a:rPr lang="it-IT" sz="2000" dirty="0" smtClean="0">
                <a:solidFill>
                  <a:srgbClr val="3333CC"/>
                </a:solidFill>
              </a:rPr>
              <a:t>correzioni quantistiche </a:t>
            </a:r>
            <a:r>
              <a:rPr lang="it-IT" sz="2000" dirty="0" smtClean="0"/>
              <a:t>che dipendono soprattutto dalle particelle più pesanti (</a:t>
            </a:r>
            <a:r>
              <a:rPr lang="it-IT" sz="2000" dirty="0" smtClean="0">
                <a:solidFill>
                  <a:srgbClr val="3333CC"/>
                </a:solidFill>
              </a:rPr>
              <a:t>quark top</a:t>
            </a:r>
            <a:r>
              <a:rPr lang="it-IT" sz="2000" dirty="0" smtClean="0"/>
              <a:t>)</a:t>
            </a:r>
          </a:p>
          <a:p>
            <a:r>
              <a:rPr lang="it-IT" sz="2000" dirty="0" smtClean="0"/>
              <a:t>Le misure ad LHC della massa del nuovo bosone e del quark top ci aiutano</a:t>
            </a:r>
            <a:br>
              <a:rPr lang="it-IT" sz="2000" dirty="0" smtClean="0"/>
            </a:br>
            <a:r>
              <a:rPr lang="it-IT" sz="2000" dirty="0" smtClean="0"/>
              <a:t>a capire quale</a:t>
            </a:r>
            <a:br>
              <a:rPr lang="it-IT" sz="2000" dirty="0" smtClean="0"/>
            </a:br>
            <a:r>
              <a:rPr lang="it-IT" sz="2000" dirty="0" smtClean="0"/>
              <a:t>“destino” avrà</a:t>
            </a:r>
            <a:br>
              <a:rPr lang="it-IT" sz="2000" dirty="0" smtClean="0"/>
            </a:br>
            <a:r>
              <a:rPr lang="it-IT" sz="2000" dirty="0" smtClean="0"/>
              <a:t>l’universo</a:t>
            </a:r>
          </a:p>
          <a:p>
            <a:r>
              <a:rPr lang="it-IT" sz="2000" dirty="0" smtClean="0"/>
              <a:t>In alcune</a:t>
            </a:r>
            <a:br>
              <a:rPr lang="it-IT" sz="2000" dirty="0" smtClean="0"/>
            </a:br>
            <a:r>
              <a:rPr lang="it-IT" sz="2000" dirty="0" smtClean="0"/>
              <a:t>configurazioni</a:t>
            </a:r>
            <a:br>
              <a:rPr lang="it-IT" sz="2000" dirty="0" smtClean="0"/>
            </a:br>
            <a:r>
              <a:rPr lang="it-IT" sz="2000" dirty="0" smtClean="0">
                <a:solidFill>
                  <a:srgbClr val="800000"/>
                </a:solidFill>
              </a:rPr>
              <a:t>l’universo 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diventa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instabile</a:t>
            </a:r>
          </a:p>
          <a:p>
            <a:r>
              <a:rPr lang="it-IT" sz="2000" dirty="0" smtClean="0">
                <a:solidFill>
                  <a:schemeClr val="accent2"/>
                </a:solidFill>
              </a:rPr>
              <a:t>Noi pare che siamo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in un universo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metastabile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A8202-73E9-E540-B43A-CAF1C4DEF267}" type="slidenum">
              <a:rPr lang="en-US" smtClean="0"/>
              <a:pPr/>
              <a:t>55</a:t>
            </a:fld>
            <a:endParaRPr lang="en-US"/>
          </a:p>
        </p:txBody>
      </p:sp>
      <p:cxnSp>
        <p:nvCxnSpPr>
          <p:cNvPr id="16" name="Connettore 1 15"/>
          <p:cNvCxnSpPr/>
          <p:nvPr/>
        </p:nvCxnSpPr>
        <p:spPr>
          <a:xfrm rot="10800000" flipV="1">
            <a:off x="4258734" y="1587499"/>
            <a:ext cx="3627969" cy="198966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rot="16200000" flipH="1">
            <a:off x="7551358" y="2109115"/>
            <a:ext cx="1971378" cy="95355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dirty="0" smtClean="0"/>
              <a:t>Il bosone di </a:t>
            </a:r>
            <a:r>
              <a:rPr lang="it-IT" dirty="0" err="1" smtClean="0"/>
              <a:t>Higgs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304" y="2455333"/>
            <a:ext cx="1698003" cy="1078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Potenziale instabile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56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rcRect b="17868"/>
          <a:stretch>
            <a:fillRect/>
          </a:stretch>
        </p:blipFill>
        <p:spPr>
          <a:xfrm>
            <a:off x="0" y="978132"/>
            <a:ext cx="9144000" cy="5632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Potenziale stabile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57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rcRect t="8409"/>
          <a:stretch>
            <a:fillRect/>
          </a:stretch>
        </p:blipFill>
        <p:spPr>
          <a:xfrm>
            <a:off x="0" y="989009"/>
            <a:ext cx="9144000" cy="5629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Potenziale metastabile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58</a:t>
            </a:fld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rcRect b="7373"/>
          <a:stretch>
            <a:fillRect/>
          </a:stretch>
        </p:blipFill>
        <p:spPr>
          <a:xfrm>
            <a:off x="0" y="999420"/>
            <a:ext cx="9156379" cy="5625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fig1-redon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248" y="1412776"/>
            <a:ext cx="5210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/>
          <p:nvPr/>
        </p:nvSpPr>
        <p:spPr>
          <a:xfrm>
            <a:off x="4501448" y="5451376"/>
            <a:ext cx="4033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2"/>
                </a:solidFill>
                <a:latin typeface="+mn-lt"/>
              </a:rPr>
              <a:t>Curva di rotazione della galassia M33</a:t>
            </a:r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pic>
        <p:nvPicPr>
          <p:cNvPr id="1017864" name="Picture 8"/>
          <p:cNvPicPr>
            <a:picLocks noChangeAspect="1" noChangeArrowheads="1"/>
          </p:cNvPicPr>
          <p:nvPr/>
        </p:nvPicPr>
        <p:blipFill>
          <a:blip r:embed="rId3"/>
          <a:srcRect l="7623" b="60115"/>
          <a:stretch>
            <a:fillRect/>
          </a:stretch>
        </p:blipFill>
        <p:spPr bwMode="auto">
          <a:xfrm>
            <a:off x="352043" y="4050098"/>
            <a:ext cx="3240087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La materia oscura</a:t>
            </a:r>
          </a:p>
        </p:txBody>
      </p:sp>
      <p:sp>
        <p:nvSpPr>
          <p:cNvPr id="10178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3340008" cy="4970462"/>
          </a:xfrm>
        </p:spPr>
        <p:txBody>
          <a:bodyPr/>
          <a:lstStyle/>
          <a:p>
            <a:r>
              <a:rPr lang="it-IT" sz="1800" dirty="0"/>
              <a:t>Stelle e pianeti costituiscono </a:t>
            </a:r>
            <a:r>
              <a:rPr lang="it-IT" sz="1800" dirty="0">
                <a:solidFill>
                  <a:schemeClr val="accent2"/>
                </a:solidFill>
              </a:rPr>
              <a:t>solo il 5%</a:t>
            </a:r>
            <a:r>
              <a:rPr lang="it-IT" sz="1800" dirty="0"/>
              <a:t> circa</a:t>
            </a:r>
            <a:r>
              <a:rPr lang="it-IT" sz="1800" dirty="0" smtClean="0"/>
              <a:t> del contenuto </a:t>
            </a:r>
            <a:r>
              <a:rPr lang="it-IT" sz="1800" dirty="0"/>
              <a:t>dell’universo</a:t>
            </a:r>
            <a:endParaRPr lang="it-IT" sz="1800" dirty="0" smtClean="0"/>
          </a:p>
          <a:p>
            <a:r>
              <a:rPr lang="it-IT" sz="1800" dirty="0" smtClean="0"/>
              <a:t>Gran parte della massa </a:t>
            </a:r>
            <a:r>
              <a:rPr lang="it-IT" sz="1800" dirty="0">
                <a:solidFill>
                  <a:schemeClr val="accent2"/>
                </a:solidFill>
              </a:rPr>
              <a:t>non è </a:t>
            </a:r>
            <a:r>
              <a:rPr lang="it-IT" sz="1800" dirty="0" smtClean="0">
                <a:solidFill>
                  <a:schemeClr val="accent2"/>
                </a:solidFill>
              </a:rPr>
              <a:t>visibile</a:t>
            </a:r>
            <a:r>
              <a:rPr lang="it-IT" sz="1800" dirty="0"/>
              <a:t> </a:t>
            </a:r>
            <a:r>
              <a:rPr lang="it-IT" sz="1800" dirty="0" smtClean="0"/>
              <a:t>direttamente</a:t>
            </a:r>
            <a:r>
              <a:rPr lang="it-IT" sz="1800" dirty="0"/>
              <a:t>, ma solo attraverso i suoi </a:t>
            </a:r>
            <a:r>
              <a:rPr lang="it-IT" sz="1800" dirty="0">
                <a:solidFill>
                  <a:schemeClr val="accent2"/>
                </a:solidFill>
              </a:rPr>
              <a:t>effetti </a:t>
            </a:r>
            <a:r>
              <a:rPr lang="it-IT" sz="1800" dirty="0" smtClean="0">
                <a:solidFill>
                  <a:schemeClr val="accent2"/>
                </a:solidFill>
              </a:rPr>
              <a:t>gravitazionali</a:t>
            </a:r>
            <a:endParaRPr lang="it-IT" sz="1800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59</a:t>
            </a:fld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Forze e campi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Le interazioni possono agire a distanza grazie a </a:t>
            </a:r>
            <a:r>
              <a:rPr lang="it-IT" dirty="0" smtClean="0">
                <a:solidFill>
                  <a:srgbClr val="3333CC"/>
                </a:solidFill>
              </a:rPr>
              <a:t>campi</a:t>
            </a:r>
            <a:r>
              <a:rPr lang="it-IT" dirty="0" smtClean="0"/>
              <a:t> di forza.</a:t>
            </a:r>
          </a:p>
          <a:p>
            <a:pPr lvl="1"/>
            <a:r>
              <a:rPr lang="it-IT" dirty="0" smtClean="0"/>
              <a:t>Il </a:t>
            </a:r>
            <a:r>
              <a:rPr lang="it-IT" dirty="0" smtClean="0">
                <a:solidFill>
                  <a:srgbClr val="3333CC"/>
                </a:solidFill>
              </a:rPr>
              <a:t>campo gravitazionale</a:t>
            </a:r>
            <a:br>
              <a:rPr lang="it-IT" dirty="0" smtClean="0">
                <a:solidFill>
                  <a:srgbClr val="3333CC"/>
                </a:solidFill>
              </a:rPr>
            </a:br>
            <a:r>
              <a:rPr lang="it-IT" dirty="0" smtClean="0"/>
              <a:t>generato dal </a:t>
            </a:r>
            <a:r>
              <a:rPr lang="it-IT" dirty="0" smtClean="0">
                <a:solidFill>
                  <a:srgbClr val="800000"/>
                </a:solidFill>
              </a:rPr>
              <a:t>Sole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determina il moto </a:t>
            </a:r>
            <a:br>
              <a:rPr lang="it-IT" dirty="0" smtClean="0"/>
            </a:br>
            <a:r>
              <a:rPr lang="it-IT" dirty="0" smtClean="0"/>
              <a:t>dei </a:t>
            </a:r>
            <a:r>
              <a:rPr lang="it-IT" dirty="0" smtClean="0">
                <a:solidFill>
                  <a:srgbClr val="800000"/>
                </a:solidFill>
              </a:rPr>
              <a:t>pianeti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189" y="1881721"/>
            <a:ext cx="3559006" cy="268450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2" y="3825975"/>
            <a:ext cx="3614636" cy="26657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3636915" y="4580017"/>
            <a:ext cx="5157104" cy="172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Il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campo elettromagnetico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permette comunicazioni a grandi distanze con la trasmissione di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onde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ＭＳ Ｐゴシック" charset="-128"/>
              <a:cs typeface="Trebuchet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Distribuzione della materia luminosa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60</a:t>
            </a:fld>
            <a:endParaRPr lang="it-IT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608" y="6143041"/>
            <a:ext cx="4662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Immagine ai raggi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X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e nel visibile (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Chandra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)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22401" y="5913825"/>
            <a:ext cx="2890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Galaxy cluster 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+mn-lt"/>
              </a:rPr>
            </a:br>
            <a:r>
              <a:rPr lang="en-US" sz="1800" dirty="0">
                <a:solidFill>
                  <a:srgbClr val="FFFFFF"/>
                </a:solidFill>
                <a:latin typeface="+mn-lt"/>
              </a:rPr>
              <a:t>1E 0657-56, "bullet cluster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Distribuzione di massa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61</a:t>
            </a:fld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2608" y="6143041"/>
            <a:ext cx="4996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Immagine dal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gravitational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lensing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e nel visibile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11112"/>
          </a:xfrm>
          <a:prstGeom prst="rect">
            <a:avLst/>
          </a:prstGeom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Materia ordinaria e oscura</a:t>
            </a:r>
            <a:endParaRPr lang="it-IT" sz="360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B0E5-2C05-0C4B-A4C4-A7ED78B96E19}" type="slidenum">
              <a:rPr lang="it-IT" smtClean="0"/>
              <a:pPr/>
              <a:t>62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Simulazione della collisione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La Fisica a LHC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A6AC-10B6-2249-8FAB-F7972346C48D}" type="slidenum">
              <a:rPr lang="it-IT" smtClean="0"/>
              <a:pPr/>
              <a:t>63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39" y="920403"/>
            <a:ext cx="6992155" cy="5403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AA0C4-D761-294C-A7A4-87496E7A404F}" type="slidenum">
              <a:rPr lang="it-IT"/>
              <a:pPr>
                <a:defRPr/>
              </a:pPr>
              <a:t>64</a:t>
            </a:fld>
            <a:endParaRPr lang="it-IT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78225"/>
            <a:ext cx="4032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600" dirty="0" smtClean="0">
                <a:ea typeface="+mj-ea"/>
                <a:cs typeface="+mj-cs"/>
              </a:rPr>
              <a:t>La Grande Unificazione</a:t>
            </a:r>
            <a:endParaRPr lang="it-IT" sz="3600" dirty="0">
              <a:ea typeface="+mj-ea"/>
              <a:cs typeface="+mj-cs"/>
            </a:endParaRPr>
          </a:p>
        </p:txBody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0662" y="1125538"/>
            <a:ext cx="3638293" cy="4970462"/>
          </a:xfrm>
        </p:spPr>
        <p:txBody>
          <a:bodyPr/>
          <a:lstStyle/>
          <a:p>
            <a:r>
              <a:rPr lang="it-IT" sz="1800" dirty="0"/>
              <a:t>Ognuna delle </a:t>
            </a:r>
            <a:r>
              <a:rPr lang="it-IT" sz="1800" dirty="0">
                <a:solidFill>
                  <a:schemeClr val="accent2"/>
                </a:solidFill>
              </a:rPr>
              <a:t>quattro interazioni fondamentali</a:t>
            </a:r>
            <a:r>
              <a:rPr lang="it-IT" sz="1800" dirty="0"/>
              <a:t> è mediata da una </a:t>
            </a:r>
            <a:r>
              <a:rPr lang="it-IT" sz="1800" dirty="0">
                <a:solidFill>
                  <a:schemeClr val="accent2"/>
                </a:solidFill>
              </a:rPr>
              <a:t>particella </a:t>
            </a:r>
            <a:r>
              <a:rPr lang="it-IT" sz="1800" dirty="0"/>
              <a:t>(bosone vettore)</a:t>
            </a:r>
          </a:p>
          <a:p>
            <a:r>
              <a:rPr lang="it-IT" sz="1800" dirty="0"/>
              <a:t>Il </a:t>
            </a:r>
            <a:r>
              <a:rPr lang="it-IT" sz="1800" dirty="0">
                <a:solidFill>
                  <a:schemeClr val="accent2"/>
                </a:solidFill>
              </a:rPr>
              <a:t>Modello Standard</a:t>
            </a:r>
            <a:r>
              <a:rPr lang="it-IT" sz="1800" dirty="0"/>
              <a:t> unifica </a:t>
            </a:r>
            <a:br>
              <a:rPr lang="it-IT" sz="1800" dirty="0"/>
            </a:br>
            <a:r>
              <a:rPr lang="it-IT" sz="1800" dirty="0"/>
              <a:t>le </a:t>
            </a:r>
            <a:r>
              <a:rPr lang="it-IT" sz="1800" dirty="0" smtClean="0"/>
              <a:t>interazioni elettromagnetiche </a:t>
            </a:r>
            <a:r>
              <a:rPr lang="it-IT" sz="1800" dirty="0"/>
              <a:t>e nucleare debole</a:t>
            </a:r>
          </a:p>
          <a:p>
            <a:r>
              <a:rPr lang="it-IT" sz="1800" dirty="0"/>
              <a:t>È possibile che tutte le forze siano in realtà </a:t>
            </a:r>
            <a:r>
              <a:rPr lang="it-IT" sz="1800" dirty="0">
                <a:solidFill>
                  <a:schemeClr val="accent2"/>
                </a:solidFill>
              </a:rPr>
              <a:t>unificate</a:t>
            </a:r>
            <a:r>
              <a:rPr lang="it-IT" sz="1800" dirty="0"/>
              <a:t> in un’unica interazione fondamentale?</a:t>
            </a:r>
          </a:p>
        </p:txBody>
      </p:sp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4091" y="4654745"/>
            <a:ext cx="216058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Line 6"/>
          <p:cNvSpPr>
            <a:spLocks noChangeShapeType="1"/>
          </p:cNvSpPr>
          <p:nvPr/>
        </p:nvSpPr>
        <p:spPr bwMode="auto">
          <a:xfrm flipH="1">
            <a:off x="7956550" y="1844675"/>
            <a:ext cx="0" cy="431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7010400" y="1327150"/>
            <a:ext cx="1219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Grande </a:t>
            </a:r>
            <a:br>
              <a:rPr lang="it-IT" sz="1400" dirty="0">
                <a:solidFill>
                  <a:schemeClr val="accent2"/>
                </a:solidFill>
                <a:latin typeface="Arial" pitchFamily="-110" charset="0"/>
              </a:rPr>
            </a:br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unificazione?</a:t>
            </a:r>
          </a:p>
        </p:txBody>
      </p:sp>
      <p:sp>
        <p:nvSpPr>
          <p:cNvPr id="28682" name="AutoShape 8"/>
          <p:cNvSpPr>
            <a:spLocks noChangeArrowheads="1"/>
          </p:cNvSpPr>
          <p:nvPr/>
        </p:nvSpPr>
        <p:spPr bwMode="auto">
          <a:xfrm>
            <a:off x="4356100" y="4083050"/>
            <a:ext cx="1042988" cy="1081088"/>
          </a:xfrm>
          <a:prstGeom prst="irregularSeal2">
            <a:avLst/>
          </a:prstGeom>
          <a:gradFill rotWithShape="1">
            <a:gsLst>
              <a:gs pos="0">
                <a:srgbClr val="FF0101"/>
              </a:gs>
              <a:gs pos="100000">
                <a:srgbClr val="FFFF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3" name="Line 9"/>
          <p:cNvSpPr>
            <a:spLocks noChangeShapeType="1"/>
          </p:cNvSpPr>
          <p:nvPr/>
        </p:nvSpPr>
        <p:spPr bwMode="auto">
          <a:xfrm>
            <a:off x="5084763" y="2843213"/>
            <a:ext cx="36718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4" name="Line 10"/>
          <p:cNvSpPr>
            <a:spLocks noChangeShapeType="1"/>
          </p:cNvSpPr>
          <p:nvPr/>
        </p:nvSpPr>
        <p:spPr bwMode="auto">
          <a:xfrm flipH="1" flipV="1">
            <a:off x="5084763" y="1042988"/>
            <a:ext cx="0" cy="1800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5" name="Line 11"/>
          <p:cNvSpPr>
            <a:spLocks noChangeShapeType="1"/>
          </p:cNvSpPr>
          <p:nvPr/>
        </p:nvSpPr>
        <p:spPr bwMode="auto">
          <a:xfrm>
            <a:off x="50847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6" name="Line 12"/>
          <p:cNvSpPr>
            <a:spLocks noChangeShapeType="1"/>
          </p:cNvSpPr>
          <p:nvPr/>
        </p:nvSpPr>
        <p:spPr bwMode="auto">
          <a:xfrm>
            <a:off x="57324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7" name="Line 13"/>
          <p:cNvSpPr>
            <a:spLocks noChangeShapeType="1"/>
          </p:cNvSpPr>
          <p:nvPr/>
        </p:nvSpPr>
        <p:spPr bwMode="auto">
          <a:xfrm>
            <a:off x="6453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8" name="Line 14"/>
          <p:cNvSpPr>
            <a:spLocks noChangeShapeType="1"/>
          </p:cNvSpPr>
          <p:nvPr/>
        </p:nvSpPr>
        <p:spPr bwMode="auto">
          <a:xfrm>
            <a:off x="7172325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9" name="Line 15"/>
          <p:cNvSpPr>
            <a:spLocks noChangeShapeType="1"/>
          </p:cNvSpPr>
          <p:nvPr/>
        </p:nvSpPr>
        <p:spPr bwMode="auto">
          <a:xfrm>
            <a:off x="7893050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0" name="Line 16"/>
          <p:cNvSpPr>
            <a:spLocks noChangeShapeType="1"/>
          </p:cNvSpPr>
          <p:nvPr/>
        </p:nvSpPr>
        <p:spPr bwMode="auto">
          <a:xfrm>
            <a:off x="8612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1" name="Line 17"/>
          <p:cNvSpPr>
            <a:spLocks noChangeShapeType="1"/>
          </p:cNvSpPr>
          <p:nvPr/>
        </p:nvSpPr>
        <p:spPr bwMode="auto">
          <a:xfrm flipH="1">
            <a:off x="4940300" y="28432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2" name="Line 18"/>
          <p:cNvSpPr>
            <a:spLocks noChangeShapeType="1"/>
          </p:cNvSpPr>
          <p:nvPr/>
        </p:nvSpPr>
        <p:spPr bwMode="auto">
          <a:xfrm flipH="1">
            <a:off x="4940300" y="2339975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3" name="Line 19"/>
          <p:cNvSpPr>
            <a:spLocks noChangeShapeType="1"/>
          </p:cNvSpPr>
          <p:nvPr/>
        </p:nvSpPr>
        <p:spPr bwMode="auto">
          <a:xfrm flipH="1">
            <a:off x="4940300" y="1835150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4" name="Line 20"/>
          <p:cNvSpPr>
            <a:spLocks noChangeShapeType="1"/>
          </p:cNvSpPr>
          <p:nvPr/>
        </p:nvSpPr>
        <p:spPr bwMode="auto">
          <a:xfrm flipH="1">
            <a:off x="4940300" y="13319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5" name="Text Box 21"/>
          <p:cNvSpPr txBox="1">
            <a:spLocks noChangeArrowheads="1"/>
          </p:cNvSpPr>
          <p:nvPr/>
        </p:nvSpPr>
        <p:spPr bwMode="auto">
          <a:xfrm>
            <a:off x="4940300" y="30099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8696" name="Text Box 22"/>
          <p:cNvSpPr txBox="1">
            <a:spLocks noChangeArrowheads="1"/>
          </p:cNvSpPr>
          <p:nvPr/>
        </p:nvSpPr>
        <p:spPr bwMode="auto">
          <a:xfrm>
            <a:off x="5461000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8697" name="Text Box 23"/>
          <p:cNvSpPr txBox="1">
            <a:spLocks noChangeArrowheads="1"/>
          </p:cNvSpPr>
          <p:nvPr/>
        </p:nvSpPr>
        <p:spPr bwMode="auto">
          <a:xfrm>
            <a:off x="7442200" y="3190875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Energia (</a:t>
            </a:r>
            <a:r>
              <a:rPr lang="it-IT" dirty="0" err="1">
                <a:solidFill>
                  <a:schemeClr val="accent2"/>
                </a:solidFill>
              </a:rPr>
              <a:t>GeV</a:t>
            </a:r>
            <a:r>
              <a:rPr lang="it-IT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8698" name="Text Box 24"/>
          <p:cNvSpPr txBox="1">
            <a:spLocks noChangeArrowheads="1"/>
          </p:cNvSpPr>
          <p:nvPr/>
        </p:nvSpPr>
        <p:spPr bwMode="auto">
          <a:xfrm>
            <a:off x="6154738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28699" name="Text Box 25"/>
          <p:cNvSpPr txBox="1">
            <a:spLocks noChangeArrowheads="1"/>
          </p:cNvSpPr>
          <p:nvPr/>
        </p:nvSpPr>
        <p:spPr bwMode="auto">
          <a:xfrm>
            <a:off x="6846888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28700" name="Text Box 26"/>
          <p:cNvSpPr txBox="1">
            <a:spLocks noChangeArrowheads="1"/>
          </p:cNvSpPr>
          <p:nvPr/>
        </p:nvSpPr>
        <p:spPr bwMode="auto">
          <a:xfrm>
            <a:off x="7610475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16</a:t>
            </a:r>
          </a:p>
        </p:txBody>
      </p:sp>
      <p:sp>
        <p:nvSpPr>
          <p:cNvPr id="28701" name="Text Box 27"/>
          <p:cNvSpPr txBox="1">
            <a:spLocks noChangeArrowheads="1"/>
          </p:cNvSpPr>
          <p:nvPr/>
        </p:nvSpPr>
        <p:spPr bwMode="auto">
          <a:xfrm>
            <a:off x="8374063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28702" name="Text Box 28"/>
          <p:cNvSpPr txBox="1">
            <a:spLocks noChangeArrowheads="1"/>
          </p:cNvSpPr>
          <p:nvPr/>
        </p:nvSpPr>
        <p:spPr bwMode="auto">
          <a:xfrm>
            <a:off x="4437063" y="2162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0.05</a:t>
            </a:r>
          </a:p>
        </p:txBody>
      </p:sp>
      <p:sp>
        <p:nvSpPr>
          <p:cNvPr id="28703" name="Text Box 29"/>
          <p:cNvSpPr txBox="1">
            <a:spLocks noChangeArrowheads="1"/>
          </p:cNvSpPr>
          <p:nvPr/>
        </p:nvSpPr>
        <p:spPr bwMode="auto">
          <a:xfrm>
            <a:off x="4437063" y="1655763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0.10</a:t>
            </a:r>
          </a:p>
        </p:txBody>
      </p:sp>
      <p:sp>
        <p:nvSpPr>
          <p:cNvPr id="28704" name="Text Box 30"/>
          <p:cNvSpPr txBox="1">
            <a:spLocks noChangeArrowheads="1"/>
          </p:cNvSpPr>
          <p:nvPr/>
        </p:nvSpPr>
        <p:spPr bwMode="auto">
          <a:xfrm>
            <a:off x="4435475" y="1149350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0.15</a:t>
            </a:r>
          </a:p>
        </p:txBody>
      </p:sp>
      <p:sp>
        <p:nvSpPr>
          <p:cNvPr id="28705" name="Text Box 31"/>
          <p:cNvSpPr txBox="1">
            <a:spLocks noChangeArrowheads="1"/>
          </p:cNvSpPr>
          <p:nvPr/>
        </p:nvSpPr>
        <p:spPr bwMode="auto">
          <a:xfrm>
            <a:off x="4435475" y="2670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0.00</a:t>
            </a:r>
          </a:p>
        </p:txBody>
      </p:sp>
      <p:sp>
        <p:nvSpPr>
          <p:cNvPr id="28706" name="Text Box 32"/>
          <p:cNvSpPr txBox="1">
            <a:spLocks noChangeArrowheads="1"/>
          </p:cNvSpPr>
          <p:nvPr/>
        </p:nvSpPr>
        <p:spPr bwMode="auto">
          <a:xfrm rot="-5400000">
            <a:off x="3907632" y="1439069"/>
            <a:ext cx="887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Intensità</a:t>
            </a:r>
          </a:p>
        </p:txBody>
      </p:sp>
      <p:sp>
        <p:nvSpPr>
          <p:cNvPr id="28707" name="Freeform 33"/>
          <p:cNvSpPr>
            <a:spLocks/>
          </p:cNvSpPr>
          <p:nvPr/>
        </p:nvSpPr>
        <p:spPr bwMode="auto">
          <a:xfrm>
            <a:off x="5467350" y="1484313"/>
            <a:ext cx="2519363" cy="865187"/>
          </a:xfrm>
          <a:custGeom>
            <a:avLst/>
            <a:gdLst>
              <a:gd name="T0" fmla="*/ 0 w 1600"/>
              <a:gd name="T1" fmla="*/ 0 h 553"/>
              <a:gd name="T2" fmla="*/ 390 w 1600"/>
              <a:gd name="T3" fmla="*/ 250 h 553"/>
              <a:gd name="T4" fmla="*/ 937 w 1600"/>
              <a:gd name="T5" fmla="*/ 442 h 553"/>
              <a:gd name="T6" fmla="*/ 1600 w 1600"/>
              <a:gd name="T7" fmla="*/ 553 h 553"/>
              <a:gd name="T8" fmla="*/ 0 60000 65536"/>
              <a:gd name="T9" fmla="*/ 0 60000 65536"/>
              <a:gd name="T10" fmla="*/ 0 60000 65536"/>
              <a:gd name="T11" fmla="*/ 0 60000 65536"/>
              <a:gd name="T12" fmla="*/ 0 w 1600"/>
              <a:gd name="T13" fmla="*/ 0 h 553"/>
              <a:gd name="T14" fmla="*/ 1600 w 1600"/>
              <a:gd name="T15" fmla="*/ 553 h 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0" h="553">
                <a:moveTo>
                  <a:pt x="0" y="0"/>
                </a:moveTo>
                <a:cubicBezTo>
                  <a:pt x="117" y="88"/>
                  <a:pt x="234" y="176"/>
                  <a:pt x="390" y="250"/>
                </a:cubicBezTo>
                <a:cubicBezTo>
                  <a:pt x="546" y="324"/>
                  <a:pt x="735" y="392"/>
                  <a:pt x="937" y="442"/>
                </a:cubicBezTo>
                <a:cubicBezTo>
                  <a:pt x="1139" y="492"/>
                  <a:pt x="1369" y="522"/>
                  <a:pt x="1600" y="553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8" name="Freeform 34"/>
          <p:cNvSpPr>
            <a:spLocks/>
          </p:cNvSpPr>
          <p:nvPr/>
        </p:nvSpPr>
        <p:spPr bwMode="auto">
          <a:xfrm>
            <a:off x="5448300" y="2352675"/>
            <a:ext cx="2524125" cy="342900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8B018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9" name="Freeform 35"/>
          <p:cNvSpPr>
            <a:spLocks/>
          </p:cNvSpPr>
          <p:nvPr/>
        </p:nvSpPr>
        <p:spPr bwMode="auto">
          <a:xfrm>
            <a:off x="5435600" y="2349500"/>
            <a:ext cx="2524125" cy="142875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0" name="Line 36"/>
          <p:cNvSpPr>
            <a:spLocks noChangeShapeType="1"/>
          </p:cNvSpPr>
          <p:nvPr/>
        </p:nvSpPr>
        <p:spPr bwMode="auto">
          <a:xfrm flipV="1">
            <a:off x="7956550" y="2276475"/>
            <a:ext cx="576263" cy="73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4" name="Line 40"/>
          <p:cNvSpPr>
            <a:spLocks noChangeShapeType="1"/>
          </p:cNvSpPr>
          <p:nvPr/>
        </p:nvSpPr>
        <p:spPr bwMode="auto">
          <a:xfrm>
            <a:off x="5773738" y="1228725"/>
            <a:ext cx="0" cy="3967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5" name="Text Box 41"/>
          <p:cNvSpPr txBox="1">
            <a:spLocks noChangeArrowheads="1"/>
          </p:cNvSpPr>
          <p:nvPr/>
        </p:nvSpPr>
        <p:spPr bwMode="auto">
          <a:xfrm>
            <a:off x="5486400" y="914400"/>
            <a:ext cx="588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10" charset="0"/>
              </a:rPr>
              <a:t>LHC</a:t>
            </a:r>
          </a:p>
        </p:txBody>
      </p:sp>
      <p:sp>
        <p:nvSpPr>
          <p:cNvPr id="28716" name="Text Box 42"/>
          <p:cNvSpPr txBox="1">
            <a:spLocks noChangeArrowheads="1"/>
          </p:cNvSpPr>
          <p:nvPr/>
        </p:nvSpPr>
        <p:spPr bwMode="auto">
          <a:xfrm>
            <a:off x="4721225" y="449580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big bang</a:t>
            </a:r>
          </a:p>
        </p:txBody>
      </p:sp>
      <p:sp>
        <p:nvSpPr>
          <p:cNvPr id="28717" name="Text Box 43"/>
          <p:cNvSpPr txBox="1">
            <a:spLocks noChangeArrowheads="1"/>
          </p:cNvSpPr>
          <p:nvPr/>
        </p:nvSpPr>
        <p:spPr bwMode="auto">
          <a:xfrm>
            <a:off x="7581900" y="419735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forte</a:t>
            </a:r>
          </a:p>
        </p:txBody>
      </p:sp>
      <p:sp>
        <p:nvSpPr>
          <p:cNvPr id="28718" name="Text Box 44"/>
          <p:cNvSpPr txBox="1">
            <a:spLocks noChangeArrowheads="1"/>
          </p:cNvSpPr>
          <p:nvPr/>
        </p:nvSpPr>
        <p:spPr bwMode="auto">
          <a:xfrm>
            <a:off x="7081838" y="4483100"/>
            <a:ext cx="143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elettromagnetica</a:t>
            </a:r>
          </a:p>
        </p:txBody>
      </p:sp>
      <p:sp>
        <p:nvSpPr>
          <p:cNvPr id="28719" name="Text Box 45"/>
          <p:cNvSpPr txBox="1">
            <a:spLocks noChangeArrowheads="1"/>
          </p:cNvSpPr>
          <p:nvPr/>
        </p:nvSpPr>
        <p:spPr bwMode="auto">
          <a:xfrm>
            <a:off x="7785100" y="4794250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debole</a:t>
            </a:r>
          </a:p>
        </p:txBody>
      </p:sp>
      <p:sp>
        <p:nvSpPr>
          <p:cNvPr id="28720" name="Text Box 46"/>
          <p:cNvSpPr txBox="1">
            <a:spLocks noChangeArrowheads="1"/>
          </p:cNvSpPr>
          <p:nvPr/>
        </p:nvSpPr>
        <p:spPr bwMode="auto">
          <a:xfrm>
            <a:off x="7785100" y="5083175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gravità</a:t>
            </a:r>
          </a:p>
        </p:txBody>
      </p:sp>
      <p:sp>
        <p:nvSpPr>
          <p:cNvPr id="28721" name="Text Box 47"/>
          <p:cNvSpPr txBox="1">
            <a:spLocks noChangeArrowheads="1"/>
          </p:cNvSpPr>
          <p:nvPr/>
        </p:nvSpPr>
        <p:spPr bwMode="auto">
          <a:xfrm>
            <a:off x="8170863" y="5867400"/>
            <a:ext cx="57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>
                <a:latin typeface="Arial" pitchFamily="-110" charset="0"/>
              </a:rPr>
              <a:t>(oggi)</a:t>
            </a: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H="1">
            <a:off x="8458200" y="1447800"/>
            <a:ext cx="0" cy="736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8077200" y="1143000"/>
            <a:ext cx="7633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/>
                </a:solidFill>
                <a:latin typeface="Arial" pitchFamily="-110" charset="0"/>
              </a:rPr>
              <a:t>Gravità</a:t>
            </a:r>
            <a:endParaRPr lang="it-IT" sz="1400" dirty="0">
              <a:solidFill>
                <a:schemeClr val="accent2"/>
              </a:solidFill>
              <a:latin typeface="Arial" pitchFamily="-110" charset="0"/>
            </a:endParaRPr>
          </a:p>
        </p:txBody>
      </p:sp>
      <p:sp>
        <p:nvSpPr>
          <p:cNvPr id="53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ccia giù 15"/>
          <p:cNvSpPr/>
          <p:nvPr/>
        </p:nvSpPr>
        <p:spPr bwMode="auto">
          <a:xfrm>
            <a:off x="6858000" y="3450896"/>
            <a:ext cx="1287517" cy="59558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Unificazione e Supersimmetria</a:t>
            </a:r>
            <a:r>
              <a:rPr lang="it-IT" sz="3600" dirty="0"/>
              <a:t>?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430" y="3810000"/>
            <a:ext cx="6269660" cy="262985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000" dirty="0" smtClean="0"/>
              <a:t>Le intensità degli accoppiamenti nello SM non sono compatibili con una grande unificazione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La </a:t>
            </a:r>
            <a:r>
              <a:rPr lang="it-IT" sz="2000" dirty="0">
                <a:solidFill>
                  <a:schemeClr val="accent2"/>
                </a:solidFill>
              </a:rPr>
              <a:t>Supersimmetria</a:t>
            </a:r>
            <a:r>
              <a:rPr lang="it-IT" sz="2000" dirty="0"/>
              <a:t> (SUSY)</a:t>
            </a:r>
            <a:r>
              <a:rPr lang="it-IT" sz="2000" dirty="0" smtClean="0"/>
              <a:t> potrebbe essere un meccanismo necessario per garantire l’unificazione delle interazioni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Per </a:t>
            </a:r>
            <a:r>
              <a:rPr lang="it-IT" sz="2000" dirty="0"/>
              <a:t>ogni particella</a:t>
            </a:r>
            <a:r>
              <a:rPr lang="it-IT" sz="2000" dirty="0" smtClean="0"/>
              <a:t> sarebbe presente una </a:t>
            </a:r>
            <a:br>
              <a:rPr lang="it-IT" sz="2000" dirty="0" smtClean="0"/>
            </a:br>
            <a:r>
              <a:rPr lang="it-IT" sz="2000" i="1" dirty="0" smtClean="0">
                <a:solidFill>
                  <a:schemeClr val="accent2"/>
                </a:solidFill>
              </a:rPr>
              <a:t>s</a:t>
            </a:r>
            <a:r>
              <a:rPr lang="it-IT" sz="2000" dirty="0">
                <a:solidFill>
                  <a:schemeClr val="accent2"/>
                </a:solidFill>
              </a:rPr>
              <a:t>-</a:t>
            </a:r>
            <a:r>
              <a:rPr lang="it-IT" sz="2000" dirty="0" smtClean="0"/>
              <a:t>particella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SUSY fornisce anche particelle candidati di </a:t>
            </a:r>
            <a:r>
              <a:rPr lang="it-IT" sz="2000" dirty="0" smtClean="0">
                <a:solidFill>
                  <a:srgbClr val="3333CC"/>
                </a:solidFill>
              </a:rPr>
              <a:t>materia oscura</a:t>
            </a:r>
            <a:r>
              <a:rPr lang="it-IT" sz="2000" dirty="0" smtClean="0"/>
              <a:t>: particelle stabili che interagiscono pochissimo con la materia (“LSP”)</a:t>
            </a:r>
            <a:endParaRPr lang="it-IT" sz="2000" dirty="0">
              <a:solidFill>
                <a:srgbClr val="3333CC"/>
              </a:solidFill>
            </a:endParaRPr>
          </a:p>
        </p:txBody>
      </p:sp>
      <p:pic>
        <p:nvPicPr>
          <p:cNvPr id="1027076" name="Picture 4"/>
          <p:cNvPicPr>
            <a:picLocks noChangeAspect="1" noChangeArrowheads="1"/>
          </p:cNvPicPr>
          <p:nvPr/>
        </p:nvPicPr>
        <p:blipFill>
          <a:blip r:embed="rId2"/>
          <a:srcRect r="52431"/>
          <a:stretch>
            <a:fillRect/>
          </a:stretch>
        </p:blipFill>
        <p:spPr bwMode="auto">
          <a:xfrm>
            <a:off x="6428831" y="1232278"/>
            <a:ext cx="2671379" cy="21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078" name="Text Box 6"/>
          <p:cNvSpPr txBox="1">
            <a:spLocks noChangeArrowheads="1"/>
          </p:cNvSpPr>
          <p:nvPr/>
        </p:nvSpPr>
        <p:spPr bwMode="auto">
          <a:xfrm>
            <a:off x="7166161" y="3494633"/>
            <a:ext cx="671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SUSY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65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rcRect r="49677"/>
          <a:stretch>
            <a:fillRect/>
          </a:stretch>
        </p:blipFill>
        <p:spPr>
          <a:xfrm>
            <a:off x="101714" y="998181"/>
            <a:ext cx="3110502" cy="252562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rcRect l="50323"/>
          <a:stretch>
            <a:fillRect/>
          </a:stretch>
        </p:blipFill>
        <p:spPr>
          <a:xfrm>
            <a:off x="3236796" y="1003924"/>
            <a:ext cx="3070625" cy="252562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/>
          <a:srcRect l="51548"/>
          <a:stretch>
            <a:fillRect/>
          </a:stretch>
        </p:blipFill>
        <p:spPr bwMode="auto">
          <a:xfrm>
            <a:off x="6423025" y="4134883"/>
            <a:ext cx="2720975" cy="21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22030" y="856232"/>
            <a:ext cx="3500655" cy="3556346"/>
            <a:chOff x="122030" y="856232"/>
            <a:chExt cx="3500655" cy="3556346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rcRect b="28588"/>
            <a:stretch>
              <a:fillRect/>
            </a:stretch>
          </p:blipFill>
          <p:spPr>
            <a:xfrm>
              <a:off x="122030" y="856232"/>
              <a:ext cx="3500502" cy="3060679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3"/>
            <a:srcRect l="11004" t="91393" b="-5123"/>
            <a:stretch>
              <a:fillRect/>
            </a:stretch>
          </p:blipFill>
          <p:spPr>
            <a:xfrm>
              <a:off x="507381" y="3824112"/>
              <a:ext cx="3115304" cy="588466"/>
            </a:xfrm>
            <a:prstGeom prst="rect">
              <a:avLst/>
            </a:prstGeom>
          </p:spPr>
        </p:pic>
      </p:grpSp>
      <p:pic>
        <p:nvPicPr>
          <p:cNvPr id="7" name="Immagine 6" descr="ATLAS_SUSY_EWSummar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6152" y="697109"/>
            <a:ext cx="2775208" cy="322447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SUSY e materia oscura a LHC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66</a:t>
            </a:fld>
            <a:endParaRPr lang="it-IT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77913" y="4175899"/>
            <a:ext cx="5443073" cy="23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 le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particelle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SuSy</a:t>
            </a:r>
            <a:r>
              <a:rPr lang="it-IT" kern="0" dirty="0" smtClean="0">
                <a:latin typeface="Trebuchet MS"/>
                <a:cs typeface="Trebuchet MS"/>
              </a:rPr>
              <a:t> decadono</a:t>
            </a:r>
            <a:br>
              <a:rPr lang="it-IT" kern="0" dirty="0" smtClean="0">
                <a:latin typeface="Trebuchet MS"/>
                <a:cs typeface="Trebuchet MS"/>
              </a:rPr>
            </a:br>
            <a:r>
              <a:rPr lang="it-IT" kern="0" dirty="0" smtClean="0">
                <a:latin typeface="Trebuchet MS"/>
                <a:cs typeface="Trebuchet MS"/>
              </a:rPr>
              <a:t>in particelle stabili che non </a:t>
            </a:r>
            <a:br>
              <a:rPr lang="it-IT" kern="0" dirty="0" smtClean="0">
                <a:latin typeface="Trebuchet MS"/>
                <a:cs typeface="Trebuchet MS"/>
              </a:rPr>
            </a:br>
            <a:r>
              <a:rPr lang="it-IT" kern="0" dirty="0" smtClean="0">
                <a:latin typeface="Trebuchet MS"/>
                <a:cs typeface="Trebuchet MS"/>
              </a:rPr>
              <a:t>interagiscono con la materia </a:t>
            </a:r>
            <a:br>
              <a:rPr lang="it-IT" kern="0" dirty="0" smtClean="0">
                <a:latin typeface="Trebuchet MS"/>
                <a:cs typeface="Trebuchet MS"/>
              </a:rPr>
            </a:br>
            <a:r>
              <a:rPr lang="it-IT" kern="0" dirty="0" smtClean="0">
                <a:latin typeface="Trebuchet MS"/>
                <a:cs typeface="Trebuchet MS"/>
              </a:rPr>
              <a:t>(candidati materia oscura) nel </a:t>
            </a:r>
            <a:br>
              <a:rPr lang="it-IT" kern="0" dirty="0" smtClean="0">
                <a:latin typeface="Trebuchet MS"/>
                <a:cs typeface="Trebuchet MS"/>
              </a:rPr>
            </a:br>
            <a:r>
              <a:rPr lang="it-IT" kern="0" dirty="0" smtClean="0">
                <a:latin typeface="Trebuchet MS"/>
                <a:cs typeface="Trebuchet MS"/>
              </a:rPr>
              <a:t>rivelatore deve </a:t>
            </a:r>
            <a:r>
              <a:rPr lang="it-IT" kern="0" dirty="0" smtClean="0">
                <a:solidFill>
                  <a:srgbClr val="3333CC"/>
                </a:solidFill>
                <a:latin typeface="Trebuchet MS"/>
                <a:cs typeface="Trebuchet MS"/>
              </a:rPr>
              <a:t>mancare energia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LHC non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ha trovato finora segnali di supersimmetria: </a:t>
            </a:r>
            <a:r>
              <a:rPr lang="it-IT" kern="0" dirty="0" smtClean="0">
                <a:latin typeface="Trebuchet MS"/>
                <a:cs typeface="Trebuchet MS"/>
              </a:rPr>
              <a:t>se</a:t>
            </a:r>
            <a:r>
              <a:rPr lang="it-IT" kern="0" baseline="0" dirty="0" smtClean="0">
                <a:latin typeface="Trebuchet MS"/>
                <a:cs typeface="Trebuchet MS"/>
              </a:rPr>
              <a:t> esistono, le particelle </a:t>
            </a:r>
            <a:r>
              <a:rPr lang="it-IT" kern="0" dirty="0" err="1" smtClean="0">
                <a:latin typeface="Trebuchet MS"/>
                <a:cs typeface="Trebuchet MS"/>
              </a:rPr>
              <a:t>SuSy</a:t>
            </a:r>
            <a:r>
              <a:rPr lang="it-IT" kern="0" dirty="0" smtClean="0">
                <a:latin typeface="Trebuchet MS"/>
                <a:cs typeface="Trebuchet MS"/>
              </a:rPr>
              <a:t> devono essere più pesanti di quanti si pensava finora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640290" y="2127103"/>
            <a:ext cx="1260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3333CC"/>
                </a:solidFill>
                <a:latin typeface="+mn-lt"/>
              </a:rPr>
              <a:t>Z+jets+ME</a:t>
            </a:r>
            <a:r>
              <a:rPr lang="en-US" baseline="-25000" dirty="0" err="1" smtClean="0">
                <a:solidFill>
                  <a:srgbClr val="3333CC"/>
                </a:solidFill>
                <a:latin typeface="+mn-lt"/>
              </a:rPr>
              <a:t>T</a:t>
            </a:r>
            <a:endParaRPr lang="en-US" dirty="0">
              <a:solidFill>
                <a:srgbClr val="3333CC"/>
              </a:solidFill>
              <a:latin typeface="+mn-lt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213" y="2888118"/>
            <a:ext cx="2351224" cy="176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ttangolo 15"/>
          <p:cNvSpPr/>
          <p:nvPr/>
        </p:nvSpPr>
        <p:spPr bwMode="auto">
          <a:xfrm>
            <a:off x="804616" y="3841750"/>
            <a:ext cx="47625" cy="5312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Immagine 2" descr="T1tttt_ICHEP201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5522" y="3689522"/>
            <a:ext cx="3102885" cy="32340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Unificare anche la gravità?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Unificare anche la gravità richiede sormontare difficoltà teoriche per la sua trattazione quantistica</a:t>
            </a:r>
          </a:p>
          <a:p>
            <a:r>
              <a:rPr lang="it-IT" sz="2400" dirty="0" smtClean="0"/>
              <a:t>Una possibile teoria tratta le particelle non come oggetti puntiformi ma come </a:t>
            </a:r>
            <a:r>
              <a:rPr lang="it-IT" sz="2400" dirty="0" smtClean="0">
                <a:solidFill>
                  <a:srgbClr val="3333CC"/>
                </a:solidFill>
              </a:rPr>
              <a:t>stringhe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Questi modello richiedono la presenza di </a:t>
            </a:r>
            <a:r>
              <a:rPr lang="it-IT" sz="2400" dirty="0" smtClean="0">
                <a:solidFill>
                  <a:srgbClr val="3333CC"/>
                </a:solidFill>
              </a:rPr>
              <a:t>nuove dimensioni spazio-temporali</a:t>
            </a:r>
            <a:r>
              <a:rPr lang="it-IT" sz="2400" dirty="0" smtClean="0"/>
              <a:t>, e non sono ad oggi sufficientemente predittivi</a:t>
            </a:r>
          </a:p>
        </p:txBody>
      </p:sp>
      <p:pic>
        <p:nvPicPr>
          <p:cNvPr id="31750" name="Picture 5" descr="string.jpg"/>
          <p:cNvPicPr>
            <a:picLocks noChangeAspect="1"/>
          </p:cNvPicPr>
          <p:nvPr/>
        </p:nvPicPr>
        <p:blipFill>
          <a:blip r:embed="rId2"/>
          <a:srcRect l="6976" t="10886" r="6976" b="10422"/>
          <a:stretch>
            <a:fillRect/>
          </a:stretch>
        </p:blipFill>
        <p:spPr bwMode="auto">
          <a:xfrm>
            <a:off x="2944813" y="2971800"/>
            <a:ext cx="3074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OT0030H.jpg"/>
          <p:cNvPicPr>
            <a:picLocks noChangeAspect="1"/>
          </p:cNvPicPr>
          <p:nvPr/>
        </p:nvPicPr>
        <p:blipFill>
          <a:blip r:embed="rId3">
            <a:lum bright="-44000" contrast="60000"/>
          </a:blip>
          <a:srcRect/>
          <a:stretch>
            <a:fillRect/>
          </a:stretch>
        </p:blipFill>
        <p:spPr bwMode="auto">
          <a:xfrm>
            <a:off x="6019800" y="2708275"/>
            <a:ext cx="3048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5128" r="2564"/>
          <a:stretch>
            <a:fillRect/>
          </a:stretch>
        </p:blipFill>
        <p:spPr>
          <a:xfrm>
            <a:off x="152400" y="2971800"/>
            <a:ext cx="2743200" cy="1862328"/>
          </a:xfrm>
          <a:prstGeom prst="rect">
            <a:avLst/>
          </a:prstGeom>
        </p:spPr>
      </p:pic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dirty="0" smtClean="0"/>
              <a:t>La Fisica a LHC</a:t>
            </a:r>
            <a:endParaRPr lang="it-IT" dirty="0"/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2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594980"/>
            <a:ext cx="1905000" cy="228600"/>
          </a:xfrm>
        </p:spPr>
        <p:txBody>
          <a:bodyPr/>
          <a:lstStyle/>
          <a:p>
            <a:fld id="{F81BA6AC-10B6-2249-8FAB-F7972346C48D}" type="slidenum">
              <a:rPr lang="it-IT" smtClean="0"/>
              <a:pPr/>
              <a:t>67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rcRect t="1375"/>
          <a:stretch>
            <a:fillRect/>
          </a:stretch>
        </p:blipFill>
        <p:spPr>
          <a:xfrm>
            <a:off x="152400" y="1295400"/>
            <a:ext cx="7162800" cy="5466911"/>
          </a:xfrm>
          <a:prstGeom prst="rect">
            <a:avLst/>
          </a:prstGeom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La Fisica a LHC</a:t>
            </a:r>
            <a:endParaRPr lang="it-IT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Extra dimensioni</a:t>
            </a:r>
            <a:endParaRPr lang="it-IT" sz="3600" dirty="0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68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066800"/>
            <a:ext cx="3886200" cy="3352800"/>
          </a:xfrm>
        </p:spPr>
        <p:txBody>
          <a:bodyPr/>
          <a:lstStyle/>
          <a:p>
            <a:r>
              <a:rPr lang="it-IT" sz="1800" dirty="0">
                <a:solidFill>
                  <a:schemeClr val="bg1"/>
                </a:solidFill>
              </a:rPr>
              <a:t>Alcune teorie prevedono l’esistenza di </a:t>
            </a:r>
            <a:r>
              <a:rPr lang="it-IT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nuove dimensioni spaziali</a:t>
            </a:r>
          </a:p>
          <a:p>
            <a:r>
              <a:rPr lang="it-IT" sz="1800" dirty="0">
                <a:solidFill>
                  <a:schemeClr val="bg1"/>
                </a:solidFill>
              </a:rPr>
              <a:t>Le nuove dimensioni non sono accessibili nella nostra esperienza perché “</a:t>
            </a:r>
            <a:r>
              <a:rPr lang="it-IT" sz="1800" dirty="0" err="1">
                <a:solidFill>
                  <a:srgbClr val="ADADEB"/>
                </a:solidFill>
              </a:rPr>
              <a:t>compattificate</a:t>
            </a:r>
            <a:r>
              <a:rPr lang="it-IT" sz="1800" dirty="0">
                <a:solidFill>
                  <a:schemeClr val="bg1"/>
                </a:solidFill>
              </a:rPr>
              <a:t>” con raggi di curvatura molto piccoli</a:t>
            </a:r>
            <a:endParaRPr lang="it-IT" sz="1800" dirty="0" smtClean="0">
              <a:solidFill>
                <a:schemeClr val="bg1"/>
              </a:solidFill>
            </a:endParaRPr>
          </a:p>
          <a:p>
            <a:r>
              <a:rPr lang="it-IT" sz="1800" dirty="0" smtClean="0">
                <a:solidFill>
                  <a:schemeClr val="bg1"/>
                </a:solidFill>
              </a:rPr>
              <a:t>Extra dimensioni </a:t>
            </a:r>
            <a:r>
              <a:rPr lang="it-IT" sz="1800" dirty="0">
                <a:solidFill>
                  <a:schemeClr val="bg1"/>
                </a:solidFill>
              </a:rPr>
              <a:t>si</a:t>
            </a:r>
            <a:r>
              <a:rPr lang="it-IT" sz="1800" dirty="0" smtClean="0">
                <a:solidFill>
                  <a:schemeClr val="bg1"/>
                </a:solidFill>
              </a:rPr>
              <a:t> possono manifestare </a:t>
            </a:r>
            <a:r>
              <a:rPr lang="it-IT" sz="1800" dirty="0">
                <a:solidFill>
                  <a:schemeClr val="bg1"/>
                </a:solidFill>
              </a:rPr>
              <a:t>con uno spettro di </a:t>
            </a:r>
            <a:r>
              <a:rPr lang="it-IT" sz="1800" dirty="0">
                <a:solidFill>
                  <a:srgbClr val="ADADEB"/>
                </a:solidFill>
              </a:rPr>
              <a:t>nuove particelle</a:t>
            </a:r>
            <a:r>
              <a:rPr lang="it-IT" sz="1800" dirty="0">
                <a:solidFill>
                  <a:schemeClr val="bg1"/>
                </a:solidFill>
              </a:rPr>
              <a:t> rivelabili ad LHC</a:t>
            </a:r>
          </a:p>
        </p:txBody>
      </p:sp>
      <p:pic>
        <p:nvPicPr>
          <p:cNvPr id="102811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846308"/>
            <a:ext cx="2764930" cy="1935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1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143000"/>
            <a:ext cx="2895600" cy="78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113" name="Picture 17" descr="CMS-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953000"/>
            <a:ext cx="414020" cy="381000"/>
          </a:xfrm>
          <a:prstGeom prst="rect">
            <a:avLst/>
          </a:prstGeom>
          <a:noFill/>
        </p:spPr>
      </p:pic>
      <p:sp>
        <p:nvSpPr>
          <p:cNvPr id="1028111" name="Text Box 15"/>
          <p:cNvSpPr txBox="1">
            <a:spLocks noChangeArrowheads="1"/>
          </p:cNvSpPr>
          <p:nvPr/>
        </p:nvSpPr>
        <p:spPr bwMode="auto">
          <a:xfrm>
            <a:off x="6791379" y="4999564"/>
            <a:ext cx="892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Z</a:t>
            </a:r>
            <a:r>
              <a:rPr lang="en-US" sz="1800">
                <a:solidFill>
                  <a:schemeClr val="accent2"/>
                </a:solidFill>
                <a:sym typeface="Symbol" charset="2"/>
              </a:rPr>
              <a:t>qq</a:t>
            </a:r>
            <a:endParaRPr lang="en-US" sz="1800" baseline="30000">
              <a:solidFill>
                <a:schemeClr val="accent2"/>
              </a:solidFill>
              <a:sym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Ricerca di nuove particelle ad LHC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69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622" y="795402"/>
            <a:ext cx="4510378" cy="288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622" y="3697121"/>
            <a:ext cx="4510378" cy="288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57" y="780143"/>
            <a:ext cx="4250752" cy="43452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8045" y="5166953"/>
            <a:ext cx="4543312" cy="134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 ricerca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la presenza di un</a:t>
            </a:r>
            <a:r>
              <a:rPr lang="it-IT" sz="2000" kern="0" dirty="0" smtClean="0">
                <a:solidFill>
                  <a:srgbClr val="800000"/>
                </a:solidFill>
                <a:latin typeface="Trebuchet MS"/>
                <a:cs typeface="Trebuchet MS"/>
              </a:rPr>
              <a:t> “</a:t>
            </a:r>
            <a:r>
              <a:rPr lang="it-IT" sz="2000" kern="0" dirty="0" smtClean="0">
                <a:solidFill>
                  <a:srgbClr val="FF0000"/>
                </a:solidFill>
                <a:latin typeface="Trebuchet MS"/>
                <a:cs typeface="Trebuchet MS"/>
              </a:rPr>
              <a:t>picco</a:t>
            </a:r>
            <a:r>
              <a:rPr lang="it-IT" sz="2000" kern="0" dirty="0" smtClean="0">
                <a:solidFill>
                  <a:srgbClr val="800000"/>
                </a:solidFill>
                <a:latin typeface="Trebuchet MS"/>
                <a:cs typeface="Trebuchet MS"/>
              </a:rPr>
              <a:t>” evidente come per il bosone di </a:t>
            </a:r>
            <a:r>
              <a:rPr lang="it-IT" sz="2000" kern="0" dirty="0" err="1" smtClean="0">
                <a:solidFill>
                  <a:srgbClr val="800000"/>
                </a:solidFill>
                <a:latin typeface="Trebuchet MS"/>
                <a:cs typeface="Trebuchet MS"/>
              </a:rPr>
              <a:t>Higgs</a:t>
            </a:r>
            <a:endParaRPr kumimoji="0" lang="it-IT" sz="2000" b="0" i="0" u="none" strike="noStrike" kern="0" cap="none" spc="0" normalizeH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 modello richiedono la presenza di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nuove dimensioni spazio-temporali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e non sono ad oggi sufficientemente predittivi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7" y="3318024"/>
            <a:ext cx="4823020" cy="278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Campi e particelle</a:t>
            </a:r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A ogni campo corrisponde una </a:t>
            </a:r>
            <a:r>
              <a:rPr lang="it-IT" sz="2800" dirty="0" smtClean="0">
                <a:solidFill>
                  <a:srgbClr val="3333CC"/>
                </a:solidFill>
              </a:rPr>
              <a:t>particella </a:t>
            </a:r>
            <a:r>
              <a:rPr lang="it-IT" sz="2800" dirty="0" smtClean="0"/>
              <a:t>che ne spiega il funzionamento su dimensioni microscopiche.</a:t>
            </a:r>
          </a:p>
          <a:p>
            <a:pPr marL="742950" lvl="2" indent="-342900"/>
            <a:r>
              <a:rPr lang="it-IT" dirty="0" smtClean="0"/>
              <a:t>Esempio: </a:t>
            </a:r>
            <a:r>
              <a:rPr lang="it-IT" dirty="0" smtClean="0">
                <a:solidFill>
                  <a:schemeClr val="accent2"/>
                </a:solidFill>
              </a:rPr>
              <a:t>campo elettromagnetico </a:t>
            </a:r>
            <a:r>
              <a:rPr lang="it-IT" dirty="0" smtClean="0"/>
              <a:t>↔ </a:t>
            </a:r>
            <a:r>
              <a:rPr lang="it-IT" dirty="0" smtClean="0">
                <a:solidFill>
                  <a:srgbClr val="3333CC"/>
                </a:solidFill>
              </a:rPr>
              <a:t>fotone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  <a:endParaRPr lang="it-IT" dirty="0" smtClean="0">
              <a:solidFill>
                <a:srgbClr val="3333CC"/>
              </a:solidFill>
            </a:endParaRPr>
          </a:p>
          <a:p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13" name="Immagine 12" descr="Electromagneticwave3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93" y="3432218"/>
            <a:ext cx="2702801" cy="26848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0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08279" y="2193367"/>
            <a:ext cx="4317999" cy="4356203"/>
          </a:xfrm>
          <a:prstGeom prst="rect">
            <a:avLst/>
          </a:prstGeom>
          <a:ln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Quale sarà la prossima scoperta?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ATLAS e CMS hanno osservato nei primi dati a 13 </a:t>
            </a:r>
            <a:r>
              <a:rPr lang="it-IT" sz="1800" dirty="0" err="1" smtClean="0"/>
              <a:t>TeV</a:t>
            </a:r>
            <a:r>
              <a:rPr lang="it-IT" sz="1800" dirty="0" smtClean="0"/>
              <a:t> un </a:t>
            </a:r>
            <a:r>
              <a:rPr lang="it-IT" sz="1800" dirty="0" smtClean="0">
                <a:solidFill>
                  <a:srgbClr val="3333CC"/>
                </a:solidFill>
              </a:rPr>
              <a:t>eccesso di eventi</a:t>
            </a:r>
            <a:r>
              <a:rPr lang="it-IT" sz="1800" dirty="0" smtClean="0"/>
              <a:t> che potrebbe corrispondere ad una particella di </a:t>
            </a:r>
            <a:r>
              <a:rPr lang="it-IT" sz="1800" dirty="0" smtClean="0">
                <a:solidFill>
                  <a:srgbClr val="3333CC"/>
                </a:solidFill>
              </a:rPr>
              <a:t>massa 7</a:t>
            </a:r>
            <a:r>
              <a:rPr lang="it-IT" sz="1800" dirty="0" smtClean="0">
                <a:solidFill>
                  <a:schemeClr val="accent2"/>
                </a:solidFill>
              </a:rPr>
              <a:t>50 </a:t>
            </a:r>
            <a:r>
              <a:rPr lang="it-IT" sz="1800" dirty="0" err="1" smtClean="0">
                <a:solidFill>
                  <a:schemeClr val="accent2"/>
                </a:solidFill>
              </a:rPr>
              <a:t>GeV</a:t>
            </a:r>
            <a:r>
              <a:rPr lang="it-IT" sz="1800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it-IT" sz="1800" dirty="0" smtClean="0">
                <a:solidFill>
                  <a:srgbClr val="800000"/>
                </a:solidFill>
              </a:rPr>
              <a:t>Troppo presto per poter affermare che sia un segnale reale e invece non sia solo una fluttuazione, i prossimi dati ci daranno una risposta</a:t>
            </a:r>
            <a:endParaRPr lang="it-IT" sz="1800" dirty="0">
              <a:solidFill>
                <a:srgbClr val="80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5" name="Immagine 4" descr="fig_0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4"/>
          <a:stretch/>
        </p:blipFill>
        <p:spPr>
          <a:xfrm rot="5400000">
            <a:off x="194192" y="2264478"/>
            <a:ext cx="4133194" cy="4122454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 bwMode="auto">
          <a:xfrm>
            <a:off x="1448778" y="3310579"/>
            <a:ext cx="1020241" cy="1020241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6050179" y="3425911"/>
            <a:ext cx="1020241" cy="1020241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20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 l="7347" t="18911" r="11837" b="5444"/>
          <a:stretch>
            <a:fillRect/>
          </a:stretch>
        </p:blipFill>
        <p:spPr>
          <a:xfrm>
            <a:off x="682262" y="3777487"/>
            <a:ext cx="3796958" cy="253130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Interazioni tra particelle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Protoni e neutroni sono tenuti insieme nel nucleo da una </a:t>
            </a:r>
            <a:r>
              <a:rPr lang="it-IT" sz="2000" dirty="0" smtClean="0">
                <a:solidFill>
                  <a:srgbClr val="3333CC"/>
                </a:solidFill>
              </a:rPr>
              <a:t>forza forte</a:t>
            </a:r>
            <a:r>
              <a:rPr lang="it-IT" sz="2000" dirty="0" smtClean="0"/>
              <a:t>, molto più intensa di quella elettromagnetica, che vince la repulsione elettrostatica tra i protoni, tutti di carica positiva</a:t>
            </a:r>
          </a:p>
          <a:p>
            <a:pPr lvl="1"/>
            <a:r>
              <a:rPr lang="it-IT" sz="1800" dirty="0" smtClean="0"/>
              <a:t>Il </a:t>
            </a:r>
            <a:r>
              <a:rPr lang="it-IT" sz="1800" dirty="0" smtClean="0">
                <a:solidFill>
                  <a:srgbClr val="3333CC"/>
                </a:solidFill>
              </a:rPr>
              <a:t>mediatore </a:t>
            </a:r>
            <a:r>
              <a:rPr lang="it-IT" sz="1800" dirty="0" smtClean="0"/>
              <a:t>di questa </a:t>
            </a:r>
            <a:r>
              <a:rPr lang="it-IT" sz="1800" dirty="0" smtClean="0">
                <a:solidFill>
                  <a:schemeClr val="accent2"/>
                </a:solidFill>
              </a:rPr>
              <a:t>forza forte </a:t>
            </a:r>
            <a:r>
              <a:rPr lang="it-IT" sz="1800" dirty="0" smtClean="0"/>
              <a:t>è il </a:t>
            </a:r>
            <a:r>
              <a:rPr lang="it-IT" sz="1800" dirty="0" smtClean="0">
                <a:solidFill>
                  <a:srgbClr val="3333CC"/>
                </a:solidFill>
              </a:rPr>
              <a:t>gluone</a:t>
            </a:r>
          </a:p>
          <a:p>
            <a:r>
              <a:rPr lang="it-IT" sz="2000" dirty="0" smtClean="0"/>
              <a:t>I decadimenti nucleari (la radioattività) sono dovuti allo scambio di una </a:t>
            </a:r>
            <a:r>
              <a:rPr lang="it-IT" sz="2000" dirty="0" smtClean="0">
                <a:solidFill>
                  <a:schemeClr val="accent2"/>
                </a:solidFill>
              </a:rPr>
              <a:t>particella </a:t>
            </a:r>
            <a:r>
              <a:rPr lang="it-IT" sz="2000" dirty="0" err="1" smtClean="0">
                <a:solidFill>
                  <a:schemeClr val="accent2"/>
                </a:solidFill>
              </a:rPr>
              <a:t>W</a:t>
            </a:r>
            <a:r>
              <a:rPr lang="it-IT" sz="2000" dirty="0" smtClean="0"/>
              <a:t>, mediatore </a:t>
            </a:r>
            <a:r>
              <a:rPr lang="it-IT" sz="2000" dirty="0" smtClean="0">
                <a:solidFill>
                  <a:srgbClr val="3333CC"/>
                </a:solidFill>
              </a:rPr>
              <a:t>dell’interazione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>
                <a:solidFill>
                  <a:srgbClr val="3333CC"/>
                </a:solidFill>
              </a:rPr>
              <a:t>debole </a:t>
            </a:r>
            <a:r>
              <a:rPr lang="it-IT" sz="2000" dirty="0" smtClean="0"/>
              <a:t>che, a differenza di altre note, agisce a </a:t>
            </a:r>
            <a:r>
              <a:rPr lang="it-IT" sz="2000" dirty="0" smtClean="0">
                <a:solidFill>
                  <a:schemeClr val="accent2"/>
                </a:solidFill>
              </a:rPr>
              <a:t>corto raggio</a:t>
            </a:r>
          </a:p>
          <a:p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rcRect l="859" r="4890"/>
          <a:stretch>
            <a:fillRect/>
          </a:stretch>
        </p:blipFill>
        <p:spPr>
          <a:xfrm>
            <a:off x="5721604" y="3949559"/>
            <a:ext cx="2501130" cy="234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120365" y="2010805"/>
            <a:ext cx="3960138" cy="3117089"/>
            <a:chOff x="5022397" y="1914674"/>
            <a:chExt cx="4098747" cy="3136668"/>
          </a:xfrm>
        </p:grpSpPr>
        <p:pic>
          <p:nvPicPr>
            <p:cNvPr id="7" name="Picture 19"/>
            <p:cNvPicPr>
              <a:picLocks noChangeAspect="1" noChangeArrowheads="1"/>
            </p:cNvPicPr>
            <p:nvPr/>
          </p:nvPicPr>
          <p:blipFill>
            <a:blip r:embed="rId2"/>
            <a:srcRect r="52508" b="9907"/>
            <a:stretch>
              <a:fillRect/>
            </a:stretch>
          </p:blipFill>
          <p:spPr bwMode="auto">
            <a:xfrm>
              <a:off x="5061120" y="1945538"/>
              <a:ext cx="4060024" cy="3105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ttangolo arrotondato 7"/>
            <p:cNvSpPr/>
            <p:nvPr/>
          </p:nvSpPr>
          <p:spPr bwMode="auto">
            <a:xfrm>
              <a:off x="5022397" y="1914674"/>
              <a:ext cx="888274" cy="3055738"/>
            </a:xfrm>
            <a:prstGeom prst="roundRect">
              <a:avLst>
                <a:gd name="adj" fmla="val 41112"/>
              </a:avLst>
            </a:prstGeom>
            <a:noFill/>
            <a:ln w="34925" cap="flat" cmpd="sng" algn="ctr">
              <a:solidFill>
                <a:srgbClr val="FF6600">
                  <a:alpha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cxnSp>
        <p:nvCxnSpPr>
          <p:cNvPr id="10" name="Connettore 2 9"/>
          <p:cNvCxnSpPr>
            <a:endCxn id="9" idx="0"/>
          </p:cNvCxnSpPr>
          <p:nvPr/>
        </p:nvCxnSpPr>
        <p:spPr bwMode="auto">
          <a:xfrm rot="16200000" flipH="1">
            <a:off x="5279847" y="5317102"/>
            <a:ext cx="554634" cy="1536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0781" y="869001"/>
            <a:ext cx="8381172" cy="5681924"/>
          </a:xfrm>
        </p:spPr>
        <p:txBody>
          <a:bodyPr/>
          <a:lstStyle/>
          <a:p>
            <a:r>
              <a:rPr lang="it-IT" sz="2400" dirty="0" smtClean="0"/>
              <a:t>Tutte le </a:t>
            </a:r>
            <a:r>
              <a:rPr lang="it-IT" sz="2400" dirty="0" smtClean="0">
                <a:solidFill>
                  <a:schemeClr val="accent2"/>
                </a:solidFill>
              </a:rPr>
              <a:t>particelle elementari </a:t>
            </a:r>
            <a:r>
              <a:rPr lang="it-IT" sz="2400" dirty="0" smtClean="0"/>
              <a:t>conosciute e le loro </a:t>
            </a:r>
            <a:r>
              <a:rPr lang="it-IT" sz="2400" dirty="0" smtClean="0">
                <a:solidFill>
                  <a:srgbClr val="3333CC"/>
                </a:solidFill>
              </a:rPr>
              <a:t>forze </a:t>
            </a:r>
            <a:r>
              <a:rPr lang="it-IT" sz="2400" dirty="0" smtClean="0"/>
              <a:t>(</a:t>
            </a:r>
            <a:r>
              <a:rPr lang="it-IT" sz="2400" dirty="0" smtClean="0">
                <a:solidFill>
                  <a:srgbClr val="3333CC"/>
                </a:solidFill>
              </a:rPr>
              <a:t>interazioni</a:t>
            </a:r>
            <a:r>
              <a:rPr lang="it-IT" sz="2400" dirty="0" smtClean="0"/>
              <a:t>) sono riunite in un’unico </a:t>
            </a:r>
            <a:r>
              <a:rPr lang="it-IT" sz="2400" dirty="0" smtClean="0">
                <a:solidFill>
                  <a:schemeClr val="accent2"/>
                </a:solidFill>
              </a:rPr>
              <a:t>modello teorico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chemeClr val="accent2"/>
              </a:solidFill>
            </a:endParaRPr>
          </a:p>
          <a:p>
            <a:r>
              <a:rPr lang="it-IT" sz="2400" dirty="0" smtClean="0"/>
              <a:t>Le particelle che formano</a:t>
            </a:r>
            <a:br>
              <a:rPr lang="it-IT" sz="2400" dirty="0" smtClean="0"/>
            </a:br>
            <a:r>
              <a:rPr lang="it-IT" sz="2400" dirty="0" smtClean="0"/>
              <a:t>la materia ordinaria </a:t>
            </a:r>
            <a:br>
              <a:rPr lang="it-IT" sz="2400" dirty="0" smtClean="0"/>
            </a:br>
            <a:r>
              <a:rPr lang="it-IT" sz="2400" dirty="0" smtClean="0"/>
              <a:t>esistono in </a:t>
            </a:r>
            <a:r>
              <a:rPr lang="it-IT" sz="2400" dirty="0" smtClean="0">
                <a:solidFill>
                  <a:srgbClr val="3333CC"/>
                </a:solidFill>
              </a:rPr>
              <a:t>tre repliche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rgbClr val="3333CC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r>
              <a:rPr lang="it-IT" sz="2400" dirty="0" smtClean="0">
                <a:solidFill>
                  <a:srgbClr val="800000"/>
                </a:solidFill>
              </a:rPr>
              <a:t>Il Modello Standard non è 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completo:</a:t>
            </a:r>
          </a:p>
          <a:p>
            <a:pPr lvl="1"/>
            <a:r>
              <a:rPr lang="it-IT" sz="2400" dirty="0" smtClean="0"/>
              <a:t>È il </a:t>
            </a:r>
            <a:r>
              <a:rPr lang="it-IT" sz="2400" dirty="0" smtClean="0">
                <a:solidFill>
                  <a:schemeClr val="accent2"/>
                </a:solidFill>
              </a:rPr>
              <a:t>gravitone </a:t>
            </a:r>
            <a:r>
              <a:rPr lang="it-IT" sz="2400" dirty="0" smtClean="0"/>
              <a:t>la particella</a:t>
            </a:r>
            <a:br>
              <a:rPr lang="it-IT" sz="2400" dirty="0" smtClean="0"/>
            </a:br>
            <a:r>
              <a:rPr lang="it-IT" sz="2400" dirty="0" smtClean="0"/>
              <a:t>che corrisponde al campo</a:t>
            </a:r>
            <a:br>
              <a:rPr lang="it-IT" sz="2400" dirty="0" smtClean="0"/>
            </a:br>
            <a:r>
              <a:rPr lang="it-IT" sz="2400" dirty="0" smtClean="0"/>
              <a:t>gravitazionale?</a:t>
            </a:r>
          </a:p>
          <a:p>
            <a:pPr lvl="1"/>
            <a:r>
              <a:rPr lang="it-IT" sz="2400" dirty="0" smtClean="0"/>
              <a:t>Non lo sappiamo ancora!</a:t>
            </a:r>
          </a:p>
          <a:p>
            <a:pPr lvl="1"/>
            <a:r>
              <a:rPr lang="is-IS" sz="2400" dirty="0" smtClean="0">
                <a:solidFill>
                  <a:srgbClr val="800000"/>
                </a:solidFill>
              </a:rPr>
              <a:t>… ma sappiamo che</a:t>
            </a:r>
            <a:br>
              <a:rPr lang="is-IS" sz="2400" dirty="0" smtClean="0">
                <a:solidFill>
                  <a:srgbClr val="800000"/>
                </a:solidFill>
              </a:rPr>
            </a:br>
            <a:r>
              <a:rPr lang="is-IS" sz="2400" dirty="0" smtClean="0">
                <a:solidFill>
                  <a:srgbClr val="800000"/>
                </a:solidFill>
              </a:rPr>
              <a:t>anche la gravità si propaga per onde</a:t>
            </a:r>
            <a:endParaRPr lang="it-IT" sz="2400" dirty="0" smtClean="0">
              <a:solidFill>
                <a:srgbClr val="800000"/>
              </a:solidFill>
            </a:endParaRPr>
          </a:p>
          <a:p>
            <a:pPr marL="457200" lvl="1" indent="0">
              <a:buNone/>
            </a:pPr>
            <a:endParaRPr lang="it-IT" sz="2400" dirty="0" smtClean="0"/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bosone di Higgs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233C7-E0AF-9F43-B231-46AD565A5FD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583049" y="5602103"/>
            <a:ext cx="19635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  <a:latin typeface="+mn-lt"/>
              </a:rPr>
              <a:t>Formano la materia</a:t>
            </a:r>
            <a:br>
              <a:rPr lang="it-IT" dirty="0" smtClean="0">
                <a:solidFill>
                  <a:srgbClr val="FF6600"/>
                </a:solidFill>
                <a:latin typeface="+mn-lt"/>
              </a:rPr>
            </a:br>
            <a:r>
              <a:rPr lang="it-IT" dirty="0" smtClean="0">
                <a:solidFill>
                  <a:srgbClr val="FF6600"/>
                </a:solidFill>
                <a:latin typeface="+mn-lt"/>
              </a:rPr>
              <a:t>che ci circonda</a:t>
            </a:r>
            <a:endParaRPr lang="it-IT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39" name="Connettore 2 38"/>
          <p:cNvCxnSpPr/>
          <p:nvPr/>
        </p:nvCxnSpPr>
        <p:spPr bwMode="auto">
          <a:xfrm rot="5400000" flipH="1" flipV="1">
            <a:off x="8258650" y="3622164"/>
            <a:ext cx="477042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40" name="CasellaDiTesto 39"/>
          <p:cNvSpPr txBox="1"/>
          <p:nvPr/>
        </p:nvSpPr>
        <p:spPr>
          <a:xfrm>
            <a:off x="8347594" y="385857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6600"/>
                </a:solidFill>
                <a:latin typeface="+mn-lt"/>
              </a:rPr>
              <a:t>?</a:t>
            </a:r>
            <a:endParaRPr lang="it-IT" dirty="0">
              <a:solidFill>
                <a:srgbClr val="FF66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14316</TotalTime>
  <Words>3307</Words>
  <Application>Microsoft Macintosh PowerPoint</Application>
  <PresentationFormat>Presentazione su schermo (4:3)</PresentationFormat>
  <Paragraphs>671</Paragraphs>
  <Slides>70</Slides>
  <Notes>4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1" baseType="lpstr">
      <vt:lpstr>Struttura predefinita</vt:lpstr>
      <vt:lpstr>La scoperta del bosone di Higgs  ad LHC</vt:lpstr>
      <vt:lpstr>Presentazione di PowerPoint</vt:lpstr>
      <vt:lpstr>Forze e interazioni</vt:lpstr>
      <vt:lpstr>Forze come scambio di particelle</vt:lpstr>
      <vt:lpstr>Quattro tipi di forze</vt:lpstr>
      <vt:lpstr>Forze e campi</vt:lpstr>
      <vt:lpstr>Campi e particelle</vt:lpstr>
      <vt:lpstr>Interazioni tra particelle</vt:lpstr>
      <vt:lpstr>Il Modello Standard</vt:lpstr>
      <vt:lpstr>Presentazione di PowerPoint</vt:lpstr>
      <vt:lpstr>Unificazione delle interazioni</vt:lpstr>
      <vt:lpstr>Il meccanismo di Higgs</vt:lpstr>
      <vt:lpstr>Il campo di Higgs</vt:lpstr>
      <vt:lpstr>Il bosone di Higgs</vt:lpstr>
      <vt:lpstr>Formulazione matematica</vt:lpstr>
      <vt:lpstr>Presentazione di PowerPoint</vt:lpstr>
      <vt:lpstr>Cartoon del bosone di Higgs</vt:lpstr>
      <vt:lpstr>Cartoon del bosone di Higgs</vt:lpstr>
      <vt:lpstr>Cartoon del bosone di Higgs</vt:lpstr>
      <vt:lpstr>Cartoon del bosone di Higgs</vt:lpstr>
      <vt:lpstr>Presentazione di PowerPoint</vt:lpstr>
      <vt:lpstr>La rottura di simmetria</vt:lpstr>
      <vt:lpstr>Higgs e massa dell’Universo</vt:lpstr>
      <vt:lpstr>La ricerca del bosone di Higgs</vt:lpstr>
      <vt:lpstr>Particelle e acceleratori</vt:lpstr>
      <vt:lpstr>Gli acceleratori</vt:lpstr>
      <vt:lpstr>Il Large Hadron Collider</vt:lpstr>
      <vt:lpstr>Obiettivi di LHC</vt:lpstr>
      <vt:lpstr>Quanto costa?</vt:lpstr>
      <vt:lpstr>Applicazioni tecnologiche</vt:lpstr>
      <vt:lpstr>I freddi magneti di LHC</vt:lpstr>
      <vt:lpstr>Collisione tra protoni in LHC</vt:lpstr>
      <vt:lpstr>Il Large Hadron Collider</vt:lpstr>
      <vt:lpstr>I rivelatori di particelle</vt:lpstr>
      <vt:lpstr>I rivelatori di CMS</vt:lpstr>
      <vt:lpstr>Collaborazioni internazionali</vt:lpstr>
      <vt:lpstr>L’installazione di CMS</vt:lpstr>
      <vt:lpstr>L’esperimento CMS</vt:lpstr>
      <vt:lpstr>ATLAS in fase di costruzione</vt:lpstr>
      <vt:lpstr>Acquisizione dati e trigger</vt:lpstr>
      <vt:lpstr>Computing e analisi dati</vt:lpstr>
      <vt:lpstr>Ricostruire il bosone di Higgs</vt:lpstr>
      <vt:lpstr>Scoprire una nuova particella</vt:lpstr>
      <vt:lpstr>Scoprire una nuova particella</vt:lpstr>
      <vt:lpstr>Risultati: H→4l, ATLAS</vt:lpstr>
      <vt:lpstr>Risultati: H→4l, CMS</vt:lpstr>
      <vt:lpstr>Risultati: H→γγ, ATLAS, CMS</vt:lpstr>
      <vt:lpstr>Significatività statistica</vt:lpstr>
      <vt:lpstr>Altri canali più difficili</vt:lpstr>
      <vt:lpstr>È lui o non è lui?</vt:lpstr>
      <vt:lpstr>Il bosone allo specchio</vt:lpstr>
      <vt:lpstr>Prospettive ad LHC</vt:lpstr>
      <vt:lpstr>Nuovi acceleratori</vt:lpstr>
      <vt:lpstr>Altre ricerche ad LHC</vt:lpstr>
      <vt:lpstr>Il bosone di Higgs e l’Universo</vt:lpstr>
      <vt:lpstr>Potenziale instabile</vt:lpstr>
      <vt:lpstr>Potenziale stabile</vt:lpstr>
      <vt:lpstr>Potenziale metastabile</vt:lpstr>
      <vt:lpstr>La materia oscura</vt:lpstr>
      <vt:lpstr>Distribuzione della materia luminosa</vt:lpstr>
      <vt:lpstr>Distribuzione di massa</vt:lpstr>
      <vt:lpstr>Materia ordinaria e oscura</vt:lpstr>
      <vt:lpstr>Simulazione della collisione</vt:lpstr>
      <vt:lpstr>La Grande Unificazione</vt:lpstr>
      <vt:lpstr>Unificazione e Supersimmetria?</vt:lpstr>
      <vt:lpstr>SUSY e materia oscura a LHC</vt:lpstr>
      <vt:lpstr>Unificare anche la gravità?</vt:lpstr>
      <vt:lpstr>Extra dimensioni</vt:lpstr>
      <vt:lpstr>Ricerca di nuove particelle ad LHC</vt:lpstr>
      <vt:lpstr>Quale sarà la prossima scoperta?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Luca Lista</dc:creator>
  <cp:lastModifiedBy>Luca Lista</cp:lastModifiedBy>
  <cp:revision>3153</cp:revision>
  <cp:lastPrinted>2013-03-07T10:59:16Z</cp:lastPrinted>
  <dcterms:created xsi:type="dcterms:W3CDTF">2013-10-28T13:30:20Z</dcterms:created>
  <dcterms:modified xsi:type="dcterms:W3CDTF">2016-03-17T09:09:56Z</dcterms:modified>
</cp:coreProperties>
</file>