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7"/>
  </p:notesMasterIdLst>
  <p:sldIdLst>
    <p:sldId id="271" r:id="rId2"/>
    <p:sldId id="360" r:id="rId3"/>
    <p:sldId id="378" r:id="rId4"/>
    <p:sldId id="387" r:id="rId5"/>
    <p:sldId id="388" r:id="rId6"/>
    <p:sldId id="389" r:id="rId7"/>
    <p:sldId id="385" r:id="rId8"/>
    <p:sldId id="390" r:id="rId9"/>
    <p:sldId id="391" r:id="rId10"/>
    <p:sldId id="382" r:id="rId11"/>
    <p:sldId id="392" r:id="rId12"/>
    <p:sldId id="383" r:id="rId13"/>
    <p:sldId id="384" r:id="rId14"/>
    <p:sldId id="386" r:id="rId15"/>
    <p:sldId id="373" r:id="rId16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7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74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967E9-9490-4F0A-9DB8-1EDDEFA0478C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448"/>
            <a:ext cx="294618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99" y="9377448"/>
            <a:ext cx="294618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2DE53-A72D-401B-B8F0-ADE35FFDC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75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25E9A-8420-421C-AC4A-432A50F0DFD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61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25E9A-8420-421C-AC4A-432A50F0DFD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03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25E9A-8420-421C-AC4A-432A50F0DFD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99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Slide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71"/>
          <p:cNvSpPr>
            <a:spLocks noChangeShapeType="1"/>
          </p:cNvSpPr>
          <p:nvPr userDrawn="1"/>
        </p:nvSpPr>
        <p:spPr bwMode="auto">
          <a:xfrm flipV="1">
            <a:off x="1371600" y="6238428"/>
            <a:ext cx="68008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236296" y="643359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solidFill>
                  <a:schemeClr val="accent1"/>
                </a:solidFill>
              </a:rPr>
              <a:t>Enrico Chesta</a:t>
            </a:r>
            <a:endParaRPr lang="en-GB" sz="1400" b="1" i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" y="6309320"/>
            <a:ext cx="3630818" cy="560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5976" y="6285758"/>
            <a:ext cx="2520280" cy="5829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h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12000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58" y="304800"/>
            <a:ext cx="823004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977" y="1600201"/>
            <a:ext cx="4043064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476" y="1600201"/>
            <a:ext cx="4044547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173665" y="6400800"/>
            <a:ext cx="970335" cy="457200"/>
          </a:xfrm>
        </p:spPr>
        <p:txBody>
          <a:bodyPr/>
          <a:lstStyle>
            <a:lvl1pPr>
              <a:defRPr/>
            </a:lvl1pPr>
          </a:lstStyle>
          <a:p>
            <a:fld id="{AA1AB893-F6AA-4113-A9B6-14DA5032D0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464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19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48C92-9B35-4B51-A972-F475D505182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E285A-03A2-44DE-9813-B101CA423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26" Type="http://schemas.openxmlformats.org/officeDocument/2006/relationships/image" Target="../media/image46.jpeg"/><Relationship Id="rId39" Type="http://schemas.openxmlformats.org/officeDocument/2006/relationships/image" Target="../media/image59.png"/><Relationship Id="rId3" Type="http://schemas.openxmlformats.org/officeDocument/2006/relationships/image" Target="../media/image23.png"/><Relationship Id="rId21" Type="http://schemas.openxmlformats.org/officeDocument/2006/relationships/image" Target="../media/image41.jpeg"/><Relationship Id="rId34" Type="http://schemas.openxmlformats.org/officeDocument/2006/relationships/image" Target="../media/image54.png"/><Relationship Id="rId42" Type="http://schemas.openxmlformats.org/officeDocument/2006/relationships/image" Target="../media/image62.gif"/><Relationship Id="rId47" Type="http://schemas.openxmlformats.org/officeDocument/2006/relationships/image" Target="../media/image67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5" Type="http://schemas.openxmlformats.org/officeDocument/2006/relationships/image" Target="../media/image45.png"/><Relationship Id="rId33" Type="http://schemas.openxmlformats.org/officeDocument/2006/relationships/image" Target="../media/image53.jpeg"/><Relationship Id="rId38" Type="http://schemas.openxmlformats.org/officeDocument/2006/relationships/image" Target="../media/image58.png"/><Relationship Id="rId46" Type="http://schemas.openxmlformats.org/officeDocument/2006/relationships/image" Target="../media/image66.gif"/><Relationship Id="rId2" Type="http://schemas.openxmlformats.org/officeDocument/2006/relationships/image" Target="../media/image22.pn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29" Type="http://schemas.openxmlformats.org/officeDocument/2006/relationships/image" Target="../media/image49.gif"/><Relationship Id="rId41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jpeg"/><Relationship Id="rId36" Type="http://schemas.openxmlformats.org/officeDocument/2006/relationships/image" Target="../media/image56.jpeg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31" Type="http://schemas.openxmlformats.org/officeDocument/2006/relationships/image" Target="../media/image51.jpeg"/><Relationship Id="rId44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gif"/><Relationship Id="rId22" Type="http://schemas.openxmlformats.org/officeDocument/2006/relationships/image" Target="../media/image42.jpeg"/><Relationship Id="rId27" Type="http://schemas.openxmlformats.org/officeDocument/2006/relationships/image" Target="../media/image47.jpeg"/><Relationship Id="rId30" Type="http://schemas.openxmlformats.org/officeDocument/2006/relationships/image" Target="../media/image50.jpe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emf"/><Relationship Id="rId18" Type="http://schemas.openxmlformats.org/officeDocument/2006/relationships/image" Target="../media/image88.png"/><Relationship Id="rId26" Type="http://schemas.openxmlformats.org/officeDocument/2006/relationships/image" Target="../media/image96.jpe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emf"/><Relationship Id="rId22" Type="http://schemas.openxmlformats.org/officeDocument/2006/relationships/image" Target="../media/image92.png"/><Relationship Id="rId27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hyperlink" Target="http://www.cern.ch/kt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0466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b="1" dirty="0" smtClean="0">
                <a:solidFill>
                  <a:srgbClr val="0070C0"/>
                </a:solidFill>
              </a:rPr>
              <a:t>Trasferimenti di conoscenze dal </a:t>
            </a:r>
            <a:r>
              <a:rPr lang="it-IT" sz="4800" b="1" dirty="0">
                <a:solidFill>
                  <a:srgbClr val="0070C0"/>
                </a:solidFill>
              </a:rPr>
              <a:t>CERN: come accelerare </a:t>
            </a:r>
            <a:r>
              <a:rPr lang="it-IT" sz="4800" b="1" dirty="0" smtClean="0">
                <a:solidFill>
                  <a:srgbClr val="0070C0"/>
                </a:solidFill>
              </a:rPr>
              <a:t>l'innovazione</a:t>
            </a:r>
            <a:endParaRPr lang="en-US" sz="4800" b="1" dirty="0" smtClean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1920" y="3212976"/>
            <a:ext cx="51130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u="sng" dirty="0" smtClean="0">
                <a:solidFill>
                  <a:schemeClr val="accent1">
                    <a:lumMod val="75000"/>
                  </a:schemeClr>
                </a:solidFill>
              </a:rPr>
              <a:t>Enrico Chesta</a:t>
            </a:r>
          </a:p>
          <a:p>
            <a:r>
              <a:rPr lang="fr-CH" sz="1600" dirty="0" smtClean="0">
                <a:solidFill>
                  <a:schemeClr val="accent1">
                    <a:lumMod val="75000"/>
                  </a:schemeClr>
                </a:solidFill>
              </a:rPr>
              <a:t>CERN – </a:t>
            </a:r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European</a:t>
            </a:r>
            <a:r>
              <a:rPr lang="fr-CH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Organization</a:t>
            </a:r>
            <a:r>
              <a:rPr lang="fr-CH" sz="1600" dirty="0" smtClean="0">
                <a:solidFill>
                  <a:schemeClr val="accent1">
                    <a:lumMod val="75000"/>
                  </a:schemeClr>
                </a:solidFill>
              </a:rPr>
              <a:t> for </a:t>
            </a:r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Nuclear</a:t>
            </a:r>
            <a:r>
              <a:rPr lang="fr-CH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Research</a:t>
            </a:r>
            <a:endParaRPr lang="fr-CH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Knowledge</a:t>
            </a:r>
            <a:r>
              <a:rPr lang="fr-CH" sz="1600" dirty="0" smtClean="0">
                <a:solidFill>
                  <a:schemeClr val="accent1">
                    <a:lumMod val="75000"/>
                  </a:schemeClr>
                </a:solidFill>
              </a:rPr>
              <a:t> Transfer Group</a:t>
            </a:r>
          </a:p>
          <a:p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Industry</a:t>
            </a:r>
            <a:r>
              <a:rPr lang="fr-CH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Procurement</a:t>
            </a:r>
            <a:r>
              <a:rPr lang="fr-CH" sz="1600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Knowledge</a:t>
            </a:r>
            <a:r>
              <a:rPr lang="fr-CH" sz="1600" dirty="0" smtClean="0">
                <a:solidFill>
                  <a:schemeClr val="accent1">
                    <a:lumMod val="75000"/>
                  </a:schemeClr>
                </a:solidFill>
              </a:rPr>
              <a:t> Transfer </a:t>
            </a:r>
            <a:r>
              <a:rPr lang="fr-CH" sz="1600" dirty="0" err="1" smtClean="0">
                <a:solidFill>
                  <a:schemeClr val="accent1">
                    <a:lumMod val="75000"/>
                  </a:schemeClr>
                </a:solidFill>
              </a:rPr>
              <a:t>Department</a:t>
            </a:r>
            <a:endParaRPr lang="fr-CH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040560"/>
            <a:ext cx="8929430" cy="181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137625" y="955750"/>
            <a:ext cx="2743201" cy="51375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CH" b="1" dirty="0" err="1" smtClean="0"/>
              <a:t>Companies</a:t>
            </a:r>
            <a:endParaRPr lang="en-GB" b="1" dirty="0"/>
          </a:p>
        </p:txBody>
      </p:sp>
      <p:pic>
        <p:nvPicPr>
          <p:cNvPr id="3094" name="Picture 22" descr="MedAustr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07" y="1976223"/>
            <a:ext cx="1467458" cy="28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83" y="2278751"/>
            <a:ext cx="1357222" cy="3199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6706" y="950124"/>
            <a:ext cx="2743201" cy="51431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CH" b="1" dirty="0" err="1" smtClean="0"/>
              <a:t>Laboratories</a:t>
            </a:r>
            <a:endParaRPr lang="en-GB" b="1" dirty="0"/>
          </a:p>
        </p:txBody>
      </p:sp>
      <p:pic>
        <p:nvPicPr>
          <p:cNvPr id="3078" name="Picture 6" descr="https://agenda.infn.it/conferenceDisplay.py/getPic?picId=12&amp;confId=57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68" y="1519006"/>
            <a:ext cx="727479" cy="69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167697" y="955750"/>
            <a:ext cx="2743201" cy="51375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CH" b="1" dirty="0" err="1" smtClean="0"/>
              <a:t>Universities</a:t>
            </a:r>
            <a:endParaRPr lang="en-GB" b="1" dirty="0"/>
          </a:p>
        </p:txBody>
      </p:sp>
      <p:sp>
        <p:nvSpPr>
          <p:cNvPr id="17" name="AutoShape 92" descr="data:image/png;base64,iVBORw0KGgoAAAANSUhEUgAAAXMAAACICAMAAAAiRvvOAAAAvVBMVEX///8AAACzs7Pn5+fZ2dnx8fGvr6/39/fs7OywsLDLy8tWVlb19fXt7e37+/vc3NyDg4McHBxRUVHAwMCenp6Ojo6UlJQpKSnT09MLCwu4uLg4ODjNzc0YGBji4uJpaWlxcXHvSk5AQEBHR0cuLi5LS0thYWGkpKR2dnaIiIgyMjJ+fn4+Pj4hISHuOj/7zM33t7n72NjuNTjxW1//6+vydHbxUFX1lJXxZmn+7u770dH1iIvuQkb7w8PzfoBGvbytAAATfUlEQVR4nO1daZuruLFmxyzGC9gG2saM96V9MjM3N7lJJvn/P+tqAakKsNvLafqZDu+H8xxjWSq9KpWqShKtKB0qMLPYDTWCdK5/tSz/BQh6RuhYlqNxOFZqfrVI3xtm5mqWpSE4jv/VYn1fmHEo9RuS7n61ZN8UPrUodb45vlq47wh7cINwTbO+Wr7vBz10nAaT0nH+WQgMrcmGI6RfLeS3gh5WvZQGOPFXi/l9EBjphyrOTEvvqyX9LjBjrabiRSzkYOXvTMvPQc2oUJ7D+UA3fdv2+0Yov7UGXy3st0BWMSqUb6MXwCIDWSC4Vk2He2HHqYUJDw29zuugKGQZXyDj94LvIhUnhGd2Y8Eg7dT8pwAz7ljhoJlwirCz5j8BvRAwTgm/mTAMmQsTtiXct4QOGHesNP4gLc5tS5fHfQGQccsJsw+ttE+LW10I+jSyEG78GPcoL/VbOsvyNHTIeHjnBic151ZnWZ6DLmNKS5vfu7nZJz+ysk8V7NtClyGnlT7AIVFzq9uTewY9EXISo/JIerBHfpd20dDjkFaFGJX+Qz+l1rw7Y/Ew+mLlJJ7K9XCzEZmlWd1hokchonziGw4eNRIBGaf5p4j1jWG6miPM+ONm2XW6My0Pwp47zjMLZwnd6vaGHoTxGuOKknbB0GMwik03x3IfXDhLhI7VuSwPICsccmKQn2ScDlrnstyPXuGQO/fH+DX0nW437n6UDrmjxc/qOE2bd/nbu2HHZSbrBcaJMf8ixzwwGpHB3fGsqcQga3IUBuE033nj7Xbs7fJjajT4y35sDZdlmUOE8q091AR/piO5SBNGGBVI46wmn8ht2U1Sw8bmjgYe2TFuu/HnpNu4vbI1IOTHC0RPvYLRelr+etxcIrmsjsgcDs6zWi15RZVSL6mWeZuK/MgRfcF1eAQfOZXPJ1piC5+My7qsJpl3UpLMieCjEBdU3OZOzzAfo8LRzOWj8/OcU+xvcs67KLxbfddc4g2MS1ojvJDTbuA8YQ9T+OhCDPkCVV6TzyvbytUGvAlbZGp7/mjWNETLa5xvSFEPfI5qjQ1f41w9sDLezTKFidGulyilCG5UxBezCXzEOcdq7lopenCd8+CtsZ3SGPiaIJk/OKNi1r2cJ/2fzbkafsz5ltUT3ioyUT4eO0ZGXc9R199STbuX86y5meJMfxBaoh4+DHgyD+7lvLAFL3C+eXtDXVLzGleLzQwXYSrqY6OxrZgjtjI46NFsvEKfvWY9R7Z6+gDnV5SAz1zF3culh6e48FJk37LniI+Z+SLnoRKYqN/bGucT2zcxe1NSZI+ekF5kqA/HOjVm9UdxE+eIOS+leVdU8XXOsa0QODGDNbdALSzHFaBSK+Vuzln3X+GcDTk0hGzNQW1Um6DrjaKg9ZNNDkQonZE9tPgx+40mx76Jc6TmkWaFfeVOzq8ZMjrlYuu90nCFh2GV87DfK1CrOjF/AueQ0FMz51G1l2+1InNUMXkwQIIya4NGatLAOVLzscZ8+fs492tuawFi0AcaGkpmbgxUSKtyjjzeynAefwLnB/DgPWjkHCkx8YgD1MOo3gmzMggjZgWX8BH1a6trKGKzuHdyH+dwCfWmoOG+ku19NE/XtDymWH+EcxpHvMo5tIRerY065ySo8NHCxjhHak19A6Szo36N82VNzwM0bsdC4vs4h+52BOqJld5ex/KPquXZ7H6A8+nrnEMmzs2cI9tCGjHrnGM9H1SCmwbOdzU9D6DtWZQSI87fr3EOJ6tly/8qfa1fVQhqsYbwQa48xLnqv8o5shODZs4RN8SHN9H6+BznlCyk55cYfhKXZRHns30U7U/Vakgn4LNULNZDxdzTPmJrH1f7uK9xjvKPNc6Hr3Cu6ZkBlWtfb4Ny3odLJvVJPoXzxRp8SES27NriCKqpdGuurMvvbO00qbVMnUXkBBg1zqeaw2DV/RYKE0yr1+LQsdEwrl4U4VSW8VmcI8iN4rs4R42ZhaWZKYG24UkwZNDJKPiwAzO/xrlA2Mj5GUz85zlfDOWu1a2YPWGW7tM5T6TEd3GOjF+5/mRK+qby/AqSblnJFLBM4xXO3UY+FmCaPM95ss7FJso1zjfb3OJ5up/FOc7lQsh3fNzFOYx5TkXbrqIxK0+71b+AAquKIxs9zDnEizmu1eAm58u9W1jZz7ctUtHv4dyGT3bcT0nLTDITD64VFxNnReetcj7e7XDm6cO84tZoR8+lQb+HcxgLXGgfDsTrTQshmUFH6ZgMD3Z2P+fb+obAo5zTEZ7DapLaOp27YYgE3n+Wno/Q1++NnM9CTUuRz8E4B4EnWSB/++c/FD3Yi35VR4V0GzbF4qyq31LcIK36LdP6zHw5JmKuYd0/R4kS47M4x1WU933uiYmkfEPlt//7/fcffw8U6bFTg44WTQvl0pYNnF/zzye6WsVTnE/hE6/ap2mtyPCTOE9s1PCqifMrsb9Q6Zn91z/++OWXX378B0T3LOqAk+MYbMAnq4Hza3HosSlAepVzmsz9IN+y/nmxPzJaSWXfIb2bc6l8R+VflHJC+r/lQLBhgU3t+rAG4yHOa3b/dc5pfFDXc8T5qTHHhTnPPuZ8qfRDZLOSwIceXanod3AumwqDvzHKf/nj74rwDpgPBMVZQeIWwUOc4xS/+iTnKIF18Zv0HGXhNoESIHIa8oq9SicaOM8NK8Wc25W9+/m9nMuEVWiXnP8LkEM1+cp+qUiS3c15dRPwKc6Rw7Zp5Bxtzs2I+UFpJsY5SlCpVcVfsFw4oniXajXOcSXevZxL6zxV/lPYll8VueaEtXoA9g9yrmDv+jnOUR2roIlzfOikan5YAhhFGTRFrSNXlkVbcOVS89TKavv+eOLO7+McWOd35S+/MzX/H0gio6Xx/Isq6MWcu75ZoM55in//KOdpT59jWZZKE+d4/8Gs2KMFIdSHgR7f/sJPguqsnMz9+n4o3u327uMc1hspv/7tx48f//tXqEqrmt4ABE2cSwxqnAf4HMTL51tYnuMDzqmdwNUk+QEZeO4KoHFR3w/43NeGalCNcxvX497FOarFUv7xl19/U2yoSmw3Fi84AqVLeo3zrMZ5pWMvc/7WvB+KBFrotXYr4EcC/dOtMsys1c+34GyAdxfn2CDxg1Y4XmSNNcsxeZxzlN15mfMNSz3UOUdpOL6HP1WvYllMV/39ehnufNfPcVW00biDcxygzfiBSnwckVGFbF1FkIc4r4WIr3B+5vLWOcf+BD98hg9vAuxla1cO+qjvxe5Iw3lFPDmWd3COhSvO6eKH2+taUr4f6hHOkaK/wPlity8PmCNHZlLvQSmm1XAs8xKhmyfZsF5E3YoLmvhbxjk+7EUUHVdfk29dMXPFUeeKO65fZbUU5cYaCibIuS734UPOFb0J+IZOH37FVD9ApUHR+T5fz5hTmFxWyyhsuAbRCyc7dioyIWVO3h4eYTcb6q1Khj4ytejhJ2blB03VBNe6Li4yBE3fcqEAH2a98FfdwwvuuI9shlqadvd5WkRgOPe/R6jDz4CeWpbWvRqoRQSu5VjzV668dXgQA/oa1e5F4y3CDy3H6czKK3j0jSkGMSvun/jtV0+I7q3H20LJDG883nrgD/L4qqzwvF2vVuvxmP675XHFbrwdj8ce8DVilqaaOeLBfkyqL0KkAatefkcQTXyydoalBxt6pMItqhF378AKeFH1i/gCP7Fq1uvt2jtW30vpsGyxJz1Sm1W5Wq+XUfWmf5DIBcb2iu6vaPdFZNnnuYmhtIsRa3u13k3KuE5bsU6x4HuyHW/XOxbXncrKYx7JiwpkmB68J1GakoiO/DsdFeeQ/XcZc1Ic1DNp3YzUtWSNVl9yGouEUYFZolkarCEksfktxQneyytWCAe8h0DTssPYoDdWLvCL7E11SFezJbonu1VVzaW7gEdUh2KBM5F99W2fpmdVddJ0WNwMpNKe6OiFFyjTQVX3rksCUa+4Kauvy+MaNJhdlFtvedklFQ32Rh4isd8oNQbPpfhFnkg5qmvA0LKkVKMnoUoQ0ndloQUOeQg1R+yt2Cgb04AhPKlYopdULhv3ypMYu+KKHkOWlNzksPyEH2WPVKxwykxeoVb0E+2CxpPp81VQ9KzovblR5YQKeSFX3sD2pVYbxSENmqsv9Q+p7VxVxRj02SGPuMhfnYuOHIFYZIDL8VfO/H5IKYPQoBEcUnt+UkE5/ixRb/8RpqN6qT+kKRj0cqF+mQ4MpD4RtRGkBhfAb8E5TZ7BdwJSucUkMZg5s4qUz5I15kp25uDAS1jIcpYzMhQEbwsmtPFSZCwR57vpTOhDwLguOdfF1XDJ+QAcZzPYRfyiwfdcnOgcAT0fpFN1quKJRfX8Cc7foxGeHoJzZS32HKgi++D/Qv9LzpdYmPVxreblB5+NRsk5f7H0WF5rVxL5/5LzPTjHuit4s0YFcZpHr2Xz5iDnmepH/KycQCzvajNAznNQllQ4EzKsaZ6Pa4zknDiI6S5XFrJbDE9x7s7IHBvBJ5LzkZzhGzkPaVZRLC0l5x60Q4qu+lalt4JzhhiawbMsWnI+lSfNqPGjYvhC8zWP6uiF1QY5P+/o1EQ27hbnCbtgUWAnrv0r4Yo2yeUQnMeWlWaksQnq55Oce0c6saCLIjhP5YQzAM3UhgmrVnCuo5dcKJMdXRWwhUecT+HmvyPlLjl/l2lgJgexTkuxihDO6TPGHuDcpINykD4NRYz9FMi5CU5tYmO2YnIwHSs4J0puxYq1ZR1FzuMznGdUD9ZAiRnnlhIE+h6Ycw3qZXBSy2lecD4YqRvQVeZN5NIwMSDOc6h/odya4Guo6WFLRQxXL1aFZ0E5pwaO5tYBpRFtz4CXSG7quY7Ww4nUO8q5UnSec06UPPSVgLnxS+T5PMV5Tpd3Cx3bpIcrFheatl+K2vewauJzJqVxJ7IelmTMUMP7Ge8ucvAR58gUzeXWBOE8z8fqJkIv6SU+0y6RoQ/jnA6EgzhfsebWxalUjht63lehUhyxnjPFjzjn9HXNdOBCdibNwP72E5z7XCS0B9bnZPXpCfOyegvp+bu6kJwncVr1UTeMHw+ZG8z5EuqfK1+NQzh34wuirfgtqItzTjwpoimS0lg9TiaT6RgZ3Fv2vHhHEMcBrCl8KFj1xFckSs5dcu9tShtQkXRPcK6prJ4ZOz5WQNhzeji0EGQOrXOw4Te6KZhtifDxZpf33sP9RZwf4S9COWZh8RKMSpzhX6AV1YrbfDM10SXnu9yxKEYwdryh58R1SuRs8mToUnBuXtSFvglD+lYEioG6Z/UfUbee4PwyYfVY8JfSb9mLlbO3AL6dCaYFt+ceCra8nFc6Q8EW4jyEtO6l9eZr6KTCFL2BCnpWcE4JXYmCesnEUF0g/+iqnmvASpgg5ig4p1ZkvZiK9xdO8kKWBYy5IedocZUtCs57zPi5pXfggfVEcj6Xq+gSOBIuUFLOuZ6AzWJdFUEfYBlzTgSXM9SThrXwW8b8KJAs3sg5C+dKzoflwwHUn1ucKxtpsDQwUCXnLN4V76KVWYYcXK+FnJuN7w4DnA8Za+NSX13gu0nOU2lRYE+Wai6qLHzFEMQw05LNGPlViHMYV/ngtwXnaAyVGueCt6Pg3JfyL2V402BbgIfWEx0l/rj0k0rOA5p0FI8j4VjG0DUC+Rav8S+OH0XwM2f/MWS8fpJjLmP/C7B4jghEQ3Ulx7mMiSZC930p5xauUphzosp58b8czNWwKJRiM2kizqONaN8rKT2LkIb6/sJupRXnaQcXLqpI7Fv9AkvtuWJmxCXfib6YQlyln6gyaUoDE9P3fdMd4wyKbFGNbVIg2/MT1ltpLw7SuJUxIvEfoFs05YcgSTdOoPK8jN8W7DCrQu2p8BuG0GpPscoFHqc6OEDzGJWalSOyMpC3TKezJI8K1m1ePDuoC2/PnvUmp9FIHbKm3GgzGr1NRSeiYTJKlsAP7Z1V73jcqQfp6oTTC6netN19qBOXvFAk67S4HPlMCpfJZfHG+xVH28WoPCGdKzUE1nkxgq8qc3dJsuTzYXAcERxpywatRk1Ob6Nke0S2cO6p+XG4WkRCy4L9cTFa7CJ2SDRZqHmo6LlKHrAS/cmMtHfgdWjkw2IcwQr3s8v5eFis5UQNp6TQKqIc2SuyanMWlSwak55Niqnb75lmX3DETwjZ9Bkf+0CnZ6x7TBFN9n95RkYnxchv4VLhz9PUhYdoePWD4t2/vUK9+rRO/n+zxxrgv9ZNiaY0eq8HCtAfkM89PuY2+4oJI6ppmCm6q+EzND3QCZ/8z1SC5t4Xjes2qs8ItRCOQh9wFIh6yooe+1smryBw5VZQh1Yw6HaYW0YQ7p9+A3yHp5B1L85vGXa47w59tovM0tpbqTso7K9hdUreLrLOQWwZdtj9ofaWkdHdtw4tgih5FwW1i57VdFWrw+chCLsoqGXof+rD5H9GBPPuIlbL0LV5p+TtYq51lrxd9NJOyVvG3OpuG7YLP+3+WHjLiNPOkrcLP/yav3X6X4xBp+Qtww67nYmWkXVK3jICt8uutIye1vnkLSOuvsKgwyfD7N6e1TaMTslbhu122/otY9C9sKxtdEreNnrd2ZW2EVdfXNXhk2G63SnElpEZXazfLux5F+u3DD3ulLxdBHEX67cMM+7CoJaRdWfifhb+H0BcTv698eZGAAAAAElFTkSuQmCC"/>
          <p:cNvSpPr>
            <a:spLocks noChangeAspect="1" noChangeArrowheads="1"/>
          </p:cNvSpPr>
          <p:nvPr/>
        </p:nvSpPr>
        <p:spPr bwMode="auto">
          <a:xfrm>
            <a:off x="155575" y="-69272"/>
            <a:ext cx="4112827" cy="15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102" descr="data:image/jpeg;base64,/9j/4AAQSkZJRgABAQAAAQABAAD/2wCEAAkGBhISEBUQExQUFBQWFxgWFRQWFxQYGRgYHhYVFxoYFxgYGyYeFxkjGxgWHy8gIycpLSwsGCExNTAqNSYrLCkBCQoKBQUFDQUFDSkYEhgpKSkpKSkpKSkpKSkpKSkpKSkpKSkpKSkpKSkpKSkpKSkpKSkpKSkpKSkpKSkpKSkpKf/AABEIAMsA+AMBIgACEQEDEQH/xAAcAAEAAgIDAQAAAAAAAAAAAAAABgcEBQEDCAL/xABREAABAwIDBQMFCwUOBgMBAAABAgMEABEFEiEGBxMxQSJRYRQycYGRCBUjMzVCUnJ0obIlQ2KCsxckRFNUc4SSk7G0wcTSFjSDotHhZZTiY//EABQBAQAAAAAAAAAAAAAAAAAAAAD/xAAUEQEAAAAAAAAAAAAAAAAAAAAA/9oADAMBAAIRAxEAPwC8aUpQK0u1u1jGHxzIeuRmCEITbMtZ5JSCQL8zz0ANbo1WmHI98toXnl24OGJDTaDYkvrvdzKb2tlVY/oII60HbEw3GcSBckPqwxhRuiOwAZGXpxHTqg+jvN0iu87okHVWI4qpevb8q/yyejr0qf0oK/G73EWiVRsZlfVkoRIB9ajp6hR7FdoIh7cWLPbF+0wtTLlvFK7i/gkGrAoaDz1vL30SnbRI6HoSk3EkKIDue/mJUnVKRzuLE36Aa1MJSwviBSgvnmuc1++/Ot7vChONYrMQ4CFF9xevVK1laVegpUD66jtBfG5Teo8+973THC4pSbsOq84lIJUhavnnKCQo66EEm4tddeQt2lvfaGS4lsB5KitRCRZN1FNybdoDL6VV68BoOaUpQKUpQKUpQKUrhSwBcmwGpJoOa+VuBIJJAA1JOgA7yaguKb0A46YuGMKnvg2WtBtHb15rd5H1aePSupvd5JmqDmLyS6m9xCjlTcdPUBR850jvOviaDKxTetHDhjwm3cQfHNEYXQnxU7bKB4i+vdWOxM2glahqJh7Z/jCp923TRJye0CpphmEsx2w0w2hpsckISEj02HM+POsuggB3e4i6QZGMyvqxkIjgaHS6DqLnqK+U7oEpOZGJYohel1+U3J0I+gO+rBpQVvKGMYVZ0OHFIafjELSlEltP0gofG25km58B5wmuzm0LM6MiUwq7ax10Uk8ilQBNlA6H/MWNbMiq1wllWG7QLipT+9sRQXmgkABt5tJLgsNACAonT5yO40FlUpSgUpSgUpSgGq33P6u4qtWjpxB0LT3AE5Rf0lYtfS3tsg1XOw7Xk+O4tF1s6WpSB07QJWR+s5bl0oLGpSlApSlBCt4O6yNigCySzISLJeSAbjolxPz0jpqCO/pVVJ9zjPz2L8XJfzrvZst+eXh2vbpm9deiqUEB2Z3LYdFjrZdbEpbgAcddSL6dGwNWhfXQ37ybC2GMExHBiVQs06ALkxFn4dkXueAq3bHPs/cSSqrKpQaXZfbCLiDXEjrvbRbauy42fouI5pPPXkbaE1uqiu0u79qQ4JTC1RJiR2ZLNgT4Op5Op5aHXTnbStdhe3T0Z5MLFkIZcVozLQT5O+dRa5+Kc080/wDbcAhO6UpQKVwpVtagWJbePTHVQ8ISl1adHpq/+XY+qfzy+dgLjT5wvYN/tVtrGgJTxVKU6v4phsFbrp5WQkePU2FRUbLYhi6g5iSjFh3Ck4e0o51jmPKHB6uyPYg1ItlNg2Yai+tSpMxfxkt3VZ8EXJ4aOmUdOZOlSegw8LwhmM2GWG0NNjklCQkek25nxOprMpSgUpSgUpSgVXW34UnGsFWi5UXH0EfolDeY+pJUfVVi1X+KnyjaWI1zTDiuyFfXcPCAPjbIqgsClKUClKUClKUCq62ud8kx/DpmoRIQ5Dd005527/rqB/Uqxahm9zADKwt3JfisWkNEcwpu5NvHIVgeNqCZ0rU7J44JkJiWLfCtpUoDoq1lp9SwoeqttQKUpQKUpQKUpQKwcawRiWyqPIbS62rmlX94I1SodCLEVnUoKwRLl4AtKHiuVhRISl6xU9EHIByw7TQ5X8NLGyVTyRtJFbi+WqebEfKFcW90kHla3Mk6ADW+lYm2G1MSFHKpRuld0JZCQtbpItkSg+dfkb6a6nWqjRsTLZCMRdhlcFLynvegOOLLKT+cDahkWoaqLfjY6XCQlbbM3HjnWVw8LJOVsXS/LT0Kz8xo9w/7tFCxMKwlmMylhhtLbaBZKEiwHj3knmSdSdTWLs3tHGmsJkRlhaDp3FJ+itPNJHcfSLixra0ClKUClKUClKUClKUA1X27g+Uz8UxHmlchMZo/oMpAunwVdJ9VbzeLtF5Fhsh8GzmTI138RfZRYdbE5v1TXzu22e8iwyOwRZeTO4CNeIvtqB8RfL+rQSelKUClKUClKUCuFJuLGuaUFcbAq978RlYMq4aUTLhX5cJR7bab/RPT9FZqx6g29PDHEstYpHF5MBXFA+myRZ5s26FOvoCrc6k+F4+y/FbmJWkNOICwpRAAFtQo3sCDcHuINBsqVDMQ3u4W2vhJfL7nREdC3ST3ApGUk8tDXQ3tlij+sbCloQeS5byGTz0u0AVePP8A9hOq4vUIGC44+Bxp0aKPnJisFavqhbx06agV8v7qw8LSsQxF8E3UgvBDZ1v5iEculr+i1BMJeKMtC7rrbY11WtKeWp84itJM3lYW1502P3dlwL6X+ZetbG3MYQjUxc56lbjyifUV2+6t5E2Iw9rVEOKk94Zav3cym9BpZG+PCE8pOc9zbTy/vCLD1mtTje/GIlq0Vt9+QtJLLZZcSknUZjexKRZR7N75SNOY3u2G14hhESI0HpzwsxGRYAC3xjtrBDaQOpF7cwASGxGxKoxVLlOeUT3h8M+fmj+Ka0GVA05AXtyAAACBbM4gGnTiM6HisyeeShDWG2RyyspJAGnzrDra1zeXfusf/FYx/wDU/wD3U9pQUdjOIrTIOI4ZCxOJKJ+GZXDcLEgX14iUKOVR11HXXQnNUpwffjDcQQ+3IZebHwzfBWsIVyVqm5ABHzgOdWRUI222JdW6nE8PUGZ7Q9CJCB+ad6E2Fgo+AJFgUh9R98mEq5ycng40+n7yi331nw95eFu6Jmx+du0sI6X+fauvY3bVrEEracbLMpk5ZEVzzkHlcX85BOl/bzF9hL2Kw934yHGV4llq/ty3oM+HizDou0604NPMWhXPl5pPOsq9QqVuZwdevkoQehQ48m2t9AF2+6utjdUlkWjT8RjjmEJfCkA307CkcunPXrQTqlQb3ixxgngz48lPNKZTGVXPkVsm56629Xdyra7FWNZOFqcQOa4byXTz5hlQCyCPH/0E4pULw7e/hjrnCU8Y7n0JCFNWPcVK7IPpNbXafa9mJAcnZkLSlPweVQIcWdEJBHO6rcuQuelBF9pVDEcci4eO0xC/fcnu4vJlB0tcXBt1C1d1WPUR3Z7PLjw+K/rKlKMmQSNc69QjwypIFuhKql1ApS9KBSlKBSla7HtoI8JkyJDiW2x1PMnolIGqlGx0GulBsaju0G30GGrhuvBT2gEdsFx5RPJIbTqCbi17VG0T8UxfKWAvDYKhcvKy+VOjX4tIPwKT9Ln1BINqk2zOwkKAPgGhxNcz67LeWTzKnCL69wsPCgjpxXG54ysx28NZVoXpNnHsvelm1gfBftqGYHsHGh4snDcQCpLLiAuAtalpbz6lxBaCsoUTfTwGnbFXrUZ2+2MGIxghK+E+0tLsd62rawR3a2I+8A9KDd4fhTLCcjLTbSeiW0JQPYkCsusbDkuhpAeKVOhIC1IBCSq2pSDqATrbpWTQKUpQKiG3e2q4pbhxG+PPkX4LQtZA5F1zXRA152BynUAGpTLz5FcPLnscme+XNbTNbW1+6o5sZsX5IXZD7gkTX1FT0gi2l+y22D5rabDTwHQJAD52G2GTBSt51fHmv9qRIVqSeeRF+TYNu69gTawCZXSlApSlApSlBC9udhlvrTPhK4GIMi6HOSXUj8070II0BPoOnLK2H24TOQppxBYls9mRGVopJ5Zk31KD39L2PQmVVD9r9gzIebnRXBGmtEZXrXStHVDqR5wtcfdy5BMKV1sZsqc9s1hmy3te2tr62v312UClKUGLPwxl5JQ82h1J5pcSlQPqUDVMubvY03F3WIIMWNEsXnG7qSqXc5UoQtRT2Oth0UNLirixpl9cdxEdaW3lJIQtYJCSdM1hzIFyPG1YGxeyqMPhojJOdWq3XDzcdVqtZ/uF+gA6UEbOLY3AuH46MSaB0ejkNv5e9bNrKV4I9tRbeDv4CG0swApLygeKt1spUybkcPhr0LlxqTdIHK5PZuk15A3ihz32m8S+byh3nfzcxy2v0y5beFB8jeDiefieXSs17/HOW/q3y28LVdW6De2qcryKWR5QAS26AEh0DUpIGgcAudBYgHkRr50qS7ts/vvCyXv5Q3e30cwz+rJmoPX1K4Fc0Gn2q2oYw+MqU+SEjRKRqpazfKhI6k2PoAJOgqK7O7IOznU4niqcyzcxoKhdqOg2sVJUO06QBe406i4ATjRmffbHHHVELh4aQ22g6pclEEqXa1jkIt6UptzNWXQKUpQKwcXxtiK3xZDqGkEhOZZsMxBIF++wPsrOqsPdDfJKftDf4HaCaYXttAkuBliUy64QSEIWCSALk2r7xjbCFFWGpElplZSFBK1AEpJIBt3XSR6q88bhj+Wm/wCbd/BWy90afyoz9kR+2kUFz/umYV/Lo/8AaCuUbycLJAE2OSdAM4515t2J3bysUS6qOplIaKQriKWnzgoi2VCr+aalkP3PmJocQsuRbJUkn4R3oQf4qgvjGdpokTJ5S+2znvkzqCc2W2a3fbMPbXzg21MSWVCM+08UAFQQoGwN7X9hqovdMfwD+k/6auj3NPx0z6jX4nKC3MS25w+O6pl6Uy24m2ZClgKFwFC48QQfXWywvFmZLYeYcQ62bgLQQQbGx19IrzFvuP5ck+hn/DtVvtwe2/k8owHVfBSCC3fkl7kAO7ONPSlPfQXpjG1cOIpKZMhplShdIWoAkXtcV24NtDGlpUqM828lJsooUCAbXsapD3SZ/fUX+ZX+Ot97m3/lJX88n9mKC4qwcXxyPFQHZDqGUFQSFLNhmIJA9NgfZWdVXe6I+SUfaW/2b1BNMN25w+Q6llmUy44q+VCVgqNgVGw8ACfVW0xHEmo7SnnlpbbTbMtRskXIAufSQPXXmDcify5G9D3+Hdq898h/Ikv6qP2zVBtIu8LDXFpabmMKWtQQhIWLqUTYADqSSBWbjW00SJk8pfbZz3yZ1BOa1r277Zh7a8n7AH8qwftTH7VFWl7pj+Af0j/TUFu4NtTEllQjPtPFFioIUDlBva/sNd2MY7HiIDkh1DKCoJClmwKiCQL99gT6qpb3NJ+Fm/UZ/E5Ui90afyWz9rR+xkUE9wnbKDKc4UeSy6uxVkQoE2Frm3dqK3Neavc9n8rn7O5+JuvStAqrN7O6A4gvyyKUpkZQlaFWCXbaJObosDs3OhASNLa2nSg8jjdXi3G4PkT2bnewyf2t+H/3VYOAbp8QwtpOKNlt2W1dRiZc4U0UkLSlY14tibZfQCeRvelBp9ldqGMQjJlME5TopJ0UhYtmQodCLj0ggjQ0qGSWPenHG3UkIh4kS24gaJbkgApXa1hnJt6VKvyFKDL3HRx70Je+e+8864e9XEKP7kCrAqt91z3kciZgrhspl1T8a+meO5Y9kDTQ2JA6rPcbWRQKUpQKrD3Q/wAkp+0N/gdqz6rD3Q/ySn7Q3+B2gq/cL8tN/wA27+Ctl7o75UZ+yI/bSK1u4X5ab/m3fwVsvdHfKjP2RH7aRQRHY7eLLwxLiY3Ds6UlWdGbVIIFtRbmasrdpvfxCdibMR4s8NYcKsrdj2WlrFjm01Arp9zxg0d9qWXmWncq2svEbQu10uXtmBtyFXNE2ciNLDjUdhtYvZSGm0qFxY2KUgjQkUFPe6Z/gH9J/wBNXR7mn46Z9Rr8Tld/umf4B/Sf9NXR7mn46Z9Rr8TlBEN9/wAuSfQz/h2qhyozrQadIUjOOI0saXCVqRmSR1C0KHgRUx33/Lkn0M/4dqplC2H98NlIym03kMF9xq3NQ47udvxzAXA+klPeaCF7ydsRiTUF8kcVLK230jo4FjW3coEKHpI6VYfud5SGoEx1xQShDgWtR5JSGrknwABNUIau3cnAW/g2JsN2zuhbaLmwzKjqSLnoLkUFm/un4V/Lo/8AXqGb9sUakYI0+ytLjapKMq0m4NkvpNj4EEeqq/8A3AsW+ix/aj/xUk3gYC7C2WixXwkONye1lOYdpUpYseuihQU5h+IusOB1lxbTib5VoUUqFwQbEai4JHrrYTtsp7zamnZclxtXnIW64pJsQRcE2OoB9Vbzc3DbdxmO24hDiCHboWlKkmzDpFwoEHUA1dG9rZuI1g0pxuNHQsJRZSGmkqHwzY0ITcaE0FA7AfKsH7Ux+1RVo+6Y/gH9I/01VdsB8qwftTH7VFWj7pj+Af0j/TUFPYVj8mKVGO+6yVWCuGtSM1r2vlIva59tduJ7UzJKA3IkvvIBzBLji1gKsRcBRtexIv4mrM9zxhLD7ssPNNOhKGiniIQu11OXtmBtW/3/AOBRmMNaWywy0oyUJKm220Ejgvm10gG1wNPCgh3uevlc/Z3PxN16VrzV7nr5XP2dz8TdelaBSlKBSlKCvt+LA96VPfPYdZdbPcriBH9yz91c1j70XfLJEPBWjdTzqXpNtckdu57QOmpuQD1QO8XUG02+2NdfU3iEJQbnxtWyTZLqNSWV6gWNza+mpBsDcbPYzbFueyVAFt9s5JEddwtpwaFJB1ykg2PW3eCBIahu2WwBkOidDd8knosA8m+VxI+Y8kXCh0uQdAAQRYAJlSoJhO8ktOCHirfkUk6Jc5x3v0m3NQnxCjp330E6SoEXGoPKg5qE73Nk5GIwBHjhJWHkLOdWUZQlwHW3O6hU2rplzG2kFxxaW0C11rUEpFyALlRAGpA9dBTO63dNPgYiiU+GuGEOJOVzMbqTYaW76zN8G7CbiU5t+OGyhLCWznXlOYOOqOluVlirdZeStIWkhSVAFKgQQQRcEEaEEda+6CttzOwkrDESUyQgF1TZTkVm80LBvppzFWTSlBWW+jd/LxPyXyYNnhcbPnXl8/g5baa+Yqunczu7mYY5IVJDYDiWwnIvNqkrJvppzFWnWNBxJp5JU0424kGxU2tKwDobEpJF9Rp40FK7y90OITsTelshrhrDeXM5lPZaQg3FtNUmrL3abPOwcMZiP5Q4guZspzDtOuLFj6FCpRSgojb/AHFyXZzj8ENcF3tlCl5MiyTmAFvNJ7Q7rkdKmm5vYmThsd9uSEBTjiVJyKzaBNtdNKsOlAqD73dkpGIwEx44QVh5DhzqyjKEOA6253UKnFKCjd2m6HEIOJsy3w1w0BzNlczHtNOIFhbXVQqzt4uBOzMMkRWcpccCQnMco0cQo3PTRJqSVizMUZZKQ6622VmyAtaU5jponMRc6jl30FB7K7kcTjzo0hwM5Gn2nF2ducqXEqNhbU2Bqcb5938vE/JfJg2eFxs+deXz+Da2mvmGrOpQVbuZ3eTMMckqkhsB1LYTkXm1SVk3005itxvg2PkYlBbjxggrS+lw51ZRlDbqTrbndYqdUoKZ3S7rJ2HYgZEgNcPhLR2F5jclBGlvA1c1dciShtJWtSUJSLqUohIA7yToBRiQlaQtCkqSoXSpJBBHQgjQig7KUrhSgBc6Aamg5qObb7aNYcxnVdbznYjsJ1W65yAAGuW5Fz0v1JAOnxXeUXXTEwpsTZINlOaiOz3lxzQK9CTr330OTshsCWHVTpjnlU9d7um+RpJ+Yyk+anpewNjbQXBD43f7HOsKcxCariT5Orh1s0g2IZRryFhe3cALgXKprSgUpSgw8VwhmS0ph9tLrahZSFC48D4EdCNR0qEJ3fzYBzYVLPD1/eUsqcZ6mzax2m/8+pqw6UEAY3pmP8HikV6GsGxdCFOx1dxS4i59VjbvrVYzObx3EWYLKw5AjZZMpxJulxZ+LaB6jU3HivqkVMtv9pBBgOv2CnCOGy3a+d1fZQnL87qojqEmops7uVipiMl7jNzbZ3JDLqm3AtXaKQQSmydE8ul+tBZiUgCw0A7q5qBL2exuMD5LOalJ+a3NbOYf9VrVZ+tah25xKOLS8KeWB+chrS8k+Ib85I58zQT2lQmLvhwxS+E46uM51bkNONlJ7lEgpHrNSGFtVCe0alR3CeQQ62o87cgq/PSg2tVvtNsy/h0hWLYYnMFazYQ815PMuNgcnBqdB3kXupKrHvSg1ezO0zE+OmTHVmQrmDopCtLoWOihf+4i4INbWq62g2UkQJKsVwxObNrMgjRL45lbQA0dFyfE3te5SqYbNbSsT46ZMdWZCtCDopChzQsfNUO70EXBBIbWlKUClK0O2O2LGHR+M7dSicrTSfPdX0Skey56ewEG2O2LGHR+M7dSlHK00nz3V9EpHsuensBjux2xz70j33xOypSh8Ax8yKjmAB/GePT08mx2xz70j33xOypRHwEf5kVHMAD+M8enp5WBQKVxetZN2ohs/Gyo7fPz3W0nTnoVUG0pULl74MLSvhIeVIc6IjtuOlR7klIyk+g1jo26xGSLQ8KeTc24kxSWEjxKPPWPBNBOH2UrSULAUlQKVJUAQQRYgg6EEaWqttlMYbweVIwmU6lqOm8mE64oJTwVqOZrMo6qSomw5ntHurPbwDHJItKnMxE9UQmyVn0uu6oP1b1ptsd0LLcNUmNxn5rKkvpcfWp5TuQ5lNqSeyoEXNsupAHWg3MreiXyW8LivTV3txiktxk95U6u17d2l++ule7+diCgrFZfwX8iiZm2uh+EWe05y/8ABFS7ZTHW5kNmU0AEOIByj5hGikfqqBT6q21Bh4VhDMZpLDDaWm0iyUJFh6fEnqTqetZlKUClKUClKUClK0W3O0Ig4fIlXspCDk/nFdlGn1yn1XoIlxjimP5RrEwzU/RXLNwPSUWPoLZ+lVlVEd1uzvkmGMpUDxXRx3ib5i44ArtX6hOVP6tS6gUpSg6JUJtwZXEIWO5aQoewio7ie67CpBu5DZub3KAWib9Twim58alNKCEfuTRkC0eRPigXADEp0AA9AFZtL611PbvJwVmZxmYnwdS26LW107IOvhp99TylBBTsvjYIy4uhQFrhcJjX05Tf76jUjY3HIMh/EorsV5xY+FjobU2H+fbLdwnii99FAnXUlRCrfpQVVgW1OOTmeNFdwty1g40pMhDra9boWgk5SLHW+ttKz+NtT9DDPa9/urZbUbEucf3yw9YYmptnBvwpKR+bfSOZPRfPQdwKdWd7S1oEVmI6cUJLaoixZLagEkuLcuBwbG4NwT4A3oNVtJtpjkFCVSFYZxHDlajtpkOPOHkMiAbWv1J9pIB64ewWNyJSMUkPRW5FrIacQpwRxfTIgXSFW15k3J1vrUx2R2C4DpnS3PKp6wczxvlbBv8ABsJI7CACRewJ15A2qYUEH/4ZxtSiTi6EDoEQmTb+sq/311tbvZ6lZnsZmK8GkNs6W7gVC9+tqnlKCEfuTx16SJWISQbXD0pwg2NyLJy6E9PZaszDd1mFMEKRDZJHIrCnfX8IVa+NSulB0RoLbYs2hCB3ISlI7+grvpSgUpSgrjAQcLxleH6iJOzyIo0s28NXWgbaAgXA5DsDmTVj1Cd7mFrcw5UhofDxFJksqHNJQbqI9CbqsdDlFSTZvGUy4jEpPJ1tK7dxI7SfUq49VBsqUpQKUpQKUpQKrTewkypeG4UNUvvl55Pe02Lm/pSXPWmrLqusLIkbUSnLApiRG2UnuW4Q4SNdDZTieXf6wsQCuaUoFKUoFKUoFKUoFK1+OY6xDZVIkOJbbTzUep6BIGqlHuGtQdInY3ckuQMNOgAGWTKT4n802fvH0gbgMnaLbl6Q8cOwnK6/yek82YyToSVclODoBflyJ0HQ5ucaTHSWX3UYghRdGIEqLi3D53EF9Wzyy3Nu83VmnGDYGxEZDEdtLTaeSUjr3k81K8Tc1nUEF2b3grS4mDijfkkvUIWdGJGtgppd7An6JPMi3PKJ1WvxvAY8xksSG0utq+aroe9JGqVeIINQdwzsE7WZydho5g9qTGT3304rQ+4dwGoWRSsPCcYZlNJfYcS62rkpJuPQeoI6g6isygUpSgUpSgUpSg+HmgpJSoApUCCDyIIsQfVUA3OrLTUvDVE3hynG0A/xSiVIPrOc+urCqvYA8n2nkIvZMyI28Ol3GlcO3OxOULOnf7QsKlKUClKUClKUA1XO6y7kzF5BJKVTFNoN7pyoU75p6XzAkeI76sY1We7t3yTFcTw1zsqceMuOOim1kk5b9QCgH6p+iaCzKUpQKUpQYGNY6xEZL8hxLTY0Kld/QADVR0OgBOlQVO//AAniZMz4Te3E4XZ9NgrPb9W/hVP74NrnZmJOtlR4MdammkdBlOVard6lA687WHSoLQe18KxdmS0l9hxLrauSkm49HgR3HUVFtqN5bbDvkURtU2adAw1qlB73ljRAHUcx1y3vVAbt57qpbeH+VPx48pxKHeCoJJNjlAJ80k2TcdDyPKvTmzeyUSA3w4zKWwbZlc1Lt1Wo6q/u7qCLYHu8effTPxdxMl8atR0/8vH62SnktXLU6afONjVg0pQKUpQKUpQQDGdiZMR5U3ByltSjd+Eo2Ye8Ujk254ggeI1vnbK7y2JTnkryVRJiTZUZ7Qk//wA1GwcHdyPW1tamNaPajYyJiCAmQ3dSfMdT2XGzzuhY1GuttR4UG8pVcpOM4WctlYtEHI3yy2x3HnxvvJ/RqS7MbeQp+jLlnR57DgyOoI5goOpt1KbjxoJDSlKBSlKBVf7ZvlvHcIXySoyG1G9gSWwlIPeQVaeKvGrAqtsfeE3aKFFbAUICXJD6uiStKQhH1rhs/reBoLJpSlApSlApSlAqF7wtkHpBZmwylE6KrM0SbBxB85pR7jrz01UNAokTSlBCMC3qRnDwJgMCUNFMyOwkm5F23FWSpJ6E29fOpJ/xND/lMf8Atmv91d+J4SxITkfabeT9FxCVjuuAoGx8a0C91eElWYwmb+AUB/VBsPZQZWJbwsNYHwkyOD3JcStXT5qLnr3Vpf3UuNpBgTZfc5w+Cyf+q5/mKkkDZSEwrMzFjtn6SGm0np1Av0Fbeg8h7wsBlR5rjklngGQpb6UhYcSAtZUUhadCUk2Pq6EVGK9m7S4DHlx1MyGkuosVAKvooA2UkixSfEEV5ii4Cwcc8jKPgOOtGTMvzRmsM183Qa3oM/cpswuVijTuX4KMQ84ruUL8MekrANu5Jr1JWDg2CMRGgxHbS02nklI695PNR8Tc1nUClKUClKUClKUClKUCo7tLsDCnELeas6PNfbJQ6k9CFp1NugVceFSKlBXyIGN4eQGXEYpHHJt5SWpCR0s6ey56Va9wFd6d6qGtJsObDI5rWypxrnbRxu+b02qdVwaCP4bvCw18fBzI58FOJQrr81dj07qzv+J4f8pj/wBs1/urqn7Kwn1Xeix3D3rabUfaRfqa1jO6vCUqzCEzf9IFQ6jzVEjr3UGsxveq2V+S4Yg4hKPIN6so6ZnHfNyjwNv0hW03fbILhMLW+vizJC+LJd53Ub2SnTzUg+0nkLASDD8OaZRw2W22kD5raUoT7EgCsqgUpSgUpSg//9k="/>
          <p:cNvSpPr>
            <a:spLocks noChangeAspect="1" noChangeArrowheads="1"/>
          </p:cNvSpPr>
          <p:nvPr/>
        </p:nvSpPr>
        <p:spPr bwMode="auto">
          <a:xfrm>
            <a:off x="155575" y="-1364373"/>
            <a:ext cx="5061337" cy="41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80" name="Picture 108" descr="http://upload.wikimedia.org/wikipedia/en/0/09/CEA_logotype20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2" y="1528816"/>
            <a:ext cx="713273" cy="5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2" name="Picture 120" descr="http://jnte13.cnrs.fr/imgs/Logo_Silse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78" y="2639953"/>
            <a:ext cx="1378067" cy="39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48" descr="data:image/jpeg;base64,/9j/4AAQSkZJRgABAQAAAQABAAD/2wCEAAkGBxITERUSEhQWFhUXGB8YGRgXGBsYIBodHhwfHRscHCEcHyggIx0lIxgcITEhJykrLi4uGx8zODMsNygtLisBCgoKDg0OGxAQGy8kICUuNDA0LCw3NywsNDQyLC4sNDQsNCw0LC0sNywsLDQsLCwsLCwsLCwsLCwsLCwsLywsLP/AABEIAFIBEwMBEQACEQEDEQH/xAAbAAACAgMBAAAAAAAAAAAAAAAABQQGAQIDB//EAD0QAAIBAwIFAwIEAwUHBQAAAAECAwAEERIhBQYTMVFBYZEicRQyQoEjobEHQ3LB0SQzRFJic4IVk6LS8P/EABoBAQADAQEBAAAAAAAAAAAAAAADBAUCAQb/xAAzEQABBAEDAgMGBwADAQEAAAABAAIDEQQSITFBURNhgSJxkcHR8BQjMqGx4fEFNEJSM//aAAwDAQACEQMRAD8ASaR4HxX2VL4eyjSPA+KUllGkeB8UpLKNI8D4pSWUaR4HxSkso0jwKUllGkeB8UpLKNI8D4psllGkeB8UpLKNI8D4pSWUaR4HxSkso0jwPilJZRpHgfFKSyjSPA+KUllGkeB8UpLKNI8D4pSWUaR4HxSkso0jwPilJZRpHgfFKSyjSPA+KUllGkeB8UpLKNI8D4pSWUaR4HxSkso0jwPilJZRpHgfFKSyjSPA+KUllGkeB8UpLKNI8D4pSWUaR4HxSkso0jwPilJZRpHgfFKSyjSPA+KUllGkeB8UpLKNI8D4pSWUaR4HxSksrNERRFtGhYhVBJOwAGST7CvCQBZXoBJoKx23L0cbBLl2aUjV+Hh0lwAMkuxOlBjzWfJmkj8sbdzx6d1pR4AH/wCp37Dn1PATnhVizsyxW1rB05Om3VzcOMrkN3CkHI//AAqpLK4AFzibF7bK9FC2yGsAo1vuVHR7w26TFLUs8gTpG3UEBm0K2Qc/mGMY/euqYJC3UeLu/Vc6pDGHFo3NVXp/KWXF7bNM0E1rhg5QSWhIJIONo2znJ96sME7WB7XWOad9VVecdzzG5lG6tv0UW/4CVRpYHE8S7MQCrxnxIh3Wp4ssOOl4o/sfcVXmwnMGph1D9x7wk1W1SRREURFEW0iMuzAjbO4xt6GvAQeF6WkcrWvV4iiIoiK8RFeoiiIoiKIiiIoiKIiiIoiKIiiIrxEV6iKIjNEWSpwDg4PY+a8te0VrmvV4s0Ra5rxerI32G5paAWrxwrhjQ6oIWVbrRmeYlSLZWH0qoJH1H9Tfp29qx55/FNn9PQd/votzHx/CFN/V1Pb76rmkwjVWXTE0DrqmcKVVwD1NLqdUxkyDp9N8kZrmtyOQ7p5dPdS6J2B4LTz59ffaTTcbRmwkclwxwNc7lQxGw/hx4z3/AFMx3qw3Gdp3oDy+p+VKs7KZq2tx8/oPnak3bdNep0LVsd9AkQ7EbqyvnYkeO4PauWN1OrUfX/F29wY29I9Nljh3E4WnWfU8cy9hPIZEbbAxJjUh32LA4ON66fHIyMsIseXPw6riOSOSUSA04dDx8enraZW+F6s5f8LPCqqqH6gseSAGP980m5223FV3b00+0D18/lStN6uHsuHTy+dpXx7hwZDcxRmIggTwEYMTEZBAO+hvTx2+1zGmIPhvN9j3/tUMqAEeKwV3Hb+iq7mryz0ZoiM0RehcwQJ/6NA7gFwECN6jJ3H2x6VjwvcMxwHFlbk7GnCaTyAEj4DwFJLOe4kyPqEcZzgKdssfK5Kj23q1kZJZK1jfeVTxsRskLnu9wVblQqSrAhgcEHuCO4q6CCLCoOaWmitc16vE05cETXCJNHrRzpP1FNOf1Zz6d96gyS8RksNEeqsYoYZA14sH0XbmLh8Czstm5mjC6mK/Xo3OQSBggbb+9cY0z3MuUUf5UmVjsY/8o2P4SXNWlTVi5U4LFcJO0zGNI1DdXOynfYg7HP7HaqeXkOiLdO5PRXsPGZMHa9q6qug1ctUaRmiKdwfhj3DlE2wpZmPZQBkk/wBKimmbE2ypoIHSuoKbwblma5j6kTRkDupcagPJHcCopctkTtLrUsOFJK3U0j5qdwq0sIkM1yzyL2QD6RIfXSv5io7ajgVBNNO46YxXy+SsQwY7BrlN/P5/wq9fzRtI7RIUjJ+lWOSBV2LUGDXyqM2gvJYNlHzUiiRmiK0czcCiitba5jJHVADL3GSudQ+O1UcbJc6V0bui0crFYyFkrevRVfNXlnIzRFduWeCQXlkQ2I5o3KI4IGrI1KGH6t8jzgVmZORJBNtu0jha2LjR5EFHZwNX9U75l4fHbWEcTKzxJu2hfqZ853Y7IpJ3OCfQVUglfLOXg0T9+quZELIscMIsD+ff0VQ5olAhto+kkblTMyoMaVY4jUk7k4Ukk+a0MWzI83Y4WdmaRGxtAHlV3NXlnUtc0Xqe8r6Y+teOARboGUHsZGOIwf3yf2qnmOJAjH/r+OqvYTAC6U/+R+/RT7jgBimV/wAS4L9R5ZMAHpqBrkBBIZX1YHucehxVbO10Zbp4qvf29FbdA5soeHc3fu7+qrnEb7rMDp0RINMUQ7Iv+bHuT6mr0EIYLPJVDInLzQ4CacPsFjdHLF3A19OPSWBxlQQxBz27A96ilnLgWgeVlSxY4a4OJ89lL0qVdehcjUMZx2xGo9UAG4x39M1X9oEGx9n3qz7JsUd/p7kl4jYiMKyuHDEggYJUgA4bBK9j6E1eil1kgilnyw6ACDYTDgd28gWIH+NGC1s+ASCAcx79wRuvgj3qvPE1ntf+TyPn9VZxpXPGm/aHB+X0Tfh1xCCjxrM8JXp3LvEQGD/nd5Cd2ViCMDYCqzmv3aaBG437dgrbSzZzbIOztv5PkqrxWyaCaSFu6MVz58H9xg1pwyCRgeOqyJ4jFIWHoomalUSM0Reic8/Twu0X3TP/ALZNY2HvlPPv/lbud7OKwe7+FO4PYNLwTpRjLOrYHbJ1+9RTyBuZqd0+ilx4y7C0t5N/yknPnATDBbzMwMuBFIR+ogZU/cAEZ9dqtYORqkcwcchVP+QxtMbXnngqk1prJpObHgOVWS5kW3ibsZPzOPXQvcj37dqrSZIGzBqPlx6lW4sQmnSHSPPn0CaXXHfwS9KxgeIOMmedDrkHlQQBp/17VVbAcg6pXXXQcBW3zjGGmJtX1PJVWhjeRwqgs7nAAHck1pEhjbPAWWAXuoclWo8Innj/AAdrgwwktNKThZJfUZ9QuMAe2T6Vm+MxrvFk5PA6gf2tTwJHM8GLgcnoT/Sh8ocJtZy73M2hYxqKjYFfLP2AOcY7n0qfLnkjADBd/fCr4eNHLZkNV0/tc+aeJ2shWO0gVI1OepghnPbbP6fv39q8xGSj2pHX5L3NfCabE2vNY5S5i/BvITHrEiacA7g+nf0811l4xmaKNUuMLJEDjYu12uLG54fHDMjlJJ0YOuBlRt6fYg+xrhr48klhGwUrmS4oD2nc3sl/LnB/xUwi6mgn10lifOMf1JAqfIm8FmqrVfGg8d+m6Ufi9vHFM8ccglVTgOBjPn/Su4ZDIwOIpRzxCN5a02FDzUqhRmiK586yExcPtV/N0g2O27YVe/2asvDA8SSQ91r5t+HHEOyqFxCyMVdSrDuGGCPmtJrg4WFlOYWmnClvYY6serGNa5z2xkZz7V5Jek12XsQGsX3XpdvZi2mljtwrJ1RLI22IlA2jUsQOo2SO/wBIOaw3yGVoL+ar3+fuH7r6FkQic4M4u/d5e8/snc5jmtnLygROwLamXCIunWisNiPpO+T+Y71WGpjxQ3CsO0vYbOx/heZ83p1JDdiVHSVyiBdQwFAxgMBkAY3G2TWzhO0t8OqI3WJns1O8QGwdlXs1fWctc14ulcOBqFtLcFJHEty7ssUYkYrEgAGkggjLZ7GsvJJMp3qh125WvigNhGxNnoL4UTjjIsdy0cQiEs0cIURtEQqqZGyrbgk6M+lIAXOYHG9ie/l9UyCGseWiuB28/oltzwdkgE5YaWxgYOd+/wAbfNXW5AMmit1RdjER+JasfRtmjZZCQwB1D6SDhQM4IONl7gelZxe8OscLRDGFu/P9KLFYcN1YRpMksUypKldJ2GpNzt39q7M01bj7+K4GPCDsfv4KPzQYioEWcB1yxIIJIcem22kbDttUmIXava++FHlhunbv9UvvrF7Vo31gtqyMZ2ZCCe/jI99+1WWStmBbSqvhdAQ61axavKbiFZ+jCrEgaQQRMvU05ZgNstsBnGfaswuDdLyLP02WqGl2pgND67qu83vqkgl9ZbaNz98FSf8A41ewtg5vYlZ+cLLX9wkWauqirMeTZXthc28iTJpyQMhhj8wwe5HiqQzmiTw3iir5wHGPxGGwrVz5Ar2tmjSLGuQS75wAIvbcnftWfhvLZXuAv/Vo5rA+FjSa8/RNOE3cVrwvqxMZUjRmBI0ajk7ewycVDKHS5FOFEqeEthx7abAXmvM/M8t6yl1CIg+lAcjJ7sT6n+grXxcQQ31KxcvLM9DgKdy7zJDb2kkckQkkD9SHKgjUV05b7Y/ma4ycd75A5poVRUmLkRxxFrhZuwmdlZR6oLu4nDPOhcyy40whSNQX0LksAoOw3OD2qs95AdG1vHQdf67q0xgOmRzuRyen99lWOZuJm4uXk6vUUHShwQAo7AA7/v696v4kQjjG1LOzJTJId7C5cFuZFkCxaRJJ/CVjnKazpyvg74z713O0OZbuBv8ABcY73NfTeTt8VdeDXV1cWNzbtGiKqlVZWWIJpGGUjc42yT65IzWXMyOOVrgbv1WtDJJJC9hFV6LhyVwyVLa6KBHleNAsLYIGrJUvnbON9Pjv3qTNla57B0B5+ijwYXtY89SOPqknNXF9Sx2iuJREcvLt9TnYhMDARe3vU+JEQ4yVV9FWzJQWiK7rqovL9lbSE/iJWU60VEUbuWODudlHbf0zU2RLIz9AvnfsocaGN/6zXGy9E/tAnEFlojG5AhAJJ0q22fv9JAJ96x8MF81n3razSGQkD3JJxC1gs7d4Or0bh7ZW6mM693LoCOxJwPtirAkfO8Oq2h3HbhVjGyCMtBp2nnvyqXZ2AeCWRTvFpJX/AKWOCf2OPmtN0ml7W9CstsWtjndQoscbN+UE/YZ/pUpcByoQ0nhPOHcqTuVMumBWYKpmOgsScAKp+ok/aqsmZG29PtHyVuLCkdWr2R5/JOeauM2sV4SsJnliVYwXbEaaBtgDdjk+pxVTGilfHzQPxV3KliZLZFkfD+1VuOcamu5etNp1YCgKMAAZ2GST6nuav48AhbpCzcmd079Tkx5Z5eaf+KysYgcYXbW3fGrsqj9THsO29R5OSI/ZB3/j6+QUuLimX2iNv5+nmV0veJQxyhU6cjggayuYYRnfpJ+ojuXbOcdqhZE97STYH7n3n5Kd8zGPAFE9+g9w+am8xCK36UzOL2aVdSPKfoRR6iMenjJxsdtqjgDpbaBpA5rn4qXILYqeTqJ4vj4Kp3d28r65GLN2+w8AdgPYVpRxtYKCy5JHSG3Llmu1Gtc14vVabZibG2ZYjMUnlj6as6kl1VxvGdXZTtWdKPz3AmrAN/6tSI/kNIF0SK/fotePQYgmUI6dO4STS5JIWSIrk5JONSY3OdxTHd7bTfII+Bv5pkt/LcK4IPxH1Cg3vHBJbJbCMgjA1ZGO4/0/nUrYHNm12oXZDXQ+GBunsfMGnqI8BkWN3xsCDh229v0/feqjoCaINXSuNnAsEcWuNrzJKSizROylSBkhs5VctjG+HXUP8RFdOxqBLT9/4uW5NkBw+/8AVB47xRriNspoCaCARjuWzt6fmFS48fhuG/NqHIkEjDtxSgca4mLhowqEFQUXP/LtoG3r3+amgiMZJPVQZEwlAA6KyvHEZLp5LU3KRuqZXS2npxhXyNQYAd9QGNvaqNu0tAdV/MrRpoc4lt1Q+ASPmvY2sZ7paRg/uWb/ADq3h7l581SzdgxvYJHmrqoL0zhXDb1bG3t7YmNpS0kshGyIew/xHIOBvse1Yk0kTp3PfuBsAt6GOVsDWM2J3J7LP9qMWmzth/yuF39oyP8AKn/HG5ne75rz/khULff8l34S9vccJW2E8cbFAramAKkNk5BINcza48kvLSd1JCWSYwYHDhV/mLh/CYLdlim6txtpKvr3zvnSNIHf3q1BPkvkGoU1VJ8fGjjOk25VG1tZJCFjRmJIUaQTuewrRc9rRbisxsbnmmi1beG26Q2t6BiV40TUWGqMHXuqg98Y3b481nSuL5GHgE+q04mCOJ45IHooHO/B4IJI2gdSkq6tCsG0ds9v0nO32NT4c7pAQ8bhV82Bkbg5h2KX8scQjguoppF1IrZONyNsZHuO9S5MbpIi1vKhxZGxytc7hMbzmza8SKIAXTk6ycMF7Yx653Pf9R71WbiE6C4/p6K0/MA1ho/V1XbgyY4Ret5kQfGP/tXk/wD2WDyXuP8A9V5VTFaKzeV6FytwOCL8PJJcIJpiCiqA7AegUb4J9XI2Gwx3rJyshz9TQ3Yff+BbGLjMYGuLtz97fVY/tH5lfrG0UKI1KF27sx/NgeAM1zgY1t8Tqvf+Qyad4fRSOaeGxcQnWeO9tljEYUKzjIOSTkZ7715jTOx2lrmG7XWTC3JcHNeAKUey4VZWsNyJL6GQyRFNKMpOe4wASScgbYrqTIklc2mEUbXMWPFEx4LwbCpXC+KTW7dSByjYwSADsfvWlLE2Vulyy4pXxO1MVr5btXjD8Vvix6YJi6h3kcjbAPpvgfPpWfkObtBF15WljtdvkS9OFF5UtEv1mt5jibJmjf8A6j+dT5UnBx6b1LO52Ppe3jghRY7W5Icx3PIKT8X5fubYnqxMFH6wMqf/ACG3zvVqLIjl/SfTqqcuNLEfaHr0TTlGyubpJLdbjpW4+qUEjse+PbbffFVst0cZDy23dFawmySNMYdTeqmtecHtPpjja8cfqJGnPt2XH2B+9Qj8VN10hTH8JD01FO+Oc4w20qRm0Vv4KMDlRpDAnQMr2H+dV4cR8oJDuqszZccTg0t6LzO5mDuzhQgZiQo/SCdh+1bbAQ0ArCkILiQuea6XC1zRe0rNyjJ1I5rY5JOmaNQxUs0f5lUjcF0JG3iqGYNJbJ6H1+hWjhOsOj9R6fVMWjh0B4oXW0ZGilkcBSwJUrKq5LFUbct74qu0uuifaG4Hy9QrLmsqwPZOxPz9Cqwtg8d0kMg36ijbcEFhgqfVSNwa0fED4y5vZZnhFkoY7untvOxXIQ+pb3JyR9R2/bNUXCtrV9pvel0jkOfpUMSd8SIcbegDZx6beteHzXo8lB4rkxuCpBCDJxjJDr6fb1qWL9Q96ilHsH3KLwCPp5u3G0ZxED/eTfoUeQp+o+MDzU2S+x4Y5PPkFDix0fEPA496Z8N4KWIt7m1dJ2OBMS4BXOZnbP05Vc4YHByKqySaRqY4Fo6fwrUcWolr2kOPX+fLZIuP8SFxcyzL+Rmwn+BfpX+Qz+9W8WPRGAeVTy5PElJHCxwIw/iIvxH+61DX9vf2zjPtmpJtfhnRyo4AzxBr4Xov9oHN6JF0LaUGRxkvEwIRfuPVh2x6ftWNh4pe/U8bDutrMywxmlh3PZee8V4/c3Kok0hdY/yjAG+MZOO5x61rRY0cTi5o5WRNlSStDXHhLGAPcVPSrgkLIoiZcM49cW6SxwtpEow2247jKn0O53qGXHZKQXdFPDkPiBDeqZjnKVrOW1mHULgBZNgwwc/Vt9XbY96rnCAlD2bV0VgZxMTmP3vqqyAKvUqG62zXqUjNEpOoOOKvD5LPQdTyh9XpgAbH3+n+dVHwF07ZOgCtxzhuO6PqSkuatqmmXLPFFtbqOcpqCk5HrgjBI9xmoMiHxYy0KxjTeFIHHhcOMcQM9xLMRjW5YDwPQfGK9gj8OMNXmRJ4khcoRA8VLShsoAHilBLKlWHEJYW1RNpOMdgdvsQRXEkbZBTlJHI6M21bcR4pPcEGeVpMdtR2H2A2rmOBkf6QupciST9RRwziMkEqzRHDqds7g+QR4NdSxtkaWu4XMUjo3BzVO5g5pubzAlKqi9kjBC58nJJJ/eoIMRkJscqfIzHzCillrdPGweNirD1H9D5HsasPY14pyrMe5htpTmxu7GY4uo2hY/3sH5f/ACjIOP8Ax+KrPbNGPyzY7H6q2x0Ep/MGk9x9Ec7X0Mt1qgbXGsaIGwR+UY9QKYTXNj9oUbXmc5rpBpNikhzVxUqWM0XtLXNeL1drS6eJ1kjOl0IZT4Irl7Q9paeq6Y8scHDkK18fu5Z7Xq2rkQE/7RCuMxud8E9zETkj0GT+2bDG1sumTnoe/wDa05pHPi1R8Hkdv6Sbh3GFASOcMVjIMUiY1xEHO2dmT10nt6Yq1JCQS6PryOhVWOZpAbJ04PULabg0k51RTJdDwHCuPvG5DD9gRXLJY2CnDT99wu3wyPNtOr77LkvKt2f+Hce7AKPliBUhyIf/AKCiGNP2KkIkcCFbi5Lg/wDDwOJM49GfdFH2JNQuOs/lt9T9OVO1uhv5jvQfXj4Jdf30lw65UAL9MUSA4QH0UdyT6nuanjiEYs89Sq8spkNDjoE/41evbQ9Bn1XckYjkI/uIR2jyP1t6nwBVJkYlktv6Qb95V2SQwx079RFe4ffKqgrUWUVM4PAslxDG2dLyKpxscFgDj5riVxawuHQLuJoc9rT1IVz4xylaIFMWra6SB9MiyYViAS2BlG37fbzWbFlyG77E8V/q1JcOMVV8gc3/AIuXFuX7JLmK3Qglp1jbFwGcKTvlNOV++a6iypXMLj2J42XMuLC14aO4HKgWXLqNxP8ADlZOh1WjDfZScasYztUrskjH1itVKEYo/EaKOm/kpFhy3butqTr/AI1zJE2G/SurGNu/0jeuHZTwXeTQVK3DjIb5khSuJ8lRJGzI5Ie4jjifUCArsFbUPKnI9K4ZnOcQCOhv0Xr8BgBIPUUo3G+X7dY7noxy6rZgrO0qHPbJKbMB9WxFdQ5Mhc3URTvJczYsYa7SDbfNROUeXorqG4LvodSixnOF1PqwG+5AH71LlZLonNrjqosXGbKx189EzuOU7eKWTqCTRDapM6Kw1M5yCAcbD6agGY9zRVWTVqc4UbXG7oC6W1nypayTwEdQRT27zBGcBlK42LY7fVR2ZI1jgasGl63Dic8EXRFrZuVrMXUMbdRVaB5pFDhtOnGkq4UBgRnt4rwZkpjJFcgBenDiEgBvi1H47ylDBaSONRnEg0jORoeQrHtjuQtdw5jnyAdK/et1HNhMZESOb/a9ljmPlCOCGJ06mpZFjm1diWCnKbdgTj7/AGpBmOe8g9rCT4TWMBHfdIebeGpb3ckUYbQpAGrfuAe9WsWUyRhzuVVyoRFIWt4U2x4JE9taynVqluhC+DtpJ9Ntj71G/Ic2RzezbUrMdhjY49XUnK8mQOLtUZlkjn6UOphhjoDaTt3O+9V/xrxoJ4Is/FWPwDDrA5B2+Cj8U5Yt4zfYD/7PHGygt6t+bO29dR5cjtHmSuZMONuvyAWvEeW7aOOa5Gvofh0kh+rvI+QFJxvgjceDRmVISGf+ro+5ePxIwC/pVj3lZ5i4DZ28IKkdQxK4DXADZbxHpyR+/nxSHJle+jxfb5r2bFiYyxzXf5KZx/lK0ht5pBrBjRSrdQPl27KyBcge+a4hzJXPDT1PZdzYUTYyR0CicU5btRaNJBqdkVGY9QBlz+bqRsAVHjFdx5Uhk0u4P3sVHJiReHqb0+9wusXL9kOIfg3WY61RkYOBj6CzatvbavDkzGHxBW31XQxoRN4Zvf6KBwzhlldXEttGJYnxiJnYMCyk6wQB2IGR9jXbppo2B7qI6qNsEEjzG2weiR8fWBZ3S21dNPp1MclmH5m7bDPp7VZx3Pcy38qrksY19M4CXZqdQLWvF6iiKZwviktvJ1IWwexBGVYeqsPUGopYWyinKaGZ0RtqbtHY3W6OLOY945Cekx/6H/T9j+1VxJNDs8ah3HKsmOGbdh0nseEyh4JJHHDHNZ9QLPreSNBIGjC4ALISTuSceANqhfM17iWu6ddt/VTRwuYwBzevTt6LaW1tmW4VbSUsQAn8B/qPTxlNsR/xNzsMj4qMOeNJLh8fPr32UumM2A0/Dy6dt1njvATIIWYJbIiYd5lSDJ7/AEop1HG4Ax+5JruDIDC4c9q3/dRz4xeG9O5OyUnjNvagrYAySkYN1IuNP/aQ9v8AEd6l0Szn29h2+qh1xQD8vc9/oq7k5JJJJOSScknyTV1rQ0UFRc4uNlFdLldbadkdXQ4ZSGU98EHIO9eOAcCCumktII6Jnd803sunqTEhXDgBUUalOQTpUZwR61XZiRN4CsOzJXclbXPNd7IVLyglXDg9OMHUNwcha8biRN4C9dmSu5Kxb813qa9E5HUYu30p+Y7EjI+k/bFDiRGrHCDMlF0eVGtuOXCLEqSYWFy8Y0qcMc5O437nvXZx2Ekkcilw3JkaAAeDaH43cmJoTKem0nVK4H586sg4yN98DAoMeMODq3ApDkyFpbex3Xe+5nvJozHJMSh2YaUBYDtqIAJ/c1yzEia7UAun5crm6SVCt+IypG8SPpSQqWGBuVOV3xkYz6VK+JrnBx6KJkrmNLQeVNPM951uv1j1NITVpXdR6EYwe/qKi/CxadNbKT8XLq1XvwtW5kuzKZjMTJoMedK4CHuoGNIH2FBix6dNIcuTVqvdapzBdBUQS7Ro0a5VSQjDDLnGcYA717+Gjsmud0GVJQF8bLZuY7snJlzvGd1U/wC63j9PQnPv60GLGOnf9+UOVIevb9liTmO8YSBp2YSEFwwBGQcjAI+nfxigxYxVDhDlym7PK24pzNd3CaJpdakg40INx23VQaR4scbtTQkmVJI3S4rXhfMV1bqUglKKTqxpVhnyNQOD9q9lx45DbgvIsmSIU0rkvGbgKU6rYaQTN2yZB2bOM52FPw8dg1wK9E/EyURfJtdLnmG6k6uuXPWAWT6VGoL+UbDb9sV43GjbVDjheuypHXZ5XKbi87QLbNITCpyEwO/3xn17ZrsQMD/ErdceO8x+HeylXPNN5JGY3lBQrox0486fGdOf51GMSNrtQCkdlyObpJWknMd2xkJlz1UEb/SuGUDAGMYyM9xvXoxYxVDg2vDlSG7PIpZu+ZbySPpPMShAB+lQWA7BmA1ED3NeNxY2u1AL12XK5uklc/8A165/EC56n8ZRgPpXYBdI2xjt7V3+HZoLK2K4OQ8vD73Cj2XEZYpRNG2JASQ2AdznOxGPU106JrmaDwuWyua/WOVHdySSTkk5J9zua7aKFBRuOo2VrXq8WKL1FERRFg0Rdba6kj/3Ujp/gYr/AENROhY7kKZs8jeCpj8evCMG6nx/3GqP8JF2Uhy5T1S6Uljqcsx8sSx/nUrY2t4ChdK93JWakUaKIiiIoiKIiiIoiKIiiIoiKIiiIoiKIiiIoiKIiiIoiKIiiIoiKIiiIoiKIiiIoixREURFERREURFERREURFERREURFERREURFERREURFERREURFERREURFERREURFERREURFERREURFERREURf//Z"/>
          <p:cNvSpPr>
            <a:spLocks noChangeAspect="1" noChangeArrowheads="1"/>
          </p:cNvSpPr>
          <p:nvPr/>
        </p:nvSpPr>
        <p:spPr bwMode="auto">
          <a:xfrm>
            <a:off x="6207159" y="4901818"/>
            <a:ext cx="1332139" cy="3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152" descr="Image result for michigan state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AutoShape 154" descr="data:image/jpeg;base64,/9j/4AAQSkZJRgABAQAAAQABAAD/2wCEAAkGBwgHBhQUBxQTFhUVGCIbGBYXGBgfGRghHh4ZHhwgIh0cHCggJB0mHhwjITQtJjUsLjIuHx8zPDcsNyg5LisBCgoKDg0OGxAQGywkHyY0NDcrLCwsLCwsLCwtLywwLCwsLCwsLCwsLC8sKywsLCwsLDUsNCwsLCwsLCwsLCwsLP/AABEIAOEA4QMBIgACEQEDEQH/xAAcAAEAAgIDAQAAAAAAAAAAAAAABQYEBwEDCAL/xABGEAABAwMDAQUEBQkFBwUAAAABAAIDBAURBhIhMQcTQVFhFCJxgSMyQpGhFTM2UmJygrHBdJKys8IkN0NzddHhFjQ1g6L/xAAZAQEBAAMBAAAAAAAAAAAAAAAAAQIDBAX/xAAsEQEAAgEEAQICCwEAAAAAAAAAAQIRAwQSITFxsUHBFTJRYWKBkaHR4fAT/9oADAMBAAIRAxEAPwDeKIiAiIgIiICIiAiIgIiICIiAiIgIiICIiAiIgIiICIiAiIgIiICIiAiIgIiICIiAiIgIiICIiAiIgIiICIiAiIgIiICIiAiIgIiICIiAiIgIiICIiAiIgIi+JpYoIi6dwa1oyXOIAA8yTwAg+0WudR9qlHSOLLEzvXD/AIjsiMfAfWd+A8iVr666z1DdXH2ioe0fqxnY34e7gkfHKmXJqb3Tp1Hfo9BTVMFOPp3tb+8QP5roZdLc92GTRE+j2/8AdeZne84l3JPU+JXGAmXN9Jfh/f8Ap6laQ4ZauV5ioa+st780EkkZ/Yc5v8jyr/ovtBvs91ip61onEjg3OA2RuepyOCGjJORnjqmW7S31LziYw28iIq7hERAREQEREBERAREQEREBERAREQEREBEXBIA5QYV5u1HZbe6a4O2sb97j4ADxJWitX6wuGpqj6UlkIPuxA8fF36zvwHh69mvdTyakvB7onuIyWxDwPm/4u/AYHnmsLGZeNu91N54V8e7lcK5ab0LJXvYbzIIA9pdHFlvtEoAyS1h6D1OfhjlZ9Je7TR6elm0xSRNfBIwF847yQseHAOzn3XbxjAJH3qNNdtOM2nHv+iiQUlTUNzTse4ebWkj8Ak9NUUw/2hj2/vNI/mFsXUer9QG10Bt0hbJUMJcGMYd7twa0AFpPpgeatmmrZrBjA6+VbORzD3THY+L27efhkeqrdXaVtbjEz64jHu0QtndjNj7yeSrnHDfo4/ieXn5DA+ble7tpCw3Zp9sgj3H7bBsd97cE/PIWfZLVTWS1sgos7GDAJxk5JJJwAMknKuHTobKdPU5TOYZyIir0BERAREQEREBERAREQEREBERAREQEREBVbtLubrZpCXuzh0uIm/xfW+ewOVpWtu22Ui2UzPAyOd/dbj/UpLTuLcdK0w1Gr3ojTwio/a6lsb5nBxo6Z7mjvXN6vwSMgHoPTPkVUrFbnXe8wwMyO8eGkjqB9o/JuT8ldNZVVmrLiWXGGqpRT/RQTtaTHtYTgmN233c8gsOSNqxeTtqRidSfh49WDPXV15qxUMBjuVLy+MgjvWs5yGno9o4cz7TckeIUxa9Nz3yqmmtjQKSvgcTuIxFLncBt6uDZWZBAxtKk7VT0sdlbXaqlinEDg6nqI94leBna1xO0uO7gNd4g5JBVH1Tri7X+Uta4xQ9BEw4yP2iOXfDp6eKrovNdOOV+5n4fz7T9rY9qs1rs1RSG6VNPvpYnsDS5rfec7IcMu8G5bjHjnjCucFRDUszTua4ebSCPwXl0ADou6kqqiinD6N7mPH2mEg/eEylN/FeuPXq9QItXaI7SXzTNh1GRzw2fgc+AeBx/EMeGfNbRWT0dLVrqVzURERsEREBERAREQEREBERAREQEREBERAREQFrbttiJtdM/ykLf7zc/6VslVbtLtTrrpKURDLosStH7ud3z2FyktO4ry0rRDVnZgWDW8G4ZOH4+Pdv/AKZVj0HS6xv9L3xrZYoieHOAkLzn3trX8bQcjPTwwccU/Q1SKXWFK7zlDf7+Wf6lv600EVrtcUMH1Y2Bo9cDGfn1UhxbKnOvnxM/JqTtguzp70ymi4jgaCWjpvcM9PRpGP3neaoCtHadE+PXFRv+1sI9R3bB/MEfJVdHFubTOrbIiLIt7aR9cwXEvbEXDeWAFwHjgH/z8D0RpiMzhjLefZXfH3bTmyodukgOwk9S3qwn5Zb/AAldtq0voq4W4C3xQysI+sHEv+bs7gfux6Kt01G3s911GGuPstWNoLj9Q5GMn9lxHJ+y4+SeHp6OjfQtFpnMT5bSREWT0xERAREQEREBERAREQEREBERAREQEREBcEBww5cog86eyG16zETP+FVBrfg2QbfwwV6LWlWUX5a7XHCHlrKje4+QiIzn4ubt+a3UpDi2dePP7MtTdtdt2VkFQwfWaY3fFp3N+8Od9y1mt09srYzpVm/qJ27fjtk/plaVUlwb6uNWfvcos2jtFzro91FBM9oGdzWOI49QMLCRyzWY8w4wCVtnUNhr772d25tpj3uZHGSNzRwYgD9YgdVqdeguzupFVoumI8GFn9xxb/RMO3ZVi/Kk/GHxoa4XSe2CK+xSsmiABc9p2yN8CHdC7wPPr4qzIiyevWMRgRERkIiICIiAiIgIiICIiAiIgIiICIiAo++VdZS0J/JkTpZXcMaMBoP6ziSAGj7z0CkERJVjRGk26cp3PqnCSol5kk8PPa3POM8k+J+AAs6IiVrFYxCG1Hpqi1GIxcjJsjJOxrsNcSAMnjPAzjBHUpbdKWG2Y9jp4gR0cRucP4nZd+KmUQ4VznHYqfq/QNu1BmSmxDOftge6/wDfb/Uc/HGFcEQvSt4xaHm2/afulgqNtzjLcn3Xjljvg7p8uvmAtpdjFZ32nZI3HmOU49A4Aj/9ByvlRBDVQllS1r2u4LXAEH4g8FRtm07a7JUyPtbO773G9oJ2+7uxgE8fWPThTDk0tp/y1OVZ6SyIirtEREBERAREQEREBERAREQEREBERAREQEREBERAREQEREBERAREQEREBERAREQEREBERAWre2MXD22F1se9jooJJXbHEEhklO3PB5294Xc+AK2kqvdoIqrXVOyoAc19FUtcD0IMlKCPuRjaMxh20uqqeXRAr3DgRFxaP1xwWD17wbR8lUOy38oRavro7rI58jGt3ZcSA5x3PwCeBk448go/RVur4tQyWupyYKaoFQ8n7QYAYm+WHOMcuP2XeanNEf7zbr8R/NVrzM8Z/wB4lxp2aV3bHXsc5xY2LIaSdoJFNkgdAeT9581211fXau1tJRUcskNLTDM7ojtfK7j3N45a3Jxx+q/zGMfTf++q4f8AJ/pSrr02RprtTrIa/wB1taTJC89HkuLw0Hzy9zfi0DxCGfdZqvQ1qNIRazNTyge5NHNLvB8Ccv8AfHmHZzz8VXu2aaqptOUpa5zX98A4scRn6N+RkY4yPwC2LUTxUsDn1Lg1jQS5zjgADkkk+C1t22SsqNL0rmZw6YEZ64Mch6KMr9VlsG4yRfk6QAt+o7xHkVT+xuWWp0Xmpc55Mr8lxJJ4b4lTFfo/S7KGQsoaIEMJBFPFkcH9lQnYp+hH/wBr/wDSiz9ePz+TE7EayR+lJ31z3O2zHLnuJIAiiPU845J+ZX1pcVPaHPLU3h8raVr9kNMx7mNdgAlzywguPI8cZ3DosPsXpfbtCVcecd5I5mfLdDEP6rO7G6z2a3TUVaNlRTykujPXBxz64dnp4Fp8QjCs/VysQ0lTUVfFLZHSwljxvjbI8xSt6EOYXFuQDkEeI+6Zu1whtVslmqfqxMLjjqcDOB6noPUqsdo2oLjYfZPya5o76bY/LQeDjpnoV26ylq66409LbWMlduFRKx7yxpZE5uwFwY4jdLtI4Oe7cEbMx3EMDssvlbXRVNPesiogmc5wPlI5xI69A/cOOMFngsPtQorrU3umOn3vbM2GWXDCQZO6dT4GOhcO8JAIOenioy6zXLTPaJBXXSKKGOp+ilEcpkb9kFxcY2Y+w7GD+bcVeLj+n9F/Zqn/AB0iMYjMTWWPpHVdPqzTb3cCVjCJox4Eg4I/Zd1HzHgs/Qr3SaKoXSEkupoiSeSSWNJJPiSeVSNd2Ss0rdzctOj3HZFTF9n3ursD7LjyfJ2Hc5OLvoUbdE0I8qWL/Lai1mfE+Vc7Qruyk1HQw3V746OTe6UtLm7yAA1rnN97YHEEgcYPPAU/aLDbaeR8lmkd3E8eCxkhdHnwezkgEgkHHHA9c5V6t9ovwNNdWNf7oeGnhw5LdzSOQR0yPMDxVA01bJ9Idp4o7ZI99PNCZXtcfqDDwCccbg5gGcDh4CJOYn7nHafZ6SwW2mNpMzC+cNce/ncSNrjjLnnyV/t2nrZaq0y0Yka7YWndNK5uCWn6r3loPu9R6qn9tn/xdJ/aR/hcrHryoqDZxT2/89Vu7lg3bcAgukO4AluI2u5wcHHB6KkdWlXdE6rqK7W1THW5EdS0TUoPQsDQGkfvxgP/AIXLM17YKGh01V1FP3wmwX7++m4JcOjd+0DnGAFXNfQ3y2z0te6mgh9kLWfRTuk3Nz7rSDCzDerOM/nOiuGvauGu7OZ5aY5ZJC1zT5hxaR+BRPhMSx9DWCgqdP0dRL3pm2NeXd9Ngnxy0v2kH1CgooI7j2x1kNe55iEIcGCR7Wh2ym5G1w/Wd95Vx7Pf0Jo/+S1UunttBde2usZc4opWCEO2SMa9uQylAOHAjOCRn1KE+Kti2e2UVsicLdu2udk5ke/kANOC9xI6dBxnKkF0UdLS0FO2OiYyNjc7WNADQM5OAOAMnwXeo2iIiAq/eLnpq2XyOS8VEMU7YyGCSUNOx7hu90nBBdGOf2VYFHVl6oaK7QU9QSJajd3Y2uIdsGXcgYGBzzhBDx6s0VFWvljrKMSSNa17u+ZlwZu2558Nx+9YVuvGgLbdpqikrKUSz/nHGpBDuc9C/A+WFbjWQivERzvLC8cHGAQDz06kLIRFIpLt2f0l+kq4KymE8o2vd7SCCPd42l+0fUb0Hgu6937QF+pe7u9VQyN8MzMy31a4ODmn1BCna2/22hvEVNWP2yzD6MFrtrvTdjbnwwTnkeYWXJWwR3BkLj772Oe0YPLWFgcc9ODI37/RDpQw7s5eAKuujmYDkRzVz5Ix5fRulLT8wVm3+69n2oaVkd1q6VzGHc1rakMwcEfYePAkK8KPr7zQ2+4wQ1RIkqC4RANJDtoBdyBgYB8cIYhFza00jNAWyV9JhwIP07AeRjqCo+xXvQWn7eYbVWUrIyS7BqA7BOM8ucT4K6KNuV8oLXXQxVpc11Q7bH7ri0u44LgMA8jrjPhlDryrWnLv2f6apHR2espWMc7cQakO5wG5y95PQD7l8Xq49nd6qGyVtVSd6z6ssdQGSDr9tjwccng8cq5TVkMNXHG/O+TcWgDwbjcT5AZA+JA8VkIYjw19FN2cCdr6usgnc36pqax0234Nkkc0fIKTp9S6Ip7pJPHXUveSta15NQ0jDM7QAXYaBuPTGcknKmLjqG3265Ngn7wyvYXtayN7yWg4J91p6LOoaplbTB8Ye0HIw9jmO4JBy1wBHTjzGD0KHSpahvOgNSUbY7xWUr2NdvAFQG84c3OWvB6OPpyu2PUWh2VcMnt1MXwxmNhNS04a7buBy73idjeTk8K4KuM1tYSwue97WCQxGR0Uoja8cEF5btHxJA9UOoJda6PmiLZa2jLXDBBljIIPBBGei6bfq3RluoI4qWupAyNoY0d+w4a0AAZLsngK0r5c5rGkvwAOST0CKpd4vOgrxMx9XW04kjyGSR1XdyNz1Acx4OD5HhLNeNA2aR7qOspjJJ9eWSpD5H46Ze95dj06KfoNRW+vmjbT97iUExvMUgjkwM+68tx05H6w5GRypdExCk6gvGgNRRMbdqylcI3bmgVIbg4xn3XhZEupdEzXWOolrqUyRNc1h9obgB2N3u7tuTgc4zwFO3m80NljjNwJAlkbEzDScvdnaOBxnB5PCkUOlTu2p9EXi3Phr62kdG8YcO/aM4IPUOBHI8FhNufZ83TxoxWU/s5GNhqsnGd2Nxfuxn19OnCt9wrorfEHStkdk7QI43vPQnkMBIHHU8dPNRdu1Za7nKRRCd22TunHuJtrHjGWuOzDcZGc9EOmFbNVaKtdvZDRVtKI4xtaDO04HlkuJPzUPWS9nFZd31MlbE2aTG6SOtfGSAGtA+jlGBho+5bDUZWX230V4hpqklss+e7G12120En3sbcjyJzyPMIdIrSUmlvbJBp6pbPI5oL81T53BrScfXe4gZf4Y6hWhYzK2B9wdCzO9jGvdwcAOLg3npk7Tx1xz4jOSiiIiAqRqnjtLs+fKo/ygruo68WWivLGe2B26N26N7HFr2O82uac/EdD4okxl0v/AEtZ/Zn/AOZGpdYFutUFBK57S98jwA6SRxc4hudo8g0ZJwABkk9Ss9FVLVmn6bUlzMNT7p9nLo5B9aN4e3a4f18xlRGkbvcK3V0VPfW4qqSmnZI7wkDpKPZID+0Gn+fGcC+eyR+397zu2bPTGQfvyF8OttI66tqC36Vsbow7zY5zXEHz5aCPLnzKMePeWWqTrL9O7P8Avzf4GK7KNuFlo7hcoJ6jdvpy4xkHAG4AOyPHgItozCSVY7RbRJdtLyeyfnoSJoSOofHzx6kZA9SFZ0QmMxhWNIXBupHe24w0xtijB8DgPmIPXBeRGfWFWdY1toKW10TYqFoaxudrR0GSSfxKyUIUTUDKt/adSigfGx/sr8OkY57frc+617D+Ku8AlbA0VBDnADcWjAJxyQCTgZ8Mn4lRlx09R191ZUSOlbKxhY1zHluATk/es6hpG0UJa10jsnJL3FzvvPhwiRGJlkrSb3Tf+jahtYP9ifcHipezmZjQ9hBAPGNwaCeT6HPG7FE2/TltobbLBG0ujmc50jXnO4v+t8iiWrlJU5iMDfZyC3A2kHIIxxg+Iwuu4U8NXQSR1PDHsc1xzjggg8+HBXTZbXBZrc2GjLyxnDQ9xcWjyyecDwz06dFk1VPFWUr46kZY9pa4c8gjBHHPQozUO01F/wBH3SlpLuY6ilkd3UEwGJIyGna1zenQY+GTnwWwVD02naOGsjkmdNK6EERd7I5wjyMEjPV2ONzsu688lTCMaxhSe1P/ANnQf9Qh/lIrso292WjvccYrt2IpWys2nGHNztPr1PCkkIjuZFSOy38xcf8AqU/8o1d1G2Wy0dkbKKHcO+ldK/Jzl7sbj6DgcdEWY7SSqvaVbWVulZJQS2WlHtETx1a6MF34gY+OD4K1LGuVDDc7fJDVZ2StLHYOCQ4YPPhwhMZjCL0YXVFhZUT4MlUBNIQMDL2t2tHo1gawejc9Sp1Y1soYbZb44aXOyNoY3JyQGjA5+CyUIEREUREQEREBERAREQEREBERAREQEREBERAREQEREBERAREQE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155575" y="-2979738"/>
            <a:ext cx="6219825" cy="62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http://www.ahora.es/portals/0/segura.png?ver=2015-09-21-160926-42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1" b="16795"/>
          <a:stretch/>
        </p:blipFill>
        <p:spPr bwMode="auto">
          <a:xfrm>
            <a:off x="3169893" y="3108131"/>
            <a:ext cx="1455515" cy="41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ountolivechambernj.com/wp-content/themes/wisdom-responsive/thumb.php?src=http://mountolivechambernj.com/wp-content/uploads/2012/11/siemens.jpg&amp;h=160&amp;w=4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81" y="3467948"/>
            <a:ext cx="1443478" cy="57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f/f4/Logo_EPFL.svg/2000px-Logo_EPFL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59" y="1464828"/>
            <a:ext cx="1452567" cy="6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flame-smeresearch.eu/images/PHOTEK_Logo_b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17" y="3171049"/>
            <a:ext cx="1022924" cy="50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ncrypted-tbn3.gstatic.com/images?q=tbn:ANd9GcR09phMdxpaRe8awzA-RGnH61mixBB7gQgVXYuxLLTUZPWn_iXPG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88" y="2314478"/>
            <a:ext cx="1602258" cy="3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photonics4life.eu/var/plain_site/storage/images/p4l/about-photonics4life/members-partners/karlsruhe-institute-of-technology/12353-5-eng-US/Karlsruhe-Institute-of-Technolog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2" y="3902066"/>
            <a:ext cx="980780" cy="4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moretrench.com/wp-content/uploads/2015/12/8100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49" y="2154172"/>
            <a:ext cx="1030249" cy="103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om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2" y="4675791"/>
            <a:ext cx="1248222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terabee.com/wp-content/uploads/2012/11/terabee-logo-web-260px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86" y="3944755"/>
            <a:ext cx="1345223" cy="24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crunchbase-production-res.cloudinary.com/image/upload/c_pad,h_138,w_138/v1414157078/i7th3hw7i4satsrhalpv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7" b="30981"/>
          <a:stretch/>
        </p:blipFill>
        <p:spPr bwMode="auto">
          <a:xfrm>
            <a:off x="3217648" y="4226091"/>
            <a:ext cx="1314450" cy="4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avicgeneral.com:8080/uploads/allimg/101023/1-1010231456240-L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8" b="21415"/>
          <a:stretch/>
        </p:blipFill>
        <p:spPr bwMode="auto">
          <a:xfrm>
            <a:off x="4638258" y="4232606"/>
            <a:ext cx="1227804" cy="4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mtca.desy.de/sites/site_mtca/content/e172356/e173915/e173916/column-objekt223333/img/eicsyslogo1_eng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07" y="4666639"/>
            <a:ext cx="1235343" cy="3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nmi3.eu/files/ess-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9" y="2204695"/>
            <a:ext cx="1248222" cy="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ksm.fsv.cvut.cz/%7Enemecek/pict/kulatelogo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43" y="1413616"/>
            <a:ext cx="849086" cy="8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medchem.uni-erlangen.de/grafiken/fau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63" y="3184421"/>
            <a:ext cx="1487808" cy="29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amway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44" y="5062426"/>
            <a:ext cx="1235343" cy="38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w.eu-tiara.eu/Phocea/file.php?class=page&amp;reload=1253453552&amp;file=2/GSI_Logo_rgb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91" y="1644856"/>
            <a:ext cx="909559" cy="27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www.airsoft-military-news.com/wp-content/uploads/2015/05/thales-logo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58" y="4758201"/>
            <a:ext cx="1212907" cy="3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i.stack.imgur.com/er8A9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48" y="3682588"/>
            <a:ext cx="1139199" cy="5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ttp://www.savanticab.com/home/files/styles/colorbox_fullscreen/public/images/customers/XRI%20LogoXL.jpg?itok=o54Fw8Co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24" y="5013774"/>
            <a:ext cx="1072561" cy="5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://www.tcsuh.com/img/g/tcsuhlogo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16" y="2871389"/>
            <a:ext cx="733746" cy="91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http://californiacommunitycolleges.cccco.edu/Portals/0/colleges/collegeLogo/HartnellCollegelogo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59" y="4458154"/>
            <a:ext cx="980780" cy="9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http://www.blitzquotidiano.it/wp/wp/wp-content/uploads/2011/01/ansaldo-nucleare.gif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57" y="1401053"/>
            <a:ext cx="1607560" cy="4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ELSE Nuclear's logo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68" y="5578959"/>
            <a:ext cx="1206251" cy="41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https://upload.wikimedia.org/wikipedia/fr/0/02/Logo-csu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76" y="4640528"/>
            <a:ext cx="882851" cy="5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http://startupsauna.com/wp-content/uploads/2012/10/advacam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14648" r="13570" b="12338"/>
          <a:stretch/>
        </p:blipFill>
        <p:spPr bwMode="auto">
          <a:xfrm>
            <a:off x="4724739" y="1467360"/>
            <a:ext cx="1075802" cy="5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http://www.time.polimi.it/wp-content/uploads/2014/10/logoGR-NTUA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57" y="3754582"/>
            <a:ext cx="969034" cy="8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https://upload.wikimedia.org/wikipedia/en/4/40/Seal_of_the_University_of_Houston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0" y="3688130"/>
            <a:ext cx="749186" cy="74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http://www.uu.se/digitalAssets/242/242915_1uu_logo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25" y="2830362"/>
            <a:ext cx="961647" cy="91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https://www.naukrinama.com/wp-content/uploads/2015/11/Variable-Energy-Cyclotron-Centre-Job-Openings-for-Junior-Research-Fellow-2015.jpg"/>
          <p:cNvPicPr>
            <a:picLocks noChangeAspect="1" noChangeArrowheads="1"/>
          </p:cNvPicPr>
          <p:nvPr/>
        </p:nvPicPr>
        <p:blipFill rotWithShape="1">
          <a:blip r:embed="rId36">
            <a:clrChange>
              <a:clrFrom>
                <a:srgbClr val="ECECE4"/>
              </a:clrFrom>
              <a:clrTo>
                <a:srgbClr val="ECEC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0" b="31069"/>
          <a:stretch/>
        </p:blipFill>
        <p:spPr bwMode="auto">
          <a:xfrm>
            <a:off x="278728" y="3765787"/>
            <a:ext cx="1929616" cy="76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https://upload.wikimedia.org/wikipedia/en/thumb/2/2c/CNRS.svg/1024px-CNRS.svg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25" y="2870928"/>
            <a:ext cx="761178" cy="74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http://www.ensicaen.com/sites/default/files/pictures/ensicaen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07" y="5524226"/>
            <a:ext cx="980780" cy="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http://www.rdmag.com/sites/rdmag.com/files/company%20logos/asi%20logo%20kleiner_0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98" y="1979345"/>
            <a:ext cx="980780" cy="37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https://tu-dresden.de/tulogosw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39" y="5361290"/>
            <a:ext cx="1528034" cy="4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https://encrypted-tbn2.gstatic.com/images?q=tbn:ANd9GcQ0oLiKGk6SEYFd2Mdw0QAXCr6ZOOw6ZQd0-h7EklSF5sCo0yQT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620" y="4552158"/>
            <a:ext cx="736956" cy="71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ttp://pr.desy.de/sites2009/site_pr/content/e223/e228/infoboxContent284/DESY-Logo-cyan-RGB_ger.gif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6" y="2969454"/>
            <a:ext cx="679056" cy="66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https://www.nikhef.nl/fileadmin/imagebank/Logo___beeldmerken/Nieuw_logo/Nikhef-400x177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30" y="2170780"/>
            <a:ext cx="1051873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http://rsg.rl.ac.uk/images/logo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51" y="4604071"/>
            <a:ext cx="1049042" cy="5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https://media.licdn.com/mpr/mpr/shrink_200_200/AAEAAQAAAAAAAASNAAAAJGZmYmZlMWEwLWVmZGUtNDg5MS05MWEyLWNmYjk0MTYzZmUwNg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62" y="2448489"/>
            <a:ext cx="668063" cy="6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http://www.aist.go.jp/Portals/0/Skins/AIS_en/images/logo.gif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0" y="5354833"/>
            <a:ext cx="1074346" cy="3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ttp://www.chiyoda-almana.com/images/chiyodacorp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83" y="5528557"/>
            <a:ext cx="1143317" cy="4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http://www.triumf.ca/sites/default/files/styles/img_assist_style/public/images/TRIUMF_logo_blue.png?itok=rm5i3xju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76" y="5248603"/>
            <a:ext cx="1224935" cy="29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202060" y="97091"/>
            <a:ext cx="8660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KT Business Partnerships - </a:t>
            </a:r>
            <a:r>
              <a:rPr lang="en-US" sz="360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exemples</a:t>
            </a:r>
            <a:endParaRPr lang="en-US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961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98" y="22096"/>
            <a:ext cx="3370794" cy="6007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62" y="1628800"/>
            <a:ext cx="5843176" cy="1714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60" y="3933056"/>
            <a:ext cx="5657574" cy="18301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173" y="364613"/>
            <a:ext cx="408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KT Fund Tool</a:t>
            </a:r>
            <a:endParaRPr lang="en-US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908720"/>
            <a:ext cx="1152128" cy="5254502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b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b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b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b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b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b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b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-9964"/>
            <a:ext cx="6300192" cy="6173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5656" y="1340768"/>
            <a:ext cx="5760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b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b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b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b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b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b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8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984"/>
            <a:ext cx="1885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23" y="1181387"/>
            <a:ext cx="38576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63" y="1768788"/>
            <a:ext cx="2400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37" y="3105890"/>
            <a:ext cx="15049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93" y="4618176"/>
            <a:ext cx="29432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57" name="Group 96256"/>
          <p:cNvGrpSpPr/>
          <p:nvPr/>
        </p:nvGrpSpPr>
        <p:grpSpPr>
          <a:xfrm>
            <a:off x="1075047" y="1737856"/>
            <a:ext cx="2673010" cy="3367577"/>
            <a:chOff x="1178716" y="1673923"/>
            <a:chExt cx="2673010" cy="3367577"/>
          </a:xfrm>
        </p:grpSpPr>
        <p:sp>
          <p:nvSpPr>
            <p:cNvPr id="16" name="Arc 15"/>
            <p:cNvSpPr/>
            <p:nvPr/>
          </p:nvSpPr>
          <p:spPr>
            <a:xfrm rot="225319">
              <a:off x="1178716" y="3796890"/>
              <a:ext cx="2588123" cy="1244610"/>
            </a:xfrm>
            <a:prstGeom prst="arc">
              <a:avLst>
                <a:gd name="adj1" fmla="val 15278944"/>
                <a:gd name="adj2" fmla="val 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c 29"/>
            <p:cNvSpPr/>
            <p:nvPr/>
          </p:nvSpPr>
          <p:spPr>
            <a:xfrm rot="11203098">
              <a:off x="1244019" y="1673923"/>
              <a:ext cx="2607707" cy="1918752"/>
            </a:xfrm>
            <a:prstGeom prst="arc">
              <a:avLst>
                <a:gd name="adj1" fmla="val 11362821"/>
                <a:gd name="adj2" fmla="val 16210541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256" name="Isosceles Triangle 96255"/>
            <p:cNvSpPr/>
            <p:nvPr/>
          </p:nvSpPr>
          <p:spPr>
            <a:xfrm rot="16200000">
              <a:off x="2097571" y="3460188"/>
              <a:ext cx="342898" cy="448701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626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213">
            <a:off x="7100775" y="1324914"/>
            <a:ext cx="1694048" cy="10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3932">
            <a:off x="7343798" y="1836574"/>
            <a:ext cx="1652781" cy="106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0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067">
            <a:off x="7139224" y="2427455"/>
            <a:ext cx="1742040" cy="126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1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9931">
            <a:off x="3634121" y="5113422"/>
            <a:ext cx="1240643" cy="8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2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07" y="4738072"/>
            <a:ext cx="1183383" cy="148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3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6158">
            <a:off x="4267581" y="5264486"/>
            <a:ext cx="1697991" cy="73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5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4659">
            <a:off x="4653813" y="5180320"/>
            <a:ext cx="1621353" cy="54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289" name="Group 96288"/>
          <p:cNvGrpSpPr/>
          <p:nvPr/>
        </p:nvGrpSpPr>
        <p:grpSpPr>
          <a:xfrm>
            <a:off x="2616571" y="1440670"/>
            <a:ext cx="1460951" cy="713460"/>
            <a:chOff x="3701150" y="1640960"/>
            <a:chExt cx="1763339" cy="815135"/>
          </a:xfrm>
        </p:grpSpPr>
        <p:pic>
          <p:nvPicPr>
            <p:cNvPr id="96277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129" y="1640960"/>
              <a:ext cx="689360" cy="815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276" name="Picture 2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150" y="1695709"/>
              <a:ext cx="1034985" cy="705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6281" name="Picture 2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943">
            <a:off x="7216981" y="2761527"/>
            <a:ext cx="1819664" cy="9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82" name="Picture 2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518">
            <a:off x="7199770" y="2928012"/>
            <a:ext cx="1821363" cy="121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83" name="Picture 2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7" y="5037793"/>
            <a:ext cx="1222376" cy="12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84" name="Picture 28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9090">
            <a:off x="25470" y="1608168"/>
            <a:ext cx="2080159" cy="94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85" name="Picture 2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457">
            <a:off x="7116520" y="3521827"/>
            <a:ext cx="1729060" cy="87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86" name="Picture 3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681">
            <a:off x="7336165" y="3976272"/>
            <a:ext cx="1668045" cy="93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87" name="Picture 3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721">
            <a:off x="1839413" y="2599202"/>
            <a:ext cx="1446001" cy="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80" name="Picture 2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">
            <a:off x="7286182" y="4742731"/>
            <a:ext cx="1648541" cy="119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79" name="Picture 2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4975">
            <a:off x="2417341" y="3558889"/>
            <a:ext cx="1116761" cy="74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150">
            <a:off x="5343804" y="4798797"/>
            <a:ext cx="1018534" cy="1363728"/>
          </a:xfrm>
          <a:prstGeom prst="rect">
            <a:avLst/>
          </a:prstGeom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1398">
            <a:off x="4032179" y="1973076"/>
            <a:ext cx="1307639" cy="85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63832" y="4334503"/>
            <a:ext cx="1085182" cy="926672"/>
          </a:xfrm>
          <a:prstGeom prst="rect">
            <a:avLst/>
          </a:prstGeom>
        </p:spPr>
      </p:pic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157703" y="246196"/>
            <a:ext cx="7268494" cy="61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2" tIns="32141" rIns="64282" bIns="3214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CERN </a:t>
            </a:r>
            <a:r>
              <a:rPr lang="en-US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</a:t>
            </a:r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impact-driven model</a:t>
            </a:r>
            <a:endParaRPr lang="en-US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8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5536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Overview – KT agreements with Italian Partners</a:t>
            </a:r>
            <a:endParaRPr lang="en-US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1403648" y="2187925"/>
            <a:ext cx="6912768" cy="46674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9 Commercial Licenses</a:t>
            </a:r>
          </a:p>
          <a:p>
            <a:r>
              <a:rPr lang="en-US" dirty="0" smtClean="0"/>
              <a:t>3 R&amp;D Licenses</a:t>
            </a:r>
          </a:p>
          <a:p>
            <a:r>
              <a:rPr lang="en-US" dirty="0" smtClean="0"/>
              <a:t>3 R&amp;D Partnership</a:t>
            </a:r>
          </a:p>
          <a:p>
            <a:r>
              <a:rPr lang="en-US" dirty="0" smtClean="0"/>
              <a:t>3 Collaboration agreements</a:t>
            </a:r>
          </a:p>
          <a:p>
            <a:r>
              <a:rPr lang="en-US" dirty="0" smtClean="0"/>
              <a:t>2 Service/Consultancy agreements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155679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9952" y="4869160"/>
            <a:ext cx="4816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a typeface="+mj-ea"/>
                <a:cs typeface="+mj-cs"/>
              </a:rPr>
              <a:t>Grazie per </a:t>
            </a:r>
            <a:r>
              <a:rPr lang="en-US" sz="3600" b="1" dirty="0" err="1" smtClean="0">
                <a:solidFill>
                  <a:srgbClr val="0070C0"/>
                </a:solidFill>
                <a:ea typeface="+mj-ea"/>
                <a:cs typeface="+mj-cs"/>
              </a:rPr>
              <a:t>l’attenzione</a:t>
            </a:r>
            <a:r>
              <a:rPr lang="en-US" sz="3600" b="1" dirty="0" smtClean="0">
                <a:solidFill>
                  <a:srgbClr val="0070C0"/>
                </a:solidFill>
                <a:ea typeface="+mj-ea"/>
                <a:cs typeface="+mj-cs"/>
              </a:rPr>
              <a:t>!</a:t>
            </a:r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4059493" y="1268760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a typeface="+mj-ea"/>
                <a:cs typeface="+mj-cs"/>
              </a:rPr>
              <a:t>Per </a:t>
            </a:r>
            <a:r>
              <a:rPr lang="en-US" sz="3600" b="1" dirty="0" err="1" smtClean="0">
                <a:solidFill>
                  <a:srgbClr val="0070C0"/>
                </a:solidFill>
                <a:ea typeface="+mj-ea"/>
                <a:cs typeface="+mj-cs"/>
              </a:rPr>
              <a:t>maggiori</a:t>
            </a:r>
            <a:r>
              <a:rPr lang="en-US" sz="3600" b="1" dirty="0" smtClean="0">
                <a:solidFill>
                  <a:srgbClr val="0070C0"/>
                </a:solidFill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a typeface="+mj-ea"/>
                <a:cs typeface="+mj-cs"/>
              </a:rPr>
              <a:t>informazioni</a:t>
            </a:r>
            <a:r>
              <a:rPr lang="en-US" sz="3600" b="1" dirty="0" smtClean="0">
                <a:solidFill>
                  <a:srgbClr val="0070C0"/>
                </a:solidFill>
                <a:ea typeface="+mj-ea"/>
                <a:cs typeface="+mj-cs"/>
              </a:rPr>
              <a:t>: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3068960"/>
            <a:ext cx="251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2"/>
              </a:rPr>
              <a:t>www.cern.ch/kt</a:t>
            </a:r>
            <a:r>
              <a:rPr lang="en-US" sz="2400" dirty="0" smtClean="0"/>
              <a:t>  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56700"/>
            <a:ext cx="3735965" cy="5286184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44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436096" cy="407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conomist p1.jpg"/>
          <p:cNvPicPr>
            <a:picLocks noChangeAspect="1"/>
          </p:cNvPicPr>
          <p:nvPr/>
        </p:nvPicPr>
        <p:blipFill rotWithShape="1">
          <a:blip r:embed="rId3"/>
          <a:srcRect t="3979" r="3195"/>
          <a:stretch/>
        </p:blipFill>
        <p:spPr>
          <a:xfrm>
            <a:off x="5868144" y="1412776"/>
            <a:ext cx="3181941" cy="409326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76200" dist="76200" dir="18900000" algn="tl" rotWithShape="0">
              <a:schemeClr val="bg1">
                <a:lumMod val="95000"/>
                <a:alpha val="43000"/>
              </a:scheme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11560" y="260648"/>
            <a:ext cx="7610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CERN impact beyond science</a:t>
            </a:r>
            <a:endParaRPr lang="en-US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880" y="1409972"/>
            <a:ext cx="3194581" cy="2865368"/>
          </a:xfrm>
          <a:prstGeom prst="rect">
            <a:avLst/>
          </a:prstGeom>
        </p:spPr>
      </p:pic>
      <p:pic>
        <p:nvPicPr>
          <p:cNvPr id="4" name="Picture 11" descr="Vue d'ensemble LH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57145"/>
            <a:ext cx="4516692" cy="412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553335" y="4751327"/>
            <a:ext cx="112295" cy="12833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871589" y="4687158"/>
            <a:ext cx="127221" cy="1283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23" y="521041"/>
            <a:ext cx="1512168" cy="15121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3498">
            <a:off x="5508693" y="4470736"/>
            <a:ext cx="1171198" cy="8852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836">
            <a:off x="6449402" y="4220434"/>
            <a:ext cx="1318458" cy="13184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2230">
            <a:off x="7476640" y="4705492"/>
            <a:ext cx="1304558" cy="802805"/>
          </a:xfrm>
          <a:prstGeom prst="rect">
            <a:avLst/>
          </a:prstGeom>
        </p:spPr>
      </p:pic>
      <p:sp>
        <p:nvSpPr>
          <p:cNvPr id="19" name="Curved Left Arrow 18"/>
          <p:cNvSpPr/>
          <p:nvPr/>
        </p:nvSpPr>
        <p:spPr>
          <a:xfrm rot="16940442">
            <a:off x="5499670" y="-373529"/>
            <a:ext cx="1218694" cy="4563939"/>
          </a:xfrm>
          <a:prstGeom prst="curvedLeftArrow">
            <a:avLst>
              <a:gd name="adj1" fmla="val 25000"/>
              <a:gd name="adj2" fmla="val 50000"/>
              <a:gd name="adj3" fmla="val 25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Curved Up Arrow 19"/>
          <p:cNvSpPr/>
          <p:nvPr/>
        </p:nvSpPr>
        <p:spPr>
          <a:xfrm rot="19900978">
            <a:off x="4352688" y="4327807"/>
            <a:ext cx="4185002" cy="13454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3258" y="256816"/>
            <a:ext cx="5564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 Transfer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132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32 0.02498 C 0.20834 0.02498 0.28525 -0.01157 0.28525 -0.05506 C 0.28525 -0.1004 0.20834 -0.1351 0.11632 -0.1351 C 0.02309 -0.1351 -0.05173 -0.1004 -0.05173 -0.05506 C -0.05173 -0.01157 0.02309 0.02498 0.11632 0.02498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80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12584 C -0.04531 -0.12584 0.03056 -0.09021 0.03056 -0.04603 C 0.03056 -0.00162 -0.04531 0.03424 -0.13802 0.03424 C -0.23107 0.03424 -0.30642 -0.00162 -0.30642 -0.04603 C -0.30642 -0.09021 -0.23107 -0.12584 -0.13802 -0.12584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7598"/>
            <a:ext cx="6939569" cy="605075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20072" y="1412776"/>
            <a:ext cx="2592288" cy="648072"/>
          </a:xfrm>
          <a:prstGeom prst="ellipse">
            <a:avLst/>
          </a:prstGeom>
          <a:noFill/>
          <a:ln w="317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220072" y="2060848"/>
            <a:ext cx="2592288" cy="576064"/>
          </a:xfrm>
          <a:prstGeom prst="ellipse">
            <a:avLst/>
          </a:prstGeom>
          <a:noFill/>
          <a:ln w="31750">
            <a:solidFill>
              <a:srgbClr val="5C79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987824" y="332656"/>
            <a:ext cx="756084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i="1" dirty="0" smtClean="0">
                <a:solidFill>
                  <a:srgbClr val="0070C0"/>
                </a:solidFill>
                <a:latin typeface="Verdana" pitchFamily="34" charset="0"/>
              </a:rPr>
              <a:t>CERN Technology </a:t>
            </a:r>
            <a:r>
              <a:rPr lang="en-US" sz="3600" i="1" dirty="0" smtClean="0">
                <a:solidFill>
                  <a:srgbClr val="0070C0"/>
                </a:solidFill>
                <a:latin typeface="Verdana" pitchFamily="34" charset="0"/>
              </a:rPr>
              <a:t>Areas…</a:t>
            </a:r>
            <a:endParaRPr lang="en-US" sz="3600" i="1" dirty="0" smtClean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3659" y="5301208"/>
            <a:ext cx="5732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  <a:latin typeface="Verdana" pitchFamily="34" charset="0"/>
              </a:rPr>
              <a:t>… and </a:t>
            </a:r>
            <a:r>
              <a:rPr lang="en-US" sz="3600" i="1" dirty="0">
                <a:solidFill>
                  <a:srgbClr val="0070C0"/>
                </a:solidFill>
                <a:latin typeface="Verdana" pitchFamily="34" charset="0"/>
              </a:rPr>
              <a:t>Application Fields</a:t>
            </a:r>
            <a:endParaRPr lang="en-US" sz="3600" i="1" dirty="0">
              <a:solidFill>
                <a:srgbClr val="0070C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6632"/>
            <a:ext cx="6127060" cy="61300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92280" y="258471"/>
            <a:ext cx="1932621" cy="6011902"/>
            <a:chOff x="7165285" y="476766"/>
            <a:chExt cx="1932621" cy="6011902"/>
          </a:xfrm>
        </p:grpSpPr>
        <p:sp>
          <p:nvSpPr>
            <p:cNvPr id="4" name="Shape 120"/>
            <p:cNvSpPr/>
            <p:nvPr/>
          </p:nvSpPr>
          <p:spPr>
            <a:xfrm>
              <a:off x="7823200" y="1707871"/>
              <a:ext cx="637353" cy="35496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/>
              <a:r>
                <a:rPr lang="fr-CH" sz="3200" b="1" dirty="0">
                  <a:solidFill>
                    <a:srgbClr val="0C377B"/>
                  </a:solidFill>
                  <a:latin typeface="Arial"/>
                </a:rPr>
                <a:t>M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E</a:t>
              </a:r>
            </a:p>
            <a:p>
              <a:pPr algn="ctr"/>
              <a:r>
                <a:rPr lang="fr-CH" sz="3200" b="1" dirty="0">
                  <a:solidFill>
                    <a:srgbClr val="0C377B"/>
                  </a:solidFill>
                  <a:latin typeface="Arial"/>
                </a:rPr>
                <a:t>D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  <a:p>
              <a:pPr algn="ctr"/>
              <a:r>
                <a:rPr lang="fr-CH" sz="3200" b="1" dirty="0">
                  <a:solidFill>
                    <a:srgbClr val="0C377B"/>
                  </a:solidFill>
                  <a:latin typeface="Arial"/>
                </a:rPr>
                <a:t>I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  <a:p>
              <a:pPr algn="ctr"/>
              <a:r>
                <a:rPr lang="fr-CH" sz="3200" b="1" dirty="0">
                  <a:solidFill>
                    <a:srgbClr val="0C377B"/>
                  </a:solidFill>
                  <a:latin typeface="Arial"/>
                </a:rPr>
                <a:t>C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  <a:p>
              <a:pPr algn="ctr"/>
              <a:r>
                <a:rPr lang="fr-CH" sz="3200" b="1" dirty="0">
                  <a:solidFill>
                    <a:srgbClr val="0C377B"/>
                  </a:solidFill>
                  <a:latin typeface="Arial"/>
                </a:rPr>
                <a:t>A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L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</p:txBody>
        </p:sp>
        <p:sp>
          <p:nvSpPr>
            <p:cNvPr id="5" name="Shape 120"/>
            <p:cNvSpPr/>
            <p:nvPr/>
          </p:nvSpPr>
          <p:spPr>
            <a:xfrm>
              <a:off x="8460553" y="476766"/>
              <a:ext cx="637353" cy="6011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/>
              <a:r>
                <a:rPr sz="3200" b="1" dirty="0" smtClean="0">
                  <a:solidFill>
                    <a:srgbClr val="0C377B"/>
                  </a:solidFill>
                  <a:latin typeface="Arial"/>
                </a:rPr>
                <a:t>A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P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P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L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I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C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A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T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I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O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N</a:t>
              </a:r>
            </a:p>
            <a:p>
              <a:pPr algn="ctr"/>
              <a:r>
                <a:rPr lang="fr-CH" sz="3200" b="1" dirty="0">
                  <a:solidFill>
                    <a:srgbClr val="0C377B"/>
                  </a:solidFill>
                  <a:latin typeface="Arial"/>
                </a:rPr>
                <a:t>S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</p:txBody>
        </p:sp>
        <p:sp>
          <p:nvSpPr>
            <p:cNvPr id="6" name="Shape 120"/>
            <p:cNvSpPr/>
            <p:nvPr/>
          </p:nvSpPr>
          <p:spPr>
            <a:xfrm>
              <a:off x="7165285" y="2446534"/>
              <a:ext cx="637353" cy="20723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CE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4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624"/>
            <a:ext cx="6264696" cy="6128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48264" y="163121"/>
            <a:ext cx="1932621" cy="6011902"/>
            <a:chOff x="7165285" y="476766"/>
            <a:chExt cx="1932621" cy="6011902"/>
          </a:xfrm>
        </p:grpSpPr>
        <p:sp>
          <p:nvSpPr>
            <p:cNvPr id="8" name="Shape 120"/>
            <p:cNvSpPr/>
            <p:nvPr/>
          </p:nvSpPr>
          <p:spPr>
            <a:xfrm>
              <a:off x="7823200" y="1215429"/>
              <a:ext cx="637353" cy="453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/>
              <a:r>
                <a:rPr sz="3200" b="1" dirty="0" smtClean="0">
                  <a:solidFill>
                    <a:srgbClr val="0C377B"/>
                  </a:solidFill>
                  <a:latin typeface="Arial"/>
                </a:rPr>
                <a:t>A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E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R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O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S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P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A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C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E</a:t>
              </a:r>
            </a:p>
          </p:txBody>
        </p:sp>
        <p:sp>
          <p:nvSpPr>
            <p:cNvPr id="9" name="Shape 120"/>
            <p:cNvSpPr/>
            <p:nvPr/>
          </p:nvSpPr>
          <p:spPr>
            <a:xfrm>
              <a:off x="8460553" y="476766"/>
              <a:ext cx="637353" cy="6011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/>
              <a:r>
                <a:rPr sz="3200" b="1" dirty="0" smtClean="0">
                  <a:solidFill>
                    <a:srgbClr val="0C377B"/>
                  </a:solidFill>
                  <a:latin typeface="Arial"/>
                </a:rPr>
                <a:t>A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P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P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L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I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C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A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T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I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O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N</a:t>
              </a:r>
            </a:p>
            <a:p>
              <a:pPr algn="ctr"/>
              <a:r>
                <a:rPr lang="fr-CH" sz="3200" b="1" dirty="0">
                  <a:solidFill>
                    <a:srgbClr val="0C377B"/>
                  </a:solidFill>
                  <a:latin typeface="Arial"/>
                </a:rPr>
                <a:t>S</a:t>
              </a:r>
              <a:endParaRPr lang="fr-CH" sz="3200" b="1" dirty="0" smtClean="0">
                <a:solidFill>
                  <a:srgbClr val="0C377B"/>
                </a:solidFill>
                <a:latin typeface="Arial"/>
              </a:endParaRPr>
            </a:p>
          </p:txBody>
        </p:sp>
        <p:sp>
          <p:nvSpPr>
            <p:cNvPr id="10" name="Shape 120"/>
            <p:cNvSpPr/>
            <p:nvPr/>
          </p:nvSpPr>
          <p:spPr>
            <a:xfrm>
              <a:off x="7165285" y="2446534"/>
              <a:ext cx="637353" cy="20723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CE</a:t>
              </a:r>
            </a:p>
            <a:p>
              <a:pPr algn="ctr"/>
              <a:r>
                <a:rPr lang="fr-CH" sz="3200" b="1" dirty="0" smtClean="0">
                  <a:solidFill>
                    <a:srgbClr val="0C377B"/>
                  </a:solidFill>
                  <a:latin typeface="Arial"/>
                </a:rPr>
                <a:t>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3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50" y="962650"/>
            <a:ext cx="2726470" cy="178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05" y="1027427"/>
            <a:ext cx="3119178" cy="1829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5133511"/>
            <a:ext cx="4375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CHARM</a:t>
            </a:r>
            <a:endParaRPr lang="fr-CH" sz="800" dirty="0" smtClean="0"/>
          </a:p>
          <a:p>
            <a:pPr algn="ctr"/>
            <a:r>
              <a:rPr lang="en-GB" sz="1600" dirty="0" smtClean="0"/>
              <a:t>CERN </a:t>
            </a:r>
            <a:r>
              <a:rPr lang="en-GB" sz="1600" dirty="0"/>
              <a:t>High energy </a:t>
            </a:r>
            <a:r>
              <a:rPr lang="en-GB" sz="1600" dirty="0" err="1"/>
              <a:t>AcceleRator</a:t>
            </a:r>
            <a:r>
              <a:rPr lang="en-GB" sz="1600" dirty="0"/>
              <a:t> Mixed field/facility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937" y="2721257"/>
            <a:ext cx="4608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b="1" dirty="0" smtClean="0"/>
              <a:t>VESPER</a:t>
            </a:r>
            <a:endParaRPr lang="fr-CH" sz="800" b="1" dirty="0" smtClean="0"/>
          </a:p>
          <a:p>
            <a:pPr algn="r"/>
            <a:r>
              <a:rPr lang="en-GB" sz="1600" dirty="0"/>
              <a:t>Very energetic Electron facility for Space Planetary Exploration missions in harsh Radiative environments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07225" y="482000"/>
            <a:ext cx="877632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600" dirty="0" smtClean="0">
                <a:solidFill>
                  <a:srgbClr val="0070C0"/>
                </a:solidFill>
                <a:latin typeface="Verdana" pitchFamily="34" charset="0"/>
              </a:rPr>
              <a:t>CERN Irradiation Facilities</a:t>
            </a:r>
            <a:endParaRPr lang="en-GB" sz="3600" dirty="0">
              <a:solidFill>
                <a:srgbClr val="0070C0"/>
              </a:solidFill>
              <a:latin typeface="Verdana" pitchFamily="34" charset="0"/>
            </a:endParaRPr>
          </a:p>
          <a:p>
            <a:endParaRPr lang="en-US" sz="2200" i="1" dirty="0">
              <a:solidFill>
                <a:srgbClr val="0070C0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03" y="2987241"/>
            <a:ext cx="3376781" cy="2039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93113" y="5592838"/>
            <a:ext cx="4733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 smtClean="0"/>
              <a:t>CERF</a:t>
            </a:r>
          </a:p>
          <a:p>
            <a:pPr algn="r"/>
            <a:r>
              <a:rPr lang="en-GB" dirty="0" smtClean="0"/>
              <a:t>CERN-EU </a:t>
            </a:r>
            <a:r>
              <a:rPr lang="en-GB" dirty="0"/>
              <a:t>high-energy reference radiation facility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498" y="3576518"/>
            <a:ext cx="2727574" cy="204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6632"/>
            <a:ext cx="6554701" cy="599031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252226">
            <a:off x="675370" y="1622789"/>
            <a:ext cx="2898537" cy="2417274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4932040" y="692696"/>
            <a:ext cx="2088232" cy="936104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 rot="20595514">
            <a:off x="3601168" y="3697050"/>
            <a:ext cx="4176296" cy="2142974"/>
          </a:xfrm>
          <a:prstGeom prst="ellipse">
            <a:avLst/>
          </a:prstGeom>
          <a:noFill/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4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27559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55836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rved Left Arrow 7"/>
          <p:cNvSpPr/>
          <p:nvPr/>
        </p:nvSpPr>
        <p:spPr>
          <a:xfrm rot="16380786">
            <a:off x="4553689" y="-173542"/>
            <a:ext cx="1106396" cy="4752529"/>
          </a:xfrm>
          <a:prstGeom prst="curvedLeftArrow">
            <a:avLst>
              <a:gd name="adj1" fmla="val 25000"/>
              <a:gd name="adj2" fmla="val 50999"/>
              <a:gd name="adj3" fmla="val 372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16019108" flipH="1" flipV="1">
            <a:off x="4438070" y="3020712"/>
            <a:ext cx="1266160" cy="4732642"/>
          </a:xfrm>
          <a:prstGeom prst="curvedLeftArrow">
            <a:avLst>
              <a:gd name="adj1" fmla="val 25000"/>
              <a:gd name="adj2" fmla="val 50999"/>
              <a:gd name="adj3" fmla="val 372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8580" y="2780928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Contract research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Consultancy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Services 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R&amp;D Collaborations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Licensing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Spin-outs 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8580" y="2095690"/>
            <a:ext cx="269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Market pull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4925368"/>
            <a:ext cx="269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Technology push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334" y="398829"/>
            <a:ext cx="828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KT Business Partnerships - modes</a:t>
            </a:r>
          </a:p>
          <a:p>
            <a:r>
              <a:rPr lang="en-US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54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9947</TotalTime>
  <Words>183</Words>
  <Application>Microsoft Office PowerPoint</Application>
  <PresentationFormat>On-screen Show (4:3)</PresentationFormat>
  <Paragraphs>92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 E R N  B I C  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echesta</dc:creator>
  <cp:lastModifiedBy>Enrico Chesta</cp:lastModifiedBy>
  <cp:revision>387</cp:revision>
  <cp:lastPrinted>2016-11-28T14:51:05Z</cp:lastPrinted>
  <dcterms:created xsi:type="dcterms:W3CDTF">2010-12-02T23:31:54Z</dcterms:created>
  <dcterms:modified xsi:type="dcterms:W3CDTF">2017-04-04T10:27:03Z</dcterms:modified>
</cp:coreProperties>
</file>