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3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9"/>
  </p:notesMasterIdLst>
  <p:sldIdLst>
    <p:sldId id="353" r:id="rId2"/>
    <p:sldId id="256" r:id="rId3"/>
    <p:sldId id="340" r:id="rId4"/>
    <p:sldId id="345" r:id="rId5"/>
    <p:sldId id="341" r:id="rId6"/>
    <p:sldId id="343" r:id="rId7"/>
    <p:sldId id="344" r:id="rId8"/>
    <p:sldId id="333" r:id="rId9"/>
    <p:sldId id="293" r:id="rId10"/>
    <p:sldId id="294" r:id="rId11"/>
    <p:sldId id="295" r:id="rId12"/>
    <p:sldId id="296" r:id="rId13"/>
    <p:sldId id="334" r:id="rId14"/>
    <p:sldId id="326" r:id="rId15"/>
    <p:sldId id="328" r:id="rId16"/>
    <p:sldId id="329" r:id="rId17"/>
    <p:sldId id="330" r:id="rId18"/>
    <p:sldId id="331" r:id="rId19"/>
    <p:sldId id="265" r:id="rId20"/>
    <p:sldId id="346" r:id="rId21"/>
    <p:sldId id="297" r:id="rId22"/>
    <p:sldId id="298" r:id="rId23"/>
    <p:sldId id="299" r:id="rId24"/>
    <p:sldId id="301" r:id="rId25"/>
    <p:sldId id="302" r:id="rId26"/>
    <p:sldId id="303" r:id="rId27"/>
    <p:sldId id="304" r:id="rId28"/>
    <p:sldId id="347" r:id="rId29"/>
    <p:sldId id="305" r:id="rId30"/>
    <p:sldId id="314" r:id="rId31"/>
    <p:sldId id="275" r:id="rId32"/>
    <p:sldId id="348" r:id="rId33"/>
    <p:sldId id="306" r:id="rId34"/>
    <p:sldId id="310" r:id="rId35"/>
    <p:sldId id="315" r:id="rId36"/>
    <p:sldId id="317" r:id="rId37"/>
    <p:sldId id="318" r:id="rId38"/>
    <p:sldId id="319" r:id="rId39"/>
    <p:sldId id="320" r:id="rId40"/>
    <p:sldId id="321" r:id="rId41"/>
    <p:sldId id="349" r:id="rId42"/>
    <p:sldId id="352" r:id="rId43"/>
    <p:sldId id="322" r:id="rId44"/>
    <p:sldId id="323" r:id="rId45"/>
    <p:sldId id="324" r:id="rId46"/>
    <p:sldId id="325" r:id="rId47"/>
    <p:sldId id="258" r:id="rId48"/>
    <p:sldId id="335" r:id="rId49"/>
    <p:sldId id="336" r:id="rId50"/>
    <p:sldId id="337" r:id="rId51"/>
    <p:sldId id="339" r:id="rId52"/>
    <p:sldId id="257" r:id="rId53"/>
    <p:sldId id="342" r:id="rId54"/>
    <p:sldId id="351" r:id="rId55"/>
    <p:sldId id="354" r:id="rId56"/>
    <p:sldId id="350" r:id="rId57"/>
    <p:sldId id="355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FB0"/>
    <a:srgbClr val="2E2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5652" autoAdjust="0"/>
  </p:normalViewPr>
  <p:slideViewPr>
    <p:cSldViewPr snapToGrid="0" snapToObjects="1">
      <p:cViewPr>
        <p:scale>
          <a:sx n="90" d="100"/>
          <a:sy n="90" d="100"/>
        </p:scale>
        <p:origin x="59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75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5.5875798186522642E-2"/>
                  <c:y val="-0.2111124941496276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9094648555812746"/>
                  <c:y val="0.206451584935861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Sheet1!$B$3:$B$4</c:f>
              <c:strCache>
                <c:ptCount val="2"/>
                <c:pt idx="0">
                  <c:v>Machine Availability</c:v>
                </c:pt>
                <c:pt idx="1">
                  <c:v>Downtime</c:v>
                </c:pt>
              </c:strCache>
            </c:strRef>
          </c:cat>
          <c:val>
            <c:numRef>
              <c:f>Sheet1!$C$3:$C$4</c:f>
              <c:numCache>
                <c:formatCode>0</c:formatCode>
                <c:ptCount val="2"/>
                <c:pt idx="0" formatCode="General">
                  <c:v>81</c:v>
                </c:pt>
                <c:pt idx="1">
                  <c:v>19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15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9.1811935788936275E-2"/>
                  <c:y val="1.260416822255950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9714931219807E-2"/>
                  <c:y val="-0.312015494969247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3333333333333329E-2"/>
                  <c:y val="-0.11111111111111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833333333333334"/>
                  <c:y val="-2.31481481481482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6666666666666666"/>
                  <c:y val="4.16666666666666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833333333333323"/>
                  <c:y val="4.16666666666666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6111111111111108E-2"/>
                  <c:y val="-4.62962962962979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5.5555555555556572E-3"/>
                  <c:y val="4.16666666666666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8.333333333333344E-2"/>
                  <c:y val="3.24074074074074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0000000000000005"/>
                  <c:y val="2.77777777777777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1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(Sheet1!$B$3,Sheet1!$B$5:$B$14)</c:f>
              <c:strCache>
                <c:ptCount val="11"/>
                <c:pt idx="0">
                  <c:v>Machine Availability</c:v>
                </c:pt>
                <c:pt idx="1">
                  <c:v>TE-VSC</c:v>
                </c:pt>
                <c:pt idx="2">
                  <c:v>TE-ABT</c:v>
                </c:pt>
                <c:pt idx="3">
                  <c:v>BE-BI</c:v>
                </c:pt>
                <c:pt idx="4">
                  <c:v>CPS</c:v>
                </c:pt>
                <c:pt idx="5">
                  <c:v>EN-EL</c:v>
                </c:pt>
                <c:pt idx="6">
                  <c:v>EN-EPC</c:v>
                </c:pt>
                <c:pt idx="7">
                  <c:v>BE-OP</c:v>
                </c:pt>
                <c:pt idx="8">
                  <c:v>BE-RF</c:v>
                </c:pt>
                <c:pt idx="9">
                  <c:v>EN-STI</c:v>
                </c:pt>
                <c:pt idx="10">
                  <c:v>Others</c:v>
                </c:pt>
              </c:strCache>
            </c:strRef>
          </c:cat>
          <c:val>
            <c:numRef>
              <c:f>(Sheet1!$D$3,Sheet1!$D$5:$D$14)</c:f>
              <c:numCache>
                <c:formatCode>0.00%</c:formatCode>
                <c:ptCount val="11"/>
                <c:pt idx="0" formatCode="0%">
                  <c:v>0.81</c:v>
                </c:pt>
                <c:pt idx="1">
                  <c:v>5.5100000000000001E-3</c:v>
                </c:pt>
                <c:pt idx="2">
                  <c:v>4.9399999999999999E-3</c:v>
                </c:pt>
                <c:pt idx="3">
                  <c:v>8.4929999999999988E-3</c:v>
                </c:pt>
                <c:pt idx="4">
                  <c:v>6.3783000000000006E-2</c:v>
                </c:pt>
                <c:pt idx="5">
                  <c:v>1.6833999999999998E-2</c:v>
                </c:pt>
                <c:pt idx="6">
                  <c:v>1.8620000000000001E-2</c:v>
                </c:pt>
                <c:pt idx="7">
                  <c:v>4.0090000000000004E-3</c:v>
                </c:pt>
                <c:pt idx="8">
                  <c:v>6.156E-3</c:v>
                </c:pt>
                <c:pt idx="9">
                  <c:v>4.4649999999999995E-2</c:v>
                </c:pt>
                <c:pt idx="10">
                  <c:v>1.7005000000000006E-2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34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28472222222222221"/>
                  <c:y val="-1.6507370540946534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AD5836-B9DA-4350-8A90-362613F7739E}" type="CATEGORYNAME">
                      <a:rPr lang="en-US" sz="1800"/>
                      <a:pPr>
                        <a:defRPr sz="1800"/>
                      </a:pPr>
                      <a:t>[CATEGORY NAME]</a:t>
                    </a:fld>
                    <a:r>
                      <a:rPr lang="en-US" sz="1800" baseline="0" dirty="0"/>
                      <a:t>, </a:t>
                    </a:r>
                    <a:fld id="{94FAC768-7162-440C-8E57-256DFEA87057}" type="VALUE">
                      <a:rPr lang="en-US" sz="1800" baseline="0"/>
                      <a:pPr>
                        <a:defRPr sz="1800"/>
                      </a:pPr>
                      <a:t>[VALUE]</a:t>
                    </a:fld>
                    <a:r>
                      <a:rPr lang="en-US" sz="1800" baseline="0" dirty="0"/>
                      <a:t>h</a:t>
                    </a:r>
                  </a:p>
                </c:rich>
              </c:tx>
              <c:spPr>
                <a:noFill/>
                <a:ln w="28575">
                  <a:solidFill>
                    <a:srgbClr val="FFC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0693350831146"/>
                      <c:h val="0.1947222222222222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6.9444444444444448E-2"/>
                  <c:y val="-9.25925925925925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38888888888889"/>
                  <c:y val="-0.120370370370370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3333333333334356E-3"/>
                  <c:y val="-4.16666666666666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2222222222222119E-2"/>
                  <c:y val="-8.4875562720133283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3333333333332309E-3"/>
                  <c:y val="-2.77777777777777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Sheet1!$B$5:$B$13</c:f>
              <c:strCache>
                <c:ptCount val="9"/>
                <c:pt idx="0">
                  <c:v>TE-VSC</c:v>
                </c:pt>
                <c:pt idx="1">
                  <c:v>TE-ABT</c:v>
                </c:pt>
                <c:pt idx="2">
                  <c:v>BE-BI</c:v>
                </c:pt>
                <c:pt idx="3">
                  <c:v>CPS</c:v>
                </c:pt>
                <c:pt idx="4">
                  <c:v>EN-EL</c:v>
                </c:pt>
                <c:pt idx="5">
                  <c:v>EN-EPC</c:v>
                </c:pt>
                <c:pt idx="6">
                  <c:v>BE-OP</c:v>
                </c:pt>
                <c:pt idx="7">
                  <c:v>BE-RF</c:v>
                </c:pt>
                <c:pt idx="8">
                  <c:v>EN-STI</c:v>
                </c:pt>
              </c:strCache>
            </c:strRef>
          </c:cat>
          <c:val>
            <c:numRef>
              <c:f>Sheet1!$E$5:$E$13</c:f>
              <c:numCache>
                <c:formatCode>General</c:formatCode>
                <c:ptCount val="9"/>
                <c:pt idx="0">
                  <c:v>44</c:v>
                </c:pt>
                <c:pt idx="1">
                  <c:v>40</c:v>
                </c:pt>
                <c:pt idx="2">
                  <c:v>68</c:v>
                </c:pt>
                <c:pt idx="3">
                  <c:v>516</c:v>
                </c:pt>
                <c:pt idx="4">
                  <c:v>136</c:v>
                </c:pt>
                <c:pt idx="5">
                  <c:v>150</c:v>
                </c:pt>
                <c:pt idx="6">
                  <c:v>32</c:v>
                </c:pt>
                <c:pt idx="7">
                  <c:v>30</c:v>
                </c:pt>
                <c:pt idx="8">
                  <c:v>361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33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3.6250350773879066E-2"/>
                  <c:y val="-1.33111504118071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985120281017578E-2"/>
                  <c:y val="6.93641618497109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85952846357205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171905692714406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171905692714410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6641173084185828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1314075215553113"/>
                  <c:y val="4.86859693487179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6.7969407701023096E-2"/>
                  <c:y val="-3.99334512354214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Sheet1!$B$5:$B$14</c:f>
              <c:strCache>
                <c:ptCount val="10"/>
                <c:pt idx="0">
                  <c:v>TE-VSC</c:v>
                </c:pt>
                <c:pt idx="1">
                  <c:v>TE-ABT</c:v>
                </c:pt>
                <c:pt idx="2">
                  <c:v>BE-BI</c:v>
                </c:pt>
                <c:pt idx="3">
                  <c:v>CPS</c:v>
                </c:pt>
                <c:pt idx="4">
                  <c:v>EN-EL</c:v>
                </c:pt>
                <c:pt idx="5">
                  <c:v>EN-EPC</c:v>
                </c:pt>
                <c:pt idx="6">
                  <c:v>BE-OP</c:v>
                </c:pt>
                <c:pt idx="7">
                  <c:v>BE-RF</c:v>
                </c:pt>
                <c:pt idx="8">
                  <c:v>EN-STI</c:v>
                </c:pt>
                <c:pt idx="9">
                  <c:v>Others</c:v>
                </c:pt>
              </c:strCache>
            </c:strRef>
          </c:cat>
          <c:val>
            <c:numRef>
              <c:f>Sheet1!$C$5:$C$14</c:f>
              <c:numCache>
                <c:formatCode>0.00%</c:formatCode>
                <c:ptCount val="10"/>
                <c:pt idx="0">
                  <c:v>2.9000000000000001E-2</c:v>
                </c:pt>
                <c:pt idx="1">
                  <c:v>2.5999999999999999E-2</c:v>
                </c:pt>
                <c:pt idx="2">
                  <c:v>4.4699999999999997E-2</c:v>
                </c:pt>
                <c:pt idx="3">
                  <c:v>0.3357</c:v>
                </c:pt>
                <c:pt idx="4">
                  <c:v>8.8599999999999998E-2</c:v>
                </c:pt>
                <c:pt idx="5">
                  <c:v>9.8000000000000004E-2</c:v>
                </c:pt>
                <c:pt idx="6">
                  <c:v>2.1100000000000001E-2</c:v>
                </c:pt>
                <c:pt idx="7">
                  <c:v>3.2399999999999998E-2</c:v>
                </c:pt>
                <c:pt idx="8">
                  <c:v>0.23499999999999999</c:v>
                </c:pt>
                <c:pt idx="9" formatCode="0.0000%">
                  <c:v>8.9500000000000024E-2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1"/>
          <c:tx>
            <c:strRef>
              <c:f>Machines!$B$1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Machines!$A$2:$A$10</c:f>
              <c:strCache>
                <c:ptCount val="9"/>
                <c:pt idx="0">
                  <c:v>LINAC2</c:v>
                </c:pt>
                <c:pt idx="1">
                  <c:v>LINAC3</c:v>
                </c:pt>
                <c:pt idx="2">
                  <c:v>PSB</c:v>
                </c:pt>
                <c:pt idx="3">
                  <c:v>PS</c:v>
                </c:pt>
                <c:pt idx="4">
                  <c:v>AD</c:v>
                </c:pt>
                <c:pt idx="5">
                  <c:v>LEIR</c:v>
                </c:pt>
                <c:pt idx="6">
                  <c:v>ISO-GPS</c:v>
                </c:pt>
                <c:pt idx="7">
                  <c:v>ISO-HRS</c:v>
                </c:pt>
                <c:pt idx="8">
                  <c:v>REX-HIE</c:v>
                </c:pt>
              </c:strCache>
            </c:strRef>
          </c:cat>
          <c:val>
            <c:numRef>
              <c:f>Machines!$B$2:$B$10</c:f>
              <c:numCache>
                <c:formatCode>0.00%</c:formatCode>
                <c:ptCount val="9"/>
                <c:pt idx="0">
                  <c:v>0.98109000000000002</c:v>
                </c:pt>
                <c:pt idx="1">
                  <c:v>0.98755999999999999</c:v>
                </c:pt>
                <c:pt idx="2">
                  <c:v>0.95801999999999998</c:v>
                </c:pt>
                <c:pt idx="3">
                  <c:v>0.91461000000000003</c:v>
                </c:pt>
                <c:pt idx="4">
                  <c:v>0.90986999999999996</c:v>
                </c:pt>
                <c:pt idx="5">
                  <c:v>0.98202999999999996</c:v>
                </c:pt>
                <c:pt idx="6">
                  <c:v>0.98806000000000005</c:v>
                </c:pt>
                <c:pt idx="7">
                  <c:v>0.98024999999999995</c:v>
                </c:pt>
                <c:pt idx="8">
                  <c:v>0.98501000000000005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9F-4FFA-957D-862561CCD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overlap val="-32"/>
        <c:axId val="536006568"/>
        <c:axId val="53600617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Machines!$C$1</c15:sqref>
                        </c15:formulaRef>
                      </c:ext>
                    </c:extLst>
                    <c:strCache>
                      <c:ptCount val="1"/>
                      <c:pt idx="0">
                        <c:v>2015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overflow" horzOverflow="overflow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Machines!$A$2:$A$10</c15:sqref>
                        </c15:formulaRef>
                      </c:ext>
                    </c:extLst>
                    <c:strCache>
                      <c:ptCount val="9"/>
                      <c:pt idx="0">
                        <c:v>LINAC2</c:v>
                      </c:pt>
                      <c:pt idx="1">
                        <c:v>LINAC3</c:v>
                      </c:pt>
                      <c:pt idx="2">
                        <c:v>PSB</c:v>
                      </c:pt>
                      <c:pt idx="3">
                        <c:v>PS</c:v>
                      </c:pt>
                      <c:pt idx="4">
                        <c:v>AD</c:v>
                      </c:pt>
                      <c:pt idx="5">
                        <c:v>LEIR</c:v>
                      </c:pt>
                      <c:pt idx="6">
                        <c:v>ISO-GPS</c:v>
                      </c:pt>
                      <c:pt idx="7">
                        <c:v>ISO-HRS</c:v>
                      </c:pt>
                      <c:pt idx="8">
                        <c:v>REX-HIE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Machines!$C$2:$C$5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 formatCode="0.00%">
                        <c:v>0.97309999999999997</c:v>
                      </c:pt>
                      <c:pt idx="2" formatCode="0.00%">
                        <c:v>0.94399999999999995</c:v>
                      </c:pt>
                      <c:pt idx="3" formatCode="0.00%">
                        <c:v>0.93689999999999996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739F-4FFA-957D-862561CCD0E7}"/>
                  </c:ext>
                </c:extLst>
              </c15:ser>
            </c15:filteredBarSeries>
          </c:ext>
        </c:extLst>
      </c:barChart>
      <c:catAx>
        <c:axId val="53600656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006176"/>
        <c:crosses val="autoZero"/>
        <c:auto val="1"/>
        <c:lblAlgn val="ctr"/>
        <c:lblOffset val="100"/>
        <c:noMultiLvlLbl val="0"/>
      </c:catAx>
      <c:valAx>
        <c:axId val="536006176"/>
        <c:scaling>
          <c:orientation val="minMax"/>
          <c:max val="1"/>
          <c:min val="0.9"/>
        </c:scaling>
        <c:delete val="0"/>
        <c:axPos val="l"/>
        <c:numFmt formatCode="0%" sourceLinked="0"/>
        <c:majorTickMark val="cross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006568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[summary.xlsx]Fault!PivotTable1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Fault!$G$1:$G$2</c:f>
              <c:strCache>
                <c:ptCount val="1"/>
                <c:pt idx="0">
                  <c:v>LINAC2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Fault!$G$3:$G$22</c:f>
              <c:numCache>
                <c:formatCode>0.00%</c:formatCode>
                <c:ptCount val="19"/>
                <c:pt idx="0">
                  <c:v>3.1312186623115405E-2</c:v>
                </c:pt>
                <c:pt idx="1">
                  <c:v>1.0878774441268706E-3</c:v>
                </c:pt>
                <c:pt idx="2">
                  <c:v>4.3726043529863966E-3</c:v>
                </c:pt>
                <c:pt idx="3">
                  <c:v>3.9820684045885527E-2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1.1350388901118721E-2</c:v>
                </c:pt>
                <c:pt idx="8">
                  <c:v>4.2083680075434207E-4</c:v>
                </c:pt>
                <c:pt idx="9">
                  <c:v>1.9275922635339413E-3</c:v>
                </c:pt>
                <c:pt idx="10">
                  <c:v>0</c:v>
                </c:pt>
                <c:pt idx="11">
                  <c:v>0</c:v>
                </c:pt>
                <c:pt idx="12">
                  <c:v>3.601145556043242E-5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36-497A-A40D-D0D4BFF3B6D7}"/>
            </c:ext>
          </c:extLst>
        </c:ser>
        <c:ser>
          <c:idx val="1"/>
          <c:order val="1"/>
          <c:tx>
            <c:strRef>
              <c:f>Fault!$H$1:$H$2</c:f>
              <c:strCache>
                <c:ptCount val="1"/>
                <c:pt idx="0">
                  <c:v>LINAC3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Fault!$H$3:$H$22</c:f>
              <c:numCache>
                <c:formatCode>0.00%</c:formatCode>
                <c:ptCount val="19"/>
                <c:pt idx="0">
                  <c:v>6.2326939717878118E-3</c:v>
                </c:pt>
                <c:pt idx="1">
                  <c:v>4.225545019819108E-3</c:v>
                </c:pt>
                <c:pt idx="2">
                  <c:v>1.0886308218582604E-3</c:v>
                </c:pt>
                <c:pt idx="3">
                  <c:v>3.9892857632552667E-2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4.5006785673226629E-3</c:v>
                </c:pt>
                <c:pt idx="8">
                  <c:v>3.0639872335623151E-3</c:v>
                </c:pt>
                <c:pt idx="9">
                  <c:v>0</c:v>
                </c:pt>
                <c:pt idx="10">
                  <c:v>0</c:v>
                </c:pt>
                <c:pt idx="11">
                  <c:v>4.1586450772716939E-4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36-497A-A40D-D0D4BFF3B6D7}"/>
            </c:ext>
          </c:extLst>
        </c:ser>
        <c:ser>
          <c:idx val="2"/>
          <c:order val="2"/>
          <c:tx>
            <c:strRef>
              <c:f>Fault!$I$1:$I$2</c:f>
              <c:strCache>
                <c:ptCount val="1"/>
                <c:pt idx="0">
                  <c:v>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Fault!$I$3:$I$22</c:f>
              <c:numCache>
                <c:formatCode>0.00%</c:formatCode>
                <c:ptCount val="19"/>
                <c:pt idx="0">
                  <c:v>4.2910587473407646E-2</c:v>
                </c:pt>
                <c:pt idx="1">
                  <c:v>0.1550380553693457</c:v>
                </c:pt>
                <c:pt idx="2">
                  <c:v>1.1240546427882088E-2</c:v>
                </c:pt>
                <c:pt idx="3">
                  <c:v>0</c:v>
                </c:pt>
                <c:pt idx="4">
                  <c:v>2.7277246169337917E-2</c:v>
                </c:pt>
                <c:pt idx="5">
                  <c:v>0</c:v>
                </c:pt>
                <c:pt idx="6">
                  <c:v>9.5627742200770048E-3</c:v>
                </c:pt>
                <c:pt idx="7">
                  <c:v>1.0124040629962404E-2</c:v>
                </c:pt>
                <c:pt idx="8">
                  <c:v>1.6216154317072882E-2</c:v>
                </c:pt>
                <c:pt idx="9">
                  <c:v>5.2064428260886267E-3</c:v>
                </c:pt>
                <c:pt idx="10">
                  <c:v>3.6948657458281331E-3</c:v>
                </c:pt>
                <c:pt idx="11">
                  <c:v>5.4059372493606463E-3</c:v>
                </c:pt>
                <c:pt idx="12">
                  <c:v>2.8382752652379309E-3</c:v>
                </c:pt>
                <c:pt idx="13">
                  <c:v>0</c:v>
                </c:pt>
                <c:pt idx="14">
                  <c:v>0</c:v>
                </c:pt>
                <c:pt idx="15">
                  <c:v>2.2165879612950682E-3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36-497A-A40D-D0D4BFF3B6D7}"/>
            </c:ext>
          </c:extLst>
        </c:ser>
        <c:ser>
          <c:idx val="3"/>
          <c:order val="3"/>
          <c:tx>
            <c:strRef>
              <c:f>Fault!$J$1:$J$2</c:f>
              <c:strCache>
                <c:ptCount val="1"/>
                <c:pt idx="0">
                  <c:v>PSB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Fault!$J$3:$J$22</c:f>
              <c:numCache>
                <c:formatCode>0.00%</c:formatCode>
                <c:ptCount val="19"/>
                <c:pt idx="0">
                  <c:v>3.6488645015494717E-2</c:v>
                </c:pt>
                <c:pt idx="1">
                  <c:v>2.9803623053780471E-2</c:v>
                </c:pt>
                <c:pt idx="2">
                  <c:v>4.143878873736454E-3</c:v>
                </c:pt>
                <c:pt idx="3">
                  <c:v>0</c:v>
                </c:pt>
                <c:pt idx="4">
                  <c:v>3.3181768801332334E-2</c:v>
                </c:pt>
                <c:pt idx="5">
                  <c:v>1.6092148342486119E-3</c:v>
                </c:pt>
                <c:pt idx="6">
                  <c:v>1.7631901749900591E-2</c:v>
                </c:pt>
                <c:pt idx="7">
                  <c:v>3.8529243938737129E-3</c:v>
                </c:pt>
                <c:pt idx="8">
                  <c:v>3.6101860888199198E-4</c:v>
                </c:pt>
                <c:pt idx="9">
                  <c:v>6.5091835992078686E-4</c:v>
                </c:pt>
                <c:pt idx="10">
                  <c:v>1.815489657103139E-3</c:v>
                </c:pt>
                <c:pt idx="11">
                  <c:v>0</c:v>
                </c:pt>
                <c:pt idx="12">
                  <c:v>1.4912358815129692E-3</c:v>
                </c:pt>
                <c:pt idx="13">
                  <c:v>0</c:v>
                </c:pt>
                <c:pt idx="14">
                  <c:v>0</c:v>
                </c:pt>
                <c:pt idx="15">
                  <c:v>4.4147935059442257E-4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536-497A-A40D-D0D4BFF3B6D7}"/>
            </c:ext>
          </c:extLst>
        </c:ser>
        <c:ser>
          <c:idx val="4"/>
          <c:order val="4"/>
          <c:tx>
            <c:strRef>
              <c:f>Fault!$K$1:$K$2</c:f>
              <c:strCache>
                <c:ptCount val="1"/>
                <c:pt idx="0">
                  <c:v>AD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Fault!$K$3:$K$22</c:f>
              <c:numCache>
                <c:formatCode>0.00%</c:formatCode>
                <c:ptCount val="19"/>
                <c:pt idx="0">
                  <c:v>9.2619354243784299E-2</c:v>
                </c:pt>
                <c:pt idx="1">
                  <c:v>3.3169112055444983E-2</c:v>
                </c:pt>
                <c:pt idx="2">
                  <c:v>4.7794584630461441E-2</c:v>
                </c:pt>
                <c:pt idx="3">
                  <c:v>0</c:v>
                </c:pt>
                <c:pt idx="4">
                  <c:v>1.0079139317171573E-2</c:v>
                </c:pt>
                <c:pt idx="5">
                  <c:v>7.2161532623440565E-3</c:v>
                </c:pt>
                <c:pt idx="6">
                  <c:v>1.8390402449863841E-2</c:v>
                </c:pt>
                <c:pt idx="7">
                  <c:v>0</c:v>
                </c:pt>
                <c:pt idx="8">
                  <c:v>1.8551173257742425E-3</c:v>
                </c:pt>
                <c:pt idx="9">
                  <c:v>0</c:v>
                </c:pt>
                <c:pt idx="10">
                  <c:v>4.3228814227146703E-3</c:v>
                </c:pt>
                <c:pt idx="11">
                  <c:v>0</c:v>
                </c:pt>
                <c:pt idx="12">
                  <c:v>1.8861564883075022E-3</c:v>
                </c:pt>
                <c:pt idx="13">
                  <c:v>5.0682733501517382E-3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1.1748172343292536E-3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536-497A-A40D-D0D4BFF3B6D7}"/>
            </c:ext>
          </c:extLst>
        </c:ser>
        <c:ser>
          <c:idx val="5"/>
          <c:order val="5"/>
          <c:tx>
            <c:strRef>
              <c:f>Fault!$L$1:$L$2</c:f>
              <c:strCache>
                <c:ptCount val="1"/>
                <c:pt idx="0">
                  <c:v>ISO-GPS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Fault!$L$3:$L$22</c:f>
              <c:numCache>
                <c:formatCode>0.00%</c:formatCode>
                <c:ptCount val="19"/>
                <c:pt idx="0">
                  <c:v>0</c:v>
                </c:pt>
                <c:pt idx="1">
                  <c:v>2.1850967721229746E-3</c:v>
                </c:pt>
                <c:pt idx="2">
                  <c:v>6.6795976420482416E-3</c:v>
                </c:pt>
                <c:pt idx="3">
                  <c:v>0</c:v>
                </c:pt>
                <c:pt idx="4">
                  <c:v>0</c:v>
                </c:pt>
                <c:pt idx="5">
                  <c:v>3.1619866088615001E-2</c:v>
                </c:pt>
                <c:pt idx="6">
                  <c:v>0</c:v>
                </c:pt>
                <c:pt idx="7">
                  <c:v>0</c:v>
                </c:pt>
                <c:pt idx="8">
                  <c:v>8.4619386789702288E-4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8.1063443897542442E-5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536-497A-A40D-D0D4BFF3B6D7}"/>
            </c:ext>
          </c:extLst>
        </c:ser>
        <c:ser>
          <c:idx val="6"/>
          <c:order val="6"/>
          <c:tx>
            <c:strRef>
              <c:f>Fault!$M$1:$M$2</c:f>
              <c:strCache>
                <c:ptCount val="1"/>
                <c:pt idx="0">
                  <c:v>ISO-HRS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Fault!$M$3:$M$22</c:f>
              <c:numCache>
                <c:formatCode>0.00%</c:formatCode>
                <c:ptCount val="19"/>
                <c:pt idx="0">
                  <c:v>0</c:v>
                </c:pt>
                <c:pt idx="1">
                  <c:v>1.406405548958478E-3</c:v>
                </c:pt>
                <c:pt idx="2">
                  <c:v>3.740987530543817E-2</c:v>
                </c:pt>
                <c:pt idx="3">
                  <c:v>0</c:v>
                </c:pt>
                <c:pt idx="4">
                  <c:v>0</c:v>
                </c:pt>
                <c:pt idx="5">
                  <c:v>1.6965011782074341E-2</c:v>
                </c:pt>
                <c:pt idx="6">
                  <c:v>0</c:v>
                </c:pt>
                <c:pt idx="7">
                  <c:v>0</c:v>
                </c:pt>
                <c:pt idx="8">
                  <c:v>1.8533092192189071E-4</c:v>
                </c:pt>
                <c:pt idx="9">
                  <c:v>4.8032350642488062E-3</c:v>
                </c:pt>
                <c:pt idx="10">
                  <c:v>0</c:v>
                </c:pt>
                <c:pt idx="11">
                  <c:v>2.5744423837052231E-3</c:v>
                </c:pt>
                <c:pt idx="12">
                  <c:v>0</c:v>
                </c:pt>
                <c:pt idx="13">
                  <c:v>0</c:v>
                </c:pt>
                <c:pt idx="14">
                  <c:v>4.7090628478250809E-3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536-497A-A40D-D0D4BFF3B6D7}"/>
            </c:ext>
          </c:extLst>
        </c:ser>
        <c:ser>
          <c:idx val="7"/>
          <c:order val="7"/>
          <c:tx>
            <c:strRef>
              <c:f>Fault!$N$1:$N$2</c:f>
              <c:strCache>
                <c:ptCount val="1"/>
                <c:pt idx="0">
                  <c:v>LEIR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Fault!$N$3:$N$22</c:f>
              <c:numCache>
                <c:formatCode>0.00%</c:formatCode>
                <c:ptCount val="19"/>
                <c:pt idx="0">
                  <c:v>1.5882558657613476E-2</c:v>
                </c:pt>
                <c:pt idx="1">
                  <c:v>1.5596877821870464E-2</c:v>
                </c:pt>
                <c:pt idx="2">
                  <c:v>1.4240496554276271E-2</c:v>
                </c:pt>
                <c:pt idx="3">
                  <c:v>0</c:v>
                </c:pt>
                <c:pt idx="4">
                  <c:v>3.6448414644638504E-3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1.4585392879706521E-4</c:v>
                </c:pt>
                <c:pt idx="11">
                  <c:v>0</c:v>
                </c:pt>
                <c:pt idx="12">
                  <c:v>1.5368905720351911E-3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536-497A-A40D-D0D4BFF3B6D7}"/>
            </c:ext>
          </c:extLst>
        </c:ser>
        <c:ser>
          <c:idx val="8"/>
          <c:order val="8"/>
          <c:tx>
            <c:strRef>
              <c:f>Fault!$O$1:$O$2</c:f>
              <c:strCache>
                <c:ptCount val="1"/>
                <c:pt idx="0">
                  <c:v>REX-HIE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Fault!$O$3:$O$22</c:f>
              <c:numCache>
                <c:formatCode>0.00%</c:formatCode>
                <c:ptCount val="19"/>
                <c:pt idx="0">
                  <c:v>3.022702133882154E-2</c:v>
                </c:pt>
                <c:pt idx="1">
                  <c:v>1.5706418944014542E-3</c:v>
                </c:pt>
                <c:pt idx="2">
                  <c:v>5.7894065146380539E-3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3.5481077637534004E-3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1.5499993445613736E-3</c:v>
                </c:pt>
                <c:pt idx="17">
                  <c:v>0</c:v>
                </c:pt>
                <c:pt idx="18">
                  <c:v>2.740788186796091E-4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536-497A-A40D-D0D4BFF3B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36007744"/>
        <c:axId val="536008136"/>
      </c:barChart>
      <c:catAx>
        <c:axId val="536007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008136"/>
        <c:crosses val="autoZero"/>
        <c:auto val="1"/>
        <c:lblAlgn val="ctr"/>
        <c:lblOffset val="100"/>
        <c:noMultiLvlLbl val="0"/>
      </c:catAx>
      <c:valAx>
        <c:axId val="536008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00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1"/>
          <c:tx>
            <c:strRef>
              <c:f>Machines!$B$1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Machines!$A$2:$A$10</c:f>
              <c:strCache>
                <c:ptCount val="9"/>
                <c:pt idx="0">
                  <c:v>LINAC2</c:v>
                </c:pt>
                <c:pt idx="1">
                  <c:v>LINAC3</c:v>
                </c:pt>
                <c:pt idx="2">
                  <c:v>PSB</c:v>
                </c:pt>
                <c:pt idx="3">
                  <c:v>PS</c:v>
                </c:pt>
                <c:pt idx="4">
                  <c:v>AD</c:v>
                </c:pt>
                <c:pt idx="5">
                  <c:v>LEIR</c:v>
                </c:pt>
                <c:pt idx="6">
                  <c:v>ISO-GPS</c:v>
                </c:pt>
                <c:pt idx="7">
                  <c:v>ISO-HRS</c:v>
                </c:pt>
                <c:pt idx="8">
                  <c:v>REX-HIE</c:v>
                </c:pt>
              </c:strCache>
            </c:strRef>
          </c:cat>
          <c:val>
            <c:numRef>
              <c:f>Machines!$B$2:$B$10</c:f>
              <c:numCache>
                <c:formatCode>0.00%</c:formatCode>
                <c:ptCount val="9"/>
                <c:pt idx="0">
                  <c:v>0.98109000000000002</c:v>
                </c:pt>
                <c:pt idx="1">
                  <c:v>0.98755999999999999</c:v>
                </c:pt>
                <c:pt idx="2">
                  <c:v>0.95801999999999998</c:v>
                </c:pt>
                <c:pt idx="3">
                  <c:v>0.91461000000000003</c:v>
                </c:pt>
                <c:pt idx="4">
                  <c:v>0.90986999999999996</c:v>
                </c:pt>
                <c:pt idx="5">
                  <c:v>0.98202999999999996</c:v>
                </c:pt>
                <c:pt idx="6">
                  <c:v>0.98806000000000005</c:v>
                </c:pt>
                <c:pt idx="7">
                  <c:v>0.98024999999999995</c:v>
                </c:pt>
                <c:pt idx="8">
                  <c:v>0.98501000000000005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9F-4FFA-957D-862561CCD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overlap val="-32"/>
        <c:axId val="536008528"/>
        <c:axId val="53600931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Machines!$C$1</c15:sqref>
                        </c15:formulaRef>
                      </c:ext>
                    </c:extLst>
                    <c:strCache>
                      <c:ptCount val="1"/>
                      <c:pt idx="0">
                        <c:v>2015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overflow" horzOverflow="overflow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Machines!$A$2:$A$10</c15:sqref>
                        </c15:formulaRef>
                      </c:ext>
                    </c:extLst>
                    <c:strCache>
                      <c:ptCount val="9"/>
                      <c:pt idx="0">
                        <c:v>LINAC2</c:v>
                      </c:pt>
                      <c:pt idx="1">
                        <c:v>LINAC3</c:v>
                      </c:pt>
                      <c:pt idx="2">
                        <c:v>PSB</c:v>
                      </c:pt>
                      <c:pt idx="3">
                        <c:v>PS</c:v>
                      </c:pt>
                      <c:pt idx="4">
                        <c:v>AD</c:v>
                      </c:pt>
                      <c:pt idx="5">
                        <c:v>LEIR</c:v>
                      </c:pt>
                      <c:pt idx="6">
                        <c:v>ISO-GPS</c:v>
                      </c:pt>
                      <c:pt idx="7">
                        <c:v>ISO-HRS</c:v>
                      </c:pt>
                      <c:pt idx="8">
                        <c:v>REX-HIE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Machines!$C$2:$C$5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 formatCode="0.00%">
                        <c:v>0.97309999999999997</c:v>
                      </c:pt>
                      <c:pt idx="2" formatCode="0.00%">
                        <c:v>0.94399999999999995</c:v>
                      </c:pt>
                      <c:pt idx="3" formatCode="0.00%">
                        <c:v>0.93689999999999996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739F-4FFA-957D-862561CCD0E7}"/>
                  </c:ext>
                </c:extLst>
              </c15:ser>
            </c15:filteredBarSeries>
          </c:ext>
        </c:extLst>
      </c:barChart>
      <c:catAx>
        <c:axId val="53600852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009312"/>
        <c:crosses val="autoZero"/>
        <c:auto val="1"/>
        <c:lblAlgn val="ctr"/>
        <c:lblOffset val="100"/>
        <c:noMultiLvlLbl val="0"/>
      </c:catAx>
      <c:valAx>
        <c:axId val="536009312"/>
        <c:scaling>
          <c:orientation val="minMax"/>
          <c:max val="1"/>
          <c:min val="0.9"/>
        </c:scaling>
        <c:delete val="0"/>
        <c:axPos val="l"/>
        <c:numFmt formatCode="0%" sourceLinked="0"/>
        <c:majorTickMark val="cross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008528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[summary.xlsx]Fault!PivotTable1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Fault!$G$1:$G$2</c:f>
              <c:strCache>
                <c:ptCount val="1"/>
                <c:pt idx="0">
                  <c:v>LINAC2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Fault!$G$3:$G$22</c:f>
              <c:numCache>
                <c:formatCode>0.00%</c:formatCode>
                <c:ptCount val="19"/>
                <c:pt idx="0">
                  <c:v>3.1312186623115405E-2</c:v>
                </c:pt>
                <c:pt idx="1">
                  <c:v>1.0878774441268706E-3</c:v>
                </c:pt>
                <c:pt idx="2">
                  <c:v>4.3726043529863966E-3</c:v>
                </c:pt>
                <c:pt idx="3">
                  <c:v>3.9820684045885527E-2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1.1350388901118721E-2</c:v>
                </c:pt>
                <c:pt idx="8">
                  <c:v>4.2083680075434207E-4</c:v>
                </c:pt>
                <c:pt idx="9">
                  <c:v>1.9275922635339413E-3</c:v>
                </c:pt>
                <c:pt idx="10">
                  <c:v>0</c:v>
                </c:pt>
                <c:pt idx="11">
                  <c:v>0</c:v>
                </c:pt>
                <c:pt idx="12">
                  <c:v>3.601145556043242E-5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36-497A-A40D-D0D4BFF3B6D7}"/>
            </c:ext>
          </c:extLst>
        </c:ser>
        <c:ser>
          <c:idx val="1"/>
          <c:order val="1"/>
          <c:tx>
            <c:strRef>
              <c:f>Fault!$H$1:$H$2</c:f>
              <c:strCache>
                <c:ptCount val="1"/>
                <c:pt idx="0">
                  <c:v>LINAC3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Fault!$H$3:$H$22</c:f>
              <c:numCache>
                <c:formatCode>0.00%</c:formatCode>
                <c:ptCount val="19"/>
                <c:pt idx="0">
                  <c:v>6.2326939717878118E-3</c:v>
                </c:pt>
                <c:pt idx="1">
                  <c:v>4.225545019819108E-3</c:v>
                </c:pt>
                <c:pt idx="2">
                  <c:v>1.0886308218582604E-3</c:v>
                </c:pt>
                <c:pt idx="3">
                  <c:v>3.9892857632552667E-2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4.5006785673226629E-3</c:v>
                </c:pt>
                <c:pt idx="8">
                  <c:v>3.0639872335623151E-3</c:v>
                </c:pt>
                <c:pt idx="9">
                  <c:v>0</c:v>
                </c:pt>
                <c:pt idx="10">
                  <c:v>0</c:v>
                </c:pt>
                <c:pt idx="11">
                  <c:v>4.1586450772716939E-4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36-497A-A40D-D0D4BFF3B6D7}"/>
            </c:ext>
          </c:extLst>
        </c:ser>
        <c:ser>
          <c:idx val="2"/>
          <c:order val="2"/>
          <c:tx>
            <c:strRef>
              <c:f>Fault!$I$1:$I$2</c:f>
              <c:strCache>
                <c:ptCount val="1"/>
                <c:pt idx="0">
                  <c:v>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Fault!$I$3:$I$22</c:f>
              <c:numCache>
                <c:formatCode>0.00%</c:formatCode>
                <c:ptCount val="19"/>
                <c:pt idx="0">
                  <c:v>4.2910587473407646E-2</c:v>
                </c:pt>
                <c:pt idx="1">
                  <c:v>0.1550380553693457</c:v>
                </c:pt>
                <c:pt idx="2">
                  <c:v>1.1240546427882088E-2</c:v>
                </c:pt>
                <c:pt idx="3">
                  <c:v>0</c:v>
                </c:pt>
                <c:pt idx="4">
                  <c:v>2.7277246169337917E-2</c:v>
                </c:pt>
                <c:pt idx="5">
                  <c:v>0</c:v>
                </c:pt>
                <c:pt idx="6">
                  <c:v>9.5627742200770048E-3</c:v>
                </c:pt>
                <c:pt idx="7">
                  <c:v>1.0124040629962404E-2</c:v>
                </c:pt>
                <c:pt idx="8">
                  <c:v>1.6216154317072882E-2</c:v>
                </c:pt>
                <c:pt idx="9">
                  <c:v>5.2064428260886267E-3</c:v>
                </c:pt>
                <c:pt idx="10">
                  <c:v>3.6948657458281331E-3</c:v>
                </c:pt>
                <c:pt idx="11">
                  <c:v>5.4059372493606463E-3</c:v>
                </c:pt>
                <c:pt idx="12">
                  <c:v>2.8382752652379309E-3</c:v>
                </c:pt>
                <c:pt idx="13">
                  <c:v>0</c:v>
                </c:pt>
                <c:pt idx="14">
                  <c:v>0</c:v>
                </c:pt>
                <c:pt idx="15">
                  <c:v>2.2165879612950682E-3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36-497A-A40D-D0D4BFF3B6D7}"/>
            </c:ext>
          </c:extLst>
        </c:ser>
        <c:ser>
          <c:idx val="3"/>
          <c:order val="3"/>
          <c:tx>
            <c:strRef>
              <c:f>Fault!$J$1:$J$2</c:f>
              <c:strCache>
                <c:ptCount val="1"/>
                <c:pt idx="0">
                  <c:v>PSB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Fault!$J$3:$J$22</c:f>
              <c:numCache>
                <c:formatCode>0.00%</c:formatCode>
                <c:ptCount val="19"/>
                <c:pt idx="0">
                  <c:v>3.6488645015494717E-2</c:v>
                </c:pt>
                <c:pt idx="1">
                  <c:v>2.9803623053780471E-2</c:v>
                </c:pt>
                <c:pt idx="2">
                  <c:v>4.143878873736454E-3</c:v>
                </c:pt>
                <c:pt idx="3">
                  <c:v>0</c:v>
                </c:pt>
                <c:pt idx="4">
                  <c:v>3.3181768801332334E-2</c:v>
                </c:pt>
                <c:pt idx="5">
                  <c:v>1.6092148342486119E-3</c:v>
                </c:pt>
                <c:pt idx="6">
                  <c:v>1.7631901749900591E-2</c:v>
                </c:pt>
                <c:pt idx="7">
                  <c:v>3.8529243938737129E-3</c:v>
                </c:pt>
                <c:pt idx="8">
                  <c:v>3.6101860888199198E-4</c:v>
                </c:pt>
                <c:pt idx="9">
                  <c:v>6.5091835992078686E-4</c:v>
                </c:pt>
                <c:pt idx="10">
                  <c:v>1.815489657103139E-3</c:v>
                </c:pt>
                <c:pt idx="11">
                  <c:v>0</c:v>
                </c:pt>
                <c:pt idx="12">
                  <c:v>1.4912358815129692E-3</c:v>
                </c:pt>
                <c:pt idx="13">
                  <c:v>0</c:v>
                </c:pt>
                <c:pt idx="14">
                  <c:v>0</c:v>
                </c:pt>
                <c:pt idx="15">
                  <c:v>4.4147935059442257E-4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536-497A-A40D-D0D4BFF3B6D7}"/>
            </c:ext>
          </c:extLst>
        </c:ser>
        <c:ser>
          <c:idx val="4"/>
          <c:order val="4"/>
          <c:tx>
            <c:strRef>
              <c:f>Fault!$K$1:$K$2</c:f>
              <c:strCache>
                <c:ptCount val="1"/>
                <c:pt idx="0">
                  <c:v>AD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Fault!$K$3:$K$22</c:f>
              <c:numCache>
                <c:formatCode>0.00%</c:formatCode>
                <c:ptCount val="19"/>
                <c:pt idx="0">
                  <c:v>9.2619354243784299E-2</c:v>
                </c:pt>
                <c:pt idx="1">
                  <c:v>3.3169112055444983E-2</c:v>
                </c:pt>
                <c:pt idx="2">
                  <c:v>4.7794584630461441E-2</c:v>
                </c:pt>
                <c:pt idx="3">
                  <c:v>0</c:v>
                </c:pt>
                <c:pt idx="4">
                  <c:v>1.0079139317171573E-2</c:v>
                </c:pt>
                <c:pt idx="5">
                  <c:v>7.2161532623440565E-3</c:v>
                </c:pt>
                <c:pt idx="6">
                  <c:v>1.8390402449863841E-2</c:v>
                </c:pt>
                <c:pt idx="7">
                  <c:v>0</c:v>
                </c:pt>
                <c:pt idx="8">
                  <c:v>1.8551173257742425E-3</c:v>
                </c:pt>
                <c:pt idx="9">
                  <c:v>0</c:v>
                </c:pt>
                <c:pt idx="10">
                  <c:v>4.3228814227146703E-3</c:v>
                </c:pt>
                <c:pt idx="11">
                  <c:v>0</c:v>
                </c:pt>
                <c:pt idx="12">
                  <c:v>1.8861564883075022E-3</c:v>
                </c:pt>
                <c:pt idx="13">
                  <c:v>5.0682733501517382E-3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1.1748172343292536E-3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536-497A-A40D-D0D4BFF3B6D7}"/>
            </c:ext>
          </c:extLst>
        </c:ser>
        <c:ser>
          <c:idx val="5"/>
          <c:order val="5"/>
          <c:tx>
            <c:strRef>
              <c:f>Fault!$L$1:$L$2</c:f>
              <c:strCache>
                <c:ptCount val="1"/>
                <c:pt idx="0">
                  <c:v>ISO-GPS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Fault!$L$3:$L$22</c:f>
              <c:numCache>
                <c:formatCode>0.00%</c:formatCode>
                <c:ptCount val="19"/>
                <c:pt idx="0">
                  <c:v>0</c:v>
                </c:pt>
                <c:pt idx="1">
                  <c:v>2.1850967721229746E-3</c:v>
                </c:pt>
                <c:pt idx="2">
                  <c:v>6.6795976420482416E-3</c:v>
                </c:pt>
                <c:pt idx="3">
                  <c:v>0</c:v>
                </c:pt>
                <c:pt idx="4">
                  <c:v>0</c:v>
                </c:pt>
                <c:pt idx="5">
                  <c:v>3.1619866088615001E-2</c:v>
                </c:pt>
                <c:pt idx="6">
                  <c:v>0</c:v>
                </c:pt>
                <c:pt idx="7">
                  <c:v>0</c:v>
                </c:pt>
                <c:pt idx="8">
                  <c:v>8.4619386789702288E-4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8.1063443897542442E-5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536-497A-A40D-D0D4BFF3B6D7}"/>
            </c:ext>
          </c:extLst>
        </c:ser>
        <c:ser>
          <c:idx val="6"/>
          <c:order val="6"/>
          <c:tx>
            <c:strRef>
              <c:f>Fault!$M$1:$M$2</c:f>
              <c:strCache>
                <c:ptCount val="1"/>
                <c:pt idx="0">
                  <c:v>ISO-HRS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Fault!$M$3:$M$22</c:f>
              <c:numCache>
                <c:formatCode>0.00%</c:formatCode>
                <c:ptCount val="19"/>
                <c:pt idx="0">
                  <c:v>0</c:v>
                </c:pt>
                <c:pt idx="1">
                  <c:v>1.406405548958478E-3</c:v>
                </c:pt>
                <c:pt idx="2">
                  <c:v>3.740987530543817E-2</c:v>
                </c:pt>
                <c:pt idx="3">
                  <c:v>0</c:v>
                </c:pt>
                <c:pt idx="4">
                  <c:v>0</c:v>
                </c:pt>
                <c:pt idx="5">
                  <c:v>1.6965011782074341E-2</c:v>
                </c:pt>
                <c:pt idx="6">
                  <c:v>0</c:v>
                </c:pt>
                <c:pt idx="7">
                  <c:v>0</c:v>
                </c:pt>
                <c:pt idx="8">
                  <c:v>1.8533092192189071E-4</c:v>
                </c:pt>
                <c:pt idx="9">
                  <c:v>4.8032350642488062E-3</c:v>
                </c:pt>
                <c:pt idx="10">
                  <c:v>0</c:v>
                </c:pt>
                <c:pt idx="11">
                  <c:v>2.5744423837052231E-3</c:v>
                </c:pt>
                <c:pt idx="12">
                  <c:v>0</c:v>
                </c:pt>
                <c:pt idx="13">
                  <c:v>0</c:v>
                </c:pt>
                <c:pt idx="14">
                  <c:v>4.7090628478250809E-3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536-497A-A40D-D0D4BFF3B6D7}"/>
            </c:ext>
          </c:extLst>
        </c:ser>
        <c:ser>
          <c:idx val="7"/>
          <c:order val="7"/>
          <c:tx>
            <c:strRef>
              <c:f>Fault!$N$1:$N$2</c:f>
              <c:strCache>
                <c:ptCount val="1"/>
                <c:pt idx="0">
                  <c:v>LEIR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Fault!$N$3:$N$22</c:f>
              <c:numCache>
                <c:formatCode>0.00%</c:formatCode>
                <c:ptCount val="19"/>
                <c:pt idx="0">
                  <c:v>1.5882558657613476E-2</c:v>
                </c:pt>
                <c:pt idx="1">
                  <c:v>1.5596877821870464E-2</c:v>
                </c:pt>
                <c:pt idx="2">
                  <c:v>1.4240496554276271E-2</c:v>
                </c:pt>
                <c:pt idx="3">
                  <c:v>0</c:v>
                </c:pt>
                <c:pt idx="4">
                  <c:v>3.6448414644638504E-3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1.4585392879706521E-4</c:v>
                </c:pt>
                <c:pt idx="11">
                  <c:v>0</c:v>
                </c:pt>
                <c:pt idx="12">
                  <c:v>1.5368905720351911E-3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536-497A-A40D-D0D4BFF3B6D7}"/>
            </c:ext>
          </c:extLst>
        </c:ser>
        <c:ser>
          <c:idx val="8"/>
          <c:order val="8"/>
          <c:tx>
            <c:strRef>
              <c:f>Fault!$O$1:$O$2</c:f>
              <c:strCache>
                <c:ptCount val="1"/>
                <c:pt idx="0">
                  <c:v>REX-HIE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Fault!$F$3:$F$22</c:f>
              <c:strCache>
                <c:ptCount val="19"/>
                <c:pt idx="0">
                  <c:v>BE-RF</c:v>
                </c:pt>
                <c:pt idx="1">
                  <c:v>TE-EPC</c:v>
                </c:pt>
                <c:pt idx="2">
                  <c:v>MISC</c:v>
                </c:pt>
                <c:pt idx="3">
                  <c:v>BE-ABP</c:v>
                </c:pt>
                <c:pt idx="4">
                  <c:v>TE-ABT</c:v>
                </c:pt>
                <c:pt idx="5">
                  <c:v>EN-STI</c:v>
                </c:pt>
                <c:pt idx="6">
                  <c:v>EXTERNAL</c:v>
                </c:pt>
                <c:pt idx="7">
                  <c:v>EN-EL</c:v>
                </c:pt>
                <c:pt idx="8">
                  <c:v>TE-VSC</c:v>
                </c:pt>
                <c:pt idx="9">
                  <c:v>EN-CV</c:v>
                </c:pt>
                <c:pt idx="10">
                  <c:v>BE-CO</c:v>
                </c:pt>
                <c:pt idx="11">
                  <c:v>TE-MSC</c:v>
                </c:pt>
                <c:pt idx="12">
                  <c:v>BE-BI</c:v>
                </c:pt>
                <c:pt idx="13">
                  <c:v>e-cooler</c:v>
                </c:pt>
                <c:pt idx="14">
                  <c:v>RFQ-COOLER</c:v>
                </c:pt>
                <c:pt idx="15">
                  <c:v>BE-ICS</c:v>
                </c:pt>
                <c:pt idx="16">
                  <c:v>RILIS</c:v>
                </c:pt>
                <c:pt idx="17">
                  <c:v>SECURITY</c:v>
                </c:pt>
                <c:pt idx="18">
                  <c:v>TRAP</c:v>
                </c:pt>
              </c:strCache>
            </c:strRef>
          </c:cat>
          <c:val>
            <c:numRef>
              <c:f>Fault!$O$3:$O$22</c:f>
              <c:numCache>
                <c:formatCode>0.00%</c:formatCode>
                <c:ptCount val="19"/>
                <c:pt idx="0">
                  <c:v>3.022702133882154E-2</c:v>
                </c:pt>
                <c:pt idx="1">
                  <c:v>1.5706418944014542E-3</c:v>
                </c:pt>
                <c:pt idx="2">
                  <c:v>5.7894065146380539E-3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3.5481077637534004E-3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1.5499993445613736E-3</c:v>
                </c:pt>
                <c:pt idx="17">
                  <c:v>0</c:v>
                </c:pt>
                <c:pt idx="18">
                  <c:v>2.740788186796091E-4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536-497A-A40D-D0D4BFF3B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36010488"/>
        <c:axId val="536010880"/>
      </c:barChart>
      <c:catAx>
        <c:axId val="536010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010880"/>
        <c:crosses val="autoZero"/>
        <c:auto val="1"/>
        <c:lblAlgn val="ctr"/>
        <c:lblOffset val="100"/>
        <c:noMultiLvlLbl val="0"/>
      </c:catAx>
      <c:valAx>
        <c:axId val="536010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010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[Op summary.xlsx]Sheet1!PivotTable2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Sheet1!$B$3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2D-4CCC-A905-C1D986D545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2D-4CCC-A905-C1D986D545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B2D-4CCC-A905-C1D986D545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B2D-4CCC-A905-C1D986D545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B2D-4CCC-A905-C1D986D545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B2D-4CCC-A905-C1D986D545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B2D-4CCC-A905-C1D986D545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1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Sheet1!$A$4:$A$11</c:f>
              <c:strCache>
                <c:ptCount val="7"/>
                <c:pt idx="0">
                  <c:v>AD</c:v>
                </c:pt>
                <c:pt idx="1">
                  <c:v>HIE-ISOLDE</c:v>
                </c:pt>
                <c:pt idx="2">
                  <c:v>LINAC2</c:v>
                </c:pt>
                <c:pt idx="3">
                  <c:v>LINAC3</c:v>
                </c:pt>
                <c:pt idx="4">
                  <c:v>LINAC4</c:v>
                </c:pt>
                <c:pt idx="5">
                  <c:v>PS</c:v>
                </c:pt>
                <c:pt idx="6">
                  <c:v>PSB</c:v>
                </c:pt>
              </c:strCache>
            </c:strRef>
          </c:cat>
          <c:val>
            <c:numRef>
              <c:f>Sheet1!$B$4:$B$11</c:f>
              <c:numCache>
                <c:formatCode>General</c:formatCode>
                <c:ptCount val="7"/>
                <c:pt idx="0">
                  <c:v>248</c:v>
                </c:pt>
                <c:pt idx="1">
                  <c:v>320</c:v>
                </c:pt>
                <c:pt idx="2">
                  <c:v>170</c:v>
                </c:pt>
                <c:pt idx="3">
                  <c:v>132</c:v>
                </c:pt>
                <c:pt idx="4">
                  <c:v>302</c:v>
                </c:pt>
                <c:pt idx="5">
                  <c:v>288</c:v>
                </c:pt>
                <c:pt idx="6">
                  <c:v>383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0B2D-4CCC-A905-C1D986D545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8A480-3686-4A45-B348-778E52A86B5D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1F81B-0188-F944-95C5-D896A11FC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4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81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F18-4568-484D-88E4-C7DE94A1ED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974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7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F18-4568-484D-88E4-C7DE94A1ED2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580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F18-4568-484D-88E4-C7DE94A1ED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188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F18-4568-484D-88E4-C7DE94A1ED2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346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F18-4568-484D-88E4-C7DE94A1ED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659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2DCB9-0A59-4A38-859A-2A094EB42D2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90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91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01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8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10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07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04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48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53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81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44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32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2DCB9-0A59-4A38-859A-2A094EB42D2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218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04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04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78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95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280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97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272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760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1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495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585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4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56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76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923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649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09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0E1D6-9A1A-4D27-A169-47A0BAAFEEF2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783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0E1D6-9A1A-4D27-A169-47A0BAAFEEF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0309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0E1D6-9A1A-4D27-A169-47A0BAAFEEF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9771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0E1D6-9A1A-4D27-A169-47A0BAAFEEF2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4765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05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F18-4568-484D-88E4-C7DE94A1ED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65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9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8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9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1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7B1F-2DB2-4BB3-89F3-4DFC29F5184F}" type="datetimeFigureOut">
              <a:rPr lang="fr-CH" smtClean="0"/>
              <a:t>03.04.2017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E3671-D7C6-41E1-A3E3-0FB3A41018A5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7951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 txBox="1">
            <a:spLocks/>
          </p:cNvSpPr>
          <p:nvPr userDrawn="1"/>
        </p:nvSpPr>
        <p:spPr>
          <a:xfrm>
            <a:off x="5192146" y="6360596"/>
            <a:ext cx="28801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Sept’2016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04154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128792"/>
            <a:ext cx="8226854" cy="486423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2" r:id="rId4"/>
    <p:sldLayoutId id="2147483663" r:id="rId5"/>
    <p:sldLayoutId id="2147483667" r:id="rId6"/>
    <p:sldLayoutId id="2147483679" r:id="rId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emf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http://mediaarchive.cern.ch/MediaArchive/Photo/Public/2010/1004068/1004068_01/1004068_01-A4-at-144-dpi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cid:image001.png@01D20DA5.0FD5CB0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chart" Target="../charts/char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chart" Target="../charts/char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emf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2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4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LHC Vacuum Operation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88" y="3145308"/>
            <a:ext cx="4306412" cy="2525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197" y="973274"/>
            <a:ext cx="4277227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TE-VSC-BVO role for the LHC Vacuum Operation: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/>
              <a:t>Participation for the scrubbing runs, MDs, normal operation.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>
                <a:solidFill>
                  <a:srgbClr val="C00000"/>
                </a:solidFill>
              </a:rPr>
              <a:t>Vacuum validation for upgrade in the LHC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/>
              <a:t>Support for the experiment background studies and machine operation committee.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4237" y="3192462"/>
            <a:ext cx="394748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Improvement put in place</a:t>
            </a:r>
            <a:endParaRPr lang="en-GB" sz="1500" b="1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12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Sector I5R8 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1" y="2807451"/>
            <a:ext cx="433105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50" dirty="0" smtClean="0"/>
              <a:t>MKIs Analysis </a:t>
            </a:r>
            <a:r>
              <a:rPr lang="en-GB" sz="1350" dirty="0"/>
              <a:t>of the effective pumping speed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071" y="1338882"/>
            <a:ext cx="3239287" cy="17760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5339071" y="1061883"/>
            <a:ext cx="32392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MKI Limiting for future intensity increase</a:t>
            </a:r>
          </a:p>
        </p:txBody>
      </p:sp>
      <p:pic>
        <p:nvPicPr>
          <p:cNvPr id="1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</p:spPr>
      </p:pic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5" y="3770544"/>
            <a:ext cx="3847671" cy="20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4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497" y="3546717"/>
            <a:ext cx="2635822" cy="230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LHC Vacuum Operation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586" y="905135"/>
            <a:ext cx="4277227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TE-VSC-BVO role for the LHC Vacuum Operation: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/>
              <a:t>Participation for the scrubbing runs, MDs, normal operation.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/>
              <a:t>Vacuum validation for upgrade in the LHC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>
                <a:solidFill>
                  <a:srgbClr val="C00000"/>
                </a:solidFill>
              </a:rPr>
              <a:t>Support for the experiment background studies and machine operation committee.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7050" y="1286893"/>
            <a:ext cx="172158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Fill 5005: LSS1</a:t>
            </a:r>
          </a:p>
          <a:p>
            <a:pPr algn="ctr"/>
            <a:r>
              <a:rPr lang="en-GB" sz="1200" dirty="0"/>
              <a:t>Dynamic pressure profile by considering synchrotron radiation and electron cloud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00" y="3396676"/>
            <a:ext cx="20505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/>
              <a:t>Module used in ATLAS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6595" y="3325778"/>
            <a:ext cx="163038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b="1" dirty="0"/>
              <a:t>ATLAS contribution</a:t>
            </a:r>
          </a:p>
        </p:txBody>
      </p:sp>
      <p:pic>
        <p:nvPicPr>
          <p:cNvPr id="20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3" y="3761782"/>
            <a:ext cx="1477469" cy="22035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64199" y="3307425"/>
            <a:ext cx="15119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Zr</a:t>
            </a:r>
            <a:r>
              <a:rPr lang="en-GB" dirty="0" smtClean="0"/>
              <a:t>-V-Fe:</a:t>
            </a:r>
          </a:p>
          <a:p>
            <a:endParaRPr lang="en-GB" dirty="0" smtClean="0"/>
          </a:p>
          <a:p>
            <a:r>
              <a:rPr lang="en-GB" dirty="0" smtClean="0"/>
              <a:t>S</a:t>
            </a:r>
            <a:r>
              <a:rPr lang="en-GB" baseline="-25000" dirty="0" smtClean="0"/>
              <a:t>H2</a:t>
            </a:r>
            <a:r>
              <a:rPr lang="en-GB" dirty="0" smtClean="0"/>
              <a:t> = 400 l/s</a:t>
            </a:r>
          </a:p>
          <a:p>
            <a:r>
              <a:rPr lang="en-GB" dirty="0" smtClean="0"/>
              <a:t>S</a:t>
            </a:r>
            <a:r>
              <a:rPr lang="en-GB" baseline="-25000" dirty="0" smtClean="0"/>
              <a:t>N2</a:t>
            </a:r>
            <a:r>
              <a:rPr lang="en-GB" dirty="0" smtClean="0"/>
              <a:t> = 100 l/s</a:t>
            </a:r>
          </a:p>
          <a:p>
            <a:r>
              <a:rPr lang="en-GB" dirty="0" smtClean="0"/>
              <a:t>S</a:t>
            </a:r>
            <a:r>
              <a:rPr lang="en-GB" baseline="-25000" dirty="0" smtClean="0"/>
              <a:t>CO</a:t>
            </a:r>
            <a:r>
              <a:rPr lang="en-GB" dirty="0" smtClean="0"/>
              <a:t> = 180 l/s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3115" y="4892604"/>
            <a:ext cx="2486921" cy="11879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110" y="2674305"/>
            <a:ext cx="2253790" cy="32160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6389" y="905135"/>
            <a:ext cx="2788867" cy="23736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86" y="2544853"/>
            <a:ext cx="4601009" cy="7155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50" b="1" dirty="0"/>
              <a:t>MD 1224:</a:t>
            </a:r>
            <a:r>
              <a:rPr lang="en-GB" sz="1350" dirty="0"/>
              <a:t> </a:t>
            </a:r>
          </a:p>
          <a:p>
            <a:pPr algn="ctr"/>
            <a:r>
              <a:rPr lang="en-GB" sz="1350" dirty="0"/>
              <a:t>Use NEG cartridges to create </a:t>
            </a:r>
            <a:r>
              <a:rPr lang="en-GB" sz="1350" dirty="0" smtClean="0"/>
              <a:t>pressure bumps to </a:t>
            </a:r>
            <a:r>
              <a:rPr lang="en-GB" sz="1350" dirty="0"/>
              <a:t>study beam-gas induced background for the four experiments</a:t>
            </a:r>
          </a:p>
        </p:txBody>
      </p:sp>
    </p:spTree>
    <p:extLst>
      <p:ext uri="{BB962C8B-B14F-4D97-AF65-F5344CB8AC3E}">
        <p14:creationId xmlns:p14="http://schemas.microsoft.com/office/powerpoint/2010/main" val="9879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cern.ch\dfs\Users\j\jsopouse\Documents\Data\ECLOUDPictures\DynamicVacuu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14"/>
          <a:stretch/>
        </p:blipFill>
        <p:spPr bwMode="auto">
          <a:xfrm>
            <a:off x="3978293" y="1488234"/>
            <a:ext cx="5068515" cy="74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Synchrotron Radiation </a:t>
            </a:r>
            <a:r>
              <a:rPr lang="en-GB" b="1" dirty="0" smtClean="0"/>
              <a:t>in </a:t>
            </a:r>
            <a:r>
              <a:rPr lang="en-GB" b="1" dirty="0"/>
              <a:t>the </a:t>
            </a:r>
            <a:r>
              <a:rPr lang="en-GB" b="1" dirty="0" smtClean="0"/>
              <a:t>LHC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61"/>
          <a:stretch/>
        </p:blipFill>
        <p:spPr>
          <a:xfrm>
            <a:off x="4476750" y="2810075"/>
            <a:ext cx="4207304" cy="3347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4375" y="933063"/>
            <a:ext cx="4522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ATLAS Long Straight Section Photon Flux Distribution</a:t>
            </a:r>
          </a:p>
        </p:txBody>
      </p:sp>
      <p:pic>
        <p:nvPicPr>
          <p:cNvPr id="12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</p:spPr>
      </p:pic>
      <p:sp>
        <p:nvSpPr>
          <p:cNvPr id="6" name="TextBox 5"/>
          <p:cNvSpPr txBox="1"/>
          <p:nvPr/>
        </p:nvSpPr>
        <p:spPr>
          <a:xfrm>
            <a:off x="6495590" y="2113585"/>
            <a:ext cx="47160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 smtClean="0">
                <a:solidFill>
                  <a:schemeClr val="accent6">
                    <a:lumMod val="50000"/>
                  </a:schemeClr>
                </a:solidFill>
              </a:rPr>
              <a:t>Distance [m]</a:t>
            </a:r>
            <a:endParaRPr lang="en-GB" sz="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2243" y="1239749"/>
            <a:ext cx="1521570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050" dirty="0"/>
              <a:t>Synchrotron Radiation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68" y="1862264"/>
            <a:ext cx="3907775" cy="2970000"/>
          </a:xfrm>
          <a:prstGeom prst="rect">
            <a:avLst/>
          </a:prstGeom>
        </p:spPr>
      </p:pic>
      <p:pic>
        <p:nvPicPr>
          <p:cNvPr id="15" name="Picture 2" descr="\\cern.ch\dfs\Users\j\jsopouse\Documents\Data\ECLOUDPictures\DynamicVacuum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7" b="33893"/>
          <a:stretch/>
        </p:blipFill>
        <p:spPr bwMode="auto">
          <a:xfrm>
            <a:off x="4042243" y="2222031"/>
            <a:ext cx="4932000" cy="5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95590" y="2701670"/>
            <a:ext cx="47160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dirty="0" smtClean="0">
                <a:solidFill>
                  <a:schemeClr val="accent6">
                    <a:lumMod val="50000"/>
                  </a:schemeClr>
                </a:solidFill>
              </a:rPr>
              <a:t>Distance [m]</a:t>
            </a:r>
            <a:endParaRPr lang="en-GB" sz="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8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2" y="3515483"/>
            <a:ext cx="2821287" cy="21159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7" y="3256454"/>
            <a:ext cx="4166003" cy="2316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820" y="121484"/>
            <a:ext cx="6858000" cy="705332"/>
          </a:xfrm>
        </p:spPr>
        <p:txBody>
          <a:bodyPr>
            <a:noAutofit/>
          </a:bodyPr>
          <a:lstStyle/>
          <a:p>
            <a:pPr algn="ctr"/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areas upgrade</a:t>
            </a:r>
            <a:r>
              <a:rPr lang="en-GB" sz="27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7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</a:p>
        </p:txBody>
      </p:sp>
      <p:pic>
        <p:nvPicPr>
          <p:cNvPr id="7" name="Picture 6" descr="http://mediaarchive.cern.ch/MediaArchive/Photo/Public/2008/0803011/0803011_03/0803011_03-Icon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4070" y="183878"/>
            <a:ext cx="857250" cy="1285875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6020525" y="3946281"/>
            <a:ext cx="522419" cy="895880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Oval 12"/>
          <p:cNvSpPr/>
          <p:nvPr/>
        </p:nvSpPr>
        <p:spPr>
          <a:xfrm>
            <a:off x="7513609" y="3457965"/>
            <a:ext cx="415658" cy="6422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30451" y="3600450"/>
            <a:ext cx="79799" cy="592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360211" y="3852497"/>
            <a:ext cx="131193" cy="1004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513610" y="3264548"/>
            <a:ext cx="560694" cy="208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93412" y="3338126"/>
            <a:ext cx="8883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TCL.6L1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470" y="3613317"/>
            <a:ext cx="6740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Q6L1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47362" y="3059627"/>
            <a:ext cx="6740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Q5L1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281736" y="4285246"/>
            <a:ext cx="162695" cy="616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443270" y="3662024"/>
            <a:ext cx="276214" cy="732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44431" y="4400981"/>
            <a:ext cx="2566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Near station (-206 m from IP1)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81736" y="4901982"/>
            <a:ext cx="24829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Far station (-218 m from IP1)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2116" y="5698334"/>
            <a:ext cx="28437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YETS 2016 – Installation in A6R1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03889" y="5320076"/>
            <a:ext cx="29154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EYETS 2017 – Integration in A6L1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22" y="1151163"/>
            <a:ext cx="7862324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550" dirty="0">
                <a:solidFill>
                  <a:srgbClr val="0070C0"/>
                </a:solidFill>
              </a:rPr>
              <a:t>ATLAS Forward Physics project (EYETS installation).</a:t>
            </a:r>
          </a:p>
          <a:p>
            <a:pPr lvl="1">
              <a:lnSpc>
                <a:spcPct val="120000"/>
              </a:lnSpc>
            </a:pPr>
            <a:r>
              <a:rPr lang="en-GB" sz="1500" dirty="0">
                <a:solidFill>
                  <a:srgbClr val="0070C0"/>
                </a:solidFill>
              </a:rPr>
              <a:t>During the YETS 2015 – 2016 the first arm (two stations) of AFP experiment was successfully installed in LSS1R (sector A6R1).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sz="1500" dirty="0">
                <a:solidFill>
                  <a:srgbClr val="0070C0"/>
                </a:solidFill>
              </a:rPr>
              <a:t>Plan for EYETS 2016 – 2017 is to complete the installation with second arm (two stations) located in LSS1L (A6L1). New layout and the stations are ready for the installation.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671"/>
            <a:ext cx="8226854" cy="940443"/>
          </a:xfrm>
        </p:spPr>
        <p:txBody>
          <a:bodyPr/>
          <a:lstStyle/>
          <a:p>
            <a:r>
              <a:rPr lang="en-GB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areas upgrade</a:t>
            </a:r>
            <a:r>
              <a:rPr lang="en-GB" sz="27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7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http://www.uscms.org/LPC/lpc_wkshp/physics_oct2007.html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3108" y="190920"/>
            <a:ext cx="909591" cy="925194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42278" y="1325607"/>
            <a:ext cx="7511072" cy="4784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000" dirty="0" smtClean="0">
                <a:solidFill>
                  <a:srgbClr val="0070C0"/>
                </a:solidFill>
              </a:rPr>
              <a:t>LS2 vacuum layout close to the approval </a:t>
            </a:r>
            <a:r>
              <a:rPr lang="en-GB" sz="1600" b="1" dirty="0" smtClean="0">
                <a:solidFill>
                  <a:srgbClr val="0070C0"/>
                </a:solidFill>
              </a:rPr>
              <a:t>(technical spec. ready)</a:t>
            </a:r>
            <a:endParaRPr lang="en-GB" sz="2000" b="1" dirty="0" smtClean="0">
              <a:solidFill>
                <a:srgbClr val="0070C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200" dirty="0" smtClean="0">
                <a:solidFill>
                  <a:srgbClr val="0070C0"/>
                </a:solidFill>
              </a:rPr>
              <a:t>Performed both vacuum and structural studies of a new IP5 layout.</a:t>
            </a:r>
            <a:endParaRPr lang="en-GB" sz="1400" dirty="0" smtClean="0"/>
          </a:p>
          <a:p>
            <a:pPr lvl="1">
              <a:lnSpc>
                <a:spcPct val="120000"/>
              </a:lnSpc>
            </a:pPr>
            <a:r>
              <a:rPr lang="en-GB" sz="1200" dirty="0" smtClean="0">
                <a:solidFill>
                  <a:srgbClr val="0070C0"/>
                </a:solidFill>
              </a:rPr>
              <a:t>New Central beam pipe is requested by CMS (Launching tender in Q1 2017).</a:t>
            </a:r>
          </a:p>
          <a:p>
            <a:pPr lvl="1">
              <a:lnSpc>
                <a:spcPct val="120000"/>
              </a:lnSpc>
            </a:pPr>
            <a:r>
              <a:rPr lang="en-GB" sz="1200" dirty="0" smtClean="0">
                <a:solidFill>
                  <a:srgbClr val="0070C0"/>
                </a:solidFill>
              </a:rPr>
              <a:t>8 new aluminium chambers announced with production deadline Q4 2019 (excluding spares).</a:t>
            </a:r>
          </a:p>
          <a:p>
            <a:pPr lvl="1">
              <a:lnSpc>
                <a:spcPct val="120000"/>
              </a:lnSpc>
            </a:pPr>
            <a:r>
              <a:rPr lang="en-GB" sz="1200" dirty="0" smtClean="0">
                <a:solidFill>
                  <a:srgbClr val="0070C0"/>
                </a:solidFill>
              </a:rPr>
              <a:t>Development and qualification of </a:t>
            </a:r>
            <a:r>
              <a:rPr lang="en-GB" sz="1200" dirty="0">
                <a:solidFill>
                  <a:srgbClr val="0070C0"/>
                </a:solidFill>
              </a:rPr>
              <a:t>aluminium bellows </a:t>
            </a:r>
            <a:r>
              <a:rPr lang="en-GB" sz="1200" dirty="0" smtClean="0">
                <a:solidFill>
                  <a:srgbClr val="0070C0"/>
                </a:solidFill>
              </a:rPr>
              <a:t>and thick welds.</a:t>
            </a:r>
          </a:p>
          <a:p>
            <a:pPr lvl="1">
              <a:lnSpc>
                <a:spcPct val="120000"/>
              </a:lnSpc>
            </a:pPr>
            <a:r>
              <a:rPr lang="en-GB" sz="1200" dirty="0" smtClean="0">
                <a:solidFill>
                  <a:srgbClr val="0070C0"/>
                </a:solidFill>
              </a:rPr>
              <a:t>Procurement of detail production drawings ongoing.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4325" y="3893290"/>
            <a:ext cx="257524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New aluminium bellows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7"/>
          <a:stretch/>
        </p:blipFill>
        <p:spPr>
          <a:xfrm>
            <a:off x="6091391" y="4346138"/>
            <a:ext cx="2768180" cy="10010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79" y="2524782"/>
            <a:ext cx="2254221" cy="1263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4" y="3788544"/>
            <a:ext cx="5767887" cy="1834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9991" y="5402992"/>
            <a:ext cx="31027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New forward region 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3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7943"/>
            <a:ext cx="6858000" cy="705332"/>
          </a:xfrm>
        </p:spPr>
        <p:txBody>
          <a:bodyPr>
            <a:noAutofit/>
          </a:bodyPr>
          <a:lstStyle/>
          <a:p>
            <a:pPr algn="ctr"/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areas upgrade</a:t>
            </a:r>
            <a:r>
              <a:rPr lang="en-GB" sz="27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7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ALICE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3692" y="13677"/>
            <a:ext cx="863316" cy="1093982"/>
          </a:xfrm>
          <a:prstGeom prst="rect">
            <a:avLst/>
          </a:prstGeom>
          <a:noFill/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3024" y="890526"/>
            <a:ext cx="8555852" cy="35881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550" dirty="0">
                <a:solidFill>
                  <a:srgbClr val="0070C0"/>
                </a:solidFill>
              </a:rPr>
              <a:t>Central beam pipe released for production </a:t>
            </a:r>
            <a:r>
              <a:rPr lang="en-GB" sz="2550" b="1" dirty="0">
                <a:solidFill>
                  <a:srgbClr val="0070C0"/>
                </a:solidFill>
              </a:rPr>
              <a:t>(Tender signed)</a:t>
            </a:r>
          </a:p>
          <a:p>
            <a:pPr lvl="1">
              <a:lnSpc>
                <a:spcPct val="120000"/>
              </a:lnSpc>
            </a:pPr>
            <a:r>
              <a:rPr lang="en-GB" sz="1500" dirty="0">
                <a:solidFill>
                  <a:srgbClr val="0070C0"/>
                </a:solidFill>
              </a:rPr>
              <a:t>Technical specifications for the LS2 central beam pipe prepared and accepted on both sides.</a:t>
            </a:r>
          </a:p>
          <a:p>
            <a:pPr lvl="1">
              <a:lnSpc>
                <a:spcPct val="120000"/>
              </a:lnSpc>
            </a:pPr>
            <a:r>
              <a:rPr lang="en-GB" sz="1500" dirty="0">
                <a:solidFill>
                  <a:srgbClr val="0070C0"/>
                </a:solidFill>
              </a:rPr>
              <a:t>MATERION production process of the new central beam pipe for LS2 launched </a:t>
            </a:r>
            <a:r>
              <a:rPr lang="en-GB" sz="1500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en-GB" sz="1500" dirty="0">
              <a:solidFill>
                <a:srgbClr val="0070C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500" dirty="0">
                <a:solidFill>
                  <a:srgbClr val="0070C0"/>
                </a:solidFill>
              </a:rPr>
              <a:t>Raw material issue with EN AW-2219 T6 grain size resolved – produced by </a:t>
            </a:r>
            <a:r>
              <a:rPr lang="en-GB" sz="1500" dirty="0" err="1">
                <a:solidFill>
                  <a:srgbClr val="0070C0"/>
                </a:solidFill>
              </a:rPr>
              <a:t>Imbach</a:t>
            </a:r>
            <a:r>
              <a:rPr lang="en-GB" sz="1500" dirty="0">
                <a:solidFill>
                  <a:srgbClr val="0070C0"/>
                </a:solidFill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en-GB" sz="1500" dirty="0">
                <a:solidFill>
                  <a:srgbClr val="0070C0"/>
                </a:solidFill>
              </a:rPr>
              <a:t>Manufacturing plan ready and raw material on the way.</a:t>
            </a:r>
          </a:p>
          <a:p>
            <a:pPr lvl="1">
              <a:lnSpc>
                <a:spcPct val="120000"/>
              </a:lnSpc>
            </a:pPr>
            <a:r>
              <a:rPr lang="en-GB" sz="1500" dirty="0">
                <a:solidFill>
                  <a:srgbClr val="0070C0"/>
                </a:solidFill>
              </a:rPr>
              <a:t>Qualification of the aluminium bellows ongoing (CERN will supply double bellow assembly).</a:t>
            </a:r>
            <a:endParaRPr lang="en-GB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98631" y="5525013"/>
            <a:ext cx="287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Microstructure of the aluminium 2219 for LS2 chambers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5325" y="5655037"/>
            <a:ext cx="442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New aluminium bellow for ALICE and double bellow assembly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r="22434"/>
          <a:stretch/>
        </p:blipFill>
        <p:spPr>
          <a:xfrm>
            <a:off x="3780249" y="3908048"/>
            <a:ext cx="1456314" cy="17897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0" y="3901904"/>
            <a:ext cx="2152384" cy="16231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111" y="3964676"/>
            <a:ext cx="3160176" cy="156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8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3"/>
          <a:stretch/>
        </p:blipFill>
        <p:spPr bwMode="auto">
          <a:xfrm>
            <a:off x="444319" y="3339973"/>
            <a:ext cx="4064137" cy="2044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258" y="327038"/>
            <a:ext cx="6858000" cy="705332"/>
          </a:xfrm>
        </p:spPr>
        <p:txBody>
          <a:bodyPr>
            <a:noAutofit/>
          </a:bodyPr>
          <a:lstStyle/>
          <a:p>
            <a:pPr algn="ctr"/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areas upgrade</a:t>
            </a:r>
            <a:r>
              <a:rPr lang="en-GB" sz="27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7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Highslide JS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54650" y="306565"/>
            <a:ext cx="1088708" cy="72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1708" y="1108506"/>
            <a:ext cx="8417169" cy="35881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550" dirty="0">
                <a:solidFill>
                  <a:srgbClr val="0070C0"/>
                </a:solidFill>
              </a:rPr>
              <a:t>Absolute gas density measurements for SMOG injection</a:t>
            </a:r>
            <a:endParaRPr lang="en-GB" sz="2550" b="1" dirty="0">
              <a:solidFill>
                <a:srgbClr val="0070C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500" dirty="0">
                <a:solidFill>
                  <a:srgbClr val="0070C0"/>
                </a:solidFill>
              </a:rPr>
              <a:t>New calibrated Bayard Alpert gauge to be installed in A1L8 during the EYETS.</a:t>
            </a:r>
          </a:p>
          <a:p>
            <a:pPr lvl="1">
              <a:lnSpc>
                <a:spcPct val="120000"/>
              </a:lnSpc>
            </a:pPr>
            <a:r>
              <a:rPr lang="en-GB" sz="1500" dirty="0">
                <a:solidFill>
                  <a:srgbClr val="0070C0"/>
                </a:solidFill>
              </a:rPr>
              <a:t>Collaboration between BVO (layout modification and installation) and VSM (gauge calibration).</a:t>
            </a:r>
          </a:p>
          <a:p>
            <a:pPr lvl="1">
              <a:lnSpc>
                <a:spcPct val="120000"/>
              </a:lnSpc>
            </a:pPr>
            <a:r>
              <a:rPr lang="en-GB" sz="1500" dirty="0" err="1">
                <a:solidFill>
                  <a:srgbClr val="0070C0"/>
                </a:solidFill>
              </a:rPr>
              <a:t>LHCb</a:t>
            </a:r>
            <a:r>
              <a:rPr lang="en-GB" sz="1500" dirty="0">
                <a:solidFill>
                  <a:srgbClr val="0070C0"/>
                </a:solidFill>
              </a:rPr>
              <a:t> requested vacuum simulations of IP8 and SMOG injection in order to support future physics.</a:t>
            </a:r>
          </a:p>
          <a:p>
            <a:pPr lvl="1">
              <a:lnSpc>
                <a:spcPct val="120000"/>
              </a:lnSpc>
            </a:pPr>
            <a:endParaRPr lang="en-GB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67078" y="5621839"/>
            <a:ext cx="46811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Installation of the Bayard Alpert gauge close to the VELO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295" y="3289991"/>
            <a:ext cx="3552035" cy="23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70" y="335291"/>
            <a:ext cx="8059616" cy="705332"/>
          </a:xfrm>
        </p:spPr>
        <p:txBody>
          <a:bodyPr>
            <a:noAutofit/>
          </a:bodyPr>
          <a:lstStyle/>
          <a:p>
            <a:pPr algn="ctr"/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beam vacuum system</a:t>
            </a:r>
            <a:b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Continuous improvement for fast interventions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54" y="1340461"/>
            <a:ext cx="323160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0070C0"/>
                </a:solidFill>
              </a:rPr>
              <a:t>The LHC Differential pumping tools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70C0"/>
                </a:solidFill>
              </a:rPr>
              <a:t>Installed in case of vacuum leak </a:t>
            </a:r>
          </a:p>
          <a:p>
            <a:r>
              <a:rPr lang="en-GB" sz="1500" dirty="0">
                <a:solidFill>
                  <a:srgbClr val="0070C0"/>
                </a:solidFill>
              </a:rPr>
              <a:t>(in case of ATLAS - preventive measure).</a:t>
            </a:r>
          </a:p>
          <a:p>
            <a:endParaRPr lang="en-GB" sz="1500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70C0"/>
                </a:solidFill>
              </a:rPr>
              <a:t>Clamp with pressure in </a:t>
            </a:r>
            <a:r>
              <a:rPr lang="en-GB" sz="1500" i="1" dirty="0">
                <a:solidFill>
                  <a:srgbClr val="0070C0"/>
                </a:solidFill>
              </a:rPr>
              <a:t>mbar</a:t>
            </a:r>
            <a:r>
              <a:rPr lang="en-GB" sz="1500" dirty="0">
                <a:solidFill>
                  <a:srgbClr val="0070C0"/>
                </a:solidFill>
              </a:rPr>
              <a:t> range on atmospheric side of a chamber </a:t>
            </a:r>
            <a:r>
              <a:rPr lang="en-GB" sz="1500" b="1" u="sng" dirty="0">
                <a:solidFill>
                  <a:srgbClr val="0070C0"/>
                </a:solidFill>
              </a:rPr>
              <a:t>reduces the leak rate by factor 100.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70C0"/>
                </a:solidFill>
              </a:rPr>
              <a:t>Allows to operate the machine up to TS or EYETS without impact on the operations performance.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70C0"/>
                </a:solidFill>
              </a:rPr>
              <a:t>Fast installation (≈ minutes).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70C0"/>
                </a:solidFill>
              </a:rPr>
              <a:t>Design ready for application on chambers, flanges and bellows.</a:t>
            </a:r>
          </a:p>
        </p:txBody>
      </p:sp>
      <p:pic>
        <p:nvPicPr>
          <p:cNvPr id="14" name="Content Placeholder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42" y="3719924"/>
            <a:ext cx="2776464" cy="15617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7244"/>
          <a:stretch/>
        </p:blipFill>
        <p:spPr>
          <a:xfrm>
            <a:off x="3609808" y="2097762"/>
            <a:ext cx="2105416" cy="2196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67" y="1642945"/>
            <a:ext cx="2761268" cy="1553213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5634039" y="2989907"/>
            <a:ext cx="797028" cy="80857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798511" y="3191472"/>
            <a:ext cx="252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Drift chamber clamp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429500" y="5281685"/>
            <a:ext cx="189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Bellow clamp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522487" y="4448988"/>
            <a:ext cx="2760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Custom built precise mould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6178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6" b="22393"/>
          <a:stretch/>
        </p:blipFill>
        <p:spPr>
          <a:xfrm>
            <a:off x="4506337" y="1301960"/>
            <a:ext cx="4133143" cy="181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604" y="147932"/>
            <a:ext cx="8059616" cy="705332"/>
          </a:xfrm>
        </p:spPr>
        <p:txBody>
          <a:bodyPr>
            <a:noAutofit/>
          </a:bodyPr>
          <a:lstStyle/>
          <a:p>
            <a:pPr algn="ctr"/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beam vacuum system</a:t>
            </a:r>
            <a:b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Continuous improvement for fast interventions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97" y="1395758"/>
            <a:ext cx="40528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0070C0"/>
                </a:solidFill>
              </a:rPr>
              <a:t>“</a:t>
            </a:r>
            <a:r>
              <a:rPr lang="en-GB" sz="1500" b="1" dirty="0" err="1">
                <a:solidFill>
                  <a:srgbClr val="0070C0"/>
                </a:solidFill>
              </a:rPr>
              <a:t>Springless</a:t>
            </a:r>
            <a:r>
              <a:rPr lang="en-GB" sz="1500" b="1" dirty="0">
                <a:solidFill>
                  <a:srgbClr val="0070C0"/>
                </a:solidFill>
              </a:rPr>
              <a:t>” RF contact design</a:t>
            </a:r>
            <a:endParaRPr lang="en-GB" sz="1500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70C0"/>
                </a:solidFill>
              </a:rPr>
              <a:t>Tension spring is the weakest element of the existing RF bridge design.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70C0"/>
                </a:solidFill>
              </a:rPr>
              <a:t>If the spring slides out of the working zone, the RF bridge lose the electrical contact.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70C0"/>
                </a:solidFill>
              </a:rPr>
              <a:t>New design of the RF contact part instead of the spring introduces the flexible bridge.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0070C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498335" y="2449837"/>
            <a:ext cx="102690" cy="2820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426329" y="2447992"/>
            <a:ext cx="211016" cy="2054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897147" y="1502261"/>
            <a:ext cx="219369" cy="2341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17838" y="1328591"/>
            <a:ext cx="1258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Transition tube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77559" y="2759655"/>
            <a:ext cx="14714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Tension spring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25548" y="2431655"/>
            <a:ext cx="11366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RF contact (fingers)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17412" y="5533540"/>
            <a:ext cx="4352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Examples of nonconformities (the spring is out of position)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42795" y="5304078"/>
            <a:ext cx="21297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New RF contact design</a:t>
            </a:r>
          </a:p>
        </p:txBody>
      </p:sp>
      <p:pic>
        <p:nvPicPr>
          <p:cNvPr id="19" name="Content Placeholder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1"/>
          <a:stretch/>
        </p:blipFill>
        <p:spPr>
          <a:xfrm>
            <a:off x="4612061" y="3349917"/>
            <a:ext cx="1670150" cy="19924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2"/>
          <a:stretch/>
        </p:blipFill>
        <p:spPr>
          <a:xfrm>
            <a:off x="6734834" y="3305372"/>
            <a:ext cx="1846990" cy="21304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4" y="3548937"/>
            <a:ext cx="2071931" cy="17934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7"/>
          <a:stretch/>
        </p:blipFill>
        <p:spPr>
          <a:xfrm>
            <a:off x="2575303" y="3796415"/>
            <a:ext cx="1824254" cy="11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781300"/>
            <a:ext cx="3886200" cy="7155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50" b="1" dirty="0"/>
              <a:t>SPS Complex</a:t>
            </a:r>
          </a:p>
        </p:txBody>
      </p:sp>
    </p:spTree>
    <p:extLst>
      <p:ext uri="{BB962C8B-B14F-4D97-AF65-F5344CB8AC3E}">
        <p14:creationId xmlns:p14="http://schemas.microsoft.com/office/powerpoint/2010/main" val="256327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1724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40366" y="548838"/>
            <a:ext cx="6659034" cy="771958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Ultra vacuum components and </a:t>
            </a:r>
            <a:r>
              <a:rPr lang="en-GB" sz="2400" b="1" dirty="0" smtClean="0">
                <a:solidFill>
                  <a:schemeClr val="bg1"/>
                </a:solidFill>
              </a:rPr>
              <a:t>systems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R. Kersevan (*), TE-VSC-VSM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9008" y="64433"/>
            <a:ext cx="8265984" cy="703483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Italy at CERN</a:t>
            </a:r>
            <a:endParaRPr lang="en-GB" sz="3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2678641" y="6158572"/>
            <a:ext cx="3782484" cy="690964"/>
          </a:xfrm>
          <a:prstGeom prst="rect">
            <a:avLst/>
          </a:prstGeom>
        </p:spPr>
        <p:txBody>
          <a:bodyPr vert="horz" lIns="45720" tIns="0" rIns="45720" bIns="0" anchor="b">
            <a:normAutofit fontScale="77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CERN, 4-7 April 2017</a:t>
            </a:r>
          </a:p>
          <a:p>
            <a:pPr algn="ctr"/>
            <a:endParaRPr lang="en-GB" b="1" dirty="0" smtClean="0">
              <a:solidFill>
                <a:schemeClr val="accent6"/>
              </a:solidFill>
            </a:endParaRPr>
          </a:p>
          <a:p>
            <a:pPr algn="ctr"/>
            <a:r>
              <a:rPr lang="en-GB" dirty="0" smtClean="0">
                <a:solidFill>
                  <a:schemeClr val="accent6"/>
                </a:solidFill>
              </a:rPr>
              <a:t>(*) reporting </a:t>
            </a:r>
            <a:r>
              <a:rPr lang="en-GB" dirty="0">
                <a:solidFill>
                  <a:schemeClr val="accent6"/>
                </a:solidFill>
              </a:rPr>
              <a:t>for the VSC group</a:t>
            </a:r>
          </a:p>
          <a:p>
            <a:pPr algn="ctr"/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2334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CERN ACCELERATOR COMPLEX</a:t>
            </a:r>
            <a:endParaRPr lang="en-GB" b="1" dirty="0"/>
          </a:p>
        </p:txBody>
      </p:sp>
      <p:sp>
        <p:nvSpPr>
          <p:cNvPr id="2" name="Rectangle 1"/>
          <p:cNvSpPr/>
          <p:nvPr/>
        </p:nvSpPr>
        <p:spPr>
          <a:xfrm>
            <a:off x="155117" y="268103"/>
            <a:ext cx="8669867" cy="60861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https://cds.cern.ch/record/2197559/files/CCC-v2016.png?subformat=icon-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1" y="330374"/>
            <a:ext cx="8516558" cy="59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60133" y="1666516"/>
            <a:ext cx="3488269" cy="10936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75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SPS </a:t>
            </a:r>
            <a:r>
              <a:rPr lang="en-GB" b="1" dirty="0" smtClean="0"/>
              <a:t>Operation Fault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536182"/>
              </p:ext>
            </p:extLst>
          </p:nvPr>
        </p:nvGraphicFramePr>
        <p:xfrm>
          <a:off x="74364" y="1628434"/>
          <a:ext cx="4924131" cy="313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834742"/>
              </p:ext>
            </p:extLst>
          </p:nvPr>
        </p:nvGraphicFramePr>
        <p:xfrm>
          <a:off x="4132229" y="1725390"/>
          <a:ext cx="5025629" cy="2611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4603" y="4525283"/>
            <a:ext cx="34811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SPS machine availability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5643" y="4525284"/>
            <a:ext cx="3481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Percentage of downtime due to vacuum faults or interventions</a:t>
            </a:r>
          </a:p>
        </p:txBody>
      </p:sp>
    </p:spTree>
    <p:extLst>
      <p:ext uri="{BB962C8B-B14F-4D97-AF65-F5344CB8AC3E}">
        <p14:creationId xmlns:p14="http://schemas.microsoft.com/office/powerpoint/2010/main" val="36631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SPS </a:t>
            </a:r>
            <a:r>
              <a:rPr lang="en-GB" b="1" dirty="0" smtClean="0"/>
              <a:t>Vacuum Operation Fault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866501"/>
              </p:ext>
            </p:extLst>
          </p:nvPr>
        </p:nvGraphicFramePr>
        <p:xfrm>
          <a:off x="3941102" y="1963827"/>
          <a:ext cx="5874666" cy="292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82267" y="1705496"/>
            <a:ext cx="3429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355 days of beam time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8008353"/>
              </p:ext>
            </p:extLst>
          </p:nvPr>
        </p:nvGraphicFramePr>
        <p:xfrm>
          <a:off x="209550" y="1980082"/>
          <a:ext cx="4686300" cy="290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1530" y="5068845"/>
            <a:ext cx="3481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Relative percentage of downtime due to vacuum faults or interventions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2897" y="5172900"/>
            <a:ext cx="34811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Hours of downtime due to VSC intervention</a:t>
            </a: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SPS Operation Intervention: </a:t>
            </a:r>
            <a:r>
              <a:rPr lang="en-GB" b="1" dirty="0" smtClean="0"/>
              <a:t>Some 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60845" y="1522171"/>
            <a:ext cx="235441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TIDVG#3 leak detection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350" dirty="0"/>
              <a:t>ALARA2 WDP;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350" dirty="0"/>
              <a:t>Remote and manual leak detection;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350" dirty="0"/>
              <a:t>RGA analysis for leak detection;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GB" sz="1350" dirty="0"/>
          </a:p>
        </p:txBody>
      </p:sp>
      <p:sp>
        <p:nvSpPr>
          <p:cNvPr id="10" name="Rectangle 9"/>
          <p:cNvSpPr/>
          <p:nvPr/>
        </p:nvSpPr>
        <p:spPr>
          <a:xfrm>
            <a:off x="229937" y="1069299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TDIVG#3 Intervention</a:t>
            </a:r>
            <a:endParaRPr lang="en-GB" dirty="0"/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6" y="3326406"/>
            <a:ext cx="3535861" cy="2651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IMG_20160426_14095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24516"/>
          <a:stretch/>
        </p:blipFill>
        <p:spPr bwMode="auto">
          <a:xfrm>
            <a:off x="64933" y="1413230"/>
            <a:ext cx="2448606" cy="1887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275" y="1438631"/>
            <a:ext cx="3823250" cy="2148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0831" y="3331330"/>
            <a:ext cx="4790609" cy="26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622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SPS Operation Intervention: Some </a:t>
            </a:r>
            <a:r>
              <a:rPr lang="en-GB" b="1" dirty="0" smtClean="0"/>
              <a:t>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67194" y="1737102"/>
            <a:ext cx="4611650" cy="3922017"/>
            <a:chOff x="73984" y="212101"/>
            <a:chExt cx="6778397" cy="5839183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73984" y="703415"/>
            <a:ext cx="6778397" cy="51867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4" name="Graph" r:id="rId4" imgW="3920760" imgH="3000960" progId="Origin50.Graph">
                    <p:embed/>
                  </p:oleObj>
                </mc:Choice>
                <mc:Fallback>
                  <p:oleObj name="Graph" r:id="rId4" imgW="3920760" imgH="30009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984" y="703415"/>
                          <a:ext cx="6778397" cy="51867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1"/>
            <p:cNvSpPr/>
            <p:nvPr/>
          </p:nvSpPr>
          <p:spPr>
            <a:xfrm>
              <a:off x="2049133" y="2462972"/>
              <a:ext cx="1414050" cy="27321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2749" y="5604515"/>
              <a:ext cx="2702047" cy="4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FF0000"/>
                  </a:solidFill>
                </a:rPr>
                <a:t>Leak development </a:t>
              </a:r>
            </a:p>
          </p:txBody>
        </p:sp>
        <p:sp>
          <p:nvSpPr>
            <p:cNvPr id="14" name="Oval 13"/>
            <p:cNvSpPr/>
            <p:nvPr/>
          </p:nvSpPr>
          <p:spPr>
            <a:xfrm rot="16200000">
              <a:off x="3138982" y="1258078"/>
              <a:ext cx="1388897" cy="1533503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rgbClr val="FFC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4732" y="212101"/>
              <a:ext cx="2200064" cy="75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CC9B00"/>
                  </a:solidFill>
                </a:rPr>
                <a:t>Vacuum intervention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1488772" y="4932560"/>
              <a:ext cx="850401" cy="67195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843415" y="968171"/>
              <a:ext cx="1307464" cy="80519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416204"/>
              </p:ext>
            </p:extLst>
          </p:nvPr>
        </p:nvGraphicFramePr>
        <p:xfrm>
          <a:off x="4447383" y="1949194"/>
          <a:ext cx="4829351" cy="3695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7383" y="1949194"/>
                        <a:ext cx="4829351" cy="3695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68636" y="5550873"/>
            <a:ext cx="39577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Pressure evolution over the past months: small drift of </a:t>
            </a:r>
            <a:r>
              <a:rPr lang="en-GB" sz="1350" dirty="0" smtClean="0"/>
              <a:t>pressure: interlock </a:t>
            </a:r>
            <a:r>
              <a:rPr lang="en-GB" sz="1350" dirty="0"/>
              <a:t>level 4*10</a:t>
            </a:r>
            <a:r>
              <a:rPr lang="en-GB" sz="1350" baseline="30000" dirty="0"/>
              <a:t>-7</a:t>
            </a:r>
            <a:r>
              <a:rPr lang="en-GB" sz="1350" dirty="0"/>
              <a:t> mbar.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5662" y="1196277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TDIVG#3 Intervention</a:t>
            </a:r>
            <a:endParaRPr lang="en-GB" dirty="0"/>
          </a:p>
        </p:txBody>
      </p:sp>
      <p:pic>
        <p:nvPicPr>
          <p:cNvPr id="23" name="Content Placeholder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SPS Operation Intervention: Some </a:t>
            </a:r>
            <a:r>
              <a:rPr lang="en-GB" b="1" dirty="0" smtClean="0"/>
              <a:t>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3260" y="1728662"/>
            <a:ext cx="21648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BA5 – Fast Wire Scanner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0203" y="1647328"/>
            <a:ext cx="34423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BA2 – QDA 219 leak development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867370" y="3275080"/>
          <a:ext cx="2940844" cy="2250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7370" y="3275080"/>
                        <a:ext cx="2940844" cy="2250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1908" y="4182574"/>
            <a:ext cx="14853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350" dirty="0"/>
              <a:t>Localised beam losses due to the broken wire.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52497" y="3950161"/>
            <a:ext cx="1485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/>
              <a:t>Sudden pressure rise: no leak detected, further investigations during the EYETS.</a:t>
            </a:r>
          </a:p>
        </p:txBody>
      </p:sp>
      <p:pic>
        <p:nvPicPr>
          <p:cNvPr id="14" name="Content Placeholder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65590" t="33463" r="5847" b="35629"/>
          <a:stretch/>
        </p:blipFill>
        <p:spPr>
          <a:xfrm>
            <a:off x="5156299" y="1935660"/>
            <a:ext cx="3808171" cy="1373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r="30049"/>
          <a:stretch/>
        </p:blipFill>
        <p:spPr>
          <a:xfrm rot="5400000">
            <a:off x="2112754" y="2691985"/>
            <a:ext cx="2970754" cy="2723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Content Placeholder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9" r="15391"/>
          <a:stretch/>
        </p:blipFill>
        <p:spPr>
          <a:xfrm rot="5400000">
            <a:off x="223196" y="1980098"/>
            <a:ext cx="2067129" cy="1872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604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SPS Operation Intervention: Some </a:t>
            </a:r>
            <a:r>
              <a:rPr lang="en-GB" b="1" dirty="0" smtClean="0"/>
              <a:t>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053" y="1483786"/>
            <a:ext cx="37402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Soft Clamps for beam impedance reduction:</a:t>
            </a:r>
          </a:p>
          <a:p>
            <a:pPr algn="ctr"/>
            <a:r>
              <a:rPr lang="en-GB" sz="1350" dirty="0"/>
              <a:t>100 positions all over the ring.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365379"/>
              </p:ext>
            </p:extLst>
          </p:nvPr>
        </p:nvGraphicFramePr>
        <p:xfrm>
          <a:off x="4234293" y="2144192"/>
          <a:ext cx="4271996" cy="3268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4293" y="2144192"/>
                        <a:ext cx="4271996" cy="3268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66061" y="1483786"/>
            <a:ext cx="37402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Leak detection sector 520: sudden pressure rise during operation. Leak found on a conical flange – 2 hours intervention</a:t>
            </a: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3" y="2199367"/>
            <a:ext cx="1930978" cy="343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8" y="2199367"/>
            <a:ext cx="1930977" cy="343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06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SPS Projects: LIU </a:t>
            </a:r>
            <a:r>
              <a:rPr lang="en-GB" b="1" dirty="0" smtClean="0"/>
              <a:t>(</a:t>
            </a:r>
            <a:r>
              <a:rPr lang="en-GB" b="1" u="sng" dirty="0" smtClean="0"/>
              <a:t>L</a:t>
            </a:r>
            <a:r>
              <a:rPr lang="en-GB" b="1" dirty="0" smtClean="0"/>
              <a:t>HC </a:t>
            </a:r>
            <a:r>
              <a:rPr lang="en-GB" b="1" u="sng" dirty="0" smtClean="0"/>
              <a:t>I</a:t>
            </a:r>
            <a:r>
              <a:rPr lang="en-GB" b="1" dirty="0" smtClean="0"/>
              <a:t>njectors </a:t>
            </a:r>
            <a:r>
              <a:rPr lang="en-GB" b="1" u="sng" dirty="0" smtClean="0"/>
              <a:t>U</a:t>
            </a:r>
            <a:r>
              <a:rPr lang="en-GB" b="1" dirty="0" smtClean="0"/>
              <a:t>pgrade)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6273" y="1454664"/>
            <a:ext cx="3053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dirty="0"/>
              <a:t>LSS1 and LSS5 vacuum layouts for the reconfiguration of the SPS dumping system.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0406" y="5565275"/>
            <a:ext cx="379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dirty="0"/>
              <a:t>LSS3 RF system upgrade.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233" y="5506844"/>
            <a:ext cx="379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dirty="0"/>
              <a:t>Arc </a:t>
            </a:r>
            <a:r>
              <a:rPr lang="en-GB" dirty="0" err="1"/>
              <a:t>sectorisation</a:t>
            </a:r>
            <a:r>
              <a:rPr lang="en-GB" dirty="0"/>
              <a:t>.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b="6027"/>
          <a:stretch/>
        </p:blipFill>
        <p:spPr>
          <a:xfrm>
            <a:off x="4077182" y="1466340"/>
            <a:ext cx="4336727" cy="1041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078" t="1506" r="795" b="5883"/>
          <a:stretch/>
        </p:blipFill>
        <p:spPr>
          <a:xfrm>
            <a:off x="4835745" y="3075841"/>
            <a:ext cx="3578164" cy="2308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cid:image001.png@01D20DA5.0FD5CB00"/>
          <p:cNvPicPr/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t="2229" r="8646" b="3031"/>
          <a:stretch/>
        </p:blipFill>
        <p:spPr bwMode="auto">
          <a:xfrm>
            <a:off x="366273" y="2966378"/>
            <a:ext cx="3614057" cy="2527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740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2334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CERN ACCELERATOR COMPLEX</a:t>
            </a:r>
            <a:endParaRPr lang="en-GB" b="1" dirty="0"/>
          </a:p>
        </p:txBody>
      </p:sp>
      <p:sp>
        <p:nvSpPr>
          <p:cNvPr id="2" name="Rectangle 1"/>
          <p:cNvSpPr/>
          <p:nvPr/>
        </p:nvSpPr>
        <p:spPr>
          <a:xfrm>
            <a:off x="155117" y="268103"/>
            <a:ext cx="8669867" cy="60861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https://cds.cern.ch/record/2197559/files/CCC-v2016.png?subformat=icon-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1" y="330374"/>
            <a:ext cx="8516558" cy="59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265336" y="1920518"/>
            <a:ext cx="1253065" cy="7464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41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6" y="4289778"/>
            <a:ext cx="8898180" cy="1548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SPS Projects: AWAKE </a:t>
            </a:r>
            <a:r>
              <a:rPr lang="en-GB" b="1" dirty="0" smtClean="0"/>
              <a:t>Installation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66" y="1299715"/>
            <a:ext cx="4569245" cy="209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21293" y="1893899"/>
            <a:ext cx="404106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350" b="1" dirty="0"/>
              <a:t>Laser line </a:t>
            </a:r>
            <a:r>
              <a:rPr lang="en-GB" sz="1350" dirty="0"/>
              <a:t>and </a:t>
            </a:r>
            <a:r>
              <a:rPr lang="en-GB" sz="1350" b="1" dirty="0"/>
              <a:t>proton line </a:t>
            </a:r>
            <a:r>
              <a:rPr lang="en-GB" sz="1350" dirty="0"/>
              <a:t>commissioned: first proton beam sent on the 16</a:t>
            </a:r>
            <a:r>
              <a:rPr lang="en-GB" sz="1350" baseline="30000" dirty="0"/>
              <a:t>th</a:t>
            </a:r>
            <a:r>
              <a:rPr lang="en-GB" sz="1350" dirty="0"/>
              <a:t> of June.</a:t>
            </a:r>
          </a:p>
          <a:p>
            <a:pPr algn="just"/>
            <a:r>
              <a:rPr lang="en-GB" sz="1350" dirty="0"/>
              <a:t>Plasma cell preparation to commission it with </a:t>
            </a:r>
            <a:r>
              <a:rPr lang="en-GB" sz="1350" b="1" dirty="0"/>
              <a:t>Rubidium vapour ongoing</a:t>
            </a:r>
            <a:r>
              <a:rPr lang="en-GB" sz="1350" dirty="0"/>
              <a:t>.</a:t>
            </a:r>
          </a:p>
          <a:p>
            <a:pPr algn="just"/>
            <a:r>
              <a:rPr lang="en-GB" sz="1350" dirty="0"/>
              <a:t>Next year:</a:t>
            </a:r>
          </a:p>
          <a:p>
            <a:pPr marL="214313" indent="-214313" algn="just">
              <a:buFontTx/>
              <a:buChar char="-"/>
            </a:pPr>
            <a:r>
              <a:rPr lang="en-GB" sz="1350" b="1" dirty="0"/>
              <a:t>Electron line </a:t>
            </a:r>
            <a:r>
              <a:rPr lang="en-GB" sz="1350" dirty="0"/>
              <a:t>installation;</a:t>
            </a:r>
          </a:p>
          <a:p>
            <a:pPr marL="214313" indent="-214313" algn="just">
              <a:buFontTx/>
              <a:buChar char="-"/>
            </a:pPr>
            <a:r>
              <a:rPr lang="en-GB" sz="1350" dirty="0"/>
              <a:t>Secondary laser beam line installation;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843" y="930300"/>
            <a:ext cx="1445066" cy="7388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5256" y="4127202"/>
            <a:ext cx="3276599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 smtClean="0"/>
              <a:t>10 m-long rubidium plasma </a:t>
            </a:r>
            <a:r>
              <a:rPr lang="en-GB" sz="1500" b="1" dirty="0"/>
              <a:t>cell</a:t>
            </a:r>
          </a:p>
        </p:txBody>
      </p:sp>
    </p:spTree>
    <p:extLst>
      <p:ext uri="{BB962C8B-B14F-4D97-AF65-F5344CB8AC3E}">
        <p14:creationId xmlns:p14="http://schemas.microsoft.com/office/powerpoint/2010/main" val="14524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2334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CERN ACCELERATOR COMPLEX</a:t>
            </a:r>
            <a:endParaRPr lang="en-GB" b="1" dirty="0"/>
          </a:p>
        </p:txBody>
      </p:sp>
      <p:sp>
        <p:nvSpPr>
          <p:cNvPr id="2" name="Rectangle 1"/>
          <p:cNvSpPr/>
          <p:nvPr/>
        </p:nvSpPr>
        <p:spPr>
          <a:xfrm>
            <a:off x="155117" y="268103"/>
            <a:ext cx="8669867" cy="60861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https://cds.cern.ch/record/2197559/files/CCC-v2016.png?subformat=icon-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1" y="330374"/>
            <a:ext cx="8516558" cy="59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034" t="8860" r="54077" b="13127"/>
          <a:stretch/>
        </p:blipFill>
        <p:spPr>
          <a:xfrm>
            <a:off x="74076" y="2803222"/>
            <a:ext cx="5657157" cy="3351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SPS Projects: </a:t>
            </a:r>
            <a:r>
              <a:rPr lang="en-GB" b="1" dirty="0" smtClean="0"/>
              <a:t>HL-LHC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297612"/>
            <a:ext cx="8829084" cy="1992432"/>
            <a:chOff x="560132" y="400505"/>
            <a:chExt cx="11772112" cy="2656576"/>
          </a:xfrm>
        </p:grpSpPr>
        <p:grpSp>
          <p:nvGrpSpPr>
            <p:cNvPr id="7" name="Group 6"/>
            <p:cNvGrpSpPr/>
            <p:nvPr/>
          </p:nvGrpSpPr>
          <p:grpSpPr>
            <a:xfrm>
              <a:off x="560132" y="441429"/>
              <a:ext cx="11772112" cy="2615652"/>
              <a:chOff x="488570" y="592504"/>
              <a:chExt cx="11772112" cy="261565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570" y="648851"/>
                <a:ext cx="11246664" cy="2220750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488570" y="592504"/>
                <a:ext cx="11772112" cy="2615652"/>
                <a:chOff x="488570" y="592504"/>
                <a:chExt cx="11772112" cy="2615652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659958" y="2075290"/>
                  <a:ext cx="81103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/>
                    <a:t>VPIB</a:t>
                  </a:r>
                </a:p>
                <a:p>
                  <a:pPr algn="ctr"/>
                  <a:r>
                    <a:rPr lang="en-GB" sz="1050" dirty="0"/>
                    <a:t>  500 l/s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0876493" y="2075290"/>
                  <a:ext cx="81103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/>
                    <a:t>VPIB</a:t>
                  </a:r>
                </a:p>
                <a:p>
                  <a:pPr algn="ctr"/>
                  <a:r>
                    <a:rPr lang="en-GB" sz="1050" dirty="0"/>
                    <a:t>  500 l/s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88570" y="593191"/>
                  <a:ext cx="160616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VGHA + VGHB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145631" y="608751"/>
                  <a:ext cx="160616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VGHA + VGHB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7901837" y="592504"/>
                  <a:ext cx="160616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VGHA + VGHB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0654517" y="608751"/>
                  <a:ext cx="160616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VGHA + VGHB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505597" y="2869601"/>
                  <a:ext cx="839003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VGHB</a:t>
                  </a:r>
                </a:p>
              </p:txBody>
            </p:sp>
          </p:grpSp>
        </p:grpSp>
        <p:sp>
          <p:nvSpPr>
            <p:cNvPr id="8" name="Left-Right Arrow 7"/>
            <p:cNvSpPr/>
            <p:nvPr/>
          </p:nvSpPr>
          <p:spPr>
            <a:xfrm>
              <a:off x="846813" y="400505"/>
              <a:ext cx="580446" cy="45719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" name="Left-Right Arrow 8"/>
            <p:cNvSpPr/>
            <p:nvPr/>
          </p:nvSpPr>
          <p:spPr>
            <a:xfrm>
              <a:off x="814573" y="2424575"/>
              <a:ext cx="580446" cy="45719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Left-Right Arrow 9"/>
            <p:cNvSpPr/>
            <p:nvPr/>
          </p:nvSpPr>
          <p:spPr>
            <a:xfrm>
              <a:off x="11063348" y="457675"/>
              <a:ext cx="580446" cy="45719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Left-Right Arrow 10"/>
            <p:cNvSpPr/>
            <p:nvPr/>
          </p:nvSpPr>
          <p:spPr>
            <a:xfrm>
              <a:off x="11063348" y="2407985"/>
              <a:ext cx="580446" cy="45719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Left Arrow 11"/>
            <p:cNvSpPr/>
            <p:nvPr/>
          </p:nvSpPr>
          <p:spPr>
            <a:xfrm>
              <a:off x="3598855" y="441429"/>
              <a:ext cx="421420" cy="45719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" name="Left Arrow 12"/>
            <p:cNvSpPr/>
            <p:nvPr/>
          </p:nvSpPr>
          <p:spPr>
            <a:xfrm rot="10800000">
              <a:off x="8328121" y="434815"/>
              <a:ext cx="421420" cy="45719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31233" y="3899716"/>
            <a:ext cx="30795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/>
              <a:t>CRAB CAVITIES TEST STAND</a:t>
            </a:r>
            <a:r>
              <a:rPr lang="en-GB" sz="2100" dirty="0"/>
              <a:t> INTEGRATION IN SPS – LSS6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675" y="5142934"/>
            <a:ext cx="1766048" cy="8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781300"/>
            <a:ext cx="3886200" cy="7155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50" b="1" dirty="0"/>
              <a:t>PS Complex</a:t>
            </a:r>
          </a:p>
        </p:txBody>
      </p:sp>
    </p:spTree>
    <p:extLst>
      <p:ext uri="{BB962C8B-B14F-4D97-AF65-F5344CB8AC3E}">
        <p14:creationId xmlns:p14="http://schemas.microsoft.com/office/powerpoint/2010/main" val="35173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2334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CERN ACCELERATOR COMPLEX</a:t>
            </a:r>
            <a:endParaRPr lang="en-GB" b="1" dirty="0"/>
          </a:p>
        </p:txBody>
      </p:sp>
      <p:sp>
        <p:nvSpPr>
          <p:cNvPr id="2" name="Rectangle 1"/>
          <p:cNvSpPr/>
          <p:nvPr/>
        </p:nvSpPr>
        <p:spPr>
          <a:xfrm>
            <a:off x="155117" y="268103"/>
            <a:ext cx="8669867" cy="60861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https://cds.cern.ch/record/2197559/files/CCC-v2016.png?subformat=icon-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1" y="330374"/>
            <a:ext cx="8516558" cy="59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854200" y="2760133"/>
            <a:ext cx="4944533" cy="202353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97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</a:t>
            </a:r>
            <a:r>
              <a:rPr lang="en-GB" b="1" dirty="0" smtClean="0"/>
              <a:t>Operation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17103"/>
              </p:ext>
            </p:extLst>
          </p:nvPr>
        </p:nvGraphicFramePr>
        <p:xfrm>
          <a:off x="314325" y="1495750"/>
          <a:ext cx="4102677" cy="400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80971" y="1120132"/>
            <a:ext cx="28619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November 2015 to November 2016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6414178"/>
              </p:ext>
            </p:extLst>
          </p:nvPr>
        </p:nvGraphicFramePr>
        <p:xfrm>
          <a:off x="4832390" y="1573574"/>
          <a:ext cx="3854409" cy="4198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/>
          <p:cNvSpPr/>
          <p:nvPr/>
        </p:nvSpPr>
        <p:spPr>
          <a:xfrm>
            <a:off x="5017822" y="3672862"/>
            <a:ext cx="780797" cy="243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9"/>
          <p:cNvSpPr txBox="1"/>
          <p:nvPr/>
        </p:nvSpPr>
        <p:spPr>
          <a:xfrm>
            <a:off x="5849162" y="3613403"/>
            <a:ext cx="9538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&lt;2.5%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492352" y="3606687"/>
            <a:ext cx="323039" cy="2728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Box 11"/>
          <p:cNvSpPr txBox="1"/>
          <p:nvPr/>
        </p:nvSpPr>
        <p:spPr>
          <a:xfrm>
            <a:off x="6787493" y="3593068"/>
            <a:ext cx="6710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&lt;1%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0982" y="3035237"/>
            <a:ext cx="12734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Without PS intervention</a:t>
            </a:r>
          </a:p>
        </p:txBody>
      </p:sp>
      <p:pic>
        <p:nvPicPr>
          <p:cNvPr id="15" name="Content Placeholder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</a:t>
            </a:r>
            <a:r>
              <a:rPr lang="en-GB" b="1" dirty="0" smtClean="0"/>
              <a:t>Operation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314325" y="1495750"/>
          <a:ext cx="4102677" cy="400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80971" y="1120132"/>
            <a:ext cx="28619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November 2015 to November 2016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832390" y="1573574"/>
          <a:ext cx="3854409" cy="4198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/>
          <p:cNvSpPr/>
          <p:nvPr/>
        </p:nvSpPr>
        <p:spPr>
          <a:xfrm>
            <a:off x="5017822" y="3672862"/>
            <a:ext cx="780797" cy="243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9"/>
          <p:cNvSpPr txBox="1"/>
          <p:nvPr/>
        </p:nvSpPr>
        <p:spPr>
          <a:xfrm>
            <a:off x="5849162" y="3613403"/>
            <a:ext cx="9538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&lt;2.5%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492352" y="3606687"/>
            <a:ext cx="323039" cy="2728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Box 11"/>
          <p:cNvSpPr txBox="1"/>
          <p:nvPr/>
        </p:nvSpPr>
        <p:spPr>
          <a:xfrm>
            <a:off x="6787493" y="3593068"/>
            <a:ext cx="6710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&lt;1%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0982" y="3035237"/>
            <a:ext cx="12734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Without PS intervention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6001" y="2186266"/>
            <a:ext cx="7190087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 19h of beam lost due to TE-VSC in cPS (excluding PS intervention)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 </a:t>
            </a:r>
            <a:r>
              <a:rPr lang="en-GB" b="1" dirty="0"/>
              <a:t>Only 1.6h </a:t>
            </a:r>
            <a:r>
              <a:rPr lang="en-GB" dirty="0"/>
              <a:t>on LHC injection chain from a total of 940h in fault (0.2%)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Extracted from e-logbook. Next year: Accelerator Fault Tracker available for the injectors </a:t>
            </a:r>
            <a:r>
              <a:rPr lang="en-GB" dirty="0">
                <a:sym typeface="Wingdings" panose="05000000000000000000" pitchFamily="2" charset="2"/>
              </a:rPr>
              <a:t> Better statistics</a:t>
            </a:r>
            <a:endParaRPr lang="en-GB" dirty="0"/>
          </a:p>
        </p:txBody>
      </p:sp>
      <p:pic>
        <p:nvPicPr>
          <p:cNvPr id="15" name="Content Placeholder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PS: Leak in </a:t>
            </a:r>
            <a:r>
              <a:rPr lang="en-GB" b="1" dirty="0" smtClean="0"/>
              <a:t>SS48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361" y="1103364"/>
            <a:ext cx="4313590" cy="249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79795" y="3655723"/>
            <a:ext cx="4530830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350"/>
              </a:spcAft>
              <a:buFont typeface="Wingdings" panose="05000000000000000000" pitchFamily="2" charset="2"/>
              <a:buChar char="q"/>
            </a:pPr>
            <a:r>
              <a:rPr lang="en-GB" dirty="0"/>
              <a:t>Sudden pressure increase in around SS48 of PS in August</a:t>
            </a:r>
          </a:p>
          <a:p>
            <a:pPr marL="214313" indent="-214313">
              <a:spcAft>
                <a:spcPts val="1350"/>
              </a:spcAft>
              <a:buFont typeface="Wingdings" panose="05000000000000000000" pitchFamily="2" charset="2"/>
              <a:buChar char="q"/>
            </a:pPr>
            <a:r>
              <a:rPr lang="en-GB" dirty="0"/>
              <a:t>Leak downstream flange on SS48</a:t>
            </a:r>
          </a:p>
          <a:p>
            <a:pPr marL="214313" indent="-214313">
              <a:spcAft>
                <a:spcPts val="1350"/>
              </a:spcAft>
              <a:buFont typeface="Wingdings" panose="05000000000000000000" pitchFamily="2" charset="2"/>
              <a:buChar char="q"/>
            </a:pPr>
            <a:r>
              <a:rPr lang="en-GB" dirty="0"/>
              <a:t>Spark damaged the aluminium seal </a:t>
            </a:r>
            <a:r>
              <a:rPr lang="en-GB" dirty="0">
                <a:sym typeface="Wingdings" panose="05000000000000000000" pitchFamily="2" charset="2"/>
              </a:rPr>
              <a:t> Bad RF bypass</a:t>
            </a:r>
            <a:endParaRPr lang="en-GB" dirty="0"/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  <p:pic>
        <p:nvPicPr>
          <p:cNvPr id="9" name="Picture 4" descr="http://cern.ch/psring/psring/pictures/fullsize/ss48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4597"/>
            <a:ext cx="3500437" cy="466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09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Interventions </a:t>
            </a:r>
            <a:r>
              <a:rPr lang="en-GB" b="1" dirty="0" smtClean="0"/>
              <a:t>Overview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8806238"/>
              </p:ext>
            </p:extLst>
          </p:nvPr>
        </p:nvGraphicFramePr>
        <p:xfrm>
          <a:off x="714375" y="1247775"/>
          <a:ext cx="7143750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96355" y="1797298"/>
            <a:ext cx="1775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&gt; 100 days</a:t>
            </a:r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56" y="1500388"/>
            <a:ext cx="3939295" cy="221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cPS Projects: LIU </a:t>
            </a:r>
            <a:r>
              <a:rPr lang="en-GB" b="1" dirty="0" smtClean="0"/>
              <a:t>Involvement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2" descr="LIU - LHC Injectors Upgrade Project websit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245" y="575947"/>
            <a:ext cx="557213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17556" y="1268889"/>
            <a:ext cx="2825102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50" dirty="0"/>
              <a:t>Preparation vacuum chambers for MU41 and MU42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1919" y="3088760"/>
            <a:ext cx="2825102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50" dirty="0"/>
              <a:t>Preparation of FWS in 4L1 PSB</a:t>
            </a:r>
          </a:p>
        </p:txBody>
      </p:sp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2120" y="3894992"/>
            <a:ext cx="1517911" cy="14248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44" y="4040945"/>
            <a:ext cx="3256114" cy="183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5870"/>
          <a:stretch/>
        </p:blipFill>
        <p:spPr>
          <a:xfrm>
            <a:off x="615732" y="1167733"/>
            <a:ext cx="2520240" cy="19210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92" y="801800"/>
            <a:ext cx="1645007" cy="12337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4" y="3752282"/>
            <a:ext cx="2613661" cy="19602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9829" y="5498584"/>
            <a:ext cx="2825102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50" dirty="0"/>
              <a:t>Validation of LIU components for LINAC4 early connection</a:t>
            </a:r>
          </a:p>
        </p:txBody>
      </p:sp>
    </p:spTree>
    <p:extLst>
      <p:ext uri="{BB962C8B-B14F-4D97-AF65-F5344CB8AC3E}">
        <p14:creationId xmlns:p14="http://schemas.microsoft.com/office/powerpoint/2010/main" val="14281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Projects: </a:t>
            </a:r>
            <a:r>
              <a:rPr lang="en-GB" b="1" dirty="0" smtClean="0"/>
              <a:t>LINAC4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 descr="LogoLinac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410" y="661023"/>
            <a:ext cx="539591" cy="5395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054406" y="1613935"/>
            <a:ext cx="3402539" cy="1131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/>
              <a:t>Validation and installation of RF cavities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/>
              <a:t>Acceptance test of components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/>
              <a:t>Installation and commissioning of transfer line and Half Sector Test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/>
          <a:stretch/>
        </p:blipFill>
        <p:spPr>
          <a:xfrm>
            <a:off x="2906000" y="3945249"/>
            <a:ext cx="2502861" cy="2002405"/>
          </a:xfrm>
          <a:prstGeom prst="rect">
            <a:avLst/>
          </a:prstGeom>
        </p:spPr>
      </p:pic>
      <p:pic>
        <p:nvPicPr>
          <p:cNvPr id="13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0" y="3011317"/>
            <a:ext cx="2202253" cy="2936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7693" t="8365" r="9064" b="8670"/>
          <a:stretch/>
        </p:blipFill>
        <p:spPr>
          <a:xfrm>
            <a:off x="5625611" y="3791136"/>
            <a:ext cx="3142557" cy="21565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43" y="1173933"/>
            <a:ext cx="4275225" cy="2410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8740" y="3512091"/>
            <a:ext cx="2180121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160 MeV </a:t>
            </a:r>
            <a:r>
              <a:rPr lang="en-GB" sz="1350" dirty="0" smtClean="0"/>
              <a:t>commissioning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2376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Projects: </a:t>
            </a:r>
            <a:r>
              <a:rPr lang="en-GB" b="1" dirty="0" smtClean="0"/>
              <a:t>HIE-Isolde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85" y="5189036"/>
            <a:ext cx="2564771" cy="837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044597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1600" dirty="0"/>
              <a:t>Installation of CM2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/>
              <a:t>Repair of CM1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/>
              <a:t>Preparation of CM3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/>
              <a:t>Acceptance test of components before installation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/>
              <a:t>Design and procurement of XT03 and extension XT02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/>
              <a:t>2017 </a:t>
            </a:r>
            <a:r>
              <a:rPr lang="en-GB" sz="1600" dirty="0">
                <a:sym typeface="Wingdings" panose="05000000000000000000" pitchFamily="2" charset="2"/>
              </a:rPr>
              <a:t> Installation of CM3, XT03 and HELIOS experiment with extension of XT02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319" y="3232473"/>
            <a:ext cx="4735473" cy="2675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8013" y="926673"/>
            <a:ext cx="4545538" cy="2568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93" y="3308488"/>
            <a:ext cx="3168222" cy="2376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4011909" y="918245"/>
            <a:ext cx="2777066" cy="164253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832879" y="234828"/>
            <a:ext cx="2294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CM: Superconducting RF </a:t>
            </a:r>
            <a:r>
              <a:rPr lang="en-GB" dirty="0" err="1" smtClean="0">
                <a:solidFill>
                  <a:srgbClr val="FF0000"/>
                </a:solidFill>
              </a:rPr>
              <a:t>Cryomodules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(Copper cavities, in-house Niobium-coated)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617" y="58395"/>
            <a:ext cx="4980766" cy="6741210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>
            <a:off x="7188200" y="70659"/>
            <a:ext cx="448734" cy="3819336"/>
          </a:xfrm>
          <a:prstGeom prst="rightBrace">
            <a:avLst>
              <a:gd name="adj1" fmla="val 8333"/>
              <a:gd name="adj2" fmla="val 4977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530154" y="1675675"/>
            <a:ext cx="90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77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188200" y="3952873"/>
            <a:ext cx="457200" cy="27178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584242" y="4997643"/>
            <a:ext cx="90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60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he MEDICIS building at CERN, next to ISOLDE. &lt;br /&gt;Image credit: Yury Gavrikov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74" y="1621744"/>
            <a:ext cx="3496066" cy="192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Projects: </a:t>
            </a:r>
            <a:r>
              <a:rPr lang="en-GB" b="1" dirty="0" smtClean="0"/>
              <a:t>MEDICIS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 descr="image00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2087" y="857250"/>
            <a:ext cx="2368913" cy="71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076" y="3250289"/>
            <a:ext cx="3296198" cy="2240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884" y="1727858"/>
            <a:ext cx="3284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500" dirty="0"/>
              <a:t>Layout definition (50%)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500" dirty="0"/>
              <a:t>Validation of some components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500" dirty="0"/>
              <a:t>Procurement (50%)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500" dirty="0"/>
              <a:t>Collection chamber specification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500" dirty="0"/>
              <a:t>Installation and commissioning 2017</a:t>
            </a:r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51" y="3250289"/>
            <a:ext cx="1496774" cy="2660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Cover of CERN Courier Volume 56 Issu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47" y="1089700"/>
            <a:ext cx="1533525" cy="20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2334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CERN ACCELERATOR COMPLEX</a:t>
            </a:r>
            <a:endParaRPr lang="en-GB" b="1" dirty="0"/>
          </a:p>
        </p:txBody>
      </p:sp>
      <p:sp>
        <p:nvSpPr>
          <p:cNvPr id="2" name="Rectangle 1"/>
          <p:cNvSpPr/>
          <p:nvPr/>
        </p:nvSpPr>
        <p:spPr>
          <a:xfrm>
            <a:off x="155117" y="268103"/>
            <a:ext cx="8669867" cy="60861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https://cds.cern.ch/record/2197559/files/CCC-v2016.png?subformat=icon-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1" y="330374"/>
            <a:ext cx="8516558" cy="59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997203" y="3079034"/>
            <a:ext cx="533397" cy="2653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3071953"/>
            <a:ext cx="284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ELENA circumference: 30.5 m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" name="Picture 2" descr="C:\Users\rkerseva\Downloads\Vue generale 3D ELE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547" r="35" b="3054"/>
          <a:stretch/>
        </p:blipFill>
        <p:spPr bwMode="auto">
          <a:xfrm>
            <a:off x="226042" y="15105"/>
            <a:ext cx="8705177" cy="4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ING_T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6957" r="14623" b="1729"/>
          <a:stretch/>
        </p:blipFill>
        <p:spPr>
          <a:xfrm>
            <a:off x="3897094" y="3111449"/>
            <a:ext cx="4750011" cy="33440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34237" y="4719611"/>
            <a:ext cx="13142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ELENA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11" y="5217537"/>
            <a:ext cx="3845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Extensive use of hybrid ion/NEG pumps.</a:t>
            </a:r>
          </a:p>
          <a:p>
            <a:r>
              <a:rPr lang="en-US" sz="1600" dirty="0" smtClean="0"/>
              <a:t>16’000 l/s lumped pumping on 30m ring.</a:t>
            </a:r>
          </a:p>
          <a:p>
            <a:r>
              <a:rPr lang="en-US" sz="1600" dirty="0" smtClean="0"/>
              <a:t>100’000 l/s lumped pumping on beamlines.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789" y="18812"/>
            <a:ext cx="42838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ELENA Pressure requirements: 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Ring: ~ 10</a:t>
            </a:r>
            <a:r>
              <a:rPr lang="en-GB" b="1" baseline="30000" dirty="0" smtClean="0">
                <a:solidFill>
                  <a:srgbClr val="FF0000"/>
                </a:solidFill>
              </a:rPr>
              <a:t>-12</a:t>
            </a:r>
            <a:r>
              <a:rPr lang="en-GB" b="1" dirty="0" smtClean="0">
                <a:solidFill>
                  <a:srgbClr val="FF0000"/>
                </a:solidFill>
              </a:rPr>
              <a:t> mbar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Experimental Beamlines: ~ 10</a:t>
            </a:r>
            <a:r>
              <a:rPr lang="en-GB" b="1" baseline="30000" dirty="0" smtClean="0">
                <a:solidFill>
                  <a:srgbClr val="FF0000"/>
                </a:solidFill>
              </a:rPr>
              <a:t>-11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mbar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Projects: ELENA </a:t>
            </a:r>
            <a:r>
              <a:rPr lang="en-GB" b="1" dirty="0" smtClean="0"/>
              <a:t>Installation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2" descr="EL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5554" y="1171940"/>
            <a:ext cx="1080747" cy="108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4012"/>
            <a:ext cx="7776864" cy="5189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868" y="876300"/>
            <a:ext cx="1105864" cy="11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3" y="3553608"/>
            <a:ext cx="3428360" cy="228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96" y="968946"/>
            <a:ext cx="3406642" cy="22734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b="911"/>
          <a:stretch/>
        </p:blipFill>
        <p:spPr>
          <a:xfrm>
            <a:off x="877343" y="953548"/>
            <a:ext cx="3360001" cy="2304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26" y="3490719"/>
            <a:ext cx="3381582" cy="241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Projects: ELENA </a:t>
            </a:r>
            <a:r>
              <a:rPr lang="en-GB" b="1" dirty="0" smtClean="0"/>
              <a:t>Installation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444" y="340365"/>
            <a:ext cx="1105864" cy="11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7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Projects: ELENA </a:t>
            </a:r>
            <a:r>
              <a:rPr lang="en-GB" b="1" dirty="0" smtClean="0"/>
              <a:t>Commissioning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67" y="2303446"/>
            <a:ext cx="5831551" cy="1557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36" y="3096735"/>
            <a:ext cx="2782251" cy="279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678" y="973133"/>
            <a:ext cx="6031529" cy="115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41443" y="5686836"/>
            <a:ext cx="2294645" cy="2539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rgbClr val="FF0000"/>
                </a:solidFill>
              </a:rPr>
              <a:t>First beam on BTV 16/11/2016 </a:t>
            </a:r>
            <a:r>
              <a:rPr lang="fr-CH" sz="1050" b="1" dirty="0">
                <a:solidFill>
                  <a:srgbClr val="FF0000"/>
                </a:solidFill>
              </a:rPr>
              <a:t>!</a:t>
            </a:r>
            <a:endParaRPr lang="en-GB" sz="105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855" y="4120231"/>
            <a:ext cx="2164920" cy="17697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30" y="1841781"/>
            <a:ext cx="2714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0" algn="ctr">
              <a:buNone/>
            </a:pPr>
            <a:r>
              <a:rPr lang="en-GB" b="1" dirty="0"/>
              <a:t>Pressure </a:t>
            </a:r>
            <a:r>
              <a:rPr lang="en-GB" b="1" dirty="0" smtClean="0"/>
              <a:t>after NEG vacuum activation</a:t>
            </a:r>
          </a:p>
          <a:p>
            <a:pPr marL="342900" lvl="1" indent="0" algn="ctr">
              <a:buNone/>
            </a:pPr>
            <a:r>
              <a:rPr lang="en-GB" b="1" dirty="0" smtClean="0"/>
              <a:t>10</a:t>
            </a:r>
            <a:r>
              <a:rPr lang="en-GB" b="1" baseline="30000" dirty="0" smtClean="0"/>
              <a:t>-11</a:t>
            </a:r>
            <a:r>
              <a:rPr lang="en-GB" b="1" dirty="0" smtClean="0"/>
              <a:t>- 10</a:t>
            </a:r>
            <a:r>
              <a:rPr lang="en-GB" b="1" baseline="30000" dirty="0" smtClean="0"/>
              <a:t>-12</a:t>
            </a:r>
            <a:r>
              <a:rPr lang="en-GB" b="1" dirty="0" smtClean="0"/>
              <a:t> mbar</a:t>
            </a:r>
            <a:endParaRPr lang="en-GB" sz="21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21" y="4033535"/>
            <a:ext cx="2221667" cy="149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68" y="519839"/>
            <a:ext cx="1105864" cy="11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cPS Projects: ELENA Acceptance </a:t>
            </a:r>
            <a:r>
              <a:rPr lang="en-GB" b="1" dirty="0" smtClean="0"/>
              <a:t>tests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7809" y="1146041"/>
            <a:ext cx="4210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136 </a:t>
            </a:r>
            <a:r>
              <a:rPr lang="en-GB" dirty="0" smtClean="0"/>
              <a:t>vacuum components </a:t>
            </a:r>
            <a:r>
              <a:rPr lang="en-GB" dirty="0"/>
              <a:t>tested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≈185 </a:t>
            </a:r>
            <a:r>
              <a:rPr lang="en-GB" dirty="0" err="1" smtClean="0"/>
              <a:t>week·man</a:t>
            </a:r>
            <a:r>
              <a:rPr lang="en-GB" dirty="0" smtClean="0"/>
              <a:t> </a:t>
            </a:r>
            <a:r>
              <a:rPr lang="en-GB" dirty="0"/>
              <a:t>spent for all the acceptance tests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Up to 4 test benches in parallel to cope with the tests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66320" y="1039031"/>
            <a:ext cx="4064023" cy="2654481"/>
            <a:chOff x="827584" y="3123576"/>
            <a:chExt cx="4495942" cy="29969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84" y="3484993"/>
              <a:ext cx="4495942" cy="263555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945458" y="3123576"/>
              <a:ext cx="2513217" cy="3387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Summary of devices tested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0766" y="3194140"/>
            <a:ext cx="4098014" cy="2674024"/>
            <a:chOff x="4432155" y="766618"/>
            <a:chExt cx="4596342" cy="278479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2155" y="1140215"/>
              <a:ext cx="4596342" cy="241119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974781" y="766618"/>
              <a:ext cx="3521268" cy="3434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Summary of weeks spent per group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993" y="4446866"/>
            <a:ext cx="1105864" cy="11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1952625"/>
            <a:ext cx="3886200" cy="13388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50" b="1" dirty="0" smtClean="0"/>
              <a:t>Laboratory Activities</a:t>
            </a:r>
            <a:endParaRPr lang="en-GB" sz="4050" b="1" dirty="0"/>
          </a:p>
        </p:txBody>
      </p:sp>
    </p:spTree>
    <p:extLst>
      <p:ext uri="{BB962C8B-B14F-4D97-AF65-F5344CB8AC3E}">
        <p14:creationId xmlns:p14="http://schemas.microsoft.com/office/powerpoint/2010/main" val="3688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27" y="1248468"/>
            <a:ext cx="7848600" cy="4651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Laboratory</a:t>
            </a:r>
            <a:r>
              <a:rPr lang="en-GB" baseline="0" dirty="0" smtClean="0"/>
              <a:t> activities in 2016: Acceptance tests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1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" r="21496"/>
          <a:stretch/>
        </p:blipFill>
        <p:spPr>
          <a:xfrm>
            <a:off x="5069928" y="812239"/>
            <a:ext cx="3709753" cy="2491521"/>
          </a:xfrm>
          <a:prstGeom prst="rect">
            <a:avLst/>
          </a:prstGeom>
        </p:spPr>
      </p:pic>
      <p:pic>
        <p:nvPicPr>
          <p:cNvPr id="17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6" y="1045863"/>
            <a:ext cx="4149742" cy="2334646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7"/>
          <a:stretch/>
        </p:blipFill>
        <p:spPr>
          <a:xfrm>
            <a:off x="457200" y="3719199"/>
            <a:ext cx="3174769" cy="231524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66871" y="31983"/>
            <a:ext cx="3598333" cy="46696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Some examples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3569158"/>
            <a:ext cx="2078182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50" dirty="0" smtClean="0">
                <a:solidFill>
                  <a:srgbClr val="FF0000"/>
                </a:solidFill>
              </a:rPr>
              <a:t>TCSPM jaw</a:t>
            </a:r>
            <a:endParaRPr lang="en-GB" sz="135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9801" y="2928628"/>
            <a:ext cx="2078182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50" dirty="0" smtClean="0">
                <a:solidFill>
                  <a:srgbClr val="FF0000"/>
                </a:solidFill>
              </a:rPr>
              <a:t>Lab. 867-RW25 (</a:t>
            </a:r>
            <a:r>
              <a:rPr lang="en-GB" sz="1350" dirty="0" err="1" smtClean="0">
                <a:solidFill>
                  <a:srgbClr val="FF0000"/>
                </a:solidFill>
              </a:rPr>
              <a:t>Prevessin</a:t>
            </a:r>
            <a:r>
              <a:rPr lang="en-GB" sz="1350" dirty="0" smtClean="0">
                <a:solidFill>
                  <a:srgbClr val="FF0000"/>
                </a:solidFill>
              </a:rPr>
              <a:t>)</a:t>
            </a:r>
            <a:endParaRPr lang="en-GB" sz="135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2376" y="871476"/>
            <a:ext cx="1314451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50" dirty="0" smtClean="0">
                <a:solidFill>
                  <a:srgbClr val="FF0000"/>
                </a:solidFill>
              </a:rPr>
              <a:t>Kicker ELENA</a:t>
            </a:r>
            <a:endParaRPr lang="en-GB" sz="135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5406"/>
          <a:stretch/>
        </p:blipFill>
        <p:spPr>
          <a:xfrm>
            <a:off x="4997515" y="3869240"/>
            <a:ext cx="3709753" cy="21604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17983" y="3706548"/>
            <a:ext cx="2150918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50" dirty="0" smtClean="0">
                <a:solidFill>
                  <a:srgbClr val="FF0000"/>
                </a:solidFill>
              </a:rPr>
              <a:t>Gun e-cooler ELENA</a:t>
            </a:r>
            <a:endParaRPr lang="en-GB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1308468"/>
            <a:ext cx="5181600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 smtClean="0"/>
              <a:t>LHC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28189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7" y="1446589"/>
            <a:ext cx="3803801" cy="2852851"/>
          </a:xfrm>
        </p:spPr>
      </p:pic>
      <p:pic>
        <p:nvPicPr>
          <p:cNvPr id="1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68" y="1446589"/>
            <a:ext cx="3803801" cy="2852851"/>
          </a:xfrm>
        </p:spPr>
      </p:pic>
      <p:sp>
        <p:nvSpPr>
          <p:cNvPr id="5" name="TextBox 4"/>
          <p:cNvSpPr txBox="1"/>
          <p:nvPr/>
        </p:nvSpPr>
        <p:spPr>
          <a:xfrm>
            <a:off x="333370" y="3967768"/>
            <a:ext cx="1879111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50" dirty="0" smtClean="0">
                <a:solidFill>
                  <a:srgbClr val="FF0000"/>
                </a:solidFill>
              </a:rPr>
              <a:t>Multi-Channel Plate</a:t>
            </a:r>
            <a:endParaRPr lang="en-GB" sz="135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4548" y="3965086"/>
            <a:ext cx="2000250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350" dirty="0" smtClean="0">
                <a:solidFill>
                  <a:srgbClr val="FF0000"/>
                </a:solidFill>
              </a:rPr>
              <a:t>Monitor H Recombined</a:t>
            </a:r>
            <a:endParaRPr lang="en-GB" sz="1350" dirty="0">
              <a:solidFill>
                <a:srgbClr val="FF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66871" y="31983"/>
            <a:ext cx="3598333" cy="46696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Some examples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8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03" y="3633621"/>
            <a:ext cx="3231319" cy="2423489"/>
          </a:xfrm>
        </p:spPr>
      </p:pic>
      <p:pic>
        <p:nvPicPr>
          <p:cNvPr id="1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9" y="3495652"/>
            <a:ext cx="3162564" cy="2371923"/>
          </a:xfrm>
        </p:spPr>
      </p:pic>
      <p:pic>
        <p:nvPicPr>
          <p:cNvPr id="14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03" y="1049457"/>
            <a:ext cx="3216204" cy="2412153"/>
          </a:xfrm>
          <a:prstGeom prst="rect">
            <a:avLst/>
          </a:prstGeom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9" y="976971"/>
            <a:ext cx="3216204" cy="24121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0356" y="909344"/>
            <a:ext cx="26469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 smtClean="0"/>
              <a:t>Fast deflector – ELENA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656896" y="976971"/>
            <a:ext cx="20271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 smtClean="0"/>
              <a:t>Graphite TDI LHC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484210" y="5682909"/>
            <a:ext cx="25827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 smtClean="0"/>
              <a:t>TIDVG graphite  - SPS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369291" y="5687778"/>
            <a:ext cx="18774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 smtClean="0"/>
              <a:t>TCTW jaw tests </a:t>
            </a:r>
            <a:endParaRPr lang="en-GB" dirty="0"/>
          </a:p>
        </p:txBody>
      </p:sp>
      <p:sp>
        <p:nvSpPr>
          <p:cNvPr id="17" name="Title 7"/>
          <p:cNvSpPr>
            <a:spLocks noGrp="1"/>
          </p:cNvSpPr>
          <p:nvPr>
            <p:ph type="title"/>
          </p:nvPr>
        </p:nvSpPr>
        <p:spPr>
          <a:xfrm>
            <a:off x="2766871" y="31983"/>
            <a:ext cx="3598333" cy="46696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Some examples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48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Bild 5"/>
          <p:cNvPicPr/>
          <p:nvPr/>
        </p:nvPicPr>
        <p:blipFill>
          <a:blip r:embed="rId3"/>
          <a:stretch/>
        </p:blipFill>
        <p:spPr>
          <a:xfrm>
            <a:off x="251520" y="1294403"/>
            <a:ext cx="8641080" cy="4709160"/>
          </a:xfrm>
          <a:prstGeom prst="rect">
            <a:avLst/>
          </a:prstGeom>
          <a:ln w="27360">
            <a:noFill/>
          </a:ln>
        </p:spPr>
      </p:pic>
      <p:pic>
        <p:nvPicPr>
          <p:cNvPr id="7" name="Bild 6"/>
          <p:cNvPicPr/>
          <p:nvPr/>
        </p:nvPicPr>
        <p:blipFill>
          <a:blip r:embed="rId4"/>
          <a:stretch/>
        </p:blipFill>
        <p:spPr>
          <a:xfrm>
            <a:off x="7005280" y="1311762"/>
            <a:ext cx="1739160" cy="836280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054100" y="182399"/>
            <a:ext cx="7035800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 smtClean="0"/>
              <a:t>FCC Design Study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2513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4" t="9500" r="7109" b="6750"/>
          <a:stretch/>
        </p:blipFill>
        <p:spPr bwMode="auto">
          <a:xfrm>
            <a:off x="444938" y="0"/>
            <a:ext cx="8238546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031066" y="2743199"/>
            <a:ext cx="1007533" cy="508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2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599419"/>
            <a:ext cx="7646136" cy="5479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58" y="2198745"/>
            <a:ext cx="2586153" cy="13657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3533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FCC-</a:t>
            </a:r>
            <a:r>
              <a:rPr lang="en-GB" sz="2800" dirty="0" err="1" smtClean="0"/>
              <a:t>ee</a:t>
            </a:r>
            <a:r>
              <a:rPr lang="en-GB" sz="2800" dirty="0" smtClean="0"/>
              <a:t>: 45.5, 80, 120, 175 GeV, e</a:t>
            </a:r>
            <a:r>
              <a:rPr lang="en-GB" sz="2800" baseline="30000" dirty="0" smtClean="0"/>
              <a:t>-</a:t>
            </a:r>
            <a:r>
              <a:rPr lang="en-GB" sz="2800" dirty="0" smtClean="0"/>
              <a:t>e</a:t>
            </a:r>
            <a:r>
              <a:rPr lang="en-GB" sz="2800" baseline="30000" dirty="0" smtClean="0"/>
              <a:t>+</a:t>
            </a:r>
            <a:r>
              <a:rPr lang="en-GB" sz="2800" dirty="0" smtClean="0"/>
              <a:t> Collider</a:t>
            </a:r>
            <a:endParaRPr lang="en-GB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663922" y="3225913"/>
            <a:ext cx="148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SUPERKEKB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236133" y="3750733"/>
            <a:ext cx="321734" cy="1888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09899" y="3915832"/>
            <a:ext cx="321734" cy="1888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740767" y="4224864"/>
            <a:ext cx="321734" cy="1888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413000" y="5469466"/>
            <a:ext cx="76384" cy="668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545667" y="5469466"/>
            <a:ext cx="76384" cy="668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06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086"/>
            <a:ext cx="9144000" cy="104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4" rIns="91430" bIns="45714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FR" sz="2400" b="1" dirty="0" smtClean="0">
                <a:solidFill>
                  <a:srgbClr val="3366FF"/>
                </a:solidFill>
              </a:rPr>
              <a:t>The LHC </a:t>
            </a:r>
            <a:r>
              <a:rPr lang="fr-FR" sz="2400" b="1" dirty="0" err="1" smtClean="0">
                <a:solidFill>
                  <a:srgbClr val="3366FF"/>
                </a:solidFill>
              </a:rPr>
              <a:t>Beam</a:t>
            </a:r>
            <a:r>
              <a:rPr lang="fr-FR" sz="2400" b="1" dirty="0" smtClean="0">
                <a:solidFill>
                  <a:srgbClr val="3366FF"/>
                </a:solidFill>
              </a:rPr>
              <a:t> </a:t>
            </a:r>
            <a:r>
              <a:rPr lang="fr-FR" sz="2400" b="1" dirty="0" err="1">
                <a:solidFill>
                  <a:srgbClr val="3366FF"/>
                </a:solidFill>
              </a:rPr>
              <a:t>Screen</a:t>
            </a:r>
            <a:r>
              <a:rPr lang="fr-FR" sz="2400" b="1" dirty="0">
                <a:solidFill>
                  <a:srgbClr val="3366FF"/>
                </a:solidFill>
              </a:rPr>
              <a:t> </a:t>
            </a:r>
            <a:r>
              <a:rPr lang="fr-FR" sz="2400" b="1" dirty="0" smtClean="0">
                <a:solidFill>
                  <a:srgbClr val="3366FF"/>
                </a:solidFill>
              </a:rPr>
              <a:t>Design </a:t>
            </a:r>
            <a:r>
              <a:rPr lang="fr-FR" sz="2400" b="1" dirty="0" err="1" smtClean="0">
                <a:solidFill>
                  <a:srgbClr val="3366FF"/>
                </a:solidFill>
              </a:rPr>
              <a:t>is</a:t>
            </a:r>
            <a:r>
              <a:rPr lang="fr-FR" sz="2400" b="1" dirty="0" smtClean="0">
                <a:solidFill>
                  <a:srgbClr val="3366FF"/>
                </a:solidFill>
              </a:rPr>
              <a:t> not Applicable to FCC-</a:t>
            </a:r>
            <a:r>
              <a:rPr lang="fr-FR" sz="2400" b="1" dirty="0" err="1" smtClean="0">
                <a:solidFill>
                  <a:srgbClr val="3366FF"/>
                </a:solidFill>
              </a:rPr>
              <a:t>hh</a:t>
            </a:r>
            <a:endParaRPr lang="fr-FR" sz="2400" b="1" dirty="0"/>
          </a:p>
          <a:p>
            <a:pPr algn="ctr">
              <a:buClr>
                <a:schemeClr val="accent1"/>
              </a:buClr>
            </a:pPr>
            <a:endParaRPr lang="fr-FR" dirty="0" smtClean="0"/>
          </a:p>
          <a:p>
            <a:pPr>
              <a:buClr>
                <a:srgbClr val="00CC99"/>
              </a:buClr>
              <a:buFontTx/>
              <a:buChar char="•"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42844" y="714356"/>
            <a:ext cx="8429684" cy="73865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>
              <a:buClr>
                <a:srgbClr val="00CC99"/>
              </a:buClr>
              <a:buFontTx/>
              <a:buChar char="•"/>
            </a:pPr>
            <a:r>
              <a:rPr lang="en-GB" sz="1400" dirty="0" smtClean="0"/>
              <a:t> A </a:t>
            </a:r>
            <a:r>
              <a:rPr lang="en-GB" sz="1400" b="1" u="sng" dirty="0" err="1" smtClean="0">
                <a:solidFill>
                  <a:srgbClr val="FF0000"/>
                </a:solidFill>
              </a:rPr>
              <a:t>Sawtooth</a:t>
            </a:r>
            <a:r>
              <a:rPr lang="en-GB" sz="1400" b="1" u="sng" dirty="0" smtClean="0">
                <a:solidFill>
                  <a:srgbClr val="FF0000"/>
                </a:solidFill>
              </a:rPr>
              <a:t> profile </a:t>
            </a:r>
            <a:r>
              <a:rPr lang="en-GB" sz="1400" dirty="0" smtClean="0"/>
              <a:t>is embedded in </a:t>
            </a:r>
            <a:r>
              <a:rPr lang="en-GB" sz="1400" dirty="0"/>
              <a:t>the LHC beam screen to reduce the photoelectron yield and the forward reflectivity</a:t>
            </a:r>
          </a:p>
          <a:p>
            <a:pPr>
              <a:buClr>
                <a:srgbClr val="00CC99"/>
              </a:buClr>
              <a:buFontTx/>
              <a:buChar char="•"/>
            </a:pPr>
            <a:r>
              <a:rPr lang="en-US" sz="1400" dirty="0"/>
              <a:t> In dipoles, </a:t>
            </a:r>
            <a:r>
              <a:rPr lang="en-US" sz="1400" b="1" u="sng" dirty="0">
                <a:solidFill>
                  <a:srgbClr val="FF0000"/>
                </a:solidFill>
              </a:rPr>
              <a:t>electron shield </a:t>
            </a:r>
            <a:r>
              <a:rPr lang="en-US" sz="1400" dirty="0"/>
              <a:t>are clamped to protect the cold </a:t>
            </a:r>
            <a:r>
              <a:rPr lang="en-US" sz="1400" dirty="0" smtClean="0"/>
              <a:t>bore from electron cloud heat load </a:t>
            </a:r>
            <a:endParaRPr lang="en-GB" sz="1400" dirty="0"/>
          </a:p>
        </p:txBody>
      </p:sp>
      <p:pic>
        <p:nvPicPr>
          <p:cNvPr id="5" name="Picture 7" descr="B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6332" y="1625176"/>
            <a:ext cx="2410377" cy="321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876924" y="5335361"/>
            <a:ext cx="2201232" cy="4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en-GB" sz="1100" dirty="0" smtClean="0"/>
              <a:t>Detail of the </a:t>
            </a:r>
            <a:r>
              <a:rPr lang="en-GB" sz="1100" dirty="0" err="1" smtClean="0"/>
              <a:t>sawtooth</a:t>
            </a:r>
            <a:r>
              <a:rPr lang="en-GB" sz="1100" dirty="0" smtClean="0"/>
              <a:t> profile:</a:t>
            </a:r>
            <a:endParaRPr lang="en-GB" sz="1100" dirty="0" smtClean="0"/>
          </a:p>
          <a:p>
            <a:pPr algn="ctr"/>
            <a:r>
              <a:rPr lang="en-GB" sz="1100" dirty="0" smtClean="0"/>
              <a:t>Courtesy </a:t>
            </a:r>
            <a:r>
              <a:rPr lang="en-GB" sz="1100" dirty="0"/>
              <a:t>N. Kos CERN TE/VSC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661048"/>
            <a:ext cx="3500437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4"/>
          <p:cNvGrpSpPr/>
          <p:nvPr/>
        </p:nvGrpSpPr>
        <p:grpSpPr>
          <a:xfrm>
            <a:off x="381000" y="4995326"/>
            <a:ext cx="5343525" cy="1143000"/>
            <a:chOff x="381000" y="5181600"/>
            <a:chExt cx="5343525" cy="1143000"/>
          </a:xfrm>
        </p:grpSpPr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0" y="5181600"/>
              <a:ext cx="4200525" cy="112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0" name="Object 0"/>
            <p:cNvGraphicFramePr>
              <a:graphicFrameLocks noChangeAspect="1"/>
            </p:cNvGraphicFramePr>
            <p:nvPr/>
          </p:nvGraphicFramePr>
          <p:xfrm>
            <a:off x="4038600" y="5486400"/>
            <a:ext cx="1085850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2" name="Designer Drawing" r:id="rId6" imgW="1085088" imgH="243840" progId="">
                    <p:embed/>
                  </p:oleObj>
                </mc:Choice>
                <mc:Fallback>
                  <p:oleObj name="Designer Drawing" r:id="rId6" imgW="1085088" imgH="2438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8600" y="5486400"/>
                          <a:ext cx="1085850" cy="244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2057400" y="6324600"/>
              <a:ext cx="1752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1295400" y="5791200"/>
              <a:ext cx="762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H="1">
              <a:off x="1295400" y="56388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V="1">
              <a:off x="1371600" y="54102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V="1">
              <a:off x="1371600" y="57912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381000" y="5486400"/>
              <a:ext cx="10294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~ 40 </a:t>
              </a:r>
              <a:r>
                <a:rPr lang="en-US">
                  <a:latin typeface="Symbol" pitchFamily="18" charset="2"/>
                </a:rPr>
                <a:t>m</a:t>
              </a:r>
              <a:r>
                <a:rPr lang="en-US"/>
                <a:t>m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2514600" y="5867400"/>
              <a:ext cx="11576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~ 500 </a:t>
              </a:r>
              <a:r>
                <a:rPr lang="en-US">
                  <a:latin typeface="Symbol" pitchFamily="18" charset="2"/>
                </a:rPr>
                <a:t>m</a:t>
              </a:r>
              <a:r>
                <a:rPr lang="en-US"/>
                <a:t>m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1896533" y="956733"/>
            <a:ext cx="3827992" cy="2091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43690" y="1381044"/>
            <a:ext cx="4253443" cy="7001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4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242036" y="6364817"/>
            <a:ext cx="455840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1" y="-3"/>
            <a:ext cx="9157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FCC-</a:t>
            </a:r>
            <a:r>
              <a:rPr lang="en-GB" sz="2400" dirty="0" err="1" smtClean="0"/>
              <a:t>hh</a:t>
            </a:r>
            <a:r>
              <a:rPr lang="en-GB" sz="2400" dirty="0" smtClean="0"/>
              <a:t>: 50+50 </a:t>
            </a:r>
            <a:r>
              <a:rPr lang="en-GB" sz="2400" dirty="0" err="1" smtClean="0"/>
              <a:t>TeV</a:t>
            </a:r>
            <a:r>
              <a:rPr lang="en-GB" sz="2400" dirty="0" smtClean="0"/>
              <a:t> pp Collider: Much Higher Synchrotron Radiation Flux</a:t>
            </a:r>
            <a:endParaRPr lang="en-GB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56" y="1301427"/>
            <a:ext cx="4839325" cy="462257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603142" y="1442002"/>
            <a:ext cx="1165977" cy="662228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03142" y="1434323"/>
            <a:ext cx="1501878" cy="3827953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49088" y="1132503"/>
            <a:ext cx="29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SC He </a:t>
            </a:r>
            <a:r>
              <a:rPr lang="en-GB" dirty="0" smtClean="0"/>
              <a:t>Cooling channels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545891" y="2478958"/>
            <a:ext cx="2486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Copper layer, 0.3 mm for impedance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37787" y="2669732"/>
            <a:ext cx="1089589" cy="4802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72876" y="3284173"/>
            <a:ext cx="109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Screen </a:t>
            </a:r>
            <a:endParaRPr lang="en-GB" dirty="0" smtClean="0"/>
          </a:p>
          <a:p>
            <a:pPr algn="ctr"/>
            <a:r>
              <a:rPr lang="en-GB" dirty="0" smtClean="0"/>
              <a:t>40~60 K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083806" y="3422651"/>
            <a:ext cx="1012136" cy="46188"/>
          </a:xfrm>
          <a:prstGeom prst="straightConnector1">
            <a:avLst/>
          </a:prstGeom>
          <a:ln>
            <a:solidFill>
              <a:srgbClr val="04CC2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2282" y="3823674"/>
            <a:ext cx="129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Deflector </a:t>
            </a:r>
            <a:endParaRPr lang="en-GB" dirty="0"/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1587810" y="3744472"/>
            <a:ext cx="916979" cy="263868"/>
          </a:xfrm>
          <a:prstGeom prst="straightConnector1">
            <a:avLst/>
          </a:prstGeom>
          <a:ln>
            <a:solidFill>
              <a:srgbClr val="04CC2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9012" y="5000676"/>
            <a:ext cx="2533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Ribs: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Mechanical strength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Photon stopper 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6890401" y="4221758"/>
            <a:ext cx="243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Copper strips for heat transfer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082207" y="4897483"/>
            <a:ext cx="160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Pumping holes </a:t>
            </a:r>
            <a:endParaRPr lang="en-GB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07912" y="820707"/>
            <a:ext cx="7728176" cy="416558"/>
          </a:xfrm>
          <a:prstGeom prst="rect">
            <a:avLst/>
          </a:prstGeom>
        </p:spPr>
        <p:txBody>
          <a:bodyPr vert="horz" lIns="45720" rIns="45720"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Beam screen concept</a:t>
            </a:r>
            <a:endParaRPr lang="en-US" sz="32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113035" y="4468869"/>
            <a:ext cx="1703281" cy="7063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2787" y="1654473"/>
            <a:ext cx="204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Magnet cold </a:t>
            </a:r>
            <a:r>
              <a:rPr lang="en-GB" dirty="0" smtClean="0"/>
              <a:t>bore</a:t>
            </a:r>
          </a:p>
          <a:p>
            <a:pPr algn="ctr"/>
            <a:r>
              <a:rPr lang="en-GB" dirty="0" smtClean="0"/>
              <a:t>1.9 K</a:t>
            </a:r>
            <a:endParaRPr lang="en-GB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17398" y="2005908"/>
            <a:ext cx="408650" cy="31849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168436" y="3787881"/>
            <a:ext cx="745071" cy="6048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714334" y="4838696"/>
            <a:ext cx="1381608" cy="244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4" t="6390" r="1960" b="7890"/>
          <a:stretch/>
        </p:blipFill>
        <p:spPr>
          <a:xfrm>
            <a:off x="6279425" y="737266"/>
            <a:ext cx="2844571" cy="1717265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3503569" y="2375381"/>
            <a:ext cx="1581048" cy="0"/>
          </a:xfrm>
          <a:prstGeom prst="line">
            <a:avLst/>
          </a:prstGeom>
          <a:ln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03569" y="5002810"/>
            <a:ext cx="1581048" cy="0"/>
          </a:xfrm>
          <a:prstGeom prst="line">
            <a:avLst/>
          </a:prstGeom>
          <a:ln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75704" y="5745488"/>
            <a:ext cx="220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Laser treatment</a:t>
            </a:r>
            <a:endParaRPr lang="en-GB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4704217" y="4897483"/>
            <a:ext cx="1215574" cy="86306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2603142" y="3588708"/>
            <a:ext cx="1672525" cy="954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2525010" y="3691836"/>
            <a:ext cx="1764654" cy="193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603142" y="3151085"/>
            <a:ext cx="213174" cy="442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542368" y="3891690"/>
            <a:ext cx="167361" cy="3689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709729" y="2454532"/>
            <a:ext cx="106587" cy="6905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723726" y="4270943"/>
            <a:ext cx="226938" cy="121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671616" y="4396013"/>
            <a:ext cx="269448" cy="50147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043424" y="6290936"/>
            <a:ext cx="449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Must sustain a quench force of 24 tons/m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1" grpId="0"/>
      <p:bldP spid="23" grpId="0"/>
      <p:bldP spid="24" grpId="0"/>
      <p:bldP spid="25" grpId="0"/>
      <p:bldP spid="28" grpId="0"/>
      <p:bldP spid="35" grpId="0"/>
      <p:bldP spid="6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466" y="-2"/>
            <a:ext cx="8864600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Summary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 smtClean="0"/>
              <a:t>As it has been shown during this short presentation of </a:t>
            </a:r>
            <a:r>
              <a:rPr lang="en-GB" sz="1700" b="1" dirty="0" smtClean="0"/>
              <a:t>few selected sample cases</a:t>
            </a:r>
            <a:r>
              <a:rPr lang="en-GB" sz="1700" dirty="0" smtClean="0"/>
              <a:t>, the CERN </a:t>
            </a:r>
            <a:r>
              <a:rPr lang="en-GB" sz="1700" b="1" dirty="0" smtClean="0"/>
              <a:t>Vacuum Surfaces and Coatings group</a:t>
            </a:r>
            <a:r>
              <a:rPr lang="en-GB" sz="1700" dirty="0" smtClean="0"/>
              <a:t> (VSC) is involved in a constant program of refurbishing of older machines, in order to guarantee the highest levels of overall machine availability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 smtClean="0"/>
              <a:t>VSC is also heavily involved in the study, development and operation of </a:t>
            </a:r>
            <a:r>
              <a:rPr lang="en-GB" sz="1700" b="1" dirty="0" smtClean="0"/>
              <a:t>approved projects </a:t>
            </a:r>
            <a:r>
              <a:rPr lang="en-GB" sz="1700" dirty="0" smtClean="0"/>
              <a:t>(High-Luminosity LHC (</a:t>
            </a:r>
            <a:r>
              <a:rPr lang="en-GB" sz="1700" b="1" dirty="0" smtClean="0"/>
              <a:t>HL-LHC</a:t>
            </a:r>
            <a:r>
              <a:rPr lang="en-GB" sz="1700" dirty="0" smtClean="0"/>
              <a:t>), LHC Injectors Upgrade (</a:t>
            </a:r>
            <a:r>
              <a:rPr lang="en-GB" sz="1700" b="1" dirty="0" smtClean="0"/>
              <a:t>LIU</a:t>
            </a:r>
            <a:r>
              <a:rPr lang="en-GB" sz="1700" dirty="0" smtClean="0"/>
              <a:t>), </a:t>
            </a:r>
            <a:r>
              <a:rPr lang="en-GB" sz="1700" b="1" dirty="0" smtClean="0"/>
              <a:t>AWAKE</a:t>
            </a:r>
            <a:r>
              <a:rPr lang="en-GB" sz="1700" dirty="0" smtClean="0"/>
              <a:t>, </a:t>
            </a:r>
            <a:r>
              <a:rPr lang="en-GB" sz="1700" b="1" dirty="0" smtClean="0"/>
              <a:t>MEDICIS</a:t>
            </a:r>
            <a:r>
              <a:rPr lang="en-GB" sz="1700" dirty="0" smtClean="0"/>
              <a:t>, </a:t>
            </a:r>
            <a:r>
              <a:rPr lang="en-GB" sz="1700" b="1" dirty="0" smtClean="0"/>
              <a:t>ELENA</a:t>
            </a:r>
            <a:r>
              <a:rPr lang="en-GB" sz="1700" dirty="0" smtClean="0"/>
              <a:t>) and also of </a:t>
            </a:r>
            <a:r>
              <a:rPr lang="en-GB" sz="1700" b="1" dirty="0" smtClean="0"/>
              <a:t>conceptual design studies </a:t>
            </a:r>
            <a:r>
              <a:rPr lang="en-GB" sz="1700" dirty="0" smtClean="0"/>
              <a:t>(</a:t>
            </a:r>
            <a:r>
              <a:rPr lang="en-GB" sz="1700" b="1" dirty="0" err="1" smtClean="0"/>
              <a:t>BioLEIR</a:t>
            </a:r>
            <a:r>
              <a:rPr lang="en-GB" sz="1700" dirty="0" smtClean="0"/>
              <a:t>, </a:t>
            </a:r>
            <a:r>
              <a:rPr lang="en-GB" sz="1700" b="1" dirty="0" smtClean="0"/>
              <a:t>FCC-</a:t>
            </a:r>
            <a:r>
              <a:rPr lang="en-GB" sz="1700" b="1" dirty="0" err="1" smtClean="0"/>
              <a:t>ee</a:t>
            </a:r>
            <a:r>
              <a:rPr lang="en-GB" sz="1700" dirty="0" smtClean="0"/>
              <a:t>, </a:t>
            </a:r>
            <a:r>
              <a:rPr lang="en-GB" sz="1700" b="1" dirty="0" smtClean="0"/>
              <a:t>FCC-</a:t>
            </a:r>
            <a:r>
              <a:rPr lang="en-GB" sz="1700" b="1" dirty="0" err="1" smtClean="0"/>
              <a:t>hh</a:t>
            </a:r>
            <a:r>
              <a:rPr lang="en-GB" sz="1700" dirty="0" smtClean="0"/>
              <a:t>, </a:t>
            </a:r>
            <a:r>
              <a:rPr lang="en-GB" sz="1700" b="1" dirty="0" err="1" smtClean="0"/>
              <a:t>etc</a:t>
            </a:r>
            <a:r>
              <a:rPr lang="en-GB" sz="1700" dirty="0" smtClean="0"/>
              <a:t>…)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 smtClean="0"/>
              <a:t>There is a constant need for </a:t>
            </a:r>
            <a:r>
              <a:rPr lang="en-GB" sz="1700" b="1" dirty="0" smtClean="0"/>
              <a:t>new vacuum chambers and components</a:t>
            </a:r>
            <a:r>
              <a:rPr lang="en-GB" sz="1700" dirty="0" smtClean="0"/>
              <a:t>, such as gauges, pumps, fittings, flanges, materials, surface treatment, and more…)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 smtClean="0"/>
              <a:t>Reliable, competent </a:t>
            </a:r>
            <a:r>
              <a:rPr lang="en-GB" sz="1700" b="1" dirty="0" smtClean="0"/>
              <a:t>industrial partners </a:t>
            </a:r>
            <a:r>
              <a:rPr lang="en-GB" sz="1700" dirty="0" smtClean="0"/>
              <a:t>are an important asset without whom our daily activities and long-term project would not be possible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 smtClean="0"/>
              <a:t>VSC is also heavily involved in </a:t>
            </a:r>
            <a:r>
              <a:rPr lang="en-GB" sz="1700" b="1" dirty="0" smtClean="0"/>
              <a:t>knowledge transfer </a:t>
            </a:r>
            <a:r>
              <a:rPr lang="en-GB" sz="1700" dirty="0" smtClean="0"/>
              <a:t>to and from industry, such as </a:t>
            </a:r>
            <a:r>
              <a:rPr lang="en-GB" sz="1700" b="1" dirty="0" smtClean="0"/>
              <a:t>thin-film coatings </a:t>
            </a:r>
            <a:r>
              <a:rPr lang="en-GB" sz="1700" dirty="0" smtClean="0"/>
              <a:t>(NEG, niobium), </a:t>
            </a:r>
            <a:r>
              <a:rPr lang="en-GB" sz="1700" b="1" dirty="0" smtClean="0"/>
              <a:t>surface treatments </a:t>
            </a:r>
            <a:r>
              <a:rPr lang="en-GB" sz="1700" dirty="0" smtClean="0"/>
              <a:t>(e.g. laser ablation), </a:t>
            </a:r>
            <a:r>
              <a:rPr lang="en-GB" sz="1700" b="1" dirty="0" smtClean="0"/>
              <a:t>novel sealing technologies </a:t>
            </a:r>
            <a:r>
              <a:rPr lang="en-GB" sz="1700" dirty="0" smtClean="0"/>
              <a:t>(e.g. shape-memory alloys and flanges)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>
              <a:spcBef>
                <a:spcPts val="600"/>
              </a:spcBef>
            </a:pPr>
            <a:r>
              <a:rPr lang="en-GB" sz="1700" b="1" i="1" dirty="0" smtClean="0"/>
              <a:t>We look forward to continuing this collaboration in the future with the many Italian companies which are already working with us and possibly with new ones as well.</a:t>
            </a:r>
            <a:endParaRPr lang="en-GB" sz="1700" dirty="0" smtClean="0"/>
          </a:p>
          <a:p>
            <a:pPr algn="ctr">
              <a:spcBef>
                <a:spcPts val="600"/>
              </a:spcBef>
            </a:pPr>
            <a:r>
              <a:rPr lang="en-GB" b="1" dirty="0" smtClean="0"/>
              <a:t>Thank you for your attention </a:t>
            </a:r>
            <a:r>
              <a:rPr lang="en-GB" b="1" dirty="0" smtClean="0">
                <a:sym typeface="Wingdings" panose="05000000000000000000" pitchFamily="2" charset="2"/>
              </a:rPr>
              <a:t></a:t>
            </a:r>
            <a:endParaRPr lang="en-GB" b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20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2334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CERN ACCELERATOR COMPLEX</a:t>
            </a:r>
            <a:endParaRPr lang="en-GB" b="1" dirty="0"/>
          </a:p>
        </p:txBody>
      </p:sp>
      <p:sp>
        <p:nvSpPr>
          <p:cNvPr id="2" name="Rectangle 1"/>
          <p:cNvSpPr/>
          <p:nvPr/>
        </p:nvSpPr>
        <p:spPr>
          <a:xfrm>
            <a:off x="155117" y="268103"/>
            <a:ext cx="8669867" cy="60861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https://cds.cern.ch/record/2197559/files/CCC-v2016.png?subformat=icon-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1" y="330374"/>
            <a:ext cx="8516558" cy="59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99064" y="481182"/>
            <a:ext cx="6282267" cy="209268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3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84" y="1933382"/>
            <a:ext cx="8650432" cy="163656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1232264"/>
            <a:ext cx="9144000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Pumps, Gauges, and Gate Valves </a:t>
            </a:r>
            <a:r>
              <a:rPr lang="en-GB" b="1" dirty="0" smtClean="0"/>
              <a:t>Installed along the Long Straight Sections (LSS) of the LHC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110930"/>
            <a:ext cx="9144000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Very large number of components, critical to the functioning and operation of the LHC: </a:t>
            </a:r>
            <a:r>
              <a:rPr lang="en-GB" b="1" dirty="0" smtClean="0">
                <a:sym typeface="Wingdings" panose="05000000000000000000" pitchFamily="2" charset="2"/>
              </a:rPr>
              <a:t> high reliability is compulsory!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450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01" y="1113620"/>
            <a:ext cx="5904400" cy="3226767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014134"/>
              </p:ext>
            </p:extLst>
          </p:nvPr>
        </p:nvGraphicFramePr>
        <p:xfrm>
          <a:off x="1236477" y="4729963"/>
          <a:ext cx="5291028" cy="960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22757"/>
                <a:gridCol w="1322757"/>
                <a:gridCol w="1322757"/>
                <a:gridCol w="1322757"/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Parent / Child issue</a:t>
                      </a:r>
                      <a:endParaRPr lang="en-GB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Issue count</a:t>
                      </a:r>
                      <a:r>
                        <a:rPr lang="en-GB" sz="1100" baseline="0" dirty="0" smtClean="0"/>
                        <a:t> [1]</a:t>
                      </a:r>
                      <a:endParaRPr lang="en-GB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Total duration [</a:t>
                      </a:r>
                      <a:r>
                        <a:rPr lang="en-GB" sz="1100" dirty="0" err="1" smtClean="0"/>
                        <a:t>hh:mm</a:t>
                      </a:r>
                      <a:r>
                        <a:rPr lang="en-GB" sz="1100" dirty="0" smtClean="0"/>
                        <a:t>]</a:t>
                      </a:r>
                      <a:endParaRPr lang="en-GB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Beam</a:t>
                      </a:r>
                      <a:r>
                        <a:rPr lang="en-GB" sz="1100" baseline="0" dirty="0" smtClean="0"/>
                        <a:t> dump [1]</a:t>
                      </a:r>
                      <a:endParaRPr lang="en-GB" sz="1100" dirty="0"/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Parent</a:t>
                      </a:r>
                      <a:endParaRPr lang="en-GB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/>
                        <a:t>01:22</a:t>
                      </a:r>
                      <a:endParaRPr lang="en-GB" sz="11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/>
                        <a:t>0</a:t>
                      </a:r>
                      <a:endParaRPr lang="en-GB" sz="1100" b="1" dirty="0"/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Child</a:t>
                      </a:r>
                      <a:endParaRPr lang="en-GB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</a:t>
                      </a:r>
                      <a:endParaRPr lang="en-GB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/>
                        <a:t>NA</a:t>
                      </a:r>
                      <a:endParaRPr lang="en-GB" sz="11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/>
                        <a:t>NA</a:t>
                      </a:r>
                      <a:endParaRPr lang="en-GB" sz="1100" b="1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527505" y="5036846"/>
            <a:ext cx="24436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i="1" dirty="0">
                <a:solidFill>
                  <a:srgbClr val="0070C0"/>
                </a:solidFill>
              </a:rPr>
              <a:t>Based on data from LHC Cardiogram and </a:t>
            </a:r>
          </a:p>
          <a:p>
            <a:pPr algn="ctr"/>
            <a:r>
              <a:rPr lang="en-GB" sz="1050" i="1" dirty="0">
                <a:solidFill>
                  <a:srgbClr val="0070C0"/>
                </a:solidFill>
              </a:rPr>
              <a:t>BVO OP tracking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1261" y="1593092"/>
            <a:ext cx="3141785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50" b="1" dirty="0"/>
              <a:t>Availability of LHC vacuum system 99.98%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2" t="745" r="8513" b="1457"/>
          <a:stretch/>
        </p:blipFill>
        <p:spPr>
          <a:xfrm>
            <a:off x="-1626" y="1224817"/>
            <a:ext cx="3032231" cy="25204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latinLnBrk="0" hangingPunct="1"/>
            <a:r>
              <a:rPr lang="en-GB" sz="3300" b="1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LHC</a:t>
            </a:r>
            <a:r>
              <a:rPr lang="cs-CZ" sz="3300" b="1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3300" b="1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VSC Operation Fault</a:t>
            </a:r>
            <a:endParaRPr lang="en-GB" dirty="0" smtClean="0">
              <a:effectLst/>
            </a:endParaRPr>
          </a:p>
        </p:txBody>
      </p:sp>
      <p:pic>
        <p:nvPicPr>
          <p:cNvPr id="9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</p:spPr>
      </p:pic>
    </p:spTree>
    <p:extLst>
      <p:ext uri="{BB962C8B-B14F-4D97-AF65-F5344CB8AC3E}">
        <p14:creationId xmlns:p14="http://schemas.microsoft.com/office/powerpoint/2010/main" val="34263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LHC Vacuum Operation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443" y="1075624"/>
            <a:ext cx="4096255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TE-VSC-BVO role for the LHC Vacuum Operation: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>
                <a:solidFill>
                  <a:srgbClr val="C00000"/>
                </a:solidFill>
              </a:rPr>
              <a:t>Participation for the scrubbing runs, MDs, normal operation.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/>
              <a:t>Vacuum validation for upgrade in the LHC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GB" sz="1350" dirty="0"/>
              <a:t>Support for the experiment background studies and machine operation committee.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43" y="3070410"/>
            <a:ext cx="3626796" cy="256278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911559" y="1075624"/>
            <a:ext cx="5136491" cy="4899421"/>
            <a:chOff x="3911559" y="1075624"/>
            <a:chExt cx="5136491" cy="4899421"/>
          </a:xfrm>
        </p:grpSpPr>
        <p:sp>
          <p:nvSpPr>
            <p:cNvPr id="7" name="TextBox 6"/>
            <p:cNvSpPr txBox="1"/>
            <p:nvPr/>
          </p:nvSpPr>
          <p:spPr>
            <a:xfrm>
              <a:off x="4391733" y="1075624"/>
              <a:ext cx="4176143" cy="3000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350" b="1" dirty="0"/>
                <a:t>2016 Pressure evolution in the LHC Experiments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5312" y="1521953"/>
              <a:ext cx="5028984" cy="182471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1559" y="3950045"/>
              <a:ext cx="5136491" cy="2025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260286" y="3657551"/>
              <a:ext cx="4439036" cy="3000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350" b="1" dirty="0"/>
                <a:t>2016 Normalized pressure to bunch intensity: ARCs</a:t>
              </a:r>
            </a:p>
          </p:txBody>
        </p:sp>
      </p:grpSp>
      <p:pic>
        <p:nvPicPr>
          <p:cNvPr id="13" name="Content Placeholder 2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09" y="139700"/>
            <a:ext cx="467999" cy="792000"/>
          </a:xfrm>
        </p:spPr>
      </p:pic>
    </p:spTree>
    <p:extLst>
      <p:ext uri="{BB962C8B-B14F-4D97-AF65-F5344CB8AC3E}">
        <p14:creationId xmlns:p14="http://schemas.microsoft.com/office/powerpoint/2010/main" val="31347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CERN(4-3).thmx</Template>
  <TotalTime>4676</TotalTime>
  <Words>2087</Words>
  <Application>Microsoft Office PowerPoint</Application>
  <PresentationFormat>On-screen Show (4:3)</PresentationFormat>
  <Paragraphs>421</Paragraphs>
  <Slides>57</Slides>
  <Notes>48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Calibri</vt:lpstr>
      <vt:lpstr>Courier New</vt:lpstr>
      <vt:lpstr>Symbol</vt:lpstr>
      <vt:lpstr>Times New Roman</vt:lpstr>
      <vt:lpstr>Verdana</vt:lpstr>
      <vt:lpstr>Wingdings</vt:lpstr>
      <vt:lpstr>CERN(4-3)</vt:lpstr>
      <vt:lpstr>Graph</vt:lpstr>
      <vt:lpstr>Designer Drawing</vt:lpstr>
      <vt:lpstr>PowerPoint Presentation</vt:lpstr>
      <vt:lpstr>Italy at CERN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LHC VSC Operation Fault</vt:lpstr>
      <vt:lpstr>LHC Vacuum Operation</vt:lpstr>
      <vt:lpstr>LHC Vacuum Operation</vt:lpstr>
      <vt:lpstr>LHC Vacuum Operation</vt:lpstr>
      <vt:lpstr>Synchrotron Radiation in the LHC</vt:lpstr>
      <vt:lpstr>Experimental areas upgrade – ATLAS</vt:lpstr>
      <vt:lpstr>Experimental areas upgrade – CMS</vt:lpstr>
      <vt:lpstr>Experimental areas upgrade – ALICE</vt:lpstr>
      <vt:lpstr>Experimental areas upgrade – LHCb</vt:lpstr>
      <vt:lpstr>LHC beam vacuum system  Continuous improvement for fast interventions</vt:lpstr>
      <vt:lpstr>LHC beam vacuum system  Continuous improvement for fast interventions</vt:lpstr>
      <vt:lpstr>PowerPoint Presentation</vt:lpstr>
      <vt:lpstr>PowerPoint Presentation</vt:lpstr>
      <vt:lpstr>SPS Operation Fault</vt:lpstr>
      <vt:lpstr>SPS Vacuum Operation Fault</vt:lpstr>
      <vt:lpstr>SPS Operation Intervention: Some examples</vt:lpstr>
      <vt:lpstr>SPS Operation Intervention: Some examples</vt:lpstr>
      <vt:lpstr>SPS Operation Intervention: Some examples</vt:lpstr>
      <vt:lpstr>SPS Operation Intervention: Some examples</vt:lpstr>
      <vt:lpstr>SPS Projects: LIU (LHC Injectors Upgrade)</vt:lpstr>
      <vt:lpstr>PowerPoint Presentation</vt:lpstr>
      <vt:lpstr>SPS Projects: AWAKE Installation</vt:lpstr>
      <vt:lpstr>SPS Projects: HL-LHC</vt:lpstr>
      <vt:lpstr>PowerPoint Presentation</vt:lpstr>
      <vt:lpstr>PowerPoint Presentation</vt:lpstr>
      <vt:lpstr>cPS Operation</vt:lpstr>
      <vt:lpstr>cPS Operation</vt:lpstr>
      <vt:lpstr>cPS PS: Leak in SS48</vt:lpstr>
      <vt:lpstr>cPS Interventions Overview</vt:lpstr>
      <vt:lpstr>cPS Projects: LIU Involvement</vt:lpstr>
      <vt:lpstr>cPS Projects: LINAC4</vt:lpstr>
      <vt:lpstr>cPS Projects: HIE-Isolde</vt:lpstr>
      <vt:lpstr>cPS Projects: MEDICIS</vt:lpstr>
      <vt:lpstr>PowerPoint Presentation</vt:lpstr>
      <vt:lpstr>PowerPoint Presentation</vt:lpstr>
      <vt:lpstr>cPS Projects: ELENA Installation</vt:lpstr>
      <vt:lpstr>cPS Projects: ELENA Installation</vt:lpstr>
      <vt:lpstr>cPS Projects: ELENA Commissioning</vt:lpstr>
      <vt:lpstr>cPS Projects: ELENA Acceptance tests</vt:lpstr>
      <vt:lpstr>PowerPoint Presentation</vt:lpstr>
      <vt:lpstr>Laboratory activities in 2016: Acceptance tests</vt:lpstr>
      <vt:lpstr>Some examples</vt:lpstr>
      <vt:lpstr>Some examples</vt:lpstr>
      <vt:lpstr>Some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Roberto Kersevan</cp:lastModifiedBy>
  <cp:revision>173</cp:revision>
  <dcterms:created xsi:type="dcterms:W3CDTF">2012-11-30T11:04:26Z</dcterms:created>
  <dcterms:modified xsi:type="dcterms:W3CDTF">2017-04-04T08:09:47Z</dcterms:modified>
</cp:coreProperties>
</file>