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63" r:id="rId5"/>
    <p:sldId id="272" r:id="rId6"/>
    <p:sldId id="274" r:id="rId7"/>
    <p:sldId id="273" r:id="rId8"/>
    <p:sldId id="275" r:id="rId9"/>
    <p:sldId id="276" r:id="rId10"/>
    <p:sldId id="267" r:id="rId11"/>
    <p:sldId id="277" r:id="rId12"/>
    <p:sldId id="278" r:id="rId13"/>
    <p:sldId id="279" r:id="rId14"/>
    <p:sldId id="280" r:id="rId15"/>
    <p:sldId id="282" r:id="rId16"/>
    <p:sldId id="270" r:id="rId17"/>
    <p:sldId id="285" r:id="rId18"/>
    <p:sldId id="284" r:id="rId19"/>
    <p:sldId id="286" r:id="rId20"/>
    <p:sldId id="283" r:id="rId21"/>
  </p:sldIdLst>
  <p:sldSz cx="9144000" cy="5143500" type="screen16x9"/>
  <p:notesSz cx="6797675" cy="9928225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B3C4"/>
    <a:srgbClr val="57F75F"/>
    <a:srgbClr val="9999FF"/>
    <a:srgbClr val="C7F1D1"/>
    <a:srgbClr val="000000"/>
    <a:srgbClr val="97E5AA"/>
    <a:srgbClr val="E0F2F7"/>
    <a:srgbClr val="B5BACC"/>
    <a:srgbClr val="B5B9C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>
        <p:scale>
          <a:sx n="80" d="100"/>
          <a:sy n="80" d="100"/>
        </p:scale>
        <p:origin x="-1002" y="-19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04/04/2017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05382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04/04/2017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05962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2840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6181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1755150"/>
            <a:ext cx="7200000" cy="135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 dirty="0" smtClean="0"/>
              <a:t>Presentation title - line 1 - Arial 30pt - bold </a:t>
            </a:r>
            <a:r>
              <a:rPr lang="en-GB" noProof="0" dirty="0" err="1" smtClean="0"/>
              <a:t>HiLumi</a:t>
            </a:r>
            <a:r>
              <a:rPr lang="en-GB" noProof="0" dirty="0" smtClean="0"/>
              <a:t> dark grey - line 2</a:t>
            </a:r>
            <a:br>
              <a:rPr lang="en-GB" noProof="0" dirty="0" smtClean="0"/>
            </a:br>
            <a:r>
              <a:rPr lang="en-GB" noProof="0" dirty="0" smtClean="0"/>
              <a:t>line 3</a:t>
            </a:r>
            <a:br>
              <a:rPr lang="en-GB" noProof="0" dirty="0" smtClean="0"/>
            </a:br>
            <a:r>
              <a:rPr lang="en-GB" noProof="0" dirty="0" smtClean="0"/>
              <a:t>line 4   </a:t>
            </a:r>
            <a:endParaRPr lang="en-GB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00450"/>
            <a:ext cx="6480000" cy="74295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 smtClean="0"/>
              <a:t>Author(s</a:t>
            </a:r>
            <a:r>
              <a:rPr lang="en-GB" noProof="0" dirty="0" smtClean="0"/>
              <a:t>)  - Arial 20 pt – </a:t>
            </a:r>
            <a:r>
              <a:rPr lang="en-GB" noProof="0" dirty="0" err="1" smtClean="0"/>
              <a:t>HiLumi</a:t>
            </a:r>
            <a:r>
              <a:rPr lang="en-GB" noProof="0" dirty="0" smtClean="0"/>
              <a:t> dark grey</a:t>
            </a:r>
            <a:endParaRPr lang="en-GB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990600" y="4767263"/>
            <a:ext cx="6690000" cy="270000"/>
          </a:xfrm>
        </p:spPr>
        <p:txBody>
          <a:bodyPr lIns="0" tIns="0" rIns="0" bIns="0" anchor="b" anchorCtr="0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GB" noProof="0" smtClean="0"/>
              <a:t>DFX studies - 6th HL-LHC collaboration meeting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4767263"/>
            <a:ext cx="360000" cy="27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1602" y="285750"/>
            <a:ext cx="3134659" cy="1270627"/>
          </a:xfrm>
          <a:prstGeom prst="rect">
            <a:avLst/>
          </a:prstGeom>
        </p:spPr>
      </p:pic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4424362"/>
            <a:ext cx="6480000" cy="261938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400" b="1" i="1">
                <a:solidFill>
                  <a:srgbClr val="700A0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 smtClean="0"/>
              <a:t>Slide title – line 1 – Arial 30 pt – HiLumi blue</a:t>
            </a:r>
            <a:br>
              <a:rPr lang="en-GB" noProof="0" smtClean="0"/>
            </a:br>
            <a:r>
              <a:rPr lang="en-GB" noProof="0" smtClean="0"/>
              <a:t>Slide title – line 2 – Arial 30 pt – HiLumi blue</a:t>
            </a:r>
            <a:endParaRPr lang="en-GB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914401"/>
            <a:ext cx="7920000" cy="3680222"/>
          </a:xfrm>
        </p:spPr>
        <p:txBody>
          <a:bodyPr lIns="0" tIns="0" rIns="0" bIns="0"/>
          <a:lstStyle/>
          <a:p>
            <a:pPr lvl="0"/>
            <a:r>
              <a:rPr lang="en-GB" noProof="0" dirty="0" smtClean="0"/>
              <a:t>Click to modify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smtClean="0"/>
              <a:t>Slide title – line 1 – Arial 30 pt – HiLumi blue</a:t>
            </a:r>
            <a:br>
              <a:rPr lang="en-GB" noProof="0" smtClean="0"/>
            </a:br>
            <a:r>
              <a:rPr lang="en-GB" noProof="0" smtClean="0"/>
              <a:t>Slide title – line 2 – Arial 30 pt – HiLumi blue</a:t>
            </a:r>
            <a:endParaRPr lang="en-GB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911424"/>
            <a:ext cx="4040188" cy="47982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1543050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texts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911424"/>
            <a:ext cx="4041775" cy="47982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6" y="1543050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texts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1905000" y="4767263"/>
            <a:ext cx="6627000" cy="270000"/>
          </a:xfrm>
        </p:spPr>
        <p:txBody>
          <a:bodyPr/>
          <a:lstStyle/>
          <a:p>
            <a:r>
              <a:rPr lang="en-GB" noProof="0" smtClean="0"/>
              <a:t>DFX studies - 6th HL-LHC collaboration meeting</a:t>
            </a:r>
            <a:endParaRPr lang="en-GB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Slide title – line 1 – Arial 30 pt – HiLumi blue</a:t>
            </a:r>
            <a:br>
              <a:rPr lang="en-GB" noProof="0" smtClean="0"/>
            </a:br>
            <a:r>
              <a:rPr lang="en-GB" noProof="0" smtClean="0"/>
              <a:t>Slide title – line 2 – Arial 30 pt – HiLumi blue</a:t>
            </a:r>
            <a:endParaRPr lang="en-GB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05000" y="4767263"/>
            <a:ext cx="6627000" cy="270000"/>
          </a:xfrm>
        </p:spPr>
        <p:txBody>
          <a:bodyPr/>
          <a:lstStyle/>
          <a:p>
            <a:r>
              <a:rPr lang="en-GB" noProof="0" smtClean="0"/>
              <a:t>DFX studies - 6th HL-LHC collaboration meeting</a:t>
            </a:r>
            <a:endParaRPr lang="en-GB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81200" y="4767263"/>
            <a:ext cx="6553200" cy="270000"/>
          </a:xfrm>
        </p:spPr>
        <p:txBody>
          <a:bodyPr/>
          <a:lstStyle/>
          <a:p>
            <a:r>
              <a:rPr lang="en-GB" noProof="0" smtClean="0"/>
              <a:t>DFX studies - 6th HL-LHC collaboration meeting</a:t>
            </a:r>
            <a:endParaRPr lang="en-GB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342900"/>
            <a:ext cx="79200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3829050"/>
            <a:ext cx="7920000" cy="742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smtClean="0"/>
              <a:t>Text – image caption – comments ....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981200" y="4767263"/>
            <a:ext cx="6550800" cy="270000"/>
          </a:xfrm>
        </p:spPr>
        <p:txBody>
          <a:bodyPr/>
          <a:lstStyle/>
          <a:p>
            <a:r>
              <a:rPr lang="en-GB" noProof="0" smtClean="0"/>
              <a:t>DFX studies - 6th HL-LHC collaboration meeting</a:t>
            </a:r>
            <a:endParaRPr lang="en-GB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3486150"/>
            <a:ext cx="7918450" cy="28575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 smtClean="0"/>
              <a:t>Image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351800" y="2031750"/>
            <a:ext cx="6440400" cy="1225800"/>
          </a:xfrm>
        </p:spPr>
        <p:txBody>
          <a:bodyPr/>
          <a:lstStyle>
            <a:lvl1pPr>
              <a:defRPr b="1" i="1">
                <a:solidFill>
                  <a:schemeClr val="tx2"/>
                </a:solidFill>
              </a:defRPr>
            </a:lvl1pPr>
          </a:lstStyle>
          <a:p>
            <a:r>
              <a:rPr lang="en-GB" noProof="0" smtClean="0"/>
              <a:t>Thank you message....</a:t>
            </a:r>
            <a:endParaRPr lang="en-GB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219200" y="4767263"/>
            <a:ext cx="6573000" cy="270000"/>
          </a:xfrm>
        </p:spPr>
        <p:txBody>
          <a:bodyPr/>
          <a:lstStyle/>
          <a:p>
            <a:r>
              <a:rPr lang="en-GB" noProof="0" smtClean="0"/>
              <a:t>DFX studies - 6th HL-LHC collaboration meeting</a:t>
            </a:r>
            <a:endParaRPr lang="en-GB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1351800" y="3714750"/>
            <a:ext cx="6440400" cy="914400"/>
          </a:xfrm>
        </p:spPr>
        <p:txBody>
          <a:bodyPr anchor="b">
            <a:noAutofit/>
          </a:bodyPr>
          <a:lstStyle>
            <a:lvl1pPr>
              <a:buFontTx/>
              <a:buNone/>
              <a:defRPr sz="1200" baseline="0">
                <a:solidFill>
                  <a:schemeClr val="tx2"/>
                </a:solidFill>
              </a:defRPr>
            </a:lvl1pPr>
            <a:lvl2pPr>
              <a:buFontTx/>
              <a:buNone/>
              <a:defRPr sz="1400"/>
            </a:lvl2pPr>
            <a:lvl3pPr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en-GB" noProof="0" smtClean="0"/>
              <a:t>Credits if needed: reference 1, reference 2 ...</a:t>
            </a:r>
            <a:endParaRPr lang="en-GB" noProof="0"/>
          </a:p>
        </p:txBody>
      </p:sp>
      <p:pic>
        <p:nvPicPr>
          <p:cNvPr id="7" name="Image 6" descr="HLU-logoN-titl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1602" y="285750"/>
            <a:ext cx="3134659" cy="127062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35000"/>
            <a:ext cx="7920000" cy="54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 smtClean="0"/>
              <a:t>Slide title – line 1 – Arial 30 pt – HiLumi blue</a:t>
            </a:r>
            <a:br>
              <a:rPr lang="en-GB" noProof="0" smtClean="0"/>
            </a:br>
            <a:r>
              <a:rPr lang="en-GB" noProof="0" smtClean="0"/>
              <a:t>Slide title – line 2 – Arial 30 pt – HiLumi blue</a:t>
            </a:r>
            <a:endParaRPr lang="en-GB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028701"/>
            <a:ext cx="7920000" cy="356592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smtClean="0"/>
              <a:t>Click to edit Master texts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4767263"/>
            <a:ext cx="6550800" cy="27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en-GB" smtClean="0"/>
              <a:t>DFX studies - 6th HL-LHC collaboration meeting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4767263"/>
            <a:ext cx="360000" cy="27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  <p:sldLayoutId id="2147483658" r:id="rId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Superconducting Links and Cold Powering components for HL-LHC 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19" name="Sous-titre 18"/>
          <p:cNvSpPr>
            <a:spLocks noGrp="1"/>
          </p:cNvSpPr>
          <p:nvPr>
            <p:ph type="subTitle" idx="1"/>
          </p:nvPr>
        </p:nvSpPr>
        <p:spPr>
          <a:xfrm>
            <a:off x="1371600" y="3105150"/>
            <a:ext cx="6728792" cy="742950"/>
          </a:xfrm>
        </p:spPr>
        <p:txBody>
          <a:bodyPr>
            <a:normAutofit/>
          </a:bodyPr>
          <a:lstStyle/>
          <a:p>
            <a:r>
              <a:rPr lang="en-GB" sz="1800" dirty="0" smtClean="0"/>
              <a:t>A. Ballarino, CERN, TE-MSC</a:t>
            </a:r>
            <a:endParaRPr lang="en-GB" sz="1800" dirty="0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GB" sz="1600" i="0" dirty="0">
                <a:solidFill>
                  <a:schemeClr val="bg2"/>
                </a:solidFill>
              </a:rPr>
              <a:t>ITALY AT CERN, 4-7 </a:t>
            </a:r>
            <a:r>
              <a:rPr lang="en-GB" sz="1600" i="0" dirty="0" err="1" smtClean="0">
                <a:solidFill>
                  <a:schemeClr val="bg2"/>
                </a:solidFill>
              </a:rPr>
              <a:t>Aprile</a:t>
            </a:r>
            <a:r>
              <a:rPr lang="en-GB" sz="1600" i="0" dirty="0" smtClean="0">
                <a:solidFill>
                  <a:schemeClr val="bg2"/>
                </a:solidFill>
              </a:rPr>
              <a:t> </a:t>
            </a:r>
            <a:r>
              <a:rPr lang="en-GB" sz="1600" i="0" dirty="0">
                <a:solidFill>
                  <a:schemeClr val="bg2"/>
                </a:solidFill>
              </a:rPr>
              <a:t>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7933" y="-128490"/>
            <a:ext cx="5400160" cy="540000"/>
          </a:xfrm>
        </p:spPr>
        <p:txBody>
          <a:bodyPr/>
          <a:lstStyle/>
          <a:p>
            <a:pPr algn="l"/>
            <a:r>
              <a:rPr lang="en-GB" dirty="0" smtClean="0"/>
              <a:t>Quantities and Components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1276343" y="1780442"/>
            <a:ext cx="7867657" cy="3358967"/>
            <a:chOff x="1276343" y="1780442"/>
            <a:chExt cx="7867657" cy="3358967"/>
          </a:xfrm>
        </p:grpSpPr>
        <p:grpSp>
          <p:nvGrpSpPr>
            <p:cNvPr id="6" name="Group 5"/>
            <p:cNvGrpSpPr/>
            <p:nvPr/>
          </p:nvGrpSpPr>
          <p:grpSpPr>
            <a:xfrm>
              <a:off x="1276343" y="1780442"/>
              <a:ext cx="7867657" cy="3358967"/>
              <a:chOff x="1276343" y="1780442"/>
              <a:chExt cx="7867657" cy="3358967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2267744" y="1780442"/>
                <a:ext cx="6876256" cy="3358967"/>
                <a:chOff x="0" y="2387876"/>
                <a:chExt cx="9144000" cy="4466732"/>
              </a:xfrm>
            </p:grpSpPr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rightnessContrast bright="2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3436"/>
                <a:stretch/>
              </p:blipFill>
              <p:spPr>
                <a:xfrm>
                  <a:off x="0" y="2387876"/>
                  <a:ext cx="9144000" cy="4466732"/>
                </a:xfrm>
                <a:prstGeom prst="rect">
                  <a:avLst/>
                </a:prstGeom>
              </p:spPr>
            </p:pic>
            <p:grpSp>
              <p:nvGrpSpPr>
                <p:cNvPr id="14" name="Group 13"/>
                <p:cNvGrpSpPr/>
                <p:nvPr/>
              </p:nvGrpSpPr>
              <p:grpSpPr>
                <a:xfrm>
                  <a:off x="732" y="3302617"/>
                  <a:ext cx="7503243" cy="3151508"/>
                  <a:chOff x="2348914" y="4223252"/>
                  <a:chExt cx="5576254" cy="2342135"/>
                </a:xfrm>
              </p:grpSpPr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3721502" y="5170674"/>
                    <a:ext cx="4203666" cy="1394713"/>
                    <a:chOff x="4905306" y="4494853"/>
                    <a:chExt cx="5648840" cy="1874199"/>
                  </a:xfrm>
                </p:grpSpPr>
                <p:sp>
                  <p:nvSpPr>
                    <p:cNvPr id="19" name="TextBox 18"/>
                    <p:cNvSpPr txBox="1"/>
                    <p:nvPr/>
                  </p:nvSpPr>
                  <p:spPr>
                    <a:xfrm rot="21022299">
                      <a:off x="6577396" y="5762257"/>
                      <a:ext cx="598712" cy="45940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GB" sz="1200" b="1" dirty="0" smtClean="0"/>
                        <a:t>D1</a:t>
                      </a:r>
                      <a:endParaRPr lang="en-GB" sz="1200" b="1" dirty="0"/>
                    </a:p>
                  </p:txBody>
                </p:sp>
                <p:sp>
                  <p:nvSpPr>
                    <p:cNvPr id="20" name="TextBox 19"/>
                    <p:cNvSpPr txBox="1"/>
                    <p:nvPr/>
                  </p:nvSpPr>
                  <p:spPr>
                    <a:xfrm rot="20947841">
                      <a:off x="7132949" y="5628843"/>
                      <a:ext cx="577442" cy="45940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GB" sz="1200" b="1" dirty="0" smtClean="0"/>
                        <a:t>CP</a:t>
                      </a:r>
                      <a:endParaRPr lang="en-GB" sz="1200" b="1" dirty="0"/>
                    </a:p>
                  </p:txBody>
                </p:sp>
                <p:sp>
                  <p:nvSpPr>
                    <p:cNvPr id="21" name="TextBox 20"/>
                    <p:cNvSpPr txBox="1"/>
                    <p:nvPr/>
                  </p:nvSpPr>
                  <p:spPr>
                    <a:xfrm rot="20988596">
                      <a:off x="7878406" y="5470019"/>
                      <a:ext cx="612005" cy="45940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GB" sz="1200" b="1" dirty="0" smtClean="0"/>
                        <a:t>Q3</a:t>
                      </a:r>
                      <a:endParaRPr lang="en-GB" sz="1200" b="1" dirty="0"/>
                    </a:p>
                  </p:txBody>
                </p:sp>
                <p:sp>
                  <p:nvSpPr>
                    <p:cNvPr id="22" name="TextBox 21"/>
                    <p:cNvSpPr txBox="1"/>
                    <p:nvPr/>
                  </p:nvSpPr>
                  <p:spPr>
                    <a:xfrm rot="20956418">
                      <a:off x="8573579" y="5307036"/>
                      <a:ext cx="750251" cy="45940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GB" sz="1200" b="1" dirty="0" smtClean="0"/>
                        <a:t>Q2b</a:t>
                      </a:r>
                      <a:endParaRPr lang="en-GB" sz="1200" b="1" dirty="0"/>
                    </a:p>
                  </p:txBody>
                </p:sp>
                <p:sp>
                  <p:nvSpPr>
                    <p:cNvPr id="23" name="TextBox 22"/>
                    <p:cNvSpPr txBox="1"/>
                    <p:nvPr/>
                  </p:nvSpPr>
                  <p:spPr>
                    <a:xfrm rot="20821435">
                      <a:off x="9243534" y="5154697"/>
                      <a:ext cx="736956" cy="45940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GB" sz="1200" b="1" dirty="0" smtClean="0"/>
                        <a:t>Q2a</a:t>
                      </a:r>
                      <a:endParaRPr lang="en-GB" sz="1200" b="1" dirty="0"/>
                    </a:p>
                  </p:txBody>
                </p:sp>
                <p:sp>
                  <p:nvSpPr>
                    <p:cNvPr id="24" name="TextBox 23"/>
                    <p:cNvSpPr txBox="1"/>
                    <p:nvPr/>
                  </p:nvSpPr>
                  <p:spPr>
                    <a:xfrm rot="21053899">
                      <a:off x="9942141" y="5031386"/>
                      <a:ext cx="612005" cy="45940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GB" sz="1200" b="1" dirty="0" smtClean="0"/>
                        <a:t>Q1</a:t>
                      </a:r>
                      <a:endParaRPr lang="en-GB" sz="1200" b="1" dirty="0"/>
                    </a:p>
                  </p:txBody>
                </p:sp>
                <p:sp>
                  <p:nvSpPr>
                    <p:cNvPr id="25" name="TextBox 24"/>
                    <p:cNvSpPr txBox="1"/>
                    <p:nvPr/>
                  </p:nvSpPr>
                  <p:spPr>
                    <a:xfrm>
                      <a:off x="4905306" y="5712750"/>
                      <a:ext cx="688042" cy="36786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GB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DFM</a:t>
                      </a:r>
                      <a:endParaRPr lang="en-GB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p:txBody>
                </p:sp>
                <p:cxnSp>
                  <p:nvCxnSpPr>
                    <p:cNvPr id="26" name="Straight Connector 25"/>
                    <p:cNvCxnSpPr>
                      <a:stCxn id="25" idx="2"/>
                    </p:cNvCxnSpPr>
                    <p:nvPr/>
                  </p:nvCxnSpPr>
                  <p:spPr>
                    <a:xfrm>
                      <a:off x="5249328" y="6080614"/>
                      <a:ext cx="167223" cy="288438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7" name="TextBox 26"/>
                    <p:cNvSpPr txBox="1"/>
                    <p:nvPr/>
                  </p:nvSpPr>
                  <p:spPr>
                    <a:xfrm>
                      <a:off x="5916327" y="5370943"/>
                      <a:ext cx="801759" cy="36786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DFX</a:t>
                      </a:r>
                      <a:endParaRPr lang="en-GB" sz="1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p:txBody>
                </p:sp>
                <p:cxnSp>
                  <p:nvCxnSpPr>
                    <p:cNvPr id="28" name="Straight Connector 27"/>
                    <p:cNvCxnSpPr>
                      <a:stCxn id="27" idx="2"/>
                      <a:endCxn id="10" idx="0"/>
                    </p:cNvCxnSpPr>
                    <p:nvPr/>
                  </p:nvCxnSpPr>
                  <p:spPr>
                    <a:xfrm flipH="1">
                      <a:off x="6307006" y="5738806"/>
                      <a:ext cx="10201" cy="358567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9" name="TextBox 28"/>
                    <p:cNvSpPr txBox="1"/>
                    <p:nvPr/>
                  </p:nvSpPr>
                  <p:spPr>
                    <a:xfrm>
                      <a:off x="5543621" y="4494853"/>
                      <a:ext cx="1437394" cy="36786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GB" sz="1200" b="1" dirty="0" err="1" smtClean="0">
                          <a:solidFill>
                            <a:schemeClr val="accent2"/>
                          </a:solidFill>
                        </a:rPr>
                        <a:t>SCLink</a:t>
                      </a:r>
                      <a:r>
                        <a:rPr lang="en-GB" sz="1200" b="1" dirty="0" smtClean="0">
                          <a:solidFill>
                            <a:schemeClr val="accent2"/>
                          </a:solidFill>
                        </a:rPr>
                        <a:t> DSH</a:t>
                      </a:r>
                      <a:endParaRPr lang="en-GB" sz="1200" b="1" dirty="0">
                        <a:solidFill>
                          <a:schemeClr val="accent2"/>
                        </a:solidFill>
                      </a:endParaRPr>
                    </a:p>
                  </p:txBody>
                </p:sp>
                <p:cxnSp>
                  <p:nvCxnSpPr>
                    <p:cNvPr id="30" name="Straight Connector 29"/>
                    <p:cNvCxnSpPr/>
                    <p:nvPr/>
                  </p:nvCxnSpPr>
                  <p:spPr>
                    <a:xfrm flipH="1">
                      <a:off x="5543621" y="4799741"/>
                      <a:ext cx="288961" cy="186130"/>
                    </a:xfrm>
                    <a:prstGeom prst="line">
                      <a:avLst/>
                    </a:prstGeom>
                    <a:ln>
                      <a:solidFill>
                        <a:schemeClr val="accent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6" name="Oval 15"/>
                  <p:cNvSpPr/>
                  <p:nvPr/>
                </p:nvSpPr>
                <p:spPr>
                  <a:xfrm>
                    <a:off x="5243987" y="4450080"/>
                    <a:ext cx="657948" cy="627017"/>
                  </a:xfrm>
                  <a:prstGeom prst="ellipse">
                    <a:avLst/>
                  </a:prstGeom>
                  <a:noFill/>
                  <a:ln>
                    <a:solidFill>
                      <a:schemeClr val="accent6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" name="Oval 16"/>
                  <p:cNvSpPr/>
                  <p:nvPr/>
                </p:nvSpPr>
                <p:spPr>
                  <a:xfrm>
                    <a:off x="2348914" y="4770543"/>
                    <a:ext cx="657948" cy="627017"/>
                  </a:xfrm>
                  <a:prstGeom prst="ellipse">
                    <a:avLst/>
                  </a:prstGeom>
                  <a:noFill/>
                  <a:ln>
                    <a:solidFill>
                      <a:schemeClr val="accent6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5539179" y="4223252"/>
                    <a:ext cx="595979" cy="27375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>
                      <a:defRPr sz="1200" b="1"/>
                    </a:lvl1pPr>
                  </a:lstStyle>
                  <a:p>
                    <a:r>
                      <a:rPr lang="en-GB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DFHX</a:t>
                    </a:r>
                    <a:endParaRPr lang="en-GB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p:grpSp>
          </p:grpSp>
          <p:sp>
            <p:nvSpPr>
              <p:cNvPr id="9" name="Rounded Rectangle 8"/>
              <p:cNvSpPr/>
              <p:nvPr/>
            </p:nvSpPr>
            <p:spPr>
              <a:xfrm rot="20868910">
                <a:off x="3964228" y="4797965"/>
                <a:ext cx="247975" cy="107760"/>
              </a:xfrm>
              <a:prstGeom prst="roundRect">
                <a:avLst/>
              </a:prstGeom>
              <a:solidFill>
                <a:srgbClr val="92D05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 rot="20880900">
                <a:off x="4626467" y="4632294"/>
                <a:ext cx="198659" cy="126743"/>
              </a:xfrm>
              <a:prstGeom prst="roundRect">
                <a:avLst/>
              </a:prstGeom>
              <a:solidFill>
                <a:srgbClr val="FFFF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276343" y="4378172"/>
                <a:ext cx="223811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00" i="1" dirty="0" smtClean="0">
                    <a:solidFill>
                      <a:schemeClr val="tx2"/>
                    </a:solidFill>
                  </a:rPr>
                  <a:t>Illustration of the position of the DFX</a:t>
                </a:r>
              </a:p>
              <a:p>
                <a:r>
                  <a:rPr lang="en-GB" sz="1000" i="1" dirty="0" smtClean="0">
                    <a:solidFill>
                      <a:schemeClr val="tx2"/>
                    </a:solidFill>
                  </a:rPr>
                  <a:t>(not latest version for details)</a:t>
                </a:r>
                <a:endParaRPr lang="en-GB" sz="1000" i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3468133" y="3070556"/>
                <a:ext cx="1964927" cy="1681638"/>
              </a:xfrm>
              <a:custGeom>
                <a:avLst/>
                <a:gdLst>
                  <a:gd name="connsiteX0" fmla="*/ 1964927 w 1964927"/>
                  <a:gd name="connsiteY0" fmla="*/ 76504 h 1681638"/>
                  <a:gd name="connsiteX1" fmla="*/ 1865867 w 1964927"/>
                  <a:gd name="connsiteY1" fmla="*/ 61264 h 1681638"/>
                  <a:gd name="connsiteX2" fmla="*/ 1782047 w 1964927"/>
                  <a:gd name="connsiteY2" fmla="*/ 304 h 1681638"/>
                  <a:gd name="connsiteX3" fmla="*/ 1507727 w 1964927"/>
                  <a:gd name="connsiteY3" fmla="*/ 38404 h 1681638"/>
                  <a:gd name="connsiteX4" fmla="*/ 1195307 w 1964927"/>
                  <a:gd name="connsiteY4" fmla="*/ 53644 h 1681638"/>
                  <a:gd name="connsiteX5" fmla="*/ 745727 w 1964927"/>
                  <a:gd name="connsiteY5" fmla="*/ 122224 h 1681638"/>
                  <a:gd name="connsiteX6" fmla="*/ 341867 w 1964927"/>
                  <a:gd name="connsiteY6" fmla="*/ 145084 h 1681638"/>
                  <a:gd name="connsiteX7" fmla="*/ 44687 w 1964927"/>
                  <a:gd name="connsiteY7" fmla="*/ 190804 h 1681638"/>
                  <a:gd name="connsiteX8" fmla="*/ 6587 w 1964927"/>
                  <a:gd name="connsiteY8" fmla="*/ 259384 h 1681638"/>
                  <a:gd name="connsiteX9" fmla="*/ 98027 w 1964927"/>
                  <a:gd name="connsiteY9" fmla="*/ 327964 h 1681638"/>
                  <a:gd name="connsiteX10" fmla="*/ 151367 w 1964927"/>
                  <a:gd name="connsiteY10" fmla="*/ 449884 h 1681638"/>
                  <a:gd name="connsiteX11" fmla="*/ 296147 w 1964927"/>
                  <a:gd name="connsiteY11" fmla="*/ 503224 h 1681638"/>
                  <a:gd name="connsiteX12" fmla="*/ 395207 w 1964927"/>
                  <a:gd name="connsiteY12" fmla="*/ 670864 h 1681638"/>
                  <a:gd name="connsiteX13" fmla="*/ 593327 w 1964927"/>
                  <a:gd name="connsiteY13" fmla="*/ 686104 h 1681638"/>
                  <a:gd name="connsiteX14" fmla="*/ 646667 w 1964927"/>
                  <a:gd name="connsiteY14" fmla="*/ 876604 h 1681638"/>
                  <a:gd name="connsiteX15" fmla="*/ 799067 w 1964927"/>
                  <a:gd name="connsiteY15" fmla="*/ 868984 h 1681638"/>
                  <a:gd name="connsiteX16" fmla="*/ 860027 w 1964927"/>
                  <a:gd name="connsiteY16" fmla="*/ 990904 h 1681638"/>
                  <a:gd name="connsiteX17" fmla="*/ 882887 w 1964927"/>
                  <a:gd name="connsiteY17" fmla="*/ 1227124 h 1681638"/>
                  <a:gd name="connsiteX18" fmla="*/ 905747 w 1964927"/>
                  <a:gd name="connsiteY18" fmla="*/ 1554784 h 1681638"/>
                  <a:gd name="connsiteX19" fmla="*/ 981947 w 1964927"/>
                  <a:gd name="connsiteY19" fmla="*/ 1676704 h 1681638"/>
                  <a:gd name="connsiteX20" fmla="*/ 1157207 w 1964927"/>
                  <a:gd name="connsiteY20" fmla="*/ 1646224 h 1681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64927" h="1681638">
                    <a:moveTo>
                      <a:pt x="1964927" y="76504"/>
                    </a:moveTo>
                    <a:cubicBezTo>
                      <a:pt x="1930637" y="75234"/>
                      <a:pt x="1896347" y="73964"/>
                      <a:pt x="1865867" y="61264"/>
                    </a:cubicBezTo>
                    <a:cubicBezTo>
                      <a:pt x="1835387" y="48564"/>
                      <a:pt x="1841737" y="4114"/>
                      <a:pt x="1782047" y="304"/>
                    </a:cubicBezTo>
                    <a:cubicBezTo>
                      <a:pt x="1722357" y="-3506"/>
                      <a:pt x="1605517" y="29514"/>
                      <a:pt x="1507727" y="38404"/>
                    </a:cubicBezTo>
                    <a:cubicBezTo>
                      <a:pt x="1409937" y="47294"/>
                      <a:pt x="1322307" y="39674"/>
                      <a:pt x="1195307" y="53644"/>
                    </a:cubicBezTo>
                    <a:cubicBezTo>
                      <a:pt x="1068307" y="67614"/>
                      <a:pt x="887967" y="106984"/>
                      <a:pt x="745727" y="122224"/>
                    </a:cubicBezTo>
                    <a:cubicBezTo>
                      <a:pt x="603487" y="137464"/>
                      <a:pt x="458707" y="133654"/>
                      <a:pt x="341867" y="145084"/>
                    </a:cubicBezTo>
                    <a:cubicBezTo>
                      <a:pt x="225027" y="156514"/>
                      <a:pt x="100567" y="171754"/>
                      <a:pt x="44687" y="190804"/>
                    </a:cubicBezTo>
                    <a:cubicBezTo>
                      <a:pt x="-11193" y="209854"/>
                      <a:pt x="-2303" y="236524"/>
                      <a:pt x="6587" y="259384"/>
                    </a:cubicBezTo>
                    <a:cubicBezTo>
                      <a:pt x="15477" y="282244"/>
                      <a:pt x="73897" y="296214"/>
                      <a:pt x="98027" y="327964"/>
                    </a:cubicBezTo>
                    <a:cubicBezTo>
                      <a:pt x="122157" y="359714"/>
                      <a:pt x="118347" y="420674"/>
                      <a:pt x="151367" y="449884"/>
                    </a:cubicBezTo>
                    <a:cubicBezTo>
                      <a:pt x="184387" y="479094"/>
                      <a:pt x="255507" y="466394"/>
                      <a:pt x="296147" y="503224"/>
                    </a:cubicBezTo>
                    <a:cubicBezTo>
                      <a:pt x="336787" y="540054"/>
                      <a:pt x="345677" y="640384"/>
                      <a:pt x="395207" y="670864"/>
                    </a:cubicBezTo>
                    <a:cubicBezTo>
                      <a:pt x="444737" y="701344"/>
                      <a:pt x="551417" y="651814"/>
                      <a:pt x="593327" y="686104"/>
                    </a:cubicBezTo>
                    <a:cubicBezTo>
                      <a:pt x="635237" y="720394"/>
                      <a:pt x="612377" y="846124"/>
                      <a:pt x="646667" y="876604"/>
                    </a:cubicBezTo>
                    <a:cubicBezTo>
                      <a:pt x="680957" y="907084"/>
                      <a:pt x="763507" y="849934"/>
                      <a:pt x="799067" y="868984"/>
                    </a:cubicBezTo>
                    <a:cubicBezTo>
                      <a:pt x="834627" y="888034"/>
                      <a:pt x="846057" y="931214"/>
                      <a:pt x="860027" y="990904"/>
                    </a:cubicBezTo>
                    <a:cubicBezTo>
                      <a:pt x="873997" y="1050594"/>
                      <a:pt x="875267" y="1133144"/>
                      <a:pt x="882887" y="1227124"/>
                    </a:cubicBezTo>
                    <a:cubicBezTo>
                      <a:pt x="890507" y="1321104"/>
                      <a:pt x="889237" y="1479854"/>
                      <a:pt x="905747" y="1554784"/>
                    </a:cubicBezTo>
                    <a:cubicBezTo>
                      <a:pt x="922257" y="1629714"/>
                      <a:pt x="940037" y="1661464"/>
                      <a:pt x="981947" y="1676704"/>
                    </a:cubicBezTo>
                    <a:cubicBezTo>
                      <a:pt x="1023857" y="1691944"/>
                      <a:pt x="1090532" y="1669084"/>
                      <a:pt x="1157207" y="1646224"/>
                    </a:cubicBezTo>
                  </a:path>
                </a:pathLst>
              </a:custGeom>
              <a:noFill/>
              <a:ln w="28575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21053899">
              <a:off x="8295330" y="3772875"/>
              <a:ext cx="3305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/>
                <a:t>IP</a:t>
              </a:r>
              <a:endParaRPr lang="en-GB" sz="1200" b="1" dirty="0"/>
            </a:p>
          </p:txBody>
        </p:sp>
      </p:grpSp>
      <p:pic>
        <p:nvPicPr>
          <p:cNvPr id="31" name="Picture 4" descr="http://player.slideplayer.fr/37/10691208/data/images/img5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991" y="-2977"/>
            <a:ext cx="3683010" cy="207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405990" y="339502"/>
            <a:ext cx="5390146" cy="2844155"/>
          </a:xfrm>
        </p:spPr>
        <p:txBody>
          <a:bodyPr>
            <a:normAutofit/>
          </a:bodyPr>
          <a:lstStyle/>
          <a:p>
            <a:r>
              <a:rPr lang="en-GB" sz="2000" b="1" dirty="0" smtClean="0"/>
              <a:t>In total, for the DSH</a:t>
            </a:r>
            <a:r>
              <a:rPr lang="en-GB" sz="2000" dirty="0" smtClean="0"/>
              <a:t>: 8 series units + 2 spare units</a:t>
            </a:r>
            <a:endParaRPr lang="en-GB" sz="2000" dirty="0"/>
          </a:p>
          <a:p>
            <a:r>
              <a:rPr lang="en-GB" sz="2000" b="1" dirty="0" smtClean="0"/>
              <a:t>In total, for the current leads:</a:t>
            </a:r>
          </a:p>
          <a:p>
            <a:pPr marL="0" indent="0" defTabSz="355600">
              <a:buNone/>
            </a:pPr>
            <a:r>
              <a:rPr lang="en-GB" sz="2000" b="1" dirty="0"/>
              <a:t>	</a:t>
            </a:r>
            <a:r>
              <a:rPr lang="en-GB" sz="1800" dirty="0" smtClean="0"/>
              <a:t>16 units rated at 18 kA</a:t>
            </a:r>
          </a:p>
          <a:p>
            <a:pPr marL="0" indent="0" defTabSz="355600">
              <a:buNone/>
            </a:pPr>
            <a:r>
              <a:rPr lang="en-GB" sz="1800" dirty="0"/>
              <a:t>	 </a:t>
            </a:r>
            <a:r>
              <a:rPr lang="en-GB" sz="1800" dirty="0" smtClean="0"/>
              <a:t>8 units rated at 13 kA</a:t>
            </a:r>
          </a:p>
          <a:p>
            <a:pPr marL="0" indent="0" defTabSz="355600">
              <a:buNone/>
            </a:pPr>
            <a:r>
              <a:rPr lang="en-GB" sz="1800" dirty="0"/>
              <a:t>	</a:t>
            </a:r>
            <a:r>
              <a:rPr lang="en-GB" sz="1800" dirty="0" smtClean="0"/>
              <a:t>48 units rated at 2 kA</a:t>
            </a:r>
          </a:p>
          <a:p>
            <a:pPr marL="0" indent="0" defTabSz="355600">
              <a:buNone/>
            </a:pPr>
            <a:r>
              <a:rPr lang="en-GB" sz="1800" dirty="0" smtClean="0"/>
              <a:t>	80 units rated at 0.2 kA</a:t>
            </a:r>
          </a:p>
          <a:p>
            <a:pPr marL="0" indent="0" defTabSz="355600">
              <a:buNone/>
            </a:pPr>
            <a:r>
              <a:rPr lang="en-GB" sz="1800" dirty="0" smtClean="0"/>
              <a:t>	32 units rated at 0.8 kA</a:t>
            </a:r>
          </a:p>
          <a:p>
            <a:pPr marL="0" indent="0" defTabSz="355600">
              <a:buNone/>
            </a:pPr>
            <a:endParaRPr lang="en-GB" dirty="0" smtClean="0"/>
          </a:p>
        </p:txBody>
      </p:sp>
      <p:sp>
        <p:nvSpPr>
          <p:cNvPr id="33" name="TextBox 32"/>
          <p:cNvSpPr txBox="1"/>
          <p:nvPr/>
        </p:nvSpPr>
        <p:spPr>
          <a:xfrm>
            <a:off x="1547664" y="3022108"/>
            <a:ext cx="628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/>
            </a:lvl1pPr>
          </a:lstStyle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DFHM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03355" y="4770928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A. </a:t>
            </a:r>
            <a:r>
              <a:rPr lang="en-GB" dirty="0" err="1" smtClean="0"/>
              <a:t>Ballarino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96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0053"/>
            <a:ext cx="7920000" cy="540000"/>
          </a:xfrm>
        </p:spPr>
        <p:txBody>
          <a:bodyPr/>
          <a:lstStyle/>
          <a:p>
            <a:r>
              <a:rPr lang="en-GB" dirty="0" smtClean="0"/>
              <a:t>MgB</a:t>
            </a:r>
            <a:r>
              <a:rPr lang="en-GB" baseline="-25000" dirty="0" smtClean="0"/>
              <a:t>2</a:t>
            </a:r>
            <a:r>
              <a:rPr lang="en-GB" dirty="0" smtClean="0"/>
              <a:t> cable assemblies and DSH</a:t>
            </a:r>
            <a:endParaRPr lang="en-GB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8" t="538" r="5013" b="3475"/>
          <a:stretch/>
        </p:blipFill>
        <p:spPr bwMode="auto">
          <a:xfrm>
            <a:off x="600357" y="659079"/>
            <a:ext cx="2685771" cy="2681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spect="1"/>
          </p:cNvSpPr>
          <p:nvPr/>
        </p:nvSpPr>
        <p:spPr>
          <a:xfrm>
            <a:off x="1199288" y="4373518"/>
            <a:ext cx="1685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Green: MgB</a:t>
            </a:r>
            <a:r>
              <a:rPr lang="en-GB" baseline="-25000" dirty="0" smtClean="0"/>
              <a:t>2</a:t>
            </a:r>
          </a:p>
          <a:p>
            <a:r>
              <a:rPr lang="en-GB" dirty="0" smtClean="0"/>
              <a:t>Red   : Copper</a:t>
            </a:r>
            <a:endParaRPr lang="en-GB" dirty="0"/>
          </a:p>
        </p:txBody>
      </p:sp>
      <p:sp>
        <p:nvSpPr>
          <p:cNvPr id="6" name="TextBox 5"/>
          <p:cNvSpPr txBox="1">
            <a:spLocks noChangeAspect="1"/>
          </p:cNvSpPr>
          <p:nvPr/>
        </p:nvSpPr>
        <p:spPr>
          <a:xfrm>
            <a:off x="1291461" y="3483531"/>
            <a:ext cx="1628972" cy="369332"/>
          </a:xfrm>
          <a:prstGeom prst="rect">
            <a:avLst/>
          </a:prstGeom>
          <a:noFill/>
          <a:ln w="34925">
            <a:solidFill>
              <a:srgbClr val="0036A2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36A2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</a:t>
            </a:r>
            <a:r>
              <a:rPr lang="en-GB" dirty="0" err="1" smtClean="0">
                <a:solidFill>
                  <a:srgbClr val="0036A2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ext</a:t>
            </a:r>
            <a:r>
              <a:rPr lang="en-GB" dirty="0" smtClean="0">
                <a:solidFill>
                  <a:srgbClr val="0036A2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 65 mm</a:t>
            </a:r>
            <a:endParaRPr lang="en-GB" dirty="0">
              <a:solidFill>
                <a:srgbClr val="003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>
            <a:spLocks noChangeAspect="1"/>
          </p:cNvSpPr>
          <p:nvPr/>
        </p:nvSpPr>
        <p:spPr>
          <a:xfrm>
            <a:off x="215050" y="403704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Mass  10 kg/m</a:t>
            </a: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4804127" y="735279"/>
            <a:ext cx="2613398" cy="3609542"/>
            <a:chOff x="4522802" y="628073"/>
            <a:chExt cx="4051464" cy="5595755"/>
          </a:xfrm>
        </p:grpSpPr>
        <p:pic>
          <p:nvPicPr>
            <p:cNvPr id="9" name="Picture 2" descr="D:\Eucas\image_cryostat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46" r="5974" b="7659"/>
            <a:stretch/>
          </p:blipFill>
          <p:spPr bwMode="auto">
            <a:xfrm>
              <a:off x="4561986" y="628073"/>
              <a:ext cx="4012280" cy="2833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D:\Eucas\image_cryostat4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78" b="4731"/>
            <a:stretch/>
          </p:blipFill>
          <p:spPr bwMode="auto">
            <a:xfrm>
              <a:off x="4522802" y="3495150"/>
              <a:ext cx="4051464" cy="2728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>
            <a:spLocks noChangeAspect="1"/>
          </p:cNvSpPr>
          <p:nvPr/>
        </p:nvSpPr>
        <p:spPr>
          <a:xfrm>
            <a:off x="5148064" y="4506674"/>
            <a:ext cx="1855049" cy="369332"/>
          </a:xfrm>
          <a:prstGeom prst="rect">
            <a:avLst/>
          </a:prstGeom>
          <a:noFill/>
          <a:ln w="34925">
            <a:solidFill>
              <a:srgbClr val="0036A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36A2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</a:t>
            </a:r>
            <a:r>
              <a:rPr lang="en-GB" dirty="0" err="1" smtClean="0">
                <a:solidFill>
                  <a:srgbClr val="0036A2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ext</a:t>
            </a:r>
            <a:r>
              <a:rPr lang="en-GB" dirty="0" smtClean="0">
                <a:solidFill>
                  <a:srgbClr val="0036A2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 220 mm</a:t>
            </a:r>
            <a:endParaRPr lang="en-GB" dirty="0">
              <a:solidFill>
                <a:srgbClr val="003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03355" y="4770928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A. </a:t>
            </a:r>
            <a:r>
              <a:rPr lang="en-GB" dirty="0" err="1" smtClean="0"/>
              <a:t>Ballarino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369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108230"/>
            <a:ext cx="7920000" cy="540000"/>
          </a:xfrm>
        </p:spPr>
        <p:txBody>
          <a:bodyPr/>
          <a:lstStyle/>
          <a:p>
            <a:r>
              <a:rPr lang="en-GB" dirty="0" smtClean="0"/>
              <a:t>MgB</a:t>
            </a:r>
            <a:r>
              <a:rPr lang="en-GB" baseline="-25000" dirty="0" smtClean="0"/>
              <a:t>2 </a:t>
            </a:r>
            <a:r>
              <a:rPr lang="en-GB" dirty="0" smtClean="0"/>
              <a:t>wires and cables</a:t>
            </a:r>
            <a:endParaRPr lang="en-GB" dirty="0"/>
          </a:p>
        </p:txBody>
      </p:sp>
      <p:pic>
        <p:nvPicPr>
          <p:cNvPr id="4" name="Immagine 5" descr="C:\Users\grasso.gianni\AppData\Local\Microsoft\Windows\Temporary Internet Files\Content.Outlook\5KE19FPJ\sem_8842(x150) (2)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8" b="13701"/>
          <a:stretch/>
        </p:blipFill>
        <p:spPr bwMode="auto">
          <a:xfrm>
            <a:off x="467544" y="1046507"/>
            <a:ext cx="1564938" cy="1309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9151"/>
            <a:ext cx="1373505" cy="118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3290"/>
            <a:ext cx="1347654" cy="1245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0915" y="2857001"/>
            <a:ext cx="2252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 kA @ 20 K, CERN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176938" y="1050871"/>
            <a:ext cx="2330895" cy="584775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0070C0"/>
                </a:solidFill>
              </a:rPr>
              <a:t>MgB</a:t>
            </a:r>
            <a:r>
              <a:rPr lang="en-GB" sz="1600" b="1" baseline="-25000" dirty="0" smtClean="0">
                <a:solidFill>
                  <a:srgbClr val="0070C0"/>
                </a:solidFill>
              </a:rPr>
              <a:t>2</a:t>
            </a:r>
            <a:r>
              <a:rPr lang="en-GB" sz="1600" b="1" dirty="0" smtClean="0">
                <a:solidFill>
                  <a:srgbClr val="0070C0"/>
                </a:solidFill>
              </a:rPr>
              <a:t> Wire (</a:t>
            </a:r>
            <a:r>
              <a:rPr lang="en-GB" sz="1600" b="1" dirty="0" smtClean="0">
                <a:solidFill>
                  <a:srgbClr val="0070C0"/>
                </a:solidFill>
                <a:sym typeface="Symbol"/>
              </a:rPr>
              <a:t> = 1 mm)</a:t>
            </a:r>
          </a:p>
          <a:p>
            <a:r>
              <a:rPr lang="en-GB" sz="1600" b="1" dirty="0" smtClean="0">
                <a:solidFill>
                  <a:srgbClr val="0070C0"/>
                </a:solidFill>
                <a:sym typeface="Symbol"/>
              </a:rPr>
              <a:t>37 MgB</a:t>
            </a:r>
            <a:r>
              <a:rPr lang="en-GB" sz="1600" b="1" baseline="-25000" dirty="0" smtClean="0">
                <a:solidFill>
                  <a:srgbClr val="0070C0"/>
                </a:solidFill>
                <a:sym typeface="Symbol"/>
              </a:rPr>
              <a:t>2</a:t>
            </a:r>
            <a:r>
              <a:rPr lang="en-GB" sz="1600" b="1" dirty="0" smtClean="0">
                <a:solidFill>
                  <a:srgbClr val="0070C0"/>
                </a:solidFill>
                <a:sym typeface="Symbol"/>
              </a:rPr>
              <a:t> Filaments</a:t>
            </a:r>
            <a:endParaRPr lang="en-GB" sz="16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9502"/>
            <a:ext cx="163449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13924" y="1709395"/>
            <a:ext cx="1973617" cy="646331"/>
          </a:xfrm>
          <a:prstGeom prst="rect">
            <a:avLst/>
          </a:prstGeom>
          <a:noFill/>
          <a:ln w="412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2"/>
                </a:solidFill>
                <a:sym typeface="Symbol"/>
              </a:rPr>
              <a:t>&gt; 100 km of wire</a:t>
            </a:r>
          </a:p>
          <a:p>
            <a:r>
              <a:rPr lang="en-GB" b="1" dirty="0" smtClean="0">
                <a:solidFill>
                  <a:schemeClr val="bg2"/>
                </a:solidFill>
                <a:sym typeface="Symbol"/>
              </a:rPr>
              <a:t>procured</a:t>
            </a:r>
            <a:endParaRPr lang="en-GB" b="1" dirty="0">
              <a:solidFill>
                <a:schemeClr val="bg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52" y="3155788"/>
            <a:ext cx="2480310" cy="193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\\CERN\dfs\Projects\jhurte\Photos_et_videos_machines\Photos\Tratos\Visit_19&amp;20_12_2016\IMG_5097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9" b="16609"/>
          <a:stretch/>
        </p:blipFill>
        <p:spPr bwMode="auto">
          <a:xfrm>
            <a:off x="5466666" y="1114249"/>
            <a:ext cx="2246681" cy="19492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1" t="18085" r="-5731" b="23313"/>
          <a:stretch/>
        </p:blipFill>
        <p:spPr bwMode="auto">
          <a:xfrm>
            <a:off x="6876256" y="521816"/>
            <a:ext cx="1257300" cy="524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797824"/>
            <a:ext cx="1600200" cy="2571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292080" y="402218"/>
            <a:ext cx="147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 kA @ 20 K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7779524" y="4774168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A. </a:t>
            </a:r>
            <a:r>
              <a:rPr lang="en-GB" dirty="0" err="1" smtClean="0"/>
              <a:t>Ballarino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361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Eucas\Foto\1305140_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1" t="6191" r="19339"/>
          <a:stretch/>
        </p:blipFill>
        <p:spPr bwMode="auto">
          <a:xfrm>
            <a:off x="6699876" y="339502"/>
            <a:ext cx="2192604" cy="460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02194" y="378767"/>
            <a:ext cx="1144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L= 20 m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0994" y="0"/>
            <a:ext cx="1483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CERN, SM-18</a:t>
            </a:r>
            <a:endParaRPr lang="en-GB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609600"/>
            <a:ext cx="125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L</a:t>
            </a:r>
            <a:r>
              <a:rPr lang="en-GB" sz="2400" b="1" dirty="0" smtClean="0">
                <a:solidFill>
                  <a:schemeClr val="bg1"/>
                </a:solidFill>
              </a:rPr>
              <a:t> </a:t>
            </a:r>
            <a:r>
              <a:rPr lang="en-GB" sz="2400" b="1" dirty="0" smtClean="0">
                <a:solidFill>
                  <a:schemeClr val="bg1"/>
                </a:solidFill>
                <a:sym typeface="Symbol"/>
              </a:rPr>
              <a:t> 20 m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5898" y="3691511"/>
            <a:ext cx="1172116" cy="923330"/>
          </a:xfrm>
          <a:prstGeom prst="rect">
            <a:avLst/>
          </a:prstGeom>
          <a:noFill/>
          <a:ln w="317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err="1" smtClean="0"/>
              <a:t>GHe</a:t>
            </a:r>
            <a:endParaRPr lang="en-GB" b="1" dirty="0" smtClean="0"/>
          </a:p>
          <a:p>
            <a:r>
              <a:rPr lang="en-GB" b="1" dirty="0" smtClean="0"/>
              <a:t>5 K- 70 K</a:t>
            </a:r>
          </a:p>
          <a:p>
            <a:r>
              <a:rPr lang="en-GB" b="1" dirty="0" smtClean="0">
                <a:sym typeface="Symbol"/>
              </a:rPr>
              <a:t> 1 K </a:t>
            </a:r>
            <a:endParaRPr lang="en-GB" b="1" dirty="0"/>
          </a:p>
        </p:txBody>
      </p:sp>
      <p:pic>
        <p:nvPicPr>
          <p:cNvPr id="15" name="Immagin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5" b="10631"/>
          <a:stretch/>
        </p:blipFill>
        <p:spPr>
          <a:xfrm>
            <a:off x="304800" y="670985"/>
            <a:ext cx="3008737" cy="3938565"/>
          </a:xfrm>
          <a:prstGeom prst="rect">
            <a:avLst/>
          </a:prstGeom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1" t="18085" r="-5731" b="23313"/>
          <a:stretch/>
        </p:blipFill>
        <p:spPr bwMode="auto">
          <a:xfrm>
            <a:off x="2195736" y="54130"/>
            <a:ext cx="1257300" cy="524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3024" y="131810"/>
            <a:ext cx="12362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err="1" smtClean="0"/>
              <a:t>Cryotec</a:t>
            </a:r>
            <a:r>
              <a:rPr lang="en-GB" sz="2200" dirty="0" smtClean="0"/>
              <a:t> </a:t>
            </a:r>
            <a:endParaRPr lang="en-GB" sz="2200" dirty="0"/>
          </a:p>
        </p:txBody>
      </p:sp>
      <p:pic>
        <p:nvPicPr>
          <p:cNvPr id="2050" name="Picture 2" descr="C:\Users\Administrator\AppData\Local\Microsoft\Windows\Temporary Internet Files\Content.IE5\G3LOVSU7\IMG_559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5" b="25195"/>
          <a:stretch/>
        </p:blipFill>
        <p:spPr bwMode="auto">
          <a:xfrm>
            <a:off x="3453036" y="840432"/>
            <a:ext cx="2950090" cy="384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923928" y="398360"/>
            <a:ext cx="2098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CERN, Building 927</a:t>
            </a:r>
            <a:endParaRPr lang="en-GB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203355" y="4866714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A. </a:t>
            </a:r>
            <a:r>
              <a:rPr lang="en-GB" dirty="0" err="1" smtClean="0"/>
              <a:t>Ballarino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323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291589" y="2346484"/>
            <a:ext cx="8623811" cy="323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cxnSp>
        <p:nvCxnSpPr>
          <p:cNvPr id="5" name="Straight Connector 4"/>
          <p:cNvCxnSpPr/>
          <p:nvPr/>
        </p:nvCxnSpPr>
        <p:spPr>
          <a:xfrm>
            <a:off x="291590" y="2221793"/>
            <a:ext cx="0" cy="591416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08418" y="2279809"/>
            <a:ext cx="0" cy="591416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810000" y="2272016"/>
            <a:ext cx="0" cy="591416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6"/>
          <p:cNvSpPr txBox="1"/>
          <p:nvPr/>
        </p:nvSpPr>
        <p:spPr>
          <a:xfrm>
            <a:off x="139190" y="280411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15432" y="27676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2024</a:t>
            </a:r>
            <a:endParaRPr lang="en-US" dirty="0"/>
          </a:p>
        </p:txBody>
      </p:sp>
      <p:sp>
        <p:nvSpPr>
          <p:cNvPr id="10" name="TextBox 16"/>
          <p:cNvSpPr txBox="1"/>
          <p:nvPr/>
        </p:nvSpPr>
        <p:spPr>
          <a:xfrm>
            <a:off x="3614458" y="280664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11" name="TextBox 36"/>
          <p:cNvSpPr txBox="1"/>
          <p:nvPr/>
        </p:nvSpPr>
        <p:spPr>
          <a:xfrm>
            <a:off x="2991647" y="28133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12" name="TextBox 37"/>
          <p:cNvSpPr txBox="1"/>
          <p:nvPr/>
        </p:nvSpPr>
        <p:spPr>
          <a:xfrm>
            <a:off x="2382047" y="279892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13" name="TextBox 46"/>
          <p:cNvSpPr txBox="1"/>
          <p:nvPr/>
        </p:nvSpPr>
        <p:spPr>
          <a:xfrm>
            <a:off x="1663190" y="280411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14" name="TextBox 47"/>
          <p:cNvSpPr txBox="1"/>
          <p:nvPr/>
        </p:nvSpPr>
        <p:spPr>
          <a:xfrm>
            <a:off x="901190" y="281320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2014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810000" y="13716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114800" y="1371600"/>
            <a:ext cx="3967332" cy="0"/>
          </a:xfrm>
          <a:prstGeom prst="line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5-Point Star 16"/>
          <p:cNvSpPr/>
          <p:nvPr/>
        </p:nvSpPr>
        <p:spPr>
          <a:xfrm>
            <a:off x="3318520" y="2203609"/>
            <a:ext cx="533400" cy="562841"/>
          </a:xfrm>
          <a:prstGeom prst="star5">
            <a:avLst/>
          </a:prstGeom>
          <a:solidFill>
            <a:srgbClr val="FFFF00"/>
          </a:solidFill>
          <a:ln w="222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2361521" y="3496727"/>
            <a:ext cx="20926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Test at CERN of </a:t>
            </a:r>
          </a:p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Demo  System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78919" y="940713"/>
            <a:ext cx="2209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Series Production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88224" y="3651870"/>
            <a:ext cx="24609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Integration in LHC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5-Point Star 20"/>
          <p:cNvSpPr/>
          <p:nvPr/>
        </p:nvSpPr>
        <p:spPr>
          <a:xfrm>
            <a:off x="7848079" y="2239728"/>
            <a:ext cx="600279" cy="562841"/>
          </a:xfrm>
          <a:prstGeom prst="star5">
            <a:avLst/>
          </a:prstGeom>
          <a:solidFill>
            <a:srgbClr val="FFFF00"/>
          </a:solidFill>
          <a:ln w="222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16"/>
          <p:cNvSpPr txBox="1"/>
          <p:nvPr/>
        </p:nvSpPr>
        <p:spPr>
          <a:xfrm>
            <a:off x="4965037" y="276946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2021</a:t>
            </a:r>
            <a:endParaRPr lang="en-US" dirty="0"/>
          </a:p>
        </p:txBody>
      </p:sp>
      <p:sp>
        <p:nvSpPr>
          <p:cNvPr id="23" name="5-Point Star 22"/>
          <p:cNvSpPr/>
          <p:nvPr/>
        </p:nvSpPr>
        <p:spPr>
          <a:xfrm>
            <a:off x="4972993" y="2209800"/>
            <a:ext cx="600279" cy="562841"/>
          </a:xfrm>
          <a:prstGeom prst="star5">
            <a:avLst/>
          </a:prstGeom>
          <a:solidFill>
            <a:srgbClr val="FFFF00"/>
          </a:solidFill>
          <a:ln w="222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071675" y="3075806"/>
            <a:ext cx="3003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Test in String of Magnets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5912664" y="2057400"/>
            <a:ext cx="2235554" cy="0"/>
          </a:xfrm>
          <a:prstGeom prst="line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899231" y="1600200"/>
            <a:ext cx="1736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Test of Series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91589" y="457200"/>
            <a:ext cx="3518411" cy="457200"/>
            <a:chOff x="291589" y="457200"/>
            <a:chExt cx="3518411" cy="457200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291589" y="914400"/>
              <a:ext cx="3518411" cy="0"/>
            </a:xfrm>
            <a:prstGeom prst="line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838200" y="457200"/>
              <a:ext cx="21355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Prototype activity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6445696" y="3635912"/>
            <a:ext cx="2590800" cy="430887"/>
          </a:xfrm>
          <a:prstGeom prst="rect">
            <a:avLst/>
          </a:prstGeom>
          <a:solidFill>
            <a:srgbClr val="B44AA5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3352800" y="-76200"/>
            <a:ext cx="17390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Timeline</a:t>
            </a:r>
            <a:endParaRPr lang="en-GB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03355" y="4866714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A. </a:t>
            </a:r>
            <a:r>
              <a:rPr lang="en-GB" dirty="0" err="1" smtClean="0"/>
              <a:t>Ballarino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302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  <p:bldP spid="20" grpId="0"/>
      <p:bldP spid="22" grpId="0"/>
      <p:bldP spid="23" grpId="0" animBg="1"/>
      <p:bldP spid="24" grpId="0"/>
      <p:bldP spid="26" grpId="0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5644"/>
            <a:ext cx="7920000" cy="540000"/>
          </a:xfrm>
        </p:spPr>
        <p:txBody>
          <a:bodyPr/>
          <a:lstStyle/>
          <a:p>
            <a:r>
              <a:rPr lang="en-GB" dirty="0" smtClean="0"/>
              <a:t>Summarizing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59329"/>
            <a:ext cx="8568952" cy="36802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Of interest for industry:</a:t>
            </a:r>
          </a:p>
          <a:p>
            <a:pPr marL="0" indent="0">
              <a:buNone/>
            </a:pPr>
            <a:endParaRPr lang="en-GB" sz="1400" dirty="0" smtClean="0"/>
          </a:p>
          <a:p>
            <a:r>
              <a:rPr lang="en-GB" dirty="0" smtClean="0"/>
              <a:t>Cryostats (DFH and DF)</a:t>
            </a:r>
          </a:p>
          <a:p>
            <a:r>
              <a:rPr lang="en-GB" dirty="0" smtClean="0"/>
              <a:t>Flexible cryostats (DSH)</a:t>
            </a:r>
          </a:p>
          <a:p>
            <a:r>
              <a:rPr lang="en-GB" dirty="0" smtClean="0"/>
              <a:t>MgB</a:t>
            </a:r>
            <a:r>
              <a:rPr lang="en-GB" baseline="-25000" dirty="0" smtClean="0"/>
              <a:t>2</a:t>
            </a:r>
            <a:r>
              <a:rPr lang="en-GB" dirty="0" smtClean="0"/>
              <a:t> wire</a:t>
            </a:r>
          </a:p>
          <a:p>
            <a:r>
              <a:rPr lang="en-GB" dirty="0" smtClean="0"/>
              <a:t>Cabling </a:t>
            </a:r>
          </a:p>
          <a:p>
            <a:r>
              <a:rPr lang="en-GB" dirty="0" smtClean="0"/>
              <a:t>Current leads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 algn="just">
              <a:buNone/>
            </a:pPr>
            <a:r>
              <a:rPr lang="en-GB" sz="2400" dirty="0" smtClean="0"/>
              <a:t>Future in-kind contributions for current leads and </a:t>
            </a:r>
          </a:p>
          <a:p>
            <a:pPr marL="0" indent="0" algn="just">
              <a:buNone/>
            </a:pPr>
            <a:r>
              <a:rPr lang="en-GB" sz="2400" dirty="0" smtClean="0"/>
              <a:t>DF cryostats being discussed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03355" y="4866714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A. </a:t>
            </a:r>
            <a:r>
              <a:rPr lang="en-GB" dirty="0" err="1" smtClean="0"/>
              <a:t>Ballarino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177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Contact persons at CERN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err="1" smtClean="0"/>
              <a:t>Amalia</a:t>
            </a:r>
            <a:r>
              <a:rPr lang="en-GB" sz="2400" dirty="0" smtClean="0"/>
              <a:t> </a:t>
            </a:r>
            <a:r>
              <a:rPr lang="en-GB" sz="2400" dirty="0" err="1" smtClean="0"/>
              <a:t>Ballarino</a:t>
            </a:r>
            <a:r>
              <a:rPr lang="en-GB" sz="2400" dirty="0" smtClean="0"/>
              <a:t>, Patrick Retz: superconducting links, currents leads, superconducting cables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Vittorio Parma, Yann </a:t>
            </a:r>
            <a:r>
              <a:rPr lang="en-GB" sz="2400" dirty="0" err="1" smtClean="0"/>
              <a:t>Leclercq</a:t>
            </a:r>
            <a:r>
              <a:rPr lang="en-GB" sz="2400" dirty="0" smtClean="0"/>
              <a:t>: cryostats, DFH(X,M), DF(X,M) </a:t>
            </a:r>
            <a:r>
              <a:rPr lang="en-GB" sz="2400" dirty="0" err="1" smtClean="0"/>
              <a:t>cryo</a:t>
            </a:r>
            <a:r>
              <a:rPr lang="en-GB" sz="2400" dirty="0" smtClean="0"/>
              <a:t>-modules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203355" y="4866714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A. </a:t>
            </a:r>
            <a:r>
              <a:rPr lang="en-GB" dirty="0" err="1" smtClean="0"/>
              <a:t>Ballarino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171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55776" y="1971585"/>
            <a:ext cx="406553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i="1" dirty="0" smtClean="0"/>
              <a:t>Thanks for your attention !</a:t>
            </a:r>
            <a:endParaRPr lang="en-GB" sz="2600" i="1" dirty="0"/>
          </a:p>
        </p:txBody>
      </p:sp>
    </p:spTree>
    <p:extLst>
      <p:ext uri="{BB962C8B-B14F-4D97-AF65-F5344CB8AC3E}">
        <p14:creationId xmlns:p14="http://schemas.microsoft.com/office/powerpoint/2010/main" val="383897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/>
              <a:t>Outline</a:t>
            </a:r>
            <a:endParaRPr lang="en-GB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914401"/>
            <a:ext cx="8352488" cy="3680222"/>
          </a:xfrm>
        </p:spPr>
        <p:txBody>
          <a:bodyPr>
            <a:normAutofit lnSpcReduction="10000"/>
          </a:bodyPr>
          <a:lstStyle/>
          <a:p>
            <a:r>
              <a:rPr lang="en-GB" sz="2600" dirty="0" smtClean="0"/>
              <a:t>Introduction</a:t>
            </a:r>
          </a:p>
          <a:p>
            <a:r>
              <a:rPr lang="en-GB" sz="2600" dirty="0" smtClean="0"/>
              <a:t>System description</a:t>
            </a:r>
          </a:p>
          <a:p>
            <a:r>
              <a:rPr lang="en-GB" sz="2600" dirty="0" smtClean="0"/>
              <a:t>Components to be produced</a:t>
            </a:r>
          </a:p>
          <a:p>
            <a:pPr lvl="1"/>
            <a:r>
              <a:rPr lang="en-GB" sz="2600" dirty="0" smtClean="0"/>
              <a:t>Cryostats, Superconductor, Superconducting cables, Current leads</a:t>
            </a:r>
          </a:p>
          <a:p>
            <a:pPr marL="355600" lvl="1" indent="-355600"/>
            <a:r>
              <a:rPr lang="en-GB" sz="2600" dirty="0" smtClean="0"/>
              <a:t>Timeline for procurement</a:t>
            </a:r>
          </a:p>
          <a:p>
            <a:pPr marL="355600" lvl="1" indent="-355600"/>
            <a:r>
              <a:rPr lang="en-GB" sz="2600" dirty="0" smtClean="0"/>
              <a:t>Conclusions </a:t>
            </a:r>
          </a:p>
          <a:p>
            <a:pPr marL="0" indent="0">
              <a:buNone/>
            </a:pPr>
            <a:r>
              <a:rPr lang="en-GB" dirty="0" smtClean="0"/>
              <a:t>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028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2000" y="-92546"/>
            <a:ext cx="7920000" cy="540000"/>
          </a:xfrm>
        </p:spPr>
        <p:txBody>
          <a:bodyPr/>
          <a:lstStyle/>
          <a:p>
            <a:r>
              <a:rPr lang="en-GB" dirty="0" smtClean="0"/>
              <a:t>Powering of LHC HL-LHC </a:t>
            </a:r>
            <a:r>
              <a:rPr lang="en-GB" dirty="0" smtClean="0"/>
              <a:t>Magnets (WP6a)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94" y="555526"/>
            <a:ext cx="5688025" cy="4270477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2238863" y="1629922"/>
            <a:ext cx="564791" cy="1377858"/>
            <a:chOff x="1349168" y="1938010"/>
            <a:chExt cx="784432" cy="1913691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1524000" y="1938010"/>
              <a:ext cx="609600" cy="83820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349168" y="2776210"/>
              <a:ext cx="152400" cy="1075491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>
            <a:grpSpLocks noChangeAspect="1"/>
          </p:cNvGrpSpPr>
          <p:nvPr/>
        </p:nvGrpSpPr>
        <p:grpSpPr>
          <a:xfrm rot="6744129">
            <a:off x="5898260" y="1020859"/>
            <a:ext cx="564791" cy="1377858"/>
            <a:chOff x="1349168" y="1938010"/>
            <a:chExt cx="784432" cy="1913691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1524000" y="1938010"/>
              <a:ext cx="609600" cy="83820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1349168" y="2776210"/>
              <a:ext cx="152400" cy="1075491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7203355" y="4770928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A. </a:t>
            </a:r>
            <a:r>
              <a:rPr lang="en-GB" dirty="0" err="1" smtClean="0"/>
              <a:t>Ballarino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652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-92546"/>
            <a:ext cx="7920000" cy="540000"/>
          </a:xfrm>
        </p:spPr>
        <p:txBody>
          <a:bodyPr/>
          <a:lstStyle/>
          <a:p>
            <a:r>
              <a:rPr lang="en-GB" dirty="0" smtClean="0"/>
              <a:t>Powering of LHC HL-LHC Magnets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83518"/>
            <a:ext cx="8496944" cy="4176464"/>
          </a:xfrm>
        </p:spPr>
        <p:txBody>
          <a:bodyPr>
            <a:noAutofit/>
          </a:bodyPr>
          <a:lstStyle/>
          <a:p>
            <a:pPr marL="355600" indent="-355600"/>
            <a:r>
              <a:rPr lang="en-GB" sz="2000" dirty="0"/>
              <a:t>Use of </a:t>
            </a:r>
            <a:r>
              <a:rPr lang="en-GB" sz="2000" b="1" dirty="0">
                <a:solidFill>
                  <a:schemeClr val="bg2"/>
                </a:solidFill>
              </a:rPr>
              <a:t>superconducting links </a:t>
            </a:r>
            <a:r>
              <a:rPr lang="en-GB" sz="2000" dirty="0"/>
              <a:t>providing the powering of </a:t>
            </a:r>
            <a:r>
              <a:rPr lang="en-GB" sz="2000" dirty="0" smtClean="0"/>
              <a:t>the HL-LHC </a:t>
            </a:r>
            <a:r>
              <a:rPr lang="en-GB" sz="2000" dirty="0"/>
              <a:t>magnets from remote </a:t>
            </a:r>
            <a:r>
              <a:rPr lang="en-GB" sz="2000" dirty="0" smtClean="0"/>
              <a:t>distance</a:t>
            </a:r>
            <a:endParaRPr lang="en-GB" sz="2000" dirty="0"/>
          </a:p>
          <a:p>
            <a:r>
              <a:rPr lang="en-GB" sz="2000" dirty="0" smtClean="0"/>
              <a:t>Use of </a:t>
            </a:r>
            <a:r>
              <a:rPr lang="en-GB" sz="2000" dirty="0"/>
              <a:t>materials operating at </a:t>
            </a:r>
            <a:r>
              <a:rPr lang="en-GB" sz="2000" b="1" dirty="0">
                <a:solidFill>
                  <a:schemeClr val="bg2"/>
                </a:solidFill>
              </a:rPr>
              <a:t>higher </a:t>
            </a:r>
            <a:r>
              <a:rPr lang="en-GB" sz="2000" b="1" dirty="0" smtClean="0">
                <a:solidFill>
                  <a:schemeClr val="bg2"/>
                </a:solidFill>
              </a:rPr>
              <a:t>temperatures</a:t>
            </a:r>
            <a:r>
              <a:rPr lang="en-GB" sz="2000" dirty="0" smtClean="0"/>
              <a:t>. Advantages:</a:t>
            </a:r>
            <a:endParaRPr lang="en-GB" sz="2000" dirty="0"/>
          </a:p>
          <a:p>
            <a:pPr marL="0" indent="0">
              <a:buNone/>
              <a:tabLst>
                <a:tab pos="450850" algn="l"/>
              </a:tabLst>
            </a:pPr>
            <a:r>
              <a:rPr lang="en-GB" sz="2000" dirty="0" smtClean="0"/>
              <a:t>	</a:t>
            </a:r>
            <a:r>
              <a:rPr lang="en-GB" sz="2000" b="1" dirty="0" smtClean="0">
                <a:solidFill>
                  <a:schemeClr val="tx1"/>
                </a:solidFill>
              </a:rPr>
              <a:t>Temperature  </a:t>
            </a:r>
            <a:r>
              <a:rPr lang="en-GB" sz="2000" b="1" dirty="0">
                <a:solidFill>
                  <a:schemeClr val="tx1"/>
                </a:solidFill>
              </a:rPr>
              <a:t>margin </a:t>
            </a:r>
            <a:r>
              <a:rPr lang="en-GB" sz="2000" dirty="0"/>
              <a:t>during operation</a:t>
            </a:r>
          </a:p>
          <a:p>
            <a:pPr marL="0" indent="0">
              <a:buNone/>
            </a:pPr>
            <a:r>
              <a:rPr lang="en-GB" sz="2000" dirty="0" smtClean="0"/>
              <a:t>	</a:t>
            </a:r>
            <a:r>
              <a:rPr lang="en-GB" sz="2000" b="1" dirty="0" smtClean="0">
                <a:solidFill>
                  <a:schemeClr val="tx1"/>
                </a:solidFill>
              </a:rPr>
              <a:t>Stability </a:t>
            </a:r>
            <a:r>
              <a:rPr lang="en-GB" sz="2000" b="1" dirty="0">
                <a:solidFill>
                  <a:schemeClr val="tx1"/>
                </a:solidFill>
              </a:rPr>
              <a:t>of materials </a:t>
            </a:r>
            <a:r>
              <a:rPr lang="en-GB" sz="2000" dirty="0"/>
              <a:t>operated at higher temperature</a:t>
            </a:r>
          </a:p>
          <a:p>
            <a:r>
              <a:rPr lang="en-GB" sz="2000" dirty="0" smtClean="0"/>
              <a:t>Efficient </a:t>
            </a:r>
            <a:r>
              <a:rPr lang="en-GB" sz="2000" dirty="0"/>
              <a:t>cooling of cold powering </a:t>
            </a:r>
            <a:r>
              <a:rPr lang="en-GB" sz="2000" dirty="0" smtClean="0"/>
              <a:t>system (</a:t>
            </a:r>
            <a:r>
              <a:rPr lang="en-GB" sz="2000" b="1" dirty="0" smtClean="0">
                <a:solidFill>
                  <a:schemeClr val="bg2"/>
                </a:solidFill>
              </a:rPr>
              <a:t>He gas cooling</a:t>
            </a:r>
            <a:r>
              <a:rPr lang="en-GB" sz="2000" dirty="0" smtClean="0"/>
              <a:t>)	</a:t>
            </a:r>
            <a:endParaRPr lang="en-GB" sz="2000" dirty="0"/>
          </a:p>
          <a:p>
            <a:r>
              <a:rPr lang="en-GB" sz="2000" dirty="0"/>
              <a:t>Choice of materials: </a:t>
            </a:r>
          </a:p>
          <a:p>
            <a:pPr marL="0" indent="0">
              <a:buNone/>
            </a:pPr>
            <a:r>
              <a:rPr lang="en-GB" sz="2000" dirty="0" smtClean="0"/>
              <a:t>	</a:t>
            </a:r>
            <a:r>
              <a:rPr lang="en-GB" sz="2000" b="1" dirty="0" smtClean="0">
                <a:solidFill>
                  <a:schemeClr val="tx1"/>
                </a:solidFill>
              </a:rPr>
              <a:t>MgB</a:t>
            </a:r>
            <a:r>
              <a:rPr lang="en-GB" sz="2000" b="1" baseline="-25000" dirty="0" smtClean="0">
                <a:solidFill>
                  <a:schemeClr val="tx1"/>
                </a:solidFill>
              </a:rPr>
              <a:t>2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/>
              <a:t>conductor covering the long distance </a:t>
            </a:r>
            <a:r>
              <a:rPr lang="en-GB" sz="2000" dirty="0" smtClean="0"/>
              <a:t>(</a:t>
            </a:r>
            <a:r>
              <a:rPr lang="en-GB" sz="2000" dirty="0" smtClean="0">
                <a:sym typeface="Symbol"/>
              </a:rPr>
              <a:t> 80 m -</a:t>
            </a:r>
            <a:r>
              <a:rPr lang="en-GB" sz="2000" dirty="0" smtClean="0"/>
              <a:t>100 </a:t>
            </a:r>
            <a:r>
              <a:rPr lang="en-GB" sz="2000" dirty="0"/>
              <a:t>m)</a:t>
            </a:r>
          </a:p>
          <a:p>
            <a:pPr marL="0" indent="0">
              <a:buNone/>
            </a:pPr>
            <a:r>
              <a:rPr lang="en-GB" sz="2000" dirty="0" smtClean="0"/>
              <a:t>	</a:t>
            </a:r>
            <a:r>
              <a:rPr lang="en-GB" sz="2000" b="1" dirty="0" smtClean="0">
                <a:solidFill>
                  <a:schemeClr val="tx1"/>
                </a:solidFill>
              </a:rPr>
              <a:t>HTS </a:t>
            </a:r>
            <a:r>
              <a:rPr lang="en-GB" sz="2000" b="1" dirty="0">
                <a:solidFill>
                  <a:schemeClr val="tx1"/>
                </a:solidFill>
              </a:rPr>
              <a:t>conductor </a:t>
            </a:r>
            <a:r>
              <a:rPr lang="en-GB" sz="2000" dirty="0"/>
              <a:t>at the warmer section – near the </a:t>
            </a:r>
            <a:r>
              <a:rPr lang="en-GB" sz="2000" dirty="0" smtClean="0"/>
              <a:t>current leads (10 </a:t>
            </a:r>
            <a:r>
              <a:rPr lang="en-GB" sz="2000" dirty="0"/>
              <a:t>m </a:t>
            </a:r>
            <a:r>
              <a:rPr lang="en-GB" sz="2000" dirty="0" smtClean="0"/>
              <a:t>-	15 </a:t>
            </a:r>
            <a:r>
              <a:rPr lang="en-GB" sz="2000" dirty="0"/>
              <a:t>m</a:t>
            </a:r>
            <a:r>
              <a:rPr lang="en-GB" sz="2000" dirty="0" smtClean="0"/>
              <a:t>)</a:t>
            </a:r>
            <a:endParaRPr lang="en-GB" sz="2000" dirty="0"/>
          </a:p>
          <a:p>
            <a:r>
              <a:rPr lang="en-GB" sz="2000" dirty="0" smtClean="0"/>
              <a:t>  Advantage </a:t>
            </a:r>
            <a:r>
              <a:rPr lang="en-GB" sz="2000" dirty="0"/>
              <a:t>of MgB</a:t>
            </a:r>
            <a:r>
              <a:rPr lang="en-GB" sz="2000" baseline="-25000" dirty="0"/>
              <a:t>2</a:t>
            </a:r>
            <a:r>
              <a:rPr lang="en-GB" sz="2000" dirty="0"/>
              <a:t>: potentially low cost</a:t>
            </a:r>
          </a:p>
          <a:p>
            <a:r>
              <a:rPr lang="en-GB" sz="2000" dirty="0"/>
              <a:t>	Drawback: required qualification of </a:t>
            </a:r>
            <a:r>
              <a:rPr lang="en-GB" sz="2000" b="1" dirty="0">
                <a:solidFill>
                  <a:schemeClr val="tx1"/>
                </a:solidFill>
              </a:rPr>
              <a:t>new </a:t>
            </a:r>
            <a:r>
              <a:rPr lang="en-GB" sz="2000" b="1" dirty="0" smtClean="0">
                <a:solidFill>
                  <a:schemeClr val="tx1"/>
                </a:solidFill>
              </a:rPr>
              <a:t>technology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03355" y="4770928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A. </a:t>
            </a:r>
            <a:r>
              <a:rPr lang="en-GB" dirty="0" err="1" smtClean="0"/>
              <a:t>Ballarino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702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2000" y="-92546"/>
            <a:ext cx="7920000" cy="540000"/>
          </a:xfrm>
        </p:spPr>
        <p:txBody>
          <a:bodyPr/>
          <a:lstStyle/>
          <a:p>
            <a:r>
              <a:rPr lang="en-GB" dirty="0" smtClean="0"/>
              <a:t>Powering of LHC HL-LHC Magnets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6"/>
          <a:stretch/>
        </p:blipFill>
        <p:spPr>
          <a:xfrm>
            <a:off x="336211" y="379652"/>
            <a:ext cx="8700285" cy="46554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89271" y="2696906"/>
            <a:ext cx="472929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tx1"/>
                </a:solidFill>
              </a:rPr>
              <a:t>Q1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28631" y="2695682"/>
            <a:ext cx="514569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b="1" dirty="0" smtClean="0"/>
              <a:t>Q2A</a:t>
            </a:r>
            <a:endParaRPr lang="fr-FR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67000" y="2697920"/>
            <a:ext cx="503187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b="1" dirty="0" smtClean="0"/>
              <a:t>Q2B</a:t>
            </a:r>
            <a:endParaRPr lang="fr-FR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124200" y="2695682"/>
            <a:ext cx="478378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b="1" dirty="0" smtClean="0"/>
              <a:t>Q3</a:t>
            </a:r>
            <a:endParaRPr lang="fr-FR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488511" y="2696906"/>
            <a:ext cx="63598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b="1" dirty="0" smtClean="0"/>
              <a:t>CP</a:t>
            </a:r>
            <a:endParaRPr lang="fr-FR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51920" y="2697920"/>
            <a:ext cx="432048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b="1" dirty="0" smtClean="0"/>
              <a:t>D1</a:t>
            </a:r>
            <a:endParaRPr lang="fr-FR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943600" y="2714669"/>
            <a:ext cx="486209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D2</a:t>
            </a:r>
            <a:endParaRPr lang="fr-FR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982725" y="2722947"/>
            <a:ext cx="444499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Q5</a:t>
            </a:r>
            <a:endParaRPr lang="fr-FR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984454" y="2713788"/>
            <a:ext cx="448245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Q4</a:t>
            </a:r>
            <a:endParaRPr lang="fr-FR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" y="2987869"/>
            <a:ext cx="141486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Atlas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10600" y="2711148"/>
            <a:ext cx="44811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Q6</a:t>
            </a:r>
            <a:endParaRPr lang="fr-FR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485915" y="1476482"/>
            <a:ext cx="1379236" cy="461665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6"/>
                </a:solidFill>
              </a:rPr>
              <a:t>Triplets</a:t>
            </a:r>
            <a:endParaRPr lang="en-GB" sz="2400" b="1" dirty="0">
              <a:solidFill>
                <a:schemeClr val="accent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7400" y="1532084"/>
            <a:ext cx="2743200" cy="461665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B050"/>
                </a:solidFill>
              </a:rPr>
              <a:t>Matching Section</a:t>
            </a:r>
            <a:endParaRPr lang="en-GB" sz="2400" b="1" dirty="0">
              <a:solidFill>
                <a:srgbClr val="00B05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491880" y="3031396"/>
            <a:ext cx="632611" cy="1772602"/>
            <a:chOff x="3363389" y="3561398"/>
            <a:chExt cx="632611" cy="1772602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3996000" y="3571019"/>
              <a:ext cx="0" cy="176298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3363389" y="5324379"/>
              <a:ext cx="632611" cy="962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3363389" y="3561398"/>
              <a:ext cx="632611" cy="962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4185736" y="3031396"/>
            <a:ext cx="643366" cy="1762981"/>
            <a:chOff x="4057245" y="3561398"/>
            <a:chExt cx="643366" cy="1762981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4057245" y="3561398"/>
              <a:ext cx="0" cy="176298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4067008" y="5314758"/>
              <a:ext cx="632611" cy="962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4068000" y="3571779"/>
              <a:ext cx="632611" cy="962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7236296" y="4866714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A. </a:t>
            </a:r>
            <a:r>
              <a:rPr lang="en-GB" dirty="0" err="1" smtClean="0"/>
              <a:t>Ballarino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340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2000" y="-92546"/>
            <a:ext cx="7920000" cy="540000"/>
          </a:xfrm>
        </p:spPr>
        <p:txBody>
          <a:bodyPr/>
          <a:lstStyle/>
          <a:p>
            <a:r>
              <a:rPr lang="en-GB" dirty="0" smtClean="0"/>
              <a:t>Powering of LHC HL-LHC Magnets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" t="16292" r="7609"/>
          <a:stretch/>
        </p:blipFill>
        <p:spPr>
          <a:xfrm>
            <a:off x="596923" y="362079"/>
            <a:ext cx="7068630" cy="3718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0" r="29104" b="3841"/>
          <a:stretch/>
        </p:blipFill>
        <p:spPr>
          <a:xfrm>
            <a:off x="1358923" y="1124079"/>
            <a:ext cx="2363288" cy="39341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8" r="24562"/>
          <a:stretch/>
        </p:blipFill>
        <p:spPr>
          <a:xfrm>
            <a:off x="3912228" y="3268630"/>
            <a:ext cx="1403743" cy="1430523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spect="1"/>
          </p:cNvSpPr>
          <p:nvPr/>
        </p:nvSpPr>
        <p:spPr>
          <a:xfrm>
            <a:off x="5379017" y="4402113"/>
            <a:ext cx="1334590" cy="320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Ø 1000</a:t>
            </a:r>
            <a:endParaRPr lang="fr-FR" sz="2000" dirty="0"/>
          </a:p>
        </p:txBody>
      </p:sp>
      <p:cxnSp>
        <p:nvCxnSpPr>
          <p:cNvPr id="9" name="Straight Arrow Connector 8"/>
          <p:cNvCxnSpPr>
            <a:cxnSpLocks noChangeAspect="1"/>
          </p:cNvCxnSpPr>
          <p:nvPr/>
        </p:nvCxnSpPr>
        <p:spPr>
          <a:xfrm flipH="1" flipV="1">
            <a:off x="5092724" y="4476880"/>
            <a:ext cx="459347" cy="46392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spect="1"/>
          </p:cNvSpPr>
          <p:nvPr/>
        </p:nvSpPr>
        <p:spPr>
          <a:xfrm>
            <a:off x="3187723" y="285878"/>
            <a:ext cx="1426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 80 m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>
            <a:spLocks noChangeAspect="1"/>
          </p:cNvSpPr>
          <p:nvPr/>
        </p:nvSpPr>
        <p:spPr>
          <a:xfrm>
            <a:off x="5974907" y="283098"/>
            <a:ext cx="1169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 80 m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717703" y="2283718"/>
            <a:ext cx="901969" cy="2255520"/>
            <a:chOff x="15539" y="3429000"/>
            <a:chExt cx="1127461" cy="28194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685800" y="3429000"/>
              <a:ext cx="4572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914400" y="3429000"/>
              <a:ext cx="0" cy="2819400"/>
            </a:xfrm>
            <a:prstGeom prst="line">
              <a:avLst/>
            </a:prstGeom>
            <a:ln w="47625"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5539" y="4377961"/>
              <a:ext cx="8226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 8 m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203355" y="4770928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A. </a:t>
            </a:r>
            <a:r>
              <a:rPr lang="en-GB" dirty="0" err="1" smtClean="0"/>
              <a:t>Ballarino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259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33" y="-128490"/>
            <a:ext cx="5400160" cy="540000"/>
          </a:xfrm>
        </p:spPr>
        <p:txBody>
          <a:bodyPr/>
          <a:lstStyle/>
          <a:p>
            <a:pPr algn="l"/>
            <a:r>
              <a:rPr lang="en-GB" dirty="0" smtClean="0"/>
              <a:t>Quantities and Components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718228" y="4826403"/>
            <a:ext cx="6627000" cy="270000"/>
          </a:xfrm>
        </p:spPr>
        <p:txBody>
          <a:bodyPr/>
          <a:lstStyle/>
          <a:p>
            <a:r>
              <a:rPr lang="en-GB" noProof="0" smtClean="0"/>
              <a:t>DFX studies - 6th HL-LHC collaboration meeting</a:t>
            </a:r>
            <a:endParaRPr lang="en-GB" noProof="0" dirty="0"/>
          </a:p>
        </p:txBody>
      </p:sp>
      <p:grpSp>
        <p:nvGrpSpPr>
          <p:cNvPr id="10" name="Group 9"/>
          <p:cNvGrpSpPr/>
          <p:nvPr/>
        </p:nvGrpSpPr>
        <p:grpSpPr>
          <a:xfrm>
            <a:off x="1276343" y="1780442"/>
            <a:ext cx="7867657" cy="3358967"/>
            <a:chOff x="1276343" y="1780442"/>
            <a:chExt cx="7867657" cy="3358967"/>
          </a:xfrm>
        </p:grpSpPr>
        <p:grpSp>
          <p:nvGrpSpPr>
            <p:cNvPr id="8" name="Group 7"/>
            <p:cNvGrpSpPr/>
            <p:nvPr/>
          </p:nvGrpSpPr>
          <p:grpSpPr>
            <a:xfrm>
              <a:off x="1276343" y="1780442"/>
              <a:ext cx="7867657" cy="3358967"/>
              <a:chOff x="1276343" y="1780442"/>
              <a:chExt cx="7867657" cy="3358967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2267744" y="1780442"/>
                <a:ext cx="6876256" cy="3358967"/>
                <a:chOff x="0" y="2387876"/>
                <a:chExt cx="9144000" cy="4466732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rightnessContrast bright="2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3436"/>
                <a:stretch/>
              </p:blipFill>
              <p:spPr>
                <a:xfrm>
                  <a:off x="0" y="2387876"/>
                  <a:ext cx="9144000" cy="4466732"/>
                </a:xfrm>
                <a:prstGeom prst="rect">
                  <a:avLst/>
                </a:prstGeom>
              </p:spPr>
            </p:pic>
            <p:grpSp>
              <p:nvGrpSpPr>
                <p:cNvPr id="11" name="Group 10"/>
                <p:cNvGrpSpPr/>
                <p:nvPr/>
              </p:nvGrpSpPr>
              <p:grpSpPr>
                <a:xfrm>
                  <a:off x="732" y="3302617"/>
                  <a:ext cx="7503243" cy="3151508"/>
                  <a:chOff x="2348914" y="4223252"/>
                  <a:chExt cx="5576254" cy="2342135"/>
                </a:xfrm>
              </p:grpSpPr>
              <p:grpSp>
                <p:nvGrpSpPr>
                  <p:cNvPr id="12" name="Group 11"/>
                  <p:cNvGrpSpPr/>
                  <p:nvPr/>
                </p:nvGrpSpPr>
                <p:grpSpPr>
                  <a:xfrm>
                    <a:off x="3721502" y="5170674"/>
                    <a:ext cx="4203666" cy="1394713"/>
                    <a:chOff x="4905306" y="4494853"/>
                    <a:chExt cx="5648840" cy="1874199"/>
                  </a:xfrm>
                </p:grpSpPr>
                <p:sp>
                  <p:nvSpPr>
                    <p:cNvPr id="17" name="TextBox 16"/>
                    <p:cNvSpPr txBox="1"/>
                    <p:nvPr/>
                  </p:nvSpPr>
                  <p:spPr>
                    <a:xfrm rot="21022299">
                      <a:off x="6577396" y="5762257"/>
                      <a:ext cx="598712" cy="45940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GB" sz="1200" b="1" dirty="0" smtClean="0"/>
                        <a:t>D1</a:t>
                      </a:r>
                      <a:endParaRPr lang="en-GB" sz="1200" b="1" dirty="0"/>
                    </a:p>
                  </p:txBody>
                </p:sp>
                <p:sp>
                  <p:nvSpPr>
                    <p:cNvPr id="19" name="TextBox 18"/>
                    <p:cNvSpPr txBox="1"/>
                    <p:nvPr/>
                  </p:nvSpPr>
                  <p:spPr>
                    <a:xfrm rot="20947841">
                      <a:off x="7132949" y="5628843"/>
                      <a:ext cx="577442" cy="45940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GB" sz="1200" b="1" dirty="0" smtClean="0"/>
                        <a:t>CP</a:t>
                      </a:r>
                      <a:endParaRPr lang="en-GB" sz="1200" b="1" dirty="0"/>
                    </a:p>
                  </p:txBody>
                </p:sp>
                <p:sp>
                  <p:nvSpPr>
                    <p:cNvPr id="21" name="TextBox 20"/>
                    <p:cNvSpPr txBox="1"/>
                    <p:nvPr/>
                  </p:nvSpPr>
                  <p:spPr>
                    <a:xfrm rot="20988596">
                      <a:off x="7878406" y="5470019"/>
                      <a:ext cx="612005" cy="45940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GB" sz="1200" b="1" dirty="0" smtClean="0"/>
                        <a:t>Q3</a:t>
                      </a:r>
                      <a:endParaRPr lang="en-GB" sz="1200" b="1" dirty="0"/>
                    </a:p>
                  </p:txBody>
                </p:sp>
                <p:sp>
                  <p:nvSpPr>
                    <p:cNvPr id="23" name="TextBox 22"/>
                    <p:cNvSpPr txBox="1"/>
                    <p:nvPr/>
                  </p:nvSpPr>
                  <p:spPr>
                    <a:xfrm rot="20956418">
                      <a:off x="8573579" y="5307036"/>
                      <a:ext cx="750251" cy="45940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GB" sz="1200" b="1" dirty="0" smtClean="0"/>
                        <a:t>Q2b</a:t>
                      </a:r>
                      <a:endParaRPr lang="en-GB" sz="1200" b="1" dirty="0"/>
                    </a:p>
                  </p:txBody>
                </p:sp>
                <p:sp>
                  <p:nvSpPr>
                    <p:cNvPr id="25" name="TextBox 24"/>
                    <p:cNvSpPr txBox="1"/>
                    <p:nvPr/>
                  </p:nvSpPr>
                  <p:spPr>
                    <a:xfrm rot="20821435">
                      <a:off x="9243534" y="5154697"/>
                      <a:ext cx="736956" cy="45940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GB" sz="1200" b="1" dirty="0" smtClean="0"/>
                        <a:t>Q2a</a:t>
                      </a:r>
                      <a:endParaRPr lang="en-GB" sz="1200" b="1" dirty="0"/>
                    </a:p>
                  </p:txBody>
                </p:sp>
                <p:sp>
                  <p:nvSpPr>
                    <p:cNvPr id="27" name="TextBox 26"/>
                    <p:cNvSpPr txBox="1"/>
                    <p:nvPr/>
                  </p:nvSpPr>
                  <p:spPr>
                    <a:xfrm rot="21053899">
                      <a:off x="9942141" y="5031386"/>
                      <a:ext cx="612005" cy="45940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GB" sz="1200" b="1" dirty="0" smtClean="0"/>
                        <a:t>Q1</a:t>
                      </a:r>
                      <a:endParaRPr lang="en-GB" sz="1200" b="1" dirty="0"/>
                    </a:p>
                  </p:txBody>
                </p:sp>
                <p:sp>
                  <p:nvSpPr>
                    <p:cNvPr id="29" name="TextBox 28"/>
                    <p:cNvSpPr txBox="1"/>
                    <p:nvPr/>
                  </p:nvSpPr>
                  <p:spPr>
                    <a:xfrm>
                      <a:off x="4905306" y="5712750"/>
                      <a:ext cx="688042" cy="36786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GB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DFM</a:t>
                      </a:r>
                      <a:endParaRPr lang="en-GB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p:txBody>
                </p:sp>
                <p:cxnSp>
                  <p:nvCxnSpPr>
                    <p:cNvPr id="30" name="Straight Connector 29"/>
                    <p:cNvCxnSpPr>
                      <a:stCxn id="29" idx="2"/>
                    </p:cNvCxnSpPr>
                    <p:nvPr/>
                  </p:nvCxnSpPr>
                  <p:spPr>
                    <a:xfrm>
                      <a:off x="5249328" y="6080614"/>
                      <a:ext cx="167223" cy="288438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1" name="TextBox 30"/>
                    <p:cNvSpPr txBox="1"/>
                    <p:nvPr/>
                  </p:nvSpPr>
                  <p:spPr>
                    <a:xfrm>
                      <a:off x="5916327" y="5370943"/>
                      <a:ext cx="801759" cy="36786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DFX</a:t>
                      </a:r>
                      <a:endParaRPr lang="en-GB" sz="1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p:txBody>
                </p:sp>
                <p:cxnSp>
                  <p:nvCxnSpPr>
                    <p:cNvPr id="32" name="Straight Connector 31"/>
                    <p:cNvCxnSpPr>
                      <a:stCxn id="31" idx="2"/>
                      <a:endCxn id="43" idx="0"/>
                    </p:cNvCxnSpPr>
                    <p:nvPr/>
                  </p:nvCxnSpPr>
                  <p:spPr>
                    <a:xfrm flipH="1">
                      <a:off x="6307006" y="5738806"/>
                      <a:ext cx="10201" cy="358567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3" name="TextBox 32"/>
                    <p:cNvSpPr txBox="1"/>
                    <p:nvPr/>
                  </p:nvSpPr>
                  <p:spPr>
                    <a:xfrm>
                      <a:off x="5543621" y="4494853"/>
                      <a:ext cx="1605523" cy="41089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GB" sz="1200" b="1" dirty="0" err="1" smtClean="0">
                          <a:solidFill>
                            <a:schemeClr val="accent2"/>
                          </a:solidFill>
                        </a:rPr>
                        <a:t>SCLink</a:t>
                      </a:r>
                      <a:r>
                        <a:rPr lang="en-GB" sz="1200" b="1" dirty="0" smtClean="0">
                          <a:solidFill>
                            <a:schemeClr val="accent2"/>
                          </a:solidFill>
                        </a:rPr>
                        <a:t> DSH</a:t>
                      </a:r>
                      <a:endParaRPr lang="en-GB" sz="1200" b="1" dirty="0">
                        <a:solidFill>
                          <a:schemeClr val="accent2"/>
                        </a:solidFill>
                      </a:endParaRPr>
                    </a:p>
                  </p:txBody>
                </p:sp>
                <p:cxnSp>
                  <p:nvCxnSpPr>
                    <p:cNvPr id="34" name="Straight Connector 33"/>
                    <p:cNvCxnSpPr/>
                    <p:nvPr/>
                  </p:nvCxnSpPr>
                  <p:spPr>
                    <a:xfrm flipH="1">
                      <a:off x="5543621" y="4799741"/>
                      <a:ext cx="288961" cy="186130"/>
                    </a:xfrm>
                    <a:prstGeom prst="line">
                      <a:avLst/>
                    </a:prstGeom>
                    <a:ln>
                      <a:solidFill>
                        <a:schemeClr val="accent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3" name="Oval 12"/>
                  <p:cNvSpPr/>
                  <p:nvPr/>
                </p:nvSpPr>
                <p:spPr>
                  <a:xfrm>
                    <a:off x="5243987" y="4450080"/>
                    <a:ext cx="657948" cy="627017"/>
                  </a:xfrm>
                  <a:prstGeom prst="ellipse">
                    <a:avLst/>
                  </a:prstGeom>
                  <a:noFill/>
                  <a:ln>
                    <a:solidFill>
                      <a:schemeClr val="accent6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" name="Oval 13"/>
                  <p:cNvSpPr/>
                  <p:nvPr/>
                </p:nvSpPr>
                <p:spPr>
                  <a:xfrm>
                    <a:off x="2348914" y="4770543"/>
                    <a:ext cx="657948" cy="627017"/>
                  </a:xfrm>
                  <a:prstGeom prst="ellipse">
                    <a:avLst/>
                  </a:prstGeom>
                  <a:noFill/>
                  <a:ln>
                    <a:solidFill>
                      <a:schemeClr val="accent6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5539179" y="4223252"/>
                    <a:ext cx="595979" cy="27375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>
                      <a:defRPr sz="1200" b="1"/>
                    </a:lvl1pPr>
                  </a:lstStyle>
                  <a:p>
                    <a:r>
                      <a:rPr lang="en-GB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DFHX</a:t>
                    </a:r>
                    <a:endParaRPr lang="en-GB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p:grpSp>
          </p:grpSp>
          <p:sp>
            <p:nvSpPr>
              <p:cNvPr id="42" name="Rounded Rectangle 41"/>
              <p:cNvSpPr/>
              <p:nvPr/>
            </p:nvSpPr>
            <p:spPr>
              <a:xfrm rot="20868910">
                <a:off x="3964228" y="4797965"/>
                <a:ext cx="247975" cy="107760"/>
              </a:xfrm>
              <a:prstGeom prst="roundRect">
                <a:avLst/>
              </a:prstGeom>
              <a:solidFill>
                <a:srgbClr val="92D05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 rot="20880900">
                <a:off x="4626467" y="4632294"/>
                <a:ext cx="198659" cy="126743"/>
              </a:xfrm>
              <a:prstGeom prst="roundRect">
                <a:avLst/>
              </a:prstGeom>
              <a:solidFill>
                <a:srgbClr val="FFFF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276343" y="4378172"/>
                <a:ext cx="223811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00" i="1" dirty="0" smtClean="0">
                    <a:solidFill>
                      <a:schemeClr val="tx2"/>
                    </a:solidFill>
                  </a:rPr>
                  <a:t>Illustration of the position of the DFX</a:t>
                </a:r>
              </a:p>
              <a:p>
                <a:r>
                  <a:rPr lang="en-GB" sz="1000" i="1" dirty="0" smtClean="0">
                    <a:solidFill>
                      <a:schemeClr val="tx2"/>
                    </a:solidFill>
                  </a:rPr>
                  <a:t>(not latest version for details)</a:t>
                </a:r>
                <a:endParaRPr lang="en-GB" sz="1000" i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3468133" y="3070556"/>
                <a:ext cx="1964927" cy="1681638"/>
              </a:xfrm>
              <a:custGeom>
                <a:avLst/>
                <a:gdLst>
                  <a:gd name="connsiteX0" fmla="*/ 1964927 w 1964927"/>
                  <a:gd name="connsiteY0" fmla="*/ 76504 h 1681638"/>
                  <a:gd name="connsiteX1" fmla="*/ 1865867 w 1964927"/>
                  <a:gd name="connsiteY1" fmla="*/ 61264 h 1681638"/>
                  <a:gd name="connsiteX2" fmla="*/ 1782047 w 1964927"/>
                  <a:gd name="connsiteY2" fmla="*/ 304 h 1681638"/>
                  <a:gd name="connsiteX3" fmla="*/ 1507727 w 1964927"/>
                  <a:gd name="connsiteY3" fmla="*/ 38404 h 1681638"/>
                  <a:gd name="connsiteX4" fmla="*/ 1195307 w 1964927"/>
                  <a:gd name="connsiteY4" fmla="*/ 53644 h 1681638"/>
                  <a:gd name="connsiteX5" fmla="*/ 745727 w 1964927"/>
                  <a:gd name="connsiteY5" fmla="*/ 122224 h 1681638"/>
                  <a:gd name="connsiteX6" fmla="*/ 341867 w 1964927"/>
                  <a:gd name="connsiteY6" fmla="*/ 145084 h 1681638"/>
                  <a:gd name="connsiteX7" fmla="*/ 44687 w 1964927"/>
                  <a:gd name="connsiteY7" fmla="*/ 190804 h 1681638"/>
                  <a:gd name="connsiteX8" fmla="*/ 6587 w 1964927"/>
                  <a:gd name="connsiteY8" fmla="*/ 259384 h 1681638"/>
                  <a:gd name="connsiteX9" fmla="*/ 98027 w 1964927"/>
                  <a:gd name="connsiteY9" fmla="*/ 327964 h 1681638"/>
                  <a:gd name="connsiteX10" fmla="*/ 151367 w 1964927"/>
                  <a:gd name="connsiteY10" fmla="*/ 449884 h 1681638"/>
                  <a:gd name="connsiteX11" fmla="*/ 296147 w 1964927"/>
                  <a:gd name="connsiteY11" fmla="*/ 503224 h 1681638"/>
                  <a:gd name="connsiteX12" fmla="*/ 395207 w 1964927"/>
                  <a:gd name="connsiteY12" fmla="*/ 670864 h 1681638"/>
                  <a:gd name="connsiteX13" fmla="*/ 593327 w 1964927"/>
                  <a:gd name="connsiteY13" fmla="*/ 686104 h 1681638"/>
                  <a:gd name="connsiteX14" fmla="*/ 646667 w 1964927"/>
                  <a:gd name="connsiteY14" fmla="*/ 876604 h 1681638"/>
                  <a:gd name="connsiteX15" fmla="*/ 799067 w 1964927"/>
                  <a:gd name="connsiteY15" fmla="*/ 868984 h 1681638"/>
                  <a:gd name="connsiteX16" fmla="*/ 860027 w 1964927"/>
                  <a:gd name="connsiteY16" fmla="*/ 990904 h 1681638"/>
                  <a:gd name="connsiteX17" fmla="*/ 882887 w 1964927"/>
                  <a:gd name="connsiteY17" fmla="*/ 1227124 h 1681638"/>
                  <a:gd name="connsiteX18" fmla="*/ 905747 w 1964927"/>
                  <a:gd name="connsiteY18" fmla="*/ 1554784 h 1681638"/>
                  <a:gd name="connsiteX19" fmla="*/ 981947 w 1964927"/>
                  <a:gd name="connsiteY19" fmla="*/ 1676704 h 1681638"/>
                  <a:gd name="connsiteX20" fmla="*/ 1157207 w 1964927"/>
                  <a:gd name="connsiteY20" fmla="*/ 1646224 h 1681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64927" h="1681638">
                    <a:moveTo>
                      <a:pt x="1964927" y="76504"/>
                    </a:moveTo>
                    <a:cubicBezTo>
                      <a:pt x="1930637" y="75234"/>
                      <a:pt x="1896347" y="73964"/>
                      <a:pt x="1865867" y="61264"/>
                    </a:cubicBezTo>
                    <a:cubicBezTo>
                      <a:pt x="1835387" y="48564"/>
                      <a:pt x="1841737" y="4114"/>
                      <a:pt x="1782047" y="304"/>
                    </a:cubicBezTo>
                    <a:cubicBezTo>
                      <a:pt x="1722357" y="-3506"/>
                      <a:pt x="1605517" y="29514"/>
                      <a:pt x="1507727" y="38404"/>
                    </a:cubicBezTo>
                    <a:cubicBezTo>
                      <a:pt x="1409937" y="47294"/>
                      <a:pt x="1322307" y="39674"/>
                      <a:pt x="1195307" y="53644"/>
                    </a:cubicBezTo>
                    <a:cubicBezTo>
                      <a:pt x="1068307" y="67614"/>
                      <a:pt x="887967" y="106984"/>
                      <a:pt x="745727" y="122224"/>
                    </a:cubicBezTo>
                    <a:cubicBezTo>
                      <a:pt x="603487" y="137464"/>
                      <a:pt x="458707" y="133654"/>
                      <a:pt x="341867" y="145084"/>
                    </a:cubicBezTo>
                    <a:cubicBezTo>
                      <a:pt x="225027" y="156514"/>
                      <a:pt x="100567" y="171754"/>
                      <a:pt x="44687" y="190804"/>
                    </a:cubicBezTo>
                    <a:cubicBezTo>
                      <a:pt x="-11193" y="209854"/>
                      <a:pt x="-2303" y="236524"/>
                      <a:pt x="6587" y="259384"/>
                    </a:cubicBezTo>
                    <a:cubicBezTo>
                      <a:pt x="15477" y="282244"/>
                      <a:pt x="73897" y="296214"/>
                      <a:pt x="98027" y="327964"/>
                    </a:cubicBezTo>
                    <a:cubicBezTo>
                      <a:pt x="122157" y="359714"/>
                      <a:pt x="118347" y="420674"/>
                      <a:pt x="151367" y="449884"/>
                    </a:cubicBezTo>
                    <a:cubicBezTo>
                      <a:pt x="184387" y="479094"/>
                      <a:pt x="255507" y="466394"/>
                      <a:pt x="296147" y="503224"/>
                    </a:cubicBezTo>
                    <a:cubicBezTo>
                      <a:pt x="336787" y="540054"/>
                      <a:pt x="345677" y="640384"/>
                      <a:pt x="395207" y="670864"/>
                    </a:cubicBezTo>
                    <a:cubicBezTo>
                      <a:pt x="444737" y="701344"/>
                      <a:pt x="551417" y="651814"/>
                      <a:pt x="593327" y="686104"/>
                    </a:cubicBezTo>
                    <a:cubicBezTo>
                      <a:pt x="635237" y="720394"/>
                      <a:pt x="612377" y="846124"/>
                      <a:pt x="646667" y="876604"/>
                    </a:cubicBezTo>
                    <a:cubicBezTo>
                      <a:pt x="680957" y="907084"/>
                      <a:pt x="763507" y="849934"/>
                      <a:pt x="799067" y="868984"/>
                    </a:cubicBezTo>
                    <a:cubicBezTo>
                      <a:pt x="834627" y="888034"/>
                      <a:pt x="846057" y="931214"/>
                      <a:pt x="860027" y="990904"/>
                    </a:cubicBezTo>
                    <a:cubicBezTo>
                      <a:pt x="873997" y="1050594"/>
                      <a:pt x="875267" y="1133144"/>
                      <a:pt x="882887" y="1227124"/>
                    </a:cubicBezTo>
                    <a:cubicBezTo>
                      <a:pt x="890507" y="1321104"/>
                      <a:pt x="889237" y="1479854"/>
                      <a:pt x="905747" y="1554784"/>
                    </a:cubicBezTo>
                    <a:cubicBezTo>
                      <a:pt x="922257" y="1629714"/>
                      <a:pt x="940037" y="1661464"/>
                      <a:pt x="981947" y="1676704"/>
                    </a:cubicBezTo>
                    <a:cubicBezTo>
                      <a:pt x="1023857" y="1691944"/>
                      <a:pt x="1090532" y="1669084"/>
                      <a:pt x="1157207" y="1646224"/>
                    </a:cubicBezTo>
                  </a:path>
                </a:pathLst>
              </a:custGeom>
              <a:noFill/>
              <a:ln w="28575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 rot="21053899">
              <a:off x="8295330" y="3772875"/>
              <a:ext cx="3305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/>
                <a:t>IP</a:t>
              </a:r>
              <a:endParaRPr lang="en-GB" sz="1200" b="1" dirty="0"/>
            </a:p>
          </p:txBody>
        </p:sp>
      </p:grpSp>
      <p:pic>
        <p:nvPicPr>
          <p:cNvPr id="44" name="Picture 4" descr="http://player.slideplayer.fr/37/10691208/data/images/img5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991" y="-2977"/>
            <a:ext cx="3683010" cy="207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975" y="555526"/>
            <a:ext cx="5390146" cy="2515029"/>
          </a:xfrm>
        </p:spPr>
        <p:txBody>
          <a:bodyPr>
            <a:normAutofit fontScale="55000" lnSpcReduction="20000"/>
          </a:bodyPr>
          <a:lstStyle/>
          <a:p>
            <a:r>
              <a:rPr lang="en-GB" sz="3800" b="1" dirty="0" smtClean="0"/>
              <a:t>Each high luminosity interaction point (IP1, ATLAS and IP5, CMS) requires:</a:t>
            </a:r>
          </a:p>
          <a:p>
            <a:pPr lvl="1"/>
            <a:r>
              <a:rPr lang="en-GB" sz="3800" b="1" dirty="0"/>
              <a:t>a</a:t>
            </a:r>
            <a:r>
              <a:rPr lang="en-GB" sz="3800" b="1" dirty="0" smtClean="0"/>
              <a:t>) dedicated cold powering for the triplet and D1 magnets;</a:t>
            </a:r>
          </a:p>
          <a:p>
            <a:pPr lvl="1"/>
            <a:r>
              <a:rPr lang="en-GB" sz="3800" b="1" dirty="0"/>
              <a:t>b</a:t>
            </a:r>
            <a:r>
              <a:rPr lang="en-GB" sz="3800" b="1" dirty="0" smtClean="0"/>
              <a:t>) dedicated cold powering of matching sections</a:t>
            </a:r>
          </a:p>
          <a:p>
            <a:pPr marL="457200" lvl="1" indent="0">
              <a:buNone/>
            </a:pPr>
            <a:r>
              <a:rPr lang="en-GB" sz="3800" b="1" dirty="0" smtClean="0"/>
              <a:t> </a:t>
            </a:r>
          </a:p>
          <a:p>
            <a:pPr marL="457200" lvl="1" indent="0">
              <a:buNone/>
            </a:pPr>
            <a:r>
              <a:rPr lang="en-GB" sz="3800" b="1" dirty="0" smtClean="0">
                <a:solidFill>
                  <a:schemeClr val="bg2"/>
                </a:solidFill>
              </a:rPr>
              <a:t>8 cold powering systems in total</a:t>
            </a:r>
            <a:endParaRPr lang="en-GB" sz="3800" b="1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35" name="TextBox 34"/>
          <p:cNvSpPr txBox="1"/>
          <p:nvPr/>
        </p:nvSpPr>
        <p:spPr>
          <a:xfrm>
            <a:off x="1547664" y="3022108"/>
            <a:ext cx="628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/>
            </a:lvl1pPr>
          </a:lstStyle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DFHM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03355" y="4770928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A. </a:t>
            </a:r>
            <a:r>
              <a:rPr lang="en-GB" dirty="0" err="1" smtClean="0"/>
              <a:t>Ballarino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8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7933" y="-128490"/>
            <a:ext cx="5400160" cy="540000"/>
          </a:xfrm>
        </p:spPr>
        <p:txBody>
          <a:bodyPr/>
          <a:lstStyle/>
          <a:p>
            <a:pPr algn="l"/>
            <a:r>
              <a:rPr lang="en-GB" dirty="0" smtClean="0"/>
              <a:t>Quantities and Components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1276343" y="1780442"/>
            <a:ext cx="7867657" cy="3358967"/>
            <a:chOff x="1276343" y="1780442"/>
            <a:chExt cx="7867657" cy="3358967"/>
          </a:xfrm>
        </p:grpSpPr>
        <p:grpSp>
          <p:nvGrpSpPr>
            <p:cNvPr id="6" name="Group 5"/>
            <p:cNvGrpSpPr/>
            <p:nvPr/>
          </p:nvGrpSpPr>
          <p:grpSpPr>
            <a:xfrm>
              <a:off x="1276343" y="1780442"/>
              <a:ext cx="7867657" cy="3358967"/>
              <a:chOff x="1276343" y="1780442"/>
              <a:chExt cx="7867657" cy="3358967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2267744" y="1780442"/>
                <a:ext cx="6876256" cy="3358967"/>
                <a:chOff x="0" y="2387876"/>
                <a:chExt cx="9144000" cy="4466732"/>
              </a:xfrm>
            </p:grpSpPr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rightnessContrast bright="2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3436"/>
                <a:stretch/>
              </p:blipFill>
              <p:spPr>
                <a:xfrm>
                  <a:off x="0" y="2387876"/>
                  <a:ext cx="9144000" cy="4466732"/>
                </a:xfrm>
                <a:prstGeom prst="rect">
                  <a:avLst/>
                </a:prstGeom>
              </p:spPr>
            </p:pic>
            <p:grpSp>
              <p:nvGrpSpPr>
                <p:cNvPr id="14" name="Group 13"/>
                <p:cNvGrpSpPr/>
                <p:nvPr/>
              </p:nvGrpSpPr>
              <p:grpSpPr>
                <a:xfrm>
                  <a:off x="732" y="3454824"/>
                  <a:ext cx="7503243" cy="2999299"/>
                  <a:chOff x="2348914" y="4336370"/>
                  <a:chExt cx="5576254" cy="2229017"/>
                </a:xfrm>
              </p:grpSpPr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3721502" y="5170674"/>
                    <a:ext cx="4203666" cy="1394713"/>
                    <a:chOff x="4905306" y="4494853"/>
                    <a:chExt cx="5648840" cy="1874199"/>
                  </a:xfrm>
                </p:grpSpPr>
                <p:sp>
                  <p:nvSpPr>
                    <p:cNvPr id="19" name="TextBox 18"/>
                    <p:cNvSpPr txBox="1"/>
                    <p:nvPr/>
                  </p:nvSpPr>
                  <p:spPr>
                    <a:xfrm rot="21022299">
                      <a:off x="6577396" y="5762257"/>
                      <a:ext cx="598712" cy="45940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GB" sz="1200" b="1" dirty="0" smtClean="0"/>
                        <a:t>D1</a:t>
                      </a:r>
                      <a:endParaRPr lang="en-GB" sz="1200" b="1" dirty="0"/>
                    </a:p>
                  </p:txBody>
                </p:sp>
                <p:sp>
                  <p:nvSpPr>
                    <p:cNvPr id="20" name="TextBox 19"/>
                    <p:cNvSpPr txBox="1"/>
                    <p:nvPr/>
                  </p:nvSpPr>
                  <p:spPr>
                    <a:xfrm rot="20947841">
                      <a:off x="7132949" y="5628843"/>
                      <a:ext cx="577442" cy="45940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GB" sz="1200" b="1" dirty="0" smtClean="0"/>
                        <a:t>CP</a:t>
                      </a:r>
                      <a:endParaRPr lang="en-GB" sz="1200" b="1" dirty="0"/>
                    </a:p>
                  </p:txBody>
                </p:sp>
                <p:sp>
                  <p:nvSpPr>
                    <p:cNvPr id="21" name="TextBox 20"/>
                    <p:cNvSpPr txBox="1"/>
                    <p:nvPr/>
                  </p:nvSpPr>
                  <p:spPr>
                    <a:xfrm rot="20988596">
                      <a:off x="7878406" y="5470019"/>
                      <a:ext cx="612005" cy="45940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GB" sz="1200" b="1" dirty="0" smtClean="0"/>
                        <a:t>Q3</a:t>
                      </a:r>
                      <a:endParaRPr lang="en-GB" sz="1200" b="1" dirty="0"/>
                    </a:p>
                  </p:txBody>
                </p:sp>
                <p:sp>
                  <p:nvSpPr>
                    <p:cNvPr id="22" name="TextBox 21"/>
                    <p:cNvSpPr txBox="1"/>
                    <p:nvPr/>
                  </p:nvSpPr>
                  <p:spPr>
                    <a:xfrm rot="20956418">
                      <a:off x="8573579" y="5307036"/>
                      <a:ext cx="750251" cy="45940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GB" sz="1200" b="1" dirty="0" smtClean="0"/>
                        <a:t>Q2b</a:t>
                      </a:r>
                      <a:endParaRPr lang="en-GB" sz="1200" b="1" dirty="0"/>
                    </a:p>
                  </p:txBody>
                </p:sp>
                <p:sp>
                  <p:nvSpPr>
                    <p:cNvPr id="23" name="TextBox 22"/>
                    <p:cNvSpPr txBox="1"/>
                    <p:nvPr/>
                  </p:nvSpPr>
                  <p:spPr>
                    <a:xfrm rot="20821435">
                      <a:off x="9243534" y="5154697"/>
                      <a:ext cx="736956" cy="45940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GB" sz="1200" b="1" dirty="0" smtClean="0"/>
                        <a:t>Q2a</a:t>
                      </a:r>
                      <a:endParaRPr lang="en-GB" sz="1200" b="1" dirty="0"/>
                    </a:p>
                  </p:txBody>
                </p:sp>
                <p:sp>
                  <p:nvSpPr>
                    <p:cNvPr id="24" name="TextBox 23"/>
                    <p:cNvSpPr txBox="1"/>
                    <p:nvPr/>
                  </p:nvSpPr>
                  <p:spPr>
                    <a:xfrm rot="21053899">
                      <a:off x="9942141" y="5031386"/>
                      <a:ext cx="612005" cy="45940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GB" sz="1200" b="1" dirty="0" smtClean="0"/>
                        <a:t>Q1</a:t>
                      </a:r>
                      <a:endParaRPr lang="en-GB" sz="1200" b="1" dirty="0"/>
                    </a:p>
                  </p:txBody>
                </p:sp>
                <p:sp>
                  <p:nvSpPr>
                    <p:cNvPr id="25" name="TextBox 24"/>
                    <p:cNvSpPr txBox="1"/>
                    <p:nvPr/>
                  </p:nvSpPr>
                  <p:spPr>
                    <a:xfrm>
                      <a:off x="4905306" y="5712750"/>
                      <a:ext cx="688042" cy="36786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GB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DFM</a:t>
                      </a:r>
                      <a:endParaRPr lang="en-GB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p:txBody>
                </p:sp>
                <p:cxnSp>
                  <p:nvCxnSpPr>
                    <p:cNvPr id="26" name="Straight Connector 25"/>
                    <p:cNvCxnSpPr>
                      <a:stCxn id="25" idx="2"/>
                    </p:cNvCxnSpPr>
                    <p:nvPr/>
                  </p:nvCxnSpPr>
                  <p:spPr>
                    <a:xfrm>
                      <a:off x="5249328" y="6080614"/>
                      <a:ext cx="167223" cy="288438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7" name="TextBox 26"/>
                    <p:cNvSpPr txBox="1"/>
                    <p:nvPr/>
                  </p:nvSpPr>
                  <p:spPr>
                    <a:xfrm>
                      <a:off x="5916327" y="5370943"/>
                      <a:ext cx="801759" cy="36786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DFX</a:t>
                      </a:r>
                      <a:endParaRPr lang="en-GB" sz="1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p:txBody>
                </p:sp>
                <p:cxnSp>
                  <p:nvCxnSpPr>
                    <p:cNvPr id="28" name="Straight Connector 27"/>
                    <p:cNvCxnSpPr>
                      <a:stCxn id="27" idx="2"/>
                      <a:endCxn id="10" idx="0"/>
                    </p:cNvCxnSpPr>
                    <p:nvPr/>
                  </p:nvCxnSpPr>
                  <p:spPr>
                    <a:xfrm flipH="1">
                      <a:off x="6307006" y="5738806"/>
                      <a:ext cx="10201" cy="358567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9" name="TextBox 28"/>
                    <p:cNvSpPr txBox="1"/>
                    <p:nvPr/>
                  </p:nvSpPr>
                  <p:spPr>
                    <a:xfrm>
                      <a:off x="5543621" y="4494853"/>
                      <a:ext cx="1605523" cy="41089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GB" sz="1200" b="1" dirty="0" err="1" smtClean="0">
                          <a:solidFill>
                            <a:schemeClr val="accent2"/>
                          </a:solidFill>
                        </a:rPr>
                        <a:t>SCLink</a:t>
                      </a:r>
                      <a:r>
                        <a:rPr lang="en-GB" sz="1200" b="1" dirty="0" smtClean="0">
                          <a:solidFill>
                            <a:schemeClr val="accent2"/>
                          </a:solidFill>
                        </a:rPr>
                        <a:t> DSH</a:t>
                      </a:r>
                      <a:endParaRPr lang="en-GB" sz="1200" b="1" dirty="0">
                        <a:solidFill>
                          <a:schemeClr val="accent2"/>
                        </a:solidFill>
                      </a:endParaRPr>
                    </a:p>
                  </p:txBody>
                </p:sp>
                <p:cxnSp>
                  <p:nvCxnSpPr>
                    <p:cNvPr id="30" name="Straight Connector 29"/>
                    <p:cNvCxnSpPr/>
                    <p:nvPr/>
                  </p:nvCxnSpPr>
                  <p:spPr>
                    <a:xfrm flipH="1">
                      <a:off x="5543621" y="4799741"/>
                      <a:ext cx="288961" cy="186130"/>
                    </a:xfrm>
                    <a:prstGeom prst="line">
                      <a:avLst/>
                    </a:prstGeom>
                    <a:ln>
                      <a:solidFill>
                        <a:schemeClr val="accent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6" name="Oval 15"/>
                  <p:cNvSpPr/>
                  <p:nvPr/>
                </p:nvSpPr>
                <p:spPr>
                  <a:xfrm>
                    <a:off x="5243987" y="4450080"/>
                    <a:ext cx="657948" cy="627017"/>
                  </a:xfrm>
                  <a:prstGeom prst="ellipse">
                    <a:avLst/>
                  </a:prstGeom>
                  <a:noFill/>
                  <a:ln>
                    <a:solidFill>
                      <a:schemeClr val="accent6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" name="Oval 16"/>
                  <p:cNvSpPr/>
                  <p:nvPr/>
                </p:nvSpPr>
                <p:spPr>
                  <a:xfrm>
                    <a:off x="2348914" y="4770543"/>
                    <a:ext cx="657948" cy="627017"/>
                  </a:xfrm>
                  <a:prstGeom prst="ellipse">
                    <a:avLst/>
                  </a:prstGeom>
                  <a:noFill/>
                  <a:ln>
                    <a:solidFill>
                      <a:schemeClr val="accent6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5808722" y="4336370"/>
                    <a:ext cx="595979" cy="27375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>
                      <a:defRPr sz="1200" b="1"/>
                    </a:lvl1pPr>
                  </a:lstStyle>
                  <a:p>
                    <a:r>
                      <a:rPr lang="en-GB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DFHX</a:t>
                    </a:r>
                    <a:endParaRPr lang="en-GB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p:grpSp>
          </p:grpSp>
          <p:sp>
            <p:nvSpPr>
              <p:cNvPr id="9" name="Rounded Rectangle 8"/>
              <p:cNvSpPr/>
              <p:nvPr/>
            </p:nvSpPr>
            <p:spPr>
              <a:xfrm rot="20868910">
                <a:off x="3964228" y="4797965"/>
                <a:ext cx="247975" cy="107760"/>
              </a:xfrm>
              <a:prstGeom prst="roundRect">
                <a:avLst/>
              </a:prstGeom>
              <a:solidFill>
                <a:srgbClr val="92D05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 rot="20880900">
                <a:off x="4626467" y="4632294"/>
                <a:ext cx="198659" cy="126743"/>
              </a:xfrm>
              <a:prstGeom prst="roundRect">
                <a:avLst/>
              </a:prstGeom>
              <a:solidFill>
                <a:srgbClr val="FFFF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276343" y="4378172"/>
                <a:ext cx="223811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00" i="1" dirty="0" smtClean="0">
                    <a:solidFill>
                      <a:schemeClr val="tx2"/>
                    </a:solidFill>
                  </a:rPr>
                  <a:t>Illustration of the position of the DFX</a:t>
                </a:r>
              </a:p>
              <a:p>
                <a:r>
                  <a:rPr lang="en-GB" sz="1000" i="1" dirty="0" smtClean="0">
                    <a:solidFill>
                      <a:schemeClr val="tx2"/>
                    </a:solidFill>
                  </a:rPr>
                  <a:t>(not latest version for details)</a:t>
                </a:r>
                <a:endParaRPr lang="en-GB" sz="1000" i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3468133" y="3070556"/>
                <a:ext cx="1964927" cy="1681638"/>
              </a:xfrm>
              <a:custGeom>
                <a:avLst/>
                <a:gdLst>
                  <a:gd name="connsiteX0" fmla="*/ 1964927 w 1964927"/>
                  <a:gd name="connsiteY0" fmla="*/ 76504 h 1681638"/>
                  <a:gd name="connsiteX1" fmla="*/ 1865867 w 1964927"/>
                  <a:gd name="connsiteY1" fmla="*/ 61264 h 1681638"/>
                  <a:gd name="connsiteX2" fmla="*/ 1782047 w 1964927"/>
                  <a:gd name="connsiteY2" fmla="*/ 304 h 1681638"/>
                  <a:gd name="connsiteX3" fmla="*/ 1507727 w 1964927"/>
                  <a:gd name="connsiteY3" fmla="*/ 38404 h 1681638"/>
                  <a:gd name="connsiteX4" fmla="*/ 1195307 w 1964927"/>
                  <a:gd name="connsiteY4" fmla="*/ 53644 h 1681638"/>
                  <a:gd name="connsiteX5" fmla="*/ 745727 w 1964927"/>
                  <a:gd name="connsiteY5" fmla="*/ 122224 h 1681638"/>
                  <a:gd name="connsiteX6" fmla="*/ 341867 w 1964927"/>
                  <a:gd name="connsiteY6" fmla="*/ 145084 h 1681638"/>
                  <a:gd name="connsiteX7" fmla="*/ 44687 w 1964927"/>
                  <a:gd name="connsiteY7" fmla="*/ 190804 h 1681638"/>
                  <a:gd name="connsiteX8" fmla="*/ 6587 w 1964927"/>
                  <a:gd name="connsiteY8" fmla="*/ 259384 h 1681638"/>
                  <a:gd name="connsiteX9" fmla="*/ 98027 w 1964927"/>
                  <a:gd name="connsiteY9" fmla="*/ 327964 h 1681638"/>
                  <a:gd name="connsiteX10" fmla="*/ 151367 w 1964927"/>
                  <a:gd name="connsiteY10" fmla="*/ 449884 h 1681638"/>
                  <a:gd name="connsiteX11" fmla="*/ 296147 w 1964927"/>
                  <a:gd name="connsiteY11" fmla="*/ 503224 h 1681638"/>
                  <a:gd name="connsiteX12" fmla="*/ 395207 w 1964927"/>
                  <a:gd name="connsiteY12" fmla="*/ 670864 h 1681638"/>
                  <a:gd name="connsiteX13" fmla="*/ 593327 w 1964927"/>
                  <a:gd name="connsiteY13" fmla="*/ 686104 h 1681638"/>
                  <a:gd name="connsiteX14" fmla="*/ 646667 w 1964927"/>
                  <a:gd name="connsiteY14" fmla="*/ 876604 h 1681638"/>
                  <a:gd name="connsiteX15" fmla="*/ 799067 w 1964927"/>
                  <a:gd name="connsiteY15" fmla="*/ 868984 h 1681638"/>
                  <a:gd name="connsiteX16" fmla="*/ 860027 w 1964927"/>
                  <a:gd name="connsiteY16" fmla="*/ 990904 h 1681638"/>
                  <a:gd name="connsiteX17" fmla="*/ 882887 w 1964927"/>
                  <a:gd name="connsiteY17" fmla="*/ 1227124 h 1681638"/>
                  <a:gd name="connsiteX18" fmla="*/ 905747 w 1964927"/>
                  <a:gd name="connsiteY18" fmla="*/ 1554784 h 1681638"/>
                  <a:gd name="connsiteX19" fmla="*/ 981947 w 1964927"/>
                  <a:gd name="connsiteY19" fmla="*/ 1676704 h 1681638"/>
                  <a:gd name="connsiteX20" fmla="*/ 1157207 w 1964927"/>
                  <a:gd name="connsiteY20" fmla="*/ 1646224 h 1681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64927" h="1681638">
                    <a:moveTo>
                      <a:pt x="1964927" y="76504"/>
                    </a:moveTo>
                    <a:cubicBezTo>
                      <a:pt x="1930637" y="75234"/>
                      <a:pt x="1896347" y="73964"/>
                      <a:pt x="1865867" y="61264"/>
                    </a:cubicBezTo>
                    <a:cubicBezTo>
                      <a:pt x="1835387" y="48564"/>
                      <a:pt x="1841737" y="4114"/>
                      <a:pt x="1782047" y="304"/>
                    </a:cubicBezTo>
                    <a:cubicBezTo>
                      <a:pt x="1722357" y="-3506"/>
                      <a:pt x="1605517" y="29514"/>
                      <a:pt x="1507727" y="38404"/>
                    </a:cubicBezTo>
                    <a:cubicBezTo>
                      <a:pt x="1409937" y="47294"/>
                      <a:pt x="1322307" y="39674"/>
                      <a:pt x="1195307" y="53644"/>
                    </a:cubicBezTo>
                    <a:cubicBezTo>
                      <a:pt x="1068307" y="67614"/>
                      <a:pt x="887967" y="106984"/>
                      <a:pt x="745727" y="122224"/>
                    </a:cubicBezTo>
                    <a:cubicBezTo>
                      <a:pt x="603487" y="137464"/>
                      <a:pt x="458707" y="133654"/>
                      <a:pt x="341867" y="145084"/>
                    </a:cubicBezTo>
                    <a:cubicBezTo>
                      <a:pt x="225027" y="156514"/>
                      <a:pt x="100567" y="171754"/>
                      <a:pt x="44687" y="190804"/>
                    </a:cubicBezTo>
                    <a:cubicBezTo>
                      <a:pt x="-11193" y="209854"/>
                      <a:pt x="-2303" y="236524"/>
                      <a:pt x="6587" y="259384"/>
                    </a:cubicBezTo>
                    <a:cubicBezTo>
                      <a:pt x="15477" y="282244"/>
                      <a:pt x="73897" y="296214"/>
                      <a:pt x="98027" y="327964"/>
                    </a:cubicBezTo>
                    <a:cubicBezTo>
                      <a:pt x="122157" y="359714"/>
                      <a:pt x="118347" y="420674"/>
                      <a:pt x="151367" y="449884"/>
                    </a:cubicBezTo>
                    <a:cubicBezTo>
                      <a:pt x="184387" y="479094"/>
                      <a:pt x="255507" y="466394"/>
                      <a:pt x="296147" y="503224"/>
                    </a:cubicBezTo>
                    <a:cubicBezTo>
                      <a:pt x="336787" y="540054"/>
                      <a:pt x="345677" y="640384"/>
                      <a:pt x="395207" y="670864"/>
                    </a:cubicBezTo>
                    <a:cubicBezTo>
                      <a:pt x="444737" y="701344"/>
                      <a:pt x="551417" y="651814"/>
                      <a:pt x="593327" y="686104"/>
                    </a:cubicBezTo>
                    <a:cubicBezTo>
                      <a:pt x="635237" y="720394"/>
                      <a:pt x="612377" y="846124"/>
                      <a:pt x="646667" y="876604"/>
                    </a:cubicBezTo>
                    <a:cubicBezTo>
                      <a:pt x="680957" y="907084"/>
                      <a:pt x="763507" y="849934"/>
                      <a:pt x="799067" y="868984"/>
                    </a:cubicBezTo>
                    <a:cubicBezTo>
                      <a:pt x="834627" y="888034"/>
                      <a:pt x="846057" y="931214"/>
                      <a:pt x="860027" y="990904"/>
                    </a:cubicBezTo>
                    <a:cubicBezTo>
                      <a:pt x="873997" y="1050594"/>
                      <a:pt x="875267" y="1133144"/>
                      <a:pt x="882887" y="1227124"/>
                    </a:cubicBezTo>
                    <a:cubicBezTo>
                      <a:pt x="890507" y="1321104"/>
                      <a:pt x="889237" y="1479854"/>
                      <a:pt x="905747" y="1554784"/>
                    </a:cubicBezTo>
                    <a:cubicBezTo>
                      <a:pt x="922257" y="1629714"/>
                      <a:pt x="940037" y="1661464"/>
                      <a:pt x="981947" y="1676704"/>
                    </a:cubicBezTo>
                    <a:cubicBezTo>
                      <a:pt x="1023857" y="1691944"/>
                      <a:pt x="1090532" y="1669084"/>
                      <a:pt x="1157207" y="1646224"/>
                    </a:cubicBezTo>
                  </a:path>
                </a:pathLst>
              </a:custGeom>
              <a:noFill/>
              <a:ln w="28575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21053899">
              <a:off x="8295330" y="3772875"/>
              <a:ext cx="3305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/>
                <a:t>IP</a:t>
              </a:r>
              <a:endParaRPr lang="en-GB" sz="1200" b="1" dirty="0"/>
            </a:p>
          </p:txBody>
        </p:sp>
      </p:grpSp>
      <p:pic>
        <p:nvPicPr>
          <p:cNvPr id="31" name="Picture 4" descr="http://player.slideplayer.fr/37/10691208/data/images/img5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991" y="-2977"/>
            <a:ext cx="3683010" cy="207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189184" y="339502"/>
            <a:ext cx="5606952" cy="2822410"/>
          </a:xfrm>
        </p:spPr>
        <p:txBody>
          <a:bodyPr>
            <a:normAutofit fontScale="62500" lnSpcReduction="20000"/>
          </a:bodyPr>
          <a:lstStyle/>
          <a:p>
            <a:r>
              <a:rPr lang="en-GB" sz="3300" b="1" dirty="0" smtClean="0"/>
              <a:t>Each cold powering system includes: </a:t>
            </a:r>
          </a:p>
          <a:p>
            <a:pPr lvl="1"/>
            <a:r>
              <a:rPr lang="en-GB" sz="3300" b="1" dirty="0" smtClean="0">
                <a:solidFill>
                  <a:schemeClr val="bg2"/>
                </a:solidFill>
              </a:rPr>
              <a:t>1 SC link </a:t>
            </a:r>
            <a:r>
              <a:rPr lang="en-GB" sz="3300" b="1" dirty="0" smtClean="0"/>
              <a:t>(DSH);</a:t>
            </a:r>
          </a:p>
          <a:p>
            <a:pPr lvl="1"/>
            <a:r>
              <a:rPr lang="en-GB" sz="3300" b="1" dirty="0" smtClean="0">
                <a:solidFill>
                  <a:schemeClr val="bg2"/>
                </a:solidFill>
              </a:rPr>
              <a:t>1 DFH</a:t>
            </a:r>
            <a:r>
              <a:rPr lang="en-GB" sz="3300" b="1" dirty="0" smtClean="0"/>
              <a:t>(X or M) cryostat, connecting the SC link to the current leads</a:t>
            </a:r>
          </a:p>
          <a:p>
            <a:pPr lvl="1"/>
            <a:r>
              <a:rPr lang="en-GB" sz="3300" b="1" dirty="0" smtClean="0">
                <a:solidFill>
                  <a:schemeClr val="bg2"/>
                </a:solidFill>
              </a:rPr>
              <a:t>1 DF</a:t>
            </a:r>
            <a:r>
              <a:rPr lang="en-GB" sz="3300" b="1" dirty="0" smtClean="0"/>
              <a:t>(X or M) cryostat, connecting the SC link to the magnets</a:t>
            </a:r>
          </a:p>
          <a:p>
            <a:pPr lvl="1"/>
            <a:r>
              <a:rPr lang="en-GB" sz="3300" b="1" dirty="0" smtClean="0">
                <a:solidFill>
                  <a:schemeClr val="bg2"/>
                </a:solidFill>
              </a:rPr>
              <a:t>MgB</a:t>
            </a:r>
            <a:r>
              <a:rPr lang="en-GB" sz="3300" b="1" baseline="-25000" dirty="0" smtClean="0">
                <a:solidFill>
                  <a:schemeClr val="bg2"/>
                </a:solidFill>
              </a:rPr>
              <a:t>2</a:t>
            </a:r>
            <a:r>
              <a:rPr lang="en-GB" sz="3300" b="1" dirty="0" smtClean="0">
                <a:solidFill>
                  <a:schemeClr val="bg2"/>
                </a:solidFill>
              </a:rPr>
              <a:t> </a:t>
            </a:r>
            <a:r>
              <a:rPr lang="en-GB" sz="3300" b="1" dirty="0" smtClean="0"/>
              <a:t>cables;</a:t>
            </a:r>
          </a:p>
          <a:p>
            <a:pPr lvl="1"/>
            <a:r>
              <a:rPr lang="en-GB" sz="3300" b="1" dirty="0" smtClean="0">
                <a:solidFill>
                  <a:schemeClr val="bg2"/>
                </a:solidFill>
              </a:rPr>
              <a:t>Several current leads </a:t>
            </a:r>
            <a:r>
              <a:rPr lang="en-GB" sz="3300" b="1" dirty="0" smtClean="0"/>
              <a:t>– different current ratings (from 0.12 kA to 18 kA)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33" name="TextBox 32"/>
          <p:cNvSpPr txBox="1"/>
          <p:nvPr/>
        </p:nvSpPr>
        <p:spPr>
          <a:xfrm>
            <a:off x="1547664" y="3022108"/>
            <a:ext cx="628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/>
            </a:lvl1pPr>
          </a:lstStyle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DFHM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03355" y="4770928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A. </a:t>
            </a:r>
            <a:r>
              <a:rPr lang="en-GB" dirty="0" err="1" smtClean="0"/>
              <a:t>Ballarino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276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7933" y="-128490"/>
            <a:ext cx="5400160" cy="540000"/>
          </a:xfrm>
        </p:spPr>
        <p:txBody>
          <a:bodyPr/>
          <a:lstStyle/>
          <a:p>
            <a:pPr algn="l"/>
            <a:r>
              <a:rPr lang="en-GB" dirty="0" smtClean="0"/>
              <a:t>Quantities and Components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1276343" y="1780442"/>
            <a:ext cx="7867657" cy="3358967"/>
            <a:chOff x="1276343" y="1780442"/>
            <a:chExt cx="7867657" cy="3358967"/>
          </a:xfrm>
        </p:grpSpPr>
        <p:grpSp>
          <p:nvGrpSpPr>
            <p:cNvPr id="6" name="Group 5"/>
            <p:cNvGrpSpPr/>
            <p:nvPr/>
          </p:nvGrpSpPr>
          <p:grpSpPr>
            <a:xfrm>
              <a:off x="1276343" y="1780442"/>
              <a:ext cx="7867657" cy="3358967"/>
              <a:chOff x="1276343" y="1780442"/>
              <a:chExt cx="7867657" cy="3358967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2267744" y="1780442"/>
                <a:ext cx="6876256" cy="3358967"/>
                <a:chOff x="0" y="2387876"/>
                <a:chExt cx="9144000" cy="4466732"/>
              </a:xfrm>
            </p:grpSpPr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rightnessContrast bright="2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3436"/>
                <a:stretch/>
              </p:blipFill>
              <p:spPr>
                <a:xfrm>
                  <a:off x="0" y="2387876"/>
                  <a:ext cx="9144000" cy="4466732"/>
                </a:xfrm>
                <a:prstGeom prst="rect">
                  <a:avLst/>
                </a:prstGeom>
              </p:spPr>
            </p:pic>
            <p:grpSp>
              <p:nvGrpSpPr>
                <p:cNvPr id="14" name="Group 13"/>
                <p:cNvGrpSpPr/>
                <p:nvPr/>
              </p:nvGrpSpPr>
              <p:grpSpPr>
                <a:xfrm>
                  <a:off x="732" y="3302617"/>
                  <a:ext cx="7503243" cy="3151508"/>
                  <a:chOff x="2348914" y="4223252"/>
                  <a:chExt cx="5576254" cy="2342135"/>
                </a:xfrm>
              </p:grpSpPr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3721502" y="5170674"/>
                    <a:ext cx="4203666" cy="1394713"/>
                    <a:chOff x="4905306" y="4494853"/>
                    <a:chExt cx="5648840" cy="1874199"/>
                  </a:xfrm>
                </p:grpSpPr>
                <p:sp>
                  <p:nvSpPr>
                    <p:cNvPr id="19" name="TextBox 18"/>
                    <p:cNvSpPr txBox="1"/>
                    <p:nvPr/>
                  </p:nvSpPr>
                  <p:spPr>
                    <a:xfrm rot="21022299">
                      <a:off x="6577396" y="5762257"/>
                      <a:ext cx="598712" cy="45940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GB" sz="1200" b="1" dirty="0" smtClean="0"/>
                        <a:t>D1</a:t>
                      </a:r>
                      <a:endParaRPr lang="en-GB" sz="1200" b="1" dirty="0"/>
                    </a:p>
                  </p:txBody>
                </p:sp>
                <p:sp>
                  <p:nvSpPr>
                    <p:cNvPr id="20" name="TextBox 19"/>
                    <p:cNvSpPr txBox="1"/>
                    <p:nvPr/>
                  </p:nvSpPr>
                  <p:spPr>
                    <a:xfrm rot="20947841">
                      <a:off x="7132949" y="5628843"/>
                      <a:ext cx="577442" cy="45940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GB" sz="1200" b="1" dirty="0" smtClean="0"/>
                        <a:t>CP</a:t>
                      </a:r>
                      <a:endParaRPr lang="en-GB" sz="1200" b="1" dirty="0"/>
                    </a:p>
                  </p:txBody>
                </p:sp>
                <p:sp>
                  <p:nvSpPr>
                    <p:cNvPr id="21" name="TextBox 20"/>
                    <p:cNvSpPr txBox="1"/>
                    <p:nvPr/>
                  </p:nvSpPr>
                  <p:spPr>
                    <a:xfrm rot="20988596">
                      <a:off x="7878406" y="5470019"/>
                      <a:ext cx="612005" cy="45940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GB" sz="1200" b="1" dirty="0" smtClean="0"/>
                        <a:t>Q3</a:t>
                      </a:r>
                      <a:endParaRPr lang="en-GB" sz="1200" b="1" dirty="0"/>
                    </a:p>
                  </p:txBody>
                </p:sp>
                <p:sp>
                  <p:nvSpPr>
                    <p:cNvPr id="22" name="TextBox 21"/>
                    <p:cNvSpPr txBox="1"/>
                    <p:nvPr/>
                  </p:nvSpPr>
                  <p:spPr>
                    <a:xfrm rot="20956418">
                      <a:off x="8573579" y="5307036"/>
                      <a:ext cx="750251" cy="45940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GB" sz="1200" b="1" dirty="0" smtClean="0"/>
                        <a:t>Q2b</a:t>
                      </a:r>
                      <a:endParaRPr lang="en-GB" sz="1200" b="1" dirty="0"/>
                    </a:p>
                  </p:txBody>
                </p:sp>
                <p:sp>
                  <p:nvSpPr>
                    <p:cNvPr id="23" name="TextBox 22"/>
                    <p:cNvSpPr txBox="1"/>
                    <p:nvPr/>
                  </p:nvSpPr>
                  <p:spPr>
                    <a:xfrm rot="20821435">
                      <a:off x="9243534" y="5154697"/>
                      <a:ext cx="736956" cy="45940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GB" sz="1200" b="1" dirty="0" smtClean="0"/>
                        <a:t>Q2a</a:t>
                      </a:r>
                      <a:endParaRPr lang="en-GB" sz="1200" b="1" dirty="0"/>
                    </a:p>
                  </p:txBody>
                </p:sp>
                <p:sp>
                  <p:nvSpPr>
                    <p:cNvPr id="24" name="TextBox 23"/>
                    <p:cNvSpPr txBox="1"/>
                    <p:nvPr/>
                  </p:nvSpPr>
                  <p:spPr>
                    <a:xfrm rot="21053899">
                      <a:off x="9942141" y="5031386"/>
                      <a:ext cx="612005" cy="45940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GB" sz="1200" b="1" dirty="0" smtClean="0"/>
                        <a:t>Q1</a:t>
                      </a:r>
                      <a:endParaRPr lang="en-GB" sz="1200" b="1" dirty="0"/>
                    </a:p>
                  </p:txBody>
                </p:sp>
                <p:sp>
                  <p:nvSpPr>
                    <p:cNvPr id="25" name="TextBox 24"/>
                    <p:cNvSpPr txBox="1"/>
                    <p:nvPr/>
                  </p:nvSpPr>
                  <p:spPr>
                    <a:xfrm>
                      <a:off x="4905306" y="5712750"/>
                      <a:ext cx="688042" cy="36786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GB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DFM</a:t>
                      </a:r>
                      <a:endParaRPr lang="en-GB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p:txBody>
                </p:sp>
                <p:cxnSp>
                  <p:nvCxnSpPr>
                    <p:cNvPr id="26" name="Straight Connector 25"/>
                    <p:cNvCxnSpPr>
                      <a:stCxn id="25" idx="2"/>
                    </p:cNvCxnSpPr>
                    <p:nvPr/>
                  </p:nvCxnSpPr>
                  <p:spPr>
                    <a:xfrm>
                      <a:off x="5249328" y="6080614"/>
                      <a:ext cx="167223" cy="288438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7" name="TextBox 26"/>
                    <p:cNvSpPr txBox="1"/>
                    <p:nvPr/>
                  </p:nvSpPr>
                  <p:spPr>
                    <a:xfrm>
                      <a:off x="5916327" y="5370943"/>
                      <a:ext cx="801759" cy="36786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DFX</a:t>
                      </a:r>
                      <a:endParaRPr lang="en-GB" sz="1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p:txBody>
                </p:sp>
                <p:cxnSp>
                  <p:nvCxnSpPr>
                    <p:cNvPr id="28" name="Straight Connector 27"/>
                    <p:cNvCxnSpPr>
                      <a:stCxn id="27" idx="2"/>
                      <a:endCxn id="10" idx="0"/>
                    </p:cNvCxnSpPr>
                    <p:nvPr/>
                  </p:nvCxnSpPr>
                  <p:spPr>
                    <a:xfrm flipH="1">
                      <a:off x="6307006" y="5738806"/>
                      <a:ext cx="10201" cy="358567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9" name="TextBox 28"/>
                    <p:cNvSpPr txBox="1"/>
                    <p:nvPr/>
                  </p:nvSpPr>
                  <p:spPr>
                    <a:xfrm>
                      <a:off x="5543621" y="4494853"/>
                      <a:ext cx="1605523" cy="41089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GB" sz="1200" b="1" dirty="0" err="1" smtClean="0">
                          <a:solidFill>
                            <a:schemeClr val="accent2"/>
                          </a:solidFill>
                        </a:rPr>
                        <a:t>SCLink</a:t>
                      </a:r>
                      <a:r>
                        <a:rPr lang="en-GB" sz="1200" b="1" dirty="0" smtClean="0">
                          <a:solidFill>
                            <a:schemeClr val="accent2"/>
                          </a:solidFill>
                        </a:rPr>
                        <a:t> DSH</a:t>
                      </a:r>
                      <a:endParaRPr lang="en-GB" sz="1200" b="1" dirty="0">
                        <a:solidFill>
                          <a:schemeClr val="accent2"/>
                        </a:solidFill>
                      </a:endParaRPr>
                    </a:p>
                  </p:txBody>
                </p:sp>
                <p:cxnSp>
                  <p:nvCxnSpPr>
                    <p:cNvPr id="30" name="Straight Connector 29"/>
                    <p:cNvCxnSpPr/>
                    <p:nvPr/>
                  </p:nvCxnSpPr>
                  <p:spPr>
                    <a:xfrm flipH="1">
                      <a:off x="5543621" y="4799741"/>
                      <a:ext cx="288961" cy="186130"/>
                    </a:xfrm>
                    <a:prstGeom prst="line">
                      <a:avLst/>
                    </a:prstGeom>
                    <a:ln>
                      <a:solidFill>
                        <a:schemeClr val="accent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6" name="Oval 15"/>
                  <p:cNvSpPr/>
                  <p:nvPr/>
                </p:nvSpPr>
                <p:spPr>
                  <a:xfrm>
                    <a:off x="5243987" y="4450080"/>
                    <a:ext cx="657948" cy="627017"/>
                  </a:xfrm>
                  <a:prstGeom prst="ellipse">
                    <a:avLst/>
                  </a:prstGeom>
                  <a:noFill/>
                  <a:ln>
                    <a:solidFill>
                      <a:schemeClr val="accent6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" name="Oval 16"/>
                  <p:cNvSpPr/>
                  <p:nvPr/>
                </p:nvSpPr>
                <p:spPr>
                  <a:xfrm>
                    <a:off x="2348914" y="4770543"/>
                    <a:ext cx="657948" cy="627017"/>
                  </a:xfrm>
                  <a:prstGeom prst="ellipse">
                    <a:avLst/>
                  </a:prstGeom>
                  <a:noFill/>
                  <a:ln>
                    <a:solidFill>
                      <a:schemeClr val="accent6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5539179" y="4223252"/>
                    <a:ext cx="595979" cy="27375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>
                      <a:defRPr sz="1200" b="1"/>
                    </a:lvl1pPr>
                  </a:lstStyle>
                  <a:p>
                    <a:r>
                      <a:rPr lang="en-GB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DFHX</a:t>
                    </a:r>
                    <a:endParaRPr lang="en-GB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p:grpSp>
          </p:grpSp>
          <p:sp>
            <p:nvSpPr>
              <p:cNvPr id="9" name="Rounded Rectangle 8"/>
              <p:cNvSpPr/>
              <p:nvPr/>
            </p:nvSpPr>
            <p:spPr>
              <a:xfrm rot="20868910">
                <a:off x="3964228" y="4797965"/>
                <a:ext cx="247975" cy="107760"/>
              </a:xfrm>
              <a:prstGeom prst="roundRect">
                <a:avLst/>
              </a:prstGeom>
              <a:solidFill>
                <a:srgbClr val="92D05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 rot="20880900">
                <a:off x="4626467" y="4632294"/>
                <a:ext cx="198659" cy="126743"/>
              </a:xfrm>
              <a:prstGeom prst="roundRect">
                <a:avLst/>
              </a:prstGeom>
              <a:solidFill>
                <a:srgbClr val="FFFF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276343" y="4378172"/>
                <a:ext cx="223811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00" i="1" dirty="0" smtClean="0">
                    <a:solidFill>
                      <a:schemeClr val="tx2"/>
                    </a:solidFill>
                  </a:rPr>
                  <a:t>Illustration of the position of the DFX</a:t>
                </a:r>
              </a:p>
              <a:p>
                <a:r>
                  <a:rPr lang="en-GB" sz="1000" i="1" dirty="0" smtClean="0">
                    <a:solidFill>
                      <a:schemeClr val="tx2"/>
                    </a:solidFill>
                  </a:rPr>
                  <a:t>(not latest version for details)</a:t>
                </a:r>
                <a:endParaRPr lang="en-GB" sz="1000" i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3468133" y="3070556"/>
                <a:ext cx="1964927" cy="1681638"/>
              </a:xfrm>
              <a:custGeom>
                <a:avLst/>
                <a:gdLst>
                  <a:gd name="connsiteX0" fmla="*/ 1964927 w 1964927"/>
                  <a:gd name="connsiteY0" fmla="*/ 76504 h 1681638"/>
                  <a:gd name="connsiteX1" fmla="*/ 1865867 w 1964927"/>
                  <a:gd name="connsiteY1" fmla="*/ 61264 h 1681638"/>
                  <a:gd name="connsiteX2" fmla="*/ 1782047 w 1964927"/>
                  <a:gd name="connsiteY2" fmla="*/ 304 h 1681638"/>
                  <a:gd name="connsiteX3" fmla="*/ 1507727 w 1964927"/>
                  <a:gd name="connsiteY3" fmla="*/ 38404 h 1681638"/>
                  <a:gd name="connsiteX4" fmla="*/ 1195307 w 1964927"/>
                  <a:gd name="connsiteY4" fmla="*/ 53644 h 1681638"/>
                  <a:gd name="connsiteX5" fmla="*/ 745727 w 1964927"/>
                  <a:gd name="connsiteY5" fmla="*/ 122224 h 1681638"/>
                  <a:gd name="connsiteX6" fmla="*/ 341867 w 1964927"/>
                  <a:gd name="connsiteY6" fmla="*/ 145084 h 1681638"/>
                  <a:gd name="connsiteX7" fmla="*/ 44687 w 1964927"/>
                  <a:gd name="connsiteY7" fmla="*/ 190804 h 1681638"/>
                  <a:gd name="connsiteX8" fmla="*/ 6587 w 1964927"/>
                  <a:gd name="connsiteY8" fmla="*/ 259384 h 1681638"/>
                  <a:gd name="connsiteX9" fmla="*/ 98027 w 1964927"/>
                  <a:gd name="connsiteY9" fmla="*/ 327964 h 1681638"/>
                  <a:gd name="connsiteX10" fmla="*/ 151367 w 1964927"/>
                  <a:gd name="connsiteY10" fmla="*/ 449884 h 1681638"/>
                  <a:gd name="connsiteX11" fmla="*/ 296147 w 1964927"/>
                  <a:gd name="connsiteY11" fmla="*/ 503224 h 1681638"/>
                  <a:gd name="connsiteX12" fmla="*/ 395207 w 1964927"/>
                  <a:gd name="connsiteY12" fmla="*/ 670864 h 1681638"/>
                  <a:gd name="connsiteX13" fmla="*/ 593327 w 1964927"/>
                  <a:gd name="connsiteY13" fmla="*/ 686104 h 1681638"/>
                  <a:gd name="connsiteX14" fmla="*/ 646667 w 1964927"/>
                  <a:gd name="connsiteY14" fmla="*/ 876604 h 1681638"/>
                  <a:gd name="connsiteX15" fmla="*/ 799067 w 1964927"/>
                  <a:gd name="connsiteY15" fmla="*/ 868984 h 1681638"/>
                  <a:gd name="connsiteX16" fmla="*/ 860027 w 1964927"/>
                  <a:gd name="connsiteY16" fmla="*/ 990904 h 1681638"/>
                  <a:gd name="connsiteX17" fmla="*/ 882887 w 1964927"/>
                  <a:gd name="connsiteY17" fmla="*/ 1227124 h 1681638"/>
                  <a:gd name="connsiteX18" fmla="*/ 905747 w 1964927"/>
                  <a:gd name="connsiteY18" fmla="*/ 1554784 h 1681638"/>
                  <a:gd name="connsiteX19" fmla="*/ 981947 w 1964927"/>
                  <a:gd name="connsiteY19" fmla="*/ 1676704 h 1681638"/>
                  <a:gd name="connsiteX20" fmla="*/ 1157207 w 1964927"/>
                  <a:gd name="connsiteY20" fmla="*/ 1646224 h 1681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64927" h="1681638">
                    <a:moveTo>
                      <a:pt x="1964927" y="76504"/>
                    </a:moveTo>
                    <a:cubicBezTo>
                      <a:pt x="1930637" y="75234"/>
                      <a:pt x="1896347" y="73964"/>
                      <a:pt x="1865867" y="61264"/>
                    </a:cubicBezTo>
                    <a:cubicBezTo>
                      <a:pt x="1835387" y="48564"/>
                      <a:pt x="1841737" y="4114"/>
                      <a:pt x="1782047" y="304"/>
                    </a:cubicBezTo>
                    <a:cubicBezTo>
                      <a:pt x="1722357" y="-3506"/>
                      <a:pt x="1605517" y="29514"/>
                      <a:pt x="1507727" y="38404"/>
                    </a:cubicBezTo>
                    <a:cubicBezTo>
                      <a:pt x="1409937" y="47294"/>
                      <a:pt x="1322307" y="39674"/>
                      <a:pt x="1195307" y="53644"/>
                    </a:cubicBezTo>
                    <a:cubicBezTo>
                      <a:pt x="1068307" y="67614"/>
                      <a:pt x="887967" y="106984"/>
                      <a:pt x="745727" y="122224"/>
                    </a:cubicBezTo>
                    <a:cubicBezTo>
                      <a:pt x="603487" y="137464"/>
                      <a:pt x="458707" y="133654"/>
                      <a:pt x="341867" y="145084"/>
                    </a:cubicBezTo>
                    <a:cubicBezTo>
                      <a:pt x="225027" y="156514"/>
                      <a:pt x="100567" y="171754"/>
                      <a:pt x="44687" y="190804"/>
                    </a:cubicBezTo>
                    <a:cubicBezTo>
                      <a:pt x="-11193" y="209854"/>
                      <a:pt x="-2303" y="236524"/>
                      <a:pt x="6587" y="259384"/>
                    </a:cubicBezTo>
                    <a:cubicBezTo>
                      <a:pt x="15477" y="282244"/>
                      <a:pt x="73897" y="296214"/>
                      <a:pt x="98027" y="327964"/>
                    </a:cubicBezTo>
                    <a:cubicBezTo>
                      <a:pt x="122157" y="359714"/>
                      <a:pt x="118347" y="420674"/>
                      <a:pt x="151367" y="449884"/>
                    </a:cubicBezTo>
                    <a:cubicBezTo>
                      <a:pt x="184387" y="479094"/>
                      <a:pt x="255507" y="466394"/>
                      <a:pt x="296147" y="503224"/>
                    </a:cubicBezTo>
                    <a:cubicBezTo>
                      <a:pt x="336787" y="540054"/>
                      <a:pt x="345677" y="640384"/>
                      <a:pt x="395207" y="670864"/>
                    </a:cubicBezTo>
                    <a:cubicBezTo>
                      <a:pt x="444737" y="701344"/>
                      <a:pt x="551417" y="651814"/>
                      <a:pt x="593327" y="686104"/>
                    </a:cubicBezTo>
                    <a:cubicBezTo>
                      <a:pt x="635237" y="720394"/>
                      <a:pt x="612377" y="846124"/>
                      <a:pt x="646667" y="876604"/>
                    </a:cubicBezTo>
                    <a:cubicBezTo>
                      <a:pt x="680957" y="907084"/>
                      <a:pt x="763507" y="849934"/>
                      <a:pt x="799067" y="868984"/>
                    </a:cubicBezTo>
                    <a:cubicBezTo>
                      <a:pt x="834627" y="888034"/>
                      <a:pt x="846057" y="931214"/>
                      <a:pt x="860027" y="990904"/>
                    </a:cubicBezTo>
                    <a:cubicBezTo>
                      <a:pt x="873997" y="1050594"/>
                      <a:pt x="875267" y="1133144"/>
                      <a:pt x="882887" y="1227124"/>
                    </a:cubicBezTo>
                    <a:cubicBezTo>
                      <a:pt x="890507" y="1321104"/>
                      <a:pt x="889237" y="1479854"/>
                      <a:pt x="905747" y="1554784"/>
                    </a:cubicBezTo>
                    <a:cubicBezTo>
                      <a:pt x="922257" y="1629714"/>
                      <a:pt x="940037" y="1661464"/>
                      <a:pt x="981947" y="1676704"/>
                    </a:cubicBezTo>
                    <a:cubicBezTo>
                      <a:pt x="1023857" y="1691944"/>
                      <a:pt x="1090532" y="1669084"/>
                      <a:pt x="1157207" y="1646224"/>
                    </a:cubicBezTo>
                  </a:path>
                </a:pathLst>
              </a:custGeom>
              <a:noFill/>
              <a:ln w="28575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21053899">
              <a:off x="8295330" y="3772875"/>
              <a:ext cx="3305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/>
                <a:t>IP</a:t>
              </a:r>
              <a:endParaRPr lang="en-GB" sz="1200" b="1" dirty="0"/>
            </a:p>
          </p:txBody>
        </p:sp>
      </p:grpSp>
      <p:pic>
        <p:nvPicPr>
          <p:cNvPr id="31" name="Picture 4" descr="http://player.slideplayer.fr/37/10691208/data/images/img5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991" y="-2977"/>
            <a:ext cx="3683010" cy="207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238975" y="454952"/>
            <a:ext cx="5390146" cy="2304091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/>
              <a:t>In total, for the DF</a:t>
            </a:r>
            <a:r>
              <a:rPr lang="en-GB" dirty="0" smtClean="0"/>
              <a:t>: 20 series units + 4 spare units</a:t>
            </a:r>
          </a:p>
          <a:p>
            <a:pPr lvl="1"/>
            <a:r>
              <a:rPr lang="en-GB" dirty="0"/>
              <a:t>4</a:t>
            </a:r>
            <a:r>
              <a:rPr lang="en-GB" dirty="0" smtClean="0"/>
              <a:t> (+1 spare) DFX;</a:t>
            </a:r>
          </a:p>
          <a:p>
            <a:pPr lvl="1"/>
            <a:r>
              <a:rPr lang="en-GB" dirty="0"/>
              <a:t>4</a:t>
            </a:r>
            <a:r>
              <a:rPr lang="en-GB" dirty="0" smtClean="0"/>
              <a:t> (+1 spare) DFM;</a:t>
            </a:r>
          </a:p>
          <a:p>
            <a:pPr lvl="1"/>
            <a:r>
              <a:rPr lang="en-GB" dirty="0" smtClean="0"/>
              <a:t>4 (+1 spare) DFHX;</a:t>
            </a:r>
          </a:p>
          <a:p>
            <a:pPr lvl="1"/>
            <a:r>
              <a:rPr lang="en-GB" dirty="0" smtClean="0"/>
              <a:t>4 </a:t>
            </a:r>
            <a:r>
              <a:rPr lang="en-GB" dirty="0"/>
              <a:t>(+1 spare) </a:t>
            </a:r>
            <a:r>
              <a:rPr lang="en-GB" dirty="0" smtClean="0"/>
              <a:t>DFHM; 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547664" y="3022108"/>
            <a:ext cx="628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/>
            </a:lvl1pPr>
          </a:lstStyle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DFHM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03355" y="4770928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A. </a:t>
            </a:r>
            <a:r>
              <a:rPr lang="en-GB" dirty="0" err="1" smtClean="0"/>
              <a:t>Ballarino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406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16:9 format</Description0>
    <Note xmlns="8946e33d-fd2f-4ae4-8ee9-d90c129cdf9e">https://edms.cern.ch/document/1586446/</Not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CB8F96-6440-465A-9018-CAFFD98799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E9E49B-3FD6-4C9C-9B49-2AADA36A41AB}">
  <ds:schemaRefs>
    <ds:schemaRef ds:uri="http://schemas.microsoft.com/office/infopath/2007/PartnerControls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2566E74-C3EA-4CA3-8046-63336AAEE2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HLU-Pres-test01.thmx</Template>
  <TotalTime>11940</TotalTime>
  <Words>636</Words>
  <Application>Microsoft Office PowerPoint</Application>
  <PresentationFormat>On-screen Show (16:9)</PresentationFormat>
  <Paragraphs>195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Thème Office</vt:lpstr>
      <vt:lpstr>Superconducting Links and Cold Powering components for HL-LHC </vt:lpstr>
      <vt:lpstr>Outline</vt:lpstr>
      <vt:lpstr>Powering of LHC HL-LHC Magnets (WP6a)</vt:lpstr>
      <vt:lpstr>Powering of LHC HL-LHC Magnets</vt:lpstr>
      <vt:lpstr>Powering of LHC HL-LHC Magnets</vt:lpstr>
      <vt:lpstr>Powering of LHC HL-LHC Magnets</vt:lpstr>
      <vt:lpstr>Quantities and Components</vt:lpstr>
      <vt:lpstr>Quantities and Components</vt:lpstr>
      <vt:lpstr>Quantities and Components</vt:lpstr>
      <vt:lpstr>Quantities and Components</vt:lpstr>
      <vt:lpstr>MgB2 cable assemblies and DSH</vt:lpstr>
      <vt:lpstr>MgB2 wires and cables</vt:lpstr>
      <vt:lpstr>PowerPoint Presentation</vt:lpstr>
      <vt:lpstr>PowerPoint Presentation</vt:lpstr>
      <vt:lpstr>Summarizing</vt:lpstr>
      <vt:lpstr>Contact persons at CERN</vt:lpstr>
      <vt:lpstr>PowerPoint Presentation</vt:lpstr>
    </vt:vector>
  </TitlesOfParts>
  <Company>APO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André-Pierre OLIVIER</dc:creator>
  <cp:lastModifiedBy>Administrator</cp:lastModifiedBy>
  <cp:revision>331</cp:revision>
  <cp:lastPrinted>2016-11-01T09:31:12Z</cp:lastPrinted>
  <dcterms:created xsi:type="dcterms:W3CDTF">2016-02-11T10:47:23Z</dcterms:created>
  <dcterms:modified xsi:type="dcterms:W3CDTF">2017-04-04T15:38:18Z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