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285" r:id="rId2"/>
    <p:sldId id="369" r:id="rId3"/>
    <p:sldId id="405" r:id="rId4"/>
    <p:sldId id="378" r:id="rId5"/>
    <p:sldId id="402" r:id="rId6"/>
    <p:sldId id="406" r:id="rId7"/>
    <p:sldId id="409" r:id="rId8"/>
    <p:sldId id="407" r:id="rId9"/>
    <p:sldId id="408" r:id="rId10"/>
    <p:sldId id="401" r:id="rId11"/>
    <p:sldId id="404" r:id="rId12"/>
    <p:sldId id="308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9" autoAdjust="0"/>
    <p:restoredTop sz="94660"/>
  </p:normalViewPr>
  <p:slideViewPr>
    <p:cSldViewPr snapToGrid="0" snapToObjects="1">
      <p:cViewPr>
        <p:scale>
          <a:sx n="99" d="100"/>
          <a:sy n="99" d="100"/>
        </p:scale>
        <p:origin x="-1032" y="-608"/>
      </p:cViewPr>
      <p:guideLst>
        <p:guide orient="horz" pos="24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charset="0"/>
              </a:defRPr>
            </a:lvl1pPr>
          </a:lstStyle>
          <a:p>
            <a:pPr>
              <a:defRPr/>
            </a:pPr>
            <a:fld id="{132390C4-E309-B94A-BE5E-B9B443E270C0}" type="slidenum">
              <a:rPr/>
              <a:pPr>
                <a:defRPr/>
              </a:pPr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47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12B4920-985F-9B49-B27C-0966DDAE469B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319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429F32-200D-3A4A-A4DE-FAC2180A4251}" type="slidenum">
              <a:rPr lang="de-DE" sz="1200">
                <a:latin typeface="Times New Roman" charset="0"/>
              </a:rPr>
              <a:pPr eaLnBrk="1" hangingPunct="1"/>
              <a:t>1</a:t>
            </a:fld>
            <a:endParaRPr lang="de-DE" sz="1200">
              <a:latin typeface="Times New Roman" charset="0"/>
            </a:endParaRPr>
          </a:p>
        </p:txBody>
      </p:sp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52863" y="9434513"/>
            <a:ext cx="2944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2A35BDA-BD0F-5F49-AB1C-1410B4AA78BD}" type="slidenum">
              <a:rPr lang="en-GB" sz="1300"/>
              <a:pPr algn="r" eaLnBrk="1" hangingPunct="1"/>
              <a:t>1</a:t>
            </a:fld>
            <a:endParaRPr lang="en-GB" sz="13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</p:spPr>
        <p:txBody>
          <a:bodyPr lIns="94824" tIns="47416" rIns="94824" bIns="47416"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76B8B2-F949-5449-B1BD-52E5CB4C0075}" type="slidenum">
              <a:rPr lang="de-DE" sz="1200">
                <a:latin typeface="Times New Roman" charset="0"/>
              </a:rPr>
              <a:pPr eaLnBrk="1" hangingPunct="1"/>
              <a:t>12</a:t>
            </a:fld>
            <a:endParaRPr lang="de-DE" sz="1200"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</p:spPr>
        <p:txBody>
          <a:bodyPr/>
          <a:lstStyle/>
          <a:p>
            <a:pPr eaLnBrk="1" hangingPunct="1">
              <a:defRPr/>
            </a:pPr>
            <a:endParaRPr noProof="1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295275" y="6384925"/>
            <a:ext cx="538797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1200" noProof="0" dirty="0" smtClean="0">
                <a:solidFill>
                  <a:schemeClr val="bg1"/>
                </a:solidFill>
              </a:rPr>
              <a:t>Pavia, </a:t>
            </a:r>
            <a:r>
              <a:rPr lang="it-IT" sz="1200" noProof="0" dirty="0" smtClean="0">
                <a:solidFill>
                  <a:schemeClr val="bg1"/>
                </a:solidFill>
              </a:rPr>
              <a:t>24</a:t>
            </a:r>
            <a:r>
              <a:rPr lang="it-IT" sz="1200" baseline="0" noProof="0" dirty="0" smtClean="0">
                <a:solidFill>
                  <a:schemeClr val="bg1"/>
                </a:solidFill>
              </a:rPr>
              <a:t> Febbraio </a:t>
            </a:r>
            <a:r>
              <a:rPr lang="it-IT" sz="1200" noProof="0" dirty="0" smtClean="0">
                <a:solidFill>
                  <a:schemeClr val="bg1"/>
                </a:solidFill>
              </a:rPr>
              <a:t>2016 </a:t>
            </a:r>
            <a:r>
              <a:rPr lang="it-IT" sz="1200" noProof="0" dirty="0" smtClean="0">
                <a:solidFill>
                  <a:schemeClr val="bg1"/>
                </a:solidFill>
              </a:rPr>
              <a:t>– Progetto XPR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295275" y="5851525"/>
            <a:ext cx="1419225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1800" dirty="0" smtClean="0">
                <a:solidFill>
                  <a:schemeClr val="bg1"/>
                </a:solidFill>
              </a:rPr>
              <a:t>G. Ciavola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 userDrawn="1"/>
        </p:nvSpPr>
        <p:spPr bwMode="auto">
          <a:xfrm>
            <a:off x="115463" y="4779963"/>
            <a:ext cx="850574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it-IT" sz="2400" b="0" i="0" u="none" strike="noStrike" kern="1200" baseline="0" dirty="0" smtClean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Status</a:t>
            </a:r>
            <a:r>
              <a:rPr lang="en-GB" sz="1000" b="0" i="0" u="none" strike="noStrike" kern="1200" baseline="0" noProof="0" dirty="0" smtClean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400" b="0" i="0" u="none" strike="noStrike" kern="1200" baseline="0" dirty="0" smtClean="0">
                <a:solidFill>
                  <a:schemeClr val="accent3"/>
                </a:solidFill>
                <a:latin typeface="Arial" charset="0"/>
                <a:ea typeface="ＭＳ Ｐゴシック" charset="0"/>
                <a:cs typeface="ＭＳ Ｐゴシック" charset="0"/>
              </a:rPr>
              <a:t>of the XPR Project</a:t>
            </a:r>
            <a:endParaRPr lang="en-GB" sz="24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88989"/>
      </p:ext>
    </p:extLst>
  </p:cSld>
  <p:clrMapOvr>
    <a:masterClrMapping/>
  </p:clrMapOvr>
  <p:transition xmlns:p14="http://schemas.microsoft.com/office/powerpoint/2010/main" spd="med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6" y="6437313"/>
            <a:ext cx="173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7912100" y="6488113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1000" noProof="0" smtClean="0">
                <a:solidFill>
                  <a:srgbClr val="800000"/>
                </a:solidFill>
              </a:rPr>
              <a:t>Pag. </a:t>
            </a:r>
            <a:r>
              <a:rPr lang="it-IT" sz="1000" noProof="0" smtClean="0">
                <a:solidFill>
                  <a:srgbClr val="800000"/>
                </a:solidFill>
                <a:sym typeface="Wingdings" charset="0"/>
              </a:rPr>
              <a:t></a:t>
            </a:r>
            <a:r>
              <a:rPr lang="it-IT" sz="1000" noProof="0" smtClean="0">
                <a:solidFill>
                  <a:srgbClr val="800000"/>
                </a:solidFill>
              </a:rPr>
              <a:t> </a:t>
            </a:r>
            <a:fld id="{70AC4EB1-9DBB-F745-A659-D60935501546}" type="slidenum">
              <a:rPr lang="it-IT" sz="1000" noProof="0" smtClean="0">
                <a:solidFill>
                  <a:srgbClr val="800000"/>
                </a:solidFill>
              </a:rPr>
              <a:pPr eaLnBrk="1" hangingPunct="1">
                <a:defRPr/>
              </a:pPr>
              <a:t>‹n.›</a:t>
            </a:fld>
            <a:endParaRPr lang="it-IT" sz="1000" noProof="0" smtClean="0">
              <a:solidFill>
                <a:srgbClr val="800000"/>
              </a:solidFill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323975" y="6475413"/>
            <a:ext cx="3044825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Pavia, </a:t>
            </a: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24 Febbraio 2016 </a:t>
            </a: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– </a:t>
            </a:r>
            <a:r>
              <a:rPr lang="it-IT" sz="1000" noProof="0" dirty="0" smtClean="0">
                <a:solidFill>
                  <a:srgbClr val="800000"/>
                </a:solidFill>
                <a:latin typeface="+mn-lt"/>
                <a:cs typeface="Calibri"/>
              </a:rPr>
              <a:t>Progetto XPR</a:t>
            </a:r>
            <a:endParaRPr lang="it-IT" sz="1000" noProof="0" dirty="0">
              <a:solidFill>
                <a:srgbClr val="800000"/>
              </a:solidFill>
              <a:latin typeface="+mn-lt"/>
              <a:cs typeface="Calibri"/>
            </a:endParaRP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mtClean="0">
                <a:solidFill>
                  <a:schemeClr val="bg1"/>
                </a:solidFill>
                <a:cs typeface="Calibri"/>
              </a:rPr>
              <a:t>www.cnao.it</a:t>
            </a:r>
            <a:endParaRPr lang="en-US" sz="1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1695450"/>
            <a:ext cx="8439150" cy="4305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399175" y="6484938"/>
            <a:ext cx="783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800000"/>
                </a:solidFill>
              </a:rPr>
              <a:t>G. Ciavola</a:t>
            </a:r>
            <a:endParaRPr lang="it-IT" sz="1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9493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LogoCNAO+txt_blu-ros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6442076"/>
            <a:ext cx="173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smtClean="0">
                <a:solidFill>
                  <a:schemeClr val="bg1"/>
                </a:solidFill>
                <a:cs typeface="Calibri"/>
              </a:rPr>
              <a:t>www.cnao.it</a:t>
            </a:r>
            <a:endParaRPr lang="en-GB" sz="1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11" name="Segnaposto piè di pagina 2"/>
          <p:cNvSpPr txBox="1">
            <a:spLocks/>
          </p:cNvSpPr>
          <p:nvPr userDrawn="1"/>
        </p:nvSpPr>
        <p:spPr bwMode="gray">
          <a:xfrm>
            <a:off x="7912100" y="6488113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1000" noProof="0" smtClean="0">
                <a:solidFill>
                  <a:srgbClr val="800000"/>
                </a:solidFill>
              </a:rPr>
              <a:t>Pag. </a:t>
            </a:r>
            <a:r>
              <a:rPr lang="it-IT" sz="1000" noProof="0" smtClean="0">
                <a:solidFill>
                  <a:srgbClr val="800000"/>
                </a:solidFill>
                <a:sym typeface="Wingdings" charset="0"/>
              </a:rPr>
              <a:t></a:t>
            </a:r>
            <a:r>
              <a:rPr lang="it-IT" sz="1000" noProof="0" smtClean="0">
                <a:solidFill>
                  <a:srgbClr val="800000"/>
                </a:solidFill>
              </a:rPr>
              <a:t> </a:t>
            </a:r>
            <a:fld id="{70AC4EB1-9DBB-F745-A659-D60935501546}" type="slidenum">
              <a:rPr lang="it-IT" sz="1000" noProof="0" smtClean="0">
                <a:solidFill>
                  <a:srgbClr val="800000"/>
                </a:solidFill>
              </a:rPr>
              <a:pPr eaLnBrk="1" hangingPunct="1">
                <a:defRPr/>
              </a:pPr>
              <a:t>‹n.›</a:t>
            </a:fld>
            <a:endParaRPr lang="it-IT" sz="1000" noProof="0" smtClean="0">
              <a:solidFill>
                <a:srgbClr val="800000"/>
              </a:solidFill>
            </a:endParaRPr>
          </a:p>
        </p:txBody>
      </p:sp>
      <p:sp>
        <p:nvSpPr>
          <p:cNvPr id="12" name="Foliennummernplatzhalter 1"/>
          <p:cNvSpPr txBox="1">
            <a:spLocks/>
          </p:cNvSpPr>
          <p:nvPr userDrawn="1"/>
        </p:nvSpPr>
        <p:spPr>
          <a:xfrm>
            <a:off x="1323975" y="6475413"/>
            <a:ext cx="3044825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Pavia, </a:t>
            </a:r>
            <a:r>
              <a:rPr lang="it-IT" sz="1000" noProof="0" dirty="0" smtClean="0">
                <a:solidFill>
                  <a:srgbClr val="800000"/>
                </a:solidFill>
                <a:cs typeface="Calibri"/>
              </a:rPr>
              <a:t>24 Febbraio 2016 – </a:t>
            </a:r>
            <a:r>
              <a:rPr lang="it-IT" sz="1000" noProof="0" dirty="0" smtClean="0">
                <a:solidFill>
                  <a:srgbClr val="800000"/>
                </a:solidFill>
                <a:latin typeface="+mn-lt"/>
                <a:cs typeface="Calibri"/>
              </a:rPr>
              <a:t>Progetto XPR</a:t>
            </a:r>
            <a:endParaRPr lang="it-IT" sz="1000" noProof="0" dirty="0">
              <a:solidFill>
                <a:srgbClr val="800000"/>
              </a:solidFill>
              <a:latin typeface="+mn-lt"/>
              <a:cs typeface="Calibri"/>
            </a:endParaRPr>
          </a:p>
        </p:txBody>
      </p:sp>
      <p:sp>
        <p:nvSpPr>
          <p:cNvPr id="13" name="CasellaDiTesto 12"/>
          <p:cNvSpPr txBox="1"/>
          <p:nvPr userDrawn="1"/>
        </p:nvSpPr>
        <p:spPr>
          <a:xfrm>
            <a:off x="399175" y="6484938"/>
            <a:ext cx="783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800000"/>
                </a:solidFill>
              </a:rPr>
              <a:t>G. Ciavola</a:t>
            </a:r>
            <a:endParaRPr lang="it-IT" sz="1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011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214313" y="5364163"/>
            <a:ext cx="7102475" cy="5222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it-IT" sz="1400">
                <a:solidFill>
                  <a:schemeClr val="bg1"/>
                </a:solidFill>
              </a:rPr>
              <a:t>“C’è vero progresso solo quando i vantaggi di una nuova tecnologia diventano per tutti”</a:t>
            </a:r>
          </a:p>
          <a:p>
            <a:pPr algn="r" eaLnBrk="1" hangingPunct="1"/>
            <a:r>
              <a:rPr lang="it-IT" sz="1400">
                <a:solidFill>
                  <a:schemeClr val="bg1"/>
                </a:solidFill>
              </a:rPr>
              <a:t> H. Ford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295275" y="4679950"/>
            <a:ext cx="5387975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3000" b="1" smtClean="0">
                <a:solidFill>
                  <a:schemeClr val="bg1"/>
                </a:solidFill>
              </a:rPr>
              <a:t>Grazie dell’attenzione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997621112"/>
      </p:ext>
    </p:extLst>
  </p:cSld>
  <p:clrMapOvr>
    <a:masterClrMapping/>
  </p:clrMapOvr>
  <p:transition xmlns:p14="http://schemas.microsoft.com/office/powerpoint/2010/main" spd="med"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it-IT" sz="1000"/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charset="0"/>
              </a:rPr>
              <a:t></a:t>
            </a:r>
            <a:r>
              <a:rPr lang="de-DE"/>
              <a:t> </a:t>
            </a:r>
            <a:fld id="{52A682B9-8833-E44A-96C8-B58031140CAB}" type="slidenum">
              <a:rPr lang="de-DE"/>
              <a:pPr>
                <a:defRPr/>
              </a:pPr>
              <a:t>‹n.›</a:t>
            </a:fld>
            <a:endParaRPr lang="de-DE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00038"/>
            <a:ext cx="687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</p:sldLayoutIdLst>
  <p:transition xmlns:p14="http://schemas.microsoft.com/office/powerpoint/2010/main"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asellaDiTesto 1"/>
          <p:cNvSpPr txBox="1">
            <a:spLocks noChangeArrowheads="1"/>
          </p:cNvSpPr>
          <p:nvPr/>
        </p:nvSpPr>
        <p:spPr bwMode="auto">
          <a:xfrm>
            <a:off x="-992188" y="94615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314325" y="815992"/>
            <a:ext cx="7369175" cy="600075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Fermi per </a:t>
            </a:r>
            <a:r>
              <a:rPr lang="it-IT" sz="2400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installazioni in </a:t>
            </a:r>
            <a:r>
              <a:rPr lang="it-IT" sz="2400" dirty="0" err="1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Sincro</a:t>
            </a:r>
            <a:r>
              <a:rPr lang="it-IT" sz="2400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 nel </a:t>
            </a:r>
            <a:r>
              <a:rPr lang="it-IT" sz="2400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2016</a:t>
            </a:r>
            <a:endParaRPr lang="it-IT" sz="2400" dirty="0">
              <a:solidFill>
                <a:srgbClr val="66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1459" y="1529852"/>
            <a:ext cx="78129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.</a:t>
            </a:r>
            <a:endParaRPr lang="it-IT" sz="2200" dirty="0"/>
          </a:p>
        </p:txBody>
      </p:sp>
      <p:sp>
        <p:nvSpPr>
          <p:cNvPr id="4" name="Rettangolo 3"/>
          <p:cNvSpPr/>
          <p:nvPr/>
        </p:nvSpPr>
        <p:spPr>
          <a:xfrm>
            <a:off x="833897" y="1552541"/>
            <a:ext cx="7505072" cy="2270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charset="2"/>
              <a:buChar char="u"/>
            </a:pPr>
            <a:r>
              <a:rPr lang="it-IT" sz="2200" dirty="0"/>
              <a:t>21</a:t>
            </a:r>
            <a:r>
              <a:rPr lang="it-IT" sz="2200" dirty="0" smtClean="0"/>
              <a:t>/01/</a:t>
            </a:r>
            <a:r>
              <a:rPr lang="it-IT" sz="2200" dirty="0" smtClean="0"/>
              <a:t>2016 </a:t>
            </a:r>
            <a:r>
              <a:rPr lang="it-IT" sz="2200" dirty="0"/>
              <a:t>- </a:t>
            </a:r>
            <a:r>
              <a:rPr lang="it-IT" sz="2200" dirty="0" smtClean="0">
                <a:solidFill>
                  <a:srgbClr val="0000FF"/>
                </a:solidFill>
              </a:rPr>
              <a:t>23/</a:t>
            </a:r>
            <a:r>
              <a:rPr lang="it-IT" sz="2200" dirty="0">
                <a:solidFill>
                  <a:srgbClr val="0000FF"/>
                </a:solidFill>
              </a:rPr>
              <a:t>01/2016 </a:t>
            </a:r>
            <a:r>
              <a:rPr lang="it-IT" sz="2200" dirty="0" smtClean="0">
                <a:solidFill>
                  <a:srgbClr val="0000FF"/>
                </a:solidFill>
              </a:rPr>
              <a:t>soltanto perché il gruppo di fiocchi era impegnato nelle manutenzioni trimestrali.</a:t>
            </a:r>
            <a:endParaRPr lang="it-IT" sz="2200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80000"/>
              </a:lnSpc>
              <a:buFont typeface="Wingdings" charset="2"/>
              <a:buChar char="u"/>
            </a:pPr>
            <a:endParaRPr lang="fr-FR" sz="2200" dirty="0" smtClean="0"/>
          </a:p>
          <a:p>
            <a:pPr marL="342900" indent="-342900">
              <a:lnSpc>
                <a:spcPct val="80000"/>
              </a:lnSpc>
              <a:buFont typeface="Wingdings" charset="2"/>
              <a:buChar char="u"/>
            </a:pPr>
            <a:r>
              <a:rPr lang="fr-FR" sz="2200" dirty="0" smtClean="0">
                <a:solidFill>
                  <a:srgbClr val="FF0000"/>
                </a:solidFill>
              </a:rPr>
              <a:t>14</a:t>
            </a:r>
            <a:r>
              <a:rPr lang="fr-FR" sz="2200" dirty="0" smtClean="0">
                <a:solidFill>
                  <a:srgbClr val="FF0000"/>
                </a:solidFill>
              </a:rPr>
              <a:t>/04</a:t>
            </a:r>
            <a:r>
              <a:rPr lang="fr-FR" sz="2200" dirty="0" smtClean="0">
                <a:solidFill>
                  <a:srgbClr val="FF0000"/>
                </a:solidFill>
              </a:rPr>
              <a:t>/</a:t>
            </a:r>
            <a:r>
              <a:rPr lang="fr-FR" sz="2200" dirty="0">
                <a:solidFill>
                  <a:srgbClr val="FF0000"/>
                </a:solidFill>
              </a:rPr>
              <a:t>2016 - </a:t>
            </a:r>
            <a:r>
              <a:rPr lang="fr-FR" sz="2200" dirty="0" smtClean="0">
                <a:solidFill>
                  <a:srgbClr val="FF0000"/>
                </a:solidFill>
              </a:rPr>
              <a:t>16/</a:t>
            </a:r>
            <a:r>
              <a:rPr lang="fr-FR" sz="2200" dirty="0">
                <a:solidFill>
                  <a:srgbClr val="FF0000"/>
                </a:solidFill>
              </a:rPr>
              <a:t>04/</a:t>
            </a:r>
            <a:r>
              <a:rPr lang="fr-FR" sz="2200" dirty="0" smtClean="0">
                <a:solidFill>
                  <a:srgbClr val="FF0000"/>
                </a:solidFill>
              </a:rPr>
              <a:t>2016</a:t>
            </a:r>
            <a:endParaRPr lang="fr-FR" sz="22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fr-FR" sz="2200" dirty="0" smtClean="0"/>
          </a:p>
          <a:p>
            <a:pPr marL="342900" indent="-342900">
              <a:lnSpc>
                <a:spcPct val="80000"/>
              </a:lnSpc>
              <a:buFont typeface="Wingdings" charset="2"/>
              <a:buChar char="u"/>
            </a:pPr>
            <a:r>
              <a:rPr lang="fr-FR" sz="2200" dirty="0" smtClean="0">
                <a:solidFill>
                  <a:srgbClr val="0000FF"/>
                </a:solidFill>
              </a:rPr>
              <a:t>14</a:t>
            </a:r>
            <a:r>
              <a:rPr lang="fr-FR" sz="2200" dirty="0" smtClean="0">
                <a:solidFill>
                  <a:srgbClr val="0000FF"/>
                </a:solidFill>
              </a:rPr>
              <a:t>/07</a:t>
            </a:r>
            <a:r>
              <a:rPr lang="fr-FR" sz="2200" dirty="0" smtClean="0">
                <a:solidFill>
                  <a:srgbClr val="0000FF"/>
                </a:solidFill>
              </a:rPr>
              <a:t>/</a:t>
            </a:r>
            <a:r>
              <a:rPr lang="fr-FR" sz="2200" dirty="0">
                <a:solidFill>
                  <a:srgbClr val="0000FF"/>
                </a:solidFill>
              </a:rPr>
              <a:t>2016 - </a:t>
            </a:r>
            <a:r>
              <a:rPr lang="fr-FR" sz="2200" dirty="0" smtClean="0">
                <a:solidFill>
                  <a:srgbClr val="0000FF"/>
                </a:solidFill>
              </a:rPr>
              <a:t>18/07</a:t>
            </a:r>
            <a:r>
              <a:rPr lang="fr-FR" sz="2200" dirty="0">
                <a:solidFill>
                  <a:srgbClr val="0000FF"/>
                </a:solidFill>
              </a:rPr>
              <a:t>/</a:t>
            </a:r>
            <a:r>
              <a:rPr lang="fr-FR" sz="2200" dirty="0" smtClean="0">
                <a:solidFill>
                  <a:srgbClr val="0000FF"/>
                </a:solidFill>
              </a:rPr>
              <a:t>2016</a:t>
            </a:r>
            <a:endParaRPr lang="fr-FR" sz="22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endParaRPr lang="fr-FR" sz="2200" dirty="0"/>
          </a:p>
          <a:p>
            <a:pPr marL="342900" indent="-342900">
              <a:lnSpc>
                <a:spcPct val="80000"/>
              </a:lnSpc>
              <a:buFont typeface="Wingdings" charset="2"/>
              <a:buChar char="u"/>
            </a:pPr>
            <a:r>
              <a:rPr lang="fr-FR" sz="2200" dirty="0" smtClean="0">
                <a:solidFill>
                  <a:srgbClr val="0000FF"/>
                </a:solidFill>
              </a:rPr>
              <a:t>13/</a:t>
            </a:r>
            <a:r>
              <a:rPr lang="fr-FR" sz="2200" dirty="0">
                <a:solidFill>
                  <a:srgbClr val="0000FF"/>
                </a:solidFill>
              </a:rPr>
              <a:t>10</a:t>
            </a:r>
            <a:r>
              <a:rPr lang="fr-FR" sz="2200" dirty="0" smtClean="0">
                <a:solidFill>
                  <a:srgbClr val="0000FF"/>
                </a:solidFill>
              </a:rPr>
              <a:t>/</a:t>
            </a:r>
            <a:r>
              <a:rPr lang="fr-FR" sz="2200" dirty="0">
                <a:solidFill>
                  <a:srgbClr val="0000FF"/>
                </a:solidFill>
              </a:rPr>
              <a:t>2016 - </a:t>
            </a:r>
            <a:r>
              <a:rPr lang="fr-FR" sz="2200" dirty="0" smtClean="0">
                <a:solidFill>
                  <a:srgbClr val="0000FF"/>
                </a:solidFill>
              </a:rPr>
              <a:t>17/</a:t>
            </a:r>
            <a:r>
              <a:rPr lang="fr-FR" sz="2200" dirty="0">
                <a:solidFill>
                  <a:srgbClr val="0000FF"/>
                </a:solidFill>
              </a:rPr>
              <a:t>10/</a:t>
            </a:r>
            <a:r>
              <a:rPr lang="fr-FR" sz="2200" dirty="0" smtClean="0">
                <a:solidFill>
                  <a:srgbClr val="0000FF"/>
                </a:solidFill>
              </a:rPr>
              <a:t>2016</a:t>
            </a:r>
            <a:endParaRPr lang="fr-FR" sz="2200" dirty="0">
              <a:solidFill>
                <a:srgbClr val="0000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33897" y="3775479"/>
            <a:ext cx="7505072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008000"/>
                </a:solidFill>
              </a:rPr>
              <a:t>La </a:t>
            </a:r>
            <a:r>
              <a:rPr lang="it-IT" sz="2200" dirty="0" err="1" smtClean="0">
                <a:solidFill>
                  <a:srgbClr val="008000"/>
                </a:solidFill>
              </a:rPr>
              <a:t>Dr.a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err="1" smtClean="0">
                <a:solidFill>
                  <a:srgbClr val="008000"/>
                </a:solidFill>
              </a:rPr>
              <a:t>Valvo</a:t>
            </a:r>
            <a:r>
              <a:rPr lang="it-IT" sz="2200" dirty="0" smtClean="0">
                <a:solidFill>
                  <a:srgbClr val="008000"/>
                </a:solidFill>
              </a:rPr>
              <a:t> ha dato la possibilità, da confermare a metà Maggio, di un possibile stop dei trattamenti per il ponte del 2 Giugno ed io spero anche per quello dell’Immacolata.</a:t>
            </a:r>
          </a:p>
          <a:p>
            <a:endParaRPr lang="it-IT" sz="2200" dirty="0" smtClean="0">
              <a:solidFill>
                <a:srgbClr val="008000"/>
              </a:solidFill>
            </a:endParaRPr>
          </a:p>
          <a:p>
            <a:r>
              <a:rPr lang="it-IT" sz="2200" dirty="0" smtClean="0">
                <a:solidFill>
                  <a:srgbClr val="008000"/>
                </a:solidFill>
              </a:rPr>
              <a:t>Questi fermi sono importanti sia in valore assoluto (giorni in più) sia perché il personale non sarebbe impegnato nella manutenzione ordinaria programmata trimestralmente.</a:t>
            </a:r>
            <a:endParaRPr lang="it-IT" sz="2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923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314325" y="628577"/>
            <a:ext cx="7369175" cy="600075"/>
          </a:xfrm>
        </p:spPr>
        <p:txBody>
          <a:bodyPr/>
          <a:lstStyle/>
          <a:p>
            <a:pPr algn="ctr"/>
            <a:r>
              <a:rPr lang="it-IT" sz="2600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Lavori in sala Sincrotrone</a:t>
            </a:r>
            <a:endParaRPr lang="it-IT" sz="2600" dirty="0">
              <a:solidFill>
                <a:srgbClr val="66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72385" y="1356760"/>
            <a:ext cx="7210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8000"/>
                </a:solidFill>
              </a:rPr>
              <a:t>Se i </a:t>
            </a:r>
            <a:r>
              <a:rPr lang="it-IT" sz="2400" dirty="0" smtClean="0">
                <a:solidFill>
                  <a:srgbClr val="008000"/>
                </a:solidFill>
              </a:rPr>
              <a:t>fermi straordinari permetteranno di lavorare in sala </a:t>
            </a:r>
            <a:r>
              <a:rPr lang="it-IT" sz="2400" dirty="0" err="1" smtClean="0">
                <a:solidFill>
                  <a:srgbClr val="008000"/>
                </a:solidFill>
              </a:rPr>
              <a:t>Sincro</a:t>
            </a:r>
            <a:r>
              <a:rPr lang="it-IT" sz="2400" dirty="0" smtClean="0">
                <a:solidFill>
                  <a:srgbClr val="008000"/>
                </a:solidFill>
              </a:rPr>
              <a:t>, gl’impianti elettrici saranno sicuramente completati entro il 2016.</a:t>
            </a:r>
            <a:endParaRPr lang="it-IT" sz="2400" dirty="0">
              <a:solidFill>
                <a:srgbClr val="008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22151" y="3935852"/>
            <a:ext cx="7312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Il problema della riparazione del dipolo a 90°, potrà aiutare a dare più tempo a questi lavori oppure </a:t>
            </a:r>
            <a:r>
              <a:rPr lang="it-IT" sz="2400" dirty="0" smtClean="0">
                <a:solidFill>
                  <a:srgbClr val="FF0000"/>
                </a:solidFill>
              </a:rPr>
              <a:t>no?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52868" y="2582744"/>
            <a:ext cx="7210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</a:rPr>
              <a:t>Per il SIS, stiamo lavorando per riuscire a completarlo (famigerata </a:t>
            </a:r>
            <a:r>
              <a:rPr lang="it-IT" sz="2400" dirty="0" err="1" smtClean="0">
                <a:solidFill>
                  <a:srgbClr val="0000FF"/>
                </a:solidFill>
              </a:rPr>
              <a:t>check</a:t>
            </a:r>
            <a:r>
              <a:rPr lang="it-IT" sz="2400" dirty="0" smtClean="0">
                <a:solidFill>
                  <a:srgbClr val="0000FF"/>
                </a:solidFill>
              </a:rPr>
              <a:t> list) entro il 2016, ma </a:t>
            </a:r>
            <a:r>
              <a:rPr lang="it-IT" sz="2400" dirty="0" smtClean="0">
                <a:solidFill>
                  <a:srgbClr val="0000FF"/>
                </a:solidFill>
              </a:rPr>
              <a:t>sarà difficile: </a:t>
            </a:r>
            <a:r>
              <a:rPr lang="it-IT" sz="2400" dirty="0" err="1" smtClean="0">
                <a:solidFill>
                  <a:srgbClr val="0000FF"/>
                </a:solidFill>
              </a:rPr>
              <a:t>Pullia</a:t>
            </a:r>
            <a:r>
              <a:rPr lang="it-IT" sz="2400" dirty="0" smtClean="0">
                <a:solidFill>
                  <a:srgbClr val="0000FF"/>
                </a:solidFill>
              </a:rPr>
              <a:t> e Radioprotezione sono scettici.</a:t>
            </a:r>
            <a:endParaRPr lang="it-IT" sz="2400" dirty="0">
              <a:solidFill>
                <a:srgbClr val="0000FF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52868" y="4932080"/>
            <a:ext cx="731263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</a:rPr>
              <a:t>Il tempo necessario per il </a:t>
            </a:r>
            <a:r>
              <a:rPr lang="it-IT" sz="2400" dirty="0" err="1" smtClean="0">
                <a:solidFill>
                  <a:srgbClr val="0000FF"/>
                </a:solidFill>
              </a:rPr>
              <a:t>commissioning</a:t>
            </a:r>
            <a:r>
              <a:rPr lang="it-IT" sz="2400" dirty="0" smtClean="0">
                <a:solidFill>
                  <a:srgbClr val="0000FF"/>
                </a:solidFill>
              </a:rPr>
              <a:t> della nuova linea XPR è tutta un’altra storia del </a:t>
            </a:r>
            <a:r>
              <a:rPr lang="it-IT" sz="2400" dirty="0" smtClean="0">
                <a:solidFill>
                  <a:srgbClr val="FF0000"/>
                </a:solidFill>
              </a:rPr>
              <a:t>2017</a:t>
            </a:r>
            <a:r>
              <a:rPr lang="it-IT" sz="2400" dirty="0" smtClean="0">
                <a:solidFill>
                  <a:srgbClr val="0000FF"/>
                </a:solidFill>
              </a:rPr>
              <a:t>, che necessiterà qualche settimana di tempo dedicata.</a:t>
            </a:r>
            <a:endParaRPr lang="it-IT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951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314325" y="328540"/>
            <a:ext cx="7369175" cy="600075"/>
          </a:xfrm>
        </p:spPr>
        <p:txBody>
          <a:bodyPr/>
          <a:lstStyle/>
          <a:p>
            <a:pPr algn="ctr"/>
            <a:r>
              <a:rPr lang="it-IT" sz="2600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Lavori nella Sala XPR</a:t>
            </a:r>
            <a:endParaRPr lang="it-IT" sz="2600" dirty="0">
              <a:solidFill>
                <a:srgbClr val="66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8631" y="977700"/>
            <a:ext cx="7825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FF0000"/>
                </a:solidFill>
              </a:rPr>
              <a:t>Il muro di 30 cm in CA in sala XPR è stato realizzato.</a:t>
            </a:r>
            <a:endParaRPr lang="it-IT" sz="2200" dirty="0">
              <a:solidFill>
                <a:srgbClr val="FF0000"/>
              </a:solidFill>
            </a:endParaRPr>
          </a:p>
        </p:txBody>
      </p:sp>
      <p:pic>
        <p:nvPicPr>
          <p:cNvPr id="2" name="Immagine 1" descr="Getto per muro in CA del CNA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89" y="1643059"/>
            <a:ext cx="6224214" cy="466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043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314325" y="328540"/>
            <a:ext cx="7369175" cy="600075"/>
          </a:xfrm>
        </p:spPr>
        <p:txBody>
          <a:bodyPr/>
          <a:lstStyle/>
          <a:p>
            <a:pPr algn="ctr"/>
            <a:r>
              <a:rPr lang="it-IT" sz="2600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Lavori nella Sala XPR</a:t>
            </a:r>
            <a:endParaRPr lang="it-IT" sz="2600" dirty="0">
              <a:solidFill>
                <a:srgbClr val="66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8631" y="977700"/>
            <a:ext cx="7825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FF0000"/>
                </a:solidFill>
              </a:rPr>
              <a:t>Il muro di 30 cm in CA in sala XPR è stato realizzato.</a:t>
            </a:r>
            <a:endParaRPr lang="it-IT" sz="2200" dirty="0">
              <a:solidFill>
                <a:srgbClr val="FF0000"/>
              </a:solidFill>
            </a:endParaRPr>
          </a:p>
        </p:txBody>
      </p:sp>
      <p:pic>
        <p:nvPicPr>
          <p:cNvPr id="3" name="Immagine 2" descr="Muro in CA fini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2" y="1680415"/>
            <a:ext cx="6183665" cy="46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66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314325" y="508128"/>
            <a:ext cx="7369175" cy="600075"/>
          </a:xfrm>
        </p:spPr>
        <p:txBody>
          <a:bodyPr/>
          <a:lstStyle/>
          <a:p>
            <a:pPr algn="ctr"/>
            <a:r>
              <a:rPr lang="it-IT" sz="2600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Lavori nella Sala XPR</a:t>
            </a:r>
            <a:endParaRPr lang="it-IT" sz="2600" dirty="0">
              <a:solidFill>
                <a:srgbClr val="66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6193" y="1388744"/>
            <a:ext cx="8018240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it-IT" sz="2400" dirty="0" smtClean="0"/>
              <a:t>Altri lavori-richiesta di ordini in sala XPR sono stati sospesi per evitare di ritardare minimamente quelli, assolutamente prioritari, che sono legati ai fermi dei trattamenti.</a:t>
            </a:r>
            <a:endParaRPr lang="it-IT" sz="2400" dirty="0"/>
          </a:p>
          <a:p>
            <a:pPr algn="ctr">
              <a:lnSpc>
                <a:spcPct val="50000"/>
              </a:lnSpc>
              <a:spcAft>
                <a:spcPts val="1200"/>
              </a:spcAft>
            </a:pPr>
            <a:endParaRPr lang="it-IT" sz="24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50000"/>
              </a:lnSpc>
              <a:spcAft>
                <a:spcPts val="1200"/>
              </a:spcAft>
              <a:buFont typeface="Wingdings" charset="2"/>
              <a:buChar char="§"/>
            </a:pPr>
            <a:r>
              <a:rPr lang="it-IT" sz="2400" dirty="0" smtClean="0">
                <a:solidFill>
                  <a:srgbClr val="0000FF"/>
                </a:solidFill>
              </a:rPr>
              <a:t>Anche </a:t>
            </a:r>
            <a:r>
              <a:rPr lang="it-IT" sz="2400" dirty="0">
                <a:solidFill>
                  <a:srgbClr val="0000FF"/>
                </a:solidFill>
              </a:rPr>
              <a:t>alcuni di questi sono diventati urgenti: </a:t>
            </a:r>
          </a:p>
          <a:p>
            <a:pPr>
              <a:lnSpc>
                <a:spcPct val="50000"/>
              </a:lnSpc>
              <a:spcAft>
                <a:spcPts val="1200"/>
              </a:spcAft>
            </a:pPr>
            <a:r>
              <a:rPr lang="it-IT" sz="2400" dirty="0">
                <a:solidFill>
                  <a:srgbClr val="0000FF"/>
                </a:solidFill>
              </a:rPr>
              <a:t> </a:t>
            </a:r>
            <a:r>
              <a:rPr lang="it-IT" sz="2400" dirty="0" smtClean="0">
                <a:solidFill>
                  <a:srgbClr val="0000FF"/>
                </a:solidFill>
              </a:rPr>
              <a:t>    foratura </a:t>
            </a:r>
            <a:r>
              <a:rPr lang="it-IT" sz="2400" dirty="0">
                <a:solidFill>
                  <a:srgbClr val="0000FF"/>
                </a:solidFill>
              </a:rPr>
              <a:t>dei muri per il passaggio dei cavi elettrici</a:t>
            </a:r>
            <a:r>
              <a:rPr lang="it-IT" sz="2400" dirty="0" smtClean="0">
                <a:solidFill>
                  <a:srgbClr val="0000FF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endParaRPr lang="it-IT" sz="2400" dirty="0"/>
          </a:p>
          <a:p>
            <a:pPr marL="457200" indent="-457200">
              <a:spcAft>
                <a:spcPts val="1200"/>
              </a:spcAft>
              <a:buFont typeface="Wingdings" charset="2"/>
              <a:buChar char="§"/>
            </a:pPr>
            <a:r>
              <a:rPr lang="it-IT" sz="2400" dirty="0" smtClean="0">
                <a:solidFill>
                  <a:srgbClr val="FF0000"/>
                </a:solidFill>
              </a:rPr>
              <a:t>Ripartiremo immediatamente dopo che saranno fatti gli ordini urgentissimi.</a:t>
            </a:r>
          </a:p>
        </p:txBody>
      </p:sp>
    </p:spTree>
    <p:extLst>
      <p:ext uri="{BB962C8B-B14F-4D97-AF65-F5344CB8AC3E}">
        <p14:creationId xmlns:p14="http://schemas.microsoft.com/office/powerpoint/2010/main" val="18601512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314325" y="628577"/>
            <a:ext cx="7369175" cy="600075"/>
          </a:xfrm>
        </p:spPr>
        <p:txBody>
          <a:bodyPr/>
          <a:lstStyle/>
          <a:p>
            <a:pPr algn="ctr"/>
            <a:r>
              <a:rPr lang="it-IT" sz="2600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Lavori in sala Sincrotrone</a:t>
            </a:r>
            <a:endParaRPr lang="it-IT" sz="2600" dirty="0">
              <a:solidFill>
                <a:srgbClr val="66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1459" y="1529852"/>
            <a:ext cx="78129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.</a:t>
            </a:r>
            <a:endParaRPr lang="it-IT" sz="2200" dirty="0"/>
          </a:p>
        </p:txBody>
      </p:sp>
      <p:sp>
        <p:nvSpPr>
          <p:cNvPr id="4" name="Rettangolo 3"/>
          <p:cNvSpPr/>
          <p:nvPr/>
        </p:nvSpPr>
        <p:spPr>
          <a:xfrm>
            <a:off x="628629" y="1677460"/>
            <a:ext cx="79027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it-IT" sz="2400" dirty="0" smtClean="0"/>
              <a:t>Il 2- 3 Luglio 2015 è stato tracciato l’asse della HEBT</a:t>
            </a:r>
          </a:p>
          <a:p>
            <a:pPr marL="342900" indent="-342900">
              <a:buFont typeface="Wingdings" charset="2"/>
              <a:buChar char="§"/>
            </a:pPr>
            <a:endParaRPr lang="it-IT" sz="2400" dirty="0"/>
          </a:p>
          <a:p>
            <a:pPr marL="342900" indent="-342900">
              <a:buFont typeface="Wingdings" charset="2"/>
              <a:buChar char="§"/>
            </a:pPr>
            <a:r>
              <a:rPr lang="it-IT" sz="2400" dirty="0" smtClean="0"/>
              <a:t>Il 23 Ottobre 2015 è stato completato lo spostamento e la coibentazione dei tubi vicino al muro per poter poi installare il </a:t>
            </a:r>
            <a:r>
              <a:rPr lang="it-IT" sz="2400" dirty="0" err="1" smtClean="0"/>
              <a:t>girder</a:t>
            </a:r>
            <a:r>
              <a:rPr lang="it-IT" sz="2400" dirty="0" smtClean="0"/>
              <a:t> lungo.</a:t>
            </a:r>
          </a:p>
          <a:p>
            <a:pPr marL="342900" indent="-342900">
              <a:buFont typeface="Wingdings" charset="2"/>
              <a:buChar char="§"/>
            </a:pPr>
            <a:endParaRPr lang="it-IT" sz="2400" dirty="0"/>
          </a:p>
          <a:p>
            <a:pPr marL="342900" indent="-342900">
              <a:buFont typeface="Wingdings" charset="2"/>
              <a:buChar char="§"/>
            </a:pPr>
            <a:r>
              <a:rPr lang="it-IT" sz="2400" dirty="0" smtClean="0"/>
              <a:t>Sabato 23 gennaio 2016 è stato tolto il pilastro che era sull’asse della linea XPR e sono stati </a:t>
            </a:r>
            <a:r>
              <a:rPr lang="it-IT" sz="2400" dirty="0" smtClean="0"/>
              <a:t>fissati, nella loro posizione finale, i piedi dei </a:t>
            </a:r>
            <a:r>
              <a:rPr lang="it-IT" sz="2400" dirty="0" err="1" smtClean="0"/>
              <a:t>girder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046672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314325" y="628577"/>
            <a:ext cx="7369175" cy="600075"/>
          </a:xfrm>
        </p:spPr>
        <p:txBody>
          <a:bodyPr/>
          <a:lstStyle/>
          <a:p>
            <a:pPr algn="ctr"/>
            <a:r>
              <a:rPr lang="it-IT" sz="2600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Lavori in sala </a:t>
            </a:r>
            <a:r>
              <a:rPr lang="it-IT" sz="2600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PS.1</a:t>
            </a:r>
            <a:endParaRPr lang="it-IT" sz="2600" dirty="0">
              <a:solidFill>
                <a:srgbClr val="66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1459" y="1529852"/>
            <a:ext cx="78129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.</a:t>
            </a:r>
            <a:endParaRPr lang="it-IT" sz="2200" dirty="0"/>
          </a:p>
        </p:txBody>
      </p:sp>
      <p:sp>
        <p:nvSpPr>
          <p:cNvPr id="4" name="Rettangolo 3"/>
          <p:cNvSpPr/>
          <p:nvPr/>
        </p:nvSpPr>
        <p:spPr>
          <a:xfrm>
            <a:off x="628629" y="1485040"/>
            <a:ext cx="79027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it-IT" sz="2400" dirty="0" smtClean="0">
                <a:solidFill>
                  <a:srgbClr val="008000"/>
                </a:solidFill>
              </a:rPr>
              <a:t>Nel Mese di Febbraio il Gruppo di </a:t>
            </a:r>
            <a:r>
              <a:rPr lang="it-IT" sz="2400" dirty="0">
                <a:solidFill>
                  <a:srgbClr val="008000"/>
                </a:solidFill>
              </a:rPr>
              <a:t>D</a:t>
            </a:r>
            <a:r>
              <a:rPr lang="it-IT" sz="2400" dirty="0" smtClean="0">
                <a:solidFill>
                  <a:srgbClr val="008000"/>
                </a:solidFill>
              </a:rPr>
              <a:t>aniel Fiocchi ha montato i </a:t>
            </a:r>
            <a:r>
              <a:rPr lang="it-IT" sz="2400" dirty="0" err="1" smtClean="0">
                <a:solidFill>
                  <a:srgbClr val="008000"/>
                </a:solidFill>
              </a:rPr>
              <a:t>girder</a:t>
            </a:r>
            <a:r>
              <a:rPr lang="it-IT" sz="2400" dirty="0" smtClean="0">
                <a:solidFill>
                  <a:srgbClr val="008000"/>
                </a:solidFill>
              </a:rPr>
              <a:t>.</a:t>
            </a:r>
            <a:endParaRPr lang="it-IT" sz="2400" dirty="0" smtClean="0">
              <a:solidFill>
                <a:srgbClr val="008000"/>
              </a:solidFill>
            </a:endParaRPr>
          </a:p>
          <a:p>
            <a:pPr marL="342900" indent="-342900">
              <a:buFont typeface="Wingdings" charset="2"/>
              <a:buChar char="§"/>
            </a:pPr>
            <a:endParaRPr lang="it-IT" sz="2400" dirty="0">
              <a:solidFill>
                <a:srgbClr val="008000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it-IT" sz="2400" dirty="0" smtClean="0">
                <a:solidFill>
                  <a:srgbClr val="008000"/>
                </a:solidFill>
              </a:rPr>
              <a:t>Stefano </a:t>
            </a:r>
            <a:r>
              <a:rPr lang="it-IT" sz="2400" dirty="0" smtClean="0">
                <a:solidFill>
                  <a:srgbClr val="008000"/>
                </a:solidFill>
              </a:rPr>
              <a:t>Sironi è sempre il punto di riferimento per tutte le istallazioni ed integrazioni delle progettazioni sue, di Santi </a:t>
            </a:r>
            <a:r>
              <a:rPr lang="it-IT" sz="2400" dirty="0" err="1" smtClean="0">
                <a:solidFill>
                  <a:srgbClr val="008000"/>
                </a:solidFill>
              </a:rPr>
              <a:t>Passarello</a:t>
            </a:r>
            <a:r>
              <a:rPr lang="it-IT" sz="2400" dirty="0" smtClean="0">
                <a:solidFill>
                  <a:srgbClr val="008000"/>
                </a:solidFill>
              </a:rPr>
              <a:t>, Lorenzo Lanzavecchia, etc.</a:t>
            </a:r>
            <a:endParaRPr lang="it-IT" sz="2400" dirty="0" smtClean="0">
              <a:solidFill>
                <a:srgbClr val="008000"/>
              </a:solidFill>
            </a:endParaRPr>
          </a:p>
          <a:p>
            <a:pPr marL="342900" indent="-342900">
              <a:buFont typeface="Wingdings" charset="2"/>
              <a:buChar char="§"/>
            </a:pPr>
            <a:endParaRPr lang="it-IT" sz="2400" dirty="0">
              <a:solidFill>
                <a:srgbClr val="008000"/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it-IT" sz="2400" dirty="0" smtClean="0">
                <a:solidFill>
                  <a:srgbClr val="008000"/>
                </a:solidFill>
              </a:rPr>
              <a:t>Ieri abbiamo iniziato a posizionare i componenti (quadrupoli) sul </a:t>
            </a:r>
            <a:r>
              <a:rPr lang="it-IT" sz="2400" dirty="0" err="1" smtClean="0">
                <a:solidFill>
                  <a:srgbClr val="008000"/>
                </a:solidFill>
              </a:rPr>
              <a:t>girder</a:t>
            </a:r>
            <a:r>
              <a:rPr lang="it-IT" sz="2400" dirty="0" smtClean="0">
                <a:solidFill>
                  <a:srgbClr val="008000"/>
                </a:solidFill>
              </a:rPr>
              <a:t> lungo, per un primo allineamento con la “livella automatica”</a:t>
            </a:r>
            <a:r>
              <a:rPr lang="it-IT" sz="2400" dirty="0" smtClean="0">
                <a:solidFill>
                  <a:srgbClr val="008000"/>
                </a:solidFill>
              </a:rPr>
              <a:t>.</a:t>
            </a:r>
            <a:endParaRPr lang="it-IT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096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177252" y="2193533"/>
            <a:ext cx="3469617" cy="3758512"/>
          </a:xfrm>
        </p:spPr>
        <p:txBody>
          <a:bodyPr/>
          <a:lstStyle/>
          <a:p>
            <a:r>
              <a:rPr lang="it-IT" b="0" dirty="0" smtClean="0">
                <a:solidFill>
                  <a:srgbClr val="008000"/>
                </a:solidFill>
              </a:rPr>
              <a:t>L’allineamento sarà fatto in sala P.S. 1 con la “livella automatica” .</a:t>
            </a:r>
          </a:p>
          <a:p>
            <a:r>
              <a:rPr lang="it-IT" b="0" dirty="0" smtClean="0">
                <a:solidFill>
                  <a:srgbClr val="FF0000"/>
                </a:solidFill>
              </a:rPr>
              <a:t>E’ necessario che il gruppo di Luigi Pellegrino dei LNF sia disponibile ad aiutarci, in uno-due giorni in cui sarà possibile accedere al </a:t>
            </a:r>
            <a:r>
              <a:rPr lang="it-IT" b="0" dirty="0" err="1" smtClean="0">
                <a:solidFill>
                  <a:srgbClr val="FF0000"/>
                </a:solidFill>
              </a:rPr>
              <a:t>Sincro</a:t>
            </a:r>
            <a:r>
              <a:rPr lang="it-IT" b="0" dirty="0" smtClean="0">
                <a:solidFill>
                  <a:srgbClr val="FF0000"/>
                </a:solidFill>
              </a:rPr>
              <a:t>, facendo l’allineamento finale con il Laser </a:t>
            </a:r>
            <a:r>
              <a:rPr lang="it-IT" b="0" dirty="0" err="1" smtClean="0">
                <a:solidFill>
                  <a:srgbClr val="FF0000"/>
                </a:solidFill>
              </a:rPr>
              <a:t>Tracker</a:t>
            </a:r>
            <a:r>
              <a:rPr lang="it-IT" b="0" dirty="0" smtClean="0">
                <a:solidFill>
                  <a:srgbClr val="FF0000"/>
                </a:solidFill>
              </a:rPr>
              <a:t>.</a:t>
            </a:r>
            <a:endParaRPr lang="it-IT" b="0" dirty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962189" y="392786"/>
            <a:ext cx="6226011" cy="600075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Allineamenti</a:t>
            </a:r>
            <a:endParaRPr lang="it-IT" sz="2400" dirty="0">
              <a:solidFill>
                <a:srgbClr val="66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Immagine 4" descr="Girder lungo_inizio montaggio_2302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" y="1210937"/>
            <a:ext cx="5087458" cy="50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851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1539502" y="538781"/>
            <a:ext cx="5657670" cy="600075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Pseudo planning</a:t>
            </a:r>
            <a:endParaRPr lang="it-IT" sz="2400" dirty="0">
              <a:solidFill>
                <a:srgbClr val="66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1459" y="1529852"/>
            <a:ext cx="78129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.</a:t>
            </a:r>
            <a:endParaRPr lang="it-IT" sz="2200" dirty="0"/>
          </a:p>
        </p:txBody>
      </p:sp>
      <p:sp>
        <p:nvSpPr>
          <p:cNvPr id="4" name="Rettangolo 3"/>
          <p:cNvSpPr/>
          <p:nvPr/>
        </p:nvSpPr>
        <p:spPr>
          <a:xfrm>
            <a:off x="782579" y="1356760"/>
            <a:ext cx="74409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</a:rPr>
              <a:t>Sto cercando, insieme con Lorenzo, di dare ad Agostino </a:t>
            </a:r>
            <a:r>
              <a:rPr lang="it-IT" sz="2400" dirty="0" smtClean="0">
                <a:solidFill>
                  <a:srgbClr val="0000FF"/>
                </a:solidFill>
              </a:rPr>
              <a:t>L</a:t>
            </a:r>
            <a:r>
              <a:rPr lang="it-IT" sz="2400" dirty="0" smtClean="0">
                <a:solidFill>
                  <a:srgbClr val="0000FF"/>
                </a:solidFill>
              </a:rPr>
              <a:t>anza, la possibilità </a:t>
            </a:r>
            <a:r>
              <a:rPr lang="it-IT" sz="2400" dirty="0" smtClean="0">
                <a:solidFill>
                  <a:srgbClr val="0000FF"/>
                </a:solidFill>
              </a:rPr>
              <a:t>di ordinare su MEPA, gli elementi fondamentali per completare l’assemblaggio del </a:t>
            </a:r>
            <a:r>
              <a:rPr lang="it-IT" sz="2400" dirty="0" err="1" smtClean="0">
                <a:solidFill>
                  <a:srgbClr val="0000FF"/>
                </a:solidFill>
              </a:rPr>
              <a:t>girder</a:t>
            </a:r>
            <a:r>
              <a:rPr lang="it-IT" sz="2400" dirty="0" smtClean="0">
                <a:solidFill>
                  <a:srgbClr val="0000FF"/>
                </a:solidFill>
              </a:rPr>
              <a:t> lungo.</a:t>
            </a:r>
            <a:endParaRPr lang="it-IT" sz="2400" dirty="0" smtClean="0">
              <a:solidFill>
                <a:srgbClr val="0000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72384" y="3245407"/>
            <a:ext cx="735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8000"/>
                </a:solidFill>
              </a:rPr>
              <a:t>L’obiettivo è quello di installare in sala </a:t>
            </a:r>
            <a:r>
              <a:rPr lang="it-IT" sz="2400" dirty="0" err="1">
                <a:solidFill>
                  <a:srgbClr val="008000"/>
                </a:solidFill>
              </a:rPr>
              <a:t>Sincro</a:t>
            </a:r>
            <a:r>
              <a:rPr lang="it-IT" sz="2400" dirty="0">
                <a:solidFill>
                  <a:srgbClr val="008000"/>
                </a:solidFill>
              </a:rPr>
              <a:t> il </a:t>
            </a:r>
            <a:r>
              <a:rPr lang="it-IT" sz="2400" dirty="0" err="1">
                <a:solidFill>
                  <a:srgbClr val="008000"/>
                </a:solidFill>
              </a:rPr>
              <a:t>girder</a:t>
            </a:r>
            <a:r>
              <a:rPr lang="it-IT" sz="2400" dirty="0">
                <a:solidFill>
                  <a:srgbClr val="008000"/>
                </a:solidFill>
              </a:rPr>
              <a:t> lungo assemblato e </a:t>
            </a:r>
            <a:r>
              <a:rPr lang="it-IT" sz="2400" dirty="0" err="1">
                <a:solidFill>
                  <a:srgbClr val="008000"/>
                </a:solidFill>
              </a:rPr>
              <a:t>preallineato</a:t>
            </a:r>
            <a:r>
              <a:rPr lang="it-IT" sz="2400" dirty="0">
                <a:solidFill>
                  <a:srgbClr val="008000"/>
                </a:solidFill>
              </a:rPr>
              <a:t> nel fermo </a:t>
            </a:r>
            <a:r>
              <a:rPr lang="it-IT" sz="2400" dirty="0" smtClean="0">
                <a:solidFill>
                  <a:srgbClr val="008000"/>
                </a:solidFill>
              </a:rPr>
              <a:t>14 Aprile (sarà molto difficile) oppure in quello del </a:t>
            </a:r>
            <a:r>
              <a:rPr lang="it-IT" sz="2400" dirty="0">
                <a:solidFill>
                  <a:srgbClr val="008000"/>
                </a:solidFill>
              </a:rPr>
              <a:t>ponte del 2 Giugno </a:t>
            </a:r>
            <a:r>
              <a:rPr lang="it-IT" sz="2400" dirty="0" smtClean="0">
                <a:solidFill>
                  <a:srgbClr val="008000"/>
                </a:solidFill>
              </a:rPr>
              <a:t>(</a:t>
            </a:r>
            <a:r>
              <a:rPr lang="it-IT" sz="2400" dirty="0" err="1" smtClean="0">
                <a:solidFill>
                  <a:srgbClr val="008000"/>
                </a:solidFill>
              </a:rPr>
              <a:t>Dr.a</a:t>
            </a:r>
            <a:r>
              <a:rPr lang="it-IT" sz="2400" dirty="0" smtClean="0">
                <a:solidFill>
                  <a:srgbClr val="008000"/>
                </a:solidFill>
              </a:rPr>
              <a:t> </a:t>
            </a:r>
            <a:r>
              <a:rPr lang="it-IT" sz="2400" dirty="0" err="1" smtClean="0">
                <a:solidFill>
                  <a:srgbClr val="008000"/>
                </a:solidFill>
              </a:rPr>
              <a:t>Valvo</a:t>
            </a:r>
            <a:r>
              <a:rPr lang="it-IT" sz="2400" dirty="0" smtClean="0">
                <a:solidFill>
                  <a:srgbClr val="008000"/>
                </a:solidFill>
              </a:rPr>
              <a:t> deve </a:t>
            </a:r>
            <a:r>
              <a:rPr lang="it-IT" sz="2400" dirty="0">
                <a:solidFill>
                  <a:srgbClr val="008000"/>
                </a:solidFill>
              </a:rPr>
              <a:t>confermare, se sarà possibile) o di manutenzione del 14 Luglio 2016</a:t>
            </a:r>
            <a:r>
              <a:rPr lang="it-IT" sz="2400" dirty="0" smtClean="0">
                <a:solidFill>
                  <a:srgbClr val="008000"/>
                </a:solidFill>
              </a:rPr>
              <a:t>.</a:t>
            </a:r>
            <a:endParaRPr lang="it-IT" sz="2400" dirty="0">
              <a:solidFill>
                <a:srgbClr val="008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23700" y="5359619"/>
            <a:ext cx="708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La priorità è data ai lavori degl’impianti elettrici</a:t>
            </a:r>
            <a:r>
              <a:rPr lang="it-IT" sz="2400" dirty="0" smtClean="0">
                <a:solidFill>
                  <a:srgbClr val="FF0000"/>
                </a:solidFill>
              </a:rPr>
              <a:t>.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658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41459" y="1529852"/>
            <a:ext cx="78129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.</a:t>
            </a:r>
            <a:endParaRPr lang="it-IT" sz="2200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898718" y="410501"/>
            <a:ext cx="4605677" cy="600075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Situazione richieste di ordini</a:t>
            </a:r>
            <a:endParaRPr lang="it-IT" sz="2400" dirty="0">
              <a:solidFill>
                <a:srgbClr val="66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Immagine 4" descr="Plannning ordini.xlsx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12691" r="6138" b="24929"/>
          <a:stretch/>
        </p:blipFill>
        <p:spPr>
          <a:xfrm>
            <a:off x="-1" y="1010576"/>
            <a:ext cx="9144001" cy="53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857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PresentationLoad</Template>
  <TotalTime>23313</TotalTime>
  <Words>620</Words>
  <Application>Microsoft Macintosh PowerPoint</Application>
  <PresentationFormat>Presentazione su schermo (4:3)</PresentationFormat>
  <Paragraphs>55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PresentationLoad</vt:lpstr>
      <vt:lpstr>Presentazione di PowerPoint</vt:lpstr>
      <vt:lpstr>Lavori nella Sala XPR</vt:lpstr>
      <vt:lpstr>Lavori nella Sala XPR</vt:lpstr>
      <vt:lpstr>Lavori nella Sala XPR</vt:lpstr>
      <vt:lpstr>Lavori in sala Sincrotrone</vt:lpstr>
      <vt:lpstr>Lavori in sala PS.1</vt:lpstr>
      <vt:lpstr>Allineamenti</vt:lpstr>
      <vt:lpstr>Pseudo planning</vt:lpstr>
      <vt:lpstr>Situazione richieste di ordini</vt:lpstr>
      <vt:lpstr>Fermi per installazioni in Sincro nel 2016</vt:lpstr>
      <vt:lpstr>Lavori in sala Sincrotrone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/>
  <dc:description>PresentationLoad.com</dc:description>
  <cp:lastModifiedBy>Account</cp:lastModifiedBy>
  <cp:revision>306</cp:revision>
  <dcterms:created xsi:type="dcterms:W3CDTF">2007-11-27T23:54:21Z</dcterms:created>
  <dcterms:modified xsi:type="dcterms:W3CDTF">2016-02-24T07:10:33Z</dcterms:modified>
</cp:coreProperties>
</file>