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avi" ContentType="video/x-msvide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4078" r:id="rId5"/>
    <p:sldMasterId id="2147484058" r:id="rId6"/>
  </p:sldMasterIdLst>
  <p:notesMasterIdLst>
    <p:notesMasterId r:id="rId40"/>
  </p:notesMasterIdLst>
  <p:sldIdLst>
    <p:sldId id="257" r:id="rId7"/>
    <p:sldId id="269" r:id="rId8"/>
    <p:sldId id="297" r:id="rId9"/>
    <p:sldId id="307" r:id="rId10"/>
    <p:sldId id="308" r:id="rId11"/>
    <p:sldId id="296" r:id="rId12"/>
    <p:sldId id="272" r:id="rId13"/>
    <p:sldId id="273" r:id="rId14"/>
    <p:sldId id="276" r:id="rId15"/>
    <p:sldId id="277" r:id="rId16"/>
    <p:sldId id="278" r:id="rId17"/>
    <p:sldId id="279" r:id="rId18"/>
    <p:sldId id="280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70" r:id="rId31"/>
    <p:sldId id="291" r:id="rId32"/>
    <p:sldId id="292" r:id="rId33"/>
    <p:sldId id="282" r:id="rId34"/>
    <p:sldId id="283" r:id="rId35"/>
    <p:sldId id="286" r:id="rId36"/>
    <p:sldId id="310" r:id="rId37"/>
    <p:sldId id="289" r:id="rId38"/>
    <p:sldId id="288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e Warren" initials="MCW" lastIdx="37" clrIdx="0"/>
  <p:cmAuthor id="1" name="Andrei Seryi" initials="A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CB2F5"/>
    <a:srgbClr val="495FE2"/>
    <a:srgbClr val="CF9B00"/>
    <a:srgbClr val="232323"/>
    <a:srgbClr val="B4CBF4"/>
    <a:srgbClr val="C5C4EE"/>
    <a:srgbClr val="D9D5F4"/>
    <a:srgbClr val="B1B8F8"/>
    <a:srgbClr val="B7BDFF"/>
    <a:srgbClr val="C1C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6" autoAdjust="0"/>
    <p:restoredTop sz="92916" autoAdjust="0"/>
  </p:normalViewPr>
  <p:slideViewPr>
    <p:cSldViewPr snapToGrid="0">
      <p:cViewPr>
        <p:scale>
          <a:sx n="153" d="100"/>
          <a:sy n="153" d="100"/>
        </p:scale>
        <p:origin x="4776" y="121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F41DC28-1398-423E-92A5-48F3835C63AC}" type="datetime1">
              <a:rPr lang="en-US"/>
              <a:pPr>
                <a:defRPr/>
              </a:pPr>
              <a:t>9/12/16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329F151-7AF5-4E0D-AF08-2F1024B49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9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t="5604" b="10342"/>
          <a:stretch>
            <a:fillRect/>
          </a:stretch>
        </p:blipFill>
        <p:spPr bwMode="auto">
          <a:xfrm>
            <a:off x="1593700" y="103278"/>
            <a:ext cx="1639652" cy="39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perial Colleg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6675"/>
            <a:ext cx="1531392" cy="4118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590168"/>
            <a:ext cx="6659485" cy="432048"/>
          </a:xfrm>
        </p:spPr>
        <p:txBody>
          <a:bodyPr/>
          <a:lstStyle>
            <a:lvl1pPr>
              <a:defRPr b="0">
                <a:latin typeface="+mj-lt"/>
                <a:cs typeface="Arial Narrow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8" y="37708"/>
            <a:ext cx="3774958" cy="10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  <p:pic>
        <p:nvPicPr>
          <p:cNvPr id="434" name="Picture 17" descr="RHUL-Logo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15349" y="124886"/>
            <a:ext cx="1400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06011" y="124886"/>
            <a:ext cx="1649458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126059"/>
            <a:ext cx="1402194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22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21" Type="http://schemas.openxmlformats.org/officeDocument/2006/relationships/image" Target="../media/image3.png"/><Relationship Id="rId22" Type="http://schemas.openxmlformats.org/officeDocument/2006/relationships/image" Target="../media/image4.jpe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20" Type="http://schemas.openxmlformats.org/officeDocument/2006/relationships/theme" Target="../theme/theme3.xml"/><Relationship Id="rId21" Type="http://schemas.openxmlformats.org/officeDocument/2006/relationships/image" Target="../media/image1.png"/><Relationship Id="rId22" Type="http://schemas.openxmlformats.org/officeDocument/2006/relationships/image" Target="../media/image4.jpeg"/><Relationship Id="rId23" Type="http://schemas.openxmlformats.org/officeDocument/2006/relationships/image" Target="../media/image5.png"/><Relationship Id="rId24" Type="http://schemas.openxmlformats.org/officeDocument/2006/relationships/image" Target="../media/image6.png"/><Relationship Id="rId10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1" cstate="print"/>
          <a:srcRect t="5604" b="10342"/>
          <a:stretch>
            <a:fillRect/>
          </a:stretch>
        </p:blipFill>
        <p:spPr bwMode="auto">
          <a:xfrm>
            <a:off x="1593700" y="103278"/>
            <a:ext cx="1639652" cy="39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290594"/>
            <a:ext cx="7772400" cy="530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-3324" y="6645036"/>
            <a:ext cx="704361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28600" indent="-228600" algn="l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 smtClean="0">
                <a:solidFill>
                  <a:srgbClr val="000000"/>
                </a:solidFill>
                <a:latin typeface="Arial" pitchFamily="34" charset="0"/>
              </a:rPr>
              <a:t>Jason Cole | ELIMED 2016| </a:t>
            </a:r>
            <a:fld id="{8271069F-2A6D-4553-9E5B-4AD62DD3B5D5}" type="slidenum">
              <a:rPr lang="en-GB" sz="900" smtClean="0">
                <a:solidFill>
                  <a:srgbClr val="000000"/>
                </a:solidFill>
                <a:latin typeface="Arial" pitchFamily="34" charset="0"/>
              </a:rPr>
              <a:pPr marL="228600" indent="-228600" algn="l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 smtClean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en-GB" sz="900" baseline="0" dirty="0" smtClean="0">
                <a:solidFill>
                  <a:srgbClr val="000000"/>
                </a:solidFill>
                <a:latin typeface="Arial" pitchFamily="34" charset="0"/>
              </a:rPr>
              <a:t> 	        	</a:t>
            </a:r>
            <a:endParaRPr lang="en-GB" sz="9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57459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85303" y="6662614"/>
            <a:ext cx="8966285" cy="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rgbClr val="2323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 descr="Imperial College.jp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66675"/>
            <a:ext cx="1531392" cy="4118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73" r:id="rId2"/>
    <p:sldLayoutId id="2147484037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4032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0" i="0">
          <a:solidFill>
            <a:schemeClr val="accent6">
              <a:lumMod val="75000"/>
            </a:schemeClr>
          </a:solidFill>
          <a:latin typeface="Helvetica Neue"/>
          <a:ea typeface="ＭＳ Ｐゴシック" charset="-128"/>
          <a:cs typeface="Helvetica Neu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0">
          <a:solidFill>
            <a:srgbClr val="1B3665"/>
          </a:solidFill>
          <a:latin typeface="Helvetica Neue"/>
          <a:ea typeface="ＭＳ Ｐゴシック" charset="-128"/>
          <a:cs typeface="Helvetica Neue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B36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618" y="37708"/>
            <a:ext cx="3774958" cy="107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3851920" y="836712"/>
            <a:ext cx="5292080" cy="0"/>
          </a:xfrm>
          <a:prstGeom prst="line">
            <a:avLst/>
          </a:prstGeom>
          <a:noFill/>
          <a:ln w="73025">
            <a:solidFill>
              <a:srgbClr val="33AAE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rgbClr val="002147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NVEC,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25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June  2012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		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Name Surname, JAI </a:t>
            </a:r>
            <a:endParaRPr lang="en-GB" sz="9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" name="Picture 17" descr="RHUL-Logo"/>
          <p:cNvPicPr>
            <a:picLocks noChangeAspect="1" noChangeArrowheads="1"/>
          </p:cNvPicPr>
          <p:nvPr userDrawn="1"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5324099" y="6916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  <p:sldLayoutId id="2147484097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66F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C8FF0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7"/>
            </a:gs>
            <a:gs pos="100000">
              <a:srgbClr val="F3FD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21" cstate="print"/>
          <a:srcRect t="5604" b="10342"/>
          <a:stretch>
            <a:fillRect/>
          </a:stretch>
        </p:blipFill>
        <p:spPr bwMode="auto">
          <a:xfrm>
            <a:off x="-1" y="116632"/>
            <a:ext cx="3713572" cy="89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3707904" y="836613"/>
            <a:ext cx="5436096" cy="0"/>
          </a:xfrm>
          <a:prstGeom prst="line">
            <a:avLst/>
          </a:prstGeom>
          <a:noFill/>
          <a:ln w="34925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NVEC,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25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June  2012			</a:t>
            </a:r>
            <a:r>
              <a:rPr lang="en-GB" sz="900" baseline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fld id="{8271069F-2A6D-4553-9E5B-4AD62DD3B5D5}" type="slidenum">
              <a:rPr lang="en-GB" sz="900" smtClean="0">
                <a:solidFill>
                  <a:srgbClr val="FFFFFF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		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                 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Name Surname, JAI </a:t>
            </a:r>
            <a:endParaRPr lang="en-GB" sz="900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3" name="Picture 17" descr="RHUL-Logo"/>
          <p:cNvPicPr>
            <a:picLocks noChangeAspect="1" noChangeArrowheads="1"/>
          </p:cNvPicPr>
          <p:nvPr userDrawn="1"/>
        </p:nvPicPr>
        <p:blipFill>
          <a:blip r:embed="rId22" cstate="screen"/>
          <a:srcRect/>
          <a:stretch>
            <a:fillRect/>
          </a:stretch>
        </p:blipFill>
        <p:spPr bwMode="auto">
          <a:xfrm>
            <a:off x="6732240" y="6916"/>
            <a:ext cx="1166666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3" cstate="screen"/>
          <a:srcRect/>
          <a:stretch>
            <a:fillRect/>
          </a:stretch>
        </p:blipFill>
        <p:spPr bwMode="auto">
          <a:xfrm>
            <a:off x="5324099" y="16343"/>
            <a:ext cx="1374548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435" name="Picture 2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930582" y="10324"/>
            <a:ext cx="1168495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  <p:sldLayoutId id="2147484070" r:id="rId12"/>
    <p:sldLayoutId id="2147484071" r:id="rId13"/>
    <p:sldLayoutId id="2147484072" r:id="rId14"/>
    <p:sldLayoutId id="2147484073" r:id="rId15"/>
    <p:sldLayoutId id="2147484074" r:id="rId16"/>
    <p:sldLayoutId id="2147484075" r:id="rId17"/>
    <p:sldLayoutId id="2147484076" r:id="rId18"/>
    <p:sldLayoutId id="2147484077" r:id="rId19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10.png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600" y="4221088"/>
            <a:ext cx="7200800" cy="25922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3200" dirty="0">
                <a:solidFill>
                  <a:srgbClr val="000000"/>
                </a:solidFill>
                <a:latin typeface="+mj-lt"/>
                <a:ea typeface="ＭＳ Ｐゴシック" pitchFamily="34" charset="-128"/>
                <a:cs typeface="Helvetica Neue Light"/>
              </a:rPr>
              <a:t>Jason Cole</a:t>
            </a:r>
          </a:p>
          <a:p>
            <a:pPr>
              <a:lnSpc>
                <a:spcPct val="90000"/>
              </a:lnSpc>
            </a:pPr>
            <a:r>
              <a:rPr lang="en-GB" sz="2000" i="1" dirty="0" smtClean="0">
                <a:solidFill>
                  <a:srgbClr val="000000"/>
                </a:solidFill>
                <a:latin typeface="+mj-lt"/>
                <a:ea typeface="ＭＳ Ｐゴシック" pitchFamily="34" charset="-128"/>
                <a:cs typeface="Helvetica Neue Light"/>
              </a:rPr>
              <a:t>The John </a:t>
            </a:r>
            <a:r>
              <a:rPr lang="en-GB" sz="2000" i="1" dirty="0">
                <a:solidFill>
                  <a:srgbClr val="000000"/>
                </a:solidFill>
                <a:latin typeface="+mj-lt"/>
                <a:ea typeface="ＭＳ Ｐゴシック" pitchFamily="34" charset="-128"/>
                <a:cs typeface="Helvetica Neue Light"/>
              </a:rPr>
              <a:t>Adams Institute for Accelerator Science </a:t>
            </a:r>
            <a:endParaRPr lang="en-GB" sz="2000" i="1" dirty="0" smtClean="0">
              <a:solidFill>
                <a:srgbClr val="000000"/>
              </a:solidFill>
              <a:latin typeface="+mj-lt"/>
              <a:ea typeface="ＭＳ Ｐゴシック" pitchFamily="34" charset="-128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GB" sz="2000" i="1" dirty="0" smtClean="0">
                <a:solidFill>
                  <a:srgbClr val="000000"/>
                </a:solidFill>
                <a:latin typeface="+mj-lt"/>
                <a:ea typeface="ＭＳ Ｐゴシック" pitchFamily="34" charset="-128"/>
                <a:cs typeface="Helvetica Neue Light"/>
              </a:rPr>
              <a:t>Imperial </a:t>
            </a:r>
            <a:r>
              <a:rPr lang="en-GB" sz="2000" i="1" dirty="0">
                <a:solidFill>
                  <a:srgbClr val="000000"/>
                </a:solidFill>
                <a:latin typeface="+mj-lt"/>
                <a:ea typeface="ＭＳ Ｐゴシック" pitchFamily="34" charset="-128"/>
                <a:cs typeface="Helvetica Neue Light"/>
              </a:rPr>
              <a:t>College </a:t>
            </a:r>
            <a:r>
              <a:rPr lang="en-GB" sz="2000" i="1" dirty="0" smtClean="0">
                <a:solidFill>
                  <a:srgbClr val="000000"/>
                </a:solidFill>
                <a:latin typeface="+mj-lt"/>
                <a:ea typeface="ＭＳ Ｐゴシック" pitchFamily="34" charset="-128"/>
                <a:cs typeface="Helvetica Neue Light"/>
              </a:rPr>
              <a:t>London</a:t>
            </a:r>
          </a:p>
          <a:p>
            <a:pPr>
              <a:lnSpc>
                <a:spcPct val="90000"/>
              </a:lnSpc>
            </a:pPr>
            <a:endParaRPr lang="en-GB" sz="2000" dirty="0">
              <a:solidFill>
                <a:srgbClr val="000000"/>
              </a:solidFill>
              <a:latin typeface="Helvetica Neue Light"/>
              <a:ea typeface="ＭＳ Ｐゴシック" pitchFamily="34" charset="-128"/>
              <a:cs typeface="Helvetica Neue Light"/>
            </a:endParaRPr>
          </a:p>
          <a:p>
            <a:pPr>
              <a:lnSpc>
                <a:spcPct val="90000"/>
              </a:lnSpc>
            </a:pPr>
            <a:endParaRPr lang="en-GB" sz="2000" dirty="0" smtClean="0">
              <a:solidFill>
                <a:srgbClr val="000000"/>
              </a:solidFill>
              <a:latin typeface="Helvetica Neue Light"/>
              <a:ea typeface="ＭＳ Ｐゴシック" pitchFamily="34" charset="-128"/>
              <a:cs typeface="Helvetica Neue Light"/>
            </a:endParaRPr>
          </a:p>
          <a:p>
            <a:pPr>
              <a:lnSpc>
                <a:spcPct val="90000"/>
              </a:lnSpc>
            </a:pPr>
            <a:r>
              <a:rPr lang="en-GB" sz="2000" b="1" dirty="0" smtClean="0">
                <a:solidFill>
                  <a:srgbClr val="000000"/>
                </a:solidFill>
                <a:latin typeface="+mj-lt"/>
                <a:ea typeface="ＭＳ Ｐゴシック" pitchFamily="34" charset="-128"/>
                <a:cs typeface="Helvetica Neue Light"/>
              </a:rPr>
              <a:t>ELIMED 2016, Catania</a:t>
            </a:r>
            <a:endParaRPr lang="en-GB" sz="2000" b="1" dirty="0">
              <a:solidFill>
                <a:srgbClr val="000000"/>
              </a:solidFill>
              <a:latin typeface="+mj-lt"/>
              <a:ea typeface="ＭＳ Ｐゴシック" pitchFamily="34" charset="-128"/>
              <a:cs typeface="Helvetica Neue Light"/>
            </a:endParaRPr>
          </a:p>
          <a:p>
            <a:pPr>
              <a:lnSpc>
                <a:spcPct val="90000"/>
              </a:lnSpc>
            </a:pPr>
            <a:endParaRPr lang="en-GB" sz="2000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GB" sz="2400" dirty="0" smtClean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1052736"/>
            <a:ext cx="9144000" cy="3024336"/>
          </a:xfrm>
          <a:gradFill flip="none" rotWithShape="1">
            <a:gsLst>
              <a:gs pos="0">
                <a:srgbClr val="8CB2F5">
                  <a:lumMod val="89000"/>
                  <a:lumOff val="11000"/>
                  <a:alpha val="32000"/>
                </a:srgbClr>
              </a:gs>
              <a:gs pos="100000">
                <a:srgbClr val="3366FF">
                  <a:alpha val="13000"/>
                </a:srgbClr>
              </a:gs>
            </a:gsLst>
            <a:lin ang="0" scaled="1"/>
            <a:tileRect/>
          </a:gradFill>
          <a:effectLst/>
        </p:spPr>
        <p:txBody>
          <a:bodyPr/>
          <a:lstStyle/>
          <a:p>
            <a:r>
              <a:rPr lang="en-GB" sz="4400" b="0" dirty="0" smtClean="0">
                <a:solidFill>
                  <a:schemeClr val="tx1"/>
                </a:solidFill>
                <a:cs typeface="Helvetica Neue Light"/>
              </a:rPr>
              <a:t>Imaging using plasma </a:t>
            </a:r>
            <a:r>
              <a:rPr lang="en-GB" sz="4400" b="0" dirty="0" err="1" smtClean="0">
                <a:solidFill>
                  <a:schemeClr val="tx1"/>
                </a:solidFill>
                <a:cs typeface="Helvetica Neue Light"/>
              </a:rPr>
              <a:t>betatron</a:t>
            </a:r>
            <a:r>
              <a:rPr lang="en-GB" sz="4400" b="0" dirty="0" smtClean="0">
                <a:solidFill>
                  <a:schemeClr val="tx1"/>
                </a:solidFill>
                <a:cs typeface="Helvetica Neue Light"/>
              </a:rPr>
              <a:t> radiation</a:t>
            </a:r>
            <a:endParaRPr lang="en-GB" sz="3200" b="0" dirty="0">
              <a:solidFill>
                <a:schemeClr val="tx1"/>
              </a:solidFill>
              <a:cs typeface="Helvetica Neue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2386" y="3691169"/>
            <a:ext cx="1214204" cy="736585"/>
            <a:chOff x="337280" y="3530183"/>
            <a:chExt cx="1708878" cy="736585"/>
          </a:xfrm>
        </p:grpSpPr>
        <p:sp>
          <p:nvSpPr>
            <p:cNvPr id="6" name="Triangle 5"/>
            <p:cNvSpPr/>
            <p:nvPr/>
          </p:nvSpPr>
          <p:spPr bwMode="auto">
            <a:xfrm>
              <a:off x="337280" y="3530183"/>
              <a:ext cx="854439" cy="73658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Triangle 6"/>
            <p:cNvSpPr/>
            <p:nvPr/>
          </p:nvSpPr>
          <p:spPr bwMode="auto">
            <a:xfrm flipH="1">
              <a:off x="1191719" y="3530183"/>
              <a:ext cx="854439" cy="736585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Betatron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radiation from laser-</a:t>
            </a:r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wakefield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accelerators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862" y="1107061"/>
            <a:ext cx="6809232" cy="5421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7537" y="3617327"/>
            <a:ext cx="273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Intense laser pulse 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ea typeface="Wingdings"/>
                <a:cs typeface="Wingdings"/>
                <a:sym typeface="Wingdings"/>
              </a:rPr>
              <a:t></a:t>
            </a:r>
            <a:endParaRPr lang="en-US" sz="2000" dirty="0" smtClean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1600" y="1759360"/>
            <a:ext cx="273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Underdense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 plasma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7338957" y="3417272"/>
            <a:ext cx="273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glow rad="622300">
                    <a:schemeClr val="bg1">
                      <a:alpha val="75000"/>
                    </a:schemeClr>
                  </a:glow>
                </a:effectLst>
                <a:latin typeface="+mj-lt"/>
                <a:cs typeface="Helvetica Neue"/>
              </a:rPr>
              <a:t>(Electron density)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09" y="1107061"/>
            <a:ext cx="312119" cy="54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61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Betatron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radiation from laser-</a:t>
            </a:r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wakefield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accelerators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771" y="1107059"/>
            <a:ext cx="6796531" cy="54212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2940" y="3464097"/>
            <a:ext cx="1674302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Electrons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swept aside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83016" y="3623288"/>
            <a:ext cx="138607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Ion cavity</a:t>
            </a:r>
          </a:p>
        </p:txBody>
      </p:sp>
      <p:sp>
        <p:nvSpPr>
          <p:cNvPr id="11" name="Circular Arrow 10"/>
          <p:cNvSpPr/>
          <p:nvPr/>
        </p:nvSpPr>
        <p:spPr bwMode="auto">
          <a:xfrm rot="5400000">
            <a:off x="5242205" y="3394498"/>
            <a:ext cx="1593249" cy="1982068"/>
          </a:xfrm>
          <a:prstGeom prst="circularArrow">
            <a:avLst>
              <a:gd name="adj1" fmla="val 4611"/>
              <a:gd name="adj2" fmla="val 1142319"/>
              <a:gd name="adj3" fmla="val 20532584"/>
              <a:gd name="adj4" fmla="val 16107550"/>
              <a:gd name="adj5" fmla="val 724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2" name="Circular Arrow 11"/>
          <p:cNvSpPr/>
          <p:nvPr/>
        </p:nvSpPr>
        <p:spPr bwMode="auto">
          <a:xfrm rot="5400000" flipH="1">
            <a:off x="5227284" y="2322876"/>
            <a:ext cx="1615480" cy="1982068"/>
          </a:xfrm>
          <a:prstGeom prst="circularArrow">
            <a:avLst>
              <a:gd name="adj1" fmla="val 4611"/>
              <a:gd name="adj2" fmla="val 1142319"/>
              <a:gd name="adj3" fmla="val 20532584"/>
              <a:gd name="adj4" fmla="val 16107550"/>
              <a:gd name="adj5" fmla="val 724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338957" y="3417272"/>
            <a:ext cx="273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glow rad="622300">
                    <a:schemeClr val="bg1">
                      <a:alpha val="75000"/>
                    </a:schemeClr>
                  </a:glow>
                </a:effectLst>
                <a:latin typeface="+mj-lt"/>
                <a:cs typeface="Helvetica Neue"/>
              </a:rPr>
              <a:t>(Electron density)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09" y="1107061"/>
            <a:ext cx="312119" cy="54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23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Betatron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radiation from laser-</a:t>
            </a:r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wakefield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accelerators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617" y="1107059"/>
            <a:ext cx="6805477" cy="542349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1801726" y="1134174"/>
            <a:ext cx="7376323" cy="1979775"/>
          </a:xfrm>
          <a:custGeom>
            <a:avLst/>
            <a:gdLst>
              <a:gd name="connsiteX0" fmla="*/ 5886331 w 7376323"/>
              <a:gd name="connsiteY0" fmla="*/ 1568954 h 1979775"/>
              <a:gd name="connsiteX1" fmla="*/ 4718181 w 7376323"/>
              <a:gd name="connsiteY1" fmla="*/ 1507828 h 1979775"/>
              <a:gd name="connsiteX2" fmla="*/ 6524739 w 7376323"/>
              <a:gd name="connsiteY2" fmla="*/ 1331242 h 1979775"/>
              <a:gd name="connsiteX3" fmla="*/ 5940664 w 7376323"/>
              <a:gd name="connsiteY3" fmla="*/ 1371993 h 1979775"/>
              <a:gd name="connsiteX4" fmla="*/ 6837151 w 7376323"/>
              <a:gd name="connsiteY4" fmla="*/ 1833834 h 1979775"/>
              <a:gd name="connsiteX5" fmla="*/ 6762444 w 7376323"/>
              <a:gd name="connsiteY5" fmla="*/ 1725165 h 1979775"/>
              <a:gd name="connsiteX6" fmla="*/ 6925441 w 7376323"/>
              <a:gd name="connsiteY6" fmla="*/ 1433119 h 1979775"/>
              <a:gd name="connsiteX7" fmla="*/ 188204 w 7376323"/>
              <a:gd name="connsiteY7" fmla="*/ 1976461 h 1979775"/>
              <a:gd name="connsiteX8" fmla="*/ 1865722 w 7376323"/>
              <a:gd name="connsiteY8" fmla="*/ 1127489 h 1979775"/>
              <a:gd name="connsiteX9" fmla="*/ 1824972 w 7376323"/>
              <a:gd name="connsiteY9" fmla="*/ 53 h 1979775"/>
              <a:gd name="connsiteX10" fmla="*/ 1342771 w 7376323"/>
              <a:gd name="connsiteY10" fmla="*/ 1079946 h 19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76323" h="1979775">
                <a:moveTo>
                  <a:pt x="5886331" y="1568954"/>
                </a:moveTo>
                <a:cubicBezTo>
                  <a:pt x="5249055" y="1558200"/>
                  <a:pt x="4611780" y="1547447"/>
                  <a:pt x="4718181" y="1507828"/>
                </a:cubicBezTo>
                <a:cubicBezTo>
                  <a:pt x="4824582" y="1468209"/>
                  <a:pt x="6320992" y="1353881"/>
                  <a:pt x="6524739" y="1331242"/>
                </a:cubicBezTo>
                <a:cubicBezTo>
                  <a:pt x="6728486" y="1308603"/>
                  <a:pt x="5888595" y="1288228"/>
                  <a:pt x="5940664" y="1371993"/>
                </a:cubicBezTo>
                <a:cubicBezTo>
                  <a:pt x="5992733" y="1455758"/>
                  <a:pt x="6700188" y="1774972"/>
                  <a:pt x="6837151" y="1833834"/>
                </a:cubicBezTo>
                <a:cubicBezTo>
                  <a:pt x="6974114" y="1892696"/>
                  <a:pt x="6747729" y="1791951"/>
                  <a:pt x="6762444" y="1725165"/>
                </a:cubicBezTo>
                <a:cubicBezTo>
                  <a:pt x="6777159" y="1658379"/>
                  <a:pt x="8021148" y="1391236"/>
                  <a:pt x="6925441" y="1433119"/>
                </a:cubicBezTo>
                <a:cubicBezTo>
                  <a:pt x="5829734" y="1475002"/>
                  <a:pt x="1031490" y="2027399"/>
                  <a:pt x="188204" y="1976461"/>
                </a:cubicBezTo>
                <a:cubicBezTo>
                  <a:pt x="-655083" y="1925523"/>
                  <a:pt x="1592927" y="1456890"/>
                  <a:pt x="1865722" y="1127489"/>
                </a:cubicBezTo>
                <a:cubicBezTo>
                  <a:pt x="2138517" y="798088"/>
                  <a:pt x="1912130" y="7977"/>
                  <a:pt x="1824972" y="53"/>
                </a:cubicBezTo>
                <a:cubicBezTo>
                  <a:pt x="1737814" y="-7871"/>
                  <a:pt x="1566893" y="872797"/>
                  <a:pt x="1342771" y="1079946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2205" y="1289234"/>
            <a:ext cx="3025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Electrons slip to rear of bubble and get accelerated by longitudinal fields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89649" y="2832099"/>
            <a:ext cx="695325" cy="338554"/>
            <a:chOff x="5784849" y="3514724"/>
            <a:chExt cx="695325" cy="338554"/>
          </a:xfrm>
        </p:grpSpPr>
        <p:sp>
          <p:nvSpPr>
            <p:cNvPr id="17" name="Oval 16"/>
            <p:cNvSpPr/>
            <p:nvPr/>
          </p:nvSpPr>
          <p:spPr bwMode="auto">
            <a:xfrm>
              <a:off x="5876036" y="3622675"/>
              <a:ext cx="173308" cy="17330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784849" y="3514724"/>
              <a:ext cx="6953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e</a:t>
              </a:r>
              <a:r>
                <a:rPr lang="en-US" sz="1600" baseline="30000" dirty="0" smtClean="0">
                  <a:latin typeface="Arial"/>
                  <a:cs typeface="Arial"/>
                </a:rPr>
                <a:t>-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 rot="16200000">
            <a:off x="7338957" y="3417272"/>
            <a:ext cx="273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glow rad="622300">
                    <a:schemeClr val="bg1">
                      <a:alpha val="75000"/>
                    </a:schemeClr>
                  </a:glow>
                </a:effectLst>
                <a:latin typeface="+mj-lt"/>
                <a:cs typeface="Helvetica Neue"/>
              </a:rPr>
              <a:t>(Electron density)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09" y="1107061"/>
            <a:ext cx="312119" cy="54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44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4.07407E-6 C -0.01371 -0.00139 -0.02725 -0.00255 -0.03715 0.00185 C -0.04704 0.00625 -0.0493 0.01551 -0.05937 0.02592 C -0.06944 0.03634 -0.08767 0.05185 -0.09791 0.06481 C -0.10815 0.07777 -0.11631 0.09398 -0.12048 0.1037 C -0.12465 0.11342 -0.12447 0.11851 -0.12326 0.12361 C -0.12204 0.1287 -0.11683 0.1331 -0.11319 0.13426 C -0.10954 0.13541 -0.10503 0.13333 -0.10173 0.13055 C -0.09843 0.12777 -0.09617 0.12083 -0.09374 0.11713 C -0.09131 0.11342 -0.08888 0.10972 -0.0868 0.10833 C -0.08471 0.10694 -0.08246 0.10787 -0.08159 0.10833 C -0.08072 0.10879 -0.08159 0.10949 -0.0809 0.11157 C -0.0802 0.11365 -0.07881 0.11782 -0.07742 0.12083 C -0.07603 0.12384 -0.07465 0.12847 -0.07256 0.13009 C -0.07048 0.13171 -0.06683 0.13101 -0.06527 0.13009 C -0.06371 0.12916 -0.0644 0.12685 -0.06319 0.12453 C -0.06197 0.12222 -0.05937 0.11782 -0.05763 0.1162 C -0.0559 0.11458 -0.05399 0.11481 -0.05242 0.11527 C -0.05086 0.11574 -0.04912 0.11828 -0.04826 0.11898 " pathEditMode="relative" ptsTypes="aaaaaaaaaaaaaaaaa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Betatron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radiation from laser-</a:t>
            </a:r>
            <a:r>
              <a:rPr lang="en-GB" sz="2800" dirty="0" err="1" smtClean="0">
                <a:solidFill>
                  <a:srgbClr val="000000"/>
                </a:solidFill>
                <a:latin typeface="+mj-lt"/>
                <a:cs typeface="Helvetica Neue Light"/>
              </a:rPr>
              <a:t>wakefield</a:t>
            </a:r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 accelerators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0118" y="1199991"/>
            <a:ext cx="6009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As seen in an EPOCH simulation (moving window)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0659" y="3984836"/>
            <a:ext cx="27628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Generate synchrotron-like radiation spectrum</a:t>
            </a:r>
          </a:p>
          <a:p>
            <a:endParaRPr lang="en-US" sz="2000" dirty="0">
              <a:solidFill>
                <a:schemeClr val="bg1"/>
              </a:solidFill>
              <a:latin typeface="+mj-lt"/>
              <a:cs typeface="Helvetica Neue"/>
            </a:endParaRPr>
          </a:p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  <a:cs typeface="Helvetica Neue"/>
              </a:rPr>
              <a:t>Characteristic energy</a:t>
            </a:r>
          </a:p>
        </p:txBody>
      </p:sp>
      <p:sp>
        <p:nvSpPr>
          <p:cNvPr id="12" name="Isosceles Triangle 11"/>
          <p:cNvSpPr/>
          <p:nvPr/>
        </p:nvSpPr>
        <p:spPr bwMode="auto">
          <a:xfrm rot="16200000">
            <a:off x="5572553" y="1240821"/>
            <a:ext cx="288329" cy="4547975"/>
          </a:xfrm>
          <a:prstGeom prst="triangle">
            <a:avLst/>
          </a:prstGeom>
          <a:solidFill>
            <a:schemeClr val="accent1">
              <a:lumMod val="20000"/>
              <a:lumOff val="80000"/>
              <a:alpha val="7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5869" y="2967005"/>
            <a:ext cx="276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</a:rPr>
              <a:t>1/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88171" y="3624623"/>
            <a:ext cx="2762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</a:rPr>
              <a:t>1 </a:t>
            </a:r>
            <a:r>
              <a:rPr lang="el-GR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+mj-lt"/>
              </a:rPr>
              <a:t>m</a:t>
            </a:r>
            <a:endParaRPr lang="en-US" sz="2000" dirty="0" smtClean="0">
              <a:solidFill>
                <a:schemeClr val="bg1"/>
              </a:solidFill>
              <a:effectLst/>
              <a:latin typeface="+mj-lt"/>
              <a:cs typeface="Symbol" charset="2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2251521" y="3497381"/>
            <a:ext cx="0" cy="6263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40000" contrast="40000"/>
          </a:blip>
          <a:stretch>
            <a:fillRect/>
          </a:stretch>
        </p:blipFill>
        <p:spPr>
          <a:xfrm>
            <a:off x="4170659" y="5322457"/>
            <a:ext cx="2908300" cy="546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7338957" y="3417272"/>
            <a:ext cx="273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glow rad="622300">
                    <a:schemeClr val="bg1">
                      <a:alpha val="75000"/>
                    </a:schemeClr>
                  </a:glow>
                </a:effectLst>
                <a:latin typeface="+mj-lt"/>
                <a:cs typeface="Helvetica Neue"/>
              </a:rPr>
              <a:t>(Electron density)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609" y="1107061"/>
            <a:ext cx="312119" cy="54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12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9" grpId="0"/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9082" y="1176447"/>
            <a:ext cx="5821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Experiments in 2013 and 2015</a:t>
            </a:r>
            <a:endParaRPr lang="en-GB" sz="20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r>
              <a:rPr lang="en-GB" sz="2000" dirty="0" smtClean="0">
                <a:solidFill>
                  <a:srgbClr val="000000"/>
                </a:solidFill>
                <a:latin typeface="+mj-lt"/>
                <a:cs typeface="Helvetica Neue Light"/>
              </a:rPr>
              <a:t>Astra-Gemini laser facility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+mj-lt"/>
                <a:cs typeface="Helvetica Neue Light"/>
              </a:rPr>
              <a:t>Rutherford Appleton Laboratory, UK</a:t>
            </a:r>
            <a:endParaRPr lang="en-GB" sz="20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81742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560024" y="1161507"/>
            <a:ext cx="5821977" cy="2170375"/>
            <a:chOff x="2560024" y="1161507"/>
            <a:chExt cx="5821977" cy="2170375"/>
          </a:xfrm>
          <a:effectLst/>
        </p:grpSpPr>
        <p:sp>
          <p:nvSpPr>
            <p:cNvPr id="3" name="Down Arrow 2"/>
            <p:cNvSpPr/>
            <p:nvPr/>
          </p:nvSpPr>
          <p:spPr bwMode="auto">
            <a:xfrm>
              <a:off x="5184592" y="1912471"/>
              <a:ext cx="657412" cy="1419411"/>
            </a:xfrm>
            <a:prstGeom prst="downArrow">
              <a:avLst>
                <a:gd name="adj1" fmla="val 50000"/>
                <a:gd name="adj2" fmla="val 97727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60024" y="1161507"/>
              <a:ext cx="58219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Gemini laser pulse</a:t>
              </a:r>
            </a:p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5 - </a:t>
              </a:r>
              <a:r>
                <a:rPr lang="en-GB" sz="2000" smtClean="0">
                  <a:solidFill>
                    <a:srgbClr val="000000"/>
                  </a:solidFill>
                  <a:latin typeface="+mj-lt"/>
                  <a:cs typeface="Helvetica Neue Light"/>
                </a:rPr>
                <a:t>10 J on target, </a:t>
              </a:r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45 fs</a:t>
              </a:r>
              <a:endParaRPr lang="en-GB" sz="2000" dirty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006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429586" y="1481662"/>
            <a:ext cx="5821977" cy="1497950"/>
            <a:chOff x="6698330" y="1481662"/>
            <a:chExt cx="2143369" cy="1497950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7770015" y="2227381"/>
              <a:ext cx="0" cy="7522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698330" y="1481662"/>
              <a:ext cx="21433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Adaptive optic</a:t>
              </a:r>
            </a:p>
            <a:p>
              <a:pPr algn="ctr"/>
              <a:r>
                <a:rPr lang="en-GB" sz="2000" dirty="0" err="1" smtClean="0">
                  <a:solidFill>
                    <a:srgbClr val="000000"/>
                  </a:solidFill>
                  <a:latin typeface="+mj-lt"/>
                  <a:cs typeface="Helvetica Neue Light"/>
                </a:rPr>
                <a:t>Wavefront</a:t>
              </a:r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 error 0.2</a:t>
              </a:r>
              <a:r>
                <a:rPr lang="en-GB" sz="2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l</a:t>
              </a:r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 RMS</a:t>
              </a:r>
              <a:endParaRPr lang="en-GB" sz="2000" dirty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19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1476" y="1399406"/>
            <a:ext cx="8872625" cy="1462970"/>
            <a:chOff x="6277706" y="1516642"/>
            <a:chExt cx="3313555" cy="1462970"/>
          </a:xfrm>
        </p:grpSpPr>
        <p:cxnSp>
          <p:nvCxnSpPr>
            <p:cNvPr id="7" name="Straight Arrow Connector 6"/>
            <p:cNvCxnSpPr/>
            <p:nvPr/>
          </p:nvCxnSpPr>
          <p:spPr bwMode="auto">
            <a:xfrm>
              <a:off x="6384203" y="2543537"/>
              <a:ext cx="0" cy="43607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6277706" y="1516642"/>
              <a:ext cx="3313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2013 - f/20 parabolic mirror, 25 x 32 </a:t>
              </a:r>
              <a:r>
                <a:rPr lang="el-GR" sz="2000" dirty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 spot, I = 18 x 10</a:t>
              </a:r>
              <a:r>
                <a:rPr lang="en-GB" sz="2000" baseline="30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18 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Wcm</a:t>
              </a:r>
              <a:r>
                <a:rPr lang="en-GB" sz="2000" baseline="30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-2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,  a</a:t>
              </a:r>
              <a:r>
                <a:rPr lang="en-GB" sz="2000" baseline="-25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= 3.0</a:t>
              </a:r>
            </a:p>
            <a:p>
              <a:endParaRPr lang="en-GB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2015 - f/40 parabolic mirror, 54 x 45 </a:t>
              </a:r>
              <a:r>
                <a:rPr lang="el-GR" sz="2000" dirty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 spot, I = 4.8 x 10</a:t>
              </a:r>
              <a:r>
                <a:rPr lang="en-GB" sz="2000" baseline="30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18 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Wcm</a:t>
              </a:r>
              <a:r>
                <a:rPr lang="en-GB" sz="2000" baseline="30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-2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, a</a:t>
              </a:r>
              <a:r>
                <a:rPr lang="en-GB" sz="2000" baseline="-25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0</a:t>
              </a:r>
              <a:r>
                <a:rPr lang="en-GB" sz="20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 = 1.5</a:t>
              </a:r>
              <a:endParaRPr lang="en-GB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3126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54885" y="4597400"/>
            <a:ext cx="2398345" cy="1384995"/>
            <a:chOff x="6022731" y="1774096"/>
            <a:chExt cx="2398345" cy="1384995"/>
          </a:xfrm>
        </p:grpSpPr>
        <p:cxnSp>
          <p:nvCxnSpPr>
            <p:cNvPr id="6" name="Straight Arrow Connector 5"/>
            <p:cNvCxnSpPr/>
            <p:nvPr/>
          </p:nvCxnSpPr>
          <p:spPr bwMode="auto">
            <a:xfrm rot="5400000">
              <a:off x="6398847" y="1611921"/>
              <a:ext cx="0" cy="7522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277707" y="1774096"/>
              <a:ext cx="21433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Gas cell</a:t>
              </a:r>
            </a:p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Contains He</a:t>
              </a:r>
            </a:p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1-10 x 10</a:t>
              </a:r>
              <a:r>
                <a:rPr lang="en-GB" sz="2000" baseline="30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18 </a:t>
              </a:r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cm</a:t>
              </a:r>
              <a:r>
                <a:rPr lang="en-GB" sz="2000" baseline="30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-3</a:t>
              </a:r>
              <a:endParaRPr lang="en-GB" sz="2000" baseline="30000" dirty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3228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65630" y="4581768"/>
            <a:ext cx="2143369" cy="1763991"/>
            <a:chOff x="6277707" y="1025768"/>
            <a:chExt cx="2143369" cy="1763991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7346462" y="1025768"/>
              <a:ext cx="0" cy="7522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277707" y="1774096"/>
              <a:ext cx="21433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Adjustable plasma length</a:t>
              </a:r>
            </a:p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0 – 40 mm</a:t>
              </a:r>
              <a:endParaRPr lang="en-GB" sz="2000" dirty="0">
                <a:solidFill>
                  <a:srgbClr val="000000"/>
                </a:solidFill>
                <a:latin typeface="+mj-lt"/>
                <a:cs typeface="Helvetica Neue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576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Acknowledgements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pic>
        <p:nvPicPr>
          <p:cNvPr id="6" name="Picture 5" descr="ist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6"/>
          <a:stretch/>
        </p:blipFill>
        <p:spPr>
          <a:xfrm>
            <a:off x="7901969" y="4224901"/>
            <a:ext cx="598395" cy="8193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152" y="4189627"/>
            <a:ext cx="804430" cy="8044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76684" y="3487047"/>
            <a:ext cx="2321186" cy="557785"/>
            <a:chOff x="683568" y="4365104"/>
            <a:chExt cx="3713572" cy="89237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5604" b="10342"/>
            <a:stretch>
              <a:fillRect/>
            </a:stretch>
          </p:blipFill>
          <p:spPr bwMode="auto">
            <a:xfrm>
              <a:off x="683568" y="4365104"/>
              <a:ext cx="3713572" cy="8923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627784" y="4437112"/>
              <a:ext cx="1649458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352767" y="3229639"/>
            <a:ext cx="6537938" cy="323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aseline="30000" dirty="0">
                <a:latin typeface="+mj-lt"/>
              </a:rPr>
              <a:t>1</a:t>
            </a:r>
            <a:r>
              <a:rPr lang="en-GB" sz="1200" dirty="0">
                <a:latin typeface="+mj-lt"/>
              </a:rPr>
              <a:t> The John Adams Institute for Accelerator Science, Imperial College </a:t>
            </a:r>
            <a:r>
              <a:rPr lang="en-GB" sz="1200" dirty="0" smtClean="0">
                <a:latin typeface="+mj-lt"/>
              </a:rPr>
              <a:t>London</a:t>
            </a:r>
          </a:p>
          <a:p>
            <a:endParaRPr lang="en-GB" sz="1200" dirty="0">
              <a:latin typeface="+mj-lt"/>
            </a:endParaRPr>
          </a:p>
          <a:p>
            <a:r>
              <a:rPr lang="en-GB" sz="1200" baseline="30000" dirty="0" smtClean="0">
                <a:latin typeface="+mj-lt"/>
              </a:rPr>
              <a:t>2</a:t>
            </a:r>
            <a:r>
              <a:rPr lang="en-GB" sz="1200" dirty="0" smtClean="0">
                <a:latin typeface="+mj-lt"/>
              </a:rPr>
              <a:t> Department of Surgery and Cancer, Imperial College London</a:t>
            </a:r>
          </a:p>
          <a:p>
            <a:endParaRPr lang="en-GB" sz="1200" dirty="0">
              <a:latin typeface="+mj-lt"/>
            </a:endParaRPr>
          </a:p>
          <a:p>
            <a:r>
              <a:rPr lang="en-GB" sz="1200" baseline="30000" dirty="0" smtClean="0">
                <a:latin typeface="+mj-lt"/>
              </a:rPr>
              <a:t>3</a:t>
            </a:r>
            <a:r>
              <a:rPr lang="en-GB" sz="1200" dirty="0" smtClean="0">
                <a:latin typeface="+mj-lt"/>
              </a:rPr>
              <a:t> NHS Healthcare Trust, Imperial College London</a:t>
            </a:r>
          </a:p>
          <a:p>
            <a:endParaRPr lang="en-GB" sz="1200" dirty="0">
              <a:latin typeface="+mj-lt"/>
            </a:endParaRPr>
          </a:p>
          <a:p>
            <a:r>
              <a:rPr lang="en-GB" sz="1200" baseline="30000" dirty="0" smtClean="0">
                <a:latin typeface="+mj-lt"/>
              </a:rPr>
              <a:t>4</a:t>
            </a:r>
            <a:r>
              <a:rPr lang="en-GB" sz="1200" dirty="0" smtClean="0">
                <a:latin typeface="+mj-lt"/>
              </a:rPr>
              <a:t> Healthcare Tissue Bank, Imperial College London</a:t>
            </a:r>
          </a:p>
          <a:p>
            <a:endParaRPr lang="en-GB" sz="1200" dirty="0">
              <a:latin typeface="+mj-lt"/>
            </a:endParaRPr>
          </a:p>
          <a:p>
            <a:r>
              <a:rPr lang="en-GB" sz="1200" baseline="30000" dirty="0" smtClean="0">
                <a:latin typeface="+mj-lt"/>
              </a:rPr>
              <a:t>5</a:t>
            </a:r>
            <a:r>
              <a:rPr lang="en-GB" sz="1200" dirty="0" smtClean="0">
                <a:latin typeface="+mj-lt"/>
              </a:rPr>
              <a:t> Department of Mechanical Engineering, Imperial College London</a:t>
            </a:r>
          </a:p>
          <a:p>
            <a:endParaRPr lang="en-GB" sz="1200" dirty="0">
              <a:latin typeface="+mj-lt"/>
            </a:endParaRPr>
          </a:p>
          <a:p>
            <a:r>
              <a:rPr lang="en-GB" sz="1200" baseline="30000" dirty="0" smtClean="0">
                <a:latin typeface="+mj-lt"/>
              </a:rPr>
              <a:t>6</a:t>
            </a:r>
            <a:r>
              <a:rPr lang="en-GB" sz="1200" dirty="0" smtClean="0">
                <a:latin typeface="+mj-lt"/>
              </a:rPr>
              <a:t> MRC Mammalian Genetics Unit, Harwell Campus</a:t>
            </a:r>
          </a:p>
          <a:p>
            <a:endParaRPr lang="en-GB" sz="1200" dirty="0" smtClean="0">
              <a:latin typeface="+mj-lt"/>
            </a:endParaRPr>
          </a:p>
          <a:p>
            <a:r>
              <a:rPr lang="en-GB" sz="1200" baseline="30000" dirty="0" smtClean="0">
                <a:latin typeface="+mj-lt"/>
              </a:rPr>
              <a:t>7</a:t>
            </a:r>
            <a:r>
              <a:rPr lang="en-GB" sz="1200" dirty="0" smtClean="0">
                <a:latin typeface="+mj-lt"/>
              </a:rPr>
              <a:t> </a:t>
            </a:r>
            <a:r>
              <a:rPr lang="en-GB" sz="1200" dirty="0" err="1" smtClean="0">
                <a:latin typeface="+mj-lt"/>
              </a:rPr>
              <a:t>GoLP</a:t>
            </a:r>
            <a:r>
              <a:rPr lang="en-GB" sz="1200" dirty="0">
                <a:latin typeface="+mj-lt"/>
              </a:rPr>
              <a:t>, </a:t>
            </a:r>
            <a:r>
              <a:rPr lang="en-GB" sz="1200" dirty="0" err="1">
                <a:latin typeface="+mj-lt"/>
              </a:rPr>
              <a:t>Instituto</a:t>
            </a:r>
            <a:r>
              <a:rPr lang="en-GB" sz="1200" dirty="0">
                <a:latin typeface="+mj-lt"/>
              </a:rPr>
              <a:t> Superior </a:t>
            </a:r>
            <a:r>
              <a:rPr lang="en-GB" sz="1200" dirty="0" err="1">
                <a:latin typeface="+mj-lt"/>
              </a:rPr>
              <a:t>Técnico</a:t>
            </a:r>
            <a:r>
              <a:rPr lang="en-GB" sz="1200" dirty="0">
                <a:latin typeface="+mj-lt"/>
              </a:rPr>
              <a:t>, </a:t>
            </a:r>
            <a:r>
              <a:rPr lang="en-GB" sz="1200" dirty="0" err="1">
                <a:latin typeface="+mj-lt"/>
              </a:rPr>
              <a:t>Lisboa</a:t>
            </a:r>
            <a:r>
              <a:rPr lang="en-GB" sz="1200" dirty="0">
                <a:latin typeface="+mj-lt"/>
              </a:rPr>
              <a:t>, Portugal</a:t>
            </a:r>
            <a:br>
              <a:rPr lang="en-GB" sz="1200" dirty="0">
                <a:latin typeface="+mj-lt"/>
              </a:rPr>
            </a:br>
            <a:endParaRPr lang="en-GB" sz="1200" dirty="0" smtClean="0">
              <a:latin typeface="+mj-lt"/>
            </a:endParaRPr>
          </a:p>
          <a:p>
            <a:r>
              <a:rPr lang="en-GB" sz="1200" baseline="30000" dirty="0">
                <a:latin typeface="+mj-lt"/>
              </a:rPr>
              <a:t>8</a:t>
            </a:r>
            <a:r>
              <a:rPr lang="en-GB" sz="1200" dirty="0" smtClean="0">
                <a:latin typeface="+mj-lt"/>
              </a:rPr>
              <a:t> Central </a:t>
            </a:r>
            <a:r>
              <a:rPr lang="en-GB" sz="1200" dirty="0">
                <a:latin typeface="+mj-lt"/>
              </a:rPr>
              <a:t>Laser Facility, STFC, Rutherford Appleton Laboratory, Didcot, OX11 0QX, UK</a:t>
            </a:r>
            <a:br>
              <a:rPr lang="en-GB" sz="1200" dirty="0">
                <a:latin typeface="+mj-lt"/>
              </a:rPr>
            </a:br>
            <a:endParaRPr lang="en-GB" sz="1200" dirty="0" smtClean="0">
              <a:latin typeface="+mj-lt"/>
            </a:endParaRPr>
          </a:p>
          <a:p>
            <a:r>
              <a:rPr lang="en-GB" sz="1200" baseline="30000" dirty="0">
                <a:latin typeface="+mj-lt"/>
              </a:rPr>
              <a:t>9</a:t>
            </a:r>
            <a:r>
              <a:rPr lang="en-GB" sz="1200" dirty="0">
                <a:latin typeface="+mj-lt"/>
              </a:rPr>
              <a:t> </a:t>
            </a:r>
            <a:r>
              <a:rPr lang="en-GB" sz="1200" dirty="0" smtClean="0">
                <a:latin typeface="+mj-lt"/>
              </a:rPr>
              <a:t>MSK Laboratory, Department of Surgery and Cancer, Imperial College London</a:t>
            </a:r>
            <a:endParaRPr lang="en-GB" sz="1200" dirty="0">
              <a:latin typeface="+mj-lt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1061" y="1150259"/>
            <a:ext cx="8379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j-lt"/>
                <a:cs typeface="Helvetica Neue Light"/>
              </a:rPr>
              <a:t>P. Abel</a:t>
            </a:r>
            <a:r>
              <a:rPr lang="en-US" sz="2000" baseline="30000" dirty="0">
                <a:latin typeface="+mj-lt"/>
                <a:cs typeface="Helvetica Neue Light"/>
              </a:rPr>
              <a:t>2</a:t>
            </a:r>
            <a:r>
              <a:rPr lang="en-US" sz="2000" dirty="0">
                <a:latin typeface="+mj-lt"/>
                <a:cs typeface="Helvetica Neue Light"/>
              </a:rPr>
              <a:t>, R. </a:t>
            </a:r>
            <a:r>
              <a:rPr lang="en-US" sz="2000" dirty="0" smtClean="0">
                <a:latin typeface="+mj-lt"/>
                <a:cs typeface="Helvetica Neue Light"/>
              </a:rPr>
              <a:t>Abel</a:t>
            </a:r>
            <a:r>
              <a:rPr lang="en-US" sz="2000" baseline="30000" dirty="0">
                <a:latin typeface="+mj-lt"/>
                <a:cs typeface="Helvetica Neue Light"/>
              </a:rPr>
              <a:t>9</a:t>
            </a:r>
            <a:r>
              <a:rPr lang="en-US" sz="2000" dirty="0" smtClean="0">
                <a:latin typeface="+mj-lt"/>
                <a:cs typeface="Helvetica Neue Light"/>
              </a:rPr>
              <a:t>, </a:t>
            </a:r>
            <a:r>
              <a:rPr lang="en-US" sz="2000" dirty="0">
                <a:latin typeface="+mj-lt"/>
                <a:cs typeface="Helvetica Neue Light"/>
              </a:rPr>
              <a:t>S. Alatabi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E. Aboagye</a:t>
            </a:r>
            <a:r>
              <a:rPr lang="en-US" sz="2000" baseline="30000" dirty="0">
                <a:latin typeface="+mj-lt"/>
                <a:cs typeface="Helvetica Neue Light"/>
              </a:rPr>
              <a:t>2</a:t>
            </a:r>
            <a:r>
              <a:rPr lang="en-US" sz="2000" dirty="0">
                <a:latin typeface="+mj-lt"/>
                <a:cs typeface="Helvetica Neue Light"/>
              </a:rPr>
              <a:t>, J. Bryant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J. Cole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</a:t>
            </a:r>
            <a:r>
              <a:rPr lang="en-US" sz="2000" dirty="0" smtClean="0">
                <a:latin typeface="+mj-lt"/>
                <a:cs typeface="Helvetica Neue Light"/>
              </a:rPr>
              <a:t>R</a:t>
            </a:r>
            <a:r>
              <a:rPr lang="en-US" sz="2000" dirty="0">
                <a:latin typeface="+mj-lt"/>
                <a:cs typeface="Helvetica Neue Light"/>
              </a:rPr>
              <a:t>. C. Combes</a:t>
            </a:r>
            <a:r>
              <a:rPr lang="en-US" sz="2000" baseline="30000" dirty="0">
                <a:latin typeface="+mj-lt"/>
                <a:cs typeface="Helvetica Neue Light"/>
              </a:rPr>
              <a:t>2</a:t>
            </a:r>
            <a:r>
              <a:rPr lang="en-US" sz="2000" dirty="0">
                <a:latin typeface="+mj-lt"/>
                <a:cs typeface="Helvetica Neue Light"/>
              </a:rPr>
              <a:t>, D. Dangor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S. Hawkes</a:t>
            </a:r>
            <a:r>
              <a:rPr lang="en-US" sz="2000" baseline="30000" dirty="0">
                <a:latin typeface="+mj-lt"/>
                <a:cs typeface="Helvetica Neue Light"/>
              </a:rPr>
              <a:t>8</a:t>
            </a:r>
            <a:r>
              <a:rPr lang="en-US" sz="2000" dirty="0">
                <a:latin typeface="+mj-lt"/>
                <a:cs typeface="Helvetica Neue Light"/>
              </a:rPr>
              <a:t>, C. Hooker</a:t>
            </a:r>
            <a:r>
              <a:rPr lang="en-US" sz="2000" baseline="30000" dirty="0">
                <a:latin typeface="+mj-lt"/>
                <a:cs typeface="Helvetica Neue Light"/>
              </a:rPr>
              <a:t>8</a:t>
            </a:r>
            <a:r>
              <a:rPr lang="en-US" sz="2000" dirty="0">
                <a:latin typeface="+mj-lt"/>
                <a:cs typeface="Helvetica Neue Light"/>
              </a:rPr>
              <a:t>, A. Jin</a:t>
            </a:r>
            <a:r>
              <a:rPr lang="en-US" sz="2000" baseline="30000" dirty="0">
                <a:latin typeface="+mj-lt"/>
                <a:cs typeface="Helvetica Neue Light"/>
              </a:rPr>
              <a:t>5</a:t>
            </a:r>
            <a:r>
              <a:rPr lang="en-US" sz="2000" dirty="0">
                <a:latin typeface="+mj-lt"/>
                <a:cs typeface="Helvetica Neue Light"/>
              </a:rPr>
              <a:t>, </a:t>
            </a:r>
            <a:r>
              <a:rPr lang="en-US" sz="2000" dirty="0" smtClean="0">
                <a:latin typeface="+mj-lt"/>
                <a:cs typeface="Helvetica Neue Light"/>
              </a:rPr>
              <a:t>S</a:t>
            </a:r>
            <a:r>
              <a:rPr lang="en-US" sz="2000" dirty="0">
                <a:latin typeface="+mj-lt"/>
                <a:cs typeface="Helvetica Neue Light"/>
              </a:rPr>
              <a:t>. Johnson</a:t>
            </a:r>
            <a:r>
              <a:rPr lang="en-US" sz="2000" baseline="30000" dirty="0">
                <a:latin typeface="+mj-lt"/>
                <a:cs typeface="Helvetica Neue Light"/>
              </a:rPr>
              <a:t>6</a:t>
            </a:r>
            <a:r>
              <a:rPr lang="en-US" sz="2000" dirty="0">
                <a:latin typeface="+mj-lt"/>
                <a:cs typeface="Helvetica Neue Light"/>
              </a:rPr>
              <a:t>, L. Kenny</a:t>
            </a:r>
            <a:r>
              <a:rPr lang="en-US" sz="2000" baseline="30000" dirty="0">
                <a:latin typeface="+mj-lt"/>
                <a:cs typeface="Helvetica Neue Light"/>
              </a:rPr>
              <a:t>2</a:t>
            </a:r>
            <a:r>
              <a:rPr lang="en-US" sz="2000" dirty="0">
                <a:latin typeface="+mj-lt"/>
                <a:cs typeface="Helvetica Neue Light"/>
              </a:rPr>
              <a:t>, A. Lim</a:t>
            </a:r>
            <a:r>
              <a:rPr lang="en-US" sz="2000" baseline="30000" dirty="0">
                <a:latin typeface="+mj-lt"/>
                <a:cs typeface="Helvetica Neue Light"/>
              </a:rPr>
              <a:t>3</a:t>
            </a:r>
            <a:r>
              <a:rPr lang="en-US" sz="2000" dirty="0">
                <a:latin typeface="+mj-lt"/>
                <a:cs typeface="Helvetica Neue Light"/>
              </a:rPr>
              <a:t>, N.C. Lopes</a:t>
            </a:r>
            <a:r>
              <a:rPr lang="en-US" sz="2000" baseline="30000" dirty="0">
                <a:latin typeface="+mj-lt"/>
                <a:cs typeface="Helvetica Neue Light"/>
              </a:rPr>
              <a:t>1,7</a:t>
            </a:r>
            <a:r>
              <a:rPr lang="en-US" sz="2000" dirty="0">
                <a:latin typeface="+mj-lt"/>
                <a:cs typeface="Helvetica Neue Light"/>
              </a:rPr>
              <a:t>,S.P.D. Mangles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</a:t>
            </a:r>
            <a:r>
              <a:rPr lang="en-US" sz="2000" dirty="0" smtClean="0">
                <a:latin typeface="+mj-lt"/>
                <a:cs typeface="Helvetica Neue Light"/>
              </a:rPr>
              <a:t>K</a:t>
            </a:r>
            <a:r>
              <a:rPr lang="en-US" sz="2000" dirty="0">
                <a:latin typeface="+mj-lt"/>
                <a:cs typeface="Helvetica Neue Light"/>
              </a:rPr>
              <a:t>. </a:t>
            </a:r>
            <a:r>
              <a:rPr lang="en-US" sz="2000" dirty="0" smtClean="0">
                <a:latin typeface="+mj-lt"/>
                <a:cs typeface="Helvetica Neue Light"/>
              </a:rPr>
              <a:t>Mecseki</a:t>
            </a:r>
            <a:r>
              <a:rPr lang="en-US" sz="2000" baseline="30000" dirty="0" smtClean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Z. Najmudin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N. Ngo</a:t>
            </a:r>
            <a:r>
              <a:rPr lang="en-US" sz="2000" baseline="30000" dirty="0">
                <a:latin typeface="+mj-lt"/>
                <a:cs typeface="Helvetica Neue Light"/>
              </a:rPr>
              <a:t>4</a:t>
            </a:r>
            <a:r>
              <a:rPr lang="en-US" sz="2000" dirty="0">
                <a:latin typeface="+mj-lt"/>
                <a:cs typeface="Helvetica Neue Light"/>
              </a:rPr>
              <a:t>, Q.D. Nguyen</a:t>
            </a:r>
            <a:r>
              <a:rPr lang="en-US" sz="2000" baseline="30000" dirty="0">
                <a:latin typeface="+mj-lt"/>
                <a:cs typeface="Helvetica Neue Light"/>
              </a:rPr>
              <a:t>2</a:t>
            </a:r>
            <a:r>
              <a:rPr lang="en-US" sz="2000" dirty="0">
                <a:latin typeface="+mj-lt"/>
                <a:cs typeface="Helvetica Neue Light"/>
              </a:rPr>
              <a:t>, D. Norris</a:t>
            </a:r>
            <a:r>
              <a:rPr lang="en-US" sz="2000" baseline="30000" dirty="0">
                <a:latin typeface="+mj-lt"/>
                <a:cs typeface="Helvetica Neue Light"/>
              </a:rPr>
              <a:t>6</a:t>
            </a:r>
            <a:r>
              <a:rPr lang="en-US" sz="2000" dirty="0">
                <a:latin typeface="+mj-lt"/>
                <a:cs typeface="Helvetica Neue Light"/>
              </a:rPr>
              <a:t>, </a:t>
            </a:r>
            <a:r>
              <a:rPr lang="en-US" sz="2000" dirty="0" smtClean="0">
                <a:latin typeface="+mj-lt"/>
                <a:cs typeface="Helvetica Neue Light"/>
              </a:rPr>
              <a:t>R</a:t>
            </a:r>
            <a:r>
              <a:rPr lang="en-US" sz="2000" dirty="0">
                <a:latin typeface="+mj-lt"/>
                <a:cs typeface="Helvetica Neue Light"/>
              </a:rPr>
              <a:t>. Pattathil</a:t>
            </a:r>
            <a:r>
              <a:rPr lang="en-US" sz="2000" baseline="30000" dirty="0">
                <a:latin typeface="+mj-lt"/>
                <a:cs typeface="Helvetica Neue Light"/>
              </a:rPr>
              <a:t>8</a:t>
            </a:r>
            <a:r>
              <a:rPr lang="en-US" sz="2000" dirty="0">
                <a:latin typeface="+mj-lt"/>
                <a:cs typeface="Helvetica Neue Light"/>
              </a:rPr>
              <a:t>, K. Poder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r>
              <a:rPr lang="en-US" sz="2000" dirty="0">
                <a:latin typeface="+mj-lt"/>
                <a:cs typeface="Helvetica Neue Light"/>
              </a:rPr>
              <a:t>, J. Sanderson</a:t>
            </a:r>
            <a:r>
              <a:rPr lang="en-US" sz="2000" baseline="30000" dirty="0">
                <a:latin typeface="+mj-lt"/>
                <a:cs typeface="Helvetica Neue Light"/>
              </a:rPr>
              <a:t>6</a:t>
            </a:r>
            <a:r>
              <a:rPr lang="en-US" sz="2000" dirty="0">
                <a:latin typeface="+mj-lt"/>
                <a:cs typeface="Helvetica Neue Light"/>
              </a:rPr>
              <a:t>, S. Sousha</a:t>
            </a:r>
            <a:r>
              <a:rPr lang="en-US" sz="2000" baseline="30000" dirty="0">
                <a:latin typeface="+mj-lt"/>
                <a:cs typeface="Helvetica Neue Light"/>
              </a:rPr>
              <a:t>3</a:t>
            </a:r>
            <a:r>
              <a:rPr lang="en-US" sz="2000" dirty="0">
                <a:latin typeface="+mj-lt"/>
                <a:cs typeface="Helvetica Neue Light"/>
              </a:rPr>
              <a:t>, C.Spindloe</a:t>
            </a:r>
            <a:r>
              <a:rPr lang="en-US" sz="2000" baseline="30000" dirty="0">
                <a:latin typeface="+mj-lt"/>
                <a:cs typeface="Helvetica Neue Light"/>
              </a:rPr>
              <a:t>8</a:t>
            </a:r>
            <a:r>
              <a:rPr lang="en-US" sz="2000" dirty="0">
                <a:latin typeface="+mj-lt"/>
                <a:cs typeface="Helvetica Neue Light"/>
              </a:rPr>
              <a:t>, </a:t>
            </a:r>
            <a:r>
              <a:rPr lang="en-US" sz="2000" dirty="0" smtClean="0">
                <a:latin typeface="+mj-lt"/>
                <a:cs typeface="Helvetica Neue Light"/>
              </a:rPr>
              <a:t>M</a:t>
            </a:r>
            <a:r>
              <a:rPr lang="en-US" sz="2000" dirty="0">
                <a:latin typeface="+mj-lt"/>
                <a:cs typeface="Helvetica Neue Light"/>
              </a:rPr>
              <a:t>. Sroya</a:t>
            </a:r>
            <a:r>
              <a:rPr lang="en-US" sz="2000" baseline="30000" dirty="0">
                <a:latin typeface="+mj-lt"/>
                <a:cs typeface="Helvetica Neue Light"/>
              </a:rPr>
              <a:t>4</a:t>
            </a:r>
            <a:r>
              <a:rPr lang="en-US" sz="2000" dirty="0">
                <a:latin typeface="+mj-lt"/>
                <a:cs typeface="Helvetica Neue Light"/>
              </a:rPr>
              <a:t>, D. Symes</a:t>
            </a:r>
            <a:r>
              <a:rPr lang="en-US" sz="2000" baseline="30000" dirty="0">
                <a:latin typeface="+mj-lt"/>
                <a:cs typeface="Helvetica Neue Light"/>
              </a:rPr>
              <a:t>8</a:t>
            </a:r>
            <a:r>
              <a:rPr lang="en-US" sz="2000" dirty="0">
                <a:latin typeface="+mj-lt"/>
                <a:cs typeface="Helvetica Neue Light"/>
              </a:rPr>
              <a:t>, L. Teboul</a:t>
            </a:r>
            <a:r>
              <a:rPr lang="en-US" sz="2000" baseline="30000" dirty="0">
                <a:latin typeface="+mj-lt"/>
                <a:cs typeface="Helvetica Neue Light"/>
              </a:rPr>
              <a:t>6</a:t>
            </a:r>
            <a:r>
              <a:rPr lang="en-US" sz="2000" dirty="0">
                <a:latin typeface="+mj-lt"/>
                <a:cs typeface="Helvetica Neue Light"/>
              </a:rPr>
              <a:t>, H. Westerberg</a:t>
            </a:r>
            <a:r>
              <a:rPr lang="en-US" sz="2000" baseline="30000" dirty="0">
                <a:latin typeface="+mj-lt"/>
                <a:cs typeface="Helvetica Neue Light"/>
              </a:rPr>
              <a:t>6</a:t>
            </a:r>
            <a:r>
              <a:rPr lang="en-US" sz="2000" dirty="0">
                <a:latin typeface="+mj-lt"/>
                <a:cs typeface="Helvetica Neue Light"/>
              </a:rPr>
              <a:t>, </a:t>
            </a:r>
            <a:r>
              <a:rPr lang="en-US" sz="2000" dirty="0" smtClean="0">
                <a:latin typeface="+mj-lt"/>
                <a:cs typeface="Helvetica Neue Light"/>
              </a:rPr>
              <a:t>M</a:t>
            </a:r>
            <a:r>
              <a:rPr lang="en-US" sz="2000" dirty="0">
                <a:latin typeface="+mj-lt"/>
                <a:cs typeface="Helvetica Neue Light"/>
              </a:rPr>
              <a:t>. Winkler</a:t>
            </a:r>
            <a:r>
              <a:rPr lang="en-US" sz="2000" baseline="30000" dirty="0">
                <a:latin typeface="+mj-lt"/>
                <a:cs typeface="Helvetica Neue Light"/>
              </a:rPr>
              <a:t>3</a:t>
            </a:r>
            <a:r>
              <a:rPr lang="en-US" sz="2000" dirty="0">
                <a:latin typeface="+mj-lt"/>
                <a:cs typeface="Helvetica Neue Light"/>
              </a:rPr>
              <a:t>, J. C. Wood</a:t>
            </a:r>
            <a:r>
              <a:rPr lang="en-US" sz="2000" baseline="30000" dirty="0">
                <a:latin typeface="+mj-lt"/>
                <a:cs typeface="Helvetica Neue Light"/>
              </a:rPr>
              <a:t>1</a:t>
            </a:r>
            <a:endParaRPr lang="en-US" sz="2000" dirty="0">
              <a:latin typeface="+mj-lt"/>
              <a:cs typeface="Helvetica Neue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26798" b="26909"/>
          <a:stretch/>
        </p:blipFill>
        <p:spPr>
          <a:xfrm>
            <a:off x="7055556" y="5079999"/>
            <a:ext cx="1263849" cy="585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7189" y="5779787"/>
            <a:ext cx="1232216" cy="49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18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66476" y="2956174"/>
            <a:ext cx="2143369" cy="1205516"/>
            <a:chOff x="6277707" y="1774096"/>
            <a:chExt cx="2143369" cy="1205516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7346462" y="2227381"/>
              <a:ext cx="0" cy="7522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277707" y="1774096"/>
              <a:ext cx="21433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FF0000"/>
                  </a:solidFill>
                  <a:latin typeface="+mj-lt"/>
                  <a:cs typeface="Helvetica Neue Light"/>
                </a:rPr>
                <a:t>Laser pulse</a:t>
              </a:r>
              <a:endParaRPr lang="en-GB" sz="2000" dirty="0">
                <a:solidFill>
                  <a:srgbClr val="FF0000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35567" y="4347308"/>
            <a:ext cx="2143369" cy="1661425"/>
            <a:chOff x="6277707" y="1025765"/>
            <a:chExt cx="2143369" cy="1527706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V="1">
              <a:off x="7346462" y="1025765"/>
              <a:ext cx="0" cy="7522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277707" y="1845958"/>
              <a:ext cx="2143369" cy="7075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 smtClean="0">
                  <a:solidFill>
                    <a:srgbClr val="0000FF"/>
                  </a:solidFill>
                  <a:latin typeface="+mj-lt"/>
                  <a:cs typeface="Helvetica Neue Light"/>
                </a:rPr>
                <a:t>Betatron</a:t>
              </a:r>
              <a:r>
                <a:rPr lang="en-GB" sz="2000" dirty="0" smtClean="0">
                  <a:solidFill>
                    <a:srgbClr val="0000FF"/>
                  </a:solidFill>
                  <a:latin typeface="+mj-lt"/>
                  <a:cs typeface="Helvetica Neue Light"/>
                </a:rPr>
                <a:t> x-rays</a:t>
              </a:r>
              <a:endParaRPr lang="en-GB" sz="2000" dirty="0">
                <a:solidFill>
                  <a:srgbClr val="0000FF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858106" y="4017111"/>
            <a:ext cx="2143369" cy="769441"/>
            <a:chOff x="6277707" y="1793634"/>
            <a:chExt cx="2143369" cy="769441"/>
          </a:xfrm>
        </p:grpSpPr>
        <p:sp>
          <p:nvSpPr>
            <p:cNvPr id="13" name="TextBox 12"/>
            <p:cNvSpPr txBox="1"/>
            <p:nvPr/>
          </p:nvSpPr>
          <p:spPr>
            <a:xfrm>
              <a:off x="6277707" y="1793634"/>
              <a:ext cx="2143369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8000"/>
                  </a:solidFill>
                  <a:latin typeface="+mj-lt"/>
                  <a:cs typeface="Helvetica Neue Light"/>
                </a:rPr>
                <a:t>Electrons</a:t>
              </a:r>
              <a:endParaRPr lang="en-GB" sz="2000" dirty="0">
                <a:solidFill>
                  <a:srgbClr val="008000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>
              <a:off x="7907219" y="2027112"/>
              <a:ext cx="283305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491366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03399" y="1529866"/>
            <a:ext cx="3799543" cy="1205516"/>
            <a:chOff x="6277707" y="1774096"/>
            <a:chExt cx="2325947" cy="1205516"/>
          </a:xfrm>
        </p:grpSpPr>
        <p:sp>
          <p:nvSpPr>
            <p:cNvPr id="10" name="TextBox 9"/>
            <p:cNvSpPr txBox="1"/>
            <p:nvPr/>
          </p:nvSpPr>
          <p:spPr>
            <a:xfrm>
              <a:off x="6277707" y="1774096"/>
              <a:ext cx="232594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Laser pulse blocked with 25 </a:t>
              </a:r>
              <a:r>
                <a:rPr lang="el-GR" sz="2000" dirty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m aluminium foil</a:t>
              </a:r>
              <a:endParaRPr lang="en-GB" sz="2000" dirty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>
              <a:off x="7346462" y="2520461"/>
              <a:ext cx="0" cy="45915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72967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9168" y="1207481"/>
            <a:ext cx="3520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+mj-lt"/>
                <a:cs typeface="Helvetica Neue Light"/>
              </a:rPr>
              <a:t>Electrons deflected by 1T permanent magnet onto </a:t>
            </a:r>
            <a:r>
              <a:rPr lang="en-GB" sz="1600" dirty="0" smtClean="0">
                <a:solidFill>
                  <a:srgbClr val="000000"/>
                </a:solidFill>
                <a:latin typeface="+mj-lt"/>
                <a:cs typeface="Helvetica Neue Light"/>
              </a:rPr>
              <a:t>LANEX</a:t>
            </a:r>
            <a:r>
              <a:rPr lang="en-GB" sz="2000" dirty="0" smtClean="0">
                <a:solidFill>
                  <a:srgbClr val="000000"/>
                </a:solidFill>
                <a:latin typeface="+mj-lt"/>
                <a:cs typeface="Helvetica Neue Light"/>
              </a:rPr>
              <a:t> spectrometer screen</a:t>
            </a:r>
            <a:endParaRPr lang="en-GB" sz="20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86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34284" y="1634929"/>
            <a:ext cx="5224800" cy="1305607"/>
            <a:chOff x="6173388" y="1674005"/>
            <a:chExt cx="2247688" cy="1305607"/>
          </a:xfrm>
        </p:grpSpPr>
        <p:sp>
          <p:nvSpPr>
            <p:cNvPr id="7" name="TextBox 6"/>
            <p:cNvSpPr txBox="1"/>
            <p:nvPr/>
          </p:nvSpPr>
          <p:spPr>
            <a:xfrm>
              <a:off x="6173388" y="1674005"/>
              <a:ext cx="22476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Biological sample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 bwMode="auto">
            <a:xfrm>
              <a:off x="7346462" y="2227381"/>
              <a:ext cx="0" cy="752231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61049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Experimental Setup</a:t>
            </a:r>
            <a:endParaRPr lang="en-GB" sz="2800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11429" y="2760215"/>
            <a:ext cx="6016690" cy="2616101"/>
            <a:chOff x="6277707" y="2760215"/>
            <a:chExt cx="1694689" cy="2616101"/>
          </a:xfrm>
        </p:grpSpPr>
        <p:cxnSp>
          <p:nvCxnSpPr>
            <p:cNvPr id="6" name="Straight Arrow Connector 5"/>
            <p:cNvCxnSpPr/>
            <p:nvPr/>
          </p:nvCxnSpPr>
          <p:spPr bwMode="auto">
            <a:xfrm flipV="1">
              <a:off x="7632820" y="3780118"/>
              <a:ext cx="339576" cy="114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277707" y="2760215"/>
              <a:ext cx="1459018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Transmitted x-rays detected on camera</a:t>
              </a:r>
            </a:p>
            <a:p>
              <a:endParaRPr lang="en-GB" sz="2000" dirty="0" smtClean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For low energies, deep-depletion </a:t>
              </a:r>
            </a:p>
            <a:p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silicon CCD – up to 20 </a:t>
              </a:r>
              <a:r>
                <a:rPr lang="en-GB" sz="2000" dirty="0" err="1" smtClean="0">
                  <a:solidFill>
                    <a:srgbClr val="000000"/>
                  </a:solidFill>
                  <a:latin typeface="+mj-lt"/>
                  <a:cs typeface="Helvetica Neue Light"/>
                </a:rPr>
                <a:t>keV</a:t>
              </a:r>
              <a:endParaRPr lang="en-GB" sz="2000" dirty="0" smtClean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endParaRPr lang="en-GB" sz="2000" dirty="0" smtClean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For high energies, </a:t>
              </a:r>
              <a:r>
                <a:rPr lang="en-GB" sz="2000" dirty="0" err="1" smtClean="0">
                  <a:solidFill>
                    <a:srgbClr val="000000"/>
                  </a:solidFill>
                  <a:latin typeface="+mj-lt"/>
                  <a:cs typeface="Helvetica Neue Light"/>
                </a:rPr>
                <a:t>CsI</a:t>
              </a:r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 scintillator </a:t>
              </a:r>
            </a:p>
            <a:p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fibre-coupled to CCD – up to 150 </a:t>
              </a:r>
              <a:r>
                <a:rPr lang="en-GB" sz="2000" dirty="0" err="1" smtClean="0">
                  <a:solidFill>
                    <a:srgbClr val="000000"/>
                  </a:solidFill>
                  <a:latin typeface="+mj-lt"/>
                  <a:cs typeface="Helvetica Neue Light"/>
                </a:rPr>
                <a:t>keV</a:t>
              </a:r>
              <a:r>
                <a:rPr lang="en-GB" sz="2000" dirty="0" smtClean="0">
                  <a:solidFill>
                    <a:srgbClr val="000000"/>
                  </a:solidFill>
                  <a:latin typeface="+mj-lt"/>
                  <a:cs typeface="Helvetica Neue Light"/>
                </a:rPr>
                <a:t> </a:t>
              </a:r>
              <a:endParaRPr lang="en-GB" sz="2000" dirty="0">
                <a:solidFill>
                  <a:srgbClr val="000000"/>
                </a:solidFill>
                <a:latin typeface="+mj-lt"/>
                <a:cs typeface="Helvetica Neue Light"/>
              </a:endParaRPr>
            </a:p>
            <a:p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469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X-ray beams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726" y="1264782"/>
            <a:ext cx="8076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Source size &lt; </a:t>
            </a:r>
            <a:r>
              <a:rPr lang="en-US" sz="2200" dirty="0">
                <a:latin typeface="+mj-lt"/>
                <a:cs typeface="Helvetica Neue"/>
              </a:rPr>
              <a:t>3</a:t>
            </a:r>
            <a:r>
              <a:rPr lang="en-US" sz="2200" dirty="0" smtClean="0">
                <a:latin typeface="+mj-lt"/>
                <a:cs typeface="Helvetica Neue"/>
              </a:rPr>
              <a:t> </a:t>
            </a:r>
            <a:r>
              <a:rPr lang="en-US" sz="2200" dirty="0">
                <a:latin typeface="+mj-lt"/>
                <a:cs typeface="Helvetica Neue"/>
              </a:rPr>
              <a:t>µm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91" t="2741" r="10516" b="16301"/>
          <a:stretch/>
        </p:blipFill>
        <p:spPr>
          <a:xfrm>
            <a:off x="282222" y="2328356"/>
            <a:ext cx="3915834" cy="338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1" y="2328356"/>
            <a:ext cx="3804355" cy="338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 bwMode="auto">
          <a:xfrm>
            <a:off x="3786347" y="4555067"/>
            <a:ext cx="288032" cy="28803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noFill/>
              <a:effectLst/>
              <a:latin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4074379" y="2321301"/>
            <a:ext cx="843343" cy="223376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074379" y="4843099"/>
            <a:ext cx="836288" cy="8719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2989526">
            <a:off x="6878335" y="5588698"/>
            <a:ext cx="1006373" cy="345126"/>
            <a:chOff x="3045178" y="5990167"/>
            <a:chExt cx="1787878" cy="215900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3048000" y="5990167"/>
              <a:ext cx="178505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3045178" y="6206067"/>
              <a:ext cx="178505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4" name="Straight Arrow Connector 33"/>
          <p:cNvCxnSpPr/>
          <p:nvPr/>
        </p:nvCxnSpPr>
        <p:spPr bwMode="auto">
          <a:xfrm flipH="1">
            <a:off x="7577667" y="6018416"/>
            <a:ext cx="254000" cy="23988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7719607" y="6126250"/>
            <a:ext cx="1046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  <a:cs typeface="Helvetica Neue"/>
              </a:rPr>
              <a:t>20 µm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6904" y="1841788"/>
            <a:ext cx="4001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Resolution target + processing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93081" y="1838965"/>
            <a:ext cx="3813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Zoom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>
            <a:off x="7049559" y="2674435"/>
            <a:ext cx="129116" cy="1219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40" name="Rectangle 39"/>
          <p:cNvSpPr/>
          <p:nvPr/>
        </p:nvSpPr>
        <p:spPr>
          <a:xfrm>
            <a:off x="7239476" y="2374106"/>
            <a:ext cx="87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j-lt"/>
                <a:cs typeface="Helvetica Neue"/>
              </a:rPr>
              <a:t>5 µm</a:t>
            </a:r>
            <a:endParaRPr lang="en-US" dirty="0">
              <a:latin typeface="+mj-lt"/>
              <a:cs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7420" y="5914475"/>
            <a:ext cx="8076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Copper grids</a:t>
            </a:r>
            <a:endParaRPr lang="en-US" sz="2200" dirty="0">
              <a:latin typeface="+mj-lt"/>
              <a:cs typeface="Helvetica Neue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0202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eMacr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1" t="6100" r="13072" b="27015"/>
          <a:stretch/>
        </p:blipFill>
        <p:spPr>
          <a:xfrm>
            <a:off x="4927463" y="2469979"/>
            <a:ext cx="2077899" cy="284783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Our imaging objects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49764" y="1361983"/>
            <a:ext cx="2071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Human prostate samples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64" y="2473169"/>
            <a:ext cx="2071226" cy="28459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927463" y="1361983"/>
            <a:ext cx="20778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Human bone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2451" y="931095"/>
            <a:ext cx="3457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  <a:latin typeface="+mj-lt"/>
                <a:cs typeface="Helvetica Neue"/>
              </a:rPr>
              <a:t>Phase contrast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24150" y="933091"/>
            <a:ext cx="3145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j-lt"/>
                <a:cs typeface="Helvetica Neue"/>
              </a:rPr>
              <a:t>Absorption contrast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442" r="21392"/>
          <a:stretch/>
        </p:blipFill>
        <p:spPr>
          <a:xfrm>
            <a:off x="2254110" y="2470824"/>
            <a:ext cx="1913860" cy="2850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6660" t="5299" r="30554" b="23817"/>
          <a:stretch/>
        </p:blipFill>
        <p:spPr>
          <a:xfrm>
            <a:off x="7038763" y="2469979"/>
            <a:ext cx="1928036" cy="28420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54110" y="1361983"/>
            <a:ext cx="1913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Human breast samples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38763" y="1361982"/>
            <a:ext cx="192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Mouse embryos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9764" y="5370458"/>
            <a:ext cx="4018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2D high resolution radiography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7462" y="5370457"/>
            <a:ext cx="4039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3D tomography of highly absorbing samples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625332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+mj-lt"/>
                <a:cs typeface="Helvetica Neue"/>
              </a:rPr>
              <a:t>See also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Helvetica Neue"/>
              </a:rPr>
              <a:t>Fourmaux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Helvetica Neue"/>
              </a:rPr>
              <a:t>, Opt. Lett. (2011),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Helvetica Neue"/>
              </a:rPr>
              <a:t>Kneip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Helvetica Neue"/>
              </a:rPr>
              <a:t>, Appl. Phys. Lett. (2011), </a:t>
            </a:r>
            <a:r>
              <a:rPr lang="en-US" sz="1600" dirty="0" err="1" smtClean="0">
                <a:solidFill>
                  <a:srgbClr val="000000"/>
                </a:solidFill>
                <a:latin typeface="+mj-lt"/>
                <a:cs typeface="Helvetica Neue"/>
              </a:rPr>
              <a:t>Wenz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cs typeface="Helvetica Neue"/>
              </a:rPr>
              <a:t>, Nat. Comm. (2015)</a:t>
            </a:r>
          </a:p>
        </p:txBody>
      </p:sp>
    </p:spTree>
    <p:extLst>
      <p:ext uri="{BB962C8B-B14F-4D97-AF65-F5344CB8AC3E}">
        <p14:creationId xmlns:p14="http://schemas.microsoft.com/office/powerpoint/2010/main" val="2723428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Imaging in vacuum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504" y="1160195"/>
            <a:ext cx="85597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Delicate tissue samples need to be kept at atmospheric pressure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37" y="2126144"/>
            <a:ext cx="4240601" cy="30407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68" y="2126144"/>
            <a:ext cx="4555070" cy="3041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84499" y="1695257"/>
            <a:ext cx="1678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No rotation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8016" y="1692376"/>
            <a:ext cx="1678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  <a:latin typeface="+mj-lt"/>
                <a:cs typeface="Helvetica Neue"/>
              </a:rPr>
              <a:t>R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65" y="5186003"/>
            <a:ext cx="2959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Kapton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 windows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3888" y="5186002"/>
            <a:ext cx="2959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rgbClr val="000000"/>
                </a:solidFill>
                <a:latin typeface="+mj-lt"/>
                <a:cs typeface="Helvetica Neue"/>
              </a:rPr>
              <a:t>Imaging region</a:t>
            </a:r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935911" y="4354476"/>
            <a:ext cx="0" cy="9121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2492348" y="3571211"/>
            <a:ext cx="0" cy="16954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6238553" y="3709434"/>
            <a:ext cx="0" cy="16954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7840524" y="4163090"/>
            <a:ext cx="0" cy="16954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458256" y="5186002"/>
            <a:ext cx="2959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Rotation mount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7417776" y="4857750"/>
            <a:ext cx="0" cy="16954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6861545" y="5186002"/>
            <a:ext cx="2159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Thermal control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21135" y="6243137"/>
            <a:ext cx="4222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(Nelson Lopes &amp; Kristjan </a:t>
            </a:r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Poder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3648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Bone tomography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44" r="11597" b="12224"/>
          <a:stretch/>
        </p:blipFill>
        <p:spPr>
          <a:xfrm>
            <a:off x="4451498" y="1756073"/>
            <a:ext cx="4479852" cy="48083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101" y="1082820"/>
            <a:ext cx="36021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Cylindrical trabecular bone section from human femur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Single shot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Good contrast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High resolution</a:t>
            </a:r>
          </a:p>
          <a:p>
            <a:pPr marL="342900" indent="-342900">
              <a:buFont typeface="ZapfDingbatsITC" charset="0"/>
              <a:buChar char="✗"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Poor beam profile</a:t>
            </a:r>
          </a:p>
        </p:txBody>
      </p:sp>
      <p:pic>
        <p:nvPicPr>
          <p:cNvPr id="11" name="Picture 10" descr="Skelet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9" y="3540084"/>
            <a:ext cx="1212715" cy="2736840"/>
          </a:xfrm>
          <a:prstGeom prst="rect">
            <a:avLst/>
          </a:prstGeom>
        </p:spPr>
      </p:pic>
      <p:pic>
        <p:nvPicPr>
          <p:cNvPr id="16" name="Picture 15" descr="FemoralSect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18321" y="4288464"/>
            <a:ext cx="2137471" cy="232057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740961" y="4620472"/>
            <a:ext cx="288032" cy="28803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noFill/>
              <a:effectLst/>
              <a:latin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028993" y="4908504"/>
            <a:ext cx="689328" cy="165591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1028993" y="4288464"/>
            <a:ext cx="689328" cy="33200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2132608" y="4482472"/>
            <a:ext cx="288032" cy="288032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noFill/>
              <a:effectLst/>
              <a:latin typeface="Arial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2420640" y="1756073"/>
            <a:ext cx="2030858" cy="27201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2420640" y="4764488"/>
            <a:ext cx="2030858" cy="181923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28226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Record 180 consecutive projections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160" y="4568120"/>
            <a:ext cx="54753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Reconstruct single-pixel slices at a time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(after correcting for beam fluctuations)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Repeat to recover full 3D reconstruction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</p:txBody>
      </p:sp>
      <p:pic>
        <p:nvPicPr>
          <p:cNvPr id="2" name="BoneRo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108" y="1145384"/>
            <a:ext cx="4685414" cy="3305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905" y="982852"/>
            <a:ext cx="2307283" cy="2188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4950" y="3188245"/>
            <a:ext cx="2311194" cy="1653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980117" y="4593130"/>
            <a:ext cx="1741711" cy="231043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800989" y="2112336"/>
            <a:ext cx="58443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82648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Challenges in medical radiography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8504" y="1473960"/>
            <a:ext cx="678361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j-lt"/>
                <a:cs typeface="Helvetica Neue"/>
              </a:rPr>
              <a:t>Standard diagnostic for a hundred years. Simple to image large dense objects, e.g. bone</a:t>
            </a:r>
          </a:p>
          <a:p>
            <a:endParaRPr lang="en-US" sz="2200" dirty="0">
              <a:latin typeface="+mj-lt"/>
              <a:cs typeface="Helvetica Neue"/>
            </a:endParaRPr>
          </a:p>
          <a:p>
            <a:r>
              <a:rPr lang="en-US" sz="2200" dirty="0">
                <a:latin typeface="+mj-lt"/>
                <a:cs typeface="Helvetica Neue"/>
              </a:rPr>
              <a:t>Still difficult to image soft tissues </a:t>
            </a:r>
            <a:r>
              <a:rPr lang="en-US" sz="2200" dirty="0" smtClean="0">
                <a:latin typeface="+mj-lt"/>
                <a:cs typeface="Helvetica Neue"/>
              </a:rPr>
              <a:t>at </a:t>
            </a:r>
            <a:r>
              <a:rPr lang="en-US" sz="2200" dirty="0">
                <a:latin typeface="+mj-lt"/>
                <a:cs typeface="Helvetica Neue"/>
              </a:rPr>
              <a:t>high </a:t>
            </a:r>
            <a:r>
              <a:rPr lang="en-US" sz="2200" dirty="0" smtClean="0">
                <a:latin typeface="+mj-lt"/>
                <a:cs typeface="Helvetica Neue"/>
              </a:rPr>
              <a:t>resolution, e.g. breast, lung, prostate cancers. </a:t>
            </a:r>
          </a:p>
          <a:p>
            <a:endParaRPr lang="en-US" sz="2200" dirty="0">
              <a:latin typeface="+mj-lt"/>
              <a:cs typeface="Helvetica Neue"/>
            </a:endParaRPr>
          </a:p>
          <a:p>
            <a:r>
              <a:rPr lang="en-US" sz="2200" dirty="0" smtClean="0">
                <a:latin typeface="+mj-lt"/>
                <a:cs typeface="Helvetica Neue"/>
              </a:rPr>
              <a:t>Difficult to image hard tissues at high resolution in 3D, e.g. micron-scale cracks and mineral distribution in bone. </a:t>
            </a:r>
          </a:p>
          <a:p>
            <a:endParaRPr lang="en-US" sz="2200" dirty="0" smtClean="0">
              <a:latin typeface="+mj-lt"/>
              <a:cs typeface="Helvetica Neue"/>
            </a:endParaRPr>
          </a:p>
          <a:p>
            <a:endParaRPr lang="en-US" sz="2200" dirty="0">
              <a:latin typeface="+mj-lt"/>
              <a:cs typeface="Helvetica Neue"/>
            </a:endParaRPr>
          </a:p>
          <a:p>
            <a:pPr algn="ctr"/>
            <a:r>
              <a:rPr lang="en-US" sz="2200" b="1" dirty="0" smtClean="0">
                <a:latin typeface="+mj-lt"/>
                <a:cs typeface="Helvetica Neue"/>
              </a:rPr>
              <a:t>Need for high-flux, high-resolution laboratory scale x-ray 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12" y="1101912"/>
            <a:ext cx="1579825" cy="2313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835" y="3630704"/>
            <a:ext cx="1567587" cy="24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rishtiMovi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068"/>
          <a:stretch/>
        </p:blipFill>
        <p:spPr>
          <a:xfrm>
            <a:off x="105262" y="997839"/>
            <a:ext cx="4582822" cy="5006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0" y="1120355"/>
            <a:ext cx="406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Voxel size </a:t>
            </a: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4.8 x 4.8 x 4.8 </a:t>
            </a:r>
            <a:r>
              <a:rPr lang="el-GR" sz="2200" dirty="0" smtClean="0"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m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Best resolution ~50 </a:t>
            </a:r>
            <a:r>
              <a:rPr lang="el-GR" sz="2200" dirty="0" smtClean="0"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m, limited by number of projections, photon noise and detector PSF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Total scan time 4 hours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3D reconstruction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931" y="4561958"/>
            <a:ext cx="2334485" cy="2037236"/>
          </a:xfrm>
          <a:prstGeom prst="rect">
            <a:avLst/>
          </a:prstGeom>
        </p:spPr>
      </p:pic>
      <p:pic>
        <p:nvPicPr>
          <p:cNvPr id="8" name="Content Placeholder 7" descr="E:\Dropbox\A1_Current Work 1_RESEARCH\Phusics Dept_Jason\principal strain (compression) distribution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134" y="4559098"/>
            <a:ext cx="2281024" cy="204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41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Mouse embryonic samples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862" t="1930" r="11520" b="1012"/>
          <a:stretch/>
        </p:blipFill>
        <p:spPr>
          <a:xfrm>
            <a:off x="3218121" y="1424763"/>
            <a:ext cx="3317358" cy="389151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rot="5400000" flipV="1">
            <a:off x="3505985" y="1962151"/>
            <a:ext cx="0" cy="12701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283532" y="2139412"/>
            <a:ext cx="293458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00"/>
                </a:solidFill>
                <a:latin typeface="+mj-lt"/>
                <a:cs typeface="Helvetica Neue"/>
              </a:rPr>
              <a:t>14.5 day-old embryo</a:t>
            </a:r>
          </a:p>
          <a:p>
            <a:endParaRPr lang="en-GB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GB" sz="2200" dirty="0" smtClean="0">
                <a:solidFill>
                  <a:srgbClr val="000000"/>
                </a:solidFill>
                <a:latin typeface="+mj-lt"/>
                <a:cs typeface="Helvetica Neue"/>
              </a:rPr>
              <a:t>Stained with iodine</a:t>
            </a:r>
          </a:p>
          <a:p>
            <a:endParaRPr lang="en-GB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GB" sz="2200" dirty="0" smtClean="0">
                <a:solidFill>
                  <a:srgbClr val="000000"/>
                </a:solidFill>
                <a:latin typeface="+mj-lt"/>
                <a:cs typeface="Helvetica Neue"/>
              </a:rPr>
              <a:t>Suspended in agarose – important to stop dehydration</a:t>
            </a:r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78817" y="1800859"/>
            <a:ext cx="24651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00"/>
                </a:solidFill>
                <a:latin typeface="+mj-lt"/>
                <a:cs typeface="Helvetica Neue"/>
              </a:rPr>
              <a:t>Mouse neonate imaging important in the context of International Mouse Phenotyping Consortium </a:t>
            </a:r>
          </a:p>
          <a:p>
            <a:r>
              <a:rPr lang="en-GB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(&gt;$1B project) </a:t>
            </a:r>
            <a:endParaRPr lang="en-US" sz="2200" dirty="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9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X-ray flux competitive with laboratory-scale sources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5462930" y="2563847"/>
            <a:ext cx="0" cy="7522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5347968" y="2209101"/>
            <a:ext cx="302270" cy="11359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166" y="1309359"/>
            <a:ext cx="6342231" cy="4604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366528" y="1122601"/>
            <a:ext cx="2959520" cy="1134837"/>
            <a:chOff x="7560548" y="3454239"/>
            <a:chExt cx="2959520" cy="1134837"/>
          </a:xfrm>
        </p:grpSpPr>
        <p:sp>
          <p:nvSpPr>
            <p:cNvPr id="15" name="TextBox 14"/>
            <p:cNvSpPr txBox="1"/>
            <p:nvPr/>
          </p:nvSpPr>
          <p:spPr>
            <a:xfrm>
              <a:off x="7560548" y="4158189"/>
              <a:ext cx="295952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CF9B00"/>
                  </a:solidFill>
                  <a:latin typeface="+mj-lt"/>
                  <a:cs typeface="Helvetica Neue"/>
                </a:rPr>
                <a:t>Synchrotrons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8382785" y="3454239"/>
              <a:ext cx="213652" cy="64284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F9B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7426139" y="4479851"/>
            <a:ext cx="1152279" cy="727860"/>
            <a:chOff x="7560548" y="3861216"/>
            <a:chExt cx="1152279" cy="727860"/>
          </a:xfrm>
        </p:grpSpPr>
        <p:sp>
          <p:nvSpPr>
            <p:cNvPr id="20" name="TextBox 19"/>
            <p:cNvSpPr txBox="1"/>
            <p:nvPr/>
          </p:nvSpPr>
          <p:spPr>
            <a:xfrm>
              <a:off x="7560548" y="4158189"/>
              <a:ext cx="8222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200" dirty="0">
                  <a:solidFill>
                    <a:srgbClr val="495FE2"/>
                  </a:solidFill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sz="2200" dirty="0" smtClean="0">
                  <a:solidFill>
                    <a:srgbClr val="495FE2"/>
                  </a:solidFill>
                  <a:latin typeface="+mj-lt"/>
                  <a:cs typeface="Helvetica Neue"/>
                </a:rPr>
                <a:t>CT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flipV="1">
              <a:off x="8296516" y="3861216"/>
              <a:ext cx="416311" cy="3607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495FE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2910842" y="1615923"/>
            <a:ext cx="1205437" cy="1161144"/>
            <a:chOff x="7560548" y="3427932"/>
            <a:chExt cx="1205437" cy="1161144"/>
          </a:xfrm>
        </p:grpSpPr>
        <p:sp>
          <p:nvSpPr>
            <p:cNvPr id="25" name="TextBox 24"/>
            <p:cNvSpPr txBox="1"/>
            <p:nvPr/>
          </p:nvSpPr>
          <p:spPr>
            <a:xfrm>
              <a:off x="7560548" y="4158189"/>
              <a:ext cx="12054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 smtClean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rPr>
                <a:t>LWFA?</a:t>
              </a:r>
              <a:endParaRPr lang="en-US" sz="2200" dirty="0" smtClean="0">
                <a:solidFill>
                  <a:srgbClr val="FF0000"/>
                </a:solidFill>
                <a:latin typeface="+mj-lt"/>
                <a:cs typeface="Helvetica Neue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 bwMode="auto">
            <a:xfrm flipH="1" flipV="1">
              <a:off x="8120138" y="3427932"/>
              <a:ext cx="377" cy="73025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TextBox 28"/>
          <p:cNvSpPr txBox="1"/>
          <p:nvPr/>
        </p:nvSpPr>
        <p:spPr>
          <a:xfrm>
            <a:off x="252698" y="5913759"/>
            <a:ext cx="8816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rgbClr val="000000"/>
                </a:solidFill>
                <a:latin typeface="+mj-lt"/>
                <a:cs typeface="Helvetica Neue"/>
              </a:rPr>
              <a:t>Scale to higher photon flux at same source size – requires high </a:t>
            </a:r>
            <a:r>
              <a:rPr lang="en-GB" sz="2200" smtClean="0">
                <a:solidFill>
                  <a:srgbClr val="000000"/>
                </a:solidFill>
                <a:latin typeface="+mj-lt"/>
                <a:cs typeface="Helvetica Neue"/>
              </a:rPr>
              <a:t>laser repetition rates</a:t>
            </a:r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3367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What next?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132" y="1115268"/>
            <a:ext cx="860406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Increase number of recorded projections – higher rep rate laser?</a:t>
            </a:r>
          </a:p>
          <a:p>
            <a:endParaRPr lang="en-US" sz="1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Increase resolution – different detector?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Proposed upgrades to Gemini to enhance repetition rate and beamline length</a:t>
            </a:r>
          </a:p>
          <a:p>
            <a:endParaRPr lang="en-US" sz="1200" dirty="0">
              <a:solidFill>
                <a:srgbClr val="000000"/>
              </a:solidFill>
              <a:latin typeface="+mj-lt"/>
              <a:cs typeface="Helvetica Neu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32" y="3428517"/>
            <a:ext cx="860406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000000"/>
                </a:solidFill>
                <a:latin typeface="+mj-lt"/>
                <a:cs typeface="Helvetica Neue"/>
              </a:rPr>
              <a:t>Conclusions</a:t>
            </a:r>
          </a:p>
          <a:p>
            <a:endParaRPr lang="en-US" sz="1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Phase contrast imaging and </a:t>
            </a:r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microtomography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 of medically-relevant tissue samples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Bright, hard x-rays on every shot as required for raster scans and tomography</a:t>
            </a:r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For further information see </a:t>
            </a:r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J.M.Cole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 et al, Scientific Reports, 2015</a:t>
            </a:r>
          </a:p>
        </p:txBody>
      </p:sp>
    </p:spTree>
    <p:extLst>
      <p:ext uri="{BB962C8B-B14F-4D97-AF65-F5344CB8AC3E}">
        <p14:creationId xmlns:p14="http://schemas.microsoft.com/office/powerpoint/2010/main" val="3346555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397" b="4817"/>
          <a:stretch/>
        </p:blipFill>
        <p:spPr>
          <a:xfrm>
            <a:off x="2585861" y="3587447"/>
            <a:ext cx="5816600" cy="24399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b="54244"/>
          <a:stretch/>
        </p:blipFill>
        <p:spPr>
          <a:xfrm>
            <a:off x="1647265" y="1080763"/>
            <a:ext cx="5816600" cy="2438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Phase vs. absorption contrast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7000" y="1823417"/>
            <a:ext cx="18654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Contrast through photon absorption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229918" y="6292371"/>
            <a:ext cx="5163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dirty="0" err="1" smtClean="0">
                <a:latin typeface="Helvetica Neue"/>
                <a:cs typeface="Helvetica Neue"/>
              </a:rPr>
              <a:t>Zhou</a:t>
            </a:r>
            <a:r>
              <a:rPr lang="es-ES_tradnl" sz="1200" dirty="0" smtClean="0">
                <a:latin typeface="Helvetica Neue"/>
                <a:cs typeface="Helvetica Neue"/>
              </a:rPr>
              <a:t> S-A and </a:t>
            </a:r>
            <a:r>
              <a:rPr lang="es-ES_tradnl" sz="1200" dirty="0" err="1" smtClean="0">
                <a:latin typeface="Helvetica Neue"/>
                <a:cs typeface="Helvetica Neue"/>
              </a:rPr>
              <a:t>Brahme</a:t>
            </a:r>
            <a:r>
              <a:rPr lang="es-ES_tradnl" sz="1200" dirty="0" smtClean="0">
                <a:latin typeface="Helvetica Neue"/>
                <a:cs typeface="Helvetica Neue"/>
              </a:rPr>
              <a:t> A, </a:t>
            </a:r>
            <a:r>
              <a:rPr lang="es-ES_tradnl" sz="1200" dirty="0" err="1" smtClean="0">
                <a:latin typeface="Helvetica Neue"/>
                <a:cs typeface="Helvetica Neue"/>
              </a:rPr>
              <a:t>Physica</a:t>
            </a:r>
            <a:r>
              <a:rPr lang="es-ES_tradnl" sz="1200" dirty="0" smtClean="0">
                <a:latin typeface="Helvetica Neue"/>
                <a:cs typeface="Helvetica Neue"/>
              </a:rPr>
              <a:t> </a:t>
            </a:r>
            <a:r>
              <a:rPr lang="es-ES_tradnl" sz="1200" dirty="0">
                <a:latin typeface="Helvetica Neue"/>
                <a:cs typeface="Helvetica Neue"/>
              </a:rPr>
              <a:t>Medica (2008) </a:t>
            </a:r>
            <a:r>
              <a:rPr lang="es-ES_tradnl" sz="1200" b="1" dirty="0" smtClean="0">
                <a:latin typeface="Helvetica Neue"/>
                <a:cs typeface="Helvetica Neue"/>
              </a:rPr>
              <a:t>24</a:t>
            </a:r>
            <a:endParaRPr lang="en-US" sz="1200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604434" y="1045633"/>
            <a:ext cx="626534" cy="6265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58534" y="3928533"/>
            <a:ext cx="626534" cy="6265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7001" y="3814489"/>
            <a:ext cx="2531534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Object deflects photons, highlighting edges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Propagation-based, works for polychromatic sources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2797463" y="5826991"/>
            <a:ext cx="3500581" cy="27093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695475" y="3829412"/>
            <a:ext cx="394085" cy="39408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411577" y="4060921"/>
            <a:ext cx="394085" cy="39408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689" y="3867704"/>
            <a:ext cx="279400" cy="31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583" y="5651308"/>
            <a:ext cx="1943100" cy="952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268" y="5196037"/>
            <a:ext cx="190500" cy="2159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7153" y="3398525"/>
            <a:ext cx="2224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  <a:latin typeface="+mj-lt"/>
                <a:cs typeface="Helvetica Neue"/>
              </a:rPr>
              <a:t>Phase contrast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153" y="1194287"/>
            <a:ext cx="3145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j-lt"/>
                <a:cs typeface="Helvetica Neue"/>
              </a:rPr>
              <a:t>Absorption contrast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642" y="1759014"/>
            <a:ext cx="2857500" cy="4191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49146" y="1213924"/>
            <a:ext cx="159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2"/>
                </a:solidFill>
                <a:latin typeface="+mj-lt"/>
                <a:cs typeface="Helvetica Neue"/>
              </a:rPr>
              <a:t>Phase shift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21879" y="1215920"/>
            <a:ext cx="1618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+mj-lt"/>
                <a:cs typeface="Helvetica Neue"/>
              </a:rPr>
              <a:t>Absorption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7512390" y="1710790"/>
            <a:ext cx="317489" cy="411538"/>
          </a:xfrm>
          <a:prstGeom prst="rect">
            <a:avLst/>
          </a:prstGeom>
          <a:solidFill>
            <a:schemeClr val="accent2">
              <a:alpha val="2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8487912" y="1710333"/>
            <a:ext cx="317489" cy="41153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73187" y="2391860"/>
            <a:ext cx="1461205" cy="1041400"/>
            <a:chOff x="-5663494" y="3446189"/>
            <a:chExt cx="1461205" cy="104140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7"/>
            <a:srcRect l="87609"/>
            <a:stretch/>
          </p:blipFill>
          <p:spPr>
            <a:xfrm>
              <a:off x="-4762500" y="3446189"/>
              <a:ext cx="560211" cy="10414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7"/>
            <a:srcRect r="80072"/>
            <a:stretch/>
          </p:blipFill>
          <p:spPr>
            <a:xfrm>
              <a:off x="-5663494" y="3446189"/>
              <a:ext cx="900994" cy="104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9614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Picking the right imaging energy is important</a:t>
            </a:r>
            <a:endParaRPr lang="en-GB" dirty="0" smtClean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9416" y="1429864"/>
            <a:ext cx="4381018" cy="1883383"/>
            <a:chOff x="1361440" y="2781905"/>
            <a:chExt cx="5774376" cy="2480370"/>
          </a:xfrm>
        </p:grpSpPr>
        <p:pic>
          <p:nvPicPr>
            <p:cNvPr id="2" name="Picture 1" descr="Figure5a_5b.e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9" t="43616"/>
            <a:stretch/>
          </p:blipFill>
          <p:spPr>
            <a:xfrm>
              <a:off x="1361440" y="2852150"/>
              <a:ext cx="5774376" cy="24101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65905" y="2781905"/>
              <a:ext cx="229809" cy="12095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44941" y="3366585"/>
            <a:ext cx="45549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Absorption contrast is sensitive to d/</a:t>
            </a:r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dE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 (absorption)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Typical peak in the signal-to-noise ratio (SNR). 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Important for reducing dose</a:t>
            </a:r>
          </a:p>
        </p:txBody>
      </p:sp>
      <p:pic>
        <p:nvPicPr>
          <p:cNvPr id="8" name="Picture 7" descr="F_point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8231" r="14204" b="11517"/>
          <a:stretch/>
        </p:blipFill>
        <p:spPr>
          <a:xfrm>
            <a:off x="4768516" y="1206947"/>
            <a:ext cx="2107642" cy="2111631"/>
          </a:xfrm>
          <a:prstGeom prst="rect">
            <a:avLst/>
          </a:prstGeom>
        </p:spPr>
      </p:pic>
      <p:pic>
        <p:nvPicPr>
          <p:cNvPr id="10" name="Picture 9" descr="F_point0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9" t="8231" r="14204" b="12661"/>
          <a:stretch/>
        </p:blipFill>
        <p:spPr>
          <a:xfrm>
            <a:off x="6982952" y="1201346"/>
            <a:ext cx="2092457" cy="21172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78274" y="1204794"/>
            <a:ext cx="12453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Helvetica Neue"/>
                <a:cs typeface="Helvetica Neue"/>
              </a:rPr>
              <a:t>F = 0.8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6528" y="1174472"/>
            <a:ext cx="1840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Helvetica Neue"/>
                <a:cs typeface="Helvetica Neue"/>
              </a:rPr>
              <a:t>F = 0.0001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99926" y="3462410"/>
            <a:ext cx="43754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Phase contrast function of Fresnel number F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Optimal imaging distance proportional to photon energy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710" y="4303140"/>
            <a:ext cx="18161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6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Challenges in medical radiography</a:t>
            </a:r>
            <a:endParaRPr lang="en-GB" dirty="0" smtClean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1571" y="1997468"/>
            <a:ext cx="41395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Need high resolution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Need to penetrate macroscopic objects</a:t>
            </a:r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Need to be able to image different tissues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Need to image lots of objects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Need to perform phase contrast imaging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8296" y="1993069"/>
            <a:ext cx="413953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Small source size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Hard x-rays – 10-100s </a:t>
            </a:r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keV</a:t>
            </a:r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Spectrum should be tunable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High photon flux, high stability</a:t>
            </a:r>
          </a:p>
          <a:p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Source should be spatially coherent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288556" y="1394977"/>
            <a:ext cx="3068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  <a:cs typeface="Helvetica Neue"/>
              </a:rPr>
              <a:t>Medical requirement</a:t>
            </a:r>
            <a:endParaRPr lang="en-US" i="1" dirty="0">
              <a:latin typeface="+mj-lt"/>
              <a:cs typeface="Helvetica Neue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5281" y="1390578"/>
            <a:ext cx="2966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latin typeface="+mj-lt"/>
                <a:cs typeface="Helvetica Neue"/>
              </a:rPr>
              <a:t>Source requirement</a:t>
            </a:r>
            <a:endParaRPr lang="en-US" i="1" dirty="0">
              <a:latin typeface="+mj-lt"/>
              <a:cs typeface="Helvetica Neue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177209" y="1894771"/>
            <a:ext cx="872578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32560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There are a limited number of suitable x-ray sources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5" name="Picture 4" descr="xrad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19" y="3804953"/>
            <a:ext cx="3744416" cy="2808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9413" y="1215184"/>
            <a:ext cx="51845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latin typeface="+mj-lt"/>
                <a:cs typeface="Helvetica Neue"/>
              </a:rPr>
              <a:t>Commercial </a:t>
            </a:r>
            <a:r>
              <a:rPr lang="en-US" sz="2200" i="1" dirty="0" err="1" smtClean="0">
                <a:latin typeface="+mj-lt"/>
                <a:cs typeface="Symbol" charset="2"/>
              </a:rPr>
              <a:t>microfocus</a:t>
            </a:r>
            <a:r>
              <a:rPr lang="en-US" sz="2200" i="1" dirty="0" smtClean="0">
                <a:latin typeface="+mj-lt"/>
                <a:cs typeface="Symbol" charset="2"/>
              </a:rPr>
              <a:t>-based</a:t>
            </a:r>
            <a:r>
              <a:rPr lang="en-US" sz="2200" i="1" dirty="0" smtClean="0">
                <a:latin typeface="+mj-lt"/>
                <a:cs typeface="Helvetica Neue"/>
              </a:rPr>
              <a:t> scanners</a:t>
            </a:r>
          </a:p>
          <a:p>
            <a:endParaRPr lang="en-US" sz="2200" dirty="0" smtClean="0">
              <a:latin typeface="+mj-lt"/>
              <a:cs typeface="Helvetica Neue"/>
            </a:endParaRPr>
          </a:p>
          <a:p>
            <a:r>
              <a:rPr lang="en-US" sz="2200" dirty="0" smtClean="0">
                <a:latin typeface="+mj-lt"/>
                <a:cs typeface="Helvetica Neue"/>
              </a:rPr>
              <a:t>Focus electron beam onto target anode</a:t>
            </a:r>
          </a:p>
          <a:p>
            <a:endParaRPr lang="en-US" sz="2200" dirty="0" smtClean="0">
              <a:latin typeface="+mj-lt"/>
              <a:cs typeface="Helvetica Neue"/>
            </a:endParaRPr>
          </a:p>
          <a:p>
            <a:r>
              <a:rPr lang="en-US" sz="2200" dirty="0" smtClean="0">
                <a:latin typeface="+mj-lt"/>
                <a:cs typeface="Helvetica Neue"/>
              </a:rPr>
              <a:t>X-ray source size limited by electron beam size, minimum ~5 micron</a:t>
            </a:r>
          </a:p>
          <a:p>
            <a:r>
              <a:rPr lang="en-US" sz="2200" dirty="0" smtClean="0">
                <a:latin typeface="+mj-lt"/>
                <a:cs typeface="Helvetica Neue"/>
              </a:rPr>
              <a:t>(smaller with x-ray optics)</a:t>
            </a:r>
          </a:p>
          <a:p>
            <a:endParaRPr lang="en-US" sz="2200" dirty="0" smtClean="0">
              <a:latin typeface="+mj-lt"/>
              <a:cs typeface="Helvetica Neue"/>
            </a:endParaRPr>
          </a:p>
          <a:p>
            <a:r>
              <a:rPr lang="en-US" sz="2200" dirty="0" smtClean="0">
                <a:latin typeface="+mj-lt"/>
                <a:cs typeface="Helvetica Neue"/>
              </a:rPr>
              <a:t>X-ray flux limited by melting of electron beam anode</a:t>
            </a:r>
          </a:p>
          <a:p>
            <a:endParaRPr lang="en-US" sz="2200" dirty="0">
              <a:latin typeface="+mj-lt"/>
              <a:cs typeface="Helvetica Neue"/>
            </a:endParaRPr>
          </a:p>
          <a:p>
            <a:r>
              <a:rPr lang="en-US" sz="2200" dirty="0" smtClean="0">
                <a:latin typeface="+mj-lt"/>
                <a:cs typeface="Helvetica Neue"/>
              </a:rPr>
              <a:t>Large divergence – propagation phase contrast difficult. Possible with Talbot gratings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91" y="1140657"/>
            <a:ext cx="2520280" cy="279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1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37312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There are a limited number of suitable x-ray sources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8" name="Picture 7" descr="Diamoin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4744"/>
            <a:ext cx="7091264" cy="54021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355976" y="980728"/>
            <a:ext cx="4788024" cy="56166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79512" y="2852936"/>
            <a:ext cx="8964488" cy="3744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980728"/>
            <a:ext cx="9144000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86176" y="1137528"/>
            <a:ext cx="43783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000000"/>
                </a:solidFill>
                <a:latin typeface="+mj-lt"/>
                <a:cs typeface="Helvetica Neue"/>
              </a:rPr>
              <a:t>Synchrotron light sources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Wiggle a ~</a:t>
            </a:r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GeV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 electron bunch, produce broadband synchrotron radiation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Very high flux</a:t>
            </a:r>
          </a:p>
          <a:p>
            <a:pPr marL="342900" indent="-342900">
              <a:buFont typeface="Wingdings" charset="2"/>
              <a:buChar char="ü"/>
            </a:pPr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sz="2200" dirty="0">
                <a:solidFill>
                  <a:srgbClr val="000000"/>
                </a:solidFill>
                <a:latin typeface="+mj-lt"/>
                <a:cs typeface="Helvetica Neue"/>
              </a:rPr>
              <a:t>C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an </a:t>
            </a:r>
            <a:r>
              <a:rPr lang="en-US" sz="2200" dirty="0" err="1" smtClean="0">
                <a:solidFill>
                  <a:srgbClr val="000000"/>
                </a:solidFill>
                <a:latin typeface="+mj-lt"/>
                <a:cs typeface="Helvetica Neue"/>
              </a:rPr>
              <a:t>monochromate</a:t>
            </a: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 beams</a:t>
            </a:r>
          </a:p>
          <a:p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  <a:p>
            <a:pPr marL="342900" indent="-342900">
              <a:buFont typeface="ZapfDingbatsITC" charset="0"/>
              <a:buChar char="✗"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Extremely expensive</a:t>
            </a:r>
          </a:p>
          <a:p>
            <a:pPr marL="342900" indent="-342900">
              <a:buFont typeface="ZapfDingbatsITC" charset="0"/>
              <a:buChar char="✗"/>
            </a:pPr>
            <a:endParaRPr lang="en-US" sz="2200" dirty="0">
              <a:solidFill>
                <a:srgbClr val="000000"/>
              </a:solidFill>
              <a:latin typeface="+mj-lt"/>
              <a:cs typeface="Helvetica Neue"/>
            </a:endParaRPr>
          </a:p>
          <a:p>
            <a:pPr marL="342900" indent="-342900">
              <a:buFont typeface="ZapfDingbatsITC" charset="0"/>
              <a:buChar char="✗"/>
            </a:pPr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Won’t fit in a hospital basement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789040"/>
            <a:ext cx="4176464" cy="26312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9512" y="3284984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ESRF (Grenoble)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12" y="953543"/>
            <a:ext cx="3096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Diamond (RAL)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0" y="980728"/>
            <a:ext cx="215008" cy="56166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750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moin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81" b="24191"/>
          <a:stretch/>
        </p:blipFill>
        <p:spPr>
          <a:xfrm>
            <a:off x="310718" y="1124745"/>
            <a:ext cx="6780546" cy="409532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814001" y="1816768"/>
            <a:ext cx="2448272" cy="648072"/>
          </a:xfrm>
          <a:prstGeom prst="ellipse">
            <a:avLst/>
          </a:prstGeom>
          <a:solidFill>
            <a:schemeClr val="bg1">
              <a:alpha val="17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304341" y="3518142"/>
            <a:ext cx="432662" cy="400716"/>
          </a:xfrm>
          <a:prstGeom prst="ellipse">
            <a:avLst/>
          </a:prstGeom>
          <a:solidFill>
            <a:schemeClr val="bg1">
              <a:alpha val="17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7435" y="1636075"/>
            <a:ext cx="3286889" cy="1015663"/>
          </a:xfrm>
          <a:prstGeom prst="rect">
            <a:avLst/>
          </a:prstGeom>
          <a:solidFill>
            <a:schemeClr val="bg1">
              <a:alpha val="66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Diamond - £300 million</a:t>
            </a:r>
          </a:p>
          <a:p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3 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GeV</a:t>
            </a:r>
            <a:endParaRPr lang="en-US" sz="2000" dirty="0" smtClean="0">
              <a:solidFill>
                <a:srgbClr val="000000"/>
              </a:solidFill>
              <a:effectLst/>
              <a:latin typeface="+mj-lt"/>
              <a:cs typeface="Helvetica Neue"/>
            </a:endParaRPr>
          </a:p>
          <a:p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4 football pitches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0065" y="3212061"/>
            <a:ext cx="3286889" cy="1015663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Astra Gemini- £5 million</a:t>
            </a:r>
          </a:p>
          <a:p>
            <a:r>
              <a:rPr lang="en-US" sz="2000" dirty="0">
                <a:solidFill>
                  <a:srgbClr val="000000"/>
                </a:solidFill>
                <a:latin typeface="+mj-lt"/>
                <a:cs typeface="Helvetica Neue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.5  GeV</a:t>
            </a:r>
          </a:p>
          <a:p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1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Helvetica Neue"/>
              </a:rPr>
              <a:t>tennis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+mj-lt"/>
                <a:cs typeface="Helvetica Neue"/>
              </a:rPr>
              <a:t> court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5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000000"/>
                </a:solidFill>
                <a:latin typeface="+mj-lt"/>
                <a:cs typeface="Helvetica Neue Light"/>
              </a:rPr>
              <a:t>A laser-driven x-ray source</a:t>
            </a:r>
            <a:endParaRPr lang="en-GB" dirty="0">
              <a:solidFill>
                <a:srgbClr val="000000"/>
              </a:solidFill>
              <a:latin typeface="+mj-l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717" y="5443525"/>
            <a:ext cx="85847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+mj-lt"/>
                <a:cs typeface="Helvetica Neue"/>
              </a:rPr>
              <a:t>Laser-driven synchrotron sources are </a:t>
            </a:r>
            <a:r>
              <a:rPr lang="en-US" sz="2200" smtClean="0">
                <a:solidFill>
                  <a:srgbClr val="000000"/>
                </a:solidFill>
                <a:latin typeface="+mj-lt"/>
                <a:cs typeface="Helvetica Neue"/>
              </a:rPr>
              <a:t>a fraction of the cost and size of conventional synchrotrons</a:t>
            </a:r>
            <a:endParaRPr lang="en-US" sz="2200" dirty="0" smtClean="0">
              <a:solidFill>
                <a:srgbClr val="000000"/>
              </a:solidFill>
              <a:latin typeface="+mj-lt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21654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C74A243-D308-427B-ABDF-40C64F7C22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7B5F9C-6501-436E-A3F8-DA0088B7B5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51CF613-68D3-4C45-9605-8719B12652F8}">
  <ds:schemaRefs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35216</TotalTime>
  <Words>1069</Words>
  <Application>Microsoft Macintosh PowerPoint</Application>
  <PresentationFormat>On-screen Show (4:3)</PresentationFormat>
  <Paragraphs>245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 Narrow</vt:lpstr>
      <vt:lpstr>Calibri</vt:lpstr>
      <vt:lpstr>Helvetica Neue</vt:lpstr>
      <vt:lpstr>Helvetica Neue Light</vt:lpstr>
      <vt:lpstr>ＭＳ Ｐゴシック</vt:lpstr>
      <vt:lpstr>Symbol</vt:lpstr>
      <vt:lpstr>Times New Roman</vt:lpstr>
      <vt:lpstr>Wingdings</vt:lpstr>
      <vt:lpstr>ZapfDingbatsITC</vt:lpstr>
      <vt:lpstr>Arial</vt:lpstr>
      <vt:lpstr>JAI</vt:lpstr>
      <vt:lpstr>3_JAI</vt:lpstr>
      <vt:lpstr>2_JAI</vt:lpstr>
      <vt:lpstr>Imaging using plasma betatron radiation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JAI AB Introduction</dc:title>
  <dc:subject>Introduction</dc:subject>
  <dc:creator>JAI</dc:creator>
  <cp:lastModifiedBy>Cole, Jason M</cp:lastModifiedBy>
  <cp:revision>1149</cp:revision>
  <cp:lastPrinted>2013-08-15T10:00:12Z</cp:lastPrinted>
  <dcterms:created xsi:type="dcterms:W3CDTF">2011-12-05T06:49:56Z</dcterms:created>
  <dcterms:modified xsi:type="dcterms:W3CDTF">2016-09-12T09:35:38Z</dcterms:modified>
</cp:coreProperties>
</file>