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165" r:id="rId2"/>
    <p:sldId id="1243" r:id="rId3"/>
    <p:sldId id="1237" r:id="rId4"/>
    <p:sldId id="1238" r:id="rId5"/>
    <p:sldId id="1239" r:id="rId6"/>
    <p:sldId id="1240" r:id="rId7"/>
    <p:sldId id="1242" r:id="rId8"/>
    <p:sldId id="1247" r:id="rId9"/>
    <p:sldId id="1233" r:id="rId10"/>
    <p:sldId id="1248" r:id="rId11"/>
    <p:sldId id="1249" r:id="rId12"/>
    <p:sldId id="1250" r:id="rId13"/>
    <p:sldId id="1251" r:id="rId14"/>
    <p:sldId id="1220" r:id="rId15"/>
    <p:sldId id="1244" r:id="rId16"/>
    <p:sldId id="1224" r:id="rId17"/>
    <p:sldId id="1225" r:id="rId18"/>
    <p:sldId id="1246" r:id="rId19"/>
    <p:sldId id="1252" r:id="rId20"/>
    <p:sldId id="1253" r:id="rId21"/>
    <p:sldId id="1235" r:id="rId22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B31"/>
    <a:srgbClr val="FF27F7"/>
    <a:srgbClr val="FF3300"/>
    <a:srgbClr val="FFFF99"/>
    <a:srgbClr val="F42212"/>
    <a:srgbClr val="FF9933"/>
    <a:srgbClr val="376092"/>
    <a:srgbClr val="FF6699"/>
    <a:srgbClr val="FF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4" autoAdjust="0"/>
    <p:restoredTop sz="98529" autoAdjust="0"/>
  </p:normalViewPr>
  <p:slideViewPr>
    <p:cSldViewPr>
      <p:cViewPr>
        <p:scale>
          <a:sx n="100" d="100"/>
          <a:sy n="100" d="100"/>
        </p:scale>
        <p:origin x="-62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54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54D62693-5B64-E341-9BC7-B8DDAF3A633A}" type="datetimeFigureOut">
              <a:rPr lang="en-US"/>
              <a:pPr>
                <a:defRPr/>
              </a:pPr>
              <a:t>14/03/16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787" tIns="45894" rIns="91787" bIns="458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9EED555-2DC1-6C40-A20C-C0ADADC3D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77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wrap="square" lIns="91787" tIns="45894" rIns="91787" bIns="458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08B4CC8-D830-E741-8E51-E443C53587D8}" type="datetimeFigureOut">
              <a:rPr lang="en-US"/>
              <a:pPr>
                <a:defRPr/>
              </a:pPr>
              <a:t>14/03/16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7" tIns="45894" rIns="91787" bIns="4589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787" tIns="45894" rIns="91787" bIns="4589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787" tIns="45894" rIns="91787" bIns="458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45A2F859-C66A-3448-9CBC-231725595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92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"/>
          <p:cNvGraphicFramePr>
            <a:graphicFrameLocks noChangeAspect="1"/>
          </p:cNvGraphicFramePr>
          <p:nvPr userDrawn="1"/>
        </p:nvGraphicFramePr>
        <p:xfrm>
          <a:off x="7983538" y="207963"/>
          <a:ext cx="855662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23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3538" y="207963"/>
                        <a:ext cx="855662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90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7/4/2011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C. Gemme, INFN Genova Pixel LPP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872A0-A69C-7540-BEDD-9274C6A27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6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C. Gemme, INFN Genova  CONF-2010-109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BB196-E0E1-3F46-81C1-EE8D4E5F3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7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C. Gemme, INFN Genova  CONF-2010-109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D010-D7C4-BE4B-B680-57C7B5F1E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9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990600"/>
            <a:ext cx="8229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>
            <a:lvl1pPr algn="l">
              <a:defRPr sz="3600" b="0" i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  <a:solidFill>
            <a:schemeClr val="bg1">
              <a:alpha val="82000"/>
            </a:schemeClr>
          </a:solidFill>
        </p:spPr>
        <p:txBody>
          <a:bodyPr>
            <a:normAutofit/>
          </a:bodyPr>
          <a:lstStyle>
            <a:lvl1pPr>
              <a:buClr>
                <a:srgbClr val="FF0000"/>
              </a:buClr>
              <a:buFont typeface="Wingdings" pitchFamily="2" charset="2"/>
              <a:buChar char="ü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buFont typeface="Arial" pitchFamily="34" charset="0"/>
              <a:buChar char="•"/>
              <a:defRPr sz="18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00DD-263E-A94E-B8B2-74780833E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08/05/</a:t>
            </a:r>
            <a:r>
              <a:rPr lang="en-US" dirty="0"/>
              <a:t>2015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dirty="0" err="1" smtClean="0"/>
              <a:t>Roadmap</a:t>
            </a:r>
            <a:r>
              <a:rPr lang="it-IT" dirty="0" smtClean="0"/>
              <a:t> to Layout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42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C. Gemme, INFN Genova  CONF-2010-109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D733-CB1E-8D4F-8913-CD1DE6CDB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solidFill>
            <a:srgbClr val="FFFF99"/>
          </a:solidFill>
          <a:ln w="12700">
            <a:solidFill>
              <a:schemeClr val="tx2"/>
            </a:solidFill>
          </a:ln>
        </p:spPr>
        <p:txBody>
          <a:bodyPr/>
          <a:lstStyle>
            <a:lvl1pPr>
              <a:defRPr sz="3600" i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C. Gemme, INFN Genova  CONF-2010-109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5BF8-1F4C-554B-BADE-C0358328D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4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3/3/2011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C. Gemme, INFN Genova  CONF-2010-109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ED32-8D65-8F49-88BC-65F787267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1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3/3/2011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C. Gemme, INFN Genova  CONF-2010-109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6366-E7CD-6943-AF55-F1AFE7FF1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8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3/3/2011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C. Gemme, INFN Genova  CONF-2010-109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4EC18-DFCD-4940-AF20-43D760068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7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C. Gemme, INFN Genova  CONF-2010-109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378AB-DEE5-8E40-9A40-58C6CD29B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3/3/2011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C. Gemme, INFN Genova  CONF-2010-109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87AA-498A-8D43-B7FD-375F182E0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1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17/04/2015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ATLAS Readiness for Run2 – CSN1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61E009FB-F06D-4149-ABFA-DA3B821AF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3" r:id="rId1"/>
    <p:sldLayoutId id="2147485934" r:id="rId2"/>
    <p:sldLayoutId id="2147485935" r:id="rId3"/>
    <p:sldLayoutId id="2147485936" r:id="rId4"/>
    <p:sldLayoutId id="2147485937" r:id="rId5"/>
    <p:sldLayoutId id="2147485938" r:id="rId6"/>
    <p:sldLayoutId id="2147485939" r:id="rId7"/>
    <p:sldLayoutId id="2147485940" r:id="rId8"/>
    <p:sldLayoutId id="2147485941" r:id="rId9"/>
    <p:sldLayoutId id="2147485942" r:id="rId10"/>
    <p:sldLayoutId id="21474859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37609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ullyInclined@4.0" TargetMode="External"/><Relationship Id="rId4" Type="http://schemas.openxmlformats.org/officeDocument/2006/relationships/hyperlink" Target="mailto:BaselineInclined@4.0" TargetMode="External"/><Relationship Id="rId5" Type="http://schemas.openxmlformats.org/officeDocument/2006/relationships/hyperlink" Target="mailto:Extended@4.0" TargetMode="External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clined@4.0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ki.cern.ch/twiki/bin/viewauth/Atlas/UpgradeSimulationInnerTrack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ki.cern.ch/twiki/bin/viewauth/Atlas/ITkLayoutTaskForce" TargetMode="External"/><Relationship Id="rId4" Type="http://schemas.openxmlformats.org/officeDocument/2006/relationships/hyperlink" Target="mailto:atlas-upgrade-itk-simu-perf@cern.ch" TargetMode="External"/><Relationship Id="rId5" Type="http://schemas.openxmlformats.org/officeDocument/2006/relationships/hyperlink" Target="https://twiki.cern.ch/twiki/bin/viewauth/Atlas/UpgradeSimulationInnerTracke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tlas-itk-ILTF@cern.ch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1575923/1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ds.cern.ch/record/2025549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xtended@4.0" TargetMode="External"/><Relationship Id="rId4" Type="http://schemas.openxmlformats.org/officeDocument/2006/relationships/hyperlink" Target="mailto:Inclined@4.0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xtended@3.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C3FD44-DA9F-A54B-A1AD-EA836CCCA8D1}" type="slidenum">
              <a:rPr lang="en-US" sz="1200">
                <a:solidFill>
                  <a:srgbClr val="898989"/>
                </a:solidFill>
                <a:latin typeface="Calibri" charset="0"/>
                <a:cs typeface="Arial" charset="0"/>
              </a:rPr>
              <a:pPr eaLnBrk="1" hangingPunct="1"/>
              <a:t>1</a:t>
            </a:fld>
            <a:endParaRPr lang="en-US" sz="1200">
              <a:solidFill>
                <a:srgbClr val="898989"/>
              </a:solidFill>
              <a:latin typeface="Calibri" charset="0"/>
              <a:cs typeface="Arial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743200" y="1143000"/>
            <a:ext cx="5943600" cy="35052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buFont typeface="Wingdings" charset="0"/>
              <a:buNone/>
            </a:pPr>
            <a:endParaRPr lang="en-US" sz="3600" i="1" dirty="0">
              <a:solidFill>
                <a:srgbClr val="FF0000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 marL="0" indent="0" algn="ctr">
              <a:buFont typeface="Wingdings" charset="0"/>
              <a:buNone/>
            </a:pPr>
            <a:r>
              <a:rPr lang="en-US" sz="3600" i="1" dirty="0">
                <a:latin typeface="Tahoma" charset="0"/>
                <a:ea typeface="ＭＳ Ｐゴシック" charset="0"/>
                <a:cs typeface="Tahoma" charset="0"/>
              </a:rPr>
              <a:t>O</a:t>
            </a:r>
            <a:r>
              <a:rPr lang="en-US" sz="3600" i="1" dirty="0" smtClean="0">
                <a:latin typeface="Tahoma" charset="0"/>
                <a:ea typeface="ＭＳ Ｐゴシック" charset="0"/>
                <a:cs typeface="Tahoma" charset="0"/>
              </a:rPr>
              <a:t>verview and plans of the </a:t>
            </a:r>
          </a:p>
          <a:p>
            <a:pPr marL="0" indent="0" algn="ctr">
              <a:buFont typeface="Wingdings" charset="0"/>
              <a:buNone/>
            </a:pPr>
            <a:r>
              <a:rPr lang="en-US" sz="3600" i="1" dirty="0" smtClean="0">
                <a:latin typeface="Tahoma" charset="0"/>
                <a:ea typeface="ＭＳ Ｐゴシック" charset="0"/>
                <a:cs typeface="Tahoma" charset="0"/>
              </a:rPr>
              <a:t>ITK Layout Task Force </a:t>
            </a:r>
          </a:p>
          <a:p>
            <a:pPr marL="0" indent="0" algn="ctr">
              <a:buFont typeface="Wingdings" charset="0"/>
              <a:buNone/>
            </a:pPr>
            <a:endParaRPr lang="en-US" u="sng" dirty="0" smtClean="0">
              <a:latin typeface="Tahoma" charset="0"/>
              <a:ea typeface="ＭＳ Ｐゴシック" charset="0"/>
              <a:cs typeface="Tahoma" charset="0"/>
            </a:endParaRPr>
          </a:p>
          <a:p>
            <a:pPr marL="0" indent="0" algn="ctr">
              <a:buFont typeface="Wingdings" charset="0"/>
              <a:buNone/>
            </a:pPr>
            <a:r>
              <a:rPr lang="en-US" dirty="0" smtClean="0">
                <a:latin typeface="Tahoma" charset="0"/>
                <a:ea typeface="ＭＳ Ｐゴシック" charset="0"/>
                <a:cs typeface="Tahoma" charset="0"/>
              </a:rPr>
              <a:t>C</a:t>
            </a:r>
            <a:r>
              <a:rPr lang="en-US" dirty="0">
                <a:latin typeface="Tahoma" charset="0"/>
                <a:ea typeface="ＭＳ Ｐゴシック" charset="0"/>
                <a:cs typeface="Tahoma" charset="0"/>
              </a:rPr>
              <a:t>. </a:t>
            </a:r>
            <a:r>
              <a:rPr lang="en-US" dirty="0" err="1" smtClean="0">
                <a:latin typeface="Tahoma" charset="0"/>
                <a:ea typeface="ＭＳ Ｐゴシック" charset="0"/>
                <a:cs typeface="Tahoma" charset="0"/>
              </a:rPr>
              <a:t>Gemme</a:t>
            </a:r>
            <a:r>
              <a:rPr lang="en-US" sz="1800" i="1" dirty="0" smtClean="0">
                <a:latin typeface="Tahoma" charset="0"/>
                <a:ea typeface="ＭＳ Ｐゴシック" charset="0"/>
                <a:cs typeface="Tahoma" charset="0"/>
              </a:rPr>
              <a:t>, S. Miglioranzi, </a:t>
            </a:r>
            <a:r>
              <a:rPr lang="en-US" sz="1800" i="1" dirty="0" smtClean="0">
                <a:latin typeface="Tahoma" charset="0"/>
                <a:ea typeface="ＭＳ Ｐゴシック" charset="0"/>
                <a:cs typeface="Tahoma" charset="0"/>
              </a:rPr>
              <a:t>March </a:t>
            </a:r>
            <a:r>
              <a:rPr lang="en-US" sz="1800" i="1" dirty="0" smtClean="0">
                <a:latin typeface="Tahoma" charset="0"/>
                <a:ea typeface="ＭＳ Ｐゴシック" charset="0"/>
                <a:cs typeface="Tahoma" charset="0"/>
              </a:rPr>
              <a:t>15</a:t>
            </a:r>
            <a:r>
              <a:rPr lang="en-US" sz="1800" i="1" baseline="30000" dirty="0" smtClean="0">
                <a:latin typeface="Tahoma" charset="0"/>
                <a:ea typeface="ＭＳ Ｐゴシック" charset="0"/>
                <a:cs typeface="Tahoma" charset="0"/>
              </a:rPr>
              <a:t>th</a:t>
            </a:r>
            <a:r>
              <a:rPr lang="en-US" sz="1800" i="1" dirty="0" smtClean="0">
                <a:latin typeface="Tahoma" charset="0"/>
                <a:ea typeface="ＭＳ Ｐゴシック" charset="0"/>
                <a:cs typeface="Tahoma" charset="0"/>
              </a:rPr>
              <a:t>, 2016</a:t>
            </a:r>
          </a:p>
          <a:p>
            <a:pPr marL="0" indent="0" algn="ctr">
              <a:buFont typeface="Wingdings" charset="0"/>
              <a:buNone/>
            </a:pPr>
            <a:endParaRPr lang="en-US" sz="1800" i="1" dirty="0">
              <a:latin typeface="Tahoma" charset="0"/>
              <a:ea typeface="ＭＳ Ｐゴシック" charset="0"/>
              <a:cs typeface="Tahoma" charset="0"/>
            </a:endParaRPr>
          </a:p>
          <a:p>
            <a:pPr marL="0" indent="0" algn="ctr">
              <a:buFont typeface="Wingdings" charset="0"/>
              <a:buNone/>
            </a:pPr>
            <a:endParaRPr lang="en-US" sz="1800" i="1" dirty="0" smtClean="0">
              <a:latin typeface="Tahoma" charset="0"/>
              <a:ea typeface="ＭＳ Ｐゴシック" charset="0"/>
              <a:cs typeface="Tahoma" charset="0"/>
            </a:endParaRPr>
          </a:p>
          <a:p>
            <a:pPr marL="0" indent="0" algn="ctr">
              <a:buFont typeface="Wingdings" charset="0"/>
              <a:buNone/>
            </a:pPr>
            <a:endParaRPr lang="en-US" sz="1800" i="1" dirty="0" smtClean="0">
              <a:latin typeface="Tahoma" charset="0"/>
              <a:ea typeface="ＭＳ Ｐゴシック" charset="0"/>
              <a:cs typeface="Tahoma" charset="0"/>
            </a:endParaRPr>
          </a:p>
          <a:p>
            <a:pPr marL="0" indent="0" algn="ctr">
              <a:buFont typeface="Wingdings" charset="0"/>
              <a:buNone/>
            </a:pPr>
            <a:endParaRPr lang="en-US" sz="1800" i="1" dirty="0" smtClean="0">
              <a:latin typeface="Tahoma" charset="0"/>
              <a:ea typeface="ＭＳ Ｐゴシック" charset="0"/>
              <a:cs typeface="Tahoma" charset="0"/>
            </a:endParaRPr>
          </a:p>
          <a:p>
            <a:pPr marL="0" indent="0" algn="ctr">
              <a:buFont typeface="Wingdings" charset="0"/>
              <a:buNone/>
            </a:pPr>
            <a:endParaRPr lang="en-US" sz="1800" i="1" dirty="0" smtClean="0">
              <a:latin typeface="Tahoma" charset="0"/>
              <a:ea typeface="ＭＳ Ｐゴシック" charset="0"/>
              <a:cs typeface="Tahoma" charset="0"/>
            </a:endParaRPr>
          </a:p>
          <a:p>
            <a:pPr marL="0" indent="0" algn="ctr">
              <a:buFont typeface="Wingdings" charset="0"/>
              <a:buNone/>
            </a:pPr>
            <a:endParaRPr lang="en-US" sz="1800" i="1" dirty="0">
              <a:latin typeface="Tahoma" charset="0"/>
              <a:ea typeface="ＭＳ Ｐゴシック" charset="0"/>
              <a:cs typeface="Tahoma" charset="0"/>
            </a:endParaRPr>
          </a:p>
          <a:p>
            <a:pPr marL="0" indent="0" algn="ctr">
              <a:buFont typeface="Wingdings" charset="0"/>
              <a:buNone/>
            </a:pPr>
            <a:endParaRPr lang="en-US" sz="1800" i="1" dirty="0" smtClean="0">
              <a:latin typeface="Tahoma" charset="0"/>
              <a:ea typeface="ＭＳ Ｐゴシック" charset="0"/>
              <a:cs typeface="Tahoma" charset="0"/>
            </a:endParaRPr>
          </a:p>
          <a:p>
            <a:pPr marL="0" indent="0" algn="ctr">
              <a:buFont typeface="Wingdings" charset="0"/>
              <a:buNone/>
            </a:pPr>
            <a:endParaRPr lang="en-US" sz="1800" i="1" dirty="0"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057400" cy="264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2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Extended@3.2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" name="Picture 8" descr="fig_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274"/>
            <a:ext cx="9144000" cy="59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</a:t>
            </a:r>
            <a:r>
              <a:rPr lang="en-US" dirty="0" smtClean="0"/>
              <a:t>@4.0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 descr="fig_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274"/>
            <a:ext cx="9144000" cy="59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1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Inclined@4.0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Picture 2" descr="fig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274"/>
            <a:ext cx="9144000" cy="59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1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FullyInclined</a:t>
            </a:r>
            <a:r>
              <a:rPr lang="en-US" dirty="0"/>
              <a:t>@4.0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 descr="fig_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274"/>
            <a:ext cx="9144000" cy="59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1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5486400" cy="1828800"/>
          </a:xfrm>
          <a:solidFill>
            <a:srgbClr val="DCE6F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Given the overall timescale the scope of STEP1 has to be clear and focused. </a:t>
            </a:r>
          </a:p>
          <a:p>
            <a:r>
              <a:rPr lang="en-US" dirty="0" smtClean="0"/>
              <a:t>A small experts group started bi-daily meetings to converge on a working release </a:t>
            </a:r>
          </a:p>
          <a:p>
            <a:pPr lvl="1"/>
            <a:r>
              <a:rPr lang="en-US" dirty="0" smtClean="0"/>
              <a:t>Release ready (</a:t>
            </a:r>
            <a:r>
              <a:rPr lang="en-US" dirty="0" err="1" smtClean="0"/>
              <a:t>simon</a:t>
            </a:r>
            <a:r>
              <a:rPr lang="en-US" dirty="0" smtClean="0"/>
              <a:t>, Noemi release </a:t>
            </a:r>
            <a:r>
              <a:rPr lang="en-US" dirty="0" err="1" smtClean="0"/>
              <a:t>coord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Tracking studies are the priority!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 descr="Layout_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81200"/>
            <a:ext cx="2971800" cy="1981200"/>
          </a:xfrm>
          <a:prstGeom prst="rect">
            <a:avLst/>
          </a:prstGeom>
        </p:spPr>
      </p:pic>
      <p:pic>
        <p:nvPicPr>
          <p:cNvPr id="6" name="Picture 5" descr="Layout_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6200"/>
            <a:ext cx="2971800" cy="1981200"/>
          </a:xfrm>
          <a:prstGeom prst="rect">
            <a:avLst/>
          </a:prstGeom>
        </p:spPr>
      </p:pic>
      <p:pic>
        <p:nvPicPr>
          <p:cNvPr id="9" name="Picture 8" descr="Screen Shot 2015-09-23 at 13.2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038600"/>
            <a:ext cx="2514600" cy="10356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05600" y="152400"/>
            <a:ext cx="137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Extended@3.2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2057400"/>
            <a:ext cx="137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Extended@4.0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2278" y="3807023"/>
            <a:ext cx="123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Inclined@4.0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04800" y="2971800"/>
            <a:ext cx="5486400" cy="190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Extended:</a:t>
            </a:r>
          </a:p>
          <a:p>
            <a:r>
              <a:rPr lang="en-US" sz="1800" dirty="0" smtClean="0"/>
              <a:t>More realistic tracking studies for the forward region, including comparing 3.2 and 4.0</a:t>
            </a:r>
          </a:p>
          <a:p>
            <a:r>
              <a:rPr lang="en-US" sz="1800" dirty="0" smtClean="0"/>
              <a:t>Pattern recognition studies and performance with long clusters, including simplify the forward region for STEP2 layout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76200" y="4953000"/>
            <a:ext cx="5105400" cy="175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Inclined:</a:t>
            </a:r>
          </a:p>
          <a:p>
            <a:r>
              <a:rPr lang="en-US" sz="1800" dirty="0" smtClean="0"/>
              <a:t>Resolution and pattern recognition studies; quantify the advantage of multiple hits/layers</a:t>
            </a:r>
          </a:p>
          <a:p>
            <a:r>
              <a:rPr lang="en-US" sz="1800" dirty="0" smtClean="0"/>
              <a:t>Optimization of the full barrel and forward region for STEP2 layout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5257800" y="5181600"/>
            <a:ext cx="3733800" cy="1600200"/>
          </a:xfrm>
          <a:prstGeom prst="rect">
            <a:avLst/>
          </a:prstGeom>
          <a:solidFill>
            <a:srgbClr val="F2F2F2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Strips:</a:t>
            </a:r>
          </a:p>
          <a:p>
            <a:r>
              <a:rPr lang="en-US" sz="1800" dirty="0" smtClean="0"/>
              <a:t>Verify 8mm module gap fix in the barrel works</a:t>
            </a:r>
          </a:p>
          <a:p>
            <a:r>
              <a:rPr lang="en-US" sz="1800" dirty="0" smtClean="0"/>
              <a:t>Test strip performance </a:t>
            </a:r>
            <a:r>
              <a:rPr lang="en-US" sz="1800" dirty="0" err="1" smtClean="0"/>
              <a:t>vs</a:t>
            </a:r>
            <a:r>
              <a:rPr lang="en-US" sz="1800" dirty="0" smtClean="0"/>
              <a:t> Pixel layout input to  strip TDR strategy</a:t>
            </a:r>
          </a:p>
        </p:txBody>
      </p:sp>
    </p:spTree>
    <p:extLst>
      <p:ext uri="{BB962C8B-B14F-4D97-AF65-F5344CB8AC3E}">
        <p14:creationId xmlns:p14="http://schemas.microsoft.com/office/powerpoint/2010/main" val="122170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Layouts strategy </a:t>
            </a:r>
            <a:r>
              <a:rPr lang="en-US" dirty="0" smtClean="0"/>
              <a:t>– 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800600" cy="556260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hlinkClick r:id="rId2"/>
              </a:rPr>
              <a:t>Inclined@4.0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sz="1800" dirty="0" smtClean="0"/>
              <a:t>Inclined in L0/L1 only. 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4"/>
              </a:rPr>
              <a:t>BaselineInclined</a:t>
            </a:r>
            <a:r>
              <a:rPr lang="en-US" dirty="0">
                <a:hlinkClick r:id="rId4"/>
              </a:rPr>
              <a:t>@</a:t>
            </a:r>
            <a:r>
              <a:rPr lang="en-US" dirty="0" smtClean="0">
                <a:hlinkClick r:id="rId4"/>
              </a:rPr>
              <a:t>4.0</a:t>
            </a:r>
            <a:r>
              <a:rPr lang="en-US" dirty="0" smtClean="0"/>
              <a:t> </a:t>
            </a:r>
          </a:p>
          <a:p>
            <a:pPr lvl="2"/>
            <a:r>
              <a:rPr lang="en-US" sz="1800" dirty="0" smtClean="0"/>
              <a:t>Optimization in the inclined approach in the full detector, including outer barrel and in the end-caps. </a:t>
            </a:r>
            <a:endParaRPr lang="en-US" sz="1800" dirty="0"/>
          </a:p>
          <a:p>
            <a:pPr lvl="2"/>
            <a:endParaRPr lang="en-US" sz="1800" dirty="0" smtClean="0"/>
          </a:p>
          <a:p>
            <a:pPr lvl="1"/>
            <a:r>
              <a:rPr lang="en-US" dirty="0">
                <a:hlinkClick r:id="rId5"/>
              </a:rPr>
              <a:t>Extended@4.0</a:t>
            </a:r>
            <a:r>
              <a:rPr lang="en-US" dirty="0"/>
              <a:t>  </a:t>
            </a:r>
          </a:p>
          <a:p>
            <a:pPr lvl="2"/>
            <a:r>
              <a:rPr lang="en-US" sz="1800" dirty="0"/>
              <a:t>Extended barrel in L0/L1 </a:t>
            </a:r>
            <a:endParaRPr lang="en-US" dirty="0" smtClean="0">
              <a:hlinkClick r:id="rId5"/>
            </a:endParaRPr>
          </a:p>
          <a:p>
            <a:pPr lvl="1"/>
            <a:r>
              <a:rPr lang="en-US" dirty="0" smtClean="0">
                <a:hlinkClick r:id="rId5"/>
              </a:rPr>
              <a:t>BaselineExtended</a:t>
            </a:r>
            <a:r>
              <a:rPr lang="en-US" dirty="0">
                <a:hlinkClick r:id="rId5"/>
              </a:rPr>
              <a:t>@4.0</a:t>
            </a:r>
            <a:r>
              <a:rPr lang="en-US" dirty="0"/>
              <a:t>  </a:t>
            </a:r>
          </a:p>
          <a:p>
            <a:pPr lvl="2"/>
            <a:r>
              <a:rPr lang="en-US" sz="1800" dirty="0"/>
              <a:t>Extended barrel in L0/L1 </a:t>
            </a:r>
            <a:r>
              <a:rPr lang="en-US" sz="1800" dirty="0" smtClean="0"/>
              <a:t>and optimized end-cap, assuming that the extended “hit” is not just a hit. </a:t>
            </a:r>
            <a:endParaRPr lang="en-US" sz="1800" dirty="0"/>
          </a:p>
          <a:p>
            <a:pPr lvl="2"/>
            <a:endParaRPr lang="en-US" sz="1800" dirty="0" smtClean="0"/>
          </a:p>
          <a:p>
            <a:pPr marL="914400" lvl="2" indent="0">
              <a:buNone/>
            </a:pPr>
            <a:endParaRPr lang="en-US" sz="1800" dirty="0" smtClean="0"/>
          </a:p>
          <a:p>
            <a:pPr lvl="2"/>
            <a:endParaRPr lang="en-US" sz="1800" dirty="0"/>
          </a:p>
          <a:p>
            <a:pPr lvl="2"/>
            <a:endParaRPr lang="en-US" sz="1800" dirty="0"/>
          </a:p>
          <a:p>
            <a:pPr marL="0" indent="0">
              <a:buNone/>
            </a:pPr>
            <a:endParaRPr lang="en-US" sz="1400" dirty="0" smtClean="0"/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81800" y="6248400"/>
            <a:ext cx="2133600" cy="244475"/>
          </a:xfrm>
        </p:spPr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1" y="1600200"/>
            <a:ext cx="106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ahoma"/>
                <a:cs typeface="Tahoma"/>
              </a:rPr>
              <a:t>Optimization</a:t>
            </a:r>
            <a:endParaRPr lang="en-US" b="1" i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304800" y="1295400"/>
            <a:ext cx="533400" cy="16002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1" y="4114800"/>
            <a:ext cx="106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ahoma"/>
                <a:cs typeface="Tahoma"/>
              </a:rPr>
              <a:t>Optimization</a:t>
            </a:r>
            <a:endParaRPr lang="en-US" b="1" i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457200" y="3810000"/>
            <a:ext cx="533400" cy="16002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Screen Shot 2015-11-17 at 13.00.1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04709"/>
            <a:ext cx="3657600" cy="2196230"/>
          </a:xfrm>
          <a:prstGeom prst="rect">
            <a:avLst/>
          </a:prstGeom>
        </p:spPr>
      </p:pic>
      <p:pic>
        <p:nvPicPr>
          <p:cNvPr id="10" name="Picture 9" descr="Screen Shot 2015-11-17 at 07.12.4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09" y="1600200"/>
            <a:ext cx="3223491" cy="18662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1443768">
            <a:off x="6484935" y="516426"/>
            <a:ext cx="196269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  <a:cs typeface="Tahoma"/>
              </a:rPr>
              <a:t>Work in Progress</a:t>
            </a:r>
          </a:p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  <a:cs typeface="Tahoma"/>
              </a:rPr>
              <a:t>Will profit by </a:t>
            </a:r>
          </a:p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/>
                <a:cs typeface="Tahoma"/>
              </a:rPr>
              <a:t>ongoing studies</a:t>
            </a:r>
            <a:endParaRPr lang="en-US" sz="1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6385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6-02-05 at 11.26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7"/>
          <a:stretch/>
        </p:blipFill>
        <p:spPr>
          <a:xfrm>
            <a:off x="76200" y="1143000"/>
            <a:ext cx="8966043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868362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3505200"/>
            <a:ext cx="5592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ahoma"/>
                <a:cs typeface="Tahoma"/>
              </a:rPr>
              <a:t>STEP1  </a:t>
            </a:r>
            <a:r>
              <a:rPr lang="en-US" dirty="0" smtClean="0">
                <a:latin typeface="Tahoma"/>
                <a:cs typeface="Tahoma"/>
              </a:rPr>
              <a:t>three layouts – difference in innermost layers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ahoma"/>
                <a:cs typeface="Tahoma"/>
              </a:rPr>
              <a:t>STEP1.5</a:t>
            </a:r>
            <a:r>
              <a:rPr lang="en-US" dirty="0" smtClean="0">
                <a:latin typeface="Tahoma"/>
                <a:cs typeface="Tahoma"/>
              </a:rPr>
              <a:t> Layouts for strip TDR!</a:t>
            </a:r>
            <a:endParaRPr lang="en-US" dirty="0">
              <a:latin typeface="Tahoma"/>
              <a:cs typeface="Tahoma"/>
            </a:endParaRPr>
          </a:p>
          <a:p>
            <a:r>
              <a:rPr lang="en-US" i="1" dirty="0">
                <a:solidFill>
                  <a:srgbClr val="FF0000"/>
                </a:solidFill>
                <a:latin typeface="Tahoma"/>
                <a:cs typeface="Tahoma"/>
              </a:rPr>
              <a:t>STEP2</a:t>
            </a:r>
            <a:r>
              <a:rPr lang="en-US" dirty="0">
                <a:latin typeface="Tahoma"/>
                <a:cs typeface="Tahoma"/>
              </a:rPr>
              <a:t>  </a:t>
            </a:r>
            <a:r>
              <a:rPr lang="en-US" dirty="0" smtClean="0">
                <a:latin typeface="Tahoma"/>
                <a:cs typeface="Tahoma"/>
              </a:rPr>
              <a:t>Layouts for TF final report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7848600" y="2895600"/>
            <a:ext cx="228600" cy="2286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52800" y="609600"/>
            <a:ext cx="2770823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ahoma"/>
                <a:cs typeface="Tahoma"/>
              </a:rPr>
              <a:t>Ready for Strip TDR production!</a:t>
            </a:r>
            <a:endParaRPr lang="en-US" sz="1400" i="1" dirty="0">
              <a:latin typeface="Tahoma"/>
              <a:cs typeface="Tahoma"/>
            </a:endParaRPr>
          </a:p>
        </p:txBody>
      </p:sp>
      <p:cxnSp>
        <p:nvCxnSpPr>
          <p:cNvPr id="16" name="Straight Arrow Connector 15"/>
          <p:cNvCxnSpPr>
            <a:stCxn id="2" idx="2"/>
          </p:cNvCxnSpPr>
          <p:nvPr/>
        </p:nvCxnSpPr>
        <p:spPr>
          <a:xfrm flipH="1">
            <a:off x="3048000" y="944562"/>
            <a:ext cx="1066800" cy="8827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35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1.5: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 descr="Layout_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81200"/>
            <a:ext cx="2971800" cy="1981200"/>
          </a:xfrm>
          <a:prstGeom prst="rect">
            <a:avLst/>
          </a:prstGeom>
        </p:spPr>
      </p:pic>
      <p:pic>
        <p:nvPicPr>
          <p:cNvPr id="6" name="Picture 5" descr="Layout_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76200"/>
            <a:ext cx="2971800" cy="1981200"/>
          </a:xfrm>
          <a:prstGeom prst="rect">
            <a:avLst/>
          </a:prstGeom>
        </p:spPr>
      </p:pic>
      <p:pic>
        <p:nvPicPr>
          <p:cNvPr id="9" name="Picture 8" descr="Screen Shot 2015-09-23 at 13.21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038600"/>
            <a:ext cx="2514600" cy="10356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05600" y="152400"/>
            <a:ext cx="137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Extended@3.2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2057400"/>
            <a:ext cx="137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Extended@4.0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2278" y="3807023"/>
            <a:ext cx="123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Inclined@4.0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304800" y="2971800"/>
            <a:ext cx="5486400" cy="190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Extended:</a:t>
            </a:r>
          </a:p>
          <a:p>
            <a:r>
              <a:rPr lang="en-US" sz="1800" dirty="0" smtClean="0"/>
              <a:t>More realistic tracking studies for the forward region, including comparing 3.2 and 4.0</a:t>
            </a:r>
          </a:p>
          <a:p>
            <a:r>
              <a:rPr lang="en-US" sz="1800" dirty="0" smtClean="0"/>
              <a:t>Pattern recognition studies and performance with long clusters, including simplify the forward region for STEP2 layout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76200" y="4953000"/>
            <a:ext cx="5105400" cy="175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Inclined:</a:t>
            </a:r>
          </a:p>
          <a:p>
            <a:r>
              <a:rPr lang="en-US" sz="1800" dirty="0" smtClean="0"/>
              <a:t>Resolution and pattern recognition studies; quantify the advantage of multiple hits/layers</a:t>
            </a:r>
          </a:p>
          <a:p>
            <a:r>
              <a:rPr lang="en-US" sz="1800" dirty="0" smtClean="0"/>
              <a:t>Optimization of the full barrel and forward region for STEP2 layout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257800" y="5181600"/>
            <a:ext cx="3733800" cy="1600200"/>
          </a:xfrm>
          <a:prstGeom prst="rect">
            <a:avLst/>
          </a:prstGeom>
          <a:solidFill>
            <a:srgbClr val="F2F2F2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Strips:</a:t>
            </a:r>
          </a:p>
          <a:p>
            <a:r>
              <a:rPr lang="en-US" sz="1800" dirty="0" smtClean="0"/>
              <a:t>Verify 8mm module gap fix in the barrel works</a:t>
            </a:r>
          </a:p>
          <a:p>
            <a:r>
              <a:rPr lang="en-US" sz="1800" dirty="0" smtClean="0"/>
              <a:t>Test strip performance </a:t>
            </a:r>
            <a:r>
              <a:rPr lang="en-US" sz="1800" dirty="0" err="1" smtClean="0"/>
              <a:t>vs</a:t>
            </a:r>
            <a:r>
              <a:rPr lang="en-US" sz="1800" dirty="0" smtClean="0"/>
              <a:t> Pixel layout input to  strip TDR strategy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5486400" cy="1828800"/>
          </a:xfrm>
          <a:solidFill>
            <a:srgbClr val="DCE6F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Given the overall timescale the scope of STEP 1 has to be clear and focused. </a:t>
            </a:r>
          </a:p>
          <a:p>
            <a:r>
              <a:rPr lang="en-US" dirty="0" smtClean="0"/>
              <a:t>A small experts group started </a:t>
            </a:r>
            <a:r>
              <a:rPr lang="en-US" dirty="0" err="1" smtClean="0"/>
              <a:t>bidaily</a:t>
            </a:r>
            <a:r>
              <a:rPr lang="en-US" dirty="0" smtClean="0"/>
              <a:t> meetings to converge on a working release </a:t>
            </a:r>
          </a:p>
          <a:p>
            <a:pPr lvl="1"/>
            <a:r>
              <a:rPr lang="en-US" dirty="0" smtClean="0"/>
              <a:t>Release report today!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Tracking studies are the priority!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066800" y="2133600"/>
            <a:ext cx="6400800" cy="2514600"/>
          </a:xfrm>
          <a:prstGeom prst="rect">
            <a:avLst/>
          </a:prstGeom>
          <a:solidFill>
            <a:srgbClr val="F2F2F2"/>
          </a:solidFill>
          <a:ln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Strips:</a:t>
            </a:r>
          </a:p>
          <a:p>
            <a:pPr marL="0" indent="0">
              <a:buNone/>
            </a:pPr>
            <a:r>
              <a:rPr lang="en-US" i="1" dirty="0"/>
              <a:t>Realistic enough for strip TDR! 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Include strip petal description and module gap in EC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Pixel: </a:t>
            </a: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/>
              <a:t>Realistic enough </a:t>
            </a:r>
            <a:r>
              <a:rPr lang="en-US" i="1" dirty="0" smtClean="0"/>
              <a:t>for </a:t>
            </a:r>
            <a:r>
              <a:rPr lang="en-US" i="1" dirty="0" err="1" smtClean="0"/>
              <a:t>sFCAL</a:t>
            </a:r>
            <a:r>
              <a:rPr lang="en-US" i="1" dirty="0" smtClean="0"/>
              <a:t> decision </a:t>
            </a:r>
            <a:r>
              <a:rPr lang="en-US" i="1" dirty="0"/>
              <a:t>strip TDR! </a:t>
            </a:r>
          </a:p>
          <a:p>
            <a:r>
              <a:rPr lang="en-US" dirty="0"/>
              <a:t>Include </a:t>
            </a:r>
            <a:r>
              <a:rPr lang="en-US" dirty="0" smtClean="0"/>
              <a:t>better material and services description </a:t>
            </a:r>
            <a:endParaRPr lang="en-US" dirty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10539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868362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763000" cy="3429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STEP 1.5: Used for </a:t>
            </a:r>
            <a:r>
              <a:rPr lang="en-US" i="1" dirty="0" err="1" smtClean="0"/>
              <a:t>sFCAL</a:t>
            </a:r>
            <a:r>
              <a:rPr lang="en-US" i="1" dirty="0" smtClean="0"/>
              <a:t>, Strip TDR and ECFA </a:t>
            </a:r>
            <a:endParaRPr lang="en-US" i="1" dirty="0" smtClean="0">
              <a:sym typeface="Wingdings"/>
            </a:endParaRPr>
          </a:p>
          <a:p>
            <a:r>
              <a:rPr lang="en-US" dirty="0" smtClean="0"/>
              <a:t>Strips:</a:t>
            </a:r>
          </a:p>
          <a:p>
            <a:pPr lvl="1"/>
            <a:r>
              <a:rPr lang="en-US" dirty="0" smtClean="0"/>
              <a:t>8 mm gap and petals description for the end-cap</a:t>
            </a:r>
          </a:p>
          <a:p>
            <a:pPr lvl="1"/>
            <a:r>
              <a:rPr lang="en-US" dirty="0" smtClean="0"/>
              <a:t>Material description </a:t>
            </a:r>
          </a:p>
          <a:p>
            <a:pPr lvl="1"/>
            <a:r>
              <a:rPr lang="en-US" dirty="0" smtClean="0"/>
              <a:t>Detector characteristics</a:t>
            </a:r>
          </a:p>
          <a:p>
            <a:pPr lvl="1"/>
            <a:r>
              <a:rPr lang="en-US" dirty="0" smtClean="0"/>
              <a:t>… </a:t>
            </a:r>
            <a:r>
              <a:rPr lang="en-US" dirty="0"/>
              <a:t>a</a:t>
            </a:r>
            <a:r>
              <a:rPr lang="en-US" dirty="0" smtClean="0"/>
              <a:t>nything else that is relevant for the TDR! </a:t>
            </a:r>
          </a:p>
          <a:p>
            <a:r>
              <a:rPr lang="en-US" dirty="0" smtClean="0"/>
              <a:t>Pixel: </a:t>
            </a:r>
          </a:p>
          <a:p>
            <a:pPr lvl="1"/>
            <a:r>
              <a:rPr lang="en-US" dirty="0" smtClean="0"/>
              <a:t>Probably two layouts (Inclined and Extended @4.0) </a:t>
            </a:r>
            <a:r>
              <a:rPr lang="en-US" dirty="0" smtClean="0">
                <a:sym typeface="Wingdings"/>
              </a:rPr>
              <a:t> will not change the conclusions for the Strip.</a:t>
            </a:r>
          </a:p>
          <a:p>
            <a:pPr lvl="2"/>
            <a:r>
              <a:rPr lang="en-US" sz="1700" dirty="0" smtClean="0">
                <a:sym typeface="Wingdings"/>
              </a:rPr>
              <a:t>Baseline is STEP1 layouts not to delay samples for Strip TDR. Let’s check where we are in one month. </a:t>
            </a:r>
            <a:endParaRPr lang="en-US" sz="1700" dirty="0" smtClean="0"/>
          </a:p>
          <a:p>
            <a:pPr lvl="1"/>
            <a:r>
              <a:rPr lang="en-US" dirty="0" smtClean="0"/>
              <a:t>Services (critical for the forward region) and material</a:t>
            </a:r>
          </a:p>
          <a:p>
            <a:pPr lvl="1"/>
            <a:r>
              <a:rPr lang="en-US" dirty="0" smtClean="0"/>
              <a:t>Reasonable detector characteristics</a:t>
            </a:r>
          </a:p>
        </p:txBody>
      </p:sp>
      <p:pic>
        <p:nvPicPr>
          <p:cNvPr id="12" name="Picture 11" descr="Screen Shot 2016-02-05 at 11.26.1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7"/>
          <a:stretch/>
        </p:blipFill>
        <p:spPr>
          <a:xfrm>
            <a:off x="76200" y="1143000"/>
            <a:ext cx="8966043" cy="2209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51816" y="76200"/>
            <a:ext cx="5592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ahoma"/>
                <a:cs typeface="Tahoma"/>
              </a:rPr>
              <a:t>STEP1  </a:t>
            </a:r>
            <a:r>
              <a:rPr lang="en-US" dirty="0" smtClean="0">
                <a:latin typeface="Tahoma"/>
                <a:cs typeface="Tahoma"/>
              </a:rPr>
              <a:t>three layouts – difference in innermost layers</a:t>
            </a:r>
          </a:p>
          <a:p>
            <a:r>
              <a:rPr lang="en-US" i="1" dirty="0" smtClean="0">
                <a:solidFill>
                  <a:srgbClr val="FF0000"/>
                </a:solidFill>
                <a:latin typeface="Tahoma"/>
                <a:cs typeface="Tahoma"/>
              </a:rPr>
              <a:t>STEP1.5</a:t>
            </a:r>
            <a:r>
              <a:rPr lang="en-US" dirty="0" smtClean="0">
                <a:latin typeface="Tahoma"/>
                <a:cs typeface="Tahoma"/>
              </a:rPr>
              <a:t> Layouts for strip TDR!</a:t>
            </a:r>
            <a:endParaRPr lang="en-US" dirty="0">
              <a:latin typeface="Tahoma"/>
              <a:cs typeface="Tahoma"/>
            </a:endParaRPr>
          </a:p>
          <a:p>
            <a:r>
              <a:rPr lang="en-US" i="1" dirty="0">
                <a:solidFill>
                  <a:srgbClr val="FF0000"/>
                </a:solidFill>
                <a:latin typeface="Tahoma"/>
                <a:cs typeface="Tahoma"/>
              </a:rPr>
              <a:t>STEP2</a:t>
            </a:r>
            <a:r>
              <a:rPr lang="en-US" dirty="0">
                <a:latin typeface="Tahoma"/>
                <a:cs typeface="Tahoma"/>
              </a:rPr>
              <a:t>  </a:t>
            </a:r>
            <a:r>
              <a:rPr lang="en-US" dirty="0" smtClean="0">
                <a:latin typeface="Tahoma"/>
                <a:cs typeface="Tahoma"/>
              </a:rPr>
              <a:t>Layouts for TF final report</a:t>
            </a:r>
          </a:p>
        </p:txBody>
      </p:sp>
      <p:sp>
        <p:nvSpPr>
          <p:cNvPr id="19" name="5-Point Star 18"/>
          <p:cNvSpPr/>
          <p:nvPr/>
        </p:nvSpPr>
        <p:spPr>
          <a:xfrm>
            <a:off x="7848600" y="2895600"/>
            <a:ext cx="228600" cy="2286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57600" y="1447800"/>
            <a:ext cx="195545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ahoma"/>
                <a:cs typeface="Tahoma"/>
              </a:rPr>
              <a:t>Strip TDR production!</a:t>
            </a:r>
            <a:endParaRPr lang="en-US" sz="1400" i="1" dirty="0">
              <a:latin typeface="Tahoma"/>
              <a:cs typeface="Tahoma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048000" y="1600200"/>
            <a:ext cx="609600" cy="227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95400" y="1219200"/>
            <a:ext cx="0" cy="2209800"/>
          </a:xfrm>
          <a:prstGeom prst="line">
            <a:avLst/>
          </a:prstGeom>
          <a:ln>
            <a:solidFill>
              <a:srgbClr val="FF33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362200" y="2133600"/>
            <a:ext cx="6096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88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samples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153400" cy="5334000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000000"/>
                </a:solidFill>
              </a:rPr>
              <a:t>20.20.X will be used for step 1 production (sweeps from 20.7.X)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</a:t>
            </a:r>
            <a:r>
              <a:rPr lang="en-US" sz="1600" dirty="0" smtClean="0">
                <a:solidFill>
                  <a:srgbClr val="0000FF"/>
                </a:solidFill>
              </a:rPr>
              <a:t>(</a:t>
            </a:r>
            <a:r>
              <a:rPr lang="en-US" sz="1600" dirty="0" err="1" smtClean="0">
                <a:solidFill>
                  <a:srgbClr val="0000FF"/>
                </a:solidFill>
              </a:rPr>
              <a:t>howto</a:t>
            </a:r>
            <a:r>
              <a:rPr lang="en-US" sz="1600" dirty="0" smtClean="0">
                <a:solidFill>
                  <a:srgbClr val="0000FF"/>
                </a:solidFill>
              </a:rPr>
              <a:t> in https</a:t>
            </a:r>
            <a:r>
              <a:rPr lang="en-US" sz="1600" dirty="0">
                <a:solidFill>
                  <a:srgbClr val="0000FF"/>
                </a:solidFill>
              </a:rPr>
              <a:t>://</a:t>
            </a:r>
            <a:r>
              <a:rPr lang="en-US" sz="1600" dirty="0" err="1">
                <a:solidFill>
                  <a:srgbClr val="0000FF"/>
                </a:solidFill>
              </a:rPr>
              <a:t>its.cern.ch</a:t>
            </a:r>
            <a:r>
              <a:rPr lang="en-US" sz="1600" dirty="0">
                <a:solidFill>
                  <a:srgbClr val="0000FF"/>
                </a:solidFill>
              </a:rPr>
              <a:t>/</a:t>
            </a:r>
            <a:r>
              <a:rPr lang="en-US" sz="1600" dirty="0" err="1">
                <a:solidFill>
                  <a:srgbClr val="0000FF"/>
                </a:solidFill>
              </a:rPr>
              <a:t>jira</a:t>
            </a:r>
            <a:r>
              <a:rPr lang="en-US" sz="1600" dirty="0">
                <a:solidFill>
                  <a:srgbClr val="0000FF"/>
                </a:solidFill>
              </a:rPr>
              <a:t>/browse/ATLSWUPGR-</a:t>
            </a:r>
            <a:r>
              <a:rPr lang="en-US" sz="1600" dirty="0" smtClean="0">
                <a:solidFill>
                  <a:srgbClr val="0000FF"/>
                </a:solidFill>
              </a:rPr>
              <a:t>31)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trip description developments for ITK step 1.5 layouts in MIG9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or each layouts requested:</a:t>
            </a:r>
          </a:p>
          <a:p>
            <a:pPr marL="1657350" lvl="3" indent="-342900">
              <a:buFont typeface="Arial"/>
              <a:buChar char="•"/>
            </a:pPr>
            <a:r>
              <a:rPr lang="en-US" sz="1600" dirty="0" err="1">
                <a:solidFill>
                  <a:srgbClr val="000000"/>
                </a:solidFill>
              </a:rPr>
              <a:t>m</a:t>
            </a:r>
            <a:r>
              <a:rPr lang="en-US" sz="1600" dirty="0" err="1" smtClean="0">
                <a:solidFill>
                  <a:srgbClr val="000000"/>
                </a:solidFill>
              </a:rPr>
              <a:t>inbias</a:t>
            </a:r>
            <a:r>
              <a:rPr lang="en-US" sz="1600" dirty="0" smtClean="0">
                <a:solidFill>
                  <a:srgbClr val="000000"/>
                </a:solidFill>
              </a:rPr>
              <a:t> (100k@high </a:t>
            </a:r>
            <a:r>
              <a:rPr lang="en-US" sz="1600" dirty="0" err="1" smtClean="0">
                <a:solidFill>
                  <a:srgbClr val="000000"/>
                </a:solidFill>
              </a:rPr>
              <a:t>pt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and 1M@lowpt) </a:t>
            </a:r>
            <a:r>
              <a:rPr lang="en-US" sz="1600" dirty="0" smtClean="0">
                <a:solidFill>
                  <a:srgbClr val="000000"/>
                </a:solidFill>
                <a:sym typeface="Wingdings"/>
              </a:rPr>
              <a:t> already </a:t>
            </a:r>
            <a:r>
              <a:rPr lang="en-US" sz="1600" dirty="0" err="1" smtClean="0">
                <a:solidFill>
                  <a:srgbClr val="000000"/>
                </a:solidFill>
                <a:sym typeface="Wingdings"/>
              </a:rPr>
              <a:t>finshed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1657350" lvl="3" indent="-3429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5k of single </a:t>
            </a:r>
            <a:r>
              <a:rPr lang="en-US" sz="1600" dirty="0" err="1" smtClean="0">
                <a:solidFill>
                  <a:srgbClr val="000000"/>
                </a:solidFill>
              </a:rPr>
              <a:t>pions</a:t>
            </a:r>
            <a:r>
              <a:rPr lang="en-US" sz="1600" dirty="0" smtClean="0">
                <a:solidFill>
                  <a:srgbClr val="000000"/>
                </a:solidFill>
              </a:rPr>
              <a:t> (pi0,pi+,pi-), single μ, </a:t>
            </a:r>
            <a:r>
              <a:rPr lang="en-US" sz="1600" dirty="0" err="1" smtClean="0">
                <a:solidFill>
                  <a:srgbClr val="000000"/>
                </a:solidFill>
              </a:rPr>
              <a:t>ttbar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sample production status in:</a:t>
            </a:r>
            <a:endParaRPr lang="en-US" u="sng" dirty="0" smtClean="0">
              <a:solidFill>
                <a:srgbClr val="000000"/>
              </a:solidFill>
              <a:hlinkClick r:id="rId2"/>
            </a:endParaRP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0000FF"/>
                </a:solidFill>
                <a:hlinkClick r:id="rId2"/>
              </a:rPr>
              <a:t>https</a:t>
            </a:r>
            <a:r>
              <a:rPr lang="en-US" sz="1600" dirty="0">
                <a:solidFill>
                  <a:srgbClr val="0000FF"/>
                </a:solidFill>
                <a:hlinkClick r:id="rId2"/>
              </a:rPr>
              <a:t>://twiki.cern.ch/twiki/bin/viewauth/Atlas/</a:t>
            </a:r>
            <a:r>
              <a:rPr lang="en-US" sz="1600" dirty="0" smtClean="0">
                <a:solidFill>
                  <a:srgbClr val="0000FF"/>
                </a:solidFill>
                <a:hlinkClick r:id="rId2"/>
              </a:rPr>
              <a:t>UpgradeSimulationInnerTracker</a:t>
            </a:r>
            <a:endParaRPr lang="en-US" sz="1600" dirty="0" smtClean="0">
              <a:solidFill>
                <a:srgbClr val="0000FF"/>
              </a:solidFill>
            </a:endParaRPr>
          </a:p>
          <a:p>
            <a:pPr lvl="1"/>
            <a:r>
              <a:rPr lang="en-US" sz="1600" dirty="0">
                <a:solidFill>
                  <a:srgbClr val="800000"/>
                </a:solidFill>
              </a:rPr>
              <a:t>m</a:t>
            </a:r>
            <a:r>
              <a:rPr lang="en-US" sz="1600" dirty="0" smtClean="0">
                <a:solidFill>
                  <a:srgbClr val="800000"/>
                </a:solidFill>
              </a:rPr>
              <a:t>ain issues:</a:t>
            </a:r>
          </a:p>
          <a:p>
            <a:pPr lvl="2">
              <a:buFont typeface="Arial"/>
              <a:buChar char="•"/>
            </a:pPr>
            <a:r>
              <a:rPr lang="en-US" sz="1600" dirty="0" smtClean="0">
                <a:solidFill>
                  <a:srgbClr val="800000"/>
                </a:solidFill>
              </a:rPr>
              <a:t>ITK only samples so far </a:t>
            </a:r>
            <a:r>
              <a:rPr lang="en-US" sz="1600" dirty="0" smtClean="0">
                <a:solidFill>
                  <a:srgbClr val="800000"/>
                </a:solidFill>
                <a:sym typeface="Wingdings"/>
              </a:rPr>
              <a:t> need to validate full detector</a:t>
            </a:r>
            <a:endParaRPr lang="en-US" sz="1600" dirty="0">
              <a:solidFill>
                <a:srgbClr val="800000"/>
              </a:solidFill>
            </a:endParaRPr>
          </a:p>
          <a:p>
            <a:pPr lvl="2">
              <a:buFont typeface="Arial"/>
              <a:buChar char="•"/>
            </a:pPr>
            <a:r>
              <a:rPr lang="en-US" sz="1600" dirty="0" smtClean="0">
                <a:solidFill>
                  <a:srgbClr val="800000"/>
                </a:solidFill>
              </a:rPr>
              <a:t>LOI is not yet validated in 20.7</a:t>
            </a:r>
            <a:endParaRPr lang="en-US" sz="1600" dirty="0">
              <a:solidFill>
                <a:srgbClr val="800000"/>
              </a:solidFill>
            </a:endParaRPr>
          </a:p>
          <a:p>
            <a:endParaRPr lang="en-US" sz="1600" dirty="0" smtClean="0">
              <a:solidFill>
                <a:srgbClr val="8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 descr="pull_muons_mu0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81" y="4485597"/>
            <a:ext cx="3335319" cy="2372403"/>
          </a:xfrm>
          <a:prstGeom prst="rect">
            <a:avLst/>
          </a:prstGeom>
        </p:spPr>
      </p:pic>
      <p:pic>
        <p:nvPicPr>
          <p:cNvPr id="6" name="Picture 5" descr="ptreco-pttrue_ttbar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08035"/>
            <a:ext cx="3310466" cy="23499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4191000"/>
            <a:ext cx="254548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 smtClean="0">
                <a:solidFill>
                  <a:srgbClr val="0000FF"/>
                </a:solidFill>
              </a:rPr>
              <a:t>ulls fine except ExtBrl3.2</a:t>
            </a:r>
          </a:p>
        </p:txBody>
      </p:sp>
    </p:spTree>
    <p:extLst>
      <p:ext uri="{BB962C8B-B14F-4D97-AF65-F5344CB8AC3E}">
        <p14:creationId xmlns:p14="http://schemas.microsoft.com/office/powerpoint/2010/main" val="378849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Layout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63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Layout Task Force </a:t>
            </a:r>
            <a:r>
              <a:rPr lang="en-US" dirty="0" smtClean="0"/>
              <a:t>established in Dec </a:t>
            </a:r>
            <a:r>
              <a:rPr lang="en-US" dirty="0"/>
              <a:t>2014, </a:t>
            </a:r>
            <a:r>
              <a:rPr lang="en-US" dirty="0" smtClean="0"/>
              <a:t>coordinated </a:t>
            </a:r>
            <a:r>
              <a:rPr lang="en-US" dirty="0"/>
              <a:t>by </a:t>
            </a:r>
            <a:r>
              <a:rPr lang="en-US" dirty="0" err="1"/>
              <a:t>Andi</a:t>
            </a:r>
            <a:r>
              <a:rPr lang="en-US" dirty="0"/>
              <a:t> S. and </a:t>
            </a:r>
            <a:r>
              <a:rPr lang="en-US" dirty="0" smtClean="0"/>
              <a:t>CG. </a:t>
            </a: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the TF representatives of the ITK WGs and detectors, as well as </a:t>
            </a:r>
            <a:r>
              <a:rPr lang="en-US" dirty="0" smtClean="0"/>
              <a:t>performance, </a:t>
            </a:r>
            <a:r>
              <a:rPr lang="en-US" dirty="0"/>
              <a:t>p</a:t>
            </a:r>
            <a:r>
              <a:rPr lang="en-US" dirty="0" smtClean="0"/>
              <a:t>hysics </a:t>
            </a:r>
            <a:r>
              <a:rPr lang="en-US" dirty="0"/>
              <a:t>and upgrade groups. </a:t>
            </a:r>
            <a:r>
              <a:rPr lang="en-US" dirty="0" smtClean="0"/>
              <a:t>Biweekly meetings on Friday </a:t>
            </a:r>
            <a:r>
              <a:rPr lang="en-US" dirty="0"/>
              <a:t>4-6 pm </a:t>
            </a:r>
          </a:p>
          <a:p>
            <a:pPr lvl="1"/>
            <a:r>
              <a:rPr lang="en-US" dirty="0"/>
              <a:t>Mailing list: </a:t>
            </a:r>
            <a:r>
              <a:rPr lang="en-US" dirty="0">
                <a:hlinkClick r:id="rId2"/>
              </a:rPr>
              <a:t>atlas-itk-ILTF@</a:t>
            </a:r>
            <a:r>
              <a:rPr lang="en-US" dirty="0" smtClean="0">
                <a:hlinkClick r:id="rId2"/>
              </a:rPr>
              <a:t>cern.ch</a:t>
            </a:r>
            <a:endParaRPr lang="en-US" dirty="0"/>
          </a:p>
          <a:p>
            <a:pPr lvl="1"/>
            <a:r>
              <a:rPr lang="en-US" dirty="0" err="1"/>
              <a:t>Twiki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https://twiki.cern.ch/twiki/bin/viewauth/Atlas/</a:t>
            </a:r>
            <a:r>
              <a:rPr lang="en-US" dirty="0" smtClean="0">
                <a:hlinkClick r:id="rId3"/>
              </a:rPr>
              <a:t>ITkLayoutTaskForce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lvl="1" indent="-34290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Now working </a:t>
            </a:r>
            <a:r>
              <a:rPr lang="en-US" sz="2000" dirty="0">
                <a:solidFill>
                  <a:schemeClr val="tx1"/>
                </a:solidFill>
              </a:rPr>
              <a:t>in strict contact with the </a:t>
            </a:r>
            <a:r>
              <a:rPr lang="en-US" sz="2000" dirty="0">
                <a:solidFill>
                  <a:srgbClr val="FF0000"/>
                </a:solidFill>
              </a:rPr>
              <a:t>ITK Simulation and Performance</a:t>
            </a:r>
            <a:r>
              <a:rPr lang="en-US" sz="2000" dirty="0">
                <a:solidFill>
                  <a:schemeClr val="tx1"/>
                </a:solidFill>
              </a:rPr>
              <a:t> group coordinated by </a:t>
            </a:r>
            <a:r>
              <a:rPr lang="en-US" sz="2000" dirty="0" smtClean="0">
                <a:solidFill>
                  <a:schemeClr val="tx1"/>
                </a:solidFill>
              </a:rPr>
              <a:t>Helen Hayward </a:t>
            </a:r>
            <a:r>
              <a:rPr lang="en-US" sz="2000" dirty="0">
                <a:solidFill>
                  <a:schemeClr val="tx1"/>
                </a:solidFill>
              </a:rPr>
              <a:t>and </a:t>
            </a:r>
            <a:r>
              <a:rPr lang="en-US" sz="2000" dirty="0" smtClean="0">
                <a:solidFill>
                  <a:schemeClr val="tx1"/>
                </a:solidFill>
              </a:rPr>
              <a:t>Robert Harrington. Since September </a:t>
            </a:r>
            <a:r>
              <a:rPr lang="en-US" sz="2000" dirty="0">
                <a:solidFill>
                  <a:schemeClr val="tx1"/>
                </a:solidFill>
              </a:rPr>
              <a:t>time devoted to Layouts also in the </a:t>
            </a:r>
            <a:r>
              <a:rPr lang="en-US" sz="2000" dirty="0" err="1">
                <a:solidFill>
                  <a:schemeClr val="tx1"/>
                </a:solidFill>
              </a:rPr>
              <a:t>Sim</a:t>
            </a:r>
            <a:r>
              <a:rPr lang="en-US" sz="2000" dirty="0">
                <a:solidFill>
                  <a:schemeClr val="tx1"/>
                </a:solidFill>
              </a:rPr>
              <a:t>./</a:t>
            </a:r>
            <a:r>
              <a:rPr lang="en-US" sz="2000" dirty="0" err="1">
                <a:solidFill>
                  <a:schemeClr val="tx1"/>
                </a:solidFill>
              </a:rPr>
              <a:t>Perf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smtClean="0"/>
              <a:t>Wednesday 4-6 pm meetings </a:t>
            </a:r>
            <a:r>
              <a:rPr lang="en-US" dirty="0"/>
              <a:t>(</a:t>
            </a:r>
            <a:r>
              <a:rPr lang="en-US" dirty="0" smtClean="0"/>
              <a:t>biweekly for the Layout part)</a:t>
            </a:r>
          </a:p>
          <a:p>
            <a:pPr lvl="1"/>
            <a:r>
              <a:rPr lang="en-US" dirty="0"/>
              <a:t>Mailing list: </a:t>
            </a:r>
            <a:r>
              <a:rPr lang="en-US" dirty="0" smtClean="0">
                <a:hlinkClick r:id="rId4"/>
              </a:rPr>
              <a:t>atlas</a:t>
            </a:r>
            <a:r>
              <a:rPr lang="en-US" dirty="0">
                <a:hlinkClick r:id="rId4"/>
              </a:rPr>
              <a:t>-upgrade-itk-simu-</a:t>
            </a:r>
            <a:r>
              <a:rPr lang="en-US" dirty="0" smtClean="0">
                <a:hlinkClick r:id="rId4"/>
              </a:rPr>
              <a:t>perf@cern.ch</a:t>
            </a:r>
            <a:endParaRPr lang="en-US" dirty="0" smtClean="0"/>
          </a:p>
          <a:p>
            <a:pPr lvl="1"/>
            <a:r>
              <a:rPr lang="en-US" dirty="0" err="1" smtClean="0"/>
              <a:t>Twiki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https://twiki.cern.ch/twiki/bin/viewauth/Atlas/</a:t>
            </a:r>
            <a:r>
              <a:rPr lang="en-US" dirty="0" smtClean="0">
                <a:hlinkClick r:id="rId5"/>
              </a:rPr>
              <a:t>UpgradeSimulationInnerTracker</a:t>
            </a:r>
            <a:endParaRPr lang="en-US" dirty="0" smtClean="0"/>
          </a:p>
          <a:p>
            <a:r>
              <a:rPr lang="en-US" dirty="0" smtClean="0"/>
              <a:t>Moreover close collaboration with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racking CP </a:t>
            </a:r>
            <a:r>
              <a:rPr lang="en-US" dirty="0" smtClean="0"/>
              <a:t>(Heather, Shih-</a:t>
            </a:r>
            <a:r>
              <a:rPr lang="en-US" dirty="0" err="1"/>
              <a:t>C</a:t>
            </a:r>
            <a:r>
              <a:rPr lang="en-US" dirty="0" err="1" smtClean="0"/>
              <a:t>hieh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Upgrade </a:t>
            </a:r>
            <a:r>
              <a:rPr lang="en-US" dirty="0" smtClean="0">
                <a:solidFill>
                  <a:srgbClr val="FF0000"/>
                </a:solidFill>
              </a:rPr>
              <a:t>Tracking </a:t>
            </a:r>
            <a:r>
              <a:rPr lang="en-US" dirty="0" smtClean="0"/>
              <a:t>(</a:t>
            </a:r>
            <a:r>
              <a:rPr lang="en-US" dirty="0" err="1"/>
              <a:t>Haichen</a:t>
            </a:r>
            <a:r>
              <a:rPr lang="en-US" dirty="0"/>
              <a:t> Wang, Ben </a:t>
            </a:r>
            <a:r>
              <a:rPr lang="en-US" dirty="0" err="1" smtClean="0"/>
              <a:t>Hooberman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 Thu at 6pm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Differences between layouts needs to be debugged  (discussion with engineers needed…</a:t>
            </a:r>
            <a:r>
              <a:rPr lang="en-US" dirty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 descr="X0_layout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6705600" cy="46261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61379" y="2895600"/>
            <a:ext cx="2082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1M </a:t>
            </a:r>
            <a:r>
              <a:rPr lang="en-US" sz="1600" dirty="0" err="1" smtClean="0"/>
              <a:t>geantinos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r</a:t>
            </a:r>
            <a:r>
              <a:rPr lang="en-US" sz="1600" dirty="0" err="1" smtClean="0"/>
              <a:t>el</a:t>
            </a:r>
            <a:r>
              <a:rPr lang="en-US" sz="1600" dirty="0" smtClean="0"/>
              <a:t> 20.20.0.2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X0 computed with </a:t>
            </a:r>
          </a:p>
          <a:p>
            <a:r>
              <a:rPr lang="en-US" sz="1600" dirty="0" smtClean="0"/>
              <a:t>     </a:t>
            </a:r>
            <a:r>
              <a:rPr lang="en-US" sz="1600" dirty="0" err="1" smtClean="0"/>
              <a:t>FastGeoModel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304800"/>
            <a:ext cx="34163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Material budget of </a:t>
            </a:r>
            <a:r>
              <a:rPr lang="en-US" dirty="0" err="1" smtClean="0"/>
              <a:t>beapipe+ITK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50001" y="6467902"/>
            <a:ext cx="85844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B. Smart’s  report </a:t>
            </a:r>
          </a:p>
          <a:p>
            <a:r>
              <a:rPr lang="en-US" sz="1050" dirty="0"/>
              <a:t>https://</a:t>
            </a:r>
            <a:r>
              <a:rPr lang="en-US" sz="1050" dirty="0" err="1"/>
              <a:t>indico.cern.ch</a:t>
            </a:r>
            <a:r>
              <a:rPr lang="en-US" sz="1050" dirty="0"/>
              <a:t>/event/472743/contribution/4/attachments/1238902/1820659/LAPP_ITk_simulation_X0_studies_Ben_Smart_4_3_16.pdf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279118" y="3740683"/>
            <a:ext cx="5074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CAUTION! Placeholders are used for some values, while waiting for realistic numbers!  </a:t>
            </a:r>
            <a:endParaRPr lang="en-US" sz="10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3400" y="1707569"/>
            <a:ext cx="3429000" cy="2559631"/>
            <a:chOff x="5562600" y="1447800"/>
            <a:chExt cx="3505200" cy="2695721"/>
          </a:xfrm>
        </p:grpSpPr>
        <p:pic>
          <p:nvPicPr>
            <p:cNvPr id="12" name="Picture 11" descr="bugfix_X0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1447800"/>
              <a:ext cx="3505200" cy="269572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019800" y="2973302"/>
              <a:ext cx="2539849" cy="28473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(ExtBrl32 </a:t>
              </a:r>
              <a:r>
                <a:rPr lang="en-US" sz="1200" dirty="0" smtClean="0">
                  <a:solidFill>
                    <a:srgbClr val="0000FF"/>
                  </a:solidFill>
                  <a:sym typeface="Wingdings"/>
                </a:rPr>
                <a:t></a:t>
              </a:r>
              <a:r>
                <a:rPr lang="en-US" sz="1200" dirty="0" smtClean="0">
                  <a:solidFill>
                    <a:srgbClr val="0000FF"/>
                  </a:solidFill>
                </a:rPr>
                <a:t>bug </a:t>
              </a:r>
              <a:r>
                <a:rPr lang="en-US" sz="1200" dirty="0">
                  <a:solidFill>
                    <a:srgbClr val="0000FF"/>
                  </a:solidFill>
                </a:rPr>
                <a:t>now understood)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64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work in the next months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Layout TF is … not only tracking performance!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Important feedback from Trigger, Detectors community, engineers, will be crucial in these months 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All communities need to work on  the intermediate STEPs  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The Layout TF will need to take into account not only tracking performances but also other parameters</a:t>
            </a:r>
          </a:p>
          <a:p>
            <a:pPr lvl="2"/>
            <a:r>
              <a:rPr lang="en-US" sz="1800" dirty="0" smtClean="0"/>
              <a:t>Costs, feasibility, integration, mechanical properties, impact on ATLAS,  etc..</a:t>
            </a:r>
          </a:p>
          <a:p>
            <a:pPr lvl="1"/>
            <a:r>
              <a:rPr lang="en-US" sz="2000" dirty="0" smtClean="0">
                <a:solidFill>
                  <a:srgbClr val="800000"/>
                </a:solidFill>
              </a:rPr>
              <a:t>Discussion of the innermost radius ongoing:</a:t>
            </a:r>
          </a:p>
          <a:p>
            <a:pPr lvl="2"/>
            <a:r>
              <a:rPr lang="en-US" sz="1800" dirty="0" smtClean="0"/>
              <a:t>Electronics and FE size,  Coverage and integration, Tracking performance, Radiation damage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Next important milestones:</a:t>
            </a:r>
            <a:endParaRPr lang="en-US" sz="2000" dirty="0" smtClean="0">
              <a:solidFill>
                <a:srgbClr val="008000"/>
              </a:solidFill>
            </a:endParaRPr>
          </a:p>
          <a:p>
            <a:pPr lvl="1"/>
            <a:r>
              <a:rPr lang="en-US" sz="2000" b="1" dirty="0" smtClean="0">
                <a:solidFill>
                  <a:srgbClr val="008000"/>
                </a:solidFill>
              </a:rPr>
              <a:t>STEP1 lessons and Sign-off STEP1.5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extended Layout meeting (mini-workshop) mid-March, 18</a:t>
            </a:r>
            <a:r>
              <a:rPr lang="en-US" sz="2000" baseline="30000" dirty="0" smtClean="0">
                <a:solidFill>
                  <a:srgbClr val="008000"/>
                </a:solidFill>
                <a:sym typeface="Wingdings"/>
              </a:rPr>
              <a:t>th</a:t>
            </a:r>
            <a:endParaRPr lang="en-US" sz="2000" dirty="0" smtClean="0">
              <a:solidFill>
                <a:srgbClr val="008000"/>
              </a:solidFill>
              <a:sym typeface="Wingdings"/>
            </a:endParaRPr>
          </a:p>
          <a:p>
            <a:pPr lvl="2"/>
            <a:r>
              <a:rPr lang="en-US" sz="1900" dirty="0" smtClean="0"/>
              <a:t>Check status of STEP2 layouts</a:t>
            </a:r>
          </a:p>
          <a:p>
            <a:pPr lvl="1"/>
            <a:r>
              <a:rPr lang="en-US" sz="2000" dirty="0" err="1" smtClean="0">
                <a:solidFill>
                  <a:srgbClr val="008000"/>
                </a:solidFill>
              </a:rPr>
              <a:t>sFCAL</a:t>
            </a:r>
            <a:r>
              <a:rPr lang="en-US" sz="2000" dirty="0" smtClean="0">
                <a:solidFill>
                  <a:srgbClr val="008000"/>
                </a:solidFill>
              </a:rPr>
              <a:t> feedback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point: ITK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286000"/>
          </a:xfrm>
          <a:ln w="38100" cmpd="sng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en-GB" sz="1900" dirty="0"/>
              <a:t>ATL-COM-UPGRADE-2015-015 </a:t>
            </a:r>
            <a:r>
              <a:rPr lang="en-GB" sz="1900" dirty="0">
                <a:hlinkClick r:id="rId2"/>
              </a:rPr>
              <a:t>https://cds.cern.ch/record/2025549</a:t>
            </a:r>
            <a:endParaRPr lang="en-GB" sz="1900" dirty="0"/>
          </a:p>
          <a:p>
            <a:pPr lvl="1"/>
            <a:r>
              <a:rPr lang="en-GB" sz="1700" dirty="0" smtClean="0"/>
              <a:t>M</a:t>
            </a:r>
            <a:r>
              <a:rPr lang="en-US" sz="1700" dirty="0" err="1" smtClean="0"/>
              <a:t>ain</a:t>
            </a:r>
            <a:r>
              <a:rPr lang="en-US" sz="1700" dirty="0" smtClean="0"/>
              <a:t> editors: </a:t>
            </a:r>
            <a:r>
              <a:rPr lang="en-GB" sz="1700" b="1" dirty="0">
                <a:solidFill>
                  <a:srgbClr val="C00000"/>
                </a:solidFill>
              </a:rPr>
              <a:t>N. </a:t>
            </a:r>
            <a:r>
              <a:rPr lang="en-GB" sz="1700" b="1" dirty="0" err="1">
                <a:solidFill>
                  <a:srgbClr val="C00000"/>
                </a:solidFill>
              </a:rPr>
              <a:t>Hessey</a:t>
            </a:r>
            <a:r>
              <a:rPr lang="en-GB" sz="1700" b="1" dirty="0">
                <a:solidFill>
                  <a:srgbClr val="C00000"/>
                </a:solidFill>
              </a:rPr>
              <a:t>, S. </a:t>
            </a:r>
            <a:r>
              <a:rPr lang="en-GB" sz="1700" b="1" dirty="0" smtClean="0">
                <a:solidFill>
                  <a:srgbClr val="C00000"/>
                </a:solidFill>
              </a:rPr>
              <a:t>McMahon</a:t>
            </a:r>
            <a:r>
              <a:rPr lang="en-GB" sz="1700" b="1" dirty="0">
                <a:solidFill>
                  <a:srgbClr val="C00000"/>
                </a:solidFill>
              </a:rPr>
              <a:t>, P. </a:t>
            </a:r>
            <a:r>
              <a:rPr lang="en-GB" sz="1700" b="1" dirty="0" smtClean="0">
                <a:solidFill>
                  <a:srgbClr val="C00000"/>
                </a:solidFill>
              </a:rPr>
              <a:t>Wells</a:t>
            </a:r>
            <a:endParaRPr lang="en-GB" sz="1700" dirty="0" smtClean="0"/>
          </a:p>
          <a:p>
            <a:r>
              <a:rPr lang="en-GB" sz="1900" dirty="0" smtClean="0"/>
              <a:t>A </a:t>
            </a:r>
            <a:r>
              <a:rPr lang="en-GB" sz="1900" dirty="0"/>
              <a:t>set of high level requirements for the design of the </a:t>
            </a:r>
            <a:r>
              <a:rPr lang="en-GB" sz="1900" dirty="0" err="1"/>
              <a:t>ITk</a:t>
            </a:r>
            <a:r>
              <a:rPr lang="en-GB" sz="1900" dirty="0"/>
              <a:t>.</a:t>
            </a:r>
          </a:p>
          <a:p>
            <a:r>
              <a:rPr lang="en-GB" sz="1900" dirty="0"/>
              <a:t>The requirements should avoid any “magic” numbers </a:t>
            </a:r>
            <a:endParaRPr lang="en-GB" sz="1900" dirty="0" smtClean="0"/>
          </a:p>
          <a:p>
            <a:r>
              <a:rPr lang="en-GB" sz="1900" dirty="0" smtClean="0"/>
              <a:t>Grouped </a:t>
            </a:r>
            <a:r>
              <a:rPr lang="en-GB" sz="1900" dirty="0"/>
              <a:t>into themes and include required tracking performance</a:t>
            </a:r>
            <a:r>
              <a:rPr lang="en-GB" sz="1900" dirty="0" smtClean="0"/>
              <a:t>. </a:t>
            </a:r>
          </a:p>
          <a:p>
            <a:pPr marL="0" indent="0">
              <a:buNone/>
            </a:pPr>
            <a:r>
              <a:rPr lang="en-GB" sz="2800" dirty="0" smtClean="0"/>
              <a:t>On EDMS: </a:t>
            </a:r>
            <a:r>
              <a:rPr lang="en-GB" sz="2800" dirty="0">
                <a:hlinkClick r:id="rId3"/>
              </a:rPr>
              <a:t>https://edms.cern.ch/document/1575923/1</a:t>
            </a: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Screen Shot 2015-11-16 at 15.47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6172200" cy="297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Shot 2015-11-16 at 17.49.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584462"/>
            <a:ext cx="4749800" cy="219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619685">
            <a:off x="7343156" y="5650248"/>
            <a:ext cx="115373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|</a:t>
            </a:r>
            <a:r>
              <a:rPr lang="en-US" sz="2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en-US" sz="2000" dirty="0" smtClean="0">
                <a:solidFill>
                  <a:srgbClr val="FF0000"/>
                </a:solidFill>
                <a:latin typeface="Tahoma"/>
                <a:cs typeface="Tahoma"/>
              </a:rPr>
              <a:t>| &lt;2.7</a:t>
            </a:r>
            <a:endParaRPr lang="en-US" sz="20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1279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and achievements so 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 rot="5400000">
            <a:off x="5943600" y="3429000"/>
            <a:ext cx="5486400" cy="7620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41148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Pixel/Strip Layers:</a:t>
            </a:r>
          </a:p>
          <a:p>
            <a:pPr marL="381600" lvl="1">
              <a:spcBef>
                <a:spcPts val="380"/>
              </a:spcBef>
            </a:pPr>
            <a:r>
              <a:rPr lang="en-US" dirty="0" smtClean="0"/>
              <a:t>In June we have decided to have 5P+4S. Arguments illustrated by Pixel, Strip, Physics to prefer this solution to the </a:t>
            </a:r>
            <a:r>
              <a:rPr lang="en-US" dirty="0" err="1" smtClean="0"/>
              <a:t>LoI</a:t>
            </a:r>
            <a:r>
              <a:rPr lang="en-US" dirty="0" smtClean="0"/>
              <a:t>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191000" y="1066800"/>
            <a:ext cx="3962400" cy="914400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Workshop: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4P + 5.1S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 5P + 4S 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91000" y="2057400"/>
            <a:ext cx="3962400" cy="91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September ITK Week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Fixed Pixel/Strip volumes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191000" y="4191000"/>
            <a:ext cx="3962400" cy="1447800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November Workshop </a:t>
            </a:r>
          </a:p>
          <a:p>
            <a:pPr lvl="1"/>
            <a:r>
              <a:rPr lang="en-US" dirty="0" smtClean="0"/>
              <a:t>Material discussion</a:t>
            </a:r>
          </a:p>
          <a:p>
            <a:pPr lvl="1"/>
            <a:r>
              <a:rPr lang="en-US" dirty="0" smtClean="0"/>
              <a:t>First discussion with CP groups</a:t>
            </a:r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191000" y="3048000"/>
            <a:ext cx="3962400" cy="106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September/October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Agree </a:t>
            </a:r>
            <a:r>
              <a:rPr lang="en-US" dirty="0"/>
              <a:t>on settings for STEP1 Layouts</a:t>
            </a:r>
          </a:p>
        </p:txBody>
      </p:sp>
      <p:sp>
        <p:nvSpPr>
          <p:cNvPr id="16" name="Left Arrow 15"/>
          <p:cNvSpPr/>
          <p:nvPr/>
        </p:nvSpPr>
        <p:spPr>
          <a:xfrm rot="18982457">
            <a:off x="3609917" y="1769899"/>
            <a:ext cx="685800" cy="412699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191000" y="5702300"/>
            <a:ext cx="3962400" cy="850900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Sim</a:t>
            </a:r>
            <a:r>
              <a:rPr lang="en-US" dirty="0" smtClean="0"/>
              <a:t>/</a:t>
            </a:r>
            <a:r>
              <a:rPr lang="en-US" dirty="0" err="1" smtClean="0"/>
              <a:t>Perf</a:t>
            </a:r>
            <a:r>
              <a:rPr lang="en-US" dirty="0" smtClean="0"/>
              <a:t> February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Step1 sign-off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7537966" y="21394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ahoma"/>
                <a:cs typeface="Tahoma"/>
              </a:rPr>
              <a:t>2015</a:t>
            </a:r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 flipH="1">
            <a:off x="8109466" y="54541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2016</a:t>
            </a:r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0751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and achievements so 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200" y="2743200"/>
            <a:ext cx="4114800" cy="2438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Pixel/Strip Volumes:</a:t>
            </a:r>
          </a:p>
          <a:p>
            <a:pPr marL="381600" lvl="1">
              <a:spcBef>
                <a:spcPts val="380"/>
              </a:spcBef>
            </a:pPr>
            <a:r>
              <a:rPr lang="en-US" dirty="0" smtClean="0"/>
              <a:t>We have collected several inputs since the June Workshop: detectors, mechanics and budget are fine with Pixel volume @ 345 mm </a:t>
            </a:r>
          </a:p>
          <a:p>
            <a:pPr marL="781650" lvl="2">
              <a:spcBef>
                <a:spcPts val="380"/>
              </a:spcBef>
            </a:pPr>
            <a:r>
              <a:rPr lang="en-US" sz="1600" dirty="0" smtClean="0"/>
              <a:t>Left room for a 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pixel layer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91000" y="1066800"/>
            <a:ext cx="3962400" cy="914400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Workshop: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4P + 5.1S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 5P + 4S 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191000" y="2057400"/>
            <a:ext cx="3962400" cy="914400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September ITK Week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Fixed Pixel/Strip volumes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191000" y="3048000"/>
            <a:ext cx="3962400" cy="106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September/October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Agree </a:t>
            </a:r>
            <a:r>
              <a:rPr lang="en-US" dirty="0"/>
              <a:t>on settings for STEP1 Layouts</a:t>
            </a:r>
          </a:p>
        </p:txBody>
      </p:sp>
      <p:sp>
        <p:nvSpPr>
          <p:cNvPr id="16" name="Left Arrow 15"/>
          <p:cNvSpPr/>
          <p:nvPr/>
        </p:nvSpPr>
        <p:spPr>
          <a:xfrm rot="18952168">
            <a:off x="3628299" y="2618919"/>
            <a:ext cx="685800" cy="412699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191000" y="4191000"/>
            <a:ext cx="3962400" cy="1447800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November Workshop </a:t>
            </a:r>
          </a:p>
          <a:p>
            <a:pPr lvl="1"/>
            <a:r>
              <a:rPr lang="en-US" dirty="0" smtClean="0"/>
              <a:t>Material discussion</a:t>
            </a:r>
          </a:p>
          <a:p>
            <a:pPr lvl="1"/>
            <a:r>
              <a:rPr lang="en-US" dirty="0" smtClean="0"/>
              <a:t>First discussion with CP groups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191000" y="5702300"/>
            <a:ext cx="3962400" cy="850900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Sim</a:t>
            </a:r>
            <a:r>
              <a:rPr lang="en-US" dirty="0" smtClean="0"/>
              <a:t>/</a:t>
            </a:r>
            <a:r>
              <a:rPr lang="en-US" dirty="0" err="1" smtClean="0"/>
              <a:t>Perf</a:t>
            </a:r>
            <a:r>
              <a:rPr lang="en-US" dirty="0" smtClean="0"/>
              <a:t> February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Step1 sign-off</a:t>
            </a:r>
            <a:endParaRPr lang="en-US" dirty="0"/>
          </a:p>
        </p:txBody>
      </p:sp>
      <p:sp>
        <p:nvSpPr>
          <p:cNvPr id="12" name="Striped Right Arrow 11"/>
          <p:cNvSpPr/>
          <p:nvPr/>
        </p:nvSpPr>
        <p:spPr>
          <a:xfrm rot="5400000">
            <a:off x="5943600" y="3429000"/>
            <a:ext cx="5486400" cy="7620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7537966" y="21394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ahoma"/>
                <a:cs typeface="Tahoma"/>
              </a:rPr>
              <a:t>2015</a:t>
            </a:r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 flipH="1">
            <a:off x="8109466" y="54541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2016</a:t>
            </a:r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9263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and achievements so 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91000" y="1066800"/>
            <a:ext cx="3962400" cy="914400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Workshop: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4P + 5.1S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 5P + 4S 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91000" y="2057400"/>
            <a:ext cx="3962400" cy="914400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September ITK Week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Fixed Pixel/Strip volumes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038600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Detector characteristics:</a:t>
            </a:r>
          </a:p>
          <a:p>
            <a:pPr marL="381600" lvl="1">
              <a:spcBef>
                <a:spcPts val="380"/>
              </a:spcBef>
            </a:pPr>
            <a:r>
              <a:rPr lang="en-US" dirty="0" smtClean="0"/>
              <a:t>We have agreed on the baseline for the detector description, the same in all the layouts. </a:t>
            </a:r>
          </a:p>
          <a:p>
            <a:pPr marL="781650" lvl="2">
              <a:spcBef>
                <a:spcPts val="380"/>
              </a:spcBef>
            </a:pPr>
            <a:r>
              <a:rPr lang="en-US" sz="1600" dirty="0" smtClean="0"/>
              <a:t>Detailed studies in a reference layout.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191000" y="3048000"/>
            <a:ext cx="3962400" cy="1066800"/>
          </a:xfrm>
          <a:prstGeom prst="rect">
            <a:avLst/>
          </a:prstGeom>
          <a:solidFill>
            <a:srgbClr val="DCE6F2">
              <a:alpha val="82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September/October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Agree </a:t>
            </a:r>
            <a:r>
              <a:rPr lang="en-US" dirty="0"/>
              <a:t>on settings for </a:t>
            </a:r>
            <a:r>
              <a:rPr lang="en-US" dirty="0" smtClean="0"/>
              <a:t>STEP1 Layouts</a:t>
            </a:r>
          </a:p>
        </p:txBody>
      </p:sp>
      <p:sp>
        <p:nvSpPr>
          <p:cNvPr id="16" name="Left Arrow 15"/>
          <p:cNvSpPr/>
          <p:nvPr/>
        </p:nvSpPr>
        <p:spPr>
          <a:xfrm rot="1688226">
            <a:off x="3704500" y="3304718"/>
            <a:ext cx="685800" cy="412699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191000" y="4191000"/>
            <a:ext cx="3962400" cy="1447800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November Workshop </a:t>
            </a:r>
          </a:p>
          <a:p>
            <a:pPr lvl="1"/>
            <a:r>
              <a:rPr lang="en-US" dirty="0" smtClean="0"/>
              <a:t>Material discussion</a:t>
            </a:r>
          </a:p>
          <a:p>
            <a:pPr lvl="1"/>
            <a:r>
              <a:rPr lang="en-US" dirty="0" smtClean="0"/>
              <a:t>First discussion with CP groups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191000" y="5702300"/>
            <a:ext cx="3962400" cy="850900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Sim</a:t>
            </a:r>
            <a:r>
              <a:rPr lang="en-US" dirty="0" smtClean="0"/>
              <a:t>/</a:t>
            </a:r>
            <a:r>
              <a:rPr lang="en-US" dirty="0" err="1" smtClean="0"/>
              <a:t>Perf</a:t>
            </a:r>
            <a:r>
              <a:rPr lang="en-US" dirty="0" smtClean="0"/>
              <a:t> February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Step1 sign-off</a:t>
            </a:r>
            <a:endParaRPr lang="en-US" dirty="0"/>
          </a:p>
        </p:txBody>
      </p:sp>
      <p:sp>
        <p:nvSpPr>
          <p:cNvPr id="18" name="Striped Right Arrow 17"/>
          <p:cNvSpPr/>
          <p:nvPr/>
        </p:nvSpPr>
        <p:spPr>
          <a:xfrm rot="5400000">
            <a:off x="5943600" y="3429000"/>
            <a:ext cx="5486400" cy="7620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7537966" y="21394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ahoma"/>
                <a:cs typeface="Tahoma"/>
              </a:rPr>
              <a:t>2015</a:t>
            </a:r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 flipH="1">
            <a:off x="8109466" y="54541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2016</a:t>
            </a:r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3799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and achievements so 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91000" y="1066800"/>
            <a:ext cx="3962400" cy="914400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Workshop: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4P + 5.1S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 5P + 4S 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91000" y="2057400"/>
            <a:ext cx="3962400" cy="914400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September ITK Week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Fixed Pixel/Strip volumes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4038600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Detector Layouts:</a:t>
            </a:r>
            <a:endParaRPr lang="en-US" dirty="0"/>
          </a:p>
          <a:p>
            <a:pPr marL="381600" lvl="1">
              <a:spcBef>
                <a:spcPts val="380"/>
              </a:spcBef>
            </a:pPr>
            <a:r>
              <a:rPr lang="en-US" dirty="0" smtClean="0"/>
              <a:t>Started </a:t>
            </a:r>
            <a:r>
              <a:rPr lang="en-US" dirty="0"/>
              <a:t>the optimization </a:t>
            </a:r>
            <a:r>
              <a:rPr lang="en-US" dirty="0" smtClean="0"/>
              <a:t>of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layouts concepts </a:t>
            </a:r>
            <a:r>
              <a:rPr lang="en-US" dirty="0"/>
              <a:t>at </a:t>
            </a:r>
            <a:r>
              <a:rPr lang="en-US" dirty="0" smtClean="0"/>
              <a:t>3.2 and 4.0 </a:t>
            </a:r>
            <a:r>
              <a:rPr lang="en-US" dirty="0"/>
              <a:t>in </a:t>
            </a:r>
            <a:r>
              <a:rPr lang="en-US" dirty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 </a:t>
            </a:r>
            <a:r>
              <a:rPr lang="en-US" dirty="0"/>
              <a:t>coverage, </a:t>
            </a:r>
            <a:r>
              <a:rPr lang="en-US" dirty="0" smtClean="0"/>
              <a:t>“Extended barrel”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/>
              <a:t>“Inclined”.</a:t>
            </a:r>
          </a:p>
          <a:p>
            <a:pPr marL="781650" lvl="2">
              <a:spcBef>
                <a:spcPts val="380"/>
              </a:spcBef>
            </a:pPr>
            <a:r>
              <a:rPr lang="en-US" sz="1600" dirty="0" smtClean="0"/>
              <a:t>STEP1 </a:t>
            </a:r>
            <a:r>
              <a:rPr lang="en-US" sz="1600" dirty="0"/>
              <a:t>with 3 layouts in </a:t>
            </a:r>
            <a:r>
              <a:rPr lang="en-US" sz="1600" dirty="0" smtClean="0"/>
              <a:t>evaluation</a:t>
            </a:r>
          </a:p>
          <a:p>
            <a:pPr marL="781650" lvl="2">
              <a:spcBef>
                <a:spcPts val="380"/>
              </a:spcBef>
            </a:pPr>
            <a:r>
              <a:rPr lang="en-US" sz="1600" dirty="0" smtClean="0"/>
              <a:t>Same detector blocks and envelopes. </a:t>
            </a:r>
          </a:p>
          <a:p>
            <a:pPr marL="781650" lvl="2">
              <a:spcBef>
                <a:spcPts val="380"/>
              </a:spcBef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0000FF"/>
                </a:solidFill>
              </a:rPr>
              <a:t>services</a:t>
            </a:r>
            <a:r>
              <a:rPr lang="en-US" sz="1600" dirty="0"/>
              <a:t> must be properly evaluated. Some iterations may be necessary starting from a first </a:t>
            </a:r>
            <a:r>
              <a:rPr lang="en-US" sz="1600" dirty="0" smtClean="0"/>
              <a:t>approximation. </a:t>
            </a:r>
            <a:endParaRPr lang="en-US" sz="1200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191000" y="3048000"/>
            <a:ext cx="3962400" cy="1066800"/>
          </a:xfrm>
          <a:prstGeom prst="rect">
            <a:avLst/>
          </a:prstGeom>
          <a:solidFill>
            <a:srgbClr val="DCE6F2">
              <a:alpha val="82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September/October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Agree </a:t>
            </a:r>
            <a:r>
              <a:rPr lang="en-US" dirty="0"/>
              <a:t>on settings for </a:t>
            </a:r>
            <a:r>
              <a:rPr lang="en-US" dirty="0" smtClean="0"/>
              <a:t>STEP1 Layouts</a:t>
            </a:r>
          </a:p>
        </p:txBody>
      </p:sp>
      <p:sp>
        <p:nvSpPr>
          <p:cNvPr id="16" name="Left Arrow 15"/>
          <p:cNvSpPr/>
          <p:nvPr/>
        </p:nvSpPr>
        <p:spPr>
          <a:xfrm rot="19140720">
            <a:off x="3480282" y="4670122"/>
            <a:ext cx="685800" cy="412699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191000" y="4191000"/>
            <a:ext cx="3962400" cy="1447800"/>
          </a:xfrm>
          <a:prstGeom prst="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November Workshop </a:t>
            </a:r>
          </a:p>
          <a:p>
            <a:pPr lvl="1"/>
            <a:r>
              <a:rPr lang="en-US" dirty="0" smtClean="0"/>
              <a:t>Material discussion</a:t>
            </a:r>
          </a:p>
          <a:p>
            <a:pPr lvl="1"/>
            <a:r>
              <a:rPr lang="en-US" dirty="0" smtClean="0"/>
              <a:t>First discussion with CP groups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91000" y="5702300"/>
            <a:ext cx="3962400" cy="850900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Sim</a:t>
            </a:r>
            <a:r>
              <a:rPr lang="en-US" dirty="0" smtClean="0"/>
              <a:t>/</a:t>
            </a:r>
            <a:r>
              <a:rPr lang="en-US" dirty="0" err="1" smtClean="0"/>
              <a:t>Perf</a:t>
            </a:r>
            <a:r>
              <a:rPr lang="en-US" dirty="0" smtClean="0"/>
              <a:t> February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STEP1 sign-off</a:t>
            </a:r>
            <a:endParaRPr lang="en-US" dirty="0"/>
          </a:p>
        </p:txBody>
      </p:sp>
      <p:sp>
        <p:nvSpPr>
          <p:cNvPr id="17" name="Striped Right Arrow 16"/>
          <p:cNvSpPr/>
          <p:nvPr/>
        </p:nvSpPr>
        <p:spPr>
          <a:xfrm rot="5400000">
            <a:off x="5943600" y="3429000"/>
            <a:ext cx="5486400" cy="7620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7537966" y="21394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ahoma"/>
                <a:cs typeface="Tahoma"/>
              </a:rPr>
              <a:t>2015</a:t>
            </a:r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 flipH="1">
            <a:off x="8109466" y="54541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2016</a:t>
            </a:r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4003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and achievements so far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91000" y="1066800"/>
            <a:ext cx="3962400" cy="914400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June Workshop: 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4P + 5.1S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 5P + 4S 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91000" y="2057400"/>
            <a:ext cx="3962400" cy="914400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September ITK Week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Fixed Pixel/Strip volumes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04800" y="4114800"/>
            <a:ext cx="33528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STEP1</a:t>
            </a:r>
            <a:endParaRPr lang="en-US" dirty="0"/>
          </a:p>
          <a:p>
            <a:pPr marL="381600" lvl="1">
              <a:spcBef>
                <a:spcPts val="380"/>
              </a:spcBef>
            </a:pPr>
            <a:r>
              <a:rPr lang="en-US" dirty="0" smtClean="0"/>
              <a:t>Layouts optimized</a:t>
            </a:r>
          </a:p>
          <a:p>
            <a:pPr marL="381600" lvl="1">
              <a:spcBef>
                <a:spcPts val="380"/>
              </a:spcBef>
            </a:pPr>
            <a:r>
              <a:rPr lang="en-US" dirty="0" smtClean="0"/>
              <a:t>Release ready</a:t>
            </a:r>
          </a:p>
          <a:p>
            <a:pPr marL="381600" lvl="1">
              <a:spcBef>
                <a:spcPts val="380"/>
              </a:spcBef>
            </a:pPr>
            <a:r>
              <a:rPr lang="en-US" dirty="0" smtClean="0"/>
              <a:t>Launching the samples production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191000" y="3048000"/>
            <a:ext cx="3962400" cy="1066800"/>
          </a:xfrm>
          <a:prstGeom prst="rect">
            <a:avLst/>
          </a:prstGeom>
          <a:solidFill>
            <a:srgbClr val="DCE6F2">
              <a:alpha val="82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September/October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Agree </a:t>
            </a:r>
            <a:r>
              <a:rPr lang="en-US" dirty="0"/>
              <a:t>on settings for </a:t>
            </a:r>
            <a:r>
              <a:rPr lang="en-US" dirty="0" smtClean="0"/>
              <a:t>STEP1 Layouts</a:t>
            </a:r>
          </a:p>
        </p:txBody>
      </p:sp>
      <p:sp>
        <p:nvSpPr>
          <p:cNvPr id="16" name="Left Arrow 15"/>
          <p:cNvSpPr/>
          <p:nvPr/>
        </p:nvSpPr>
        <p:spPr>
          <a:xfrm rot="1886890">
            <a:off x="3410091" y="5711190"/>
            <a:ext cx="685800" cy="412699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191000" y="4191000"/>
            <a:ext cx="3962400" cy="1447800"/>
          </a:xfrm>
          <a:prstGeom prst="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November Workshop </a:t>
            </a:r>
          </a:p>
          <a:p>
            <a:pPr lvl="1"/>
            <a:r>
              <a:rPr lang="en-US" dirty="0" smtClean="0"/>
              <a:t>Material discussion</a:t>
            </a:r>
          </a:p>
          <a:p>
            <a:pPr lvl="1"/>
            <a:r>
              <a:rPr lang="en-US" dirty="0" smtClean="0"/>
              <a:t>First discussion with CP groups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91000" y="5702300"/>
            <a:ext cx="3962400" cy="850900"/>
          </a:xfrm>
          <a:prstGeom prst="rect">
            <a:avLst/>
          </a:prstGeom>
          <a:solidFill>
            <a:schemeClr val="tx2">
              <a:lumMod val="20000"/>
              <a:lumOff val="80000"/>
              <a:alpha val="82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Sim</a:t>
            </a:r>
            <a:r>
              <a:rPr lang="en-US" dirty="0" smtClean="0"/>
              <a:t>/</a:t>
            </a:r>
            <a:r>
              <a:rPr lang="en-US" dirty="0" err="1" smtClean="0"/>
              <a:t>Perf</a:t>
            </a:r>
            <a:r>
              <a:rPr lang="en-US" dirty="0" smtClean="0"/>
              <a:t> February 10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STEP1 sign-off</a:t>
            </a:r>
            <a:endParaRPr lang="en-US" dirty="0"/>
          </a:p>
        </p:txBody>
      </p:sp>
      <p:sp>
        <p:nvSpPr>
          <p:cNvPr id="17" name="Striped Right Arrow 16"/>
          <p:cNvSpPr/>
          <p:nvPr/>
        </p:nvSpPr>
        <p:spPr>
          <a:xfrm rot="5400000">
            <a:off x="5943600" y="3429000"/>
            <a:ext cx="5486400" cy="7620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7537966" y="213943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ahoma"/>
                <a:cs typeface="Tahoma"/>
              </a:rPr>
              <a:t>2015</a:t>
            </a:r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 flipH="1">
            <a:off x="8109466" y="54541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ahoma"/>
                <a:cs typeface="Tahoma"/>
              </a:rPr>
              <a:t>2016</a:t>
            </a:r>
            <a:endParaRPr lang="en-US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4765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09600" y="3429000"/>
            <a:ext cx="5410200" cy="342900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hlinkClick r:id="rId2"/>
              </a:rPr>
              <a:t>Extended@3.2</a:t>
            </a:r>
            <a:r>
              <a:rPr lang="en-US" dirty="0"/>
              <a:t> </a:t>
            </a:r>
          </a:p>
          <a:p>
            <a:pPr lvl="2"/>
            <a:r>
              <a:rPr lang="en-US" sz="1800" dirty="0"/>
              <a:t>Starting from </a:t>
            </a:r>
            <a:r>
              <a:rPr lang="en-US" sz="1800" dirty="0">
                <a:hlinkClick r:id="rId3"/>
              </a:rPr>
              <a:t>Extended@4.0</a:t>
            </a:r>
            <a:r>
              <a:rPr lang="en-US" sz="1800" dirty="0"/>
              <a:t> and reduce the coverage. </a:t>
            </a:r>
            <a:endParaRPr lang="en-US" sz="1800" dirty="0" smtClean="0"/>
          </a:p>
          <a:p>
            <a:pPr lvl="2"/>
            <a:endParaRPr lang="en-US" sz="1800" dirty="0"/>
          </a:p>
          <a:p>
            <a:pPr lvl="1"/>
            <a:r>
              <a:rPr lang="en-US" dirty="0" smtClean="0">
                <a:hlinkClick r:id="rId3"/>
              </a:rPr>
              <a:t>Extended</a:t>
            </a:r>
            <a:r>
              <a:rPr lang="en-US" dirty="0">
                <a:hlinkClick r:id="rId3"/>
              </a:rPr>
              <a:t>@4.0</a:t>
            </a:r>
            <a:r>
              <a:rPr lang="en-US" dirty="0"/>
              <a:t>  </a:t>
            </a:r>
          </a:p>
          <a:p>
            <a:pPr lvl="2"/>
            <a:r>
              <a:rPr lang="en-US" sz="1800" dirty="0"/>
              <a:t>Extended barrel in L0/L1 </a:t>
            </a:r>
          </a:p>
          <a:p>
            <a:pPr lvl="2"/>
            <a:endParaRPr lang="en-US" sz="1800" dirty="0" smtClean="0"/>
          </a:p>
          <a:p>
            <a:pPr lvl="1"/>
            <a:r>
              <a:rPr lang="en-US" dirty="0" smtClean="0">
                <a:hlinkClick r:id="rId4"/>
              </a:rPr>
              <a:t>Inclined@4.0</a:t>
            </a:r>
            <a:r>
              <a:rPr lang="en-US" dirty="0" smtClean="0"/>
              <a:t> </a:t>
            </a:r>
          </a:p>
          <a:p>
            <a:pPr lvl="2"/>
            <a:r>
              <a:rPr lang="en-US" sz="1800" dirty="0"/>
              <a:t>S</a:t>
            </a:r>
            <a:r>
              <a:rPr lang="en-US" sz="1800" dirty="0" smtClean="0"/>
              <a:t>tarting from </a:t>
            </a:r>
            <a:r>
              <a:rPr lang="en-US" sz="1800" dirty="0" smtClean="0">
                <a:hlinkClick r:id="rId3"/>
              </a:rPr>
              <a:t>Extended@4.0</a:t>
            </a:r>
            <a:r>
              <a:rPr lang="en-US" sz="1800" dirty="0" smtClean="0"/>
              <a:t> , changed extended L0/L1 in inclined. </a:t>
            </a:r>
          </a:p>
          <a:p>
            <a:pPr lvl="1"/>
            <a:endParaRPr lang="en-US" sz="1200" dirty="0" smtClean="0"/>
          </a:p>
          <a:p>
            <a:pPr lvl="1"/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Layouts strategy </a:t>
            </a:r>
            <a:r>
              <a:rPr lang="en-US" dirty="0" smtClean="0"/>
              <a:t>– 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6388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Simulate three layouts with </a:t>
            </a:r>
          </a:p>
          <a:p>
            <a:pPr lvl="1"/>
            <a:r>
              <a:rPr lang="en-US" dirty="0" smtClean="0"/>
              <a:t>PixelRadius@345, </a:t>
            </a:r>
          </a:p>
          <a:p>
            <a:pPr lvl="1"/>
            <a:r>
              <a:rPr lang="en-US" dirty="0" smtClean="0"/>
              <a:t>5P+4S, </a:t>
            </a:r>
          </a:p>
          <a:p>
            <a:pPr lvl="1"/>
            <a:r>
              <a:rPr lang="en-US" dirty="0" smtClean="0"/>
              <a:t>Pixel EC and Strips optimized for the </a:t>
            </a:r>
            <a:r>
              <a:rPr lang="en-US" dirty="0" smtClean="0">
                <a:hlinkClick r:id="rId3"/>
              </a:rPr>
              <a:t>Extended@4.0</a:t>
            </a:r>
            <a:r>
              <a:rPr lang="en-US" dirty="0" smtClean="0"/>
              <a:t>, variations only in the innermost pixel layers.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7B00DD-263E-A94E-B8B2-74780833EA0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 descr="Layout_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14600"/>
            <a:ext cx="2971800" cy="1981200"/>
          </a:xfrm>
          <a:prstGeom prst="rect">
            <a:avLst/>
          </a:prstGeom>
        </p:spPr>
      </p:pic>
      <p:pic>
        <p:nvPicPr>
          <p:cNvPr id="6" name="Picture 5" descr="Layout_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"/>
            <a:ext cx="2971800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886200"/>
            <a:ext cx="134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ahoma"/>
                <a:cs typeface="Tahoma"/>
              </a:rPr>
              <a:t>Large eta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Tahoma"/>
                <a:cs typeface="Tahoma"/>
              </a:rPr>
              <a:t> studies</a:t>
            </a:r>
            <a:endParaRPr lang="en-US" b="1" i="1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pic>
        <p:nvPicPr>
          <p:cNvPr id="9" name="Picture 8" descr="Screen Shot 2015-09-23 at 13.21.3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679382"/>
            <a:ext cx="2514600" cy="1035618"/>
          </a:xfrm>
          <a:prstGeom prst="rect">
            <a:avLst/>
          </a:prstGeom>
        </p:spPr>
      </p:pic>
      <p:sp>
        <p:nvSpPr>
          <p:cNvPr id="7" name="Curved Right Arrow 6"/>
          <p:cNvSpPr/>
          <p:nvPr/>
        </p:nvSpPr>
        <p:spPr>
          <a:xfrm>
            <a:off x="152400" y="3581400"/>
            <a:ext cx="609600" cy="13716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257800"/>
            <a:ext cx="1258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Tahoma"/>
                <a:cs typeface="Tahoma"/>
              </a:rPr>
              <a:t>Tracking 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Tahoma"/>
                <a:cs typeface="Tahoma"/>
              </a:rPr>
              <a:t>studies </a:t>
            </a:r>
          </a:p>
        </p:txBody>
      </p:sp>
      <p:sp>
        <p:nvSpPr>
          <p:cNvPr id="16" name="Curved Right Arrow 15"/>
          <p:cNvSpPr/>
          <p:nvPr/>
        </p:nvSpPr>
        <p:spPr>
          <a:xfrm>
            <a:off x="152400" y="4953000"/>
            <a:ext cx="533400" cy="13716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304800"/>
            <a:ext cx="137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Extended@3.2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2590800"/>
            <a:ext cx="137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Extended@4.0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4419600"/>
            <a:ext cx="1235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Inclined@4.0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5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106352</TotalTime>
  <Words>1705</Words>
  <Application>Microsoft Macintosh PowerPoint</Application>
  <PresentationFormat>On-screen Show (4:3)</PresentationFormat>
  <Paragraphs>283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Layout Task Force</vt:lpstr>
      <vt:lpstr>Starting point: ITK requirements</vt:lpstr>
      <vt:lpstr>Timeline and achievements so far</vt:lpstr>
      <vt:lpstr>Timeline and achievements so far</vt:lpstr>
      <vt:lpstr>Timeline and achievements so far</vt:lpstr>
      <vt:lpstr>Timeline and achievements so far</vt:lpstr>
      <vt:lpstr>Timeline and achievements so far</vt:lpstr>
      <vt:lpstr>Layouts strategy – Step 1</vt:lpstr>
      <vt:lpstr>Extended@3.2</vt:lpstr>
      <vt:lpstr>Extended@4.0</vt:lpstr>
      <vt:lpstr>Inclined@4.0</vt:lpstr>
      <vt:lpstr>FullyInclined@4.0</vt:lpstr>
      <vt:lpstr>Step 1: Scope</vt:lpstr>
      <vt:lpstr>Layouts strategy – Step 2</vt:lpstr>
      <vt:lpstr>Timeline</vt:lpstr>
      <vt:lpstr>Step 1.5: Scope</vt:lpstr>
      <vt:lpstr>Timeline</vt:lpstr>
      <vt:lpstr>Simulation samples production</vt:lpstr>
      <vt:lpstr>Material description</vt:lpstr>
      <vt:lpstr>Layout work in the next months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gemmec</dc:creator>
  <cp:lastModifiedBy>Silvia Miglioranzi</cp:lastModifiedBy>
  <cp:revision>1465</cp:revision>
  <cp:lastPrinted>2016-03-14T18:28:00Z</cp:lastPrinted>
  <dcterms:created xsi:type="dcterms:W3CDTF">2007-10-03T11:03:47Z</dcterms:created>
  <dcterms:modified xsi:type="dcterms:W3CDTF">2016-03-15T07:43:25Z</dcterms:modified>
</cp:coreProperties>
</file>