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49" r:id="rId2"/>
    <p:sldMasterId id="2147483761" r:id="rId3"/>
    <p:sldMasterId id="2147483775" r:id="rId4"/>
  </p:sldMasterIdLst>
  <p:notesMasterIdLst>
    <p:notesMasterId r:id="rId29"/>
  </p:notesMasterIdLst>
  <p:handoutMasterIdLst>
    <p:handoutMasterId r:id="rId30"/>
  </p:handoutMasterIdLst>
  <p:sldIdLst>
    <p:sldId id="288" r:id="rId5"/>
    <p:sldId id="311" r:id="rId6"/>
    <p:sldId id="333" r:id="rId7"/>
    <p:sldId id="309" r:id="rId8"/>
    <p:sldId id="294" r:id="rId9"/>
    <p:sldId id="315" r:id="rId10"/>
    <p:sldId id="327" r:id="rId11"/>
    <p:sldId id="328" r:id="rId12"/>
    <p:sldId id="329" r:id="rId13"/>
    <p:sldId id="326" r:id="rId14"/>
    <p:sldId id="325" r:id="rId15"/>
    <p:sldId id="323" r:id="rId16"/>
    <p:sldId id="331" r:id="rId17"/>
    <p:sldId id="324" r:id="rId18"/>
    <p:sldId id="316" r:id="rId19"/>
    <p:sldId id="330" r:id="rId20"/>
    <p:sldId id="317" r:id="rId21"/>
    <p:sldId id="318" r:id="rId22"/>
    <p:sldId id="314" r:id="rId23"/>
    <p:sldId id="320" r:id="rId24"/>
    <p:sldId id="321" r:id="rId25"/>
    <p:sldId id="313" r:id="rId26"/>
    <p:sldId id="312" r:id="rId27"/>
    <p:sldId id="33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0" autoAdjust="0"/>
  </p:normalViewPr>
  <p:slideViewPr>
    <p:cSldViewPr snapToGrid="0">
      <p:cViewPr varScale="1">
        <p:scale>
          <a:sx n="80" d="100"/>
          <a:sy n="80" d="100"/>
        </p:scale>
        <p:origin x="145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6"/>
    </p:cViewPr>
  </p:sorterViewPr>
  <p:notesViewPr>
    <p:cSldViewPr snapToGrid="0">
      <p:cViewPr varScale="1">
        <p:scale>
          <a:sx n="48" d="100"/>
          <a:sy n="48" d="100"/>
        </p:scale>
        <p:origin x="275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CA2D6-8783-4DC9-8AD7-7EF925D09DAE}" type="datetimeFigureOut">
              <a:rPr lang="it-IT" smtClean="0"/>
              <a:t>14/03/2016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7C9CD-74AA-4964-BBAE-14581E485FF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818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42BDE-07C2-4E89-AEF1-5D66167DE01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9FD9-FE4F-4482-9C7A-978C9E3C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79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59FD9-FE4F-4482-9C7A-978C9E3CB0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33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71472" y="4343400"/>
            <a:ext cx="8115328" cy="1975104"/>
          </a:xfrm>
        </p:spPr>
        <p:txBody>
          <a:bodyPr/>
          <a:lstStyle>
            <a:lvl1pPr marR="9144" algn="l">
              <a:lnSpc>
                <a:spcPts val="6000"/>
              </a:lnSpc>
              <a:defRPr sz="4000" b="1" cap="none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71472" y="2786058"/>
            <a:ext cx="812959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27025" y="6416675"/>
            <a:ext cx="5905500" cy="365125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PM - ITk Pixel Status Report</a:t>
            </a: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02FB1924-7088-494D-B9B9-B46EC856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1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PM - ITk Pixel Status Report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B1924-7088-494D-B9B9-B46EC856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8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PM - ITk Pixel Status Report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B1924-7088-494D-B9B9-B46EC856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4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14/3/2016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PM - ITk Pixel Status Report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A030-8AAD-48AD-A3B5-04A2DE4006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56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14/3/2016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PM - ITk Pixel Status Report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A030-8AAD-48AD-A3B5-04A2DE4006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65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14/3/2016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PM - ITk Pixel Status Report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A030-8AAD-48AD-A3B5-04A2DE4006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08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14/3/2016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PM - ITk Pixel Status Report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A030-8AAD-48AD-A3B5-04A2DE4006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37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14/3/2016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PM - ITk Pixel Status Report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A030-8AAD-48AD-A3B5-04A2DE4006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40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14/3/2016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PM - ITk Pixel Status Report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A030-8AAD-48AD-A3B5-04A2DE4006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57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14/3/2016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PM - ITk Pixel Status Report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A030-8AAD-48AD-A3B5-04A2DE4006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1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14/3/2016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PM - ITk Pixel Status Report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A030-8AAD-48AD-A3B5-04A2DE4006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8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 smtClean="0"/>
            </a:lvl1pPr>
            <a:extLst/>
          </a:lstStyle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latin typeface="+mn-lt"/>
              </a:defRPr>
            </a:lvl1pPr>
            <a:extLst/>
          </a:lstStyle>
          <a:p>
            <a:r>
              <a:rPr lang="en-US" smtClean="0"/>
              <a:t>PM - ITk Pixel Status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  <a:extLst/>
          </a:lstStyle>
          <a:p>
            <a:fld id="{02FB1924-7088-494D-B9B9-B46EC856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1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14/3/2016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PM - ITk Pixel Status Report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A030-8AAD-48AD-A3B5-04A2DE4006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02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14/3/2016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PM - ITk Pixel Status Report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A030-8AAD-48AD-A3B5-04A2DE4006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84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14/3/2016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PM - ITk Pixel Status Report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A030-8AAD-48AD-A3B5-04A2DE4006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39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PM - ITk Pixel Status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68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78821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PM - ITk Pixel Status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09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PM - ITk Pixel Status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00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14/3/2016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PM - ITk Pixel Status Report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2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14/3/2016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PM - ITk Pixel Status Report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70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PM - ITk Pixel Status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93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14/3/2016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PM - ITk Pixel Status Report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788444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0250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PM - ITk Pixel Status Report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02FB1924-7088-494D-B9B9-B46EC856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20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14/3/2016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PM - ITk Pixel Status Report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349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14/3/2016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PM - ITk Pixel Status Report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1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itle 3"/>
          <p:cNvSpPr txBox="1">
            <a:spLocks/>
          </p:cNvSpPr>
          <p:nvPr userDrawn="1"/>
        </p:nvSpPr>
        <p:spPr>
          <a:xfrm>
            <a:off x="549013" y="656717"/>
            <a:ext cx="7585234" cy="82296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3300" dirty="0">
              <a:solidFill>
                <a:schemeClr val="tx1"/>
              </a:solidFill>
            </a:endParaRPr>
          </a:p>
        </p:txBody>
      </p:sp>
      <p:pic>
        <p:nvPicPr>
          <p:cNvPr id="11" name="Picture Placehold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8" b="9688"/>
          <a:stretch>
            <a:fillRect/>
          </a:stretch>
        </p:blipFill>
        <p:spPr>
          <a:xfrm>
            <a:off x="5561880" y="4927624"/>
            <a:ext cx="3586200" cy="1927654"/>
          </a:xfrm>
          <a:prstGeom prst="rect">
            <a:avLst/>
          </a:prstGeom>
        </p:spPr>
      </p:pic>
      <p:sp>
        <p:nvSpPr>
          <p:cNvPr id="12" name="Text Placeholder 5"/>
          <p:cNvSpPr>
            <a:spLocks noGrp="1"/>
          </p:cNvSpPr>
          <p:nvPr>
            <p:ph type="body" sz="half" idx="13"/>
          </p:nvPr>
        </p:nvSpPr>
        <p:spPr>
          <a:xfrm>
            <a:off x="172132" y="5162403"/>
            <a:ext cx="4558408" cy="1458096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sz="2100" b="1" dirty="0" smtClean="0"/>
              <a:t>Marco Rimoldi</a:t>
            </a:r>
          </a:p>
          <a:p>
            <a:r>
              <a:rPr lang="it-IT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Universitat Bern</a:t>
            </a:r>
          </a:p>
          <a:p>
            <a:r>
              <a:rPr lang="it-IT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Albert </a:t>
            </a:r>
            <a:r>
              <a:rPr lang="it-IT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Einstein Center for Fundamental </a:t>
            </a:r>
            <a:r>
              <a:rPr lang="it-IT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Physics,</a:t>
            </a:r>
          </a:p>
          <a:p>
            <a:r>
              <a:rPr lang="it-IT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Laboratory </a:t>
            </a:r>
            <a:r>
              <a:rPr lang="it-IT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High-Energy Physics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247" y="3391269"/>
            <a:ext cx="944445" cy="1383313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22723" y="2020889"/>
            <a:ext cx="7659290" cy="1011237"/>
          </a:xfrm>
        </p:spPr>
        <p:txBody>
          <a:bodyPr>
            <a:normAutofit/>
          </a:bodyPr>
          <a:lstStyle>
            <a:lvl1pPr algn="ctr">
              <a:defRPr sz="21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7521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902" y="4934038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90" y="494756"/>
            <a:ext cx="7585234" cy="822960"/>
          </a:xfrm>
        </p:spPr>
        <p:txBody>
          <a:bodyPr tIns="0" bIns="0" anchor="b">
            <a:noAutofit/>
          </a:bodyPr>
          <a:lstStyle>
            <a:lvl1pPr algn="ctr">
              <a:defRPr sz="405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2514" y="4915076"/>
            <a:ext cx="3679105" cy="1942924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515" y="5125074"/>
            <a:ext cx="5177790" cy="48379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4516" y="6386308"/>
            <a:ext cx="1854203" cy="365125"/>
          </a:xfrm>
        </p:spPr>
        <p:txBody>
          <a:bodyPr/>
          <a:lstStyle/>
          <a:p>
            <a:r>
              <a:rPr lang="en-US" smtClean="0"/>
              <a:t>14/3/2016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77290" y="1529487"/>
            <a:ext cx="7585234" cy="822960"/>
          </a:xfrm>
          <a:prstGeom prst="rect">
            <a:avLst/>
          </a:prstGeom>
        </p:spPr>
        <p:txBody>
          <a:bodyPr vert="horz" lIns="68580" tIns="0" rIns="68580" bIns="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b="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50" dirty="0" smtClean="0"/>
              <a:t>Click to edit Master title style</a:t>
            </a:r>
            <a:endParaRPr lang="en-US" sz="4050" dirty="0"/>
          </a:p>
        </p:txBody>
      </p:sp>
    </p:spTree>
    <p:extLst>
      <p:ext uri="{BB962C8B-B14F-4D97-AF65-F5344CB8AC3E}">
        <p14:creationId xmlns:p14="http://schemas.microsoft.com/office/powerpoint/2010/main" val="33634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PM - ITk Pixel Status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2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PM - ITk Pixel Status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78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PM - ITk Pixel Status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EFB715D-AB7F-4539-A994-B3E93A3BAC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74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PM - ITk Pixel Status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3A517-7325-449A-942F-622D6F9A41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62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PM - ITk Pixel Status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9111C-1E76-424A-85C0-930EFB2B35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488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52900" cy="46482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4152900" cy="46482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PM - ITk Pixel Status Report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7D613-7D6D-4AE5-B212-DCF7A79131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0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PM - ITk Pixel Status Report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02FB1924-7088-494D-B9B9-B46EC856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810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PM - ITk Pixel Status Report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F7230-1D92-4ECA-8E12-39BD46CC92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508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PM - ITk Pixel Status Report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384A3-8869-4243-85F6-5E046475E4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658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PM - ITk Pixel Status Report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0B0BF-73A0-434D-9979-B7EECA2F51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357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PM - ITk Pixel Status Report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19B52-B3CB-437C-95AB-A5BB4ACF86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919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PM - ITk Pixel Status Report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08873-1F07-483A-82F9-38CB5413FC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095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PM - ITk Pixel Status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755EC-E3A8-4F34-BB88-3A17559C94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864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228600"/>
            <a:ext cx="21145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1912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PM - ITk Pixel Status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AAB3D-1D72-42A4-BAB8-C41EB29ABF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3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PM - ITk Pixel Status Report</a:t>
            </a: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02FB1924-7088-494D-B9B9-B46EC856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4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PM - ITk Pixel Status Report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B1924-7088-494D-B9B9-B46EC856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1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PM - ITk Pixel Status Report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02FB1924-7088-494D-B9B9-B46EC856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6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PM - ITk Pixel Status Report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B1924-7088-494D-B9B9-B46EC856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36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8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77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6798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4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77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6798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8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77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6799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 smtClean="0"/>
            </a:lvl1pPr>
            <a:extLst/>
          </a:lstStyle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PM - ITk Pixel Status Report</a:t>
            </a: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fld id="{02FB1924-7088-494D-B9B9-B46EC856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8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42938" y="512763"/>
            <a:ext cx="8043862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42938" y="1784350"/>
            <a:ext cx="80438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2865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accent3"/>
                </a:solidFill>
                <a:latin typeface="+mn-lt"/>
                <a:cs typeface="+mn-cs"/>
              </a:defRPr>
            </a:lvl1pPr>
            <a:extLst/>
          </a:lstStyle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5750" y="6421438"/>
            <a:ext cx="59055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accent3"/>
                </a:solidFill>
                <a:latin typeface="+mn-lt"/>
                <a:cs typeface="+mn-cs"/>
              </a:defRPr>
            </a:lvl1pPr>
            <a:extLst/>
          </a:lstStyle>
          <a:p>
            <a:r>
              <a:rPr lang="en-US" smtClean="0"/>
              <a:t>PM - ITk Pixel Status Report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01063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3"/>
                </a:solidFill>
                <a:latin typeface="+mn-lt"/>
                <a:cs typeface="+mn-cs"/>
              </a:defRPr>
            </a:lvl1pPr>
            <a:extLst/>
          </a:lstStyle>
          <a:p>
            <a:fld id="{02FB1924-7088-494D-B9B9-B46EC856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04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 spc="-100">
          <a:solidFill>
            <a:srgbClr val="FEB80A"/>
          </a:solidFill>
          <a:latin typeface="Arial Rounded MT Bol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9pPr>
      <a:extLst/>
    </p:titleStyle>
    <p:bodyStyle>
      <a:lvl1pPr marL="411163" indent="-342900" algn="l" rtl="0" eaLnBrk="1" fontAlgn="base" hangingPunct="1">
        <a:spcBef>
          <a:spcPts val="700"/>
        </a:spcBef>
        <a:spcAft>
          <a:spcPct val="0"/>
        </a:spcAft>
        <a:buClr>
          <a:srgbClr val="FEB80A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14/3/2016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PM - ITk Pixel Status Report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18A030-8AAD-48AD-A3B5-04A2DE40060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76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14/3/2016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PM - ITk Pixel Status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 baseline="0">
                <a:solidFill>
                  <a:srgbClr val="0000CC"/>
                </a:solidFill>
              </a:defRPr>
            </a:lvl1pPr>
          </a:lstStyle>
          <a:p>
            <a:r>
              <a:rPr lang="en-US" smtClean="0"/>
              <a:t>14/3/2016</a:t>
            </a:r>
            <a:endParaRPr lang="en-US" dirty="0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808" y="6553200"/>
            <a:ext cx="345638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 baseline="0">
                <a:solidFill>
                  <a:srgbClr val="0000CC"/>
                </a:solidFill>
              </a:defRPr>
            </a:lvl1pPr>
          </a:lstStyle>
          <a:p>
            <a:r>
              <a:rPr lang="en-GB" smtClean="0"/>
              <a:t>PM - ITk Pixel Status Report</a:t>
            </a:r>
            <a:endParaRPr lang="en-US" dirty="0"/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 baseline="0">
                <a:solidFill>
                  <a:srgbClr val="0000CC"/>
                </a:solidFill>
              </a:defRPr>
            </a:lvl1pPr>
          </a:lstStyle>
          <a:p>
            <a:fld id="{EA850F94-9D0E-4A1E-B5F9-F9593A58F9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" y="1"/>
            <a:ext cx="747346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175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92" baseline="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5pPr>
      <a:lvl6pPr marL="422041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6pPr>
      <a:lvl7pPr marL="844083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7pPr>
      <a:lvl8pPr marL="1266124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8pPr>
      <a:lvl9pPr marL="1688165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9pPr>
    </p:titleStyle>
    <p:bodyStyle>
      <a:lvl1pPr marL="316531" indent="-316531" algn="l" rtl="0" eaLnBrk="1" fontAlgn="base" hangingPunct="1">
        <a:spcBef>
          <a:spcPct val="20000"/>
        </a:spcBef>
        <a:spcAft>
          <a:spcPct val="0"/>
        </a:spcAft>
        <a:buChar char="•"/>
        <a:defRPr sz="2215" baseline="0">
          <a:solidFill>
            <a:srgbClr val="3333CC"/>
          </a:solidFill>
          <a:latin typeface="Times New Roman" pitchFamily="18" charset="0"/>
          <a:ea typeface="+mn-ea"/>
          <a:cs typeface="+mn-cs"/>
        </a:defRPr>
      </a:lvl1pPr>
      <a:lvl2pPr marL="685817" indent="-263776" algn="l" rtl="0" eaLnBrk="1" fontAlgn="base" hangingPunct="1">
        <a:spcBef>
          <a:spcPct val="20000"/>
        </a:spcBef>
        <a:spcAft>
          <a:spcPct val="0"/>
        </a:spcAft>
        <a:buChar char="–"/>
        <a:defRPr sz="2031" baseline="0">
          <a:solidFill>
            <a:srgbClr val="00AC00"/>
          </a:solidFill>
          <a:latin typeface="Times New Roman" pitchFamily="18" charset="0"/>
        </a:defRPr>
      </a:lvl2pPr>
      <a:lvl3pPr marL="1055103" indent="-211021" algn="l" rtl="0" eaLnBrk="1" fontAlgn="base" hangingPunct="1">
        <a:spcBef>
          <a:spcPct val="20000"/>
        </a:spcBef>
        <a:spcAft>
          <a:spcPct val="0"/>
        </a:spcAft>
        <a:buChar char="•"/>
        <a:defRPr sz="2031" baseline="0">
          <a:solidFill>
            <a:srgbClr val="CC00CC"/>
          </a:solidFill>
          <a:latin typeface="Times New Roman" pitchFamily="18" charset="0"/>
        </a:defRPr>
      </a:lvl3pPr>
      <a:lvl4pPr marL="1477145" indent="-211021" algn="l" rtl="0" eaLnBrk="1" fontAlgn="base" hangingPunct="1">
        <a:spcBef>
          <a:spcPct val="20000"/>
        </a:spcBef>
        <a:spcAft>
          <a:spcPct val="0"/>
        </a:spcAft>
        <a:buChar char="–"/>
        <a:defRPr sz="2031" baseline="0">
          <a:solidFill>
            <a:srgbClr val="CC9900"/>
          </a:solidFill>
          <a:latin typeface="Times New Roman" pitchFamily="18" charset="0"/>
        </a:defRPr>
      </a:lvl4pPr>
      <a:lvl5pPr marL="1899186" indent="-211021" algn="l" rtl="0" eaLnBrk="1" fontAlgn="base" hangingPunct="1">
        <a:spcBef>
          <a:spcPct val="20000"/>
        </a:spcBef>
        <a:spcAft>
          <a:spcPct val="0"/>
        </a:spcAft>
        <a:buChar char="»"/>
        <a:defRPr sz="2031" baseline="0">
          <a:solidFill>
            <a:schemeClr val="tx1"/>
          </a:solidFill>
          <a:latin typeface="Times New Roman" pitchFamily="18" charset="0"/>
        </a:defRPr>
      </a:lvl5pPr>
      <a:lvl6pPr marL="2321227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em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Pixel</a:t>
            </a:r>
            <a:r>
              <a:rPr lang="it-IT" dirty="0"/>
              <a:t> </a:t>
            </a:r>
            <a:r>
              <a:rPr lang="it-IT" smtClean="0"/>
              <a:t>Status</a:t>
            </a:r>
            <a:r>
              <a:rPr lang="it-IT"/>
              <a:t> </a:t>
            </a:r>
            <a:r>
              <a:rPr lang="it-IT" smtClean="0"/>
              <a:t>Report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P. Morettini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PM - ITk Pixel Status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8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PM - ITk Pixel Status Report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889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5754" y="769209"/>
            <a:ext cx="3855309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TFM measurements in SR1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PM - ITk Pixel Status Report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439" r="1049"/>
          <a:stretch/>
        </p:blipFill>
        <p:spPr>
          <a:xfrm>
            <a:off x="-37707" y="0"/>
            <a:ext cx="9181707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59025" y="235809"/>
            <a:ext cx="3855309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TFM measurement on an I-Beam sample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248813"/>
            <a:ext cx="8043862" cy="914400"/>
          </a:xfrm>
        </p:spPr>
        <p:txBody>
          <a:bodyPr/>
          <a:lstStyle/>
          <a:p>
            <a:r>
              <a:rPr lang="en-US" dirty="0" smtClean="0"/>
              <a:t>Modules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750" y="885825"/>
            <a:ext cx="8782050" cy="5448987"/>
          </a:xfrm>
        </p:spPr>
        <p:txBody>
          <a:bodyPr/>
          <a:lstStyle/>
          <a:p>
            <a:r>
              <a:rPr lang="it-IT" sz="2400" dirty="0" smtClean="0"/>
              <a:t>La tabella di marcia viene </a:t>
            </a:r>
            <a:r>
              <a:rPr lang="it-IT" sz="2400" dirty="0" smtClean="0">
                <a:solidFill>
                  <a:schemeClr val="accent3"/>
                </a:solidFill>
              </a:rPr>
              <a:t>determinate dal chip di RD53</a:t>
            </a:r>
            <a:r>
              <a:rPr lang="it-IT" sz="2400" dirty="0" smtClean="0"/>
              <a:t>: il prototipo </a:t>
            </a:r>
            <a:r>
              <a:rPr lang="it-IT" sz="2400" dirty="0" smtClean="0">
                <a:solidFill>
                  <a:schemeClr val="accent3"/>
                </a:solidFill>
              </a:rPr>
              <a:t>RD53-A verrà sottomesso a fine anno</a:t>
            </a:r>
            <a:r>
              <a:rPr lang="it-IT" sz="2400" dirty="0" smtClean="0"/>
              <a:t>, e rappresenterà una </a:t>
            </a:r>
            <a:r>
              <a:rPr lang="it-IT" sz="2400" dirty="0" err="1" smtClean="0"/>
              <a:t>milestone</a:t>
            </a:r>
            <a:r>
              <a:rPr lang="it-IT" sz="2400" dirty="0" smtClean="0"/>
              <a:t> importante. Sfortunatamente entrerà solo </a:t>
            </a:r>
            <a:r>
              <a:rPr lang="it-IT" sz="2400" dirty="0" smtClean="0">
                <a:solidFill>
                  <a:schemeClr val="accent3"/>
                </a:solidFill>
              </a:rPr>
              <a:t>marginalmente nel TDR</a:t>
            </a:r>
            <a:r>
              <a:rPr lang="it-IT" sz="2400" dirty="0" smtClean="0"/>
              <a:t>. Se tutto andrà bene, il </a:t>
            </a:r>
            <a:r>
              <a:rPr lang="it-IT" sz="2400" dirty="0" smtClean="0">
                <a:solidFill>
                  <a:schemeClr val="accent3"/>
                </a:solidFill>
              </a:rPr>
              <a:t>chip finale per ATLAS </a:t>
            </a:r>
            <a:r>
              <a:rPr lang="it-IT" sz="2400" dirty="0" smtClean="0"/>
              <a:t>potrebbe essere </a:t>
            </a:r>
            <a:r>
              <a:rPr lang="it-IT" sz="2400" dirty="0" smtClean="0">
                <a:solidFill>
                  <a:schemeClr val="accent3"/>
                </a:solidFill>
              </a:rPr>
              <a:t>disponibile all’inizio del 2019</a:t>
            </a:r>
            <a:r>
              <a:rPr lang="it-IT" sz="2400" dirty="0" smtClean="0"/>
              <a:t>. Le relazioni con RD53 vanno migliorate.</a:t>
            </a:r>
          </a:p>
          <a:p>
            <a:r>
              <a:rPr lang="it-IT" sz="2400" dirty="0" smtClean="0"/>
              <a:t>Per i </a:t>
            </a:r>
            <a:r>
              <a:rPr lang="it-IT" sz="2400" dirty="0" smtClean="0">
                <a:solidFill>
                  <a:schemeClr val="accent3"/>
                </a:solidFill>
              </a:rPr>
              <a:t>sensori</a:t>
            </a:r>
            <a:r>
              <a:rPr lang="it-IT" sz="2400" dirty="0" smtClean="0"/>
              <a:t>, il TDR dovrebbe chiarire la </a:t>
            </a:r>
            <a:r>
              <a:rPr lang="it-IT" sz="2400" dirty="0" smtClean="0">
                <a:solidFill>
                  <a:schemeClr val="accent3"/>
                </a:solidFill>
              </a:rPr>
              <a:t>baseline per ogni strato del rivelatore</a:t>
            </a:r>
            <a:r>
              <a:rPr lang="it-IT" sz="2400" dirty="0" smtClean="0"/>
              <a:t>, con un numero limitato di opzioni. </a:t>
            </a:r>
            <a:r>
              <a:rPr lang="it-IT" sz="2400" dirty="0" smtClean="0">
                <a:solidFill>
                  <a:schemeClr val="accent3"/>
                </a:solidFill>
              </a:rPr>
              <a:t>Costi, </a:t>
            </a:r>
            <a:r>
              <a:rPr lang="it-IT" sz="2400" dirty="0" err="1" smtClean="0">
                <a:solidFill>
                  <a:schemeClr val="accent3"/>
                </a:solidFill>
              </a:rPr>
              <a:t>yield</a:t>
            </a:r>
            <a:r>
              <a:rPr lang="it-IT" sz="2400" dirty="0" smtClean="0">
                <a:solidFill>
                  <a:schemeClr val="accent3"/>
                </a:solidFill>
              </a:rPr>
              <a:t> e rate di produzione </a:t>
            </a:r>
            <a:r>
              <a:rPr lang="it-IT" sz="2400" dirty="0" smtClean="0"/>
              <a:t>vanno chiariti, e il numero di variant</a:t>
            </a:r>
            <a:r>
              <a:rPr lang="it-IT" sz="2400" dirty="0" smtClean="0"/>
              <a:t>i </a:t>
            </a:r>
            <a:r>
              <a:rPr lang="it-IT" sz="2400" dirty="0" smtClean="0"/>
              <a:t>ridotto al minimo. La gara di appalto potrebbe essere svolta nel 2018.</a:t>
            </a:r>
          </a:p>
          <a:p>
            <a:r>
              <a:rPr lang="it-IT" sz="2400" dirty="0" smtClean="0"/>
              <a:t>La scelta del tipo di sensore ha </a:t>
            </a:r>
            <a:r>
              <a:rPr lang="it-IT" sz="2400" dirty="0" smtClean="0">
                <a:solidFill>
                  <a:schemeClr val="accent3"/>
                </a:solidFill>
              </a:rPr>
              <a:t>implicazioni profonde anche sul design del sistema di raffreddamento e sui supporti</a:t>
            </a:r>
            <a:r>
              <a:rPr lang="it-IT" sz="2400" dirty="0" smtClean="0"/>
              <a:t>.</a:t>
            </a:r>
            <a:endParaRPr lang="it-IT" sz="2400" dirty="0" smtClean="0"/>
          </a:p>
          <a:p>
            <a:r>
              <a:rPr lang="it-IT" sz="2400" dirty="0" smtClean="0">
                <a:solidFill>
                  <a:schemeClr val="accent3"/>
                </a:solidFill>
              </a:rPr>
              <a:t>Il </a:t>
            </a:r>
            <a:r>
              <a:rPr lang="it-IT" sz="2400" dirty="0" err="1" smtClean="0">
                <a:solidFill>
                  <a:schemeClr val="accent3"/>
                </a:solidFill>
              </a:rPr>
              <a:t>bump</a:t>
            </a:r>
            <a:r>
              <a:rPr lang="it-IT" sz="2400" dirty="0" smtClean="0">
                <a:solidFill>
                  <a:schemeClr val="accent3"/>
                </a:solidFill>
              </a:rPr>
              <a:t> </a:t>
            </a:r>
            <a:r>
              <a:rPr lang="it-IT" sz="2400" dirty="0" err="1" smtClean="0">
                <a:solidFill>
                  <a:schemeClr val="accent3"/>
                </a:solidFill>
              </a:rPr>
              <a:t>bonding</a:t>
            </a:r>
            <a:r>
              <a:rPr lang="it-IT" sz="2400" dirty="0" smtClean="0">
                <a:solidFill>
                  <a:schemeClr val="accent3"/>
                </a:solidFill>
              </a:rPr>
              <a:t> </a:t>
            </a:r>
            <a:r>
              <a:rPr lang="it-IT" sz="2400" dirty="0" smtClean="0"/>
              <a:t>rimane un item </a:t>
            </a:r>
            <a:r>
              <a:rPr lang="it-IT" sz="2400" dirty="0" smtClean="0">
                <a:solidFill>
                  <a:schemeClr val="accent3"/>
                </a:solidFill>
              </a:rPr>
              <a:t>critico</a:t>
            </a:r>
            <a:r>
              <a:rPr lang="it-IT" sz="2400" dirty="0" smtClean="0"/>
              <a:t>, anche se alcuni risultati incoraggianti arrivano da diversi produttori.</a:t>
            </a:r>
          </a:p>
          <a:p>
            <a:pPr marL="68263" indent="0">
              <a:buNone/>
            </a:pP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14/3/2016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PM - ITk Pixel Status Report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3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PM - ITk Pixel Status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8" y="1724025"/>
            <a:ext cx="3391284" cy="240989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68130" y="1784350"/>
            <a:ext cx="939113" cy="431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60091" y="857161"/>
            <a:ext cx="3855309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Planar sensors / QUAD modules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PM - ITk Pixel Status Report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795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2724" y="55977"/>
            <a:ext cx="3855309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3D sensors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654" y="281404"/>
            <a:ext cx="7772400" cy="914400"/>
          </a:xfrm>
        </p:spPr>
        <p:txBody>
          <a:bodyPr/>
          <a:lstStyle/>
          <a:p>
            <a:r>
              <a:rPr lang="en-US" dirty="0" smtClean="0"/>
              <a:t>Passive CMOS sensors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1672" cy="628767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PM - ITk Pixel Status Report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59" r="4725" b="49030"/>
          <a:stretch/>
        </p:blipFill>
        <p:spPr>
          <a:xfrm>
            <a:off x="5236775" y="3177374"/>
            <a:ext cx="2614463" cy="21969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94259" y="906360"/>
            <a:ext cx="3855309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Passive CMOS sensors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31718" y="5263671"/>
            <a:ext cx="5623549" cy="1594329"/>
            <a:chOff x="3531718" y="5263671"/>
            <a:chExt cx="5623549" cy="159432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1718" y="5263671"/>
              <a:ext cx="5594610" cy="15943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3560657" y="5299114"/>
              <a:ext cx="5594610" cy="155888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911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PM - ITk Pixel Status Report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03" r="1705"/>
          <a:stretch/>
        </p:blipFill>
        <p:spPr>
          <a:xfrm>
            <a:off x="-24716" y="8238"/>
            <a:ext cx="9201664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047627" y="5283472"/>
            <a:ext cx="5107639" cy="1133203"/>
            <a:chOff x="4047627" y="5283472"/>
            <a:chExt cx="5107639" cy="11332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7628" y="5283472"/>
              <a:ext cx="4910635" cy="102269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047627" y="5299114"/>
              <a:ext cx="5107639" cy="111756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156887" y="711543"/>
            <a:ext cx="4020062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First RD53 prototype under test…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7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PM - ITk Pixel Status Report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53232" y="974307"/>
            <a:ext cx="4390768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Example of H-reflow </a:t>
            </a:r>
            <a:r>
              <a:rPr lang="en-US" sz="2000" b="1" dirty="0" err="1" smtClean="0">
                <a:solidFill>
                  <a:srgbClr val="002060"/>
                </a:solidFill>
              </a:rPr>
              <a:t>SnAg</a:t>
            </a:r>
            <a:r>
              <a:rPr lang="en-US" sz="2000" b="1" dirty="0" smtClean="0">
                <a:solidFill>
                  <a:srgbClr val="002060"/>
                </a:solidFill>
              </a:rPr>
              <a:t> Bump Bonding at HPK on quad modules 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PM - ITk Pixel Status Report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925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3942" y="0"/>
            <a:ext cx="3855309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BB tests at Selex on a 2x2 cm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</a:rPr>
              <a:t>, 50x50 </a:t>
            </a:r>
            <a:r>
              <a:rPr lang="en-US" sz="2000" b="1" dirty="0" smtClean="0">
                <a:solidFill>
                  <a:srgbClr val="002060"/>
                </a:solidFill>
                <a:latin typeface="Symbol" panose="05050102010706020507" pitchFamily="18" charset="2"/>
              </a:rPr>
              <a:t>m</a:t>
            </a:r>
            <a:r>
              <a:rPr lang="en-US" sz="2000" b="1" dirty="0" smtClean="0">
                <a:solidFill>
                  <a:srgbClr val="002060"/>
                </a:solidFill>
              </a:rPr>
              <a:t>m test chip 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654" y="281404"/>
            <a:ext cx="7772400" cy="914400"/>
          </a:xfrm>
        </p:spPr>
        <p:txBody>
          <a:bodyPr/>
          <a:lstStyle/>
          <a:p>
            <a:r>
              <a:rPr lang="en-US" dirty="0" smtClean="0"/>
              <a:t>Module production schedule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14/3/2016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PM - ITk Pixel Status Report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19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85750" y="1454727"/>
            <a:ext cx="8567305" cy="24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97642" y="1038742"/>
            <a:ext cx="0" cy="457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845897" y="997181"/>
            <a:ext cx="0" cy="457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007293" y="977101"/>
            <a:ext cx="0" cy="457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716944" y="977101"/>
            <a:ext cx="0" cy="457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426595" y="997181"/>
            <a:ext cx="0" cy="457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9165" y="923648"/>
            <a:ext cx="892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accent3"/>
                </a:solidFill>
              </a:rPr>
              <a:t>2016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0795" y="899027"/>
            <a:ext cx="851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accent3"/>
                </a:solidFill>
              </a:rPr>
              <a:t>2017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8269" y="899027"/>
            <a:ext cx="889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accent3"/>
                </a:solidFill>
              </a:rPr>
              <a:t>2018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04714" y="902000"/>
            <a:ext cx="892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accent3"/>
                </a:solidFill>
              </a:rPr>
              <a:t>2019</a:t>
            </a:r>
            <a:endParaRPr lang="en-US" sz="2800" dirty="0">
              <a:solidFill>
                <a:schemeClr val="accent3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7136246" y="989322"/>
            <a:ext cx="0" cy="457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14365" y="899027"/>
            <a:ext cx="897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accent3"/>
                </a:solidFill>
              </a:rPr>
              <a:t>2020</a:t>
            </a:r>
            <a:endParaRPr lang="en-US" sz="2800" dirty="0">
              <a:solidFill>
                <a:schemeClr val="accent3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97642" y="1425219"/>
            <a:ext cx="0" cy="4825951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07293" y="1454727"/>
            <a:ext cx="0" cy="4825951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845897" y="1446868"/>
            <a:ext cx="0" cy="4825951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16944" y="1446868"/>
            <a:ext cx="0" cy="4825951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26595" y="1425219"/>
            <a:ext cx="0" cy="4825951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152655" y="1422247"/>
            <a:ext cx="0" cy="4825951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73742" y="1587628"/>
            <a:ext cx="1017141" cy="328989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it-IT" sz="1400" b="1" dirty="0" smtClean="0">
                <a:solidFill>
                  <a:srgbClr val="FF0000"/>
                </a:solidFill>
              </a:rPr>
              <a:t>Strip TDR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62054" y="1782419"/>
            <a:ext cx="938480" cy="328989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it-IT" sz="1400" b="1" dirty="0" smtClean="0">
                <a:solidFill>
                  <a:srgbClr val="FF0000"/>
                </a:solidFill>
              </a:rPr>
              <a:t>Pixel TDR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16942" y="1781336"/>
            <a:ext cx="1015314" cy="328989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it-IT" sz="1400" b="1" dirty="0" smtClean="0">
                <a:solidFill>
                  <a:srgbClr val="FF0000"/>
                </a:solidFill>
              </a:rPr>
              <a:t>Pixel MOU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86500" y="4873206"/>
            <a:ext cx="1837518" cy="328989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it-IT" sz="1400" b="1" dirty="0" err="1" smtClean="0">
                <a:solidFill>
                  <a:srgbClr val="FF0000"/>
                </a:solidFill>
              </a:rPr>
              <a:t>Pre</a:t>
            </a:r>
            <a:r>
              <a:rPr lang="it-IT" sz="1400" b="1" dirty="0" smtClean="0">
                <a:solidFill>
                  <a:srgbClr val="FF0000"/>
                </a:solidFill>
              </a:rPr>
              <a:t>-production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68796" y="2142565"/>
            <a:ext cx="854906" cy="328989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b="1" dirty="0" smtClean="0"/>
              <a:t>RD53A </a:t>
            </a:r>
            <a:r>
              <a:rPr lang="it-IT" sz="1000" b="1" dirty="0" err="1" smtClean="0"/>
              <a:t>submission</a:t>
            </a:r>
            <a:endParaRPr lang="en-US" sz="10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2263596" y="2267997"/>
            <a:ext cx="1002593" cy="328989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b="1" dirty="0" smtClean="0"/>
              <a:t>RD53A </a:t>
            </a:r>
            <a:r>
              <a:rPr lang="it-IT" sz="1000" b="1" dirty="0" err="1" smtClean="0"/>
              <a:t>irrad</a:t>
            </a:r>
            <a:r>
              <a:rPr lang="it-IT" sz="1000" b="1" dirty="0" smtClean="0"/>
              <a:t> and </a:t>
            </a:r>
            <a:r>
              <a:rPr lang="it-IT" sz="1000" b="1" dirty="0" err="1" smtClean="0"/>
              <a:t>tests</a:t>
            </a:r>
            <a:endParaRPr lang="en-US" sz="1000" dirty="0" smtClean="0"/>
          </a:p>
        </p:txBody>
      </p:sp>
      <p:sp>
        <p:nvSpPr>
          <p:cNvPr id="31" name="Rectangle 30"/>
          <p:cNvSpPr/>
          <p:nvPr/>
        </p:nvSpPr>
        <p:spPr>
          <a:xfrm>
            <a:off x="499770" y="2722418"/>
            <a:ext cx="2441138" cy="328989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b="1" dirty="0" smtClean="0"/>
              <a:t>BB for RD53A test and </a:t>
            </a:r>
            <a:r>
              <a:rPr lang="it-IT" sz="1000" b="1" dirty="0" err="1" smtClean="0"/>
              <a:t>validation</a:t>
            </a:r>
            <a:endParaRPr lang="en-US" sz="10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2404498" y="3107221"/>
            <a:ext cx="1164389" cy="328989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b="1" dirty="0" smtClean="0"/>
              <a:t>RD53A </a:t>
            </a:r>
            <a:r>
              <a:rPr lang="it-IT" sz="1000" b="1" dirty="0" err="1" smtClean="0"/>
              <a:t>modules</a:t>
            </a:r>
            <a:endParaRPr lang="en-US" sz="1000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3616074" y="3248604"/>
            <a:ext cx="1646054" cy="328989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b="1" dirty="0" smtClean="0"/>
              <a:t>RD53A </a:t>
            </a:r>
            <a:r>
              <a:rPr lang="it-IT" sz="1000" b="1" dirty="0" err="1" smtClean="0"/>
              <a:t>modules</a:t>
            </a:r>
            <a:r>
              <a:rPr lang="it-IT" sz="1000" b="1" dirty="0" smtClean="0"/>
              <a:t> </a:t>
            </a:r>
            <a:r>
              <a:rPr lang="it-IT" sz="1000" b="1" dirty="0" err="1" smtClean="0"/>
              <a:t>irrad</a:t>
            </a:r>
            <a:r>
              <a:rPr lang="it-IT" sz="1000" b="1" dirty="0" smtClean="0"/>
              <a:t> and test</a:t>
            </a:r>
            <a:endParaRPr lang="en-US" sz="1000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3849596" y="3680075"/>
            <a:ext cx="1560590" cy="199190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b="1" dirty="0" smtClean="0"/>
              <a:t>Sensor tender</a:t>
            </a:r>
            <a:endParaRPr lang="en-US" sz="1000" dirty="0" smtClean="0"/>
          </a:p>
        </p:txBody>
      </p:sp>
      <p:sp>
        <p:nvSpPr>
          <p:cNvPr id="36" name="Rectangle 35"/>
          <p:cNvSpPr/>
          <p:nvPr/>
        </p:nvSpPr>
        <p:spPr>
          <a:xfrm>
            <a:off x="4349578" y="3947543"/>
            <a:ext cx="1560590" cy="199190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b="1" dirty="0" err="1" smtClean="0"/>
              <a:t>Bump</a:t>
            </a:r>
            <a:r>
              <a:rPr lang="it-IT" sz="1000" b="1" dirty="0" smtClean="0"/>
              <a:t> </a:t>
            </a:r>
            <a:r>
              <a:rPr lang="it-IT" sz="1000" b="1" dirty="0" err="1" smtClean="0"/>
              <a:t>bonding</a:t>
            </a:r>
            <a:r>
              <a:rPr lang="it-IT" sz="1000" b="1" dirty="0" smtClean="0"/>
              <a:t> tender</a:t>
            </a:r>
            <a:endParaRPr lang="en-US" sz="1000" dirty="0" smtClean="0"/>
          </a:p>
        </p:txBody>
      </p:sp>
      <p:sp>
        <p:nvSpPr>
          <p:cNvPr id="37" name="Rectangle 36"/>
          <p:cNvSpPr/>
          <p:nvPr/>
        </p:nvSpPr>
        <p:spPr>
          <a:xfrm>
            <a:off x="3733352" y="4207057"/>
            <a:ext cx="1676833" cy="257836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b="1" dirty="0" smtClean="0"/>
              <a:t>RD53B design</a:t>
            </a:r>
            <a:endParaRPr lang="en-US" sz="1000" dirty="0" smtClean="0"/>
          </a:p>
        </p:txBody>
      </p:sp>
      <p:sp>
        <p:nvSpPr>
          <p:cNvPr id="38" name="Rectangle 37"/>
          <p:cNvSpPr/>
          <p:nvPr/>
        </p:nvSpPr>
        <p:spPr>
          <a:xfrm>
            <a:off x="5704450" y="4494693"/>
            <a:ext cx="861107" cy="316565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b="1" dirty="0" smtClean="0"/>
              <a:t>RD53B </a:t>
            </a:r>
            <a:r>
              <a:rPr lang="it-IT" sz="1000" b="1" dirty="0" err="1" smtClean="0"/>
              <a:t>irrad</a:t>
            </a:r>
            <a:r>
              <a:rPr lang="it-IT" sz="1000" b="1" dirty="0" smtClean="0"/>
              <a:t> and test </a:t>
            </a:r>
            <a:endParaRPr lang="en-US" sz="1000" dirty="0" smtClean="0"/>
          </a:p>
        </p:txBody>
      </p:sp>
      <p:sp>
        <p:nvSpPr>
          <p:cNvPr id="39" name="Rectangle 38"/>
          <p:cNvSpPr/>
          <p:nvPr/>
        </p:nvSpPr>
        <p:spPr>
          <a:xfrm>
            <a:off x="6669082" y="5315466"/>
            <a:ext cx="467163" cy="278025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b="1" dirty="0" smtClean="0"/>
              <a:t>PRR Chip</a:t>
            </a:r>
            <a:endParaRPr lang="en-US" sz="1000" dirty="0" smtClean="0"/>
          </a:p>
        </p:txBody>
      </p:sp>
      <p:sp>
        <p:nvSpPr>
          <p:cNvPr id="40" name="Rectangle 39"/>
          <p:cNvSpPr/>
          <p:nvPr/>
        </p:nvSpPr>
        <p:spPr>
          <a:xfrm>
            <a:off x="6669082" y="5679011"/>
            <a:ext cx="501915" cy="281845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b="1" dirty="0" smtClean="0"/>
              <a:t>PRR </a:t>
            </a:r>
            <a:r>
              <a:rPr lang="it-IT" sz="1000" b="1" dirty="0" err="1" smtClean="0"/>
              <a:t>Sens</a:t>
            </a:r>
            <a:endParaRPr lang="en-US" sz="1000" dirty="0" smtClean="0"/>
          </a:p>
        </p:txBody>
      </p:sp>
      <p:sp>
        <p:nvSpPr>
          <p:cNvPr id="41" name="Rectangle 40"/>
          <p:cNvSpPr/>
          <p:nvPr/>
        </p:nvSpPr>
        <p:spPr>
          <a:xfrm>
            <a:off x="7207472" y="5314378"/>
            <a:ext cx="811340" cy="278025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b="1" dirty="0" smtClean="0"/>
              <a:t>CHIP production </a:t>
            </a:r>
            <a:endParaRPr lang="en-US" sz="1000" dirty="0" smtClean="0"/>
          </a:p>
        </p:txBody>
      </p:sp>
      <p:sp>
        <p:nvSpPr>
          <p:cNvPr id="42" name="Rectangle 41"/>
          <p:cNvSpPr/>
          <p:nvPr/>
        </p:nvSpPr>
        <p:spPr>
          <a:xfrm>
            <a:off x="7220968" y="5680920"/>
            <a:ext cx="1923031" cy="278025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b="1" dirty="0" smtClean="0"/>
              <a:t>Sensor production </a:t>
            </a:r>
            <a:endParaRPr lang="en-US" sz="1000" dirty="0" smtClean="0"/>
          </a:p>
        </p:txBody>
      </p:sp>
      <p:sp>
        <p:nvSpPr>
          <p:cNvPr id="43" name="Rectangle 42"/>
          <p:cNvSpPr/>
          <p:nvPr/>
        </p:nvSpPr>
        <p:spPr>
          <a:xfrm>
            <a:off x="7407372" y="6047462"/>
            <a:ext cx="467163" cy="278025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b="1" dirty="0" smtClean="0"/>
              <a:t>PRR BB</a:t>
            </a:r>
            <a:endParaRPr lang="en-US" sz="1000" dirty="0" smtClean="0"/>
          </a:p>
        </p:txBody>
      </p:sp>
      <p:sp>
        <p:nvSpPr>
          <p:cNvPr id="44" name="Rectangle 43"/>
          <p:cNvSpPr/>
          <p:nvPr/>
        </p:nvSpPr>
        <p:spPr>
          <a:xfrm>
            <a:off x="7407372" y="6354951"/>
            <a:ext cx="467163" cy="278025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b="1" dirty="0" smtClean="0"/>
              <a:t>PRR </a:t>
            </a:r>
            <a:r>
              <a:rPr lang="it-IT" sz="1000" b="1" dirty="0" err="1" smtClean="0"/>
              <a:t>Mod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8879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32676"/>
            <a:ext cx="8043862" cy="914400"/>
          </a:xfrm>
        </p:spPr>
        <p:txBody>
          <a:bodyPr/>
          <a:lstStyle/>
          <a:p>
            <a:r>
              <a:rPr lang="en-US" dirty="0" smtClean="0"/>
              <a:t>Dove </a:t>
            </a:r>
            <a:r>
              <a:rPr lang="en-US" dirty="0" err="1" smtClean="0"/>
              <a:t>siamo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2" y="980303"/>
            <a:ext cx="8267698" cy="5376047"/>
          </a:xfrm>
        </p:spPr>
        <p:txBody>
          <a:bodyPr/>
          <a:lstStyle/>
          <a:p>
            <a:r>
              <a:rPr lang="it-IT" sz="2400" dirty="0" smtClean="0"/>
              <a:t>Siamo in una fase di </a:t>
            </a:r>
            <a:r>
              <a:rPr lang="it-IT" sz="2400" dirty="0" smtClean="0">
                <a:solidFill>
                  <a:schemeClr val="accent3"/>
                </a:solidFill>
              </a:rPr>
              <a:t>transizione</a:t>
            </a:r>
            <a:r>
              <a:rPr lang="it-IT" sz="2400" dirty="0" smtClean="0"/>
              <a:t> tra un progetto di R&amp;D ed un progetto di </a:t>
            </a:r>
            <a:r>
              <a:rPr lang="it-IT" sz="2400" dirty="0" smtClean="0">
                <a:solidFill>
                  <a:schemeClr val="accent3"/>
                </a:solidFill>
              </a:rPr>
              <a:t>costruzione</a:t>
            </a:r>
            <a:r>
              <a:rPr lang="it-IT" sz="2400" dirty="0" smtClean="0"/>
              <a:t> di un rivelatore molto complicato.</a:t>
            </a:r>
          </a:p>
          <a:p>
            <a:r>
              <a:rPr lang="it-IT" sz="2400" dirty="0" smtClean="0"/>
              <a:t>Credo sia naturale che, specialmente in alcune aree critiche, si continui a lavorare con una </a:t>
            </a:r>
            <a:r>
              <a:rPr lang="it-IT" sz="2400" dirty="0" smtClean="0">
                <a:solidFill>
                  <a:schemeClr val="accent3"/>
                </a:solidFill>
              </a:rPr>
              <a:t>mentalità aperta a nuovi sviluppi </a:t>
            </a:r>
            <a:r>
              <a:rPr lang="it-IT" sz="2400" dirty="0" smtClean="0"/>
              <a:t>potenzialmente promettenti. Ma </a:t>
            </a:r>
            <a:r>
              <a:rPr lang="it-IT" sz="2400" dirty="0" smtClean="0">
                <a:solidFill>
                  <a:schemeClr val="accent3"/>
                </a:solidFill>
              </a:rPr>
              <a:t>il tempo comincia a diventare un fattore critico</a:t>
            </a:r>
            <a:r>
              <a:rPr lang="it-IT" sz="2400" dirty="0" smtClean="0"/>
              <a:t>, ed alcune decisioni importanti dovranno essere prese nei prossimi mesi.</a:t>
            </a:r>
          </a:p>
          <a:p>
            <a:r>
              <a:rPr lang="it-IT" sz="2400" dirty="0" smtClean="0"/>
              <a:t>Dobbiamo quindi cominciare a pensare in un ottica un po’ meno locale e un po’ più orientata al raggiungimento del </a:t>
            </a:r>
            <a:r>
              <a:rPr lang="it-IT" sz="2400" dirty="0" smtClean="0">
                <a:solidFill>
                  <a:schemeClr val="accent3"/>
                </a:solidFill>
              </a:rPr>
              <a:t>risultato globale</a:t>
            </a:r>
            <a:r>
              <a:rPr lang="it-IT" sz="2400" dirty="0" smtClean="0"/>
              <a:t>.</a:t>
            </a:r>
          </a:p>
          <a:p>
            <a:r>
              <a:rPr lang="it-IT" sz="2400" dirty="0" smtClean="0"/>
              <a:t>Utilizzerò le </a:t>
            </a:r>
            <a:r>
              <a:rPr lang="it-IT" sz="2400" dirty="0" err="1" smtClean="0"/>
              <a:t>slides</a:t>
            </a:r>
            <a:r>
              <a:rPr lang="it-IT" sz="2400" dirty="0" smtClean="0"/>
              <a:t> presentate alla fine dell’ultima ITk week per illustrare le </a:t>
            </a:r>
            <a:r>
              <a:rPr lang="it-IT" sz="2400" dirty="0" smtClean="0">
                <a:solidFill>
                  <a:schemeClr val="accent3"/>
                </a:solidFill>
              </a:rPr>
              <a:t>decisioni critiche </a:t>
            </a:r>
            <a:r>
              <a:rPr lang="it-IT" sz="2400" dirty="0" smtClean="0"/>
              <a:t>che </a:t>
            </a:r>
            <a:r>
              <a:rPr lang="it-IT" sz="2400" dirty="0" err="1" smtClean="0"/>
              <a:t>gi</a:t>
            </a:r>
            <a:r>
              <a:rPr lang="it-IT" sz="2400" dirty="0" smtClean="0"/>
              <a:t> attendono nei prossimi mesi.</a:t>
            </a:r>
            <a:endParaRPr lang="it-IT" sz="24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PM - ITk Pixel Status Report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en-US" smtClean="0">
                <a:latin typeface="Verdana"/>
              </a:rPr>
              <a:t>14/3/2016</a:t>
            </a:r>
            <a:endParaRPr lang="en-US" dirty="0">
              <a:latin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r>
              <a:rPr lang="it-IT" smtClean="0">
                <a:latin typeface="Verdana"/>
              </a:rPr>
              <a:t>PM - ITk Pixel Status Report</a:t>
            </a:r>
            <a:endParaRPr lang="en-US" dirty="0">
              <a:latin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>
                <a:latin typeface="Verdana"/>
              </a:rPr>
              <a:pPr defTabSz="342900"/>
              <a:t>20</a:t>
            </a:fld>
            <a:endParaRPr lang="en-US" dirty="0">
              <a:latin typeface="Verdan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1075972"/>
            <a:ext cx="3328418" cy="2089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3838" y="144994"/>
            <a:ext cx="86410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2700" dirty="0">
                <a:solidFill>
                  <a:prstClr val="black"/>
                </a:solidFill>
                <a:latin typeface="Verdana"/>
              </a:rPr>
              <a:t>In-Pixel efficiency contribution per BC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97356" y="1344979"/>
            <a:ext cx="153368" cy="1605497"/>
          </a:xfrm>
          <a:prstGeom prst="rect">
            <a:avLst/>
          </a:prstGeom>
          <a:solidFill>
            <a:srgbClr val="2BA4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64297" y="1920397"/>
            <a:ext cx="153368" cy="1030079"/>
          </a:xfrm>
          <a:prstGeom prst="rect">
            <a:avLst/>
          </a:prstGeom>
          <a:solidFill>
            <a:srgbClr val="2BA4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31238" y="2752126"/>
            <a:ext cx="153368" cy="198350"/>
          </a:xfrm>
          <a:prstGeom prst="rect">
            <a:avLst/>
          </a:prstGeom>
          <a:solidFill>
            <a:srgbClr val="2BA4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4298179" y="2902588"/>
            <a:ext cx="153368" cy="47888"/>
          </a:xfrm>
          <a:prstGeom prst="rect">
            <a:avLst/>
          </a:prstGeom>
          <a:solidFill>
            <a:srgbClr val="2BA4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623" y="1190635"/>
            <a:ext cx="29108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42900"/>
            <a:r>
              <a:rPr lang="en-US" sz="1350" dirty="0">
                <a:solidFill>
                  <a:prstClr val="black"/>
                </a:solidFill>
                <a:latin typeface="Verdana"/>
              </a:rPr>
              <a:t>Fastest contribution coming from the center of the pixel.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26" y="3233394"/>
            <a:ext cx="2384557" cy="23126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935" y="3040021"/>
            <a:ext cx="522576" cy="1493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81742" y="1227331"/>
            <a:ext cx="2676553" cy="415498"/>
          </a:xfrm>
          <a:prstGeom prst="rect">
            <a:avLst/>
          </a:prstGeom>
          <a:noFill/>
          <a:ln w="381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2100">
                <a:solidFill>
                  <a:srgbClr val="FF0000"/>
                </a:solidFill>
                <a:latin typeface="Verdana"/>
              </a:rPr>
              <a:t>Bias Voltage 80 V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" t="7607" r="94128" b="80501"/>
          <a:stretch/>
        </p:blipFill>
        <p:spPr>
          <a:xfrm>
            <a:off x="3209941" y="1239230"/>
            <a:ext cx="121381" cy="2791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t="7822" r="19429" b="77540"/>
          <a:stretch/>
        </p:blipFill>
        <p:spPr>
          <a:xfrm>
            <a:off x="4363155" y="1423539"/>
            <a:ext cx="1380507" cy="31618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056" y="3233393"/>
            <a:ext cx="2304486" cy="223500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96" y="3233394"/>
            <a:ext cx="2389426" cy="231738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7" y="3228672"/>
            <a:ext cx="2389426" cy="23173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9" t="18073" r="59582" b="78129"/>
          <a:stretch/>
        </p:blipFill>
        <p:spPr>
          <a:xfrm>
            <a:off x="5263923" y="1641005"/>
            <a:ext cx="122891" cy="8877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1" name="TextBox 30"/>
          <p:cNvSpPr txBox="1"/>
          <p:nvPr/>
        </p:nvSpPr>
        <p:spPr>
          <a:xfrm>
            <a:off x="44443" y="5555498"/>
            <a:ext cx="4390768" cy="707886"/>
          </a:xfrm>
          <a:prstGeom prst="rect">
            <a:avLst/>
          </a:prstGeom>
          <a:gradFill rotWithShape="1">
            <a:gsLst>
              <a:gs pos="0">
                <a:srgbClr val="738AC8">
                  <a:tint val="48000"/>
                  <a:satMod val="138000"/>
                </a:srgbClr>
              </a:gs>
              <a:gs pos="25000">
                <a:srgbClr val="738AC8">
                  <a:tint val="85000"/>
                </a:srgbClr>
              </a:gs>
              <a:gs pos="40000">
                <a:srgbClr val="738AC8">
                  <a:tint val="92000"/>
                </a:srgbClr>
              </a:gs>
              <a:gs pos="50000">
                <a:srgbClr val="738AC8">
                  <a:tint val="93000"/>
                </a:srgbClr>
              </a:gs>
              <a:gs pos="60000">
                <a:srgbClr val="738AC8">
                  <a:tint val="92000"/>
                </a:srgbClr>
              </a:gs>
              <a:gs pos="75000">
                <a:srgbClr val="738AC8">
                  <a:tint val="83000"/>
                  <a:satMod val="108000"/>
                </a:srgbClr>
              </a:gs>
              <a:gs pos="100000">
                <a:srgbClr val="738AC8">
                  <a:tint val="48000"/>
                  <a:satMod val="150000"/>
                </a:srgbClr>
              </a:gs>
            </a:gsLst>
            <a:lin ang="5400000" scaled="0"/>
          </a:gradFill>
          <a:ln w="12000" cap="flat" cmpd="sng" algn="ctr">
            <a:solidFill>
              <a:srgbClr val="738AC8"/>
            </a:solidFill>
            <a:prstDash val="solid"/>
          </a:ln>
          <a:effectLst>
            <a:glow rad="63500">
              <a:srgbClr val="738AC8">
                <a:alpha val="45000"/>
                <a:satMod val="12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rgbClr val="738AC8">
                <a:tint val="70000"/>
              </a:srgbClr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CMOS: Interesting results from the old submissions / Timing </a:t>
            </a:r>
          </a:p>
        </p:txBody>
      </p:sp>
    </p:spTree>
    <p:extLst>
      <p:ext uri="{BB962C8B-B14F-4D97-AF65-F5344CB8AC3E}">
        <p14:creationId xmlns:p14="http://schemas.microsoft.com/office/powerpoint/2010/main" val="223446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PM - ITk Pixel Status Report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831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332123"/>
            <a:ext cx="4390768" cy="707886"/>
          </a:xfrm>
          <a:prstGeom prst="rect">
            <a:avLst/>
          </a:prstGeom>
          <a:effectLst>
            <a:glow rad="63500">
              <a:schemeClr val="accent5">
                <a:alpha val="45000"/>
                <a:satMod val="12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First CMOS demonstrators already available to test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9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58537"/>
            <a:ext cx="8043862" cy="914400"/>
          </a:xfrm>
        </p:spPr>
        <p:txBody>
          <a:bodyPr/>
          <a:lstStyle/>
          <a:p>
            <a:r>
              <a:rPr lang="en-US" dirty="0" smtClean="0"/>
              <a:t>CMOS strategy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749" y="825626"/>
            <a:ext cx="8586401" cy="5577018"/>
          </a:xfrm>
        </p:spPr>
        <p:txBody>
          <a:bodyPr/>
          <a:lstStyle/>
          <a:p>
            <a:pPr marL="361950" indent="-293688"/>
            <a:r>
              <a:rPr lang="it-IT" sz="2000" dirty="0" smtClean="0"/>
              <a:t>I risultati ottenuti finora sono </a:t>
            </a:r>
            <a:r>
              <a:rPr lang="it-IT" sz="2000" dirty="0" smtClean="0">
                <a:solidFill>
                  <a:schemeClr val="accent3"/>
                </a:solidFill>
              </a:rPr>
              <a:t>incoraggianti</a:t>
            </a:r>
            <a:r>
              <a:rPr lang="it-IT" sz="2000" dirty="0" smtClean="0"/>
              <a:t>. Diversi dimostratori di grandi dimensioni sono </a:t>
            </a:r>
            <a:r>
              <a:rPr lang="it-IT" sz="2000" dirty="0" smtClean="0">
                <a:solidFill>
                  <a:schemeClr val="accent3"/>
                </a:solidFill>
              </a:rPr>
              <a:t>in fase di produzione o in test</a:t>
            </a:r>
            <a:r>
              <a:rPr lang="it-IT" sz="2000" dirty="0" smtClean="0"/>
              <a:t>.</a:t>
            </a:r>
          </a:p>
          <a:p>
            <a:pPr marL="361950" indent="-293688"/>
            <a:r>
              <a:rPr lang="it-IT" sz="2000" dirty="0" smtClean="0"/>
              <a:t>C’è un </a:t>
            </a:r>
            <a:r>
              <a:rPr lang="it-IT" sz="2000" dirty="0" smtClean="0">
                <a:solidFill>
                  <a:schemeClr val="accent3"/>
                </a:solidFill>
              </a:rPr>
              <a:t>interesse ed una fiducia crescenti nella possibilità di realizzare un chip monolitico</a:t>
            </a:r>
            <a:r>
              <a:rPr lang="it-IT" sz="2000" dirty="0" smtClean="0"/>
              <a:t>. DI fatto, sembra la sola soluzione veramente interessante per coprire una grande superficie: </a:t>
            </a:r>
            <a:r>
              <a:rPr lang="it-IT" sz="2000" dirty="0" smtClean="0">
                <a:solidFill>
                  <a:schemeClr val="accent3"/>
                </a:solidFill>
              </a:rPr>
              <a:t>una soluzione con sensore attivo ed accoppiamento capacitivo sembra essere non molto più economica di un sensore CMOS passivo con </a:t>
            </a:r>
            <a:r>
              <a:rPr lang="it-IT" sz="2000" dirty="0" err="1" smtClean="0">
                <a:solidFill>
                  <a:schemeClr val="accent3"/>
                </a:solidFill>
              </a:rPr>
              <a:t>bump-bonding</a:t>
            </a:r>
            <a:r>
              <a:rPr lang="it-IT" sz="2000" dirty="0" smtClean="0">
                <a:solidFill>
                  <a:schemeClr val="accent3"/>
                </a:solidFill>
              </a:rPr>
              <a:t> tradizionale</a:t>
            </a:r>
            <a:r>
              <a:rPr lang="it-IT" sz="2000" dirty="0" smtClean="0"/>
              <a:t>, ma notevolmente più rischiosa.</a:t>
            </a:r>
          </a:p>
          <a:p>
            <a:pPr marL="361950" indent="-293688"/>
            <a:r>
              <a:rPr lang="it-IT" sz="2000" dirty="0" smtClean="0"/>
              <a:t>D’altro canto </a:t>
            </a:r>
            <a:r>
              <a:rPr lang="it-IT" sz="2000" dirty="0" smtClean="0">
                <a:solidFill>
                  <a:schemeClr val="accent3"/>
                </a:solidFill>
              </a:rPr>
              <a:t>la strada per dimostrare la fattibilità di un rivelatore monolitico che possa funzionare sul quinto </a:t>
            </a:r>
            <a:r>
              <a:rPr lang="it-IT" sz="2000" dirty="0" err="1" smtClean="0">
                <a:solidFill>
                  <a:schemeClr val="accent3"/>
                </a:solidFill>
              </a:rPr>
              <a:t>layer</a:t>
            </a:r>
            <a:r>
              <a:rPr lang="it-IT" sz="2000" dirty="0" smtClean="0">
                <a:solidFill>
                  <a:schemeClr val="accent3"/>
                </a:solidFill>
              </a:rPr>
              <a:t> è ancora molto lunga</a:t>
            </a:r>
            <a:r>
              <a:rPr lang="it-IT" sz="2000" dirty="0" smtClean="0"/>
              <a:t>. La sola strategia possibile con una qualche chance di successo è quella di fare uno sforzo di design unico a livello ITk. La fonderia potrebbe essere </a:t>
            </a:r>
            <a:r>
              <a:rPr lang="it-IT" sz="2000" dirty="0" err="1" smtClean="0">
                <a:solidFill>
                  <a:schemeClr val="accent3"/>
                </a:solidFill>
              </a:rPr>
              <a:t>LFundry</a:t>
            </a:r>
            <a:r>
              <a:rPr lang="it-IT" sz="2000" dirty="0" smtClean="0"/>
              <a:t> (che permette di fare </a:t>
            </a:r>
            <a:r>
              <a:rPr lang="it-IT" sz="2000" dirty="0" err="1" smtClean="0"/>
              <a:t>stiching</a:t>
            </a:r>
            <a:r>
              <a:rPr lang="it-IT" sz="2000" dirty="0" smtClean="0"/>
              <a:t>).</a:t>
            </a:r>
          </a:p>
          <a:p>
            <a:pPr marL="361950" indent="-293688"/>
            <a:r>
              <a:rPr lang="it-IT" sz="2000" dirty="0" smtClean="0"/>
              <a:t>Ci sono </a:t>
            </a:r>
            <a:r>
              <a:rPr lang="it-IT" sz="2000" dirty="0" smtClean="0">
                <a:solidFill>
                  <a:schemeClr val="accent3"/>
                </a:solidFill>
              </a:rPr>
              <a:t>discussioni in corso ma ancora nulla di concreto</a:t>
            </a:r>
            <a:r>
              <a:rPr lang="it-IT" sz="2000" dirty="0" smtClean="0"/>
              <a:t>. Un gruppo di disegno comune potrebbe però partire nei prossimi mesi, e credo che, come INFN, dovremmo contribuire. </a:t>
            </a:r>
            <a:endParaRPr lang="it-IT" sz="20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PM - ITk Pixel Status Report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3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207963"/>
            <a:ext cx="8043862" cy="914400"/>
          </a:xfrm>
        </p:spPr>
        <p:txBody>
          <a:bodyPr/>
          <a:lstStyle/>
          <a:p>
            <a:r>
              <a:rPr lang="en-US" dirty="0" smtClean="0"/>
              <a:t>Data Link workshop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750" y="942974"/>
            <a:ext cx="8568482" cy="5228879"/>
          </a:xfrm>
        </p:spPr>
        <p:txBody>
          <a:bodyPr/>
          <a:lstStyle/>
          <a:p>
            <a:r>
              <a:rPr lang="it-IT" sz="2400" dirty="0" smtClean="0"/>
              <a:t>Abbiamo fatto un mini-workshop per discutere </a:t>
            </a:r>
            <a:r>
              <a:rPr lang="it-IT" sz="2400" dirty="0" smtClean="0">
                <a:solidFill>
                  <a:schemeClr val="accent3"/>
                </a:solidFill>
              </a:rPr>
              <a:t>le strategie per la trasmissione dati</a:t>
            </a:r>
            <a:r>
              <a:rPr lang="it-IT" sz="2400" dirty="0" smtClean="0"/>
              <a:t>. </a:t>
            </a:r>
          </a:p>
          <a:p>
            <a:r>
              <a:rPr lang="it-IT" sz="2400" dirty="0" smtClean="0"/>
              <a:t>Un tipico esempio di problema che coinvolge tutti gli aspetti del rivelatore (</a:t>
            </a:r>
            <a:r>
              <a:rPr lang="it-IT" sz="2400" dirty="0" smtClean="0">
                <a:solidFill>
                  <a:schemeClr val="accent3"/>
                </a:solidFill>
              </a:rPr>
              <a:t>meccanica, simulazione, moduli, FE, </a:t>
            </a:r>
            <a:r>
              <a:rPr lang="it-IT" sz="2400" dirty="0" err="1" smtClean="0">
                <a:solidFill>
                  <a:schemeClr val="accent3"/>
                </a:solidFill>
              </a:rPr>
              <a:t>readout</a:t>
            </a:r>
            <a:r>
              <a:rPr lang="it-IT" sz="2400" dirty="0" smtClean="0"/>
              <a:t>).</a:t>
            </a:r>
          </a:p>
          <a:p>
            <a:r>
              <a:rPr lang="it-IT" sz="2400" dirty="0" smtClean="0"/>
              <a:t>Potrebbero servire </a:t>
            </a:r>
            <a:r>
              <a:rPr lang="it-IT" sz="2400" dirty="0" smtClean="0">
                <a:solidFill>
                  <a:schemeClr val="accent3"/>
                </a:solidFill>
              </a:rPr>
              <a:t>22 K </a:t>
            </a:r>
            <a:r>
              <a:rPr lang="it-IT" sz="2400" dirty="0" err="1" smtClean="0">
                <a:solidFill>
                  <a:schemeClr val="accent3"/>
                </a:solidFill>
              </a:rPr>
              <a:t>links</a:t>
            </a:r>
            <a:r>
              <a:rPr lang="it-IT" sz="2400" dirty="0" smtClean="0">
                <a:solidFill>
                  <a:schemeClr val="accent3"/>
                </a:solidFill>
              </a:rPr>
              <a:t> a 5 </a:t>
            </a:r>
            <a:r>
              <a:rPr lang="it-IT" sz="2400" dirty="0" err="1" smtClean="0">
                <a:solidFill>
                  <a:schemeClr val="accent3"/>
                </a:solidFill>
              </a:rPr>
              <a:t>Gb</a:t>
            </a:r>
            <a:r>
              <a:rPr lang="it-IT" sz="2400" dirty="0" smtClean="0">
                <a:solidFill>
                  <a:schemeClr val="accent3"/>
                </a:solidFill>
              </a:rPr>
              <a:t>/s </a:t>
            </a:r>
            <a:r>
              <a:rPr lang="it-IT" sz="2400" dirty="0" smtClean="0"/>
              <a:t>per un layout come quelli di </a:t>
            </a:r>
            <a:r>
              <a:rPr lang="it-IT" sz="2400" dirty="0" err="1" smtClean="0"/>
              <a:t>step</a:t>
            </a:r>
            <a:r>
              <a:rPr lang="it-IT" sz="2400" dirty="0" smtClean="0"/>
              <a:t> 1.5</a:t>
            </a:r>
            <a:endParaRPr lang="it-IT" sz="24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PM - ITk Pixel Status Report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 descr="C030c-20150108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30" y="5292913"/>
            <a:ext cx="1174063" cy="772233"/>
          </a:xfrm>
          <a:prstGeom prst="rect">
            <a:avLst/>
          </a:prstGeom>
        </p:spPr>
      </p:pic>
      <p:pic>
        <p:nvPicPr>
          <p:cNvPr id="8" name="Picture 7" descr="VB2016-endcap-clusiz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17" y="5200199"/>
            <a:ext cx="1655028" cy="1192533"/>
          </a:xfrm>
          <a:prstGeom prst="rect">
            <a:avLst/>
          </a:prstGeom>
        </p:spPr>
      </p:pic>
      <p:pic>
        <p:nvPicPr>
          <p:cNvPr id="9" name="Picture 8" descr="VB2016-barrel-clusiz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17" y="3956216"/>
            <a:ext cx="1679715" cy="1210321"/>
          </a:xfrm>
          <a:prstGeom prst="rect">
            <a:avLst/>
          </a:prstGeom>
        </p:spPr>
      </p:pic>
      <p:pic>
        <p:nvPicPr>
          <p:cNvPr id="10" name="Picture 9" descr="VB2016-barrel-occupanc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39" y="3979647"/>
            <a:ext cx="1647197" cy="1186890"/>
          </a:xfrm>
          <a:prstGeom prst="rect">
            <a:avLst/>
          </a:prstGeom>
        </p:spPr>
      </p:pic>
      <p:pic>
        <p:nvPicPr>
          <p:cNvPr id="11" name="Picture 10" descr="VB2016-endcap-occupanc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96" y="5200199"/>
            <a:ext cx="1641540" cy="11828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5724" t="12738" r="5218" b="5526"/>
          <a:stretch/>
        </p:blipFill>
        <p:spPr>
          <a:xfrm>
            <a:off x="3869203" y="3728247"/>
            <a:ext cx="1511987" cy="84692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1893" y="4659420"/>
            <a:ext cx="3707932" cy="203922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417" y="3621528"/>
            <a:ext cx="2458083" cy="13960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726" y="5292913"/>
            <a:ext cx="889364" cy="77223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8" y="5191251"/>
            <a:ext cx="1509176" cy="128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6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207963"/>
            <a:ext cx="8043862" cy="914400"/>
          </a:xfrm>
        </p:spPr>
        <p:txBody>
          <a:bodyPr/>
          <a:lstStyle/>
          <a:p>
            <a:r>
              <a:rPr lang="en-US" dirty="0" smtClean="0"/>
              <a:t>Read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009651"/>
            <a:ext cx="8572500" cy="5346700"/>
          </a:xfrm>
        </p:spPr>
        <p:txBody>
          <a:bodyPr/>
          <a:lstStyle/>
          <a:p>
            <a:r>
              <a:rPr lang="it-IT" sz="2400" dirty="0" smtClean="0"/>
              <a:t>Se forse è presto per parlare del sistema di </a:t>
            </a:r>
            <a:r>
              <a:rPr lang="it-IT" sz="2400" dirty="0" err="1" smtClean="0"/>
              <a:t>redout</a:t>
            </a:r>
            <a:r>
              <a:rPr lang="it-IT" sz="2400" dirty="0" smtClean="0"/>
              <a:t> finale, dovremmo </a:t>
            </a:r>
            <a:r>
              <a:rPr lang="it-IT" sz="2400" dirty="0" smtClean="0">
                <a:solidFill>
                  <a:schemeClr val="accent3"/>
                </a:solidFill>
              </a:rPr>
              <a:t>cominciare subito a progettare il sistema di test per la produzione</a:t>
            </a:r>
            <a:r>
              <a:rPr lang="it-IT" sz="2400" dirty="0" smtClean="0"/>
              <a:t>, che dovrà essere qualificato nel 2019.</a:t>
            </a:r>
            <a:endParaRPr lang="it-IT" dirty="0" smtClean="0"/>
          </a:p>
          <a:p>
            <a:r>
              <a:rPr lang="it-IT" sz="2400" dirty="0" smtClean="0">
                <a:solidFill>
                  <a:schemeClr val="accent3"/>
                </a:solidFill>
              </a:rPr>
              <a:t>Abbiamo 6-7 diverse schede di lettura, il rischio di frammentazione del lavoro è molto alto</a:t>
            </a:r>
            <a:r>
              <a:rPr lang="it-IT" sz="2400" dirty="0" smtClean="0"/>
              <a:t>, mentre sarebbe bene avere un singolo setup di test.</a:t>
            </a:r>
          </a:p>
          <a:p>
            <a:r>
              <a:rPr lang="it-IT" sz="2400" dirty="0" smtClean="0"/>
              <a:t>Inoltre </a:t>
            </a:r>
            <a:r>
              <a:rPr lang="it-IT" sz="2400" dirty="0" smtClean="0">
                <a:solidFill>
                  <a:schemeClr val="accent3"/>
                </a:solidFill>
              </a:rPr>
              <a:t>la situazione del </a:t>
            </a:r>
            <a:r>
              <a:rPr lang="it-IT" sz="2400" dirty="0" err="1" smtClean="0">
                <a:solidFill>
                  <a:schemeClr val="accent3"/>
                </a:solidFill>
              </a:rPr>
              <a:t>read</a:t>
            </a:r>
            <a:r>
              <a:rPr lang="it-IT" sz="2400" dirty="0" smtClean="0">
                <a:solidFill>
                  <a:schemeClr val="accent3"/>
                </a:solidFill>
              </a:rPr>
              <a:t>-out al pozzo è molto delicata</a:t>
            </a:r>
            <a:r>
              <a:rPr lang="it-IT" sz="2400" dirty="0" smtClean="0"/>
              <a:t>, e io credo che una qualche forma di </a:t>
            </a:r>
            <a:r>
              <a:rPr lang="it-IT" sz="2400" dirty="0" smtClean="0">
                <a:solidFill>
                  <a:schemeClr val="accent3"/>
                </a:solidFill>
              </a:rPr>
              <a:t>sinergia Pixel-ITk sul DAQ </a:t>
            </a:r>
            <a:r>
              <a:rPr lang="it-IT" sz="2400" dirty="0" smtClean="0"/>
              <a:t>sia essenziale per mantenere il rivelatore attuale in funzione fino al 2023.</a:t>
            </a:r>
          </a:p>
          <a:p>
            <a:r>
              <a:rPr lang="it-IT" sz="2400" dirty="0" smtClean="0"/>
              <a:t>I gruppi italiani </a:t>
            </a:r>
            <a:r>
              <a:rPr lang="it-IT" sz="2400" dirty="0" smtClean="0">
                <a:solidFill>
                  <a:schemeClr val="accent3"/>
                </a:solidFill>
              </a:rPr>
              <a:t>possono contribuire alla realizzazione di un sistema comune di test in laboratorio</a:t>
            </a:r>
            <a:r>
              <a:rPr lang="it-IT" sz="2400" dirty="0" smtClean="0"/>
              <a:t>, che funzioni con tutte le schede di acquisizione e tutti I tipi di moduli.</a:t>
            </a:r>
            <a:endParaRPr lang="it-IT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PM - ITk Pixel Status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1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3893" y="212726"/>
            <a:ext cx="7886700" cy="617854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Pixel Organization – 2016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62203" y="1028947"/>
            <a:ext cx="2561560" cy="613453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Pixel PL : </a:t>
            </a:r>
            <a:r>
              <a:rPr lang="en-US" sz="1600" dirty="0" smtClean="0"/>
              <a:t>P. Morettini</a:t>
            </a:r>
          </a:p>
          <a:p>
            <a:pPr algn="ctr"/>
            <a:r>
              <a:rPr lang="en-US" sz="1600" b="1" dirty="0" smtClean="0"/>
              <a:t>Deputy PL : </a:t>
            </a:r>
            <a:r>
              <a:rPr lang="en-US" sz="1600" dirty="0" smtClean="0"/>
              <a:t>P. Grenier</a:t>
            </a:r>
          </a:p>
        </p:txBody>
      </p:sp>
      <p:sp>
        <p:nvSpPr>
          <p:cNvPr id="6" name="Rectangle 5"/>
          <p:cNvSpPr/>
          <p:nvPr/>
        </p:nvSpPr>
        <p:spPr>
          <a:xfrm>
            <a:off x="1365023" y="4462817"/>
            <a:ext cx="1160127" cy="850588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Modules</a:t>
            </a:r>
          </a:p>
          <a:p>
            <a:pPr algn="ctr"/>
            <a:r>
              <a:rPr lang="it-IT" sz="1400" dirty="0" smtClean="0"/>
              <a:t>R. Bates</a:t>
            </a:r>
          </a:p>
          <a:p>
            <a:pPr algn="ctr"/>
            <a:r>
              <a:rPr lang="en-US" sz="1400" dirty="0"/>
              <a:t>F. Huegging</a:t>
            </a:r>
            <a:endParaRPr lang="en-US" sz="1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582691" y="4454545"/>
            <a:ext cx="1400459" cy="763470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</a:t>
            </a:r>
            <a:r>
              <a:rPr lang="en-US" sz="1400" b="1" dirty="0" smtClean="0"/>
              <a:t>etector</a:t>
            </a:r>
          </a:p>
          <a:p>
            <a:pPr algn="ctr"/>
            <a:r>
              <a:rPr lang="en-US" sz="1400" b="1" dirty="0" smtClean="0"/>
              <a:t>Electronics</a:t>
            </a:r>
          </a:p>
          <a:p>
            <a:pPr algn="ctr"/>
            <a:r>
              <a:rPr lang="it-IT" sz="1400" dirty="0" smtClean="0"/>
              <a:t>T. Flick</a:t>
            </a:r>
            <a:endParaRPr lang="en-US" sz="1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6241832" y="4465975"/>
            <a:ext cx="1809382" cy="763470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Read-out system</a:t>
            </a:r>
          </a:p>
          <a:p>
            <a:pPr algn="ctr"/>
            <a:r>
              <a:rPr lang="en-US" sz="1400" b="1" dirty="0"/>
              <a:t>a</a:t>
            </a:r>
            <a:r>
              <a:rPr lang="en-US" sz="1400" b="1" dirty="0" smtClean="0"/>
              <a:t>nd Software</a:t>
            </a:r>
          </a:p>
          <a:p>
            <a:pPr algn="ctr"/>
            <a:r>
              <a:rPr lang="it-IT" sz="1400" dirty="0" smtClean="0"/>
              <a:t>J. Grosse-Knetter</a:t>
            </a:r>
            <a:endParaRPr lang="en-US" sz="1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090513" y="1987734"/>
            <a:ext cx="3104940" cy="1961717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Steering committee / Design Group</a:t>
            </a:r>
          </a:p>
          <a:p>
            <a:pPr algn="ctr"/>
            <a:r>
              <a:rPr lang="it-IT" sz="1400" dirty="0" smtClean="0"/>
              <a:t>PL, </a:t>
            </a:r>
            <a:r>
              <a:rPr lang="it-IT" sz="1400" dirty="0" err="1" smtClean="0"/>
              <a:t>Deputy</a:t>
            </a:r>
            <a:r>
              <a:rPr lang="it-IT" sz="1400" dirty="0" smtClean="0"/>
              <a:t> PL</a:t>
            </a:r>
          </a:p>
          <a:p>
            <a:pPr algn="ctr"/>
            <a:r>
              <a:rPr lang="it-IT" sz="1400" dirty="0" smtClean="0"/>
              <a:t>D. Giugni : PE</a:t>
            </a:r>
          </a:p>
          <a:p>
            <a:pPr algn="ctr"/>
            <a:r>
              <a:rPr lang="it-IT" sz="1400" dirty="0" smtClean="0"/>
              <a:t>R. Bates, D. Dobos, T. Flick, </a:t>
            </a:r>
            <a:br>
              <a:rPr lang="it-IT" sz="1400" dirty="0" smtClean="0"/>
            </a:br>
            <a:r>
              <a:rPr lang="en-US" sz="1400" dirty="0" smtClean="0"/>
              <a:t>F</a:t>
            </a:r>
            <a:r>
              <a:rPr lang="en-US" sz="1400" dirty="0"/>
              <a:t>. </a:t>
            </a:r>
            <a:r>
              <a:rPr lang="en-US" sz="1400" dirty="0" smtClean="0"/>
              <a:t>Huegging, </a:t>
            </a:r>
            <a:r>
              <a:rPr lang="it-IT" sz="1400" dirty="0" smtClean="0"/>
              <a:t>J. Grosse-Knetter</a:t>
            </a:r>
          </a:p>
          <a:p>
            <a:pPr algn="ctr"/>
            <a:r>
              <a:rPr lang="it-IT" sz="1400" dirty="0" smtClean="0"/>
              <a:t>C. Gemme : LTF</a:t>
            </a:r>
          </a:p>
          <a:p>
            <a:pPr algn="ctr"/>
            <a:r>
              <a:rPr lang="it-IT" sz="1400" dirty="0" smtClean="0"/>
              <a:t>M. Garcia-Sciveres : RD53 </a:t>
            </a:r>
            <a:r>
              <a:rPr lang="it-IT" sz="1400" dirty="0" err="1" smtClean="0"/>
              <a:t>contact</a:t>
            </a:r>
            <a:endParaRPr lang="it-IT" sz="1400" dirty="0" smtClean="0"/>
          </a:p>
          <a:p>
            <a:pPr algn="ctr"/>
            <a:r>
              <a:rPr lang="it-IT" sz="1400" dirty="0" smtClean="0"/>
              <a:t>D. Ferrere : Pixel PL</a:t>
            </a:r>
            <a:endParaRPr lang="en-US" sz="1400" dirty="0" smtClean="0"/>
          </a:p>
        </p:txBody>
      </p:sp>
      <p:cxnSp>
        <p:nvCxnSpPr>
          <p:cNvPr id="12" name="Elbow Connector 11"/>
          <p:cNvCxnSpPr>
            <a:stCxn id="11" idx="2"/>
            <a:endCxn id="6" idx="0"/>
          </p:cNvCxnSpPr>
          <p:nvPr/>
        </p:nvCxnSpPr>
        <p:spPr>
          <a:xfrm rot="5400000">
            <a:off x="3067289" y="2887123"/>
            <a:ext cx="513366" cy="263802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1" idx="2"/>
            <a:endCxn id="7" idx="0"/>
          </p:cNvCxnSpPr>
          <p:nvPr/>
        </p:nvCxnSpPr>
        <p:spPr>
          <a:xfrm rot="16200000" flipH="1">
            <a:off x="4710405" y="3882029"/>
            <a:ext cx="505094" cy="63993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841331" y="4465975"/>
            <a:ext cx="1482678" cy="930436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Mechanics and</a:t>
            </a:r>
          </a:p>
          <a:p>
            <a:pPr algn="ctr"/>
            <a:r>
              <a:rPr lang="en-US" sz="1400" b="1" dirty="0" smtClean="0"/>
              <a:t>Integration</a:t>
            </a:r>
          </a:p>
          <a:p>
            <a:pPr algn="ctr"/>
            <a:r>
              <a:rPr lang="it-IT" sz="1400" dirty="0" smtClean="0"/>
              <a:t>D. Dobos</a:t>
            </a:r>
          </a:p>
          <a:p>
            <a:pPr algn="ctr"/>
            <a:r>
              <a:rPr lang="it-IT" sz="1400" dirty="0" smtClean="0"/>
              <a:t>D. Giugni</a:t>
            </a:r>
            <a:endParaRPr lang="en-US" sz="1400" dirty="0" smtClean="0"/>
          </a:p>
        </p:txBody>
      </p:sp>
      <p:cxnSp>
        <p:nvCxnSpPr>
          <p:cNvPr id="45" name="Elbow Connector 44"/>
          <p:cNvCxnSpPr>
            <a:stCxn id="11" idx="2"/>
            <a:endCxn id="35" idx="0"/>
          </p:cNvCxnSpPr>
          <p:nvPr/>
        </p:nvCxnSpPr>
        <p:spPr>
          <a:xfrm rot="5400000">
            <a:off x="3854565" y="3677557"/>
            <a:ext cx="516524" cy="106031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98768" y="5689568"/>
            <a:ext cx="1154818" cy="763470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Sensors</a:t>
            </a:r>
          </a:p>
          <a:p>
            <a:pPr algn="ctr"/>
            <a:r>
              <a:rPr lang="en-US" sz="1400" dirty="0"/>
              <a:t>S. </a:t>
            </a:r>
            <a:r>
              <a:rPr lang="en-US" sz="1400" dirty="0" smtClean="0"/>
              <a:t>Grinstein</a:t>
            </a:r>
          </a:p>
          <a:p>
            <a:pPr algn="ctr"/>
            <a:r>
              <a:rPr lang="it-IT" sz="1400" dirty="0" smtClean="0"/>
              <a:t>A. Macchiolo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21306" y="5689568"/>
            <a:ext cx="1154818" cy="763470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CMOS</a:t>
            </a:r>
          </a:p>
          <a:p>
            <a:pPr algn="ctr"/>
            <a:r>
              <a:rPr lang="it-IT" sz="1400" dirty="0" smtClean="0"/>
              <a:t>N. Wermes</a:t>
            </a:r>
            <a:endParaRPr lang="en-US" sz="1400" dirty="0" smtClean="0"/>
          </a:p>
        </p:txBody>
      </p:sp>
      <p:cxnSp>
        <p:nvCxnSpPr>
          <p:cNvPr id="37" name="Elbow Connector 36"/>
          <p:cNvCxnSpPr>
            <a:stCxn id="11" idx="2"/>
            <a:endCxn id="9" idx="0"/>
          </p:cNvCxnSpPr>
          <p:nvPr/>
        </p:nvCxnSpPr>
        <p:spPr>
          <a:xfrm rot="16200000" flipH="1">
            <a:off x="5636491" y="2955943"/>
            <a:ext cx="516524" cy="250354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6" idx="2"/>
            <a:endCxn id="17" idx="0"/>
          </p:cNvCxnSpPr>
          <p:nvPr/>
        </p:nvCxnSpPr>
        <p:spPr>
          <a:xfrm rot="5400000">
            <a:off x="1422551" y="5167031"/>
            <a:ext cx="376163" cy="66891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6" idx="2"/>
            <a:endCxn id="19" idx="0"/>
          </p:cNvCxnSpPr>
          <p:nvPr/>
        </p:nvCxnSpPr>
        <p:spPr>
          <a:xfrm rot="16200000" flipH="1">
            <a:off x="2133820" y="5124672"/>
            <a:ext cx="376163" cy="75362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2" idx="2"/>
            <a:endCxn id="11" idx="0"/>
          </p:cNvCxnSpPr>
          <p:nvPr/>
        </p:nvCxnSpPr>
        <p:spPr>
          <a:xfrm rot="5400000">
            <a:off x="4470316" y="1815067"/>
            <a:ext cx="345334" cy="12700"/>
          </a:xfrm>
          <a:prstGeom prst="bentConnector3">
            <a:avLst>
              <a:gd name="adj1" fmla="val 9770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PM - ITk Pixel Status Report</a:t>
            </a:r>
            <a:endParaRPr lang="en-US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3</a:t>
            </a:fld>
            <a:endParaRPr lang="en-US"/>
          </a:p>
        </p:txBody>
      </p:sp>
      <p:sp>
        <p:nvSpPr>
          <p:cNvPr id="3" name="Rectangular Callout 2"/>
          <p:cNvSpPr/>
          <p:nvPr/>
        </p:nvSpPr>
        <p:spPr>
          <a:xfrm>
            <a:off x="120693" y="1159096"/>
            <a:ext cx="2465987" cy="2702010"/>
          </a:xfrm>
          <a:prstGeom prst="wedgeRectCallout">
            <a:avLst>
              <a:gd name="adj1" fmla="val 76185"/>
              <a:gd name="adj2" fmla="val -118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dirty="0" smtClean="0">
                <a:solidFill>
                  <a:srgbClr val="FF0000"/>
                </a:solidFill>
              </a:rPr>
              <a:t>Closed sessions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Drive R&amp;D efforts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Handle dependencies and conflicts between groups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Manage documentation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Define milestones, review dates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Define strategies to select among multiple options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Take decisions and propose them to ITk SC for approval.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6586089" y="1159096"/>
            <a:ext cx="2450819" cy="2702010"/>
          </a:xfrm>
          <a:prstGeom prst="wedgeRectCallout">
            <a:avLst>
              <a:gd name="adj1" fmla="val -72845"/>
              <a:gd name="adj2" fmla="val -1149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dirty="0" smtClean="0">
                <a:solidFill>
                  <a:srgbClr val="FF0000"/>
                </a:solidFill>
              </a:rPr>
              <a:t>Open sessions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Promote exchange of ideas between experts in different fields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Stimulate discussions and convergence to common solutions when needed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Gather information from experts, collect and track the documentation, distribute it to the collaboration.</a:t>
            </a:r>
          </a:p>
        </p:txBody>
      </p:sp>
    </p:spTree>
    <p:extLst>
      <p:ext uri="{BB962C8B-B14F-4D97-AF65-F5344CB8AC3E}">
        <p14:creationId xmlns:p14="http://schemas.microsoft.com/office/powerpoint/2010/main" val="355129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70" y="122496"/>
            <a:ext cx="8043862" cy="914400"/>
          </a:xfrm>
        </p:spPr>
        <p:txBody>
          <a:bodyPr/>
          <a:lstStyle/>
          <a:p>
            <a:r>
              <a:rPr lang="en-US" dirty="0" smtClean="0"/>
              <a:t>Items to attack now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9470" y="840259"/>
            <a:ext cx="8830962" cy="5655791"/>
          </a:xfrm>
        </p:spPr>
        <p:txBody>
          <a:bodyPr/>
          <a:lstStyle/>
          <a:p>
            <a:pPr marL="68263" indent="0">
              <a:buNone/>
            </a:pPr>
            <a:r>
              <a:rPr lang="en-US" sz="1800" dirty="0" smtClean="0">
                <a:solidFill>
                  <a:schemeClr val="accent3"/>
                </a:solidFill>
              </a:rPr>
              <a:t>Project schedule / Project organization / </a:t>
            </a:r>
            <a:r>
              <a:rPr lang="en-US" sz="1800" dirty="0">
                <a:solidFill>
                  <a:schemeClr val="accent3"/>
                </a:solidFill>
              </a:rPr>
              <a:t>Cost calculation / Production </a:t>
            </a:r>
            <a:r>
              <a:rPr lang="en-US" sz="1800" dirty="0" smtClean="0">
                <a:solidFill>
                  <a:schemeClr val="accent3"/>
                </a:solidFill>
              </a:rPr>
              <a:t>model</a:t>
            </a:r>
          </a:p>
          <a:p>
            <a:r>
              <a:rPr lang="en-US" sz="1400" dirty="0" smtClean="0"/>
              <a:t>Preliminary plan needed for the Strip TDR; important input will soon arrive from the institute aspiration survey.</a:t>
            </a:r>
            <a:endParaRPr lang="en-US" sz="1800" dirty="0" smtClean="0">
              <a:solidFill>
                <a:schemeClr val="accent3"/>
              </a:solidFill>
            </a:endParaRPr>
          </a:p>
          <a:p>
            <a:pPr marL="68263" indent="0">
              <a:buNone/>
            </a:pPr>
            <a:r>
              <a:rPr lang="en-US" sz="1800" dirty="0" smtClean="0">
                <a:solidFill>
                  <a:schemeClr val="accent3"/>
                </a:solidFill>
              </a:rPr>
              <a:t>Global support and integration</a:t>
            </a:r>
          </a:p>
          <a:p>
            <a:r>
              <a:rPr lang="en-US" sz="1400" dirty="0" smtClean="0"/>
              <a:t>Pixel/Strips interface and connections to local supports must be defined for the Strips TDR.</a:t>
            </a:r>
            <a:endParaRPr lang="en-US" sz="1400" dirty="0"/>
          </a:p>
          <a:p>
            <a:pPr marL="68263" indent="0">
              <a:buNone/>
            </a:pPr>
            <a:r>
              <a:rPr lang="en-US" sz="1800" dirty="0" smtClean="0">
                <a:solidFill>
                  <a:schemeClr val="accent3"/>
                </a:solidFill>
              </a:rPr>
              <a:t>Local support design definition</a:t>
            </a:r>
          </a:p>
          <a:p>
            <a:r>
              <a:rPr lang="en-US" sz="1400" dirty="0" smtClean="0"/>
              <a:t>In parallel with the LTF, assess the feasibility of the proposed solution. Fix the design  by the Pixel TDR.</a:t>
            </a:r>
          </a:p>
          <a:p>
            <a:pPr marL="68263" indent="0">
              <a:buNone/>
            </a:pPr>
            <a:r>
              <a:rPr lang="en-US" sz="1800" dirty="0" smtClean="0">
                <a:solidFill>
                  <a:schemeClr val="accent3"/>
                </a:solidFill>
              </a:rPr>
              <a:t>FE chip requirements / link with RD53</a:t>
            </a:r>
          </a:p>
          <a:p>
            <a:r>
              <a:rPr lang="en-US" sz="1400" dirty="0" smtClean="0"/>
              <a:t>Strong correlation between RD53 and ITk schedule. Clarify the share or responsibilities.</a:t>
            </a:r>
          </a:p>
          <a:p>
            <a:pPr marL="68263" indent="0">
              <a:buNone/>
            </a:pPr>
            <a:r>
              <a:rPr lang="en-US" sz="1800" dirty="0" smtClean="0">
                <a:solidFill>
                  <a:schemeClr val="accent3"/>
                </a:solidFill>
              </a:rPr>
              <a:t>Sensors strategy</a:t>
            </a:r>
          </a:p>
          <a:p>
            <a:r>
              <a:rPr lang="en-US" sz="1400" dirty="0" smtClean="0"/>
              <a:t>Progressively reduce the number of technical options; prepare market survey in 2018</a:t>
            </a:r>
          </a:p>
          <a:p>
            <a:pPr marL="68263" indent="0">
              <a:buNone/>
            </a:pPr>
            <a:r>
              <a:rPr lang="en-US" sz="1800" dirty="0" smtClean="0">
                <a:solidFill>
                  <a:schemeClr val="accent3"/>
                </a:solidFill>
              </a:rPr>
              <a:t>CMOS strategy</a:t>
            </a:r>
          </a:p>
          <a:p>
            <a:r>
              <a:rPr lang="en-US" sz="1400" dirty="0" smtClean="0"/>
              <a:t>Need to define how to proceed at the end of 2016. Pixel TDR must contain a detailed plan.</a:t>
            </a:r>
          </a:p>
          <a:p>
            <a:pPr marL="68263" indent="0">
              <a:buNone/>
            </a:pPr>
            <a:r>
              <a:rPr lang="en-US" sz="1800" dirty="0" smtClean="0">
                <a:solidFill>
                  <a:schemeClr val="accent3"/>
                </a:solidFill>
              </a:rPr>
              <a:t>BB strategy</a:t>
            </a:r>
          </a:p>
          <a:p>
            <a:r>
              <a:rPr lang="en-US" sz="1400" dirty="0" smtClean="0"/>
              <a:t>A critical item for the production. A solid plan is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smtClean="0"/>
              <a:t>mandatory in the Pixel TDR</a:t>
            </a:r>
          </a:p>
          <a:p>
            <a:pPr marL="68263" indent="0">
              <a:buNone/>
            </a:pPr>
            <a:r>
              <a:rPr lang="en-US" sz="1800" dirty="0" smtClean="0">
                <a:solidFill>
                  <a:schemeClr val="accent3"/>
                </a:solidFill>
              </a:rPr>
              <a:t>Conceptual design of the powering schema and of the data transmission tree</a:t>
            </a:r>
          </a:p>
          <a:p>
            <a:r>
              <a:rPr lang="en-US" sz="1400" dirty="0" smtClean="0"/>
              <a:t>A lot of dependencies everywhere in the project. </a:t>
            </a:r>
            <a:r>
              <a:rPr lang="en-US" sz="1400" dirty="0"/>
              <a:t>N</a:t>
            </a:r>
            <a:r>
              <a:rPr lang="en-US" sz="1400" dirty="0" smtClean="0"/>
              <a:t>eeded for simulation, layout definition, global mechanics, TDAQ …  Effort in progress to define a baseline cables numerology (LTF Step 1.5, Cable Task Force).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PM - ITk Pixel Status Report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3893" y="212726"/>
            <a:ext cx="7886700" cy="617854"/>
          </a:xfrm>
        </p:spPr>
        <p:txBody>
          <a:bodyPr/>
          <a:lstStyle/>
          <a:p>
            <a:r>
              <a:rPr lang="it-IT" dirty="0" smtClean="0">
                <a:solidFill>
                  <a:schemeClr val="accent3"/>
                </a:solidFill>
              </a:rPr>
              <a:t>Planning 2016-2019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955" y="2608145"/>
            <a:ext cx="2134566" cy="328989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it-IT" sz="1400" b="1" dirty="0" err="1" smtClean="0"/>
              <a:t>Cost</a:t>
            </a:r>
            <a:r>
              <a:rPr lang="it-IT" sz="1400" b="1" dirty="0" smtClean="0"/>
              <a:t> and Schedule </a:t>
            </a:r>
            <a:r>
              <a:rPr lang="it-IT" sz="1400" b="1" dirty="0" err="1" smtClean="0"/>
              <a:t>review</a:t>
            </a:r>
            <a:endParaRPr lang="en-US" sz="1400" dirty="0" smtClean="0"/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>
          <a:xfrm>
            <a:off x="340519" y="6416675"/>
            <a:ext cx="5905500" cy="365125"/>
          </a:xfrm>
        </p:spPr>
        <p:txBody>
          <a:bodyPr/>
          <a:lstStyle/>
          <a:p>
            <a:r>
              <a:rPr lang="en-US" smtClean="0"/>
              <a:t>PM - ITk Pixel Status Report</a:t>
            </a:r>
            <a:endParaRPr lang="en-US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5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5750" y="1454727"/>
            <a:ext cx="8567305" cy="24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97642" y="1038742"/>
            <a:ext cx="0" cy="457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845897" y="997181"/>
            <a:ext cx="0" cy="457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434706" y="997181"/>
            <a:ext cx="0" cy="457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571770" y="997181"/>
            <a:ext cx="0" cy="457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708834" y="997181"/>
            <a:ext cx="0" cy="457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9865" y="902000"/>
            <a:ext cx="892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accent3"/>
                </a:solidFill>
              </a:rPr>
              <a:t>2016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73862" y="902000"/>
            <a:ext cx="851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accent3"/>
                </a:solidFill>
              </a:rPr>
              <a:t>2017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35866" y="902000"/>
            <a:ext cx="889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accent3"/>
                </a:solidFill>
              </a:rPr>
              <a:t>2018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31059" y="902000"/>
            <a:ext cx="892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accent3"/>
                </a:solidFill>
              </a:rPr>
              <a:t>2019</a:t>
            </a:r>
            <a:endParaRPr lang="en-US" sz="2800" dirty="0">
              <a:solidFill>
                <a:schemeClr val="accent3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569402" y="1425220"/>
            <a:ext cx="0" cy="4825951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717320" y="1425220"/>
            <a:ext cx="0" cy="4825951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853055" y="1425219"/>
            <a:ext cx="0" cy="4825951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97642" y="1425219"/>
            <a:ext cx="0" cy="4825951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444173" y="1479665"/>
            <a:ext cx="0" cy="4825951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407276" y="1608222"/>
            <a:ext cx="1033550" cy="328989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it-IT" sz="1400" b="1" dirty="0" smtClean="0">
                <a:solidFill>
                  <a:srgbClr val="FF0000"/>
                </a:solidFill>
              </a:rPr>
              <a:t>Strip TDR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533030" y="1847602"/>
            <a:ext cx="1033550" cy="328989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it-IT" sz="1400" b="1" dirty="0" smtClean="0">
                <a:solidFill>
                  <a:srgbClr val="FF0000"/>
                </a:solidFill>
              </a:rPr>
              <a:t>Pixel TDR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566580" y="2166423"/>
            <a:ext cx="1033550" cy="328989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it-IT" sz="1400" b="1" dirty="0" smtClean="0">
                <a:solidFill>
                  <a:srgbClr val="FF0000"/>
                </a:solidFill>
              </a:rPr>
              <a:t>Pixel MOU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669427" y="2522626"/>
            <a:ext cx="1474574" cy="328989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it-IT" sz="1400" b="1" dirty="0" err="1" smtClean="0">
                <a:solidFill>
                  <a:srgbClr val="FF0000"/>
                </a:solidFill>
              </a:rPr>
              <a:t>Pre</a:t>
            </a:r>
            <a:r>
              <a:rPr lang="it-IT" sz="1400" b="1" dirty="0" smtClean="0">
                <a:solidFill>
                  <a:srgbClr val="FF0000"/>
                </a:solidFill>
              </a:rPr>
              <a:t>-production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8439" y="3340211"/>
            <a:ext cx="1844098" cy="328989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it-IT" sz="1400" b="1" dirty="0" smtClean="0"/>
              <a:t>Layout </a:t>
            </a:r>
            <a:r>
              <a:rPr lang="it-IT" sz="1400" b="1" dirty="0" err="1" smtClean="0"/>
              <a:t>definition</a:t>
            </a:r>
            <a:endParaRPr lang="en-US" sz="1400" dirty="0" smtClean="0"/>
          </a:p>
        </p:txBody>
      </p:sp>
      <p:sp>
        <p:nvSpPr>
          <p:cNvPr id="51" name="Rectangle 50"/>
          <p:cNvSpPr/>
          <p:nvPr/>
        </p:nvSpPr>
        <p:spPr>
          <a:xfrm>
            <a:off x="1219201" y="3702451"/>
            <a:ext cx="2276244" cy="328989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b="1" dirty="0" smtClean="0"/>
              <a:t>Local </a:t>
            </a:r>
            <a:r>
              <a:rPr lang="it-IT" sz="1100" b="1" dirty="0" err="1" smtClean="0"/>
              <a:t>support</a:t>
            </a:r>
            <a:r>
              <a:rPr lang="it-IT" sz="1100" b="1" dirty="0" smtClean="0"/>
              <a:t>  </a:t>
            </a:r>
            <a:r>
              <a:rPr lang="it-IT" sz="1100" b="1" dirty="0" err="1" smtClean="0"/>
              <a:t>conceptual</a:t>
            </a:r>
            <a:r>
              <a:rPr lang="it-IT" sz="1100" b="1" dirty="0" smtClean="0"/>
              <a:t> design</a:t>
            </a:r>
          </a:p>
          <a:p>
            <a:pPr algn="ctr"/>
            <a:r>
              <a:rPr lang="it-IT" sz="1100" b="1" dirty="0" err="1" smtClean="0"/>
              <a:t>Tests</a:t>
            </a:r>
            <a:r>
              <a:rPr lang="it-IT" sz="1100" b="1" dirty="0" smtClean="0"/>
              <a:t> with </a:t>
            </a:r>
            <a:r>
              <a:rPr lang="it-IT" sz="1100" b="1" dirty="0" err="1" smtClean="0"/>
              <a:t>prototypes</a:t>
            </a:r>
            <a:endParaRPr lang="en-US" sz="1100" dirty="0" smtClean="0"/>
          </a:p>
        </p:txBody>
      </p:sp>
      <p:sp>
        <p:nvSpPr>
          <p:cNvPr id="52" name="Rectangle 51"/>
          <p:cNvSpPr/>
          <p:nvPr/>
        </p:nvSpPr>
        <p:spPr>
          <a:xfrm>
            <a:off x="315721" y="2976677"/>
            <a:ext cx="2134566" cy="328989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it-IT" sz="1400" b="1" dirty="0" err="1" smtClean="0"/>
              <a:t>Requirements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review</a:t>
            </a:r>
            <a:endParaRPr lang="en-US" sz="1400" dirty="0" smtClean="0"/>
          </a:p>
        </p:txBody>
      </p:sp>
      <p:sp>
        <p:nvSpPr>
          <p:cNvPr id="53" name="Rectangle 52"/>
          <p:cNvSpPr/>
          <p:nvPr/>
        </p:nvSpPr>
        <p:spPr>
          <a:xfrm>
            <a:off x="4349578" y="5568655"/>
            <a:ext cx="2366353" cy="328989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b="1" dirty="0" err="1" smtClean="0"/>
              <a:t>Bump-bonding</a:t>
            </a:r>
            <a:r>
              <a:rPr lang="it-IT" sz="1100" b="1" dirty="0" smtClean="0"/>
              <a:t> </a:t>
            </a:r>
            <a:r>
              <a:rPr lang="it-IT" sz="1100" b="1" dirty="0" err="1" smtClean="0"/>
              <a:t>vendors</a:t>
            </a:r>
            <a:r>
              <a:rPr lang="it-IT" sz="1100" b="1" dirty="0" smtClean="0"/>
              <a:t> qualification / </a:t>
            </a:r>
            <a:r>
              <a:rPr lang="it-IT" sz="1100" b="1" dirty="0" err="1" smtClean="0"/>
              <a:t>sensor</a:t>
            </a:r>
            <a:r>
              <a:rPr lang="it-IT" sz="1100" b="1" dirty="0" smtClean="0"/>
              <a:t> market </a:t>
            </a:r>
            <a:r>
              <a:rPr lang="it-IT" sz="1100" b="1" dirty="0" err="1" smtClean="0"/>
              <a:t>survey</a:t>
            </a:r>
            <a:endParaRPr lang="en-US" sz="1100" dirty="0" smtClean="0"/>
          </a:p>
        </p:txBody>
      </p:sp>
      <p:sp>
        <p:nvSpPr>
          <p:cNvPr id="56" name="Rectangle 55"/>
          <p:cNvSpPr/>
          <p:nvPr/>
        </p:nvSpPr>
        <p:spPr>
          <a:xfrm>
            <a:off x="3348184" y="4297091"/>
            <a:ext cx="3982875" cy="328989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it-IT" sz="1400" b="1" dirty="0" smtClean="0"/>
              <a:t>RD53-A </a:t>
            </a:r>
            <a:r>
              <a:rPr lang="it-IT" sz="1400" b="1" dirty="0" err="1" smtClean="0"/>
              <a:t>tests</a:t>
            </a:r>
            <a:endParaRPr lang="en-US" sz="1400" dirty="0" smtClean="0"/>
          </a:p>
        </p:txBody>
      </p:sp>
      <p:sp>
        <p:nvSpPr>
          <p:cNvPr id="58" name="Rectangle 57"/>
          <p:cNvSpPr/>
          <p:nvPr/>
        </p:nvSpPr>
        <p:spPr>
          <a:xfrm>
            <a:off x="460839" y="4793902"/>
            <a:ext cx="2436500" cy="328989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it-IT" sz="1400" b="1" dirty="0" smtClean="0"/>
              <a:t>CMOS </a:t>
            </a:r>
            <a:r>
              <a:rPr lang="it-IT" sz="1400" b="1" dirty="0" err="1" smtClean="0"/>
              <a:t>demonstrator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tests</a:t>
            </a:r>
            <a:endParaRPr lang="en-US" sz="1400" dirty="0" smtClean="0"/>
          </a:p>
        </p:txBody>
      </p:sp>
      <p:sp>
        <p:nvSpPr>
          <p:cNvPr id="59" name="Rectangle 58"/>
          <p:cNvSpPr/>
          <p:nvPr/>
        </p:nvSpPr>
        <p:spPr>
          <a:xfrm>
            <a:off x="2445431" y="5160439"/>
            <a:ext cx="1223715" cy="328989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it-IT" sz="1400" b="1" dirty="0" smtClean="0"/>
              <a:t>CMOS </a:t>
            </a:r>
            <a:r>
              <a:rPr lang="it-IT" sz="1400" b="1" dirty="0" err="1" smtClean="0"/>
              <a:t>review</a:t>
            </a:r>
            <a:endParaRPr lang="en-US" sz="1400" dirty="0" smtClean="0"/>
          </a:p>
        </p:txBody>
      </p:sp>
      <p:sp>
        <p:nvSpPr>
          <p:cNvPr id="60" name="Rectangle 59"/>
          <p:cNvSpPr/>
          <p:nvPr/>
        </p:nvSpPr>
        <p:spPr>
          <a:xfrm>
            <a:off x="8552473" y="5941655"/>
            <a:ext cx="620793" cy="328989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b="1" dirty="0" err="1" smtClean="0"/>
              <a:t>Module</a:t>
            </a:r>
            <a:r>
              <a:rPr lang="it-IT" sz="1000" b="1" dirty="0" smtClean="0"/>
              <a:t> </a:t>
            </a:r>
            <a:r>
              <a:rPr lang="it-IT" sz="1000" b="1" dirty="0" err="1" smtClean="0"/>
              <a:t>PRRs</a:t>
            </a:r>
            <a:endParaRPr lang="en-US" sz="1000" dirty="0" smtClean="0"/>
          </a:p>
        </p:txBody>
      </p:sp>
      <p:sp>
        <p:nvSpPr>
          <p:cNvPr id="35" name="Rectangle 34"/>
          <p:cNvSpPr/>
          <p:nvPr/>
        </p:nvSpPr>
        <p:spPr>
          <a:xfrm>
            <a:off x="3705154" y="5156914"/>
            <a:ext cx="3478241" cy="328989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it-IT" sz="1400" b="1" dirty="0" smtClean="0"/>
              <a:t>CMOS </a:t>
            </a:r>
            <a:r>
              <a:rPr lang="it-IT" sz="1400" b="1" dirty="0" err="1" smtClean="0"/>
              <a:t>phase</a:t>
            </a:r>
            <a:r>
              <a:rPr lang="it-IT" sz="1400" b="1" dirty="0" smtClean="0"/>
              <a:t> II</a:t>
            </a:r>
            <a:endParaRPr lang="en-US" sz="1400" dirty="0" smtClean="0"/>
          </a:p>
        </p:txBody>
      </p:sp>
      <p:sp>
        <p:nvSpPr>
          <p:cNvPr id="36" name="Rectangle 35"/>
          <p:cNvSpPr/>
          <p:nvPr/>
        </p:nvSpPr>
        <p:spPr>
          <a:xfrm>
            <a:off x="4588744" y="4645026"/>
            <a:ext cx="2121282" cy="328989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it-IT" sz="1400" b="1" dirty="0" smtClean="0"/>
              <a:t>RD53 «</a:t>
            </a:r>
            <a:r>
              <a:rPr lang="it-IT" sz="1400" b="1" dirty="0" err="1" smtClean="0"/>
              <a:t>final</a:t>
            </a:r>
            <a:r>
              <a:rPr lang="it-IT" sz="1400" b="1" dirty="0" smtClean="0"/>
              <a:t>» design</a:t>
            </a:r>
            <a:endParaRPr lang="en-US" sz="1400" dirty="0" smtClean="0"/>
          </a:p>
        </p:txBody>
      </p:sp>
      <p:sp>
        <p:nvSpPr>
          <p:cNvPr id="37" name="Rectangle 36"/>
          <p:cNvSpPr/>
          <p:nvPr/>
        </p:nvSpPr>
        <p:spPr>
          <a:xfrm>
            <a:off x="308439" y="4041109"/>
            <a:ext cx="1814773" cy="328989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b="1" dirty="0" smtClean="0"/>
              <a:t>Global </a:t>
            </a:r>
            <a:r>
              <a:rPr lang="it-IT" sz="1100" b="1" dirty="0" err="1" smtClean="0"/>
              <a:t>support</a:t>
            </a:r>
            <a:r>
              <a:rPr lang="it-IT" sz="1100" b="1" dirty="0" smtClean="0"/>
              <a:t>  </a:t>
            </a:r>
            <a:r>
              <a:rPr lang="it-IT" sz="1100" b="1" dirty="0" err="1" smtClean="0"/>
              <a:t>conceptual</a:t>
            </a:r>
            <a:r>
              <a:rPr lang="it-IT" sz="1100" b="1" dirty="0" smtClean="0"/>
              <a:t> design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1394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49152"/>
            <a:ext cx="8043862" cy="914400"/>
          </a:xfrm>
        </p:spPr>
        <p:txBody>
          <a:bodyPr/>
          <a:lstStyle/>
          <a:p>
            <a:r>
              <a:rPr lang="en-US" dirty="0" smtClean="0"/>
              <a:t>Local support design definition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1" y="1021492"/>
            <a:ext cx="8217242" cy="5329880"/>
          </a:xfrm>
        </p:spPr>
        <p:txBody>
          <a:bodyPr/>
          <a:lstStyle/>
          <a:p>
            <a:r>
              <a:rPr lang="en-US" sz="2400" dirty="0" smtClean="0"/>
              <a:t>The LTF, and ITk in general, will provide a </a:t>
            </a:r>
            <a:r>
              <a:rPr lang="en-US" sz="2400" dirty="0" smtClean="0">
                <a:solidFill>
                  <a:schemeClr val="accent3"/>
                </a:solidFill>
              </a:rPr>
              <a:t>layout recommendation by the end of 2016</a:t>
            </a:r>
            <a:r>
              <a:rPr lang="en-US" sz="2400" dirty="0" smtClean="0"/>
              <a:t>, with particular (but not exclusive) focus on </a:t>
            </a:r>
            <a:r>
              <a:rPr lang="en-US" sz="2400" dirty="0" smtClean="0">
                <a:solidFill>
                  <a:schemeClr val="accent3"/>
                </a:solidFill>
              </a:rPr>
              <a:t>detector performance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In parallel, the Pixel Mechanics group will analyze </a:t>
            </a:r>
            <a:r>
              <a:rPr lang="en-US" sz="2400" dirty="0" smtClean="0">
                <a:solidFill>
                  <a:schemeClr val="accent3"/>
                </a:solidFill>
              </a:rPr>
              <a:t>prototypes</a:t>
            </a:r>
            <a:r>
              <a:rPr lang="en-US" sz="2400" dirty="0" smtClean="0"/>
              <a:t> of the proposed local support solutions, to </a:t>
            </a:r>
            <a:r>
              <a:rPr lang="en-US" sz="2400" dirty="0" smtClean="0">
                <a:solidFill>
                  <a:schemeClr val="accent3"/>
                </a:solidFill>
              </a:rPr>
              <a:t>verify the compliance with specifications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By the end of the year we should have a </a:t>
            </a:r>
            <a:r>
              <a:rPr lang="en-US" sz="2400" dirty="0" smtClean="0">
                <a:solidFill>
                  <a:schemeClr val="accent3"/>
                </a:solidFill>
              </a:rPr>
              <a:t>well defined metrics to select the best design</a:t>
            </a:r>
            <a:r>
              <a:rPr lang="en-US" sz="2400" dirty="0" smtClean="0"/>
              <a:t> of the Pixel local supports.</a:t>
            </a:r>
          </a:p>
          <a:p>
            <a:r>
              <a:rPr lang="en-US" sz="2400" dirty="0" smtClean="0"/>
              <a:t>In 2017 the design must be </a:t>
            </a:r>
            <a:r>
              <a:rPr lang="en-US" sz="2400" dirty="0" smtClean="0">
                <a:solidFill>
                  <a:schemeClr val="accent3"/>
                </a:solidFill>
              </a:rPr>
              <a:t>optimized and reviewed</a:t>
            </a:r>
            <a:r>
              <a:rPr lang="en-US" sz="2400" dirty="0" smtClean="0"/>
              <a:t>, based on the analysis of </a:t>
            </a:r>
            <a:r>
              <a:rPr lang="en-US" sz="2400" dirty="0" smtClean="0">
                <a:solidFill>
                  <a:schemeClr val="accent3"/>
                </a:solidFill>
              </a:rPr>
              <a:t>full scale prototypes</a:t>
            </a:r>
            <a:r>
              <a:rPr lang="en-US" sz="2400" dirty="0" smtClean="0"/>
              <a:t>.</a:t>
            </a:r>
          </a:p>
          <a:p>
            <a:r>
              <a:rPr lang="en-US" sz="2400" dirty="0" smtClean="0">
                <a:solidFill>
                  <a:schemeClr val="accent3"/>
                </a:solidFill>
              </a:rPr>
              <a:t>Pixel TDR must contain a single solution</a:t>
            </a:r>
            <a:r>
              <a:rPr lang="en-US" sz="2400" dirty="0" smtClean="0"/>
              <a:t>, endorsed by the collaboration and validated by a complete set of qualification measurements. 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14/3/2016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PM - ITk Pixel Status Report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8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3769"/>
            <a:ext cx="7467600" cy="639412"/>
          </a:xfrm>
        </p:spPr>
        <p:txBody>
          <a:bodyPr/>
          <a:lstStyle/>
          <a:p>
            <a:r>
              <a:rPr lang="en-GB" sz="2954" dirty="0"/>
              <a:t>Qualification and test plan by Q4 2016</a:t>
            </a:r>
            <a:endParaRPr lang="en-US" sz="2954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7831"/>
            <a:ext cx="8458200" cy="4783015"/>
          </a:xfrm>
        </p:spPr>
        <p:txBody>
          <a:bodyPr/>
          <a:lstStyle/>
          <a:p>
            <a:pPr marL="0" indent="0">
              <a:buNone/>
            </a:pPr>
            <a:r>
              <a:rPr lang="en-GB" sz="1292" dirty="0"/>
              <a:t>A testing plan has been drafted out and circulated so far. It covers the full design qualification process.</a:t>
            </a:r>
          </a:p>
          <a:p>
            <a:pPr marL="0" indent="0">
              <a:buNone/>
            </a:pPr>
            <a:r>
              <a:rPr lang="en-GB" sz="1292" dirty="0"/>
              <a:t>However, by Q4 2016, </a:t>
            </a:r>
            <a:r>
              <a:rPr lang="en-GB" sz="1292" i="1" u="sng" dirty="0"/>
              <a:t>only some of the test will be performed</a:t>
            </a:r>
          </a:p>
          <a:p>
            <a:pPr marL="0" indent="0">
              <a:buNone/>
            </a:pPr>
            <a:endParaRPr lang="en-GB" sz="1292" dirty="0"/>
          </a:p>
          <a:p>
            <a:r>
              <a:rPr lang="en-GB" sz="1292" b="1" u="sng" dirty="0"/>
              <a:t>Test of the nominal </a:t>
            </a:r>
            <a:r>
              <a:rPr lang="en-GB" sz="1292" b="1" u="sng" dirty="0" err="1"/>
              <a:t>TFM</a:t>
            </a:r>
            <a:endParaRPr lang="en-GB" sz="1292" b="1" u="sng" dirty="0"/>
          </a:p>
          <a:p>
            <a:pPr marL="328254" indent="0">
              <a:buNone/>
            </a:pPr>
            <a:r>
              <a:rPr lang="en-GB" sz="1292" dirty="0"/>
              <a:t>Each local support design with at least three silicon heaters (or three different cooling blocks) are tested on the thermal setup in SR1.</a:t>
            </a:r>
          </a:p>
          <a:p>
            <a:pPr marL="328254" indent="0">
              <a:buNone/>
            </a:pPr>
            <a:r>
              <a:rPr lang="en-GB" sz="1292" dirty="0"/>
              <a:t>The scope is to verify the “as build” thermal performance. A </a:t>
            </a:r>
            <a:r>
              <a:rPr lang="en-GB" sz="1292" i="1" u="sng" dirty="0"/>
              <a:t>direct</a:t>
            </a:r>
            <a:r>
              <a:rPr lang="en-GB" sz="1292" dirty="0"/>
              <a:t> comparison of the various types of local support will be, therefore, possible</a:t>
            </a:r>
          </a:p>
          <a:p>
            <a:pPr marL="294550" indent="0">
              <a:buNone/>
            </a:pPr>
            <a:endParaRPr lang="en-US" sz="1108" dirty="0"/>
          </a:p>
          <a:p>
            <a:r>
              <a:rPr lang="en-US" sz="1292" b="1" u="sng" dirty="0"/>
              <a:t>Robustness test</a:t>
            </a:r>
          </a:p>
          <a:p>
            <a:pPr marL="328254" indent="0">
              <a:buNone/>
            </a:pPr>
            <a:r>
              <a:rPr lang="en-US" sz="1292" dirty="0"/>
              <a:t>The same few samples (tested as above) should go through a test meant to evaluate how much the operational conditions might affect the thermal performance.</a:t>
            </a:r>
          </a:p>
          <a:p>
            <a:pPr marL="328254" indent="0">
              <a:buNone/>
            </a:pPr>
            <a:r>
              <a:rPr lang="en-US" sz="1292" dirty="0"/>
              <a:t>In more details</a:t>
            </a:r>
            <a:r>
              <a:rPr lang="en-GB" sz="1108" dirty="0"/>
              <a:t>:</a:t>
            </a:r>
          </a:p>
          <a:p>
            <a:pPr lvl="1">
              <a:buFontTx/>
              <a:buChar char="-"/>
            </a:pPr>
            <a:r>
              <a:rPr lang="en-GB" sz="1108" dirty="0"/>
              <a:t>Thermal cycling (100 cycles spanning the </a:t>
            </a:r>
            <a:r>
              <a:rPr lang="en-GB" sz="1108" dirty="0" err="1"/>
              <a:t>OTR</a:t>
            </a:r>
            <a:r>
              <a:rPr lang="en-US" sz="1108" dirty="0"/>
              <a:t>)</a:t>
            </a:r>
          </a:p>
          <a:p>
            <a:pPr lvl="1">
              <a:buFontTx/>
              <a:buChar char="-"/>
            </a:pPr>
            <a:r>
              <a:rPr lang="en-GB" sz="1108" dirty="0"/>
              <a:t>Pressure (100 cycles over </a:t>
            </a:r>
            <a:r>
              <a:rPr lang="en-GB" sz="1108" dirty="0" err="1"/>
              <a:t>MDP</a:t>
            </a:r>
            <a:r>
              <a:rPr lang="en-GB" sz="1108" dirty="0"/>
              <a:t>.</a:t>
            </a:r>
          </a:p>
          <a:p>
            <a:pPr marL="592030" indent="-263776">
              <a:buFont typeface="Wingdings" panose="05000000000000000000" pitchFamily="2" charset="2"/>
              <a:buChar char="à"/>
              <a:tabLst>
                <a:tab pos="328254" algn="l"/>
              </a:tabLst>
            </a:pPr>
            <a:r>
              <a:rPr lang="en-GB" sz="1292" dirty="0" err="1"/>
              <a:t>TFM</a:t>
            </a:r>
            <a:r>
              <a:rPr lang="en-GB" sz="1292" dirty="0"/>
              <a:t> is measured again to exclude or evaluate degradation. </a:t>
            </a:r>
          </a:p>
          <a:p>
            <a:pPr marL="328254" indent="0">
              <a:buNone/>
              <a:tabLst>
                <a:tab pos="328254" algn="l"/>
              </a:tabLst>
            </a:pPr>
            <a:r>
              <a:rPr lang="en-GB" sz="1292" i="1" u="sng" dirty="0"/>
              <a:t>Note that radiation effects are not part of the test for now.</a:t>
            </a:r>
          </a:p>
          <a:p>
            <a:pPr marL="844083" lvl="2" indent="0">
              <a:buNone/>
            </a:pPr>
            <a:r>
              <a:rPr lang="en-GB" sz="1108" dirty="0"/>
              <a:t> </a:t>
            </a:r>
          </a:p>
          <a:p>
            <a:pPr marL="328254">
              <a:buFontTx/>
              <a:buChar char="-"/>
            </a:pPr>
            <a:r>
              <a:rPr lang="en-GB" sz="1292" b="1" u="sng" dirty="0"/>
              <a:t>Production thermal performance variation (</a:t>
            </a:r>
            <a:r>
              <a:rPr lang="en-GB" sz="1292" b="1" u="sng" dirty="0" err="1"/>
              <a:t>TFM</a:t>
            </a:r>
            <a:r>
              <a:rPr lang="en-GB" sz="1292" b="1" u="sng" dirty="0"/>
              <a:t> variance along and within samples). </a:t>
            </a:r>
          </a:p>
          <a:p>
            <a:pPr marL="328254" indent="0">
              <a:buNone/>
            </a:pPr>
            <a:r>
              <a:rPr lang="en-GB" sz="1292" dirty="0"/>
              <a:t>Estimated only on previous samples.</a:t>
            </a:r>
          </a:p>
          <a:p>
            <a:pPr marL="328254" indent="0">
              <a:buNone/>
            </a:pPr>
            <a:r>
              <a:rPr lang="en-GB" sz="1292" i="1" u="sng" dirty="0"/>
              <a:t>It should be that only 0.15% of the heaters loaded on samples show a </a:t>
            </a:r>
            <a:r>
              <a:rPr lang="en-GB" sz="1292" i="1" u="sng" dirty="0" err="1"/>
              <a:t>TFM</a:t>
            </a:r>
            <a:r>
              <a:rPr lang="en-GB" sz="1292" i="1" u="sng" dirty="0"/>
              <a:t> larger than 1.5 times the design value</a:t>
            </a:r>
            <a:endParaRPr lang="en-US" sz="1292" i="1" u="sng" dirty="0"/>
          </a:p>
          <a:p>
            <a:pPr marL="844083" lvl="2" indent="0">
              <a:buNone/>
            </a:pPr>
            <a:endParaRPr lang="en-US" sz="1108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Times New Roman" pitchFamily="18" charset="0"/>
              </a:rPr>
              <a:t>14/3/2016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latin typeface="Times New Roman" pitchFamily="18" charset="0"/>
              </a:rPr>
              <a:t>PM - ITk Pixel Status Report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fld id="{B803A517-7325-449A-942F-622D6F9A41BF}" type="slidenum">
              <a:rPr lang="en-US">
                <a:latin typeface="Times New Roman" pitchFamily="18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9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954" dirty="0"/>
              <a:t>Qualification and test plan by Q4 ’16        (2)</a:t>
            </a:r>
            <a:endParaRPr lang="en-US" sz="2954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7831"/>
            <a:ext cx="8458200" cy="4783015"/>
          </a:xfrm>
        </p:spPr>
        <p:txBody>
          <a:bodyPr/>
          <a:lstStyle/>
          <a:p>
            <a:r>
              <a:rPr lang="en-GB" sz="1477" b="1" u="sng" dirty="0"/>
              <a:t>Mechanics validation</a:t>
            </a:r>
          </a:p>
          <a:p>
            <a:pPr marL="328254" indent="0">
              <a:buNone/>
            </a:pPr>
            <a:r>
              <a:rPr lang="en-GB" sz="1477" dirty="0"/>
              <a:t>By now we do not know the layout. Stave lengths will keep changing.</a:t>
            </a:r>
          </a:p>
          <a:p>
            <a:pPr marL="328254" indent="0">
              <a:buNone/>
            </a:pPr>
            <a:r>
              <a:rPr lang="en-GB" sz="1477" dirty="0"/>
              <a:t>It is unpractical to produce a full-size prototype and measure the mechanical performances on a variety of load cases (including humidity, temperature change)</a:t>
            </a:r>
          </a:p>
          <a:p>
            <a:pPr marL="328254" indent="0">
              <a:buNone/>
            </a:pPr>
            <a:r>
              <a:rPr lang="en-GB" sz="1477" dirty="0"/>
              <a:t>However, some critical performances need to be verified.</a:t>
            </a:r>
          </a:p>
          <a:p>
            <a:pPr marL="328254" indent="0">
              <a:buNone/>
            </a:pPr>
            <a:r>
              <a:rPr lang="en-GB" sz="1477" dirty="0"/>
              <a:t>The idea here is to </a:t>
            </a:r>
            <a:r>
              <a:rPr lang="en-GB" sz="1477" i="1" dirty="0"/>
              <a:t>qualify</a:t>
            </a:r>
            <a:r>
              <a:rPr lang="en-GB" sz="1477" dirty="0"/>
              <a:t> the </a:t>
            </a:r>
            <a:r>
              <a:rPr lang="en-GB" sz="1477" dirty="0" err="1"/>
              <a:t>FEA</a:t>
            </a:r>
            <a:r>
              <a:rPr lang="en-GB" sz="1477" dirty="0"/>
              <a:t> model on real prototypes on which the deformation is measured applying:</a:t>
            </a:r>
          </a:p>
          <a:p>
            <a:pPr lvl="1">
              <a:buFontTx/>
              <a:buChar char="-"/>
            </a:pPr>
            <a:r>
              <a:rPr lang="en-GB" sz="1477" dirty="0"/>
              <a:t>Dummy loads (central weights)</a:t>
            </a:r>
          </a:p>
          <a:p>
            <a:pPr lvl="1">
              <a:buFontTx/>
              <a:buChar char="-"/>
            </a:pPr>
            <a:r>
              <a:rPr lang="en-GB" sz="1477" dirty="0"/>
              <a:t>Thermal load (uniform temperature drop)</a:t>
            </a:r>
          </a:p>
          <a:p>
            <a:pPr marL="328254" indent="0">
              <a:buNone/>
            </a:pPr>
            <a:endParaRPr lang="en-GB" sz="1477" dirty="0"/>
          </a:p>
          <a:p>
            <a:pPr marL="328254" indent="0">
              <a:buNone/>
            </a:pPr>
            <a:r>
              <a:rPr lang="en-GB" sz="1477" dirty="0"/>
              <a:t>And then, </a:t>
            </a:r>
            <a:r>
              <a:rPr lang="en-GB" sz="1477" dirty="0" err="1"/>
              <a:t>FEA</a:t>
            </a:r>
            <a:r>
              <a:rPr lang="en-GB" sz="1477" dirty="0"/>
              <a:t> is tuned to meet the measured values.</a:t>
            </a:r>
          </a:p>
          <a:p>
            <a:pPr marL="328254" indent="0">
              <a:buNone/>
            </a:pPr>
            <a:endParaRPr lang="en-GB" sz="1477" dirty="0"/>
          </a:p>
          <a:p>
            <a:pPr marL="328254" indent="0">
              <a:buNone/>
            </a:pPr>
            <a:r>
              <a:rPr lang="en-GB" sz="1477" dirty="0"/>
              <a:t>Specs’ compliance is then verified with a simulation of the full stave combining the loads case accordingly to the ATU-SYS-ES-0029</a:t>
            </a:r>
          </a:p>
          <a:p>
            <a:pPr marL="328254" indent="0">
              <a:buNone/>
            </a:pPr>
            <a:endParaRPr lang="en-GB" sz="1477" dirty="0"/>
          </a:p>
          <a:p>
            <a:pPr marL="328254" indent="0">
              <a:buNone/>
            </a:pPr>
            <a:r>
              <a:rPr lang="en-GB" sz="1477" i="1" u="sng" dirty="0"/>
              <a:t>Note that the effect from humidity variation is not considered at this stage.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Times New Roman" pitchFamily="18" charset="0"/>
              </a:rPr>
              <a:t>14/3/2016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latin typeface="Times New Roman" pitchFamily="18" charset="0"/>
              </a:rPr>
              <a:t>PM - ITk Pixel Status Report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fld id="{B803A517-7325-449A-942F-622D6F9A41BF}" type="slidenum">
              <a:rPr lang="en-US">
                <a:latin typeface="Times New Roman" pitchFamily="18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08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954" dirty="0"/>
              <a:t>By the Pixel’s TDR (Q4 2017)</a:t>
            </a:r>
            <a:endParaRPr lang="en-US" sz="2954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34932"/>
            <a:ext cx="8458200" cy="4455914"/>
          </a:xfrm>
        </p:spPr>
        <p:txBody>
          <a:bodyPr/>
          <a:lstStyle/>
          <a:p>
            <a:r>
              <a:rPr lang="en-GB" sz="1662" dirty="0"/>
              <a:t>As for the local supports what must be done by Q4 2017 is rather clear.</a:t>
            </a:r>
            <a:r>
              <a:rPr lang="en-US" sz="1662" dirty="0"/>
              <a:t> In practice, the “chosen” design prototype needs to be qualified for what has been left over:</a:t>
            </a:r>
          </a:p>
          <a:p>
            <a:pPr marL="0" indent="0">
              <a:buNone/>
            </a:pPr>
            <a:endParaRPr lang="en-US" sz="1662" dirty="0"/>
          </a:p>
          <a:p>
            <a:pPr lvl="1"/>
            <a:r>
              <a:rPr lang="en-GB" sz="1662" dirty="0"/>
              <a:t>Humidity variation</a:t>
            </a:r>
          </a:p>
          <a:p>
            <a:pPr lvl="1"/>
            <a:r>
              <a:rPr lang="en-GB" sz="1662" dirty="0"/>
              <a:t>Irradiation</a:t>
            </a:r>
          </a:p>
          <a:p>
            <a:pPr lvl="1"/>
            <a:r>
              <a:rPr lang="en-GB" sz="1662" dirty="0"/>
              <a:t>Full size prototype</a:t>
            </a:r>
          </a:p>
          <a:p>
            <a:pPr marL="328254" indent="0">
              <a:buNone/>
            </a:pPr>
            <a:endParaRPr lang="en-GB" sz="1662" dirty="0"/>
          </a:p>
          <a:p>
            <a:pPr marL="328254" indent="0">
              <a:buNone/>
            </a:pPr>
            <a:r>
              <a:rPr lang="en-GB" sz="1662" dirty="0"/>
              <a:t>Unfortunately this qualifies the mechanics only. However, we must have by then  a complete stave/ring with services and modules. </a:t>
            </a:r>
          </a:p>
          <a:p>
            <a:pPr marL="328254" indent="0">
              <a:buNone/>
            </a:pPr>
            <a:r>
              <a:rPr lang="en-GB" sz="1662" dirty="0"/>
              <a:t>I do need more time to address this and more inputs from the collaboration.</a:t>
            </a:r>
          </a:p>
          <a:p>
            <a:endParaRPr lang="en-GB" sz="1662" dirty="0"/>
          </a:p>
          <a:p>
            <a:endParaRPr lang="en-GB" sz="1662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Times New Roman" pitchFamily="18" charset="0"/>
              </a:rPr>
              <a:t>14/3/2016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latin typeface="Times New Roman" pitchFamily="18" charset="0"/>
              </a:rPr>
              <a:t>PM - ITk Pixel Status Report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fld id="{B803A517-7325-449A-942F-622D6F9A41BF}" type="slidenum">
              <a:rPr lang="en-US">
                <a:latin typeface="Times New Roman" pitchFamily="18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 name="nSQP Template">
  <a:themeElements>
    <a:clrScheme name="">
      <a:dk1>
        <a:srgbClr val="3333FF"/>
      </a:dk1>
      <a:lt1>
        <a:srgbClr val="FFFFFF"/>
      </a:lt1>
      <a:dk2>
        <a:srgbClr val="FF0000"/>
      </a:dk2>
      <a:lt2>
        <a:srgbClr val="808080"/>
      </a:lt2>
      <a:accent1>
        <a:srgbClr val="C0C0C0"/>
      </a:accent1>
      <a:accent2>
        <a:srgbClr val="FF0000"/>
      </a:accent2>
      <a:accent3>
        <a:srgbClr val="FFFFFF"/>
      </a:accent3>
      <a:accent4>
        <a:srgbClr val="2A2ADA"/>
      </a:accent4>
      <a:accent5>
        <a:srgbClr val="DCDCDC"/>
      </a:accent5>
      <a:accent6>
        <a:srgbClr val="E70000"/>
      </a:accent6>
      <a:hlink>
        <a:srgbClr val="FF0000"/>
      </a:hlink>
      <a:folHlink>
        <a:srgbClr val="009900"/>
      </a:folHlink>
    </a:clrScheme>
    <a:fontScheme name="PIXEL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rgbClr val="FF0000"/>
          </a:solidFill>
          <a:headEnd type="none"/>
          <a:tailEnd type="triangle"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IXEL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Presentation 8">
        <a:dk1>
          <a:srgbClr val="FF0000"/>
        </a:dk1>
        <a:lt1>
          <a:srgbClr val="FFFFFF"/>
        </a:lt1>
        <a:dk2>
          <a:srgbClr val="3333FF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DA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FELIX-ITK</Template>
  <TotalTime>12651</TotalTime>
  <Words>1951</Words>
  <Application>Microsoft Office PowerPoint</Application>
  <PresentationFormat>On-screen Show (4:3)</PresentationFormat>
  <Paragraphs>264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Arial Rounded MT Bold</vt:lpstr>
      <vt:lpstr>Calibri</vt:lpstr>
      <vt:lpstr>Corbel</vt:lpstr>
      <vt:lpstr>Symbol</vt:lpstr>
      <vt:lpstr>Times New Roman</vt:lpstr>
      <vt:lpstr>Verdana</vt:lpstr>
      <vt:lpstr>Wingdings</vt:lpstr>
      <vt:lpstr>Wingdings 2</vt:lpstr>
      <vt:lpstr>Wingdings 3</vt:lpstr>
      <vt:lpstr>Metro</vt:lpstr>
      <vt:lpstr>1_Office Theme</vt:lpstr>
      <vt:lpstr>Retrospect</vt:lpstr>
      <vt:lpstr>nSQP Template</vt:lpstr>
      <vt:lpstr>Pixel Status Report</vt:lpstr>
      <vt:lpstr>Dove siamo?</vt:lpstr>
      <vt:lpstr>Pixel Organization – 2016</vt:lpstr>
      <vt:lpstr>Items to attack now</vt:lpstr>
      <vt:lpstr>Planning 2016-2019</vt:lpstr>
      <vt:lpstr>Local support design definition </vt:lpstr>
      <vt:lpstr>Qualification and test plan by Q4 2016</vt:lpstr>
      <vt:lpstr>Qualification and test plan by Q4 ’16        (2)</vt:lpstr>
      <vt:lpstr>By the Pixel’s TDR (Q4 2017)</vt:lpstr>
      <vt:lpstr>PowerPoint Presentation</vt:lpstr>
      <vt:lpstr>PowerPoint Presentation</vt:lpstr>
      <vt:lpstr>Modules</vt:lpstr>
      <vt:lpstr>PowerPoint Presentation</vt:lpstr>
      <vt:lpstr>PowerPoint Presentation</vt:lpstr>
      <vt:lpstr>Passive CMOS sensors</vt:lpstr>
      <vt:lpstr>PowerPoint Presentation</vt:lpstr>
      <vt:lpstr>PowerPoint Presentation</vt:lpstr>
      <vt:lpstr>PowerPoint Presentation</vt:lpstr>
      <vt:lpstr>Module production schedule</vt:lpstr>
      <vt:lpstr>PowerPoint Presentation</vt:lpstr>
      <vt:lpstr>PowerPoint Presentation</vt:lpstr>
      <vt:lpstr>CMOS strategy</vt:lpstr>
      <vt:lpstr>Data Link workshop</vt:lpstr>
      <vt:lpstr>Read 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Pixel organization (1)</dc:title>
  <dc:creator>Paolo Morettini</dc:creator>
  <cp:lastModifiedBy>Paolo Morettini</cp:lastModifiedBy>
  <cp:revision>299</cp:revision>
  <dcterms:created xsi:type="dcterms:W3CDTF">2013-11-12T11:11:33Z</dcterms:created>
  <dcterms:modified xsi:type="dcterms:W3CDTF">2016-03-14T06:44:26Z</dcterms:modified>
</cp:coreProperties>
</file>