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08AD-7DE6-4EB9-BAB1-A98E8F7669F4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0562-F2E5-440B-8F9A-464A6528591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807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08AD-7DE6-4EB9-BAB1-A98E8F7669F4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0562-F2E5-440B-8F9A-464A6528591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64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08AD-7DE6-4EB9-BAB1-A98E8F7669F4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0562-F2E5-440B-8F9A-464A6528591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94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08AD-7DE6-4EB9-BAB1-A98E8F7669F4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0562-F2E5-440B-8F9A-464A6528591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06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08AD-7DE6-4EB9-BAB1-A98E8F7669F4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0562-F2E5-440B-8F9A-464A6528591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80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08AD-7DE6-4EB9-BAB1-A98E8F7669F4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0562-F2E5-440B-8F9A-464A6528591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12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08AD-7DE6-4EB9-BAB1-A98E8F7669F4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0562-F2E5-440B-8F9A-464A6528591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08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08AD-7DE6-4EB9-BAB1-A98E8F7669F4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0562-F2E5-440B-8F9A-464A6528591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55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08AD-7DE6-4EB9-BAB1-A98E8F7669F4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0562-F2E5-440B-8F9A-464A6528591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08AD-7DE6-4EB9-BAB1-A98E8F7669F4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0562-F2E5-440B-8F9A-464A6528591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83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08AD-7DE6-4EB9-BAB1-A98E8F7669F4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0562-F2E5-440B-8F9A-464A6528591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5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208AD-7DE6-4EB9-BAB1-A98E8F7669F4}" type="datetimeFigureOut">
              <a:rPr lang="en-GB" smtClean="0"/>
              <a:t>15/03/2016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20562-F2E5-440B-8F9A-464A6528591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07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t="11896" r="21997"/>
          <a:stretch/>
        </p:blipFill>
        <p:spPr>
          <a:xfrm>
            <a:off x="8676730" y="2847263"/>
            <a:ext cx="2889250" cy="389195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53371" y="374748"/>
            <a:ext cx="9144000" cy="2387600"/>
          </a:xfrm>
        </p:spPr>
        <p:txBody>
          <a:bodyPr>
            <a:normAutofit/>
          </a:bodyPr>
          <a:lstStyle/>
          <a:p>
            <a:r>
              <a:rPr lang="it-IT" dirty="0" err="1" smtClean="0"/>
              <a:t>Boron</a:t>
            </a:r>
            <a:r>
              <a:rPr lang="it-IT" dirty="0" smtClean="0"/>
              <a:t> </a:t>
            </a:r>
            <a:r>
              <a:rPr lang="it-IT" dirty="0" err="1" smtClean="0"/>
              <a:t>Neutron</a:t>
            </a:r>
            <a:r>
              <a:rPr lang="it-IT" dirty="0" smtClean="0"/>
              <a:t> </a:t>
            </a:r>
            <a:r>
              <a:rPr lang="it-IT" dirty="0" err="1" smtClean="0"/>
              <a:t>Capture</a:t>
            </a:r>
            <a:r>
              <a:rPr lang="it-IT" dirty="0" smtClean="0"/>
              <a:t> </a:t>
            </a:r>
            <a:r>
              <a:rPr lang="it-IT" dirty="0" err="1" smtClean="0"/>
              <a:t>Therapy</a:t>
            </a:r>
            <a:r>
              <a:rPr lang="it-IT" dirty="0" smtClean="0"/>
              <a:t> e Alzheimer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45914" y="3404919"/>
            <a:ext cx="6468421" cy="2776639"/>
          </a:xfrm>
        </p:spPr>
        <p:txBody>
          <a:bodyPr>
            <a:normAutofit/>
          </a:bodyPr>
          <a:lstStyle/>
          <a:p>
            <a:r>
              <a:rPr lang="it-IT" dirty="0" smtClean="0"/>
              <a:t>CNAO-CNR-INFN</a:t>
            </a:r>
          </a:p>
          <a:p>
            <a:r>
              <a:rPr lang="it-IT" dirty="0" smtClean="0"/>
              <a:t>Cluster Tecnologico Lombardo Scienze della Vita</a:t>
            </a:r>
          </a:p>
          <a:p>
            <a:r>
              <a:rPr lang="it-IT" dirty="0" smtClean="0"/>
              <a:t>29 Febbraio 2016</a:t>
            </a:r>
          </a:p>
          <a:p>
            <a:endParaRPr lang="it-IT" dirty="0"/>
          </a:p>
          <a:p>
            <a:r>
              <a:rPr lang="it-IT" dirty="0" smtClean="0"/>
              <a:t>Nicoletta Protti</a:t>
            </a:r>
          </a:p>
          <a:p>
            <a:r>
              <a:rPr lang="it-IT" dirty="0" smtClean="0"/>
              <a:t>Per BNCT </a:t>
            </a:r>
            <a:r>
              <a:rPr lang="it-IT" dirty="0" err="1" smtClean="0"/>
              <a:t>group</a:t>
            </a:r>
            <a:r>
              <a:rPr lang="it-IT" dirty="0" smtClean="0"/>
              <a:t> - INFN e Università di Pavia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961" y="0"/>
            <a:ext cx="1252039" cy="229322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6" y="124656"/>
            <a:ext cx="2550736" cy="162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6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8509000" cy="4351338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BNCT altamente MULTIDISCIPLINARE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Applicazione a NUOVI TUMORI con NUOVA SORGENTE</a:t>
            </a:r>
          </a:p>
          <a:p>
            <a:r>
              <a:rPr lang="it-IT" dirty="0" smtClean="0"/>
              <a:t>Applicazione ad Alzheimer (NUOVO target)</a:t>
            </a:r>
          </a:p>
          <a:p>
            <a:endParaRPr lang="it-IT" dirty="0"/>
          </a:p>
          <a:p>
            <a:r>
              <a:rPr lang="it-IT" dirty="0" smtClean="0"/>
              <a:t>Necessità di comprendere meglio aspetti quali la dosimetria a livello cellulare, l’assorbimento selettivo del boro, gli effetti dell’irraggiamento su tessuti sani e tumorali, il ruolo dell’omogeneità della distribuzione del boro (o del gadolinio). Tecniche di ricostruzione immagini </a:t>
            </a:r>
            <a:r>
              <a:rPr lang="it-IT" smtClean="0"/>
              <a:t>per SPECT.</a:t>
            </a:r>
            <a:endParaRPr lang="en-GB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it-IT" sz="5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Conclusioni e discussione</a:t>
            </a:r>
            <a:endParaRPr lang="en-GB" sz="5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arentesi graffa aperta 4"/>
          <p:cNvSpPr/>
          <p:nvPr/>
        </p:nvSpPr>
        <p:spPr>
          <a:xfrm rot="10800000">
            <a:off x="9049656" y="2351313"/>
            <a:ext cx="493486" cy="145868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arrotondato 6"/>
          <p:cNvSpPr/>
          <p:nvPr/>
        </p:nvSpPr>
        <p:spPr>
          <a:xfrm>
            <a:off x="10000342" y="2351313"/>
            <a:ext cx="152400" cy="10740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e 7"/>
          <p:cNvSpPr/>
          <p:nvPr/>
        </p:nvSpPr>
        <p:spPr>
          <a:xfrm>
            <a:off x="9971313" y="3519713"/>
            <a:ext cx="217714" cy="290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06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4815" y="431127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spcAft>
                <a:spcPct val="0"/>
              </a:spcAft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it-IT" altLang="en-US" sz="4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Long </a:t>
            </a:r>
            <a:r>
              <a:rPr lang="it-IT" altLang="en-US" sz="40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term</a:t>
            </a:r>
            <a:r>
              <a:rPr lang="it-IT" altLang="en-US" sz="4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altLang="en-US" sz="40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aim</a:t>
            </a:r>
            <a:r>
              <a:rPr lang="it-IT" altLang="en-US" sz="4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endParaRPr lang="it-IT" altLang="en-US" sz="4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838200" y="25921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5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Scopo: </a:t>
            </a:r>
            <a:r>
              <a:rPr lang="it-IT" sz="54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proof</a:t>
            </a:r>
            <a:r>
              <a:rPr lang="it-IT" sz="5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sz="54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</a:t>
            </a:r>
            <a:endParaRPr lang="en-GB" sz="5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124857" y="1368168"/>
            <a:ext cx="9801400" cy="1947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1. Irraggiamento localizzato con particelle ad alto LET da cattura neutronica è in grado di </a:t>
            </a:r>
            <a:r>
              <a:rPr lang="it-IT" altLang="en-US" sz="2400" dirty="0"/>
              <a:t>depolimerizzare e disgregare aggregati amiloidi della proteina A</a:t>
            </a:r>
            <a:r>
              <a:rPr lang="it-IT" altLang="en-US" sz="2400" dirty="0">
                <a:cs typeface="Arial" panose="020B0604020202020204" pitchFamily="34" charset="0"/>
              </a:rPr>
              <a:t>β1-42 coinvolta nella malattia di Alzheimer </a:t>
            </a:r>
            <a:r>
              <a:rPr lang="it-IT" altLang="en-US" sz="2400" dirty="0" smtClean="0">
                <a:cs typeface="Arial" panose="020B0604020202020204" pitchFamily="34" charset="0"/>
              </a:rPr>
              <a:t>?</a:t>
            </a:r>
            <a:endParaRPr lang="en-GB" sz="2400" dirty="0"/>
          </a:p>
        </p:txBody>
      </p:sp>
      <p:sp>
        <p:nvSpPr>
          <p:cNvPr id="6" name="Rettangolo 5"/>
          <p:cNvSpPr/>
          <p:nvPr/>
        </p:nvSpPr>
        <p:spPr>
          <a:xfrm>
            <a:off x="1159015" y="3432629"/>
            <a:ext cx="9801400" cy="68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2. La </a:t>
            </a:r>
            <a:r>
              <a:rPr lang="it-IT" altLang="en-US" sz="2400" dirty="0" smtClean="0"/>
              <a:t>A</a:t>
            </a:r>
            <a:r>
              <a:rPr lang="it-IT" altLang="en-US" sz="2400" dirty="0" smtClean="0">
                <a:cs typeface="Arial" panose="020B0604020202020204" pitchFamily="34" charset="0"/>
              </a:rPr>
              <a:t>β1-42 irraggiata è ancora neurotossica?</a:t>
            </a:r>
            <a:endParaRPr lang="en-GB" sz="2400" dirty="0"/>
          </a:p>
        </p:txBody>
      </p:sp>
      <p:sp>
        <p:nvSpPr>
          <p:cNvPr id="8" name="Rettangolo 7"/>
          <p:cNvSpPr/>
          <p:nvPr/>
        </p:nvSpPr>
        <p:spPr>
          <a:xfrm>
            <a:off x="1195300" y="5203623"/>
            <a:ext cx="9801400" cy="11388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alt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T</a:t>
            </a:r>
            <a:r>
              <a:rPr lang="it-IT" alt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rattamento </a:t>
            </a:r>
            <a:r>
              <a:rPr lang="it-IT" alt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radiogeno di tipo NCT, dell'intero cervello, frazionato, a basse dosi e prolungato nel tempo, per rallentare la progressione della demenza nei malati di Alzheimer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0656" y="3918857"/>
            <a:ext cx="4879174" cy="2762164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it-IT" altLang="en-US" sz="3000" dirty="0">
                <a:solidFill>
                  <a:schemeClr val="tx1"/>
                </a:solidFill>
                <a:cs typeface="Arial" panose="020B0604020202020204" pitchFamily="34" charset="0"/>
              </a:rPr>
              <a:t>Più recentemente, </a:t>
            </a:r>
            <a:r>
              <a:rPr lang="it-IT" altLang="en-US" sz="3000" b="1" dirty="0">
                <a:solidFill>
                  <a:schemeClr val="tx1"/>
                </a:solidFill>
                <a:cs typeface="Arial" panose="020B0604020202020204" pitchFamily="34" charset="0"/>
              </a:rPr>
              <a:t>l'oligomero Aβ1-42 è stato proposto come il vero promotore del processo neurodegenerativo </a:t>
            </a:r>
            <a:endParaRPr lang="it-IT" altLang="en-US" sz="30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alt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(</a:t>
            </a:r>
            <a:r>
              <a:rPr lang="it-IT" altLang="en-US" sz="3000" dirty="0">
                <a:solidFill>
                  <a:schemeClr val="tx1"/>
                </a:solidFill>
                <a:cs typeface="Arial" panose="020B0604020202020204" pitchFamily="34" charset="0"/>
              </a:rPr>
              <a:t>Balducci et al 2010).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280655" y="144132"/>
            <a:ext cx="4311447" cy="9917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5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Razionale 1.</a:t>
            </a:r>
            <a:endParaRPr lang="en-GB" sz="5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915" y="2195659"/>
            <a:ext cx="6851085" cy="44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92214" y="1135600"/>
            <a:ext cx="6729500" cy="11388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alt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Patogenesi di Alzheimer: produzione anomala di </a:t>
            </a:r>
            <a:r>
              <a:rPr lang="it-IT" altLang="en-US" sz="2400" dirty="0">
                <a:solidFill>
                  <a:prstClr val="black"/>
                </a:solidFill>
              </a:rPr>
              <a:t>Aβ1-42 da parte dei </a:t>
            </a:r>
            <a:r>
              <a:rPr lang="it-IT" altLang="en-US" sz="2400" dirty="0" smtClean="0">
                <a:solidFill>
                  <a:prstClr val="black"/>
                </a:solidFill>
              </a:rPr>
              <a:t>neuroni, </a:t>
            </a:r>
            <a:r>
              <a:rPr lang="it-IT" altLang="en-US" sz="2400" dirty="0">
                <a:solidFill>
                  <a:prstClr val="black"/>
                </a:solidFill>
              </a:rPr>
              <a:t>accumulo nello spazio </a:t>
            </a:r>
            <a:r>
              <a:rPr lang="it-IT" altLang="en-US" sz="2400" dirty="0" smtClean="0">
                <a:solidFill>
                  <a:prstClr val="black"/>
                </a:solidFill>
              </a:rPr>
              <a:t>extracellulare e </a:t>
            </a:r>
            <a:r>
              <a:rPr lang="it-IT" altLang="en-US" sz="2400" dirty="0">
                <a:solidFill>
                  <a:prstClr val="black"/>
                </a:solidFill>
              </a:rPr>
              <a:t>formazione di placche senili</a:t>
            </a:r>
            <a:r>
              <a:rPr lang="it-IT" alt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Freccia a destra 6"/>
          <p:cNvSpPr/>
          <p:nvPr/>
        </p:nvSpPr>
        <p:spPr>
          <a:xfrm>
            <a:off x="7133771" y="1452174"/>
            <a:ext cx="682172" cy="5057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ttangolo 7"/>
          <p:cNvSpPr/>
          <p:nvPr/>
        </p:nvSpPr>
        <p:spPr>
          <a:xfrm>
            <a:off x="7995243" y="1056799"/>
            <a:ext cx="3942757" cy="11388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alt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Limitati successi di trial clinici mirati a distruzione di </a:t>
            </a:r>
            <a:r>
              <a:rPr lang="it-IT" altLang="en-US" sz="2600" dirty="0">
                <a:solidFill>
                  <a:prstClr val="black"/>
                </a:solidFill>
              </a:rPr>
              <a:t>Aβ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9" name="Freccia a destra 8"/>
          <p:cNvSpPr/>
          <p:nvPr/>
        </p:nvSpPr>
        <p:spPr>
          <a:xfrm rot="5400000">
            <a:off x="1801377" y="2516086"/>
            <a:ext cx="1270000" cy="1161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08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59721" y="1518121"/>
            <a:ext cx="11808541" cy="3281517"/>
          </a:xfrm>
          <a:ln>
            <a:solidFill>
              <a:schemeClr val="accent6">
                <a:lumMod val="50000"/>
              </a:schemeClr>
            </a:solidFill>
          </a:ln>
        </p:spPr>
        <p:txBody>
          <a:bodyPr tIns="13607">
            <a:noAutofit/>
          </a:bodyPr>
          <a:lstStyle/>
          <a:p>
            <a:pPr marL="107950" indent="0"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it-IT" altLang="en-US" sz="3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meccanismo non </a:t>
            </a:r>
            <a:r>
              <a:rPr lang="it-IT" altLang="en-US" sz="3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tuttora chiaro:</a:t>
            </a:r>
          </a:p>
          <a:p>
            <a:pPr marL="43180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it-IT" altLang="en-US" sz="2400" dirty="0"/>
              <a:t>Hp1 - IR agiscono sulle plasma cellule del tratto </a:t>
            </a:r>
            <a:r>
              <a:rPr lang="it-IT" altLang="en-US" sz="2400" dirty="0" err="1"/>
              <a:t>tracheo</a:t>
            </a:r>
            <a:r>
              <a:rPr lang="it-IT" altLang="en-US" sz="2400" dirty="0"/>
              <a:t>-bronchiale, responsabili della produzione e accumulo delle catene peptidiche e dei depositi di amiloide. Le analisi anatomo-patologiche non evidenziano una significativa presenza di plasma cellule</a:t>
            </a:r>
          </a:p>
          <a:p>
            <a:pPr marL="43180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it-IT" altLang="en-US" sz="2400" dirty="0"/>
              <a:t>Hp2 – IR agiscono sulla vascolarizzazione locale</a:t>
            </a:r>
          </a:p>
          <a:p>
            <a:pPr marL="43180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it-IT" altLang="en-US" sz="2400" dirty="0"/>
              <a:t>Hp3 – IR promuovono una risposta immunitaria contro i depositi amiloidi in seguito all'induzione di una infiammazione locale IR-indotta</a:t>
            </a:r>
          </a:p>
          <a:p>
            <a:pPr marL="43180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it-IT" altLang="en-US" sz="2400" dirty="0"/>
              <a:t>Hp4 – IR alterano i valori di fattori (</a:t>
            </a:r>
            <a:r>
              <a:rPr lang="it-IT" altLang="en-US" sz="2400" dirty="0" smtClean="0"/>
              <a:t>tuttora </a:t>
            </a:r>
            <a:r>
              <a:rPr lang="it-IT" altLang="en-US" sz="2400" dirty="0"/>
              <a:t>ignoti) sanguigni, tissutali, di </a:t>
            </a:r>
            <a:r>
              <a:rPr lang="it-IT" altLang="en-US" sz="2400" dirty="0" err="1"/>
              <a:t>pH</a:t>
            </a:r>
            <a:r>
              <a:rPr lang="it-IT" altLang="en-US" sz="2400" dirty="0"/>
              <a:t> del </a:t>
            </a:r>
            <a:r>
              <a:rPr lang="it-IT" altLang="en-US" sz="2400" dirty="0" err="1"/>
              <a:t>mileu</a:t>
            </a:r>
            <a:r>
              <a:rPr lang="it-IT" altLang="en-US" sz="2400" dirty="0"/>
              <a:t> </a:t>
            </a:r>
            <a:r>
              <a:rPr lang="it-IT" altLang="en-US" sz="2400" dirty="0" err="1" smtClean="0"/>
              <a:t>local</a:t>
            </a:r>
            <a:endParaRPr lang="it-IT" altLang="en-US" sz="2400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57862" y="103034"/>
            <a:ext cx="10515600" cy="9660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5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Razionale 2.</a:t>
            </a:r>
            <a:endParaRPr lang="en-GB" sz="5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2"/>
          <a:stretch/>
        </p:blipFill>
        <p:spPr bwMode="auto">
          <a:xfrm>
            <a:off x="4915768" y="4800039"/>
            <a:ext cx="2399787" cy="205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26" y="4785124"/>
            <a:ext cx="2338257" cy="205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020097" y="4871110"/>
            <a:ext cx="3887787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4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r>
              <a:rPr lang="it-IT" altLang="en-US" sz="1400" dirty="0"/>
              <a:t>              PRE                               </a:t>
            </a:r>
            <a:r>
              <a:rPr lang="it-IT" altLang="en-US" sz="1400" dirty="0" smtClean="0"/>
              <a:t>            POST</a:t>
            </a:r>
            <a:endParaRPr lang="it-IT" altLang="en-US" sz="1400" dirty="0"/>
          </a:p>
        </p:txBody>
      </p:sp>
      <p:sp>
        <p:nvSpPr>
          <p:cNvPr id="9" name="Ovale 8"/>
          <p:cNvSpPr/>
          <p:nvPr/>
        </p:nvSpPr>
        <p:spPr>
          <a:xfrm>
            <a:off x="6190342" y="59492"/>
            <a:ext cx="5677919" cy="19942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600" dirty="0">
                <a:solidFill>
                  <a:srgbClr val="002060"/>
                </a:solidFill>
              </a:rPr>
              <a:t>A</a:t>
            </a:r>
            <a:r>
              <a:rPr lang="it-IT" sz="2600" dirty="0" smtClean="0">
                <a:solidFill>
                  <a:srgbClr val="002060"/>
                </a:solidFill>
              </a:rPr>
              <a:t>nni ’90: </a:t>
            </a:r>
            <a:r>
              <a:rPr lang="it-IT" altLang="en-US" sz="2200" dirty="0">
                <a:solidFill>
                  <a:prstClr val="black"/>
                </a:solidFill>
              </a:rPr>
              <a:t>Efficacia di </a:t>
            </a:r>
            <a:r>
              <a:rPr lang="it-IT" altLang="en-US" sz="2200" b="1" dirty="0">
                <a:solidFill>
                  <a:prstClr val="black"/>
                </a:solidFill>
              </a:rPr>
              <a:t>Radioterapia convenzionale (RT) nel trattamento della </a:t>
            </a:r>
            <a:r>
              <a:rPr lang="it-IT" altLang="en-US" sz="2200" b="1" dirty="0" err="1">
                <a:solidFill>
                  <a:prstClr val="black"/>
                </a:solidFill>
              </a:rPr>
              <a:t>Amiloidosi</a:t>
            </a:r>
            <a:r>
              <a:rPr lang="it-IT" altLang="en-US" sz="2200" b="1" dirty="0">
                <a:solidFill>
                  <a:prstClr val="black"/>
                </a:solidFill>
              </a:rPr>
              <a:t> </a:t>
            </a:r>
            <a:r>
              <a:rPr lang="it-IT" altLang="en-US" sz="2200" b="1" dirty="0" err="1">
                <a:solidFill>
                  <a:prstClr val="black"/>
                </a:solidFill>
              </a:rPr>
              <a:t>Tracheo</a:t>
            </a:r>
            <a:r>
              <a:rPr lang="it-IT" altLang="en-US" sz="2200" b="1" dirty="0">
                <a:solidFill>
                  <a:prstClr val="black"/>
                </a:solidFill>
              </a:rPr>
              <a:t>-Bronchiale (ATB).</a:t>
            </a:r>
            <a:r>
              <a:rPr lang="it-IT" altLang="en-US" sz="2200" dirty="0">
                <a:solidFill>
                  <a:prstClr val="black"/>
                </a:solidFill>
              </a:rPr>
              <a:t> </a:t>
            </a:r>
            <a:endParaRPr lang="it-IT" altLang="en-US" sz="2200" dirty="0" smtClean="0">
              <a:solidFill>
                <a:prstClr val="black"/>
              </a:solidFill>
            </a:endParaRPr>
          </a:p>
          <a:p>
            <a:pPr algn="ctr"/>
            <a:r>
              <a:rPr lang="it-IT" altLang="en-US" sz="2200" dirty="0" smtClean="0">
                <a:solidFill>
                  <a:prstClr val="black"/>
                </a:solidFill>
              </a:rPr>
              <a:t>2 </a:t>
            </a:r>
            <a:r>
              <a:rPr lang="it-IT" altLang="en-US" sz="2200" dirty="0" err="1">
                <a:solidFill>
                  <a:prstClr val="black"/>
                </a:solidFill>
              </a:rPr>
              <a:t>Gy</a:t>
            </a:r>
            <a:r>
              <a:rPr lang="it-IT" altLang="en-US" sz="2200" dirty="0">
                <a:solidFill>
                  <a:prstClr val="black"/>
                </a:solidFill>
              </a:rPr>
              <a:t>/frazione per 10-12 sedute</a:t>
            </a:r>
            <a:r>
              <a:rPr lang="it-IT" altLang="en-US" sz="2200" dirty="0" smtClean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498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idx="1"/>
          </p:nvPr>
        </p:nvSpPr>
        <p:spPr>
          <a:xfrm>
            <a:off x="551543" y="4394708"/>
            <a:ext cx="11006364" cy="2325406"/>
          </a:xfrm>
          <a:ln>
            <a:solidFill>
              <a:schemeClr val="accent6">
                <a:lumMod val="50000"/>
              </a:schemeClr>
            </a:solidFill>
          </a:ln>
        </p:spPr>
        <p:txBody>
          <a:bodyPr tIns="13607" anchor="t">
            <a:noAutofit/>
          </a:bodyPr>
          <a:lstStyle/>
          <a:p>
            <a:pPr marL="107950" indent="0" algn="l">
              <a:spcAft>
                <a:spcPts val="1425"/>
              </a:spcAft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it-IT" altLang="en-US" sz="2400" dirty="0" smtClean="0"/>
              <a:t>La </a:t>
            </a:r>
            <a:r>
              <a:rPr lang="it-IT" altLang="en-US" sz="2400" b="1" dirty="0"/>
              <a:t>pan-irradiazione del cervello dei pazienti </a:t>
            </a:r>
            <a:r>
              <a:rPr lang="it-IT" altLang="en-US" sz="2400" b="1" dirty="0" smtClean="0"/>
              <a:t>con Alzheimer</a:t>
            </a:r>
            <a:r>
              <a:rPr lang="it-IT" altLang="en-US" sz="2400" dirty="0" smtClean="0"/>
              <a:t> </a:t>
            </a:r>
            <a:r>
              <a:rPr lang="it-IT" altLang="en-US" sz="2400" dirty="0"/>
              <a:t>potrebbe </a:t>
            </a:r>
            <a:r>
              <a:rPr lang="it-IT" altLang="en-US" sz="2400" dirty="0" smtClean="0"/>
              <a:t>degradare gli </a:t>
            </a:r>
            <a:r>
              <a:rPr lang="it-IT" altLang="en-US" sz="2400" dirty="0"/>
              <a:t>aggregati di Aβ e </a:t>
            </a:r>
            <a:r>
              <a:rPr lang="it-IT" altLang="en-US" sz="2400" dirty="0" smtClean="0"/>
              <a:t>farli riassorbire </a:t>
            </a:r>
            <a:r>
              <a:rPr lang="it-IT" altLang="en-US" sz="2400" dirty="0"/>
              <a:t>tramite l'azione delle IR sui </a:t>
            </a:r>
            <a:r>
              <a:rPr lang="it-IT" altLang="en-US" sz="2400" dirty="0" err="1"/>
              <a:t>GAGs</a:t>
            </a:r>
            <a:r>
              <a:rPr lang="it-IT" altLang="en-US" sz="2400" dirty="0"/>
              <a:t>. </a:t>
            </a:r>
            <a:endParaRPr lang="it-IT" altLang="en-US" sz="2400" dirty="0" smtClean="0"/>
          </a:p>
          <a:p>
            <a:pPr marL="107950" indent="0" algn="l">
              <a:spcAft>
                <a:spcPts val="1425"/>
              </a:spcAft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it-IT" altLang="en-US" sz="2400" dirty="0" smtClean="0"/>
              <a:t>Regime </a:t>
            </a:r>
            <a:r>
              <a:rPr lang="it-IT" altLang="en-US" sz="2400" b="1" dirty="0" smtClean="0"/>
              <a:t>di </a:t>
            </a:r>
            <a:r>
              <a:rPr lang="it-IT" altLang="en-US" sz="2400" b="1" dirty="0"/>
              <a:t>irraggiamento</a:t>
            </a:r>
            <a:r>
              <a:rPr lang="it-IT" altLang="en-US" sz="2400" dirty="0"/>
              <a:t> </a:t>
            </a:r>
            <a:r>
              <a:rPr lang="it-IT" altLang="en-US" sz="2400" dirty="0" smtClean="0"/>
              <a:t>a basse </a:t>
            </a:r>
            <a:r>
              <a:rPr lang="it-IT" altLang="en-US" sz="2400" b="1" dirty="0"/>
              <a:t>dosi per </a:t>
            </a:r>
            <a:r>
              <a:rPr lang="it-IT" altLang="en-US" sz="2400" b="1" dirty="0" smtClean="0"/>
              <a:t>frazione</a:t>
            </a:r>
            <a:r>
              <a:rPr lang="it-IT" altLang="en-US" sz="2400" dirty="0" smtClean="0"/>
              <a:t> </a:t>
            </a:r>
            <a:r>
              <a:rPr lang="it-IT" altLang="en-US" sz="2400" dirty="0"/>
              <a:t>(ad es., 0.5-1 </a:t>
            </a:r>
            <a:r>
              <a:rPr lang="it-IT" altLang="en-US" sz="2400" dirty="0" err="1"/>
              <a:t>Gy</a:t>
            </a:r>
            <a:r>
              <a:rPr lang="it-IT" altLang="en-US" sz="2400" dirty="0"/>
              <a:t>), </a:t>
            </a:r>
            <a:r>
              <a:rPr lang="it-IT" altLang="en-US" sz="2400" dirty="0" smtClean="0"/>
              <a:t>per </a:t>
            </a:r>
            <a:r>
              <a:rPr lang="it-IT" altLang="en-US" sz="2400" dirty="0"/>
              <a:t>un tempo di </a:t>
            </a:r>
            <a:r>
              <a:rPr lang="it-IT" altLang="en-US" sz="2400" b="1" dirty="0"/>
              <a:t>trattamento totale di svariati </a:t>
            </a:r>
            <a:r>
              <a:rPr lang="it-IT" altLang="en-US" sz="2400" b="1" dirty="0" smtClean="0"/>
              <a:t>mesi, </a:t>
            </a:r>
            <a:r>
              <a:rPr lang="it-IT" altLang="en-US" sz="2400" dirty="0" smtClean="0"/>
              <a:t>con </a:t>
            </a:r>
            <a:r>
              <a:rPr lang="it-IT" altLang="en-US" sz="2400" dirty="0"/>
              <a:t>finestre terapeutiche prive di irraggiamenti, che </a:t>
            </a:r>
            <a:r>
              <a:rPr lang="it-IT" altLang="en-US" sz="2400" dirty="0" smtClean="0"/>
              <a:t>sia </a:t>
            </a:r>
            <a:r>
              <a:rPr lang="it-IT" altLang="en-US" sz="2400" dirty="0"/>
              <a:t>efficace nella frammentazione degli aggregati amiloidi e </a:t>
            </a:r>
            <a:r>
              <a:rPr lang="it-IT" altLang="en-US" sz="2400" b="1" dirty="0" smtClean="0"/>
              <a:t>tollerabile </a:t>
            </a:r>
            <a:r>
              <a:rPr lang="it-IT" altLang="en-US" sz="2400" b="1" dirty="0"/>
              <a:t>per il cervello</a:t>
            </a:r>
            <a:r>
              <a:rPr lang="it-IT" altLang="en-US" sz="2400" dirty="0"/>
              <a:t>.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59082" y="497079"/>
            <a:ext cx="3191694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it-IT" sz="5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Razionale 3.</a:t>
            </a:r>
            <a:endParaRPr lang="en-GB" sz="5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4" b="23949"/>
          <a:stretch>
            <a:fillRect/>
          </a:stretch>
        </p:blipFill>
        <p:spPr bwMode="auto">
          <a:xfrm>
            <a:off x="3726938" y="790575"/>
            <a:ext cx="7221537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8134" b="2394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86"/>
          <a:stretch>
            <a:fillRect/>
          </a:stretch>
        </p:blipFill>
        <p:spPr bwMode="auto">
          <a:xfrm>
            <a:off x="3550776" y="411828"/>
            <a:ext cx="722153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8988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28" r="52837"/>
          <a:stretch>
            <a:fillRect/>
          </a:stretch>
        </p:blipFill>
        <p:spPr bwMode="auto">
          <a:xfrm>
            <a:off x="7668393" y="1770191"/>
            <a:ext cx="3405188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79028" r="5283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Ovale 11"/>
          <p:cNvSpPr/>
          <p:nvPr/>
        </p:nvSpPr>
        <p:spPr>
          <a:xfrm>
            <a:off x="119126" y="2332750"/>
            <a:ext cx="5677919" cy="19942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rgbClr val="002060"/>
                </a:solidFill>
              </a:rPr>
              <a:t>Possibile causa di efficacia:</a:t>
            </a:r>
          </a:p>
          <a:p>
            <a:pPr algn="ctr"/>
            <a:r>
              <a:rPr lang="it-IT" altLang="en-US" sz="2400" dirty="0" smtClean="0">
                <a:solidFill>
                  <a:srgbClr val="002060"/>
                </a:solidFill>
              </a:rPr>
              <a:t>Meccanismo fisico-chimico di degradazione dell’</a:t>
            </a:r>
            <a:r>
              <a:rPr lang="it-IT" altLang="en-US" sz="2400" dirty="0" err="1" smtClean="0">
                <a:solidFill>
                  <a:srgbClr val="002060"/>
                </a:solidFill>
              </a:rPr>
              <a:t>amilioide</a:t>
            </a:r>
            <a:r>
              <a:rPr lang="it-IT" altLang="en-US" sz="2400" dirty="0" smtClean="0">
                <a:solidFill>
                  <a:srgbClr val="002060"/>
                </a:solidFill>
              </a:rPr>
              <a:t> e suo riassorbimento</a:t>
            </a:r>
            <a:endParaRPr lang="it-IT" alt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265057" y="2523472"/>
            <a:ext cx="629285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431800" indent="-323850"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it-IT" altLang="en-US" dirty="0"/>
              <a:t>1) specifici </a:t>
            </a:r>
            <a:r>
              <a:rPr lang="it-IT" altLang="en-US" dirty="0" err="1"/>
              <a:t>glucosaminoglicani</a:t>
            </a:r>
            <a:r>
              <a:rPr lang="it-IT" altLang="en-US" dirty="0"/>
              <a:t> (</a:t>
            </a:r>
            <a:r>
              <a:rPr lang="it-IT" altLang="en-US" b="1" dirty="0" err="1"/>
              <a:t>GAGs</a:t>
            </a:r>
            <a:r>
              <a:rPr lang="it-IT" altLang="en-US" dirty="0"/>
              <a:t> o mucopolisaccaridi) associati alle fibrille amiloidi sono ritenuti coinvolti nella patogenesi; 2) </a:t>
            </a:r>
            <a:r>
              <a:rPr lang="it-IT" altLang="en-US" b="1" dirty="0"/>
              <a:t>basse dosi di radiazione</a:t>
            </a:r>
            <a:r>
              <a:rPr lang="it-IT" altLang="en-US" dirty="0"/>
              <a:t> (0.2-1 </a:t>
            </a:r>
            <a:r>
              <a:rPr lang="it-IT" altLang="en-US" dirty="0" err="1"/>
              <a:t>Gy</a:t>
            </a:r>
            <a:r>
              <a:rPr lang="it-IT" altLang="en-US" dirty="0"/>
              <a:t>) </a:t>
            </a:r>
            <a:r>
              <a:rPr lang="it-IT" altLang="en-US" b="1" dirty="0"/>
              <a:t>depolimerizzano</a:t>
            </a:r>
            <a:r>
              <a:rPr lang="it-IT" altLang="en-US" dirty="0"/>
              <a:t> i </a:t>
            </a:r>
            <a:r>
              <a:rPr lang="it-IT" altLang="en-US" dirty="0" err="1"/>
              <a:t>mucopolissacaridi</a:t>
            </a:r>
            <a:r>
              <a:rPr lang="it-IT" altLang="en-US" dirty="0"/>
              <a:t> nel tessuto connettivo e le radiazioni rompono i legami a H, generando parziale o totale </a:t>
            </a:r>
            <a:r>
              <a:rPr lang="it-IT" altLang="en-US" dirty="0" err="1"/>
              <a:t>unfolding</a:t>
            </a:r>
            <a:r>
              <a:rPr lang="it-IT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080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" r="790"/>
          <a:stretch>
            <a:fillRect/>
          </a:stretch>
        </p:blipFill>
        <p:spPr bwMode="auto">
          <a:xfrm>
            <a:off x="120036" y="116111"/>
            <a:ext cx="7199313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343" r="79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168" y="2902174"/>
            <a:ext cx="7199313" cy="372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 rot="2160000">
            <a:off x="1896907" y="3056616"/>
            <a:ext cx="2663825" cy="820737"/>
          </a:xfrm>
          <a:prstGeom prst="rect">
            <a:avLst/>
          </a:prstGeom>
          <a:noFill/>
          <a:ln w="36000" cap="flat">
            <a:solidFill>
              <a:srgbClr val="FF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63000" rIns="108000" bIns="63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>
              <a:lnSpc>
                <a:spcPct val="104000"/>
              </a:lnSpc>
            </a:pPr>
            <a:r>
              <a:rPr lang="it-IT" altLang="en-US" sz="4400">
                <a:solidFill>
                  <a:srgbClr val="FF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lwg Typist" charset="0"/>
              </a:rPr>
              <a:t>FOTONI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7617183" y="1011801"/>
            <a:ext cx="447649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5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Stato dell’arte</a:t>
            </a:r>
            <a:endParaRPr lang="en-GB" sz="5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477552"/>
            <a:ext cx="10515600" cy="4351338"/>
          </a:xfrm>
          <a:ln/>
        </p:spPr>
        <p:txBody>
          <a:bodyPr tIns="18144"/>
          <a:lstStyle/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it-IT" altLang="en-US" sz="2400" dirty="0"/>
              <a:t>IR ad alto LET (200-300 </a:t>
            </a:r>
            <a:r>
              <a:rPr lang="it-IT" altLang="en-US" sz="2400" dirty="0" err="1"/>
              <a:t>keV</a:t>
            </a:r>
            <a:r>
              <a:rPr lang="it-IT" altLang="en-US" sz="2400" dirty="0"/>
              <a:t>/</a:t>
            </a:r>
            <a:r>
              <a:rPr lang="it-IT" altLang="en-US" sz="2400" dirty="0" err="1">
                <a:cs typeface="Arial" panose="020B0604020202020204" pitchFamily="34" charset="0"/>
              </a:rPr>
              <a:t>μm</a:t>
            </a:r>
            <a:r>
              <a:rPr lang="it-IT" altLang="en-US" sz="2400" dirty="0">
                <a:cs typeface="Arial" panose="020B0604020202020204" pitchFamily="34" charset="0"/>
              </a:rPr>
              <a:t>);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it-IT" altLang="en-US" sz="2400" dirty="0"/>
              <a:t>energia impartita localmente;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it-IT" altLang="en-US" sz="2400" dirty="0"/>
              <a:t>trattamento selettivo degli aggregati di Aβ1-42;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it-IT" altLang="en-US" sz="2400" dirty="0"/>
              <a:t>trial clinici di NCT: tossicità nel tessuto cerebrale nota (regimi di alte dosi);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it-IT" altLang="en-US" sz="2400" dirty="0"/>
              <a:t>Isotopo 10 del boro...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838200" y="215388"/>
            <a:ext cx="877037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54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</a:t>
            </a:r>
            <a:r>
              <a:rPr lang="it-IT" sz="5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54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Capture</a:t>
            </a:r>
            <a:r>
              <a:rPr lang="it-IT" sz="5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54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Therapy</a:t>
            </a:r>
            <a:endParaRPr lang="en-GB" sz="5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669822" y="4347753"/>
            <a:ext cx="5040313" cy="2279650"/>
            <a:chOff x="647700" y="4716463"/>
            <a:chExt cx="5040313" cy="2279650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1655763" y="4716463"/>
              <a:ext cx="4032250" cy="544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3144" rIns="90000" bIns="4500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r>
                <a:rPr lang="it-IT" altLang="en-US" sz="2400" baseline="33000"/>
                <a:t>10</a:t>
              </a:r>
              <a:r>
                <a:rPr lang="it-IT" altLang="en-US" sz="2400"/>
                <a:t>B + n</a:t>
              </a:r>
              <a:r>
                <a:rPr lang="it-IT" altLang="en-US" sz="2400" baseline="-33000"/>
                <a:t>th</a:t>
              </a:r>
              <a:r>
                <a:rPr lang="it-IT" altLang="en-US" sz="2400"/>
                <a:t> → </a:t>
              </a:r>
              <a:r>
                <a:rPr lang="it-IT" altLang="en-US" sz="2400" baseline="33000"/>
                <a:t>11</a:t>
              </a:r>
              <a:r>
                <a:rPr lang="it-IT" altLang="en-US" sz="2400"/>
                <a:t>B*_____</a:t>
              </a: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647700" y="6011863"/>
              <a:ext cx="287972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3144" rIns="90000" bIns="4500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r>
                <a:rPr lang="it-IT" altLang="en-US" sz="2400" baseline="33000"/>
                <a:t>7</a:t>
              </a:r>
              <a:r>
                <a:rPr lang="it-IT" altLang="en-US" sz="2400"/>
                <a:t>Li*_________</a:t>
              </a: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684213" y="6551613"/>
              <a:ext cx="287972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3144" rIns="90000" bIns="4500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r>
                <a:rPr lang="it-IT" altLang="en-US" sz="2400" baseline="33000"/>
                <a:t>7</a:t>
              </a:r>
              <a:r>
                <a:rPr lang="it-IT" altLang="en-US" sz="2400"/>
                <a:t>Li _________</a:t>
              </a: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H="1">
              <a:off x="2735263" y="5111750"/>
              <a:ext cx="1082675" cy="12954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H="1">
              <a:off x="2733675" y="5111750"/>
              <a:ext cx="1084263" cy="176371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1368425" y="5260975"/>
              <a:ext cx="2160588" cy="663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0120" rIns="90000" bIns="4500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algn="r"/>
              <a:r>
                <a:rPr lang="it-IT" altLang="en-US" sz="2000">
                  <a:cs typeface="Arial" panose="020B0604020202020204" pitchFamily="34" charset="0"/>
                </a:rPr>
                <a:t>α (2.31 MeV)</a:t>
              </a:r>
            </a:p>
            <a:p>
              <a:pPr algn="r"/>
              <a:r>
                <a:rPr lang="it-IT" altLang="en-US" sz="2000">
                  <a:cs typeface="Arial" panose="020B0604020202020204" pitchFamily="34" charset="0"/>
                </a:rPr>
                <a:t>93.9% </a:t>
              </a:r>
              <a:r>
                <a:rPr lang="it-IT" altLang="en-US"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2952750" y="6300788"/>
              <a:ext cx="1944688" cy="663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0120" rIns="90000" bIns="4500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r>
                <a:rPr lang="it-IT" altLang="en-US" sz="2000" dirty="0">
                  <a:cs typeface="Arial" panose="020B0604020202020204" pitchFamily="34" charset="0"/>
                </a:rPr>
                <a:t>α (2.79 </a:t>
              </a:r>
              <a:r>
                <a:rPr lang="it-IT" altLang="en-US" sz="2000" dirty="0" err="1">
                  <a:cs typeface="Arial" panose="020B0604020202020204" pitchFamily="34" charset="0"/>
                </a:rPr>
                <a:t>MeV</a:t>
              </a:r>
              <a:r>
                <a:rPr lang="it-IT" altLang="en-US" sz="2000" dirty="0">
                  <a:cs typeface="Arial" panose="020B0604020202020204" pitchFamily="34" charset="0"/>
                </a:rPr>
                <a:t>)</a:t>
              </a:r>
            </a:p>
            <a:p>
              <a:r>
                <a:rPr lang="it-IT" altLang="en-US" sz="2000" dirty="0">
                  <a:cs typeface="Arial" panose="020B0604020202020204" pitchFamily="34" charset="0"/>
                </a:rPr>
                <a:t>6.1%    </a:t>
              </a: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1331913" y="6419850"/>
              <a:ext cx="1587" cy="5397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1331913" y="6456363"/>
              <a:ext cx="1800225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8607" rIns="90000" bIns="4500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r>
                <a:rPr lang="it-IT" altLang="en-US">
                  <a:cs typeface="Arial" panose="020B0604020202020204" pitchFamily="34" charset="0"/>
                </a:rPr>
                <a:t>γ (478 keV)</a:t>
              </a:r>
            </a:p>
          </p:txBody>
        </p:sp>
      </p:grp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317482" y="3692320"/>
            <a:ext cx="3168650" cy="264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r>
              <a:rPr lang="it-IT" altLang="en-US"/>
              <a:t>range (</a:t>
            </a:r>
            <a:r>
              <a:rPr lang="it-IT" altLang="en-US">
                <a:cs typeface="Arial" panose="020B0604020202020204" pitchFamily="34" charset="0"/>
              </a:rPr>
              <a:t>α,Li) ≤ 10 μm</a:t>
            </a:r>
          </a:p>
          <a:p>
            <a:endParaRPr lang="it-IT" altLang="en-US">
              <a:cs typeface="Arial" panose="020B0604020202020204" pitchFamily="34" charset="0"/>
            </a:endParaRPr>
          </a:p>
          <a:p>
            <a:endParaRPr lang="it-IT" altLang="en-US">
              <a:cs typeface="Arial" panose="020B0604020202020204" pitchFamily="34" charset="0"/>
            </a:endParaRPr>
          </a:p>
          <a:p>
            <a:endParaRPr lang="it-IT" altLang="en-US">
              <a:cs typeface="Arial" panose="020B0604020202020204" pitchFamily="34" charset="0"/>
            </a:endParaRPr>
          </a:p>
          <a:p>
            <a:endParaRPr lang="it-IT" altLang="en-US">
              <a:cs typeface="Arial" panose="020B0604020202020204" pitchFamily="34" charset="0"/>
            </a:endParaRPr>
          </a:p>
          <a:p>
            <a:endParaRPr lang="it-IT" altLang="en-US">
              <a:cs typeface="Arial" panose="020B0604020202020204" pitchFamily="34" charset="0"/>
            </a:endParaRPr>
          </a:p>
          <a:p>
            <a:endParaRPr lang="it-IT" altLang="en-US">
              <a:cs typeface="Arial" panose="020B0604020202020204" pitchFamily="34" charset="0"/>
            </a:endParaRPr>
          </a:p>
          <a:p>
            <a:endParaRPr lang="it-IT" altLang="en-US">
              <a:cs typeface="Arial" panose="020B0604020202020204" pitchFamily="34" charset="0"/>
            </a:endParaRPr>
          </a:p>
          <a:p>
            <a:endParaRPr lang="it-IT" altLang="en-US">
              <a:solidFill>
                <a:srgbClr val="CC0000"/>
              </a:solidFill>
              <a:cs typeface="Arial" panose="020B0604020202020204" pitchFamily="34" charset="0"/>
            </a:endParaRPr>
          </a:p>
          <a:p>
            <a:r>
              <a:rPr lang="it-IT" altLang="en-US">
                <a:solidFill>
                  <a:srgbClr val="CC0000"/>
                </a:solidFill>
                <a:cs typeface="Arial" panose="020B0604020202020204" pitchFamily="34" charset="0"/>
              </a:rPr>
              <a:t>→ placche senili, fibrille</a:t>
            </a:r>
          </a:p>
        </p:txBody>
      </p:sp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794" y="4124120"/>
            <a:ext cx="369411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2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500161"/>
            <a:ext cx="10515600" cy="2497931"/>
          </a:xfrm>
          <a:ln/>
        </p:spPr>
        <p:txBody>
          <a:bodyPr tIns="18144"/>
          <a:lstStyle/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it-IT" altLang="en-US" sz="2400" dirty="0"/>
              <a:t>IR ad alto LET (200-300 </a:t>
            </a:r>
            <a:r>
              <a:rPr lang="it-IT" altLang="en-US" sz="2400" dirty="0" err="1"/>
              <a:t>keV</a:t>
            </a:r>
            <a:r>
              <a:rPr lang="it-IT" altLang="en-US" sz="2400" dirty="0"/>
              <a:t>/</a:t>
            </a:r>
            <a:r>
              <a:rPr lang="it-IT" altLang="en-US" sz="2400" dirty="0" err="1">
                <a:cs typeface="Arial" panose="020B0604020202020204" pitchFamily="34" charset="0"/>
              </a:rPr>
              <a:t>μm</a:t>
            </a:r>
            <a:r>
              <a:rPr lang="it-IT" altLang="en-US" sz="2400" dirty="0">
                <a:cs typeface="Arial" panose="020B0604020202020204" pitchFamily="34" charset="0"/>
              </a:rPr>
              <a:t>);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it-IT" altLang="en-US" sz="2400" dirty="0"/>
              <a:t>energia impartita localmente;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it-IT" altLang="en-US" sz="2400" dirty="0"/>
              <a:t>trattamento selettivo degli aggregati di Aβ1-42;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it-IT" altLang="en-US" sz="2400" dirty="0"/>
              <a:t>trial clinici di NCT: tossicità nel tessuto cerebrale nota (regimi di alte dosi);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it-IT" altLang="en-US" sz="2400" dirty="0"/>
              <a:t>Isotopo 10 del boro... o meglio ancora 157 del gadolinio</a:t>
            </a:r>
          </a:p>
        </p:txBody>
      </p:sp>
      <p:grpSp>
        <p:nvGrpSpPr>
          <p:cNvPr id="14" name="Gruppo 13"/>
          <p:cNvGrpSpPr/>
          <p:nvPr/>
        </p:nvGrpSpPr>
        <p:grpSpPr>
          <a:xfrm>
            <a:off x="583278" y="4302893"/>
            <a:ext cx="7343775" cy="2387600"/>
            <a:chOff x="612775" y="5040313"/>
            <a:chExt cx="7343775" cy="2387600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612775" y="5040313"/>
              <a:ext cx="4032250" cy="544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3144" rIns="90000" bIns="4500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r>
                <a:rPr lang="it-IT" altLang="en-US" sz="2400" baseline="33000"/>
                <a:t>157</a:t>
              </a:r>
              <a:r>
                <a:rPr lang="it-IT" altLang="en-US" sz="2400"/>
                <a:t>Gd + n</a:t>
              </a:r>
              <a:r>
                <a:rPr lang="it-IT" altLang="en-US" sz="2400" baseline="-33000"/>
                <a:t>th</a:t>
              </a:r>
              <a:r>
                <a:rPr lang="it-IT" altLang="en-US" sz="2400"/>
                <a:t> → </a:t>
              </a:r>
              <a:r>
                <a:rPr lang="it-IT" altLang="en-US" sz="2400" baseline="33000"/>
                <a:t>158</a:t>
              </a:r>
              <a:r>
                <a:rPr lang="it-IT" altLang="en-US" sz="2400"/>
                <a:t>Gd*_____</a:t>
              </a: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240088" y="6983413"/>
              <a:ext cx="4716462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3144" rIns="90000" bIns="4500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r>
                <a:rPr lang="it-IT" altLang="en-US" sz="2400"/>
                <a:t>___________________</a:t>
              </a:r>
              <a:r>
                <a:rPr lang="it-IT" altLang="en-US" sz="2400" baseline="33000"/>
                <a:t>158</a:t>
              </a:r>
              <a:r>
                <a:rPr lang="it-IT" altLang="en-US" sz="2400"/>
                <a:t>Gd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240088" y="6335713"/>
              <a:ext cx="2879725" cy="433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3144" rIns="90000" bIns="4500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r>
                <a:rPr lang="it-IT" altLang="en-US" sz="2400"/>
                <a:t>______</a:t>
              </a: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3563938" y="5400675"/>
              <a:ext cx="1587" cy="194468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728788" y="6816725"/>
              <a:ext cx="1800225" cy="60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8607" rIns="90000" bIns="4500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algn="r"/>
              <a:r>
                <a:rPr lang="it-IT" altLang="en-US">
                  <a:cs typeface="Arial" panose="020B0604020202020204" pitchFamily="34" charset="0"/>
                </a:rPr>
                <a:t>γ (7.94 MeV)</a:t>
              </a:r>
            </a:p>
            <a:p>
              <a:pPr algn="r"/>
              <a:r>
                <a:rPr lang="it-IT" altLang="en-US">
                  <a:cs typeface="Arial" panose="020B0604020202020204" pitchFamily="34" charset="0"/>
                </a:rPr>
                <a:t>31%</a:t>
              </a: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3887788" y="5400675"/>
              <a:ext cx="1587" cy="12954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3924300" y="5702300"/>
              <a:ext cx="1800225" cy="60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8607" rIns="90000" bIns="4500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r>
                <a:rPr lang="it-IT" altLang="en-US">
                  <a:cs typeface="Arial" panose="020B0604020202020204" pitchFamily="34" charset="0"/>
                </a:rPr>
                <a:t>Ice</a:t>
              </a:r>
            </a:p>
            <a:p>
              <a:r>
                <a:rPr lang="it-IT" altLang="en-US">
                  <a:cs typeface="Arial" panose="020B0604020202020204" pitchFamily="34" charset="0"/>
                </a:rPr>
                <a:t>69%</a:t>
              </a: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887788" y="6696075"/>
              <a:ext cx="1587" cy="6477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924300" y="6745288"/>
              <a:ext cx="2376488" cy="601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8607" rIns="90000" bIns="45000"/>
            <a:lstStyle>
              <a:lvl1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r>
                <a:rPr lang="it-IT" altLang="en-US" dirty="0" err="1">
                  <a:cs typeface="Arial" panose="020B0604020202020204" pitchFamily="34" charset="0"/>
                </a:rPr>
                <a:t>Auger</a:t>
              </a:r>
              <a:r>
                <a:rPr lang="it-IT" altLang="en-US" dirty="0">
                  <a:cs typeface="Arial" panose="020B0604020202020204" pitchFamily="34" charset="0"/>
                </a:rPr>
                <a:t> e </a:t>
              </a:r>
              <a:r>
                <a:rPr lang="it-IT" altLang="en-US" dirty="0" smtClean="0">
                  <a:cs typeface="Arial" panose="020B0604020202020204" pitchFamily="34" charset="0"/>
                </a:rPr>
                <a:t>(50 </a:t>
              </a:r>
              <a:r>
                <a:rPr lang="it-IT" altLang="en-US" dirty="0" err="1">
                  <a:cs typeface="Arial" panose="020B0604020202020204" pitchFamily="34" charset="0"/>
                </a:rPr>
                <a:t>keV</a:t>
              </a:r>
              <a:r>
                <a:rPr lang="it-IT" altLang="en-US" dirty="0">
                  <a:cs typeface="Arial" panose="020B0604020202020204" pitchFamily="34" charset="0"/>
                </a:rPr>
                <a:t>) – X-</a:t>
              </a:r>
              <a:r>
                <a:rPr lang="it-IT" altLang="en-US" dirty="0" err="1">
                  <a:cs typeface="Arial" panose="020B0604020202020204" pitchFamily="34" charset="0"/>
                </a:rPr>
                <a:t>char</a:t>
              </a:r>
              <a:endParaRPr lang="it-IT" altLang="en-US" dirty="0">
                <a:cs typeface="Arial" panose="020B0604020202020204" pitchFamily="34" charset="0"/>
              </a:endParaRPr>
            </a:p>
          </p:txBody>
        </p:sp>
      </p:grp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7457205" y="4212405"/>
            <a:ext cx="3419475" cy="239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60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r>
              <a:rPr lang="it-IT" altLang="en-US" dirty="0" err="1"/>
              <a:t>range</a:t>
            </a:r>
            <a:r>
              <a:rPr lang="it-IT" altLang="en-US" dirty="0"/>
              <a:t> (</a:t>
            </a:r>
            <a:r>
              <a:rPr lang="it-IT" altLang="en-US" dirty="0" err="1"/>
              <a:t>Auger</a:t>
            </a:r>
            <a:r>
              <a:rPr lang="it-IT" altLang="en-US" dirty="0"/>
              <a:t> e</a:t>
            </a:r>
            <a:r>
              <a:rPr lang="it-IT" altLang="en-US" dirty="0">
                <a:cs typeface="Arial" panose="020B0604020202020204" pitchFamily="34" charset="0"/>
              </a:rPr>
              <a:t>) ≈ </a:t>
            </a:r>
            <a:r>
              <a:rPr lang="it-IT" altLang="en-US" dirty="0" err="1">
                <a:cs typeface="Arial" panose="020B0604020202020204" pitchFamily="34" charset="0"/>
              </a:rPr>
              <a:t>few</a:t>
            </a:r>
            <a:r>
              <a:rPr lang="it-IT" altLang="en-US" dirty="0">
                <a:cs typeface="Arial" panose="020B0604020202020204" pitchFamily="34" charset="0"/>
              </a:rPr>
              <a:t> nm – </a:t>
            </a:r>
            <a:r>
              <a:rPr lang="it-IT" altLang="en-US" dirty="0" err="1">
                <a:cs typeface="Arial" panose="020B0604020202020204" pitchFamily="34" charset="0"/>
              </a:rPr>
              <a:t>μm</a:t>
            </a:r>
            <a:endParaRPr lang="it-IT" altLang="en-US" dirty="0">
              <a:cs typeface="Arial" panose="020B0604020202020204" pitchFamily="34" charset="0"/>
            </a:endParaRPr>
          </a:p>
          <a:p>
            <a:endParaRPr lang="it-IT" altLang="en-US" dirty="0">
              <a:cs typeface="Arial" panose="020B0604020202020204" pitchFamily="34" charset="0"/>
            </a:endParaRPr>
          </a:p>
          <a:p>
            <a:endParaRPr lang="it-IT" altLang="en-US" dirty="0">
              <a:cs typeface="Arial" panose="020B0604020202020204" pitchFamily="34" charset="0"/>
            </a:endParaRPr>
          </a:p>
          <a:p>
            <a:endParaRPr lang="it-IT" altLang="en-US" dirty="0">
              <a:cs typeface="Arial" panose="020B0604020202020204" pitchFamily="34" charset="0"/>
            </a:endParaRPr>
          </a:p>
          <a:p>
            <a:endParaRPr lang="it-IT" altLang="en-US" dirty="0">
              <a:cs typeface="Arial" panose="020B0604020202020204" pitchFamily="34" charset="0"/>
            </a:endParaRPr>
          </a:p>
          <a:p>
            <a:endParaRPr lang="it-IT" altLang="en-US" dirty="0">
              <a:cs typeface="Arial" panose="020B0604020202020204" pitchFamily="34" charset="0"/>
            </a:endParaRPr>
          </a:p>
          <a:p>
            <a:endParaRPr lang="it-IT" altLang="en-US" dirty="0">
              <a:cs typeface="Arial" panose="020B0604020202020204" pitchFamily="34" charset="0"/>
            </a:endParaRPr>
          </a:p>
          <a:p>
            <a:endParaRPr lang="it-IT" altLang="en-US" dirty="0">
              <a:solidFill>
                <a:srgbClr val="CC0000"/>
              </a:solidFill>
              <a:cs typeface="Arial" panose="020B0604020202020204" pitchFamily="34" charset="0"/>
            </a:endParaRPr>
          </a:p>
          <a:p>
            <a:pPr algn="r"/>
            <a:r>
              <a:rPr lang="it-IT" altLang="en-US" dirty="0">
                <a:solidFill>
                  <a:srgbClr val="CC0000"/>
                </a:solidFill>
                <a:cs typeface="Arial" panose="020B0604020202020204" pitchFamily="34" charset="0"/>
              </a:rPr>
              <a:t>→ oligomeri, fibrille</a:t>
            </a:r>
          </a:p>
        </p:txBody>
      </p:sp>
      <p:grpSp>
        <p:nvGrpSpPr>
          <p:cNvPr id="19" name="Gruppo 18"/>
          <p:cNvGrpSpPr/>
          <p:nvPr/>
        </p:nvGrpSpPr>
        <p:grpSpPr>
          <a:xfrm>
            <a:off x="7744542" y="4718024"/>
            <a:ext cx="3095625" cy="1590675"/>
            <a:chOff x="6264275" y="5032375"/>
            <a:chExt cx="3095625" cy="1590675"/>
          </a:xfrm>
        </p:grpSpPr>
        <p:pic>
          <p:nvPicPr>
            <p:cNvPr id="16" name="Picture 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07" b="24692"/>
            <a:stretch>
              <a:fillRect/>
            </a:stretch>
          </p:blipFill>
          <p:spPr bwMode="auto">
            <a:xfrm>
              <a:off x="6264275" y="5032375"/>
              <a:ext cx="3095625" cy="159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r="8507" b="24692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>
              <a:off x="7632700" y="5032375"/>
              <a:ext cx="936625" cy="906463"/>
            </a:xfrm>
            <a:prstGeom prst="irregularSeal2">
              <a:avLst/>
            </a:prstGeom>
            <a:solidFill>
              <a:srgbClr val="FF6600"/>
            </a:solidFill>
            <a:ln w="9525" cap="flat">
              <a:solidFill>
                <a:srgbClr val="3465A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7704138" y="5327650"/>
              <a:ext cx="936625" cy="35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8607" rIns="90000" bIns="45000"/>
            <a:lstStyle>
              <a:lvl1pPr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fontAlgn="base" hangingPunct="0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r>
                <a:rPr lang="it-IT" altLang="en-US" b="1" baseline="33000"/>
                <a:t>157</a:t>
              </a:r>
              <a:r>
                <a:rPr lang="it-IT" altLang="en-US" b="1"/>
                <a:t>Gd</a:t>
              </a:r>
            </a:p>
          </p:txBody>
        </p:sp>
      </p:grpSp>
      <p:sp>
        <p:nvSpPr>
          <p:cNvPr id="20" name="Titolo 1"/>
          <p:cNvSpPr>
            <a:spLocks noGrp="1"/>
          </p:cNvSpPr>
          <p:nvPr>
            <p:ph type="title"/>
          </p:nvPr>
        </p:nvSpPr>
        <p:spPr>
          <a:xfrm>
            <a:off x="838200" y="20240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54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</a:t>
            </a:r>
            <a:r>
              <a:rPr lang="it-IT" sz="5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54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Capture</a:t>
            </a:r>
            <a:r>
              <a:rPr lang="it-IT" sz="5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54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Therapy</a:t>
            </a:r>
            <a:endParaRPr lang="en-GB" sz="5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847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838200" y="35037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5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di Ricerca</a:t>
            </a:r>
            <a:endParaRPr lang="en-GB" sz="5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2215433"/>
          </a:xfrm>
          <a:ln/>
        </p:spPr>
        <p:txBody>
          <a:bodyPr tIns="18144"/>
          <a:lstStyle/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it-IT" altLang="en-US" sz="2400" dirty="0"/>
              <a:t>INFN sezione di Pavia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it-IT" altLang="en-US" sz="2400" dirty="0"/>
              <a:t>Università degli Studi di Pavia: </a:t>
            </a:r>
            <a:r>
              <a:rPr lang="it-IT" altLang="en-US" sz="2400" dirty="0" err="1"/>
              <a:t>Dip</a:t>
            </a:r>
            <a:r>
              <a:rPr lang="it-IT" altLang="en-US" sz="2400" dirty="0"/>
              <a:t>. di Fisica, </a:t>
            </a:r>
            <a:r>
              <a:rPr lang="it-IT" altLang="en-US" sz="2400" dirty="0" err="1"/>
              <a:t>Dip</a:t>
            </a:r>
            <a:r>
              <a:rPr lang="it-IT" altLang="en-US" sz="2400" dirty="0"/>
              <a:t>. di Chimica, Lab di Chirurgia Sperimentale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it-IT" altLang="en-US" sz="2400" dirty="0"/>
              <a:t>Istituto di Ricerche Farmacologiche Mario Negri, Milano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it-IT" altLang="en-US" sz="2400" dirty="0"/>
              <a:t>Università degli Studi di Torino: </a:t>
            </a:r>
            <a:r>
              <a:rPr lang="it-IT" altLang="en-US" sz="2400" dirty="0" err="1"/>
              <a:t>Dip</a:t>
            </a:r>
            <a:r>
              <a:rPr lang="it-IT" altLang="en-US" sz="2400" dirty="0"/>
              <a:t>. di Chimica, Centro di </a:t>
            </a:r>
            <a:r>
              <a:rPr lang="it-IT" altLang="en-US" sz="2400" dirty="0" err="1"/>
              <a:t>Imaging</a:t>
            </a:r>
            <a:r>
              <a:rPr lang="it-IT" altLang="en-US" sz="2400" dirty="0"/>
              <a:t> Molecolare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78" y="4740890"/>
            <a:ext cx="202723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303" y="4740890"/>
            <a:ext cx="1462087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603" y="4774228"/>
            <a:ext cx="18002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828" y="4594840"/>
            <a:ext cx="1490662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390" y="4413865"/>
            <a:ext cx="19431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13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</Words>
  <Application>Microsoft Office PowerPoint</Application>
  <PresentationFormat>Widescreen</PresentationFormat>
  <Paragraphs>94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Droid Sans Fallback</vt:lpstr>
      <vt:lpstr>Tlwg Typist</vt:lpstr>
      <vt:lpstr>Wingdings</vt:lpstr>
      <vt:lpstr>Tema di Office</vt:lpstr>
      <vt:lpstr>Boron Neutron Capture Therapy e Alzheimer</vt:lpstr>
      <vt:lpstr>Scopo: proof of concept</vt:lpstr>
      <vt:lpstr>Razionale 1.</vt:lpstr>
      <vt:lpstr>Razionale 2.</vt:lpstr>
      <vt:lpstr>Razionale 3.</vt:lpstr>
      <vt:lpstr>Stato dell’arte</vt:lpstr>
      <vt:lpstr>Neutron Capture Therapy</vt:lpstr>
      <vt:lpstr>Neutron Capture Therapy</vt:lpstr>
      <vt:lpstr>Team di Ricerca</vt:lpstr>
      <vt:lpstr>Conclusioni e discussione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Boron Neutron Capture Therapy e Alzheimer</dc:title>
  <dc:creator>Silva</dc:creator>
  <cp:lastModifiedBy>Silva</cp:lastModifiedBy>
  <cp:revision>1</cp:revision>
  <dcterms:created xsi:type="dcterms:W3CDTF">2016-03-15T10:51:02Z</dcterms:created>
  <dcterms:modified xsi:type="dcterms:W3CDTF">2016-03-15T10:51:18Z</dcterms:modified>
</cp:coreProperties>
</file>