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69" r:id="rId4"/>
    <p:sldId id="266" r:id="rId5"/>
    <p:sldId id="267" r:id="rId6"/>
    <p:sldId id="258" r:id="rId7"/>
    <p:sldId id="260" r:id="rId8"/>
    <p:sldId id="262" r:id="rId9"/>
    <p:sldId id="271" r:id="rId10"/>
    <p:sldId id="263" r:id="rId11"/>
    <p:sldId id="274" r:id="rId12"/>
    <p:sldId id="261" r:id="rId13"/>
    <p:sldId id="275" r:id="rId14"/>
    <p:sldId id="265" r:id="rId15"/>
    <p:sldId id="264" r:id="rId16"/>
    <p:sldId id="273" r:id="rId17"/>
    <p:sldId id="270" r:id="rId18"/>
    <p:sldId id="276" r:id="rId19"/>
    <p:sldId id="282" r:id="rId20"/>
    <p:sldId id="280" r:id="rId21"/>
    <p:sldId id="283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DE3"/>
    <a:srgbClr val="4FA80C"/>
    <a:srgbClr val="70EE12"/>
    <a:srgbClr val="FD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234" autoAdjust="0"/>
  </p:normalViewPr>
  <p:slideViewPr>
    <p:cSldViewPr snapToGrid="0">
      <p:cViewPr varScale="1">
        <p:scale>
          <a:sx n="92" d="100"/>
          <a:sy n="92" d="100"/>
        </p:scale>
        <p:origin x="11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F996-B198-4FE0-868C-B233D0FECB13}" type="datetimeFigureOut">
              <a:rPr lang="it-IT" smtClean="0"/>
              <a:t>29/02/2016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4D0-D2F9-4D67-A389-93E5E03BF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21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34D0-D2F9-4D67-A389-93E5E03BFB81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057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 in atto</a:t>
            </a:r>
            <a:r>
              <a:rPr lang="it-IT" baseline="0" dirty="0" smtClean="0"/>
              <a:t> un programma sperimentale a lungo termine per caratterizzare il rivelatore che in realtà è già stato irraggiato per verificarne il funzionamento.Si è scelto di effettuare una breve sessione di misura in cui è stato misurato il picco di Bragg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34D0-D2F9-4D67-A389-93E5E03BFB81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116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Avere sotto controllo la simulazione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34D0-D2F9-4D67-A389-93E5E03BFB81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71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Visualizzazione di dati sperimentali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34D0-D2F9-4D67-A389-93E5E03BFB81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1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498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x.doi.org/10.1120/jacmp.v16i2.5227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7536" y="4162427"/>
            <a:ext cx="11212515" cy="2431019"/>
          </a:xfrm>
          <a:noFill/>
        </p:spPr>
        <p:txBody>
          <a:bodyPr>
            <a:normAutofit/>
          </a:bodyPr>
          <a:lstStyle/>
          <a:p>
            <a:r>
              <a:rPr lang="it-IT" dirty="0" smtClean="0"/>
              <a:t>A. Rimoldi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u="sng" dirty="0" smtClean="0"/>
              <a:t>A.Tamborini</a:t>
            </a:r>
            <a:r>
              <a:rPr lang="it-IT" dirty="0" smtClean="0"/>
              <a:t> (INFN Pavia / UNIPV)</a:t>
            </a:r>
          </a:p>
          <a:p>
            <a:pPr algn="r"/>
            <a:r>
              <a:rPr lang="it-IT" dirty="0" smtClean="0"/>
              <a:t>In collaborazione con: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it-IT" dirty="0" smtClean="0"/>
              <a:t> F. Murtas</a:t>
            </a:r>
            <a:r>
              <a:rPr lang="it-IT" dirty="0"/>
              <a:t>,</a:t>
            </a:r>
            <a:r>
              <a:rPr lang="it-IT" dirty="0" smtClean="0"/>
              <a:t> M. Silari, S. George (INFN Frascati / CERN)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it-IT" dirty="0" smtClean="0"/>
              <a:t>A. </a:t>
            </a:r>
            <a:r>
              <a:rPr lang="it-IT" dirty="0"/>
              <a:t>Mirandola, </a:t>
            </a:r>
            <a:r>
              <a:rPr lang="it-IT" dirty="0" smtClean="0"/>
              <a:t>M. </a:t>
            </a:r>
            <a:r>
              <a:rPr lang="it-IT" dirty="0" smtClean="0"/>
              <a:t>Ciocca, M. Donetti </a:t>
            </a:r>
            <a:r>
              <a:rPr lang="it-IT" dirty="0" smtClean="0"/>
              <a:t>(CNAO)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grpSp>
        <p:nvGrpSpPr>
          <p:cNvPr id="11" name="Gruppo 10"/>
          <p:cNvGrpSpPr>
            <a:grpSpLocks noChangeAspect="1"/>
          </p:cNvGrpSpPr>
          <p:nvPr/>
        </p:nvGrpSpPr>
        <p:grpSpPr>
          <a:xfrm>
            <a:off x="1908119" y="5681812"/>
            <a:ext cx="6081336" cy="1094770"/>
            <a:chOff x="229046" y="5376418"/>
            <a:chExt cx="7448104" cy="1340822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046" y="5376418"/>
              <a:ext cx="1863597" cy="1340822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6408" y="5412343"/>
              <a:ext cx="1163987" cy="1162050"/>
            </a:xfrm>
            <a:prstGeom prst="rect">
              <a:avLst/>
            </a:prstGeom>
          </p:spPr>
        </p:pic>
        <p:pic>
          <p:nvPicPr>
            <p:cNvPr id="1026" name="Picture 2" descr="Logo-CNAO-i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585" y="5864603"/>
              <a:ext cx="3992565" cy="709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01" y="5679048"/>
            <a:ext cx="1161592" cy="980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7536" y="619125"/>
            <a:ext cx="113744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accent3">
                    <a:lumMod val="75000"/>
                  </a:schemeClr>
                </a:solidFill>
              </a:rPr>
              <a:t>Il rivelatore GEMPIX come monitor di fascio in adroterapia: </a:t>
            </a:r>
            <a:endParaRPr lang="it-IT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it-IT" sz="3600" dirty="0" smtClean="0">
                <a:solidFill>
                  <a:schemeClr val="accent3">
                    <a:lumMod val="75000"/>
                  </a:schemeClr>
                </a:solidFill>
              </a:rPr>
              <a:t>simulazione </a:t>
            </a:r>
            <a:r>
              <a:rPr lang="it-IT" sz="3600" dirty="0">
                <a:solidFill>
                  <a:schemeClr val="accent3">
                    <a:lumMod val="75000"/>
                  </a:schemeClr>
                </a:solidFill>
              </a:rPr>
              <a:t>GEANT4 </a:t>
            </a:r>
            <a:r>
              <a:rPr lang="it-IT" sz="3600" dirty="0" smtClean="0">
                <a:solidFill>
                  <a:schemeClr val="accent3">
                    <a:lumMod val="75000"/>
                  </a:schemeClr>
                </a:solidFill>
              </a:rPr>
              <a:t>e misure</a:t>
            </a:r>
            <a:r>
              <a:rPr lang="it-IT" sz="3600" dirty="0">
                <a:solidFill>
                  <a:schemeClr val="accent3">
                    <a:lumMod val="75000"/>
                  </a:schemeClr>
                </a:solidFill>
              </a:rPr>
              <a:t>  sperimentali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accent3"/>
                </a:solidFill>
              </a:rPr>
              <a:t>Progetto IRPT </a:t>
            </a:r>
            <a:r>
              <a:rPr lang="it-IT" sz="2800" dirty="0">
                <a:solidFill>
                  <a:schemeClr val="accent3"/>
                </a:solidFill>
              </a:rPr>
              <a:t>– INFN Pavia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00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Simulazione GEANT4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0" y="763622"/>
            <a:ext cx="1194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Validazione della simulazione completa della linea di fascio CNAO per ioni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carbonio</a:t>
            </a:r>
          </a:p>
        </p:txBody>
      </p:sp>
      <p:grpSp>
        <p:nvGrpSpPr>
          <p:cNvPr id="58" name="Gruppo 57"/>
          <p:cNvGrpSpPr/>
          <p:nvPr/>
        </p:nvGrpSpPr>
        <p:grpSpPr>
          <a:xfrm>
            <a:off x="494249" y="1225569"/>
            <a:ext cx="11148014" cy="5190215"/>
            <a:chOff x="617537" y="1441329"/>
            <a:chExt cx="11148014" cy="5190215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" y="1441329"/>
              <a:ext cx="3815191" cy="24933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Gruppo 53"/>
            <p:cNvGrpSpPr/>
            <p:nvPr/>
          </p:nvGrpSpPr>
          <p:grpSpPr>
            <a:xfrm>
              <a:off x="617537" y="4159494"/>
              <a:ext cx="6072468" cy="2472050"/>
              <a:chOff x="1875350" y="4350729"/>
              <a:chExt cx="6072468" cy="2472049"/>
            </a:xfrm>
          </p:grpSpPr>
          <p:pic>
            <p:nvPicPr>
              <p:cNvPr id="52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5350" y="4825589"/>
                <a:ext cx="6072468" cy="199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3" name="CasellaDiTesto 52"/>
              <p:cNvSpPr txBox="1"/>
              <p:nvPr/>
            </p:nvSpPr>
            <p:spPr>
              <a:xfrm>
                <a:off x="1875350" y="4350729"/>
                <a:ext cx="6072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Campo a scansione di ioni carbonio da1.8 GeV</a:t>
                </a:r>
              </a:p>
            </p:txBody>
          </p:sp>
        </p:grpSp>
        <p:sp>
          <p:nvSpPr>
            <p:cNvPr id="55" name="CasellaDiTesto 54"/>
            <p:cNvSpPr txBox="1"/>
            <p:nvPr/>
          </p:nvSpPr>
          <p:spPr>
            <a:xfrm>
              <a:off x="4744340" y="1885506"/>
              <a:ext cx="28912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FWHM di ioni carbonio carbon, in aria, all’isocentro confrontati con i dati CNAO da </a:t>
              </a:r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</a:rPr>
                <a:t>pellicole radiocromiche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EBT3</a:t>
              </a:r>
              <a:endParaRPr lang="it-IT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57" name="Gruppo 56"/>
            <p:cNvGrpSpPr/>
            <p:nvPr/>
          </p:nvGrpSpPr>
          <p:grpSpPr>
            <a:xfrm>
              <a:off x="7947165" y="1459577"/>
              <a:ext cx="3818386" cy="3466443"/>
              <a:chOff x="8004845" y="1283892"/>
              <a:chExt cx="3185607" cy="2937948"/>
            </a:xfrm>
          </p:grpSpPr>
          <p:pic>
            <p:nvPicPr>
              <p:cNvPr id="14" name="Picture 12" descr="E:\Premi-Concorsi-Presentazioni-Progetti\presentazioni\CHEP2015\2015\BP_carb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4845" y="1283892"/>
                <a:ext cx="3059980" cy="21553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CasellaDiTesto 55"/>
              <p:cNvSpPr txBox="1"/>
              <p:nvPr/>
            </p:nvSpPr>
            <p:spPr>
              <a:xfrm>
                <a:off x="8094758" y="3439281"/>
                <a:ext cx="3095694" cy="78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</a:rPr>
                  <a:t>Energia depositata in un cubo di acqua (500 x 500 x 500 mm</a:t>
                </a:r>
                <a:r>
                  <a:rPr lang="en-GB" baseline="30000" dirty="0">
                    <a:solidFill>
                      <a:schemeClr val="bg2">
                        <a:lumMod val="50000"/>
                      </a:schemeClr>
                    </a:solidFill>
                  </a:rPr>
                  <a:t>3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GB" baseline="30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</a:rPr>
                  <a:t> per 4 differenti energie.</a:t>
                </a:r>
              </a:p>
            </p:txBody>
          </p:sp>
        </p:grpSp>
      </p:grpSp>
      <p:sp>
        <p:nvSpPr>
          <p:cNvPr id="59" name="Rettangolo 58"/>
          <p:cNvSpPr/>
          <p:nvPr/>
        </p:nvSpPr>
        <p:spPr>
          <a:xfrm>
            <a:off x="7099442" y="4988814"/>
            <a:ext cx="4892127" cy="10772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</a:rPr>
              <a:t>Validazione 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per protoni </a:t>
            </a:r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</a:rPr>
              <a:t>eseguita 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nell’ambito dello </a:t>
            </a:r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</a:rPr>
              <a:t>studio 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di trattamento del melanoma oculare </a:t>
            </a:r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</a:rPr>
              <a:t>mediante adroterapia a CNAO</a:t>
            </a:r>
          </a:p>
          <a:p>
            <a:pPr algn="just"/>
            <a:r>
              <a:rPr lang="it-IT" sz="1600" u="sng" dirty="0" smtClean="0">
                <a:hlinkClick r:id="rId5"/>
              </a:rPr>
              <a:t>http</a:t>
            </a:r>
            <a:r>
              <a:rPr lang="it-IT" sz="1600" u="sng" dirty="0">
                <a:hlinkClick r:id="rId5"/>
              </a:rPr>
              <a:t>://dx.doi.org/10.1120/jacmp.v16i2.5227</a:t>
            </a:r>
            <a:endParaRPr lang="it-IT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6493169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8/15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10302438" y="2402893"/>
            <a:ext cx="263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</a:rPr>
              <a:t>Dati Fluka cortesia di A. Mairani</a:t>
            </a:r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3" y="1603558"/>
            <a:ext cx="9300073" cy="5230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tx1">
                    <a:lumMod val="95000"/>
                  </a:schemeClr>
                </a:solidFill>
              </a:rPr>
              <a:t>A. Tamborini - Pavia, 29.02.2016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991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</a:schemeClr>
                </a:solidFill>
              </a:rPr>
              <a:t>Simulazione GEANT4</a:t>
            </a:r>
          </a:p>
          <a:p>
            <a:pPr algn="ctr"/>
            <a:r>
              <a:rPr lang="it-IT" sz="2400" i="1" dirty="0">
                <a:solidFill>
                  <a:schemeClr val="tx1">
                    <a:lumMod val="95000"/>
                  </a:schemeClr>
                </a:solidFill>
              </a:rPr>
              <a:t>Riproduzione setup sperimentale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6493169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9/15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2900" y="1028985"/>
            <a:ext cx="2581276" cy="163121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95000"/>
                  </a:schemeClr>
                </a:solidFill>
              </a:rPr>
              <a:t>Codice colori particelle G4: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95000"/>
                  </a:schemeClr>
                </a:solidFill>
              </a:rPr>
              <a:t>Rosso =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95000"/>
                  </a:schemeClr>
                </a:solidFill>
              </a:rPr>
              <a:t>Verde = neutre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95000"/>
                  </a:schemeClr>
                </a:solidFill>
              </a:rPr>
              <a:t>Blu = positive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9486900" y="57150"/>
            <a:ext cx="2647950" cy="2571764"/>
            <a:chOff x="9616600" y="57150"/>
            <a:chExt cx="2518250" cy="2571764"/>
          </a:xfrm>
          <a:effectLst>
            <a:outerShdw blurRad="228600" dist="38100" dir="2700000" algn="tl" rotWithShape="0">
              <a:schemeClr val="tx1">
                <a:alpha val="40000"/>
              </a:schemeClr>
            </a:outerShdw>
          </a:effectLst>
        </p:grpSpPr>
        <p:grpSp>
          <p:nvGrpSpPr>
            <p:cNvPr id="19" name="Gruppo 18"/>
            <p:cNvGrpSpPr/>
            <p:nvPr/>
          </p:nvGrpSpPr>
          <p:grpSpPr>
            <a:xfrm>
              <a:off x="9620842" y="57150"/>
              <a:ext cx="2514008" cy="2571764"/>
              <a:chOff x="9677992" y="0"/>
              <a:chExt cx="2514008" cy="2571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Rettangolo 17"/>
              <p:cNvSpPr/>
              <p:nvPr/>
            </p:nvSpPr>
            <p:spPr>
              <a:xfrm>
                <a:off x="9677992" y="1890156"/>
                <a:ext cx="2514008" cy="6816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7992" y="0"/>
                <a:ext cx="2514008" cy="2271811"/>
              </a:xfrm>
              <a:prstGeom prst="rect">
                <a:avLst/>
              </a:prstGeom>
              <a:effectLst>
                <a:softEdge rad="0"/>
              </a:effectLst>
            </p:spPr>
          </p:pic>
        </p:grpSp>
        <p:sp>
          <p:nvSpPr>
            <p:cNvPr id="11" name="CasellaDiTesto 10"/>
            <p:cNvSpPr txBox="1"/>
            <p:nvPr/>
          </p:nvSpPr>
          <p:spPr>
            <a:xfrm>
              <a:off x="9616600" y="1949833"/>
              <a:ext cx="2514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</a:rPr>
                <a:t>Vista 3D </a:t>
              </a:r>
            </a:p>
            <a:p>
              <a:pPr algn="ctr"/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</a:rPr>
                <a:t>fantoccio + GEMPix</a:t>
              </a:r>
              <a:endParaRPr lang="it-IT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991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Simulazione GEANT4</a:t>
            </a:r>
          </a:p>
          <a:p>
            <a:pPr algn="ctr"/>
            <a:r>
              <a:rPr lang="it-IT" sz="2400" i="1" dirty="0">
                <a:solidFill>
                  <a:schemeClr val="bg2">
                    <a:lumMod val="50000"/>
                  </a:schemeClr>
                </a:solidFill>
              </a:rPr>
              <a:t>Primi risultati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" y="1354346"/>
            <a:ext cx="8263845" cy="281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281" y="2664658"/>
            <a:ext cx="3495239" cy="3495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15076" y="4510612"/>
            <a:ext cx="770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Vista laterale dell’energia depositata da ioni carbonio da 3.9 GeV lungo l’asse di propagazione del fascio (x) nella </a:t>
            </a:r>
            <a:r>
              <a:rPr lang="it-IT" sz="2000" i="1" dirty="0" smtClean="0">
                <a:solidFill>
                  <a:schemeClr val="bg2">
                    <a:lumMod val="50000"/>
                  </a:schemeClr>
                </a:solidFill>
              </a:rPr>
              <a:t>drift gap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da 3 mm, con GEMPix in posizione «zero»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Profilo verticale (y) e laterale (z) del fascio.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937877" y="1530775"/>
            <a:ext cx="262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Visione trasversale 2D del fascio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49316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10/15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991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Simulazione GEANT4</a:t>
            </a:r>
          </a:p>
          <a:p>
            <a:pPr algn="ctr"/>
            <a:r>
              <a:rPr lang="it-IT" sz="2400" i="1" dirty="0" smtClean="0">
                <a:solidFill>
                  <a:schemeClr val="bg2">
                    <a:lumMod val="50000"/>
                  </a:schemeClr>
                </a:solidFill>
              </a:rPr>
              <a:t>Studio dei secondari</a:t>
            </a:r>
            <a:endParaRPr lang="it-IT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49316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11/15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085673"/>
            <a:ext cx="5895975" cy="3265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18"/>
          <p:cNvSpPr/>
          <p:nvPr/>
        </p:nvSpPr>
        <p:spPr bwMode="auto">
          <a:xfrm>
            <a:off x="3331637" y="5215859"/>
            <a:ext cx="1313412" cy="104425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367" y="1219201"/>
            <a:ext cx="6274739" cy="3533774"/>
          </a:xfrm>
          <a:prstGeom prst="rect">
            <a:avLst/>
          </a:prstGeom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cxnSp>
        <p:nvCxnSpPr>
          <p:cNvPr id="8" name="Connettore 2 7"/>
          <p:cNvCxnSpPr/>
          <p:nvPr/>
        </p:nvCxnSpPr>
        <p:spPr>
          <a:xfrm flipV="1">
            <a:off x="4733925" y="3752852"/>
            <a:ext cx="1745392" cy="1625887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29847" y="1396840"/>
            <a:ext cx="5322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Studio di produzione e distribuzione dei secondari  in acqua  da ioni carbonio e protoni per diverse energie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84068" y="4890118"/>
            <a:ext cx="5445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Ioni carbonio da 3.9 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Energia depositata in cubo di acqua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500 x 500 x 500 mm</a:t>
            </a:r>
            <a:r>
              <a:rPr lang="en-GB" sz="2000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4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Risultati preliminari della misura @CNAO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10935" y="972445"/>
            <a:ext cx="11959158" cy="4536914"/>
            <a:chOff x="110935" y="1086745"/>
            <a:chExt cx="11959158" cy="453691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5" y="1698195"/>
              <a:ext cx="3908615" cy="39242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80" y="1698195"/>
              <a:ext cx="3936519" cy="39254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014" y="1698195"/>
              <a:ext cx="3977079" cy="39242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CasellaDiTesto 15"/>
            <p:cNvSpPr txBox="1"/>
            <p:nvPr/>
          </p:nvSpPr>
          <p:spPr>
            <a:xfrm>
              <a:off x="1442506" y="1086745"/>
              <a:ext cx="1339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chemeClr val="bg2">
                      <a:lumMod val="50000"/>
                    </a:schemeClr>
                  </a:solidFill>
                </a:rPr>
                <a:t>Plateau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53398" y="1102134"/>
              <a:ext cx="1339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chemeClr val="bg2">
                      <a:lumMod val="50000"/>
                    </a:schemeClr>
                  </a:solidFill>
                </a:rPr>
                <a:t>Picco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9528687" y="1105232"/>
              <a:ext cx="1339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chemeClr val="bg2">
                      <a:lumMod val="50000"/>
                    </a:schemeClr>
                  </a:solidFill>
                </a:rPr>
                <a:t>Coda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2007400" y="5935045"/>
            <a:ext cx="834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Analisi più approfondita dei clusters in corso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649316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12/15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Risultati preliminari della misura @CNAO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56848" y="5846430"/>
            <a:ext cx="541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Andamento temporale delle particelle erogate dal DDS. Punti blu </a:t>
            </a:r>
            <a:r>
              <a:rPr lang="en-US" dirty="0">
                <a:solidFill>
                  <a:srgbClr val="0070C0"/>
                </a:solidFill>
              </a:rPr>
              <a:t>GEMPix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/ punti rossi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DDS (camera a ionizzazione)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 rotWithShape="1">
          <a:blip r:embed="rId2"/>
          <a:srcRect l="3365" t="55272" r="4591" b="6088"/>
          <a:stretch/>
        </p:blipFill>
        <p:spPr>
          <a:xfrm>
            <a:off x="374487" y="3161865"/>
            <a:ext cx="5849307" cy="2539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uppo 19"/>
          <p:cNvGrpSpPr/>
          <p:nvPr/>
        </p:nvGrpSpPr>
        <p:grpSpPr>
          <a:xfrm>
            <a:off x="374486" y="1311541"/>
            <a:ext cx="5849307" cy="1545251"/>
            <a:chOff x="359320" y="1158202"/>
            <a:chExt cx="5849307" cy="1545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14"/>
            <p:cNvPicPr>
              <a:picLocks noChangeAspect="1"/>
            </p:cNvPicPr>
            <p:nvPr/>
          </p:nvPicPr>
          <p:blipFill rotWithShape="1">
            <a:blip r:embed="rId3"/>
            <a:srcRect l="3365" t="13480" r="4591" b="63005"/>
            <a:stretch/>
          </p:blipFill>
          <p:spPr>
            <a:xfrm>
              <a:off x="359320" y="1158202"/>
              <a:ext cx="5849307" cy="1545251"/>
            </a:xfrm>
            <a:prstGeom prst="rect">
              <a:avLst/>
            </a:prstGeom>
          </p:spPr>
        </p:pic>
        <p:sp>
          <p:nvSpPr>
            <p:cNvPr id="9" name="Oval 18"/>
            <p:cNvSpPr/>
            <p:nvPr/>
          </p:nvSpPr>
          <p:spPr bwMode="auto">
            <a:xfrm>
              <a:off x="4230871" y="1540195"/>
              <a:ext cx="1313412" cy="104425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latin typeface="Comic Sans MS" pitchFamily="66" charset="0"/>
                <a:cs typeface="Arial" charset="0"/>
              </a:endParaRPr>
            </a:p>
          </p:txBody>
        </p:sp>
      </p:grpSp>
      <p:cxnSp>
        <p:nvCxnSpPr>
          <p:cNvPr id="21" name="Connettore 2 20"/>
          <p:cNvCxnSpPr/>
          <p:nvPr/>
        </p:nvCxnSpPr>
        <p:spPr>
          <a:xfrm flipH="1">
            <a:off x="4131909" y="2777117"/>
            <a:ext cx="704159" cy="563689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405189" y="3710139"/>
            <a:ext cx="133350" cy="265950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873501" y="3340806"/>
            <a:ext cx="174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bg1"/>
                </a:solidFill>
              </a:rPr>
              <a:t>Singolo spill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683229" y="799225"/>
            <a:ext cx="426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2">
                    <a:lumMod val="50000"/>
                  </a:schemeClr>
                </a:solidFill>
              </a:rPr>
              <a:t>Profilo temporale degli spill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8426267" y="799225"/>
            <a:ext cx="257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2">
                    <a:lumMod val="50000"/>
                  </a:schemeClr>
                </a:solidFill>
              </a:rPr>
              <a:t>Picco di Bragg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525961" y="4303372"/>
            <a:ext cx="54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Sottostima della dose depositata nella coda di frammentazione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ulteriori indagini</a:t>
            </a:r>
          </a:p>
          <a:p>
            <a:endParaRPr lang="it-IT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44" indent="-285744">
              <a:buFont typeface="Wingdings" panose="05000000000000000000" pitchFamily="2" charset="2"/>
              <a:buChar char="à"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Studio delle physics lists e dei processi di interazione in Geant4</a:t>
            </a:r>
          </a:p>
          <a:p>
            <a:pPr marL="285744" indent="-285744">
              <a:buFont typeface="Wingdings" panose="05000000000000000000" pitchFamily="2" charset="2"/>
              <a:buChar char="à"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Ulteriori test su fascio di caratterizzazione del GEMPix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6525961" y="1313676"/>
            <a:ext cx="5472208" cy="2803912"/>
            <a:chOff x="6525961" y="1704093"/>
            <a:chExt cx="5472208" cy="2803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45"/>
            <p:cNvPicPr>
              <a:picLocks noChangeAspect="1"/>
            </p:cNvPicPr>
            <p:nvPr/>
          </p:nvPicPr>
          <p:blipFill rotWithShape="1">
            <a:blip r:embed="rId4"/>
            <a:srcRect t="7511"/>
            <a:stretch/>
          </p:blipFill>
          <p:spPr>
            <a:xfrm>
              <a:off x="6525961" y="1704093"/>
              <a:ext cx="5472208" cy="2803912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TextBox 12"/>
            <p:cNvSpPr txBox="1"/>
            <p:nvPr/>
          </p:nvSpPr>
          <p:spPr>
            <a:xfrm>
              <a:off x="7249342" y="1884101"/>
              <a:ext cx="11769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GEANT4</a:t>
              </a:r>
            </a:p>
            <a:p>
              <a:r>
                <a:rPr lang="it-IT" sz="2000" dirty="0">
                  <a:solidFill>
                    <a:srgbClr val="FF0000"/>
                  </a:solidFill>
                </a:rPr>
                <a:t>GEMPix</a:t>
              </a: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0" y="6493169"/>
            <a:ext cx="187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13/15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99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Risultati preliminari della misura @CNAO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286126" y="872355"/>
            <a:ext cx="6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2">
                    <a:lumMod val="50000"/>
                  </a:schemeClr>
                </a:solidFill>
              </a:rPr>
              <a:t>Ricostruzione 3D del picco di Bragg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2514602" y="5457826"/>
            <a:ext cx="409575" cy="337741"/>
          </a:xfrm>
          <a:prstGeom prst="straightConnector1">
            <a:avLst/>
          </a:prstGeom>
          <a:ln>
            <a:solidFill>
              <a:srgbClr val="EEFDE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8349843" y="2810469"/>
            <a:ext cx="279" cy="830871"/>
          </a:xfrm>
          <a:prstGeom prst="straightConnector1">
            <a:avLst/>
          </a:prstGeom>
          <a:ln>
            <a:solidFill>
              <a:srgbClr val="EEFDE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4652691" y="3029611"/>
            <a:ext cx="279" cy="830871"/>
          </a:xfrm>
          <a:prstGeom prst="straightConnector1">
            <a:avLst/>
          </a:prstGeom>
          <a:ln>
            <a:solidFill>
              <a:srgbClr val="EEFDE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/>
          <p:cNvGrpSpPr/>
          <p:nvPr/>
        </p:nvGrpSpPr>
        <p:grpSpPr>
          <a:xfrm>
            <a:off x="569620" y="1486644"/>
            <a:ext cx="11052761" cy="4496293"/>
            <a:chOff x="390525" y="3451714"/>
            <a:chExt cx="11052761" cy="44962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" y="3451714"/>
              <a:ext cx="11052761" cy="4496293"/>
            </a:xfrm>
            <a:prstGeom prst="rect">
              <a:avLst/>
            </a:prstGeom>
          </p:spPr>
        </p:pic>
        <p:sp>
          <p:nvSpPr>
            <p:cNvPr id="22" name="TextBox 2"/>
            <p:cNvSpPr txBox="1"/>
            <p:nvPr/>
          </p:nvSpPr>
          <p:spPr>
            <a:xfrm>
              <a:off x="3566176" y="4132397"/>
              <a:ext cx="3017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Coda di frammentazione</a:t>
              </a:r>
            </a:p>
          </p:txBody>
        </p:sp>
        <p:sp>
          <p:nvSpPr>
            <p:cNvPr id="29" name="TextBox 2"/>
            <p:cNvSpPr txBox="1"/>
            <p:nvPr/>
          </p:nvSpPr>
          <p:spPr>
            <a:xfrm>
              <a:off x="9139138" y="5739592"/>
              <a:ext cx="223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Ingresso del fascio</a:t>
              </a:r>
            </a:p>
          </p:txBody>
        </p:sp>
        <p:sp>
          <p:nvSpPr>
            <p:cNvPr id="30" name="TextBox 2"/>
            <p:cNvSpPr txBox="1"/>
            <p:nvPr/>
          </p:nvSpPr>
          <p:spPr>
            <a:xfrm>
              <a:off x="5687876" y="698879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Picco</a:t>
              </a: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0" y="649316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14/15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69427" y="5582827"/>
            <a:ext cx="685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FF0000"/>
                </a:solidFill>
              </a:rPr>
              <a:t>ICTR-PHE 2016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1317" y="18471"/>
            <a:ext cx="1006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Presente e Prospettive future</a:t>
            </a:r>
            <a:endParaRPr lang="it-IT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9" y="890691"/>
            <a:ext cx="2057400" cy="15144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65309" y="814491"/>
            <a:ext cx="9898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Setup stabile a CNAO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Trigger al GEMPix da fascio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Scansione automatica nel fantoccio motorizzato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2749" y="2855741"/>
            <a:ext cx="111363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Programma di misure</a:t>
            </a:r>
          </a:p>
          <a:p>
            <a:endParaRPr lang="it-IT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Linearità della risposta  vs. numero di particelle erogate (protoni e ioni carbonio)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Riproducibilità della misura in diverse sessioni di presa dati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Risposta del rivelatore al fascio in funzione dell’energia delle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particelle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ipendenza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dal numero di particelle per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spill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Picco di Bragg con spot e/o scansione per diverse energie incidenti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Misure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plateau / picco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eventuale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dipendenza dal LET per varie energie</a:t>
            </a:r>
            <a:endParaRPr lang="it-IT" sz="2000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493169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15/15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</p:spTree>
    <p:extLst>
      <p:ext uri="{BB962C8B-B14F-4D97-AF65-F5344CB8AC3E}">
        <p14:creationId xmlns:p14="http://schemas.microsoft.com/office/powerpoint/2010/main" val="689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kinja-img.com/gawker-media/image/upload/s--Wjq1-i9n--/c_fill,fl_progressive,g_north,h_358,q_80,w_636/18vnungn40pfo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6" y="1541463"/>
            <a:ext cx="6057900" cy="340995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39" y="2761350"/>
            <a:ext cx="4583406" cy="2581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30" y="1065037"/>
            <a:ext cx="1888064" cy="1465319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688243" y="1065037"/>
            <a:ext cx="4439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Eventi SEU sopra (red) e sotto (orange) il livello di saturazione TOT (11000)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9" y="964933"/>
            <a:ext cx="4778550" cy="3753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2 12"/>
          <p:cNvCxnSpPr>
            <a:stCxn id="14" idx="3"/>
          </p:cNvCxnSpPr>
          <p:nvPr/>
        </p:nvCxnSpPr>
        <p:spPr>
          <a:xfrm flipV="1">
            <a:off x="2991317" y="1889530"/>
            <a:ext cx="2736213" cy="379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537438" y="2058308"/>
            <a:ext cx="453879" cy="421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52030" y="1879351"/>
            <a:ext cx="10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zoom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4625" y="4949232"/>
            <a:ext cx="11558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SEU in funzione della profondità in acqua.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Il Massimo numero di eventi  SEU corrisponde alla posizione del picco di Bragg peak, dove la dose rilasciata è maggiore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 rot="19920212">
            <a:off x="5811067" y="4668874"/>
            <a:ext cx="877417" cy="329723"/>
          </a:xfrm>
          <a:prstGeom prst="rightArrow">
            <a:avLst>
              <a:gd name="adj1" fmla="val 50000"/>
              <a:gd name="adj2" fmla="val 54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115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GEMPix e SEU (Single Event Upset)</a:t>
            </a:r>
            <a:endParaRPr lang="it-IT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6493169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1b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0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3425" y="2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it-IT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90179" y="1267690"/>
            <a:ext cx="1000644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Obiettivi di 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Principi fisici e layout del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</a:rPr>
              <a:t>GEMPix</a:t>
            </a:r>
            <a:endParaRPr lang="it-IT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Prime misure a CNAO: setup sperimentale e risultati preliminari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Simulazione GEANT4</a:t>
            </a:r>
          </a:p>
          <a:p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Prospettive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93169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0</a:t>
            </a:r>
            <a:r>
              <a:rPr lang="it-IT" dirty="0" smtClean="0">
                <a:solidFill>
                  <a:schemeClr val="accent3"/>
                </a:solidFill>
              </a:rPr>
              <a:t>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88388" y="3150924"/>
            <a:ext cx="1462260" cy="1084527"/>
            <a:chOff x="3271711" y="3556000"/>
            <a:chExt cx="1462260" cy="1084527"/>
          </a:xfrm>
        </p:grpSpPr>
        <p:sp>
          <p:nvSpPr>
            <p:cNvPr id="24" name="TextBox 23"/>
            <p:cNvSpPr txBox="1"/>
            <p:nvPr/>
          </p:nvSpPr>
          <p:spPr>
            <a:xfrm>
              <a:off x="3271711" y="3556000"/>
              <a:ext cx="1462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Correzione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online HV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455025" y="4267040"/>
              <a:ext cx="1146220" cy="373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9466" b="2923"/>
          <a:stretch/>
        </p:blipFill>
        <p:spPr>
          <a:xfrm rot="5400000">
            <a:off x="858389" y="2452821"/>
            <a:ext cx="4036881" cy="3191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 bwMode="auto">
          <a:xfrm>
            <a:off x="1968358" y="3693971"/>
            <a:ext cx="563566" cy="496920"/>
          </a:xfrm>
          <a:prstGeom prst="ellipse">
            <a:avLst/>
          </a:prstGeom>
          <a:noFill/>
          <a:ln w="28575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954" y="4557151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Sensore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Temperatura e Pressione 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5" y="817955"/>
            <a:ext cx="1212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La temperature e la pressione misurate all’interno del rivelatore permettono una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correzione immediata della tensione per ottenere un guadagno stabile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6487" y="256739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USB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23912" y="1652294"/>
            <a:ext cx="4243900" cy="2349360"/>
            <a:chOff x="4596339" y="1788262"/>
            <a:chExt cx="4243900" cy="2349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339" y="1788262"/>
              <a:ext cx="4243900" cy="2349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15943" y="2150770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before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6236" y="321083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30%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3912" y="4070240"/>
            <a:ext cx="4243900" cy="2349360"/>
            <a:chOff x="4646930" y="4240841"/>
            <a:chExt cx="4243900" cy="2349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30" y="4240841"/>
              <a:ext cx="4243900" cy="234936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00916" y="4788792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after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81184" y="595372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10%</a:t>
              </a: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0" y="6493169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2</a:t>
            </a:r>
            <a:r>
              <a:rPr lang="it-IT" dirty="0" smtClean="0">
                <a:solidFill>
                  <a:schemeClr val="accent3"/>
                </a:solidFill>
              </a:rPr>
              <a:t>b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</a:rPr>
              <a:t>Calibrazione in energia e correzione temperature/pressione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2000" y="991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Simulazione GEANT4</a:t>
            </a:r>
          </a:p>
          <a:p>
            <a:pPr algn="ctr"/>
            <a:r>
              <a:rPr lang="it-IT" sz="2400" i="1" dirty="0" smtClean="0">
                <a:solidFill>
                  <a:schemeClr val="bg2">
                    <a:lumMod val="50000"/>
                  </a:schemeClr>
                </a:solidFill>
              </a:rPr>
              <a:t>Produzione di secondari</a:t>
            </a:r>
            <a:endParaRPr lang="it-IT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2352674" y="1653707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Gamma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6" y="3396444"/>
            <a:ext cx="2828924" cy="2760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6" y="475315"/>
            <a:ext cx="2828924" cy="2737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 rot="16200000">
            <a:off x="2352673" y="4545813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Neutroni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63" y="1495501"/>
            <a:ext cx="7770074" cy="4314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5943600" y="5918627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Elettroni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0" y="6493169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3</a:t>
            </a:r>
            <a:r>
              <a:rPr lang="it-IT" dirty="0" smtClean="0">
                <a:solidFill>
                  <a:schemeClr val="accent3"/>
                </a:solidFill>
              </a:rPr>
              <a:t>b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Simulazione GEANT4 della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linea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di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fascio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CNAO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727245" y="1046296"/>
            <a:ext cx="10240945" cy="4773887"/>
            <a:chOff x="13589339" y="10689594"/>
            <a:chExt cx="10240945" cy="4773887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006" y="10689594"/>
              <a:ext cx="4225457" cy="36673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65558" flipH="1">
              <a:off x="14888336" y="11693213"/>
              <a:ext cx="515586" cy="283086"/>
            </a:xfrm>
            <a:prstGeom prst="rect">
              <a:avLst/>
            </a:prstGeom>
            <a:noFill/>
          </p:spPr>
        </p:pic>
        <p:sp>
          <p:nvSpPr>
            <p:cNvPr id="31" name="CasellaDiTesto 30"/>
            <p:cNvSpPr txBox="1"/>
            <p:nvPr/>
          </p:nvSpPr>
          <p:spPr>
            <a:xfrm>
              <a:off x="13589339" y="11765040"/>
              <a:ext cx="1630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Beam pipe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4268247" y="13720833"/>
              <a:ext cx="2082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Carbon shutter</a:t>
              </a:r>
            </a:p>
          </p:txBody>
        </p:sp>
        <p:pic>
          <p:nvPicPr>
            <p:cNvPr id="33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24163" flipH="1" flipV="1">
              <a:off x="15654725" y="13394114"/>
              <a:ext cx="590227" cy="258391"/>
            </a:xfrm>
            <a:prstGeom prst="rect">
              <a:avLst/>
            </a:prstGeom>
            <a:noFill/>
          </p:spPr>
        </p:pic>
        <p:sp>
          <p:nvSpPr>
            <p:cNvPr id="34" name="CasellaDiTesto 33"/>
            <p:cNvSpPr txBox="1"/>
            <p:nvPr/>
          </p:nvSpPr>
          <p:spPr>
            <a:xfrm>
              <a:off x="16418020" y="14817150"/>
              <a:ext cx="2543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Box1 and Box2 (NOZZLE)</a:t>
              </a:r>
            </a:p>
          </p:txBody>
        </p:sp>
        <p:pic>
          <p:nvPicPr>
            <p:cNvPr id="35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72647" flipH="1" flipV="1">
              <a:off x="17087909" y="14527820"/>
              <a:ext cx="489649" cy="214360"/>
            </a:xfrm>
            <a:prstGeom prst="rect">
              <a:avLst/>
            </a:prstGeom>
            <a:noFill/>
          </p:spPr>
        </p:pic>
        <p:pic>
          <p:nvPicPr>
            <p:cNvPr id="36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12742" flipH="1" flipV="1">
              <a:off x="18571926" y="11577425"/>
              <a:ext cx="462778" cy="202596"/>
            </a:xfrm>
            <a:prstGeom prst="rect">
              <a:avLst/>
            </a:prstGeom>
            <a:noFill/>
          </p:spPr>
        </p:pic>
        <p:sp>
          <p:nvSpPr>
            <p:cNvPr id="37" name="CasellaDiTesto 36"/>
            <p:cNvSpPr txBox="1"/>
            <p:nvPr/>
          </p:nvSpPr>
          <p:spPr>
            <a:xfrm>
              <a:off x="18377070" y="11174022"/>
              <a:ext cx="197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Range shifter</a:t>
              </a:r>
            </a:p>
          </p:txBody>
        </p:sp>
        <p:pic>
          <p:nvPicPr>
            <p:cNvPr id="38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9592" flipH="1" flipV="1">
              <a:off x="18853310" y="12884038"/>
              <a:ext cx="564718" cy="247224"/>
            </a:xfrm>
            <a:prstGeom prst="rect">
              <a:avLst/>
            </a:prstGeom>
            <a:noFill/>
          </p:spPr>
        </p:pic>
        <p:pic>
          <p:nvPicPr>
            <p:cNvPr id="39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15638" flipH="1">
              <a:off x="18285638" y="13340424"/>
              <a:ext cx="579468" cy="262504"/>
            </a:xfrm>
            <a:prstGeom prst="rect">
              <a:avLst/>
            </a:prstGeom>
            <a:noFill/>
          </p:spPr>
        </p:pic>
        <p:sp>
          <p:nvSpPr>
            <p:cNvPr id="40" name="CasellaDiTesto 39"/>
            <p:cNvSpPr txBox="1"/>
            <p:nvPr/>
          </p:nvSpPr>
          <p:spPr>
            <a:xfrm>
              <a:off x="18411087" y="13726105"/>
              <a:ext cx="240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Ripple filter 1</a:t>
              </a:r>
            </a:p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 (2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mm)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4490870" y="10897023"/>
              <a:ext cx="211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Ripple filter 2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(2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mm)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42" name="Picture 19" descr="E:\Premi-Concorsi-Presentazioni-Progetti\presentazioni\CHEP2015\immagini\frecci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07418" flipH="1" flipV="1">
              <a:off x="16057243" y="11706862"/>
              <a:ext cx="586096" cy="255787"/>
            </a:xfrm>
            <a:prstGeom prst="rect">
              <a:avLst/>
            </a:prstGeom>
            <a:noFill/>
          </p:spPr>
        </p:pic>
        <p:sp>
          <p:nvSpPr>
            <p:cNvPr id="43" name="CasellaDiTesto 42"/>
            <p:cNvSpPr txBox="1"/>
            <p:nvPr/>
          </p:nvSpPr>
          <p:spPr>
            <a:xfrm>
              <a:off x="13803780" y="12215049"/>
              <a:ext cx="1630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  <a:latin typeface="Calibri Light" pitchFamily="34" charset="0"/>
                </a:rPr>
                <a:t>Fascio</a:t>
              </a:r>
              <a:endParaRPr lang="en-US" i="1" dirty="0">
                <a:solidFill>
                  <a:srgbClr val="FF0000"/>
                </a:solidFill>
                <a:latin typeface="Calibri Light" pitchFamily="34" charset="0"/>
              </a:endParaRPr>
            </a:p>
          </p:txBody>
        </p:sp>
        <p:cxnSp>
          <p:nvCxnSpPr>
            <p:cNvPr id="44" name="Connettore 2 43"/>
            <p:cNvCxnSpPr/>
            <p:nvPr/>
          </p:nvCxnSpPr>
          <p:spPr>
            <a:xfrm>
              <a:off x="13847482" y="12519849"/>
              <a:ext cx="601276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18683214" y="13192934"/>
              <a:ext cx="5147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</a:rPr>
                <a:t>Collimatore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 di </a:t>
              </a:r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</a:rPr>
                <a:t>ottone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 (</a:t>
              </a:r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</a:rPr>
                <a:t>trattamento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</a:rPr>
                <a:t>oculare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7629066" y="1185343"/>
            <a:ext cx="3655685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L’occhio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è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posizionato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distanza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 11 cm dal nozzle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ruotato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 40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° 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ella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direzione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verticale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43" y="4844961"/>
            <a:ext cx="3391980" cy="122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9" descr="E:\Premi-Concorsi-Presentazioni-Progetti\presentazioni\CHEP2015\immagini\freccia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3049" flipH="1">
            <a:off x="5700727" y="5080695"/>
            <a:ext cx="1040422" cy="54586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20104" y="6067833"/>
            <a:ext cx="6290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Giordanengo</a:t>
            </a:r>
            <a:r>
              <a:rPr lang="en-US" sz="1400" dirty="0">
                <a:solidFill>
                  <a:schemeClr val="accent3"/>
                </a:solidFill>
              </a:rPr>
              <a:t> S et </a:t>
            </a:r>
            <a:r>
              <a:rPr lang="en-US" sz="1400" dirty="0" err="1">
                <a:solidFill>
                  <a:schemeClr val="accent3"/>
                </a:solidFill>
              </a:rPr>
              <a:t>al.,Performances</a:t>
            </a:r>
            <a:r>
              <a:rPr lang="en-US" sz="1400" dirty="0">
                <a:solidFill>
                  <a:schemeClr val="accent3"/>
                </a:solidFill>
              </a:rPr>
              <a:t> of the scanning system for the CNAO center of oncological hadron therapy </a:t>
            </a:r>
            <a:r>
              <a:rPr lang="en-US" sz="1400" dirty="0" err="1">
                <a:solidFill>
                  <a:schemeClr val="accent3"/>
                </a:solidFill>
              </a:rPr>
              <a:t>Nucl</a:t>
            </a:r>
            <a:r>
              <a:rPr lang="en-US" sz="1400" dirty="0">
                <a:solidFill>
                  <a:schemeClr val="accent3"/>
                </a:solidFill>
              </a:rPr>
              <a:t>. Inst. &amp; Meth. A 613 317-322 (2010)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0" y="6493169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4</a:t>
            </a:r>
            <a:r>
              <a:rPr lang="it-IT" dirty="0" smtClean="0">
                <a:solidFill>
                  <a:schemeClr val="accent3"/>
                </a:solidFill>
              </a:rPr>
              <a:t>b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</p:spTree>
    <p:extLst>
      <p:ext uri="{BB962C8B-B14F-4D97-AF65-F5344CB8AC3E}">
        <p14:creationId xmlns:p14="http://schemas.microsoft.com/office/powerpoint/2010/main" val="18892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1"/>
            <a:ext cx="3271778" cy="2550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0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Implementazione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dell’ “Eye detector” in GEANT4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14375" y="685800"/>
            <a:ext cx="1138237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Anatomia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dell’occhio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attentamente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studiata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per ottenere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iproduzione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accurata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realistica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delle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componenti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dell’occhio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51522"/>
              </p:ext>
            </p:extLst>
          </p:nvPr>
        </p:nvGraphicFramePr>
        <p:xfrm>
          <a:off x="6181724" y="2069798"/>
          <a:ext cx="5648327" cy="22335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</a:rPr>
                        <a:t>Componente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</a:rPr>
                        <a:t>occhio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</a:rPr>
                        <a:t>Primary CSG solids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Sclera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G4Orb, G4Sphere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Cornea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G4Sphere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Cristallino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G4Ellipsoid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Nervo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G4Tubs, G4Orb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Retina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G4Sphere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Tumore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 Light" pitchFamily="34" charset="0"/>
                        </a:rPr>
                        <a:t>G4Orb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747711" y="4208918"/>
            <a:ext cx="108680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Implementazione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dettagliata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Volumi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primary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implementati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con solidi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Constructive Solid Geometry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(CSG)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Strutture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complesse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come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unioni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intersezioni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 solidi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primari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(G4UnionSolid and G4IntersectionSolid classes)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Posizionamento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corretto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 ogni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componente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6488668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5b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</p:spTree>
    <p:extLst>
      <p:ext uri="{BB962C8B-B14F-4D97-AF65-F5344CB8AC3E}">
        <p14:creationId xmlns:p14="http://schemas.microsoft.com/office/powerpoint/2010/main" val="4285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3425" y="2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GEMPix: obiettivi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1001" y="1046505"/>
            <a:ext cx="111161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Prototipi del rivelatore con applicazioni in diversi campi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Rifiuti radioattivi / Micro dosimetria / Radioterapia / Monitoraggio del Radon</a:t>
            </a:r>
          </a:p>
          <a:p>
            <a:pPr>
              <a:lnSpc>
                <a:spcPct val="150000"/>
              </a:lnSpc>
            </a:pPr>
            <a:r>
              <a:rPr lang="it-IT" i="1" dirty="0">
                <a:solidFill>
                  <a:schemeClr val="accent3"/>
                </a:solidFill>
              </a:rPr>
              <a:t>(http://ardent.web.cern.ch/ardent/ardent.php?link=publications)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5245298" y="3854409"/>
            <a:ext cx="762001" cy="2024"/>
          </a:xfrm>
          <a:prstGeom prst="straightConnector1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286499" y="3395126"/>
            <a:ext cx="52332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Possibilità di impiego su fasci adroterapici (e.g. ioni carbonio, protoni) ad elevato flusso (10</a:t>
            </a:r>
            <a:r>
              <a:rPr lang="it-IT" baseline="30000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particelle/spill) ed energia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3355979"/>
            <a:ext cx="488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Elevata </a:t>
            </a:r>
            <a:r>
              <a:rPr lang="it-IT" sz="2000" i="1" dirty="0">
                <a:solidFill>
                  <a:schemeClr val="bg2">
                    <a:lumMod val="50000"/>
                  </a:schemeClr>
                </a:solidFill>
              </a:rPr>
              <a:t>rate capability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Resistenza al danno da radiazione	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5227709" y="5196239"/>
            <a:ext cx="762001" cy="2024"/>
          </a:xfrm>
          <a:prstGeom prst="straightConnector1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quadra chiusa 15"/>
          <p:cNvSpPr/>
          <p:nvPr/>
        </p:nvSpPr>
        <p:spPr>
          <a:xfrm>
            <a:off x="4844653" y="3366689"/>
            <a:ext cx="188121" cy="918569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Parentesi quadra chiusa 16"/>
          <p:cNvSpPr/>
          <p:nvPr/>
        </p:nvSpPr>
        <p:spPr>
          <a:xfrm flipH="1">
            <a:off x="304799" y="3395126"/>
            <a:ext cx="152400" cy="918569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Parentesi quadra chiusa 18"/>
          <p:cNvSpPr/>
          <p:nvPr/>
        </p:nvSpPr>
        <p:spPr>
          <a:xfrm>
            <a:off x="11309012" y="3366689"/>
            <a:ext cx="188121" cy="918569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Parentesi quadra chiusa 19"/>
          <p:cNvSpPr/>
          <p:nvPr/>
        </p:nvSpPr>
        <p:spPr>
          <a:xfrm flipH="1">
            <a:off x="6134099" y="3368856"/>
            <a:ext cx="152400" cy="918569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286498" y="4592825"/>
            <a:ext cx="504513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Strumento di diagnostica per controlli di qualia giornalieri e misure dosimetriche di piani di trattamento </a:t>
            </a:r>
            <a:endParaRPr lang="en-GB" altLang="en-US" dirty="0" smtClean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Strumento di diagnostica </a:t>
            </a:r>
            <a:r>
              <a:rPr lang="it-IT" altLang="en-US" dirty="0" smtClean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altLang="en-US" dirty="0">
                <a:solidFill>
                  <a:schemeClr val="bg2">
                    <a:lumMod val="50000"/>
                  </a:schemeClr>
                </a:solidFill>
              </a:rPr>
              <a:t>futura linea sperimentale di </a:t>
            </a:r>
            <a:r>
              <a:rPr lang="it-IT" altLang="en-US" dirty="0" smtClean="0">
                <a:solidFill>
                  <a:schemeClr val="bg2">
                    <a:lumMod val="50000"/>
                  </a:schemeClr>
                </a:solidFill>
              </a:rPr>
              <a:t>CNAO</a:t>
            </a:r>
            <a:endParaRPr lang="en-GB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Parentesi quadra chiusa 22"/>
          <p:cNvSpPr/>
          <p:nvPr/>
        </p:nvSpPr>
        <p:spPr>
          <a:xfrm>
            <a:off x="11312741" y="4613843"/>
            <a:ext cx="187315" cy="1312149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Parentesi quadra chiusa 23"/>
          <p:cNvSpPr/>
          <p:nvPr/>
        </p:nvSpPr>
        <p:spPr>
          <a:xfrm flipH="1">
            <a:off x="6111477" y="4594994"/>
            <a:ext cx="175023" cy="1306895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Parentesi quadra chiusa 14"/>
          <p:cNvSpPr/>
          <p:nvPr/>
        </p:nvSpPr>
        <p:spPr>
          <a:xfrm>
            <a:off x="4894967" y="5095065"/>
            <a:ext cx="145259" cy="295275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Parentesi quadra chiusa 17"/>
          <p:cNvSpPr/>
          <p:nvPr/>
        </p:nvSpPr>
        <p:spPr>
          <a:xfrm flipH="1">
            <a:off x="1439134" y="5100801"/>
            <a:ext cx="152400" cy="295275"/>
          </a:xfrm>
          <a:prstGeom prst="rightBracket">
            <a:avLst/>
          </a:prstGeom>
          <a:ln w="28575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499489" y="5069862"/>
            <a:ext cx="349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Ottima risoluzione spaziale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111475" y="2880428"/>
            <a:ext cx="5630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Applicazione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31245" y="2886764"/>
            <a:ext cx="470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Caratteristiche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6493169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1/15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867" y="2384396"/>
            <a:ext cx="3882326" cy="23746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9163" y="5074018"/>
            <a:ext cx="7474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oglio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 kapton con superfici rivestite da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5 </a:t>
            </a:r>
            <a:r>
              <a:rPr lang="el-GR" sz="20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μ</a:t>
            </a:r>
            <a:r>
              <a:rPr lang="it-IT" sz="20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Cu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Campo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elettrico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~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100 kV/cm all’interno dei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fori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ormazione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 una valanga elettronica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localizzata</a:t>
            </a:r>
            <a:endParaRPr lang="it-IT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Tecnologia GEM (Gas Electron Multiplier)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27" name="Ovale 26"/>
          <p:cNvSpPr/>
          <p:nvPr/>
        </p:nvSpPr>
        <p:spPr>
          <a:xfrm>
            <a:off x="8404955" y="2515752"/>
            <a:ext cx="1805845" cy="413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1" name="Connettore 2 30"/>
          <p:cNvCxnSpPr/>
          <p:nvPr/>
        </p:nvCxnSpPr>
        <p:spPr>
          <a:xfrm flipH="1" flipV="1">
            <a:off x="6399707" y="1631729"/>
            <a:ext cx="2005248" cy="941002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7089897" y="1651393"/>
            <a:ext cx="11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Zoom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8652159" y="1146072"/>
            <a:ext cx="2510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∼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100 fori /mm</a:t>
            </a:r>
            <a:r>
              <a:rPr lang="it-IT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Distanziati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140 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m tra loro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877721" y="4786337"/>
            <a:ext cx="43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3"/>
                </a:solidFill>
              </a:rPr>
              <a:t>Immagine CERN GDD Group (2001)</a:t>
            </a:r>
          </a:p>
        </p:txBody>
      </p:sp>
      <p:sp>
        <p:nvSpPr>
          <p:cNvPr id="10" name="Rectangle 16"/>
          <p:cNvSpPr/>
          <p:nvPr/>
        </p:nvSpPr>
        <p:spPr>
          <a:xfrm>
            <a:off x="703689" y="2383946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50 </a:t>
            </a:r>
            <a:r>
              <a:rPr lang="el-GR" sz="16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μ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m 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kapton</a:t>
            </a:r>
          </a:p>
        </p:txBody>
      </p:sp>
      <p:sp>
        <p:nvSpPr>
          <p:cNvPr id="11" name="Rectangle 17"/>
          <p:cNvSpPr/>
          <p:nvPr/>
        </p:nvSpPr>
        <p:spPr>
          <a:xfrm>
            <a:off x="875241" y="1956822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5 </a:t>
            </a:r>
            <a:r>
              <a:rPr lang="el-GR" sz="16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μ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  <a:ea typeface="Cambria Math" panose="02040503050406030204" pitchFamily="18" charset="0"/>
              </a:rPr>
              <a:t>m 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rame</a:t>
            </a:r>
          </a:p>
        </p:txBody>
      </p:sp>
      <p:grpSp>
        <p:nvGrpSpPr>
          <p:cNvPr id="56" name="Gruppo 55"/>
          <p:cNvGrpSpPr/>
          <p:nvPr/>
        </p:nvGrpSpPr>
        <p:grpSpPr>
          <a:xfrm>
            <a:off x="6216400" y="2276530"/>
            <a:ext cx="1700771" cy="603423"/>
            <a:chOff x="3475236" y="994181"/>
            <a:chExt cx="1700770" cy="603423"/>
          </a:xfrm>
        </p:grpSpPr>
        <p:cxnSp>
          <p:nvCxnSpPr>
            <p:cNvPr id="18" name="Straight Connector 34"/>
            <p:cNvCxnSpPr/>
            <p:nvPr/>
          </p:nvCxnSpPr>
          <p:spPr>
            <a:xfrm>
              <a:off x="3475236" y="1005400"/>
              <a:ext cx="59048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9"/>
            <p:cNvSpPr txBox="1"/>
            <p:nvPr/>
          </p:nvSpPr>
          <p:spPr>
            <a:xfrm>
              <a:off x="4111090" y="994181"/>
              <a:ext cx="1064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solidFill>
                    <a:schemeClr val="bg2">
                      <a:lumMod val="50000"/>
                    </a:schemeClr>
                  </a:solidFill>
                  <a:ea typeface="Cambria Math" panose="02040503050406030204" pitchFamily="18" charset="0"/>
                </a:rPr>
                <a:t>∼ </a:t>
              </a:r>
              <a:r>
                <a:rPr lang="it-IT" sz="1600" i="1" dirty="0">
                  <a:solidFill>
                    <a:schemeClr val="bg2">
                      <a:lumMod val="50000"/>
                    </a:schemeClr>
                  </a:solidFill>
                </a:rPr>
                <a:t>500 V</a:t>
              </a: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3475236" y="1005401"/>
              <a:ext cx="758959" cy="592203"/>
              <a:chOff x="10658245" y="4141897"/>
              <a:chExt cx="1046075" cy="72481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11230138" y="4481068"/>
                <a:ext cx="474182" cy="9626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35"/>
              <p:cNvCxnSpPr/>
              <p:nvPr/>
            </p:nvCxnSpPr>
            <p:spPr>
              <a:xfrm>
                <a:off x="10658245" y="4865471"/>
                <a:ext cx="803334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6"/>
              <p:cNvCxnSpPr/>
              <p:nvPr/>
            </p:nvCxnSpPr>
            <p:spPr>
              <a:xfrm flipH="1">
                <a:off x="11456310" y="4141897"/>
                <a:ext cx="2025" cy="17299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7"/>
              <p:cNvCxnSpPr/>
              <p:nvPr/>
            </p:nvCxnSpPr>
            <p:spPr>
              <a:xfrm>
                <a:off x="11461580" y="4481068"/>
                <a:ext cx="0" cy="38564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8"/>
              <p:cNvCxnSpPr/>
              <p:nvPr/>
            </p:nvCxnSpPr>
            <p:spPr>
              <a:xfrm>
                <a:off x="11352349" y="4314895"/>
                <a:ext cx="211973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Connettore 2 50"/>
          <p:cNvCxnSpPr/>
          <p:nvPr/>
        </p:nvCxnSpPr>
        <p:spPr>
          <a:xfrm>
            <a:off x="2189267" y="2164903"/>
            <a:ext cx="558460" cy="82996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2166806" y="2554963"/>
            <a:ext cx="558460" cy="82996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o 54"/>
          <p:cNvGrpSpPr/>
          <p:nvPr/>
        </p:nvGrpSpPr>
        <p:grpSpPr>
          <a:xfrm>
            <a:off x="2748117" y="906536"/>
            <a:ext cx="3468284" cy="3485184"/>
            <a:chOff x="3597419" y="1201842"/>
            <a:chExt cx="3182309" cy="3182310"/>
          </a:xfrm>
        </p:grpSpPr>
        <p:pic>
          <p:nvPicPr>
            <p:cNvPr id="46" name="Picture 2" descr="http://www.physi.uni-heidelberg.de/Forschung/ANP/Cascade/images/gem_field_line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419" y="1201842"/>
              <a:ext cx="3182309" cy="318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Connettore diritto 39"/>
            <p:cNvCxnSpPr/>
            <p:nvPr/>
          </p:nvCxnSpPr>
          <p:spPr>
            <a:xfrm flipV="1">
              <a:off x="4002070" y="2426519"/>
              <a:ext cx="773327" cy="9974"/>
            </a:xfrm>
            <a:prstGeom prst="line">
              <a:avLst/>
            </a:prstGeom>
            <a:ln w="25400">
              <a:solidFill>
                <a:schemeClr val="bg1"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/>
            <p:cNvCxnSpPr/>
            <p:nvPr/>
          </p:nvCxnSpPr>
          <p:spPr>
            <a:xfrm flipV="1">
              <a:off x="4133922" y="2698860"/>
              <a:ext cx="509625" cy="9974"/>
            </a:xfrm>
            <a:prstGeom prst="line">
              <a:avLst/>
            </a:prstGeom>
            <a:ln w="25400">
              <a:solidFill>
                <a:schemeClr val="bg1">
                  <a:alpha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8"/>
            <p:cNvSpPr/>
            <p:nvPr/>
          </p:nvSpPr>
          <p:spPr>
            <a:xfrm>
              <a:off x="4033757" y="2087344"/>
              <a:ext cx="723943" cy="309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i="1" dirty="0">
                  <a:solidFill>
                    <a:schemeClr val="bg2">
                      <a:lumMod val="50000"/>
                    </a:schemeClr>
                  </a:solidFill>
                </a:rPr>
                <a:t>70 </a:t>
              </a:r>
              <a:r>
                <a:rPr lang="el-GR" sz="1600" b="1" i="1" dirty="0">
                  <a:solidFill>
                    <a:schemeClr val="bg2">
                      <a:lumMod val="50000"/>
                    </a:schemeClr>
                  </a:solidFill>
                  <a:ea typeface="Cambria Math" panose="02040503050406030204" pitchFamily="18" charset="0"/>
                </a:rPr>
                <a:t>μ</a:t>
              </a:r>
              <a:r>
                <a:rPr lang="it-IT" sz="1600" b="1" i="1" dirty="0">
                  <a:solidFill>
                    <a:schemeClr val="bg2">
                      <a:lumMod val="50000"/>
                    </a:schemeClr>
                  </a:solidFill>
                  <a:ea typeface="Cambria Math" panose="02040503050406030204" pitchFamily="18" charset="0"/>
                </a:rPr>
                <a:t>m</a:t>
              </a:r>
              <a:endParaRPr lang="it-IT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4036811" y="2698860"/>
              <a:ext cx="723943" cy="309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i="1" dirty="0">
                  <a:solidFill>
                    <a:schemeClr val="bg2">
                      <a:lumMod val="50000"/>
                    </a:schemeClr>
                  </a:solidFill>
                </a:rPr>
                <a:t>50 </a:t>
              </a:r>
              <a:r>
                <a:rPr lang="el-GR" sz="1600" b="1" i="1" dirty="0">
                  <a:solidFill>
                    <a:schemeClr val="bg2">
                      <a:lumMod val="50000"/>
                    </a:schemeClr>
                  </a:solidFill>
                  <a:ea typeface="Cambria Math" panose="02040503050406030204" pitchFamily="18" charset="0"/>
                </a:rPr>
                <a:t>μ</a:t>
              </a:r>
              <a:r>
                <a:rPr lang="it-IT" sz="1600" b="1" i="1" dirty="0">
                  <a:solidFill>
                    <a:schemeClr val="bg2">
                      <a:lumMod val="50000"/>
                    </a:schemeClr>
                  </a:solidFill>
                  <a:ea typeface="Cambria Math" panose="02040503050406030204" pitchFamily="18" charset="0"/>
                </a:rPr>
                <a:t>m</a:t>
              </a:r>
              <a:endParaRPr lang="it-IT" sz="16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59" name="Connettore 2 58"/>
          <p:cNvCxnSpPr/>
          <p:nvPr/>
        </p:nvCxnSpPr>
        <p:spPr>
          <a:xfrm>
            <a:off x="2675112" y="1240962"/>
            <a:ext cx="759059" cy="315521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7"/>
          <p:cNvSpPr/>
          <p:nvPr/>
        </p:nvSpPr>
        <p:spPr>
          <a:xfrm>
            <a:off x="142639" y="986430"/>
            <a:ext cx="2675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Linee di campo elettrico 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1620571" y="4345237"/>
            <a:ext cx="619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3"/>
                </a:solidFill>
              </a:rPr>
              <a:t>http://</a:t>
            </a:r>
            <a:r>
              <a:rPr lang="it-IT" sz="1600" dirty="0" smtClean="0">
                <a:solidFill>
                  <a:schemeClr val="accent3"/>
                </a:solidFill>
              </a:rPr>
              <a:t>www.physi.uni-heidelberg.de/Forschung/ANP/Cascade/Konzept</a:t>
            </a:r>
            <a:r>
              <a:rPr lang="it-IT" sz="1600" dirty="0">
                <a:solidFill>
                  <a:schemeClr val="accent3"/>
                </a:solidFill>
              </a:rPr>
              <a:t>/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0" y="649316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2/15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GEMPix: </a:t>
            </a:r>
            <a:r>
              <a:rPr lang="it-IT" sz="3600" i="1" dirty="0">
                <a:solidFill>
                  <a:schemeClr val="bg2">
                    <a:lumMod val="50000"/>
                  </a:schemeClr>
                </a:solidFill>
              </a:rPr>
              <a:t>Principi fisici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64931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3/15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6623077" y="1489752"/>
            <a:ext cx="51898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lettroni secondari trasportati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dal campo elettrico verso I fogli GEM.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~40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elettroni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prodotti per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ogni elettrone 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ingress da sigola GEM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3 fogli GEM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= guadagno ~10</a:t>
            </a:r>
            <a:r>
              <a:rPr lang="en-US" sz="2000" baseline="300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f(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gas)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High </a:t>
            </a:r>
            <a:r>
              <a:rPr lang="it-IT" sz="2000" i="1" dirty="0">
                <a:solidFill>
                  <a:schemeClr val="bg2">
                    <a:lumMod val="50000"/>
                  </a:schemeClr>
                </a:solidFill>
              </a:rPr>
              <a:t>gain operation 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~ 1000 e</a:t>
            </a:r>
            <a:r>
              <a:rPr lang="en-US" sz="2000" baseline="300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per trigger al singolo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pixel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0" y="5067300"/>
            <a:ext cx="2190750" cy="96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269644" y="817958"/>
            <a:ext cx="6160198" cy="5590226"/>
            <a:chOff x="269644" y="922733"/>
            <a:chExt cx="6160198" cy="559022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644" y="1599842"/>
              <a:ext cx="6073442" cy="3776663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2108993" y="5483067"/>
              <a:ext cx="3211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E</a:t>
              </a:r>
              <a:r>
                <a:rPr lang="it-IT" baseline="-25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D</a:t>
              </a: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= drift field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E</a:t>
              </a:r>
              <a:r>
                <a:rPr lang="it-IT" baseline="-25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T</a:t>
              </a: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 = transfer field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E</a:t>
              </a:r>
              <a:r>
                <a:rPr lang="it-IT" baseline="-25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it-IT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 = induction field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26399" y="1170114"/>
              <a:ext cx="5697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Rappresentazione schematica del rivelatore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20349" y="922733"/>
              <a:ext cx="6109493" cy="5590226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8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87470" y="5691114"/>
            <a:ext cx="1022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Il rivelatore GEMpix è stato sviluppato nell’ambito della collaborazione ARDENT, con una collaborazione tra CERN e INFN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it-IT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4372298" y="1025573"/>
            <a:ext cx="7629202" cy="2806324"/>
            <a:chOff x="1355543" y="2441282"/>
            <a:chExt cx="7457753" cy="2659356"/>
          </a:xfrm>
        </p:grpSpPr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4925" y="3560928"/>
              <a:ext cx="3667125" cy="1276350"/>
            </a:xfrm>
            <a:prstGeom prst="rect">
              <a:avLst/>
            </a:prstGeom>
          </p:spPr>
        </p:pic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4021381" y="4700528"/>
              <a:ext cx="33441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1. Flusso di gas Ar CO</a:t>
              </a:r>
              <a:r>
                <a:rPr lang="en-GB" altLang="it-IT" sz="2000" baseline="-25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2</a:t>
              </a: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CF</a:t>
              </a:r>
              <a:r>
                <a:rPr lang="en-GB" altLang="it-IT" sz="2000" baseline="-25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4</a:t>
              </a:r>
              <a:endParaRPr lang="en-GB" altLang="it-IT" sz="2000" b="1" baseline="-25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26"/>
            <p:cNvCxnSpPr>
              <a:cxnSpLocks noChangeShapeType="1"/>
            </p:cNvCxnSpPr>
            <p:nvPr/>
          </p:nvCxnSpPr>
          <p:spPr bwMode="auto">
            <a:xfrm>
              <a:off x="5307951" y="2779420"/>
              <a:ext cx="0" cy="644525"/>
            </a:xfrm>
            <a:prstGeom prst="straightConnector1">
              <a:avLst/>
            </a:prstGeom>
            <a:noFill/>
            <a:ln w="19050" algn="ctr">
              <a:solidFill>
                <a:srgbClr val="4FA80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2303464" y="3846420"/>
              <a:ext cx="17748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4. Tripla GEM</a:t>
              </a:r>
            </a:p>
          </p:txBody>
        </p:sp>
        <p:cxnSp>
          <p:nvCxnSpPr>
            <p:cNvPr id="22" name="Straight Arrow Connector 43"/>
            <p:cNvCxnSpPr>
              <a:cxnSpLocks noChangeShapeType="1"/>
              <a:stCxn id="21" idx="3"/>
            </p:cNvCxnSpPr>
            <p:nvPr/>
          </p:nvCxnSpPr>
          <p:spPr bwMode="auto">
            <a:xfrm flipV="1">
              <a:off x="4078309" y="3901368"/>
              <a:ext cx="546455" cy="14510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45"/>
            <p:cNvSpPr txBox="1">
              <a:spLocks noChangeArrowheads="1"/>
            </p:cNvSpPr>
            <p:nvPr/>
          </p:nvSpPr>
          <p:spPr bwMode="auto">
            <a:xfrm>
              <a:off x="5823247" y="2981913"/>
              <a:ext cx="24561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3. Finestra di mylar</a:t>
              </a:r>
            </a:p>
          </p:txBody>
        </p: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4324282" y="2441282"/>
              <a:ext cx="30668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2000" dirty="0">
                  <a:solidFill>
                    <a:srgbClr val="4FA80C"/>
                  </a:solidFill>
                  <a:latin typeface="+mj-lt"/>
                  <a:cs typeface="Arial" panose="020B0604020202020204" pitchFamily="34" charset="0"/>
                </a:rPr>
                <a:t>Particelle da analizzare</a:t>
              </a:r>
            </a:p>
          </p:txBody>
        </p:sp>
        <p:cxnSp>
          <p:nvCxnSpPr>
            <p:cNvPr id="28" name="Straight Arrow Connector 57"/>
            <p:cNvCxnSpPr>
              <a:cxnSpLocks noChangeShapeType="1"/>
            </p:cNvCxnSpPr>
            <p:nvPr/>
          </p:nvCxnSpPr>
          <p:spPr bwMode="auto">
            <a:xfrm>
              <a:off x="5460351" y="2931820"/>
              <a:ext cx="0" cy="644525"/>
            </a:xfrm>
            <a:prstGeom prst="straightConnector1">
              <a:avLst/>
            </a:prstGeom>
            <a:noFill/>
            <a:ln w="19050" algn="ctr">
              <a:solidFill>
                <a:srgbClr val="4FA80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58"/>
            <p:cNvCxnSpPr>
              <a:cxnSpLocks noChangeShapeType="1"/>
            </p:cNvCxnSpPr>
            <p:nvPr/>
          </p:nvCxnSpPr>
          <p:spPr bwMode="auto">
            <a:xfrm>
              <a:off x="5168251" y="2944520"/>
              <a:ext cx="0" cy="644525"/>
            </a:xfrm>
            <a:prstGeom prst="straightConnector1">
              <a:avLst/>
            </a:prstGeom>
            <a:noFill/>
            <a:ln w="19050" algn="ctr">
              <a:solidFill>
                <a:srgbClr val="4FA80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41"/>
            <p:cNvSpPr txBox="1">
              <a:spLocks noChangeArrowheads="1"/>
            </p:cNvSpPr>
            <p:nvPr/>
          </p:nvSpPr>
          <p:spPr bwMode="auto">
            <a:xfrm>
              <a:off x="1355543" y="2974922"/>
              <a:ext cx="32692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</a:pPr>
              <a:r>
                <a:rPr lang="en-GB" altLang="it-IT" sz="18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4. Gas gap per ionizzazione (3 mm )</a:t>
              </a:r>
            </a:p>
          </p:txBody>
        </p:sp>
        <p:cxnSp>
          <p:nvCxnSpPr>
            <p:cNvPr id="31" name="Straight Arrow Connector 43"/>
            <p:cNvCxnSpPr>
              <a:cxnSpLocks noChangeShapeType="1"/>
            </p:cNvCxnSpPr>
            <p:nvPr/>
          </p:nvCxnSpPr>
          <p:spPr bwMode="auto">
            <a:xfrm>
              <a:off x="4179605" y="3382023"/>
              <a:ext cx="900302" cy="50547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5621273" y="3314757"/>
              <a:ext cx="247214" cy="28460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45"/>
            <p:cNvSpPr txBox="1">
              <a:spLocks noChangeArrowheads="1"/>
            </p:cNvSpPr>
            <p:nvPr/>
          </p:nvSpPr>
          <p:spPr bwMode="auto">
            <a:xfrm>
              <a:off x="6684785" y="3742386"/>
              <a:ext cx="21285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Quattro chip</a:t>
              </a:r>
            </a:p>
            <a:p>
              <a:pPr algn="r">
                <a:spcBef>
                  <a:spcPct val="0"/>
                </a:spcBef>
                <a:buClrTx/>
                <a:buSzTx/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Timepix</a:t>
              </a:r>
            </a:p>
          </p:txBody>
        </p:sp>
        <p:cxnSp>
          <p:nvCxnSpPr>
            <p:cNvPr id="35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5636591" y="4046475"/>
              <a:ext cx="1126159" cy="4523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CasellaDiTesto 35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GEMPix: </a:t>
            </a:r>
            <a:r>
              <a:rPr lang="it-IT" sz="3600" i="1" dirty="0">
                <a:solidFill>
                  <a:schemeClr val="bg2">
                    <a:lumMod val="50000"/>
                  </a:schemeClr>
                </a:solidFill>
              </a:rPr>
              <a:t>Layout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04800" y="4523308"/>
            <a:ext cx="11449051" cy="918569"/>
            <a:chOff x="370470" y="5103948"/>
            <a:chExt cx="11449050" cy="918569"/>
          </a:xfrm>
        </p:grpSpPr>
        <p:sp>
          <p:nvSpPr>
            <p:cNvPr id="33" name="Rectangle 30"/>
            <p:cNvSpPr/>
            <p:nvPr/>
          </p:nvSpPr>
          <p:spPr>
            <a:xfrm>
              <a:off x="370470" y="5298240"/>
              <a:ext cx="11449050" cy="707886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Il rivelatore  a Tripla GEM è letto da 4 chip Timepix (senza sensori al silicio):</a:t>
              </a:r>
              <a:endParaRPr lang="en-GB" altLang="it-IT" sz="2000" dirty="0">
                <a:solidFill>
                  <a:srgbClr val="000066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Area attiva </a:t>
              </a:r>
              <a:r>
                <a:rPr lang="en-GB" altLang="it-IT" sz="2000" dirty="0" smtClean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~ </a:t>
              </a:r>
              <a:r>
                <a:rPr lang="en-GB" altLang="it-IT" sz="20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9 cm</a:t>
              </a:r>
              <a:r>
                <a:rPr lang="en-GB" altLang="it-IT" sz="2000" baseline="300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Parentesi quadra chiusa 24"/>
            <p:cNvSpPr/>
            <p:nvPr/>
          </p:nvSpPr>
          <p:spPr>
            <a:xfrm>
              <a:off x="10646899" y="5103948"/>
              <a:ext cx="188121" cy="918569"/>
            </a:xfrm>
            <a:prstGeom prst="rightBracket">
              <a:avLst/>
            </a:prstGeom>
            <a:ln w="28575">
              <a:solidFill>
                <a:schemeClr val="bg2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Parentesi quadra chiusa 25"/>
            <p:cNvSpPr/>
            <p:nvPr/>
          </p:nvSpPr>
          <p:spPr>
            <a:xfrm flipH="1">
              <a:off x="1460768" y="5103948"/>
              <a:ext cx="152400" cy="918569"/>
            </a:xfrm>
            <a:prstGeom prst="rightBracket">
              <a:avLst/>
            </a:prstGeom>
            <a:ln w="28575">
              <a:solidFill>
                <a:schemeClr val="bg2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27" name="Immagin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5" y="1025573"/>
            <a:ext cx="3780363" cy="28063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9015" y="3887898"/>
            <a:ext cx="525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2. Connettore HV / 5.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Readout del Timepix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0" y="64931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4/15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86274" y="1025573"/>
            <a:ext cx="7620001" cy="2806324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0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GEMPix: lettura (Timepix2)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28675" y="1001876"/>
            <a:ext cx="7662177" cy="3110261"/>
            <a:chOff x="-350983" y="1097680"/>
            <a:chExt cx="9379087" cy="461169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536" y="1255271"/>
              <a:ext cx="7400925" cy="4454104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-350983" y="1161395"/>
              <a:ext cx="2673737" cy="9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Inizio del frame di acquisizione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357226" y="1175392"/>
              <a:ext cx="2670878" cy="9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Fine del frame di acquisizione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57274" y="3419396"/>
              <a:ext cx="1247777" cy="54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Soglia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57273" y="3967018"/>
              <a:ext cx="1409674" cy="54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Rumore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-213010" y="4530271"/>
              <a:ext cx="1131378" cy="54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Clock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322755" y="1097680"/>
              <a:ext cx="2925472" cy="54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2">
                      <a:lumMod val="50000"/>
                    </a:schemeClr>
                  </a:solidFill>
                </a:rPr>
                <a:t>Out preampl.</a:t>
              </a: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937" y="1"/>
            <a:ext cx="2390475" cy="179748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799938" y="1757100"/>
            <a:ext cx="2095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Timepix ASIC Wafer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86796" y="4218421"/>
            <a:ext cx="7411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Ogni pixel può  sia  misurare la carica depositata che contare la singola particella.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La soglia di rivelazione è circa 1000 elettroni (rumore ~ 100 elettroni)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Configurazione a 4 chip da 512x512 pixels per un totale di 262144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7744541" y="2388667"/>
            <a:ext cx="4341711" cy="3908753"/>
            <a:chOff x="7744541" y="2157761"/>
            <a:chExt cx="4341711" cy="3908753"/>
          </a:xfrm>
        </p:grpSpPr>
        <p:sp>
          <p:nvSpPr>
            <p:cNvPr id="4" name="CasellaDiTesto 3"/>
            <p:cNvSpPr txBox="1"/>
            <p:nvPr/>
          </p:nvSpPr>
          <p:spPr>
            <a:xfrm>
              <a:off x="8036537" y="2373200"/>
              <a:ext cx="404971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bg2">
                      <a:lumMod val="50000"/>
                    </a:schemeClr>
                  </a:solidFill>
                </a:rPr>
                <a:t>Modalità Medipix -&gt; conteggio impulsi</a:t>
              </a:r>
            </a:p>
            <a:p>
              <a:r>
                <a:rPr lang="it-IT" sz="2000" dirty="0">
                  <a:solidFill>
                    <a:schemeClr val="bg2">
                      <a:lumMod val="50000"/>
                    </a:schemeClr>
                  </a:solidFill>
                </a:rPr>
                <a:t>	TOA = Time Of Arrival</a:t>
              </a:r>
            </a:p>
            <a:p>
              <a:r>
                <a:rPr lang="it-IT" sz="2000" dirty="0">
                  <a:solidFill>
                    <a:schemeClr val="bg2">
                      <a:lumMod val="50000"/>
                    </a:schemeClr>
                  </a:solidFill>
                </a:rPr>
                <a:t>	TOT  = Time Over Threshold</a:t>
              </a:r>
            </a:p>
            <a:p>
              <a:endParaRPr lang="it-IT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it-IT" sz="2000" dirty="0">
                  <a:solidFill>
                    <a:schemeClr val="bg2">
                      <a:lumMod val="50000"/>
                    </a:schemeClr>
                  </a:solidFill>
                </a:rPr>
                <a:t>Clock = fino a 100 MHz ma stabile a 50 MHz</a:t>
              </a:r>
            </a:p>
            <a:p>
              <a:endParaRPr lang="it-IT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it-IT" sz="200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it-IT" sz="2000" dirty="0">
                  <a:solidFill>
                    <a:schemeClr val="bg2">
                      <a:lumMod val="50000"/>
                    </a:schemeClr>
                  </a:solidFill>
                </a:rPr>
                <a:t>Miglioramenti previsti con Timepix3</a:t>
              </a:r>
            </a:p>
          </p:txBody>
        </p:sp>
        <p:sp>
          <p:nvSpPr>
            <p:cNvPr id="17" name="Parentesi quadra chiusa 16"/>
            <p:cNvSpPr/>
            <p:nvPr/>
          </p:nvSpPr>
          <p:spPr>
            <a:xfrm>
              <a:off x="11602899" y="2157761"/>
              <a:ext cx="454303" cy="3908753"/>
            </a:xfrm>
            <a:prstGeom prst="rightBracket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Parentesi quadra chiusa 18"/>
            <p:cNvSpPr/>
            <p:nvPr/>
          </p:nvSpPr>
          <p:spPr>
            <a:xfrm flipH="1">
              <a:off x="7744541" y="2157761"/>
              <a:ext cx="405201" cy="3908753"/>
            </a:xfrm>
            <a:prstGeom prst="rightBracket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0" y="6493169"/>
            <a:ext cx="10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5/15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16" y="3453291"/>
            <a:ext cx="4029075" cy="2895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Setup sperimentale @CNAO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7302498" y="7346165"/>
            <a:ext cx="1317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100000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Online plots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61" y="737572"/>
            <a:ext cx="2024271" cy="251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130" y="1050653"/>
            <a:ext cx="2504629" cy="1878471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10" y="3402104"/>
            <a:ext cx="3984321" cy="2926665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5171659" y="935164"/>
            <a:ext cx="6897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Particelle: ioni carbonio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Energia dal fascio: 3,9 GeV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Particelle per spill: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8 x10</a:t>
            </a:r>
            <a:r>
              <a:rPr lang="it-IT" sz="2000" baseline="300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it-IT" sz="2000" baseline="30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Misure di energia depositata a 33 diverse profondità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65845" y="4531759"/>
            <a:ext cx="183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Fascio CNAO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5048251" y="6131826"/>
            <a:ext cx="621982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9165818" y="3462495"/>
            <a:ext cx="457200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7798980" y="3070380"/>
            <a:ext cx="364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Movimentazione fantoccio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01988" y="3439712"/>
            <a:ext cx="194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Posizione «zero»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7116657" y="3875163"/>
            <a:ext cx="1164151" cy="417998"/>
          </a:xfrm>
          <a:prstGeom prst="straightConnector1">
            <a:avLst/>
          </a:prstGeom>
          <a:ln w="31750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0" y="6493169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6/15</a:t>
            </a:r>
            <a:endParaRPr lang="it-IT" dirty="0">
              <a:solidFill>
                <a:schemeClr val="accent3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5341545" y="4955147"/>
            <a:ext cx="5490642" cy="0"/>
          </a:xfrm>
          <a:prstGeom prst="straightConnector1">
            <a:avLst/>
          </a:prstGeom>
          <a:ln w="3492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7536" y="6488670"/>
            <a:ext cx="1121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A. Tamborini - Pavia, 29.02.2016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991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Setup sperimentale 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CNAO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49769" y="891954"/>
            <a:ext cx="1006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</a:rPr>
              <a:t>Elettronica di acquisizione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7302498" y="7346165"/>
            <a:ext cx="1317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100000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Online plots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17352" y="1660834"/>
            <a:ext cx="9693649" cy="4000659"/>
            <a:chOff x="131830" y="3583720"/>
            <a:chExt cx="9025557" cy="3211439"/>
          </a:xfrm>
        </p:grpSpPr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6943319" y="5694402"/>
              <a:ext cx="2214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Pixelman software</a:t>
              </a:r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690771" y="3862726"/>
              <a:ext cx="28232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 dirty="0">
                  <a:latin typeface="Comic Sans MS" panose="030F0702030302020204" pitchFamily="66" charset="0"/>
                  <a:cs typeface="Arial" panose="020B0604020202020204" pitchFamily="34" charset="0"/>
                </a:rPr>
                <a:t> </a:t>
              </a:r>
              <a:r>
                <a:rPr lang="it-IT" altLang="en-US" sz="18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Controllo HV (Labview)</a:t>
              </a:r>
            </a:p>
          </p:txBody>
        </p:sp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830" y="4228482"/>
              <a:ext cx="3586469" cy="2068449"/>
            </a:xfrm>
            <a:prstGeom prst="rect">
              <a:avLst/>
            </a:prstGeom>
          </p:spPr>
        </p:pic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3804" y="3976449"/>
              <a:ext cx="2435196" cy="2818710"/>
            </a:xfrm>
            <a:prstGeom prst="rect">
              <a:avLst/>
            </a:prstGeom>
          </p:spPr>
        </p:pic>
        <p:sp>
          <p:nvSpPr>
            <p:cNvPr id="32" name="Freccia a destra 31"/>
            <p:cNvSpPr/>
            <p:nvPr/>
          </p:nvSpPr>
          <p:spPr>
            <a:xfrm>
              <a:off x="5572194" y="4569424"/>
              <a:ext cx="1540487" cy="179571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Freccia a destra 30"/>
            <p:cNvSpPr/>
            <p:nvPr/>
          </p:nvSpPr>
          <p:spPr>
            <a:xfrm rot="10800000">
              <a:off x="3830283" y="4780826"/>
              <a:ext cx="1539036" cy="174883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3728289" y="3583720"/>
              <a:ext cx="38555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 dirty="0">
                  <a:latin typeface="Comic Sans MS" panose="030F0702030302020204" pitchFamily="66" charset="0"/>
                  <a:cs typeface="Arial" panose="020B0604020202020204" pitchFamily="34" charset="0"/>
                </a:rPr>
                <a:t> </a:t>
              </a:r>
              <a:r>
                <a:rPr lang="it-IT" altLang="en-US" sz="1800" u="sng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Interfaccia Fitpix DAQ (Blue Box)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 flipH="1">
              <a:off x="5237852" y="3911024"/>
              <a:ext cx="262935" cy="706657"/>
            </a:xfrm>
            <a:prstGeom prst="straightConnector1">
              <a:avLst/>
            </a:prstGeom>
            <a:ln w="15875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sellaDiTesto 5"/>
          <p:cNvSpPr txBox="1"/>
          <p:nvPr/>
        </p:nvSpPr>
        <p:spPr>
          <a:xfrm>
            <a:off x="1186882" y="5738202"/>
            <a:ext cx="1015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Durata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della finestra di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acquisizione: 0.02 s (ante picco) / 0.1 s (post picco)</a:t>
            </a:r>
          </a:p>
          <a:p>
            <a:pPr algn="ctr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Tensione applicata ai fogli GEM: 320 V</a:t>
            </a:r>
          </a:p>
        </p:txBody>
      </p:sp>
      <p:pic>
        <p:nvPicPr>
          <p:cNvPr id="1026" name="Picture 2" descr="http://aladdin.utef.cvut.cz/ofat/others/Fitpix/img/pixel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35" y="1618156"/>
            <a:ext cx="3256076" cy="22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pxctrlui_prev_THL.png, 100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00" y="3697963"/>
            <a:ext cx="2048999" cy="16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0" y="6493169"/>
            <a:ext cx="104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7/15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1709</TotalTime>
  <Words>1451</Words>
  <Application>Microsoft Office PowerPoint</Application>
  <PresentationFormat>Widescreen</PresentationFormat>
  <Paragraphs>272</Paragraphs>
  <Slides>23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Gothic</vt:lpstr>
      <vt:lpstr>Comic Sans MS</vt:lpstr>
      <vt:lpstr>Monotype Sorts</vt:lpstr>
      <vt:lpstr>ＭＳ Ｐゴシック</vt:lpstr>
      <vt:lpstr>ＭＳ Ｐゴシック</vt:lpstr>
      <vt:lpstr>Times New Roman</vt:lpstr>
      <vt:lpstr>Wingdings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Aurora</dc:creator>
  <cp:lastModifiedBy>Aurora</cp:lastModifiedBy>
  <cp:revision>390</cp:revision>
  <dcterms:created xsi:type="dcterms:W3CDTF">2016-02-23T10:08:05Z</dcterms:created>
  <dcterms:modified xsi:type="dcterms:W3CDTF">2016-02-29T11:06:41Z</dcterms:modified>
</cp:coreProperties>
</file>