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78" r:id="rId11"/>
    <p:sldId id="276" r:id="rId12"/>
    <p:sldId id="265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24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37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477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9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6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5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52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37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20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8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69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A982D-63D4-49AA-8F03-63D55CC34C06}" type="datetimeFigureOut">
              <a:rPr lang="en-GB" smtClean="0"/>
              <a:t>15/03/2016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85221-0C46-448A-90BF-E4E81084A0E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2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2.gif"/><Relationship Id="rId5" Type="http://schemas.openxmlformats.org/officeDocument/2006/relationships/image" Target="../media/image34.jpeg"/><Relationship Id="rId10" Type="http://schemas.openxmlformats.org/officeDocument/2006/relationships/image" Target="../media/image1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30477" y="72415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Stato e Prospettive per </a:t>
            </a:r>
            <a:r>
              <a:rPr lang="it-IT" dirty="0" err="1" smtClean="0"/>
              <a:t>accelerator-based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Boron</a:t>
            </a:r>
            <a:r>
              <a:rPr lang="it-IT" dirty="0" smtClean="0"/>
              <a:t> </a:t>
            </a:r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Capture</a:t>
            </a:r>
            <a:r>
              <a:rPr lang="it-IT" dirty="0" smtClean="0"/>
              <a:t> </a:t>
            </a:r>
            <a:r>
              <a:rPr lang="it-IT" dirty="0" err="1" smtClean="0"/>
              <a:t>Therapy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27238" y="3425057"/>
            <a:ext cx="9144000" cy="2776639"/>
          </a:xfrm>
        </p:spPr>
        <p:txBody>
          <a:bodyPr>
            <a:normAutofit/>
          </a:bodyPr>
          <a:lstStyle/>
          <a:p>
            <a:r>
              <a:rPr lang="it-IT" smtClean="0"/>
              <a:t>CNAO-CNR-INFN </a:t>
            </a:r>
            <a:endParaRPr lang="it-IT" dirty="0" smtClean="0"/>
          </a:p>
          <a:p>
            <a:r>
              <a:rPr lang="it-IT" dirty="0" smtClean="0"/>
              <a:t>Cluster Tecnologico Lombardo Scienze della Vita</a:t>
            </a:r>
          </a:p>
          <a:p>
            <a:r>
              <a:rPr lang="it-IT" dirty="0" smtClean="0"/>
              <a:t>29 Febbraio 2016</a:t>
            </a:r>
          </a:p>
          <a:p>
            <a:endParaRPr lang="it-IT" dirty="0"/>
          </a:p>
          <a:p>
            <a:r>
              <a:rPr lang="it-IT" dirty="0" smtClean="0"/>
              <a:t>Silva </a:t>
            </a:r>
            <a:r>
              <a:rPr lang="it-IT" dirty="0" err="1" smtClean="0"/>
              <a:t>Bortolussi</a:t>
            </a:r>
            <a:r>
              <a:rPr lang="it-IT" dirty="0" smtClean="0"/>
              <a:t> </a:t>
            </a:r>
          </a:p>
          <a:p>
            <a:r>
              <a:rPr lang="it-IT" dirty="0" smtClean="0"/>
              <a:t>Per BNCT </a:t>
            </a:r>
            <a:r>
              <a:rPr lang="it-IT" dirty="0" err="1" smtClean="0"/>
              <a:t>group</a:t>
            </a:r>
            <a:r>
              <a:rPr lang="it-IT" dirty="0" smtClean="0"/>
              <a:t> - INFN e Università di Pavia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961" y="0"/>
            <a:ext cx="1252039" cy="22932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7" y="235974"/>
            <a:ext cx="2550736" cy="16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3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9333"/>
          <a:stretch>
            <a:fillRect/>
          </a:stretch>
        </p:blipFill>
        <p:spPr bwMode="auto">
          <a:xfrm>
            <a:off x="5303913" y="1484784"/>
            <a:ext cx="1163043" cy="485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47812" y="860616"/>
            <a:ext cx="7577138" cy="648072"/>
          </a:xfrm>
          <a:prstGeom prst="rect">
            <a:avLst/>
          </a:prstGeom>
        </p:spPr>
        <p:txBody>
          <a:bodyPr lIns="91407" tIns="45704" rIns="91407" bIns="45704">
            <a:normAutofit/>
          </a:bodyPr>
          <a:lstStyle/>
          <a:p>
            <a:pPr marL="342778" indent="-342778" algn="just">
              <a:spcBef>
                <a:spcPct val="20000"/>
              </a:spcBef>
              <a:defRPr/>
            </a:pPr>
            <a:r>
              <a:rPr lang="en-US" sz="2200" dirty="0" smtClean="0"/>
              <a:t>1D </a:t>
            </a:r>
            <a:r>
              <a:rPr lang="en-US" sz="2200" dirty="0"/>
              <a:t>detector </a:t>
            </a:r>
            <a:r>
              <a:rPr lang="en-US" sz="2200" dirty="0" smtClean="0"/>
              <a:t>under test: </a:t>
            </a:r>
            <a:r>
              <a:rPr lang="en-US" sz="2200" dirty="0"/>
              <a:t>a drift strip </a:t>
            </a:r>
            <a:r>
              <a:rPr lang="en-US" sz="2200" dirty="0" smtClean="0"/>
              <a:t>detector</a:t>
            </a:r>
            <a:r>
              <a:rPr lang="en-US" sz="2200" dirty="0"/>
              <a:t> </a:t>
            </a:r>
            <a:r>
              <a:rPr lang="en-US" sz="2200" dirty="0" smtClean="0"/>
              <a:t>0.5 </a:t>
            </a:r>
            <a:r>
              <a:rPr lang="en-US" sz="2200" dirty="0"/>
              <a:t>x 0.5 x 20 mm</a:t>
            </a:r>
            <a:r>
              <a:rPr lang="en-US" sz="2200" baseline="30000" dirty="0"/>
              <a:t>3 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6" name="Cubo 5"/>
          <p:cNvSpPr/>
          <p:nvPr/>
        </p:nvSpPr>
        <p:spPr>
          <a:xfrm rot="7435128">
            <a:off x="7081807" y="2841561"/>
            <a:ext cx="3282054" cy="1000128"/>
          </a:xfrm>
          <a:prstGeom prst="cube">
            <a:avLst>
              <a:gd name="adj" fmla="val 264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888088" y="5517232"/>
            <a:ext cx="958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photons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6960097" y="342900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 mm</a:t>
            </a:r>
            <a:endParaRPr lang="it-IT" dirty="0"/>
          </a:p>
        </p:txBody>
      </p:sp>
      <p:cxnSp>
        <p:nvCxnSpPr>
          <p:cNvPr id="9" name="Connettore 2 8"/>
          <p:cNvCxnSpPr>
            <a:stCxn id="8" idx="2"/>
          </p:cNvCxnSpPr>
          <p:nvPr/>
        </p:nvCxnSpPr>
        <p:spPr>
          <a:xfrm>
            <a:off x="7321734" y="3798332"/>
            <a:ext cx="430450" cy="49476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8832305" y="486916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 mm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8256242" y="4725144"/>
            <a:ext cx="648071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7392145" y="2204864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 mm</a:t>
            </a:r>
            <a:endParaRPr lang="it-IT" dirty="0"/>
          </a:p>
        </p:txBody>
      </p:sp>
      <p:cxnSp>
        <p:nvCxnSpPr>
          <p:cNvPr id="13" name="Connettore 2 12"/>
          <p:cNvCxnSpPr>
            <a:stCxn id="12" idx="2"/>
          </p:cNvCxnSpPr>
          <p:nvPr/>
        </p:nvCxnSpPr>
        <p:spPr>
          <a:xfrm>
            <a:off x="7812292" y="2574196"/>
            <a:ext cx="371940" cy="49476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File:Sem electrons photons.svg"/>
          <p:cNvPicPr>
            <a:picLocks noChangeAspect="1" noChangeArrowheads="1"/>
          </p:cNvPicPr>
          <p:nvPr/>
        </p:nvPicPr>
        <p:blipFill>
          <a:blip r:embed="rId3" cstate="print"/>
          <a:srcRect l="87884" b="69760"/>
          <a:stretch>
            <a:fillRect/>
          </a:stretch>
        </p:blipFill>
        <p:spPr bwMode="auto">
          <a:xfrm rot="20254762">
            <a:off x="6945536" y="4831630"/>
            <a:ext cx="923256" cy="576064"/>
          </a:xfrm>
          <a:prstGeom prst="rect">
            <a:avLst/>
          </a:prstGeom>
          <a:noFill/>
        </p:spPr>
      </p:pic>
      <p:sp>
        <p:nvSpPr>
          <p:cNvPr id="15" name="Rettangolo 14"/>
          <p:cNvSpPr/>
          <p:nvPr/>
        </p:nvSpPr>
        <p:spPr>
          <a:xfrm>
            <a:off x="9124950" y="1324022"/>
            <a:ext cx="2801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planar transverse field (PTF)</a:t>
            </a:r>
            <a:endParaRPr lang="it-IT" dirty="0"/>
          </a:p>
        </p:txBody>
      </p:sp>
      <p:pic>
        <p:nvPicPr>
          <p:cNvPr id="16" name="Picture 2" descr="C:\bnct\CONGRESSI\ICRR2015\papers\saverio\materiale\IMG-20150521-WA0006.jpg"/>
          <p:cNvPicPr>
            <a:picLocks noChangeAspect="1" noChangeArrowheads="1"/>
          </p:cNvPicPr>
          <p:nvPr/>
        </p:nvPicPr>
        <p:blipFill>
          <a:blip r:embed="rId4" cstate="print"/>
          <a:srcRect t="26666" b="23132"/>
          <a:stretch>
            <a:fillRect/>
          </a:stretch>
        </p:blipFill>
        <p:spPr bwMode="auto">
          <a:xfrm>
            <a:off x="268464" y="1988840"/>
            <a:ext cx="4819426" cy="4032448"/>
          </a:xfrm>
          <a:prstGeom prst="rect">
            <a:avLst/>
          </a:prstGeom>
          <a:noFill/>
        </p:spPr>
      </p:pic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397489" y="33669"/>
            <a:ext cx="10774413" cy="1024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5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Boron</a:t>
            </a:r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5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SPECT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e 17"/>
          <p:cNvSpPr/>
          <p:nvPr/>
        </p:nvSpPr>
        <p:spPr>
          <a:xfrm>
            <a:off x="8555528" y="5268744"/>
            <a:ext cx="3548661" cy="12356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002060"/>
                </a:solidFill>
              </a:rPr>
              <a:t>Tecniche di ricostruzione delle immagini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80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45430" y="-3208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Nuovi composti borati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83" y="1490378"/>
            <a:ext cx="3056927" cy="3060404"/>
          </a:xfrm>
          <a:prstGeom prst="rect">
            <a:avLst/>
          </a:prstGeom>
        </p:spPr>
      </p:pic>
      <p:pic>
        <p:nvPicPr>
          <p:cNvPr id="6" name="Picture 7" descr="micell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209" r="1526" b="51411"/>
          <a:stretch>
            <a:fillRect/>
          </a:stretch>
        </p:blipFill>
        <p:spPr bwMode="auto">
          <a:xfrm rot="-1580171">
            <a:off x="251096" y="4970636"/>
            <a:ext cx="2282562" cy="166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Tietze formule mod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</a:blip>
          <a:srcRect l="49161" b="67085"/>
          <a:stretch>
            <a:fillRect/>
          </a:stretch>
        </p:blipFill>
        <p:spPr bwMode="auto">
          <a:xfrm>
            <a:off x="2241754" y="5090136"/>
            <a:ext cx="5514819" cy="154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4211" y="917957"/>
            <a:ext cx="4735307" cy="3128857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3259825" y="3732853"/>
            <a:ext cx="3007626" cy="100936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dirty="0" smtClean="0">
                <a:solidFill>
                  <a:srgbClr val="002060"/>
                </a:solidFill>
              </a:rPr>
              <a:t>Uniformità nel tumore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4157632" y="2373892"/>
            <a:ext cx="2746435" cy="100936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dirty="0">
                <a:solidFill>
                  <a:srgbClr val="002060"/>
                </a:solidFill>
              </a:rPr>
              <a:t>Alta selettività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097179" y="1330570"/>
            <a:ext cx="2433671" cy="100623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dirty="0">
                <a:solidFill>
                  <a:srgbClr val="002060"/>
                </a:solidFill>
              </a:rPr>
              <a:t>Bassa tossicità</a:t>
            </a:r>
            <a:endParaRPr lang="en-GB" sz="2600" dirty="0">
              <a:solidFill>
                <a:srgbClr val="002060"/>
              </a:solidFill>
            </a:endParaRPr>
          </a:p>
        </p:txBody>
      </p:sp>
      <p:sp>
        <p:nvSpPr>
          <p:cNvPr id="14" name="Stella a 16 punte 13"/>
          <p:cNvSpPr/>
          <p:nvPr/>
        </p:nvSpPr>
        <p:spPr>
          <a:xfrm>
            <a:off x="8388603" y="4102532"/>
            <a:ext cx="3219450" cy="2706328"/>
          </a:xfrm>
          <a:prstGeom prst="star16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dirty="0" err="1">
                <a:solidFill>
                  <a:srgbClr val="002060"/>
                </a:solidFill>
              </a:rPr>
              <a:t>Uptake</a:t>
            </a:r>
            <a:r>
              <a:rPr lang="it-IT" sz="2600" dirty="0">
                <a:solidFill>
                  <a:srgbClr val="002060"/>
                </a:solidFill>
              </a:rPr>
              <a:t> cellule dormienti</a:t>
            </a:r>
            <a:endParaRPr lang="en-GB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87375" y="147675"/>
            <a:ext cx="515548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livello cellulare?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544052" y="1761203"/>
            <a:ext cx="1578077" cy="2094271"/>
            <a:chOff x="671052" y="1799303"/>
            <a:chExt cx="1578077" cy="2094271"/>
          </a:xfrm>
        </p:grpSpPr>
        <p:sp>
          <p:nvSpPr>
            <p:cNvPr id="5" name="Rettangolo arrotondato 4"/>
            <p:cNvSpPr/>
            <p:nvPr/>
          </p:nvSpPr>
          <p:spPr>
            <a:xfrm>
              <a:off x="671052" y="1799303"/>
              <a:ext cx="1578077" cy="209427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e 5"/>
            <p:cNvSpPr/>
            <p:nvPr/>
          </p:nvSpPr>
          <p:spPr>
            <a:xfrm>
              <a:off x="899652" y="2227006"/>
              <a:ext cx="634180" cy="6120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4944602" y="1761203"/>
            <a:ext cx="1578077" cy="2094271"/>
            <a:chOff x="671052" y="1799303"/>
            <a:chExt cx="1578077" cy="2094271"/>
          </a:xfrm>
        </p:grpSpPr>
        <p:sp>
          <p:nvSpPr>
            <p:cNvPr id="9" name="Rettangolo arrotondato 8"/>
            <p:cNvSpPr/>
            <p:nvPr/>
          </p:nvSpPr>
          <p:spPr>
            <a:xfrm>
              <a:off x="671052" y="1799303"/>
              <a:ext cx="1578077" cy="209427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e 9"/>
            <p:cNvSpPr/>
            <p:nvPr/>
          </p:nvSpPr>
          <p:spPr>
            <a:xfrm>
              <a:off x="899652" y="2227006"/>
              <a:ext cx="634180" cy="6120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2679122" y="1761203"/>
            <a:ext cx="1578077" cy="2094271"/>
            <a:chOff x="671052" y="1799303"/>
            <a:chExt cx="1578077" cy="2094271"/>
          </a:xfrm>
        </p:grpSpPr>
        <p:sp>
          <p:nvSpPr>
            <p:cNvPr id="12" name="Rettangolo arrotondato 11"/>
            <p:cNvSpPr/>
            <p:nvPr/>
          </p:nvSpPr>
          <p:spPr>
            <a:xfrm>
              <a:off x="671052" y="1799303"/>
              <a:ext cx="1578077" cy="209427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e 12"/>
            <p:cNvSpPr/>
            <p:nvPr/>
          </p:nvSpPr>
          <p:spPr>
            <a:xfrm>
              <a:off x="899652" y="2227006"/>
              <a:ext cx="634180" cy="6120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Ovale 13"/>
          <p:cNvSpPr/>
          <p:nvPr/>
        </p:nvSpPr>
        <p:spPr>
          <a:xfrm>
            <a:off x="1333090" y="1600200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e 14"/>
          <p:cNvSpPr/>
          <p:nvPr/>
        </p:nvSpPr>
        <p:spPr>
          <a:xfrm>
            <a:off x="303041" y="2209800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e 15"/>
          <p:cNvSpPr/>
          <p:nvPr/>
        </p:nvSpPr>
        <p:spPr>
          <a:xfrm>
            <a:off x="316271" y="3232150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e 16"/>
          <p:cNvSpPr/>
          <p:nvPr/>
        </p:nvSpPr>
        <p:spPr>
          <a:xfrm>
            <a:off x="962332" y="3932845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e 17"/>
          <p:cNvSpPr/>
          <p:nvPr/>
        </p:nvSpPr>
        <p:spPr>
          <a:xfrm>
            <a:off x="1967186" y="3942306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e 18"/>
          <p:cNvSpPr/>
          <p:nvPr/>
        </p:nvSpPr>
        <p:spPr>
          <a:xfrm>
            <a:off x="2158795" y="2374285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e 19"/>
          <p:cNvSpPr/>
          <p:nvPr/>
        </p:nvSpPr>
        <p:spPr>
          <a:xfrm>
            <a:off x="2865115" y="1987774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e 20"/>
          <p:cNvSpPr/>
          <p:nvPr/>
        </p:nvSpPr>
        <p:spPr>
          <a:xfrm>
            <a:off x="3779515" y="2038798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e 21"/>
          <p:cNvSpPr/>
          <p:nvPr/>
        </p:nvSpPr>
        <p:spPr>
          <a:xfrm>
            <a:off x="2907722" y="3346450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e 22"/>
          <p:cNvSpPr/>
          <p:nvPr/>
        </p:nvSpPr>
        <p:spPr>
          <a:xfrm>
            <a:off x="3224812" y="2639245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e 23"/>
          <p:cNvSpPr/>
          <p:nvPr/>
        </p:nvSpPr>
        <p:spPr>
          <a:xfrm>
            <a:off x="3653575" y="2889986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e 24"/>
          <p:cNvSpPr/>
          <p:nvPr/>
        </p:nvSpPr>
        <p:spPr>
          <a:xfrm>
            <a:off x="3867632" y="2597374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e 25"/>
          <p:cNvSpPr/>
          <p:nvPr/>
        </p:nvSpPr>
        <p:spPr>
          <a:xfrm>
            <a:off x="3876066" y="3403600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e 26"/>
          <p:cNvSpPr/>
          <p:nvPr/>
        </p:nvSpPr>
        <p:spPr>
          <a:xfrm>
            <a:off x="5335337" y="2394602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e 27"/>
          <p:cNvSpPr/>
          <p:nvPr/>
        </p:nvSpPr>
        <p:spPr>
          <a:xfrm>
            <a:off x="5561177" y="2317135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e 28"/>
          <p:cNvSpPr/>
          <p:nvPr/>
        </p:nvSpPr>
        <p:spPr>
          <a:xfrm>
            <a:off x="5433767" y="2604710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e 29"/>
          <p:cNvSpPr/>
          <p:nvPr/>
        </p:nvSpPr>
        <p:spPr>
          <a:xfrm>
            <a:off x="5614737" y="2540224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sellaDiTesto 30"/>
          <p:cNvSpPr txBox="1"/>
          <p:nvPr/>
        </p:nvSpPr>
        <p:spPr>
          <a:xfrm>
            <a:off x="7083361" y="2430912"/>
            <a:ext cx="4654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Dose? Effetto Biologico?</a:t>
            </a:r>
            <a:endParaRPr lang="en-GB" sz="3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7083361" y="3796846"/>
            <a:ext cx="5260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Misura intracellulare di </a:t>
            </a:r>
            <a:r>
              <a:rPr lang="it-IT" sz="3600" baseline="30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10</a:t>
            </a:r>
            <a:r>
              <a:rPr lang="it-IT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</a:t>
            </a:r>
            <a:endParaRPr lang="en-GB" sz="3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3" name="Freccia in giù 32"/>
          <p:cNvSpPr/>
          <p:nvPr/>
        </p:nvSpPr>
        <p:spPr>
          <a:xfrm>
            <a:off x="9410536" y="3147847"/>
            <a:ext cx="435077" cy="668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uppo 33"/>
          <p:cNvGrpSpPr/>
          <p:nvPr/>
        </p:nvGrpSpPr>
        <p:grpSpPr>
          <a:xfrm>
            <a:off x="503794" y="4479823"/>
            <a:ext cx="1578077" cy="2094271"/>
            <a:chOff x="671052" y="1799303"/>
            <a:chExt cx="1578077" cy="2094271"/>
          </a:xfrm>
        </p:grpSpPr>
        <p:sp>
          <p:nvSpPr>
            <p:cNvPr id="35" name="Rettangolo arrotondato 34"/>
            <p:cNvSpPr/>
            <p:nvPr/>
          </p:nvSpPr>
          <p:spPr>
            <a:xfrm>
              <a:off x="671052" y="1799303"/>
              <a:ext cx="1578077" cy="209427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e 35"/>
            <p:cNvSpPr/>
            <p:nvPr/>
          </p:nvSpPr>
          <p:spPr>
            <a:xfrm>
              <a:off x="899652" y="2227006"/>
              <a:ext cx="634180" cy="6120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Ovale 36"/>
          <p:cNvSpPr/>
          <p:nvPr/>
        </p:nvSpPr>
        <p:spPr>
          <a:xfrm>
            <a:off x="835452" y="4614344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e 37"/>
          <p:cNvSpPr/>
          <p:nvPr/>
        </p:nvSpPr>
        <p:spPr>
          <a:xfrm rot="1200000">
            <a:off x="1659724" y="4768415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e 38"/>
          <p:cNvSpPr/>
          <p:nvPr/>
        </p:nvSpPr>
        <p:spPr>
          <a:xfrm>
            <a:off x="1460500" y="6228305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e 39"/>
          <p:cNvSpPr/>
          <p:nvPr/>
        </p:nvSpPr>
        <p:spPr>
          <a:xfrm>
            <a:off x="1572339" y="5399907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e 40"/>
          <p:cNvSpPr/>
          <p:nvPr/>
        </p:nvSpPr>
        <p:spPr>
          <a:xfrm>
            <a:off x="834922" y="5989689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e 41"/>
          <p:cNvSpPr/>
          <p:nvPr/>
        </p:nvSpPr>
        <p:spPr>
          <a:xfrm>
            <a:off x="1089742" y="5178711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e 43"/>
          <p:cNvSpPr/>
          <p:nvPr/>
        </p:nvSpPr>
        <p:spPr>
          <a:xfrm>
            <a:off x="1724739" y="6016880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tangolo arrotondato 44"/>
          <p:cNvSpPr/>
          <p:nvPr/>
        </p:nvSpPr>
        <p:spPr>
          <a:xfrm>
            <a:off x="2639275" y="5178711"/>
            <a:ext cx="3049312" cy="6108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e 45"/>
          <p:cNvSpPr/>
          <p:nvPr/>
        </p:nvSpPr>
        <p:spPr>
          <a:xfrm>
            <a:off x="2865115" y="5399907"/>
            <a:ext cx="1041810" cy="30034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e 46"/>
          <p:cNvSpPr/>
          <p:nvPr/>
        </p:nvSpPr>
        <p:spPr>
          <a:xfrm>
            <a:off x="2728163" y="5246066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e 47"/>
          <p:cNvSpPr/>
          <p:nvPr/>
        </p:nvSpPr>
        <p:spPr>
          <a:xfrm>
            <a:off x="3116537" y="5427962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e 48"/>
          <p:cNvSpPr/>
          <p:nvPr/>
        </p:nvSpPr>
        <p:spPr>
          <a:xfrm>
            <a:off x="4485680" y="5550866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e 50"/>
          <p:cNvSpPr/>
          <p:nvPr/>
        </p:nvSpPr>
        <p:spPr>
          <a:xfrm>
            <a:off x="3925928" y="5608016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e 51"/>
          <p:cNvSpPr/>
          <p:nvPr/>
        </p:nvSpPr>
        <p:spPr>
          <a:xfrm>
            <a:off x="4109836" y="5342757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e 52"/>
          <p:cNvSpPr/>
          <p:nvPr/>
        </p:nvSpPr>
        <p:spPr>
          <a:xfrm>
            <a:off x="4606641" y="5293011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e 53"/>
          <p:cNvSpPr/>
          <p:nvPr/>
        </p:nvSpPr>
        <p:spPr>
          <a:xfrm>
            <a:off x="5128140" y="5469808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uppo 60"/>
          <p:cNvGrpSpPr/>
          <p:nvPr/>
        </p:nvGrpSpPr>
        <p:grpSpPr>
          <a:xfrm>
            <a:off x="5988314" y="4276546"/>
            <a:ext cx="1714418" cy="2246721"/>
            <a:chOff x="6733698" y="4259621"/>
            <a:chExt cx="2138453" cy="2524238"/>
          </a:xfrm>
        </p:grpSpPr>
        <p:sp>
          <p:nvSpPr>
            <p:cNvPr id="59" name="Figura a mano libera 58"/>
            <p:cNvSpPr/>
            <p:nvPr/>
          </p:nvSpPr>
          <p:spPr>
            <a:xfrm>
              <a:off x="6733698" y="4259621"/>
              <a:ext cx="2138453" cy="2524238"/>
            </a:xfrm>
            <a:custGeom>
              <a:avLst/>
              <a:gdLst>
                <a:gd name="connsiteX0" fmla="*/ 445578 w 2138453"/>
                <a:gd name="connsiteY0" fmla="*/ 1300920 h 2524238"/>
                <a:gd name="connsiteX1" fmla="*/ 420864 w 2138453"/>
                <a:gd name="connsiteY1" fmla="*/ 1239136 h 2524238"/>
                <a:gd name="connsiteX2" fmla="*/ 383794 w 2138453"/>
                <a:gd name="connsiteY2" fmla="*/ 1226779 h 2524238"/>
                <a:gd name="connsiteX3" fmla="*/ 359080 w 2138453"/>
                <a:gd name="connsiteY3" fmla="*/ 1177352 h 2524238"/>
                <a:gd name="connsiteX4" fmla="*/ 309653 w 2138453"/>
                <a:gd name="connsiteY4" fmla="*/ 1103211 h 2524238"/>
                <a:gd name="connsiteX5" fmla="*/ 272583 w 2138453"/>
                <a:gd name="connsiteY5" fmla="*/ 1041428 h 2524238"/>
                <a:gd name="connsiteX6" fmla="*/ 247870 w 2138453"/>
                <a:gd name="connsiteY6" fmla="*/ 992001 h 2524238"/>
                <a:gd name="connsiteX7" fmla="*/ 210799 w 2138453"/>
                <a:gd name="connsiteY7" fmla="*/ 954930 h 2524238"/>
                <a:gd name="connsiteX8" fmla="*/ 198443 w 2138453"/>
                <a:gd name="connsiteY8" fmla="*/ 917860 h 2524238"/>
                <a:gd name="connsiteX9" fmla="*/ 161372 w 2138453"/>
                <a:gd name="connsiteY9" fmla="*/ 831363 h 2524238"/>
                <a:gd name="connsiteX10" fmla="*/ 124302 w 2138453"/>
                <a:gd name="connsiteY10" fmla="*/ 658368 h 2524238"/>
                <a:gd name="connsiteX11" fmla="*/ 111945 w 2138453"/>
                <a:gd name="connsiteY11" fmla="*/ 559514 h 2524238"/>
                <a:gd name="connsiteX12" fmla="*/ 124302 w 2138453"/>
                <a:gd name="connsiteY12" fmla="*/ 3460 h 2524238"/>
                <a:gd name="connsiteX13" fmla="*/ 136659 w 2138453"/>
                <a:gd name="connsiteY13" fmla="*/ 52887 h 2524238"/>
                <a:gd name="connsiteX14" fmla="*/ 149016 w 2138453"/>
                <a:gd name="connsiteY14" fmla="*/ 89957 h 2524238"/>
                <a:gd name="connsiteX15" fmla="*/ 198443 w 2138453"/>
                <a:gd name="connsiteY15" fmla="*/ 176455 h 2524238"/>
                <a:gd name="connsiteX16" fmla="*/ 235513 w 2138453"/>
                <a:gd name="connsiteY16" fmla="*/ 238238 h 2524238"/>
                <a:gd name="connsiteX17" fmla="*/ 272583 w 2138453"/>
                <a:gd name="connsiteY17" fmla="*/ 262952 h 2524238"/>
                <a:gd name="connsiteX18" fmla="*/ 359080 w 2138453"/>
                <a:gd name="connsiteY18" fmla="*/ 361806 h 2524238"/>
                <a:gd name="connsiteX19" fmla="*/ 445578 w 2138453"/>
                <a:gd name="connsiteY19" fmla="*/ 460660 h 2524238"/>
                <a:gd name="connsiteX20" fmla="*/ 507361 w 2138453"/>
                <a:gd name="connsiteY20" fmla="*/ 534801 h 2524238"/>
                <a:gd name="connsiteX21" fmla="*/ 556788 w 2138453"/>
                <a:gd name="connsiteY21" fmla="*/ 559514 h 2524238"/>
                <a:gd name="connsiteX22" fmla="*/ 618572 w 2138453"/>
                <a:gd name="connsiteY22" fmla="*/ 608941 h 2524238"/>
                <a:gd name="connsiteX23" fmla="*/ 655643 w 2138453"/>
                <a:gd name="connsiteY23" fmla="*/ 633655 h 2524238"/>
                <a:gd name="connsiteX24" fmla="*/ 729783 w 2138453"/>
                <a:gd name="connsiteY24" fmla="*/ 658368 h 2524238"/>
                <a:gd name="connsiteX25" fmla="*/ 779210 w 2138453"/>
                <a:gd name="connsiteY25" fmla="*/ 658368 h 2524238"/>
                <a:gd name="connsiteX26" fmla="*/ 791567 w 2138453"/>
                <a:gd name="connsiteY26" fmla="*/ 275309 h 2524238"/>
                <a:gd name="connsiteX27" fmla="*/ 816280 w 2138453"/>
                <a:gd name="connsiteY27" fmla="*/ 225882 h 2524238"/>
                <a:gd name="connsiteX28" fmla="*/ 865707 w 2138453"/>
                <a:gd name="connsiteY28" fmla="*/ 151741 h 2524238"/>
                <a:gd name="connsiteX29" fmla="*/ 890421 w 2138453"/>
                <a:gd name="connsiteY29" fmla="*/ 114671 h 2524238"/>
                <a:gd name="connsiteX30" fmla="*/ 902778 w 2138453"/>
                <a:gd name="connsiteY30" fmla="*/ 77601 h 2524238"/>
                <a:gd name="connsiteX31" fmla="*/ 915134 w 2138453"/>
                <a:gd name="connsiteY31" fmla="*/ 188811 h 2524238"/>
                <a:gd name="connsiteX32" fmla="*/ 939848 w 2138453"/>
                <a:gd name="connsiteY32" fmla="*/ 287665 h 2524238"/>
                <a:gd name="connsiteX33" fmla="*/ 952205 w 2138453"/>
                <a:gd name="connsiteY33" fmla="*/ 349449 h 2524238"/>
                <a:gd name="connsiteX34" fmla="*/ 989275 w 2138453"/>
                <a:gd name="connsiteY34" fmla="*/ 448303 h 2524238"/>
                <a:gd name="connsiteX35" fmla="*/ 1026345 w 2138453"/>
                <a:gd name="connsiteY35" fmla="*/ 571871 h 2524238"/>
                <a:gd name="connsiteX36" fmla="*/ 1051059 w 2138453"/>
                <a:gd name="connsiteY36" fmla="*/ 720152 h 2524238"/>
                <a:gd name="connsiteX37" fmla="*/ 1125199 w 2138453"/>
                <a:gd name="connsiteY37" fmla="*/ 695438 h 2524238"/>
                <a:gd name="connsiteX38" fmla="*/ 1236410 w 2138453"/>
                <a:gd name="connsiteY38" fmla="*/ 683082 h 2524238"/>
                <a:gd name="connsiteX39" fmla="*/ 1335264 w 2138453"/>
                <a:gd name="connsiteY39" fmla="*/ 670725 h 2524238"/>
                <a:gd name="connsiteX40" fmla="*/ 1458832 w 2138453"/>
                <a:gd name="connsiteY40" fmla="*/ 633655 h 2524238"/>
                <a:gd name="connsiteX41" fmla="*/ 1495902 w 2138453"/>
                <a:gd name="connsiteY41" fmla="*/ 621298 h 2524238"/>
                <a:gd name="connsiteX42" fmla="*/ 1582399 w 2138453"/>
                <a:gd name="connsiteY42" fmla="*/ 584228 h 2524238"/>
                <a:gd name="connsiteX43" fmla="*/ 1594756 w 2138453"/>
                <a:gd name="connsiteY43" fmla="*/ 547157 h 2524238"/>
                <a:gd name="connsiteX44" fmla="*/ 1631826 w 2138453"/>
                <a:gd name="connsiteY44" fmla="*/ 522444 h 2524238"/>
                <a:gd name="connsiteX45" fmla="*/ 1656540 w 2138453"/>
                <a:gd name="connsiteY45" fmla="*/ 448303 h 2524238"/>
                <a:gd name="connsiteX46" fmla="*/ 1644183 w 2138453"/>
                <a:gd name="connsiteY46" fmla="*/ 596584 h 2524238"/>
                <a:gd name="connsiteX47" fmla="*/ 1594756 w 2138453"/>
                <a:gd name="connsiteY47" fmla="*/ 695438 h 2524238"/>
                <a:gd name="connsiteX48" fmla="*/ 1570043 w 2138453"/>
                <a:gd name="connsiteY48" fmla="*/ 769579 h 2524238"/>
                <a:gd name="connsiteX49" fmla="*/ 1532972 w 2138453"/>
                <a:gd name="connsiteY49" fmla="*/ 843720 h 2524238"/>
                <a:gd name="connsiteX50" fmla="*/ 1495902 w 2138453"/>
                <a:gd name="connsiteY50" fmla="*/ 856076 h 2524238"/>
                <a:gd name="connsiteX51" fmla="*/ 1458832 w 2138453"/>
                <a:gd name="connsiteY51" fmla="*/ 905503 h 2524238"/>
                <a:gd name="connsiteX52" fmla="*/ 1421761 w 2138453"/>
                <a:gd name="connsiteY52" fmla="*/ 917860 h 2524238"/>
                <a:gd name="connsiteX53" fmla="*/ 1397048 w 2138453"/>
                <a:gd name="connsiteY53" fmla="*/ 954930 h 2524238"/>
                <a:gd name="connsiteX54" fmla="*/ 1359978 w 2138453"/>
                <a:gd name="connsiteY54" fmla="*/ 979644 h 2524238"/>
                <a:gd name="connsiteX55" fmla="*/ 1285837 w 2138453"/>
                <a:gd name="connsiteY55" fmla="*/ 1053784 h 2524238"/>
                <a:gd name="connsiteX56" fmla="*/ 1335264 w 2138453"/>
                <a:gd name="connsiteY56" fmla="*/ 1066141 h 2524238"/>
                <a:gd name="connsiteX57" fmla="*/ 1656540 w 2138453"/>
                <a:gd name="connsiteY57" fmla="*/ 1103211 h 2524238"/>
                <a:gd name="connsiteX58" fmla="*/ 1743037 w 2138453"/>
                <a:gd name="connsiteY58" fmla="*/ 1140282 h 2524238"/>
                <a:gd name="connsiteX59" fmla="*/ 1804821 w 2138453"/>
                <a:gd name="connsiteY59" fmla="*/ 1177352 h 2524238"/>
                <a:gd name="connsiteX60" fmla="*/ 1854248 w 2138453"/>
                <a:gd name="connsiteY60" fmla="*/ 1202065 h 2524238"/>
                <a:gd name="connsiteX61" fmla="*/ 1940745 w 2138453"/>
                <a:gd name="connsiteY61" fmla="*/ 1263849 h 2524238"/>
                <a:gd name="connsiteX62" fmla="*/ 2002529 w 2138453"/>
                <a:gd name="connsiteY62" fmla="*/ 1337990 h 2524238"/>
                <a:gd name="connsiteX63" fmla="*/ 2027243 w 2138453"/>
                <a:gd name="connsiteY63" fmla="*/ 1375060 h 2524238"/>
                <a:gd name="connsiteX64" fmla="*/ 2064313 w 2138453"/>
                <a:gd name="connsiteY64" fmla="*/ 1412130 h 2524238"/>
                <a:gd name="connsiteX65" fmla="*/ 2101383 w 2138453"/>
                <a:gd name="connsiteY65" fmla="*/ 1523341 h 2524238"/>
                <a:gd name="connsiteX66" fmla="*/ 2113740 w 2138453"/>
                <a:gd name="connsiteY66" fmla="*/ 1585125 h 2524238"/>
                <a:gd name="connsiteX67" fmla="*/ 2138453 w 2138453"/>
                <a:gd name="connsiteY67" fmla="*/ 1671622 h 2524238"/>
                <a:gd name="connsiteX68" fmla="*/ 2126097 w 2138453"/>
                <a:gd name="connsiteY68" fmla="*/ 1931114 h 2524238"/>
                <a:gd name="connsiteX69" fmla="*/ 2101383 w 2138453"/>
                <a:gd name="connsiteY69" fmla="*/ 1894044 h 2524238"/>
                <a:gd name="connsiteX70" fmla="*/ 2064313 w 2138453"/>
                <a:gd name="connsiteY70" fmla="*/ 1856974 h 2524238"/>
                <a:gd name="connsiteX71" fmla="*/ 2027243 w 2138453"/>
                <a:gd name="connsiteY71" fmla="*/ 1807547 h 2524238"/>
                <a:gd name="connsiteX72" fmla="*/ 1990172 w 2138453"/>
                <a:gd name="connsiteY72" fmla="*/ 1782833 h 2524238"/>
                <a:gd name="connsiteX73" fmla="*/ 1903675 w 2138453"/>
                <a:gd name="connsiteY73" fmla="*/ 1696336 h 2524238"/>
                <a:gd name="connsiteX74" fmla="*/ 1866605 w 2138453"/>
                <a:gd name="connsiteY74" fmla="*/ 1671622 h 2524238"/>
                <a:gd name="connsiteX75" fmla="*/ 1829534 w 2138453"/>
                <a:gd name="connsiteY75" fmla="*/ 1659265 h 2524238"/>
                <a:gd name="connsiteX76" fmla="*/ 1767751 w 2138453"/>
                <a:gd name="connsiteY76" fmla="*/ 1634552 h 2524238"/>
                <a:gd name="connsiteX77" fmla="*/ 1631826 w 2138453"/>
                <a:gd name="connsiteY77" fmla="*/ 1646909 h 2524238"/>
                <a:gd name="connsiteX78" fmla="*/ 1656540 w 2138453"/>
                <a:gd name="connsiteY78" fmla="*/ 1683979 h 2524238"/>
                <a:gd name="connsiteX79" fmla="*/ 1607113 w 2138453"/>
                <a:gd name="connsiteY79" fmla="*/ 2054682 h 2524238"/>
                <a:gd name="connsiteX80" fmla="*/ 1582399 w 2138453"/>
                <a:gd name="connsiteY80" fmla="*/ 2091752 h 2524238"/>
                <a:gd name="connsiteX81" fmla="*/ 1545329 w 2138453"/>
                <a:gd name="connsiteY81" fmla="*/ 2165893 h 2524238"/>
                <a:gd name="connsiteX82" fmla="*/ 1508259 w 2138453"/>
                <a:gd name="connsiteY82" fmla="*/ 2277103 h 2524238"/>
                <a:gd name="connsiteX83" fmla="*/ 1471188 w 2138453"/>
                <a:gd name="connsiteY83" fmla="*/ 2301817 h 2524238"/>
                <a:gd name="connsiteX84" fmla="*/ 1384691 w 2138453"/>
                <a:gd name="connsiteY84" fmla="*/ 2400671 h 2524238"/>
                <a:gd name="connsiteX85" fmla="*/ 1347621 w 2138453"/>
                <a:gd name="connsiteY85" fmla="*/ 2437741 h 2524238"/>
                <a:gd name="connsiteX86" fmla="*/ 1298194 w 2138453"/>
                <a:gd name="connsiteY86" fmla="*/ 2462455 h 2524238"/>
                <a:gd name="connsiteX87" fmla="*/ 1261124 w 2138453"/>
                <a:gd name="connsiteY87" fmla="*/ 2499525 h 2524238"/>
                <a:gd name="connsiteX88" fmla="*/ 1162270 w 2138453"/>
                <a:gd name="connsiteY88" fmla="*/ 2524238 h 2524238"/>
                <a:gd name="connsiteX89" fmla="*/ 1112843 w 2138453"/>
                <a:gd name="connsiteY89" fmla="*/ 1992898 h 2524238"/>
                <a:gd name="connsiteX90" fmla="*/ 1063416 w 2138453"/>
                <a:gd name="connsiteY90" fmla="*/ 1869330 h 2524238"/>
                <a:gd name="connsiteX91" fmla="*/ 976918 w 2138453"/>
                <a:gd name="connsiteY91" fmla="*/ 1906401 h 2524238"/>
                <a:gd name="connsiteX92" fmla="*/ 890421 w 2138453"/>
                <a:gd name="connsiteY92" fmla="*/ 1931114 h 2524238"/>
                <a:gd name="connsiteX93" fmla="*/ 816280 w 2138453"/>
                <a:gd name="connsiteY93" fmla="*/ 1955828 h 2524238"/>
                <a:gd name="connsiteX94" fmla="*/ 754497 w 2138453"/>
                <a:gd name="connsiteY94" fmla="*/ 2005255 h 2524238"/>
                <a:gd name="connsiteX95" fmla="*/ 680356 w 2138453"/>
                <a:gd name="connsiteY95" fmla="*/ 2054682 h 2524238"/>
                <a:gd name="connsiteX96" fmla="*/ 655643 w 2138453"/>
                <a:gd name="connsiteY96" fmla="*/ 2091752 h 2524238"/>
                <a:gd name="connsiteX97" fmla="*/ 618572 w 2138453"/>
                <a:gd name="connsiteY97" fmla="*/ 2104109 h 2524238"/>
                <a:gd name="connsiteX98" fmla="*/ 569145 w 2138453"/>
                <a:gd name="connsiteY98" fmla="*/ 2153536 h 2524238"/>
                <a:gd name="connsiteX99" fmla="*/ 482648 w 2138453"/>
                <a:gd name="connsiteY99" fmla="*/ 2215320 h 2524238"/>
                <a:gd name="connsiteX100" fmla="*/ 408507 w 2138453"/>
                <a:gd name="connsiteY100" fmla="*/ 2264747 h 2524238"/>
                <a:gd name="connsiteX101" fmla="*/ 371437 w 2138453"/>
                <a:gd name="connsiteY101" fmla="*/ 2314174 h 2524238"/>
                <a:gd name="connsiteX102" fmla="*/ 297297 w 2138453"/>
                <a:gd name="connsiteY102" fmla="*/ 2363601 h 2524238"/>
                <a:gd name="connsiteX103" fmla="*/ 284940 w 2138453"/>
                <a:gd name="connsiteY103" fmla="*/ 1980541 h 2524238"/>
                <a:gd name="connsiteX104" fmla="*/ 309653 w 2138453"/>
                <a:gd name="connsiteY104" fmla="*/ 1869330 h 2524238"/>
                <a:gd name="connsiteX105" fmla="*/ 359080 w 2138453"/>
                <a:gd name="connsiteY105" fmla="*/ 1622195 h 2524238"/>
                <a:gd name="connsiteX106" fmla="*/ 371437 w 2138453"/>
                <a:gd name="connsiteY106" fmla="*/ 1585125 h 2524238"/>
                <a:gd name="connsiteX107" fmla="*/ 408507 w 2138453"/>
                <a:gd name="connsiteY107" fmla="*/ 1560411 h 2524238"/>
                <a:gd name="connsiteX108" fmla="*/ 445578 w 2138453"/>
                <a:gd name="connsiteY108" fmla="*/ 1412130 h 2524238"/>
                <a:gd name="connsiteX109" fmla="*/ 420864 w 2138453"/>
                <a:gd name="connsiteY109" fmla="*/ 1449201 h 2524238"/>
                <a:gd name="connsiteX110" fmla="*/ 383794 w 2138453"/>
                <a:gd name="connsiteY110" fmla="*/ 1461557 h 2524238"/>
                <a:gd name="connsiteX111" fmla="*/ 247870 w 2138453"/>
                <a:gd name="connsiteY111" fmla="*/ 1473914 h 2524238"/>
                <a:gd name="connsiteX112" fmla="*/ 50161 w 2138453"/>
                <a:gd name="connsiteY112" fmla="*/ 1510984 h 2524238"/>
                <a:gd name="connsiteX113" fmla="*/ 734 w 2138453"/>
                <a:gd name="connsiteY113" fmla="*/ 1498628 h 2524238"/>
                <a:gd name="connsiteX114" fmla="*/ 37805 w 2138453"/>
                <a:gd name="connsiteY114" fmla="*/ 1486271 h 2524238"/>
                <a:gd name="connsiteX115" fmla="*/ 87232 w 2138453"/>
                <a:gd name="connsiteY115" fmla="*/ 1473914 h 2524238"/>
                <a:gd name="connsiteX116" fmla="*/ 161372 w 2138453"/>
                <a:gd name="connsiteY116" fmla="*/ 1424487 h 2524238"/>
                <a:gd name="connsiteX117" fmla="*/ 198443 w 2138453"/>
                <a:gd name="connsiteY117" fmla="*/ 1399774 h 2524238"/>
                <a:gd name="connsiteX118" fmla="*/ 247870 w 2138453"/>
                <a:gd name="connsiteY118" fmla="*/ 1387417 h 2524238"/>
                <a:gd name="connsiteX119" fmla="*/ 309653 w 2138453"/>
                <a:gd name="connsiteY119" fmla="*/ 1375060 h 2524238"/>
                <a:gd name="connsiteX120" fmla="*/ 346724 w 2138453"/>
                <a:gd name="connsiteY120" fmla="*/ 1362703 h 2524238"/>
                <a:gd name="connsiteX121" fmla="*/ 396151 w 2138453"/>
                <a:gd name="connsiteY121" fmla="*/ 1350347 h 2524238"/>
                <a:gd name="connsiteX122" fmla="*/ 445578 w 2138453"/>
                <a:gd name="connsiteY122" fmla="*/ 1300920 h 252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138453" h="2524238">
                  <a:moveTo>
                    <a:pt x="445578" y="1300920"/>
                  </a:moveTo>
                  <a:cubicBezTo>
                    <a:pt x="449697" y="1282385"/>
                    <a:pt x="435064" y="1256176"/>
                    <a:pt x="420864" y="1239136"/>
                  </a:cubicBezTo>
                  <a:cubicBezTo>
                    <a:pt x="412526" y="1229130"/>
                    <a:pt x="393004" y="1235989"/>
                    <a:pt x="383794" y="1226779"/>
                  </a:cubicBezTo>
                  <a:cubicBezTo>
                    <a:pt x="370769" y="1213754"/>
                    <a:pt x="368557" y="1193147"/>
                    <a:pt x="359080" y="1177352"/>
                  </a:cubicBezTo>
                  <a:cubicBezTo>
                    <a:pt x="343798" y="1151883"/>
                    <a:pt x="324935" y="1128680"/>
                    <a:pt x="309653" y="1103211"/>
                  </a:cubicBezTo>
                  <a:cubicBezTo>
                    <a:pt x="297296" y="1082617"/>
                    <a:pt x="284247" y="1062423"/>
                    <a:pt x="272583" y="1041428"/>
                  </a:cubicBezTo>
                  <a:cubicBezTo>
                    <a:pt x="263637" y="1025326"/>
                    <a:pt x="258577" y="1006990"/>
                    <a:pt x="247870" y="992001"/>
                  </a:cubicBezTo>
                  <a:cubicBezTo>
                    <a:pt x="237713" y="977781"/>
                    <a:pt x="223156" y="967287"/>
                    <a:pt x="210799" y="954930"/>
                  </a:cubicBezTo>
                  <a:cubicBezTo>
                    <a:pt x="206680" y="942573"/>
                    <a:pt x="203574" y="929832"/>
                    <a:pt x="198443" y="917860"/>
                  </a:cubicBezTo>
                  <a:cubicBezTo>
                    <a:pt x="152630" y="810963"/>
                    <a:pt x="190354" y="918308"/>
                    <a:pt x="161372" y="831363"/>
                  </a:cubicBezTo>
                  <a:cubicBezTo>
                    <a:pt x="120951" y="548395"/>
                    <a:pt x="181546" y="944584"/>
                    <a:pt x="124302" y="658368"/>
                  </a:cubicBezTo>
                  <a:cubicBezTo>
                    <a:pt x="117789" y="625805"/>
                    <a:pt x="116064" y="592465"/>
                    <a:pt x="111945" y="559514"/>
                  </a:cubicBezTo>
                  <a:cubicBezTo>
                    <a:pt x="116064" y="374163"/>
                    <a:pt x="115269" y="188637"/>
                    <a:pt x="124302" y="3460"/>
                  </a:cubicBezTo>
                  <a:cubicBezTo>
                    <a:pt x="125129" y="-13503"/>
                    <a:pt x="131993" y="36558"/>
                    <a:pt x="136659" y="52887"/>
                  </a:cubicBezTo>
                  <a:cubicBezTo>
                    <a:pt x="140237" y="65411"/>
                    <a:pt x="143885" y="77985"/>
                    <a:pt x="149016" y="89957"/>
                  </a:cubicBezTo>
                  <a:cubicBezTo>
                    <a:pt x="172028" y="143651"/>
                    <a:pt x="170238" y="131327"/>
                    <a:pt x="198443" y="176455"/>
                  </a:cubicBezTo>
                  <a:cubicBezTo>
                    <a:pt x="211172" y="196821"/>
                    <a:pt x="219883" y="220003"/>
                    <a:pt x="235513" y="238238"/>
                  </a:cubicBezTo>
                  <a:cubicBezTo>
                    <a:pt x="245178" y="249514"/>
                    <a:pt x="260226" y="254714"/>
                    <a:pt x="272583" y="262952"/>
                  </a:cubicBezTo>
                  <a:cubicBezTo>
                    <a:pt x="330248" y="349450"/>
                    <a:pt x="297296" y="320617"/>
                    <a:pt x="359080" y="361806"/>
                  </a:cubicBezTo>
                  <a:cubicBezTo>
                    <a:pt x="416745" y="448304"/>
                    <a:pt x="383793" y="419472"/>
                    <a:pt x="445578" y="460660"/>
                  </a:cubicBezTo>
                  <a:cubicBezTo>
                    <a:pt x="465283" y="490218"/>
                    <a:pt x="477090" y="513178"/>
                    <a:pt x="507361" y="534801"/>
                  </a:cubicBezTo>
                  <a:cubicBezTo>
                    <a:pt x="522350" y="545508"/>
                    <a:pt x="540312" y="551276"/>
                    <a:pt x="556788" y="559514"/>
                  </a:cubicBezTo>
                  <a:cubicBezTo>
                    <a:pt x="598449" y="622004"/>
                    <a:pt x="558886" y="579098"/>
                    <a:pt x="618572" y="608941"/>
                  </a:cubicBezTo>
                  <a:cubicBezTo>
                    <a:pt x="631855" y="615583"/>
                    <a:pt x="642072" y="627623"/>
                    <a:pt x="655643" y="633655"/>
                  </a:cubicBezTo>
                  <a:cubicBezTo>
                    <a:pt x="679448" y="644235"/>
                    <a:pt x="729783" y="658368"/>
                    <a:pt x="729783" y="658368"/>
                  </a:cubicBezTo>
                  <a:cubicBezTo>
                    <a:pt x="737487" y="669923"/>
                    <a:pt x="771507" y="745666"/>
                    <a:pt x="779210" y="658368"/>
                  </a:cubicBezTo>
                  <a:cubicBezTo>
                    <a:pt x="790439" y="531110"/>
                    <a:pt x="780657" y="402595"/>
                    <a:pt x="791567" y="275309"/>
                  </a:cubicBezTo>
                  <a:cubicBezTo>
                    <a:pt x="793140" y="256956"/>
                    <a:pt x="806803" y="241677"/>
                    <a:pt x="816280" y="225882"/>
                  </a:cubicBezTo>
                  <a:cubicBezTo>
                    <a:pt x="831561" y="200413"/>
                    <a:pt x="849231" y="176455"/>
                    <a:pt x="865707" y="151741"/>
                  </a:cubicBezTo>
                  <a:cubicBezTo>
                    <a:pt x="873945" y="139384"/>
                    <a:pt x="885725" y="128760"/>
                    <a:pt x="890421" y="114671"/>
                  </a:cubicBezTo>
                  <a:lnTo>
                    <a:pt x="902778" y="77601"/>
                  </a:lnTo>
                  <a:cubicBezTo>
                    <a:pt x="906897" y="114671"/>
                    <a:pt x="908652" y="152080"/>
                    <a:pt x="915134" y="188811"/>
                  </a:cubicBezTo>
                  <a:cubicBezTo>
                    <a:pt x="921037" y="222260"/>
                    <a:pt x="932210" y="254569"/>
                    <a:pt x="939848" y="287665"/>
                  </a:cubicBezTo>
                  <a:cubicBezTo>
                    <a:pt x="944571" y="308130"/>
                    <a:pt x="947111" y="329074"/>
                    <a:pt x="952205" y="349449"/>
                  </a:cubicBezTo>
                  <a:cubicBezTo>
                    <a:pt x="958665" y="375289"/>
                    <a:pt x="981708" y="429385"/>
                    <a:pt x="989275" y="448303"/>
                  </a:cubicBezTo>
                  <a:cubicBezTo>
                    <a:pt x="1018045" y="649692"/>
                    <a:pt x="978178" y="459482"/>
                    <a:pt x="1026345" y="571871"/>
                  </a:cubicBezTo>
                  <a:cubicBezTo>
                    <a:pt x="1040753" y="605490"/>
                    <a:pt x="1048334" y="698352"/>
                    <a:pt x="1051059" y="720152"/>
                  </a:cubicBezTo>
                  <a:cubicBezTo>
                    <a:pt x="1075772" y="711914"/>
                    <a:pt x="1099655" y="700547"/>
                    <a:pt x="1125199" y="695438"/>
                  </a:cubicBezTo>
                  <a:cubicBezTo>
                    <a:pt x="1161773" y="688123"/>
                    <a:pt x="1199367" y="687440"/>
                    <a:pt x="1236410" y="683082"/>
                  </a:cubicBezTo>
                  <a:lnTo>
                    <a:pt x="1335264" y="670725"/>
                  </a:lnTo>
                  <a:cubicBezTo>
                    <a:pt x="1419215" y="642741"/>
                    <a:pt x="1317373" y="676092"/>
                    <a:pt x="1458832" y="633655"/>
                  </a:cubicBezTo>
                  <a:cubicBezTo>
                    <a:pt x="1471308" y="629912"/>
                    <a:pt x="1483930" y="626429"/>
                    <a:pt x="1495902" y="621298"/>
                  </a:cubicBezTo>
                  <a:cubicBezTo>
                    <a:pt x="1602773" y="575495"/>
                    <a:pt x="1495473" y="613202"/>
                    <a:pt x="1582399" y="584228"/>
                  </a:cubicBezTo>
                  <a:cubicBezTo>
                    <a:pt x="1586518" y="571871"/>
                    <a:pt x="1586619" y="557328"/>
                    <a:pt x="1594756" y="547157"/>
                  </a:cubicBezTo>
                  <a:cubicBezTo>
                    <a:pt x="1604033" y="535560"/>
                    <a:pt x="1623955" y="535037"/>
                    <a:pt x="1631826" y="522444"/>
                  </a:cubicBezTo>
                  <a:cubicBezTo>
                    <a:pt x="1645633" y="500353"/>
                    <a:pt x="1656540" y="448303"/>
                    <a:pt x="1656540" y="448303"/>
                  </a:cubicBezTo>
                  <a:cubicBezTo>
                    <a:pt x="1652421" y="497730"/>
                    <a:pt x="1656212" y="548467"/>
                    <a:pt x="1644183" y="596584"/>
                  </a:cubicBezTo>
                  <a:cubicBezTo>
                    <a:pt x="1635248" y="632325"/>
                    <a:pt x="1606406" y="660488"/>
                    <a:pt x="1594756" y="695438"/>
                  </a:cubicBezTo>
                  <a:lnTo>
                    <a:pt x="1570043" y="769579"/>
                  </a:lnTo>
                  <a:cubicBezTo>
                    <a:pt x="1561903" y="793999"/>
                    <a:pt x="1554748" y="826299"/>
                    <a:pt x="1532972" y="843720"/>
                  </a:cubicBezTo>
                  <a:cubicBezTo>
                    <a:pt x="1522801" y="851857"/>
                    <a:pt x="1508259" y="851957"/>
                    <a:pt x="1495902" y="856076"/>
                  </a:cubicBezTo>
                  <a:cubicBezTo>
                    <a:pt x="1483545" y="872552"/>
                    <a:pt x="1474653" y="892319"/>
                    <a:pt x="1458832" y="905503"/>
                  </a:cubicBezTo>
                  <a:cubicBezTo>
                    <a:pt x="1448826" y="913842"/>
                    <a:pt x="1431932" y="909723"/>
                    <a:pt x="1421761" y="917860"/>
                  </a:cubicBezTo>
                  <a:cubicBezTo>
                    <a:pt x="1410164" y="927137"/>
                    <a:pt x="1407549" y="944429"/>
                    <a:pt x="1397048" y="954930"/>
                  </a:cubicBezTo>
                  <a:cubicBezTo>
                    <a:pt x="1386547" y="965431"/>
                    <a:pt x="1371078" y="969778"/>
                    <a:pt x="1359978" y="979644"/>
                  </a:cubicBezTo>
                  <a:cubicBezTo>
                    <a:pt x="1333856" y="1002864"/>
                    <a:pt x="1285837" y="1053784"/>
                    <a:pt x="1285837" y="1053784"/>
                  </a:cubicBezTo>
                  <a:cubicBezTo>
                    <a:pt x="1302313" y="1057903"/>
                    <a:pt x="1318430" y="1063896"/>
                    <a:pt x="1335264" y="1066141"/>
                  </a:cubicBezTo>
                  <a:cubicBezTo>
                    <a:pt x="1442121" y="1080389"/>
                    <a:pt x="1656540" y="1103211"/>
                    <a:pt x="1656540" y="1103211"/>
                  </a:cubicBezTo>
                  <a:cubicBezTo>
                    <a:pt x="1685372" y="1115568"/>
                    <a:pt x="1714980" y="1126253"/>
                    <a:pt x="1743037" y="1140282"/>
                  </a:cubicBezTo>
                  <a:cubicBezTo>
                    <a:pt x="1764519" y="1151023"/>
                    <a:pt x="1783826" y="1165688"/>
                    <a:pt x="1804821" y="1177352"/>
                  </a:cubicBezTo>
                  <a:cubicBezTo>
                    <a:pt x="1820923" y="1186298"/>
                    <a:pt x="1838255" y="1192926"/>
                    <a:pt x="1854248" y="1202065"/>
                  </a:cubicBezTo>
                  <a:cubicBezTo>
                    <a:pt x="1879538" y="1216516"/>
                    <a:pt x="1919536" y="1247942"/>
                    <a:pt x="1940745" y="1263849"/>
                  </a:cubicBezTo>
                  <a:cubicBezTo>
                    <a:pt x="1964346" y="1334651"/>
                    <a:pt x="1935201" y="1270663"/>
                    <a:pt x="2002529" y="1337990"/>
                  </a:cubicBezTo>
                  <a:cubicBezTo>
                    <a:pt x="2013030" y="1348491"/>
                    <a:pt x="2017736" y="1363651"/>
                    <a:pt x="2027243" y="1375060"/>
                  </a:cubicBezTo>
                  <a:cubicBezTo>
                    <a:pt x="2038430" y="1388485"/>
                    <a:pt x="2051956" y="1399773"/>
                    <a:pt x="2064313" y="1412130"/>
                  </a:cubicBezTo>
                  <a:cubicBezTo>
                    <a:pt x="2099727" y="1589195"/>
                    <a:pt x="2050224" y="1369863"/>
                    <a:pt x="2101383" y="1523341"/>
                  </a:cubicBezTo>
                  <a:cubicBezTo>
                    <a:pt x="2108025" y="1543266"/>
                    <a:pt x="2108646" y="1564750"/>
                    <a:pt x="2113740" y="1585125"/>
                  </a:cubicBezTo>
                  <a:cubicBezTo>
                    <a:pt x="2121013" y="1614216"/>
                    <a:pt x="2130215" y="1642790"/>
                    <a:pt x="2138453" y="1671622"/>
                  </a:cubicBezTo>
                  <a:cubicBezTo>
                    <a:pt x="2134334" y="1758119"/>
                    <a:pt x="2140333" y="1845697"/>
                    <a:pt x="2126097" y="1931114"/>
                  </a:cubicBezTo>
                  <a:cubicBezTo>
                    <a:pt x="2123656" y="1945763"/>
                    <a:pt x="2110890" y="1905453"/>
                    <a:pt x="2101383" y="1894044"/>
                  </a:cubicBezTo>
                  <a:cubicBezTo>
                    <a:pt x="2090196" y="1880619"/>
                    <a:pt x="2075686" y="1870242"/>
                    <a:pt x="2064313" y="1856974"/>
                  </a:cubicBezTo>
                  <a:cubicBezTo>
                    <a:pt x="2050910" y="1841337"/>
                    <a:pt x="2041806" y="1822110"/>
                    <a:pt x="2027243" y="1807547"/>
                  </a:cubicBezTo>
                  <a:cubicBezTo>
                    <a:pt x="2016742" y="1797046"/>
                    <a:pt x="2001211" y="1792768"/>
                    <a:pt x="1990172" y="1782833"/>
                  </a:cubicBezTo>
                  <a:cubicBezTo>
                    <a:pt x="1959864" y="1755556"/>
                    <a:pt x="1937602" y="1718954"/>
                    <a:pt x="1903675" y="1696336"/>
                  </a:cubicBezTo>
                  <a:cubicBezTo>
                    <a:pt x="1891318" y="1688098"/>
                    <a:pt x="1879888" y="1678264"/>
                    <a:pt x="1866605" y="1671622"/>
                  </a:cubicBezTo>
                  <a:cubicBezTo>
                    <a:pt x="1854955" y="1665797"/>
                    <a:pt x="1841730" y="1663839"/>
                    <a:pt x="1829534" y="1659265"/>
                  </a:cubicBezTo>
                  <a:cubicBezTo>
                    <a:pt x="1808765" y="1651477"/>
                    <a:pt x="1788345" y="1642790"/>
                    <a:pt x="1767751" y="1634552"/>
                  </a:cubicBezTo>
                  <a:cubicBezTo>
                    <a:pt x="1722443" y="1638671"/>
                    <a:pt x="1673400" y="1628432"/>
                    <a:pt x="1631826" y="1646909"/>
                  </a:cubicBezTo>
                  <a:cubicBezTo>
                    <a:pt x="1618255" y="1652941"/>
                    <a:pt x="1656061" y="1669136"/>
                    <a:pt x="1656540" y="1683979"/>
                  </a:cubicBezTo>
                  <a:cubicBezTo>
                    <a:pt x="1667664" y="2028802"/>
                    <a:pt x="1737114" y="1968013"/>
                    <a:pt x="1607113" y="2054682"/>
                  </a:cubicBezTo>
                  <a:cubicBezTo>
                    <a:pt x="1598875" y="2067039"/>
                    <a:pt x="1589041" y="2078469"/>
                    <a:pt x="1582399" y="2091752"/>
                  </a:cubicBezTo>
                  <a:cubicBezTo>
                    <a:pt x="1531237" y="2194076"/>
                    <a:pt x="1616160" y="2059646"/>
                    <a:pt x="1545329" y="2165893"/>
                  </a:cubicBezTo>
                  <a:cubicBezTo>
                    <a:pt x="1537547" y="2204804"/>
                    <a:pt x="1535184" y="2244793"/>
                    <a:pt x="1508259" y="2277103"/>
                  </a:cubicBezTo>
                  <a:cubicBezTo>
                    <a:pt x="1498751" y="2288512"/>
                    <a:pt x="1483545" y="2293579"/>
                    <a:pt x="1471188" y="2301817"/>
                  </a:cubicBezTo>
                  <a:cubicBezTo>
                    <a:pt x="1431134" y="2381927"/>
                    <a:pt x="1465937" y="2329581"/>
                    <a:pt x="1384691" y="2400671"/>
                  </a:cubicBezTo>
                  <a:cubicBezTo>
                    <a:pt x="1371540" y="2412178"/>
                    <a:pt x="1361841" y="2427584"/>
                    <a:pt x="1347621" y="2437741"/>
                  </a:cubicBezTo>
                  <a:cubicBezTo>
                    <a:pt x="1332632" y="2448448"/>
                    <a:pt x="1313183" y="2451748"/>
                    <a:pt x="1298194" y="2462455"/>
                  </a:cubicBezTo>
                  <a:cubicBezTo>
                    <a:pt x="1283974" y="2472612"/>
                    <a:pt x="1277033" y="2492294"/>
                    <a:pt x="1261124" y="2499525"/>
                  </a:cubicBezTo>
                  <a:cubicBezTo>
                    <a:pt x="1230203" y="2513580"/>
                    <a:pt x="1162270" y="2524238"/>
                    <a:pt x="1162270" y="2524238"/>
                  </a:cubicBezTo>
                  <a:cubicBezTo>
                    <a:pt x="1063000" y="2325703"/>
                    <a:pt x="1161383" y="2538974"/>
                    <a:pt x="1112843" y="1992898"/>
                  </a:cubicBezTo>
                  <a:cubicBezTo>
                    <a:pt x="1109542" y="1955759"/>
                    <a:pt x="1080519" y="1903537"/>
                    <a:pt x="1063416" y="1869330"/>
                  </a:cubicBezTo>
                  <a:cubicBezTo>
                    <a:pt x="960542" y="1895048"/>
                    <a:pt x="1062256" y="1863732"/>
                    <a:pt x="976918" y="1906401"/>
                  </a:cubicBezTo>
                  <a:cubicBezTo>
                    <a:pt x="956160" y="1916780"/>
                    <a:pt x="910208" y="1925178"/>
                    <a:pt x="890421" y="1931114"/>
                  </a:cubicBezTo>
                  <a:cubicBezTo>
                    <a:pt x="865469" y="1938600"/>
                    <a:pt x="816280" y="1955828"/>
                    <a:pt x="816280" y="1955828"/>
                  </a:cubicBezTo>
                  <a:cubicBezTo>
                    <a:pt x="770618" y="2024322"/>
                    <a:pt x="817692" y="1970146"/>
                    <a:pt x="754497" y="2005255"/>
                  </a:cubicBezTo>
                  <a:cubicBezTo>
                    <a:pt x="728533" y="2019680"/>
                    <a:pt x="680356" y="2054682"/>
                    <a:pt x="680356" y="2054682"/>
                  </a:cubicBezTo>
                  <a:cubicBezTo>
                    <a:pt x="672118" y="2067039"/>
                    <a:pt x="667240" y="2082475"/>
                    <a:pt x="655643" y="2091752"/>
                  </a:cubicBezTo>
                  <a:cubicBezTo>
                    <a:pt x="645472" y="2099889"/>
                    <a:pt x="627782" y="2094899"/>
                    <a:pt x="618572" y="2104109"/>
                  </a:cubicBezTo>
                  <a:cubicBezTo>
                    <a:pt x="552669" y="2170012"/>
                    <a:pt x="668003" y="2120583"/>
                    <a:pt x="569145" y="2153536"/>
                  </a:cubicBezTo>
                  <a:cubicBezTo>
                    <a:pt x="472762" y="2249919"/>
                    <a:pt x="596497" y="2133998"/>
                    <a:pt x="482648" y="2215320"/>
                  </a:cubicBezTo>
                  <a:cubicBezTo>
                    <a:pt x="401658" y="2273170"/>
                    <a:pt x="488028" y="2238240"/>
                    <a:pt x="408507" y="2264747"/>
                  </a:cubicBezTo>
                  <a:cubicBezTo>
                    <a:pt x="396150" y="2281223"/>
                    <a:pt x="386830" y="2300492"/>
                    <a:pt x="371437" y="2314174"/>
                  </a:cubicBezTo>
                  <a:cubicBezTo>
                    <a:pt x="349238" y="2333907"/>
                    <a:pt x="297297" y="2363601"/>
                    <a:pt x="297297" y="2363601"/>
                  </a:cubicBezTo>
                  <a:cubicBezTo>
                    <a:pt x="210447" y="2233326"/>
                    <a:pt x="257459" y="2319480"/>
                    <a:pt x="284940" y="1980541"/>
                  </a:cubicBezTo>
                  <a:cubicBezTo>
                    <a:pt x="288009" y="1942691"/>
                    <a:pt x="303146" y="1906743"/>
                    <a:pt x="309653" y="1869330"/>
                  </a:cubicBezTo>
                  <a:cubicBezTo>
                    <a:pt x="350956" y="1631838"/>
                    <a:pt x="310176" y="1768909"/>
                    <a:pt x="359080" y="1622195"/>
                  </a:cubicBezTo>
                  <a:cubicBezTo>
                    <a:pt x="363199" y="1609838"/>
                    <a:pt x="360600" y="1592350"/>
                    <a:pt x="371437" y="1585125"/>
                  </a:cubicBezTo>
                  <a:lnTo>
                    <a:pt x="408507" y="1560411"/>
                  </a:lnTo>
                  <a:cubicBezTo>
                    <a:pt x="415193" y="1540355"/>
                    <a:pt x="453898" y="1437090"/>
                    <a:pt x="445578" y="1412130"/>
                  </a:cubicBezTo>
                  <a:cubicBezTo>
                    <a:pt x="440882" y="1398041"/>
                    <a:pt x="432461" y="1439924"/>
                    <a:pt x="420864" y="1449201"/>
                  </a:cubicBezTo>
                  <a:cubicBezTo>
                    <a:pt x="410693" y="1457338"/>
                    <a:pt x="396688" y="1459715"/>
                    <a:pt x="383794" y="1461557"/>
                  </a:cubicBezTo>
                  <a:cubicBezTo>
                    <a:pt x="338756" y="1467991"/>
                    <a:pt x="293087" y="1468890"/>
                    <a:pt x="247870" y="1473914"/>
                  </a:cubicBezTo>
                  <a:cubicBezTo>
                    <a:pt x="159235" y="1483762"/>
                    <a:pt x="143575" y="1490226"/>
                    <a:pt x="50161" y="1510984"/>
                  </a:cubicBezTo>
                  <a:cubicBezTo>
                    <a:pt x="33685" y="1506865"/>
                    <a:pt x="8329" y="1513818"/>
                    <a:pt x="734" y="1498628"/>
                  </a:cubicBezTo>
                  <a:cubicBezTo>
                    <a:pt x="-5091" y="1486978"/>
                    <a:pt x="25281" y="1489849"/>
                    <a:pt x="37805" y="1486271"/>
                  </a:cubicBezTo>
                  <a:cubicBezTo>
                    <a:pt x="54134" y="1481605"/>
                    <a:pt x="70756" y="1478033"/>
                    <a:pt x="87232" y="1473914"/>
                  </a:cubicBezTo>
                  <a:lnTo>
                    <a:pt x="161372" y="1424487"/>
                  </a:lnTo>
                  <a:cubicBezTo>
                    <a:pt x="173729" y="1416249"/>
                    <a:pt x="184035" y="1403376"/>
                    <a:pt x="198443" y="1399774"/>
                  </a:cubicBezTo>
                  <a:cubicBezTo>
                    <a:pt x="214919" y="1395655"/>
                    <a:pt x="231292" y="1391101"/>
                    <a:pt x="247870" y="1387417"/>
                  </a:cubicBezTo>
                  <a:cubicBezTo>
                    <a:pt x="268372" y="1382861"/>
                    <a:pt x="289278" y="1380154"/>
                    <a:pt x="309653" y="1375060"/>
                  </a:cubicBezTo>
                  <a:cubicBezTo>
                    <a:pt x="322290" y="1371901"/>
                    <a:pt x="334200" y="1366281"/>
                    <a:pt x="346724" y="1362703"/>
                  </a:cubicBezTo>
                  <a:cubicBezTo>
                    <a:pt x="363053" y="1358038"/>
                    <a:pt x="379675" y="1354466"/>
                    <a:pt x="396151" y="1350347"/>
                  </a:cubicBezTo>
                  <a:cubicBezTo>
                    <a:pt x="410741" y="1291985"/>
                    <a:pt x="441459" y="1319455"/>
                    <a:pt x="445578" y="130092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e 59"/>
            <p:cNvSpPr/>
            <p:nvPr/>
          </p:nvSpPr>
          <p:spPr>
            <a:xfrm>
              <a:off x="7364703" y="5360366"/>
              <a:ext cx="876442" cy="5536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Ovale 61"/>
          <p:cNvSpPr/>
          <p:nvPr/>
        </p:nvSpPr>
        <p:spPr>
          <a:xfrm>
            <a:off x="6482535" y="5659078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e 62"/>
          <p:cNvSpPr/>
          <p:nvPr/>
        </p:nvSpPr>
        <p:spPr>
          <a:xfrm>
            <a:off x="6634935" y="5811478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e 63"/>
          <p:cNvSpPr/>
          <p:nvPr/>
        </p:nvSpPr>
        <p:spPr>
          <a:xfrm>
            <a:off x="7008560" y="5963878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e 64"/>
          <p:cNvSpPr/>
          <p:nvPr/>
        </p:nvSpPr>
        <p:spPr>
          <a:xfrm>
            <a:off x="6939735" y="5496847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e 65"/>
          <p:cNvSpPr/>
          <p:nvPr/>
        </p:nvSpPr>
        <p:spPr>
          <a:xfrm>
            <a:off x="6642310" y="5051935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e 66"/>
          <p:cNvSpPr/>
          <p:nvPr/>
        </p:nvSpPr>
        <p:spPr>
          <a:xfrm>
            <a:off x="6190022" y="4879871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e 67"/>
          <p:cNvSpPr/>
          <p:nvPr/>
        </p:nvSpPr>
        <p:spPr>
          <a:xfrm>
            <a:off x="7367439" y="5423103"/>
            <a:ext cx="127410" cy="11430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69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di Ricerca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 descr="CNEA-Nuev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20" y="2562180"/>
            <a:ext cx="1521359" cy="1492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8634" y="2691798"/>
            <a:ext cx="1761997" cy="119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 descr="LOGO_San_Matteo_Pavi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5873" y="4669525"/>
            <a:ext cx="1648931" cy="1603457"/>
          </a:xfrm>
          <a:prstGeom prst="rect">
            <a:avLst/>
          </a:prstGeom>
        </p:spPr>
      </p:pic>
      <p:pic>
        <p:nvPicPr>
          <p:cNvPr id="7" name="Picture 12" descr="university_birmingham-log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81" r="7819" b="9026"/>
          <a:stretch>
            <a:fillRect/>
          </a:stretch>
        </p:blipFill>
        <p:spPr>
          <a:xfrm>
            <a:off x="5491698" y="2587906"/>
            <a:ext cx="1574302" cy="1539640"/>
          </a:xfrm>
          <a:prstGeom prst="rect">
            <a:avLst/>
          </a:prstGeom>
        </p:spPr>
      </p:pic>
      <p:pic>
        <p:nvPicPr>
          <p:cNvPr id="8" name="Picture 13" descr="LogoUnif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4669525"/>
            <a:ext cx="1492332" cy="1629081"/>
          </a:xfrm>
          <a:prstGeom prst="rect">
            <a:avLst/>
          </a:prstGeom>
        </p:spPr>
      </p:pic>
      <p:pic>
        <p:nvPicPr>
          <p:cNvPr id="9" name="Picture 14" descr="UniversitàPO.jpg"/>
          <p:cNvPicPr>
            <a:picLocks noChangeAspect="1"/>
          </p:cNvPicPr>
          <p:nvPr/>
        </p:nvPicPr>
        <p:blipFill>
          <a:blip r:embed="rId7" cstate="print"/>
          <a:srcRect l="24603" r="21060"/>
          <a:stretch>
            <a:fillRect/>
          </a:stretch>
        </p:blipFill>
        <p:spPr>
          <a:xfrm>
            <a:off x="4808382" y="4765187"/>
            <a:ext cx="1366631" cy="1412131"/>
          </a:xfrm>
          <a:prstGeom prst="rect">
            <a:avLst/>
          </a:prstGeom>
        </p:spPr>
      </p:pic>
      <p:pic>
        <p:nvPicPr>
          <p:cNvPr id="10" name="Picture 15" descr="universita_magna_graecia_catanzaro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38318" y="5073707"/>
            <a:ext cx="2669791" cy="820715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55" y="2627254"/>
            <a:ext cx="1468393" cy="149645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80" y="29867"/>
            <a:ext cx="1252039" cy="229322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25" y="279650"/>
            <a:ext cx="2550736" cy="1623196"/>
          </a:xfrm>
          <a:prstGeom prst="rect">
            <a:avLst/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9216480" y="2309692"/>
            <a:ext cx="2931070" cy="449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6" tIns="45698" rIns="91396" bIns="45698">
            <a:spAutoFit/>
          </a:bodyPr>
          <a:lstStyle/>
          <a:p>
            <a:pPr algn="ctr"/>
            <a:r>
              <a:rPr lang="it-IT" sz="2200" i="0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Saverio Altieri</a:t>
            </a: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Silva </a:t>
            </a:r>
            <a:r>
              <a:rPr lang="it-IT" sz="2200" i="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Bortolussi</a:t>
            </a:r>
            <a:endParaRPr lang="it-IT" sz="2200" i="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2200" dirty="0">
                <a:ea typeface="Verdana" panose="020B0604030504040204" pitchFamily="34" charset="0"/>
                <a:cs typeface="Verdana" panose="020B0604030504040204" pitchFamily="34" charset="0"/>
              </a:rPr>
              <a:t>Nicoletta Protti</a:t>
            </a: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Francesca </a:t>
            </a:r>
            <a:r>
              <a:rPr lang="it-IT" sz="2200" i="0" dirty="0">
                <a:ea typeface="Verdana" panose="020B0604030504040204" pitchFamily="34" charset="0"/>
                <a:cs typeface="Verdana" panose="020B0604030504040204" pitchFamily="34" charset="0"/>
              </a:rPr>
              <a:t>Ballarini</a:t>
            </a:r>
          </a:p>
          <a:p>
            <a:pPr algn="ctr"/>
            <a:r>
              <a:rPr lang="it-IT" sz="2200" i="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Ian</a:t>
            </a:r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 Postuma</a:t>
            </a:r>
          </a:p>
          <a:p>
            <a:pPr algn="ctr"/>
            <a:r>
              <a:rPr lang="it-IT" sz="22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Setareh</a:t>
            </a:r>
            <a:r>
              <a:rPr lang="it-IT" sz="2200" dirty="0" smtClean="0">
                <a:ea typeface="Verdana" panose="020B0604030504040204" pitchFamily="34" charset="0"/>
                <a:cs typeface="Verdana" panose="020B0604030504040204" pitchFamily="34" charset="0"/>
              </a:rPr>
              <a:t> Fatemi</a:t>
            </a: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Mario </a:t>
            </a:r>
            <a:r>
              <a:rPr lang="it-IT" sz="2200" i="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Carante</a:t>
            </a:r>
            <a:endParaRPr lang="it-IT" sz="2200" i="0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Cinzia </a:t>
            </a:r>
            <a:r>
              <a:rPr lang="it-IT" sz="2200" i="0" dirty="0">
                <a:ea typeface="Verdana" panose="020B0604030504040204" pitchFamily="34" charset="0"/>
                <a:cs typeface="Verdana" panose="020B0604030504040204" pitchFamily="34" charset="0"/>
              </a:rPr>
              <a:t>Ferrari</a:t>
            </a: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Laura </a:t>
            </a:r>
            <a:r>
              <a:rPr lang="it-IT" sz="2200" i="0" dirty="0">
                <a:ea typeface="Verdana" panose="020B0604030504040204" pitchFamily="34" charset="0"/>
                <a:cs typeface="Verdana" panose="020B0604030504040204" pitchFamily="34" charset="0"/>
              </a:rPr>
              <a:t>Cansolino</a:t>
            </a: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Anna M. Clerici</a:t>
            </a: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James Bakeine</a:t>
            </a:r>
            <a:endParaRPr lang="it-IT" sz="2200" i="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Giulia Stella</a:t>
            </a:r>
          </a:p>
          <a:p>
            <a:pPr algn="ctr"/>
            <a:r>
              <a:rPr lang="it-IT" sz="2200" i="0" dirty="0" smtClean="0">
                <a:ea typeface="Verdana" panose="020B0604030504040204" pitchFamily="34" charset="0"/>
                <a:cs typeface="Verdana" panose="020B0604030504040204" pitchFamily="34" charset="0"/>
              </a:rPr>
              <a:t>Aris Zonta</a:t>
            </a:r>
            <a:endParaRPr lang="it-IT" sz="2200" i="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t="3117" r="8241" b="3228"/>
          <a:stretch/>
        </p:blipFill>
        <p:spPr>
          <a:xfrm>
            <a:off x="3256156" y="-14092"/>
            <a:ext cx="6120581" cy="625331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318535" y="6149514"/>
            <a:ext cx="2219632" cy="31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8672052" y="5789399"/>
            <a:ext cx="766915" cy="449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uppo 21"/>
          <p:cNvGrpSpPr/>
          <p:nvPr/>
        </p:nvGrpSpPr>
        <p:grpSpPr>
          <a:xfrm>
            <a:off x="4913642" y="3189421"/>
            <a:ext cx="678426" cy="592354"/>
            <a:chOff x="2227364" y="1945881"/>
            <a:chExt cx="415824" cy="429558"/>
          </a:xfrm>
        </p:grpSpPr>
        <p:sp>
          <p:nvSpPr>
            <p:cNvPr id="23" name="Ovale 22"/>
            <p:cNvSpPr/>
            <p:nvPr/>
          </p:nvSpPr>
          <p:spPr bwMode="auto">
            <a:xfrm>
              <a:off x="2294536" y="2180420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4" name="Ovale 23"/>
            <p:cNvSpPr/>
            <p:nvPr/>
          </p:nvSpPr>
          <p:spPr bwMode="auto">
            <a:xfrm>
              <a:off x="2428875" y="2143125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5" name="Ovale 24"/>
            <p:cNvSpPr/>
            <p:nvPr/>
          </p:nvSpPr>
          <p:spPr bwMode="auto">
            <a:xfrm>
              <a:off x="2227364" y="2071688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6" name="Ovale 25"/>
            <p:cNvSpPr/>
            <p:nvPr/>
          </p:nvSpPr>
          <p:spPr bwMode="auto">
            <a:xfrm>
              <a:off x="2500313" y="2143125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7" name="Ovale 26"/>
            <p:cNvSpPr/>
            <p:nvPr/>
          </p:nvSpPr>
          <p:spPr bwMode="auto">
            <a:xfrm>
              <a:off x="2428875" y="2071688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8" name="Ovale 27"/>
            <p:cNvSpPr/>
            <p:nvPr/>
          </p:nvSpPr>
          <p:spPr bwMode="auto">
            <a:xfrm>
              <a:off x="2424608" y="1945881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9" name="Ovale 28"/>
            <p:cNvSpPr/>
            <p:nvPr/>
          </p:nvSpPr>
          <p:spPr bwMode="auto">
            <a:xfrm>
              <a:off x="2357438" y="2071688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0" name="Ovale 29"/>
            <p:cNvSpPr/>
            <p:nvPr/>
          </p:nvSpPr>
          <p:spPr bwMode="auto">
            <a:xfrm>
              <a:off x="2500313" y="2000250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1" name="Ovale 30"/>
            <p:cNvSpPr/>
            <p:nvPr/>
          </p:nvSpPr>
          <p:spPr bwMode="auto">
            <a:xfrm>
              <a:off x="2426186" y="2232564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2" name="Ovale 31"/>
            <p:cNvSpPr/>
            <p:nvPr/>
          </p:nvSpPr>
          <p:spPr bwMode="auto">
            <a:xfrm>
              <a:off x="2290267" y="1945882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6815240" y="3511039"/>
            <a:ext cx="678426" cy="592354"/>
            <a:chOff x="2227364" y="1945881"/>
            <a:chExt cx="415824" cy="429558"/>
          </a:xfrm>
        </p:grpSpPr>
        <p:sp>
          <p:nvSpPr>
            <p:cNvPr id="34" name="Ovale 33"/>
            <p:cNvSpPr/>
            <p:nvPr/>
          </p:nvSpPr>
          <p:spPr bwMode="auto">
            <a:xfrm>
              <a:off x="2294536" y="2180420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5" name="Ovale 34"/>
            <p:cNvSpPr/>
            <p:nvPr/>
          </p:nvSpPr>
          <p:spPr bwMode="auto">
            <a:xfrm>
              <a:off x="2428875" y="2143125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6" name="Ovale 35"/>
            <p:cNvSpPr/>
            <p:nvPr/>
          </p:nvSpPr>
          <p:spPr bwMode="auto">
            <a:xfrm>
              <a:off x="2227364" y="2071688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7" name="Ovale 36"/>
            <p:cNvSpPr/>
            <p:nvPr/>
          </p:nvSpPr>
          <p:spPr bwMode="auto">
            <a:xfrm>
              <a:off x="2500313" y="2143125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8" name="Ovale 37"/>
            <p:cNvSpPr/>
            <p:nvPr/>
          </p:nvSpPr>
          <p:spPr bwMode="auto">
            <a:xfrm>
              <a:off x="2428875" y="2071688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9" name="Ovale 38"/>
            <p:cNvSpPr/>
            <p:nvPr/>
          </p:nvSpPr>
          <p:spPr bwMode="auto">
            <a:xfrm>
              <a:off x="2424608" y="1945881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0" name="Ovale 39"/>
            <p:cNvSpPr/>
            <p:nvPr/>
          </p:nvSpPr>
          <p:spPr bwMode="auto">
            <a:xfrm>
              <a:off x="2357438" y="2071688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1" name="Ovale 40"/>
            <p:cNvSpPr/>
            <p:nvPr/>
          </p:nvSpPr>
          <p:spPr bwMode="auto">
            <a:xfrm>
              <a:off x="2500313" y="2000250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2" name="Ovale 41"/>
            <p:cNvSpPr/>
            <p:nvPr/>
          </p:nvSpPr>
          <p:spPr bwMode="auto">
            <a:xfrm>
              <a:off x="2426186" y="2232564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3" name="Ovale 42"/>
            <p:cNvSpPr/>
            <p:nvPr/>
          </p:nvSpPr>
          <p:spPr bwMode="auto">
            <a:xfrm>
              <a:off x="2290267" y="1945882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44" name="Gruppo 43"/>
          <p:cNvGrpSpPr/>
          <p:nvPr/>
        </p:nvGrpSpPr>
        <p:grpSpPr>
          <a:xfrm>
            <a:off x="6097267" y="2257222"/>
            <a:ext cx="678426" cy="592354"/>
            <a:chOff x="2227364" y="1945881"/>
            <a:chExt cx="415824" cy="429558"/>
          </a:xfrm>
        </p:grpSpPr>
        <p:sp>
          <p:nvSpPr>
            <p:cNvPr id="45" name="Ovale 44"/>
            <p:cNvSpPr/>
            <p:nvPr/>
          </p:nvSpPr>
          <p:spPr bwMode="auto">
            <a:xfrm>
              <a:off x="2294536" y="2180420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6" name="Ovale 45"/>
            <p:cNvSpPr/>
            <p:nvPr/>
          </p:nvSpPr>
          <p:spPr bwMode="auto">
            <a:xfrm>
              <a:off x="2428875" y="2143125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7" name="Ovale 46"/>
            <p:cNvSpPr/>
            <p:nvPr/>
          </p:nvSpPr>
          <p:spPr bwMode="auto">
            <a:xfrm>
              <a:off x="2227364" y="2071688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8" name="Ovale 47"/>
            <p:cNvSpPr/>
            <p:nvPr/>
          </p:nvSpPr>
          <p:spPr bwMode="auto">
            <a:xfrm>
              <a:off x="2500313" y="2143125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9" name="Ovale 48"/>
            <p:cNvSpPr/>
            <p:nvPr/>
          </p:nvSpPr>
          <p:spPr bwMode="auto">
            <a:xfrm>
              <a:off x="2428875" y="2071688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0" name="Ovale 49"/>
            <p:cNvSpPr/>
            <p:nvPr/>
          </p:nvSpPr>
          <p:spPr bwMode="auto">
            <a:xfrm>
              <a:off x="2424608" y="1945881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1" name="Ovale 50"/>
            <p:cNvSpPr/>
            <p:nvPr/>
          </p:nvSpPr>
          <p:spPr bwMode="auto">
            <a:xfrm>
              <a:off x="2357438" y="2071688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2" name="Ovale 51"/>
            <p:cNvSpPr/>
            <p:nvPr/>
          </p:nvSpPr>
          <p:spPr bwMode="auto">
            <a:xfrm>
              <a:off x="2500313" y="2000250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3" name="Ovale 52"/>
            <p:cNvSpPr/>
            <p:nvPr/>
          </p:nvSpPr>
          <p:spPr bwMode="auto">
            <a:xfrm>
              <a:off x="2426186" y="2232564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4" name="Ovale 53"/>
            <p:cNvSpPr/>
            <p:nvPr/>
          </p:nvSpPr>
          <p:spPr bwMode="auto">
            <a:xfrm>
              <a:off x="2290267" y="1945882"/>
              <a:ext cx="142875" cy="1428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cxnSp>
        <p:nvCxnSpPr>
          <p:cNvPr id="57" name="Connettore 2 56"/>
          <p:cNvCxnSpPr/>
          <p:nvPr/>
        </p:nvCxnSpPr>
        <p:spPr>
          <a:xfrm flipV="1">
            <a:off x="2513716" y="3480946"/>
            <a:ext cx="2219632" cy="147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uppo 133"/>
          <p:cNvGrpSpPr/>
          <p:nvPr/>
        </p:nvGrpSpPr>
        <p:grpSpPr>
          <a:xfrm>
            <a:off x="6142968" y="2935552"/>
            <a:ext cx="2029937" cy="1797826"/>
            <a:chOff x="352662" y="5156051"/>
            <a:chExt cx="2029937" cy="1797826"/>
          </a:xfrm>
        </p:grpSpPr>
        <p:grpSp>
          <p:nvGrpSpPr>
            <p:cNvPr id="135" name="Gruppo 43"/>
            <p:cNvGrpSpPr>
              <a:grpSpLocks/>
            </p:cNvGrpSpPr>
            <p:nvPr/>
          </p:nvGrpSpPr>
          <p:grpSpPr bwMode="auto">
            <a:xfrm>
              <a:off x="352662" y="6109005"/>
              <a:ext cx="965535" cy="844872"/>
              <a:chOff x="986144" y="4012316"/>
              <a:chExt cx="609061" cy="467839"/>
            </a:xfrm>
          </p:grpSpPr>
          <p:sp>
            <p:nvSpPr>
              <p:cNvPr id="142" name="Ovale 141"/>
              <p:cNvSpPr/>
              <p:nvPr/>
            </p:nvSpPr>
            <p:spPr>
              <a:xfrm>
                <a:off x="1000100" y="4143379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cxnSp>
            <p:nvCxnSpPr>
              <p:cNvPr id="143" name="Connettore 2 142"/>
              <p:cNvCxnSpPr/>
              <p:nvPr/>
            </p:nvCxnSpPr>
            <p:spPr>
              <a:xfrm flipH="1">
                <a:off x="1428728" y="4012316"/>
                <a:ext cx="166477" cy="13106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Ovale 143"/>
              <p:cNvSpPr/>
              <p:nvPr/>
            </p:nvSpPr>
            <p:spPr>
              <a:xfrm>
                <a:off x="986144" y="4274006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45" name="Ovale 144"/>
              <p:cNvSpPr/>
              <p:nvPr/>
            </p:nvSpPr>
            <p:spPr>
              <a:xfrm>
                <a:off x="1071539" y="4143379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46" name="Ovale 145"/>
              <p:cNvSpPr/>
              <p:nvPr/>
            </p:nvSpPr>
            <p:spPr>
              <a:xfrm>
                <a:off x="1195808" y="4167877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47" name="Ovale 146"/>
              <p:cNvSpPr/>
              <p:nvPr/>
            </p:nvSpPr>
            <p:spPr>
              <a:xfrm>
                <a:off x="1200460" y="4286255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 smtClean="0"/>
                  <a:t>&lt;</a:t>
                </a:r>
                <a:endParaRPr lang="it-IT" dirty="0"/>
              </a:p>
            </p:txBody>
          </p:sp>
          <p:sp>
            <p:nvSpPr>
              <p:cNvPr id="148" name="Ovale 147"/>
              <p:cNvSpPr/>
              <p:nvPr/>
            </p:nvSpPr>
            <p:spPr>
              <a:xfrm>
                <a:off x="1085495" y="4337279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49" name="Ovale 148"/>
              <p:cNvSpPr/>
              <p:nvPr/>
            </p:nvSpPr>
            <p:spPr>
              <a:xfrm>
                <a:off x="1071539" y="4214818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grpSp>
          <p:nvGrpSpPr>
            <p:cNvPr id="136" name="Gruppo 42"/>
            <p:cNvGrpSpPr>
              <a:grpSpLocks/>
            </p:cNvGrpSpPr>
            <p:nvPr/>
          </p:nvGrpSpPr>
          <p:grpSpPr bwMode="auto">
            <a:xfrm rot="21096892">
              <a:off x="1411162" y="5156051"/>
              <a:ext cx="971437" cy="802121"/>
              <a:chOff x="3493243" y="1941080"/>
              <a:chExt cx="578691" cy="498201"/>
            </a:xfrm>
          </p:grpSpPr>
          <p:cxnSp>
            <p:nvCxnSpPr>
              <p:cNvPr id="137" name="Connettore 2 136"/>
              <p:cNvCxnSpPr/>
              <p:nvPr/>
            </p:nvCxnSpPr>
            <p:spPr>
              <a:xfrm rot="503108" flipV="1">
                <a:off x="3493243" y="2137352"/>
                <a:ext cx="286051" cy="30192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Ovale 137"/>
              <p:cNvSpPr/>
              <p:nvPr/>
            </p:nvSpPr>
            <p:spPr>
              <a:xfrm>
                <a:off x="3857620" y="2071678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39" name="Ovale 138"/>
              <p:cNvSpPr/>
              <p:nvPr/>
            </p:nvSpPr>
            <p:spPr>
              <a:xfrm>
                <a:off x="3929058" y="2071678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40" name="Ovale 139"/>
              <p:cNvSpPr/>
              <p:nvPr/>
            </p:nvSpPr>
            <p:spPr>
              <a:xfrm>
                <a:off x="3786182" y="2000241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41" name="Ovale 140"/>
              <p:cNvSpPr/>
              <p:nvPr/>
            </p:nvSpPr>
            <p:spPr>
              <a:xfrm>
                <a:off x="3866150" y="1941080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cxnSp>
        <p:nvCxnSpPr>
          <p:cNvPr id="172" name="Connettore 2 171"/>
          <p:cNvCxnSpPr/>
          <p:nvPr/>
        </p:nvCxnSpPr>
        <p:spPr>
          <a:xfrm flipV="1">
            <a:off x="4556061" y="3946412"/>
            <a:ext cx="2219632" cy="147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ttore 2 172"/>
          <p:cNvCxnSpPr/>
          <p:nvPr/>
        </p:nvCxnSpPr>
        <p:spPr>
          <a:xfrm flipV="1">
            <a:off x="3745358" y="2578674"/>
            <a:ext cx="2219632" cy="1474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Gruppo 173"/>
          <p:cNvGrpSpPr/>
          <p:nvPr/>
        </p:nvGrpSpPr>
        <p:grpSpPr>
          <a:xfrm rot="19264741">
            <a:off x="5527620" y="1612768"/>
            <a:ext cx="2029937" cy="1797826"/>
            <a:chOff x="352662" y="5156051"/>
            <a:chExt cx="2029937" cy="1797826"/>
          </a:xfrm>
        </p:grpSpPr>
        <p:grpSp>
          <p:nvGrpSpPr>
            <p:cNvPr id="175" name="Gruppo 43"/>
            <p:cNvGrpSpPr>
              <a:grpSpLocks/>
            </p:cNvGrpSpPr>
            <p:nvPr/>
          </p:nvGrpSpPr>
          <p:grpSpPr bwMode="auto">
            <a:xfrm>
              <a:off x="352662" y="6109005"/>
              <a:ext cx="965535" cy="844872"/>
              <a:chOff x="986144" y="4012316"/>
              <a:chExt cx="609061" cy="467839"/>
            </a:xfrm>
          </p:grpSpPr>
          <p:sp>
            <p:nvSpPr>
              <p:cNvPr id="182" name="Ovale 181"/>
              <p:cNvSpPr/>
              <p:nvPr/>
            </p:nvSpPr>
            <p:spPr>
              <a:xfrm>
                <a:off x="1000100" y="4143379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cxnSp>
            <p:nvCxnSpPr>
              <p:cNvPr id="183" name="Connettore 2 182"/>
              <p:cNvCxnSpPr/>
              <p:nvPr/>
            </p:nvCxnSpPr>
            <p:spPr>
              <a:xfrm flipH="1">
                <a:off x="1428728" y="4012316"/>
                <a:ext cx="166477" cy="13106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Ovale 183"/>
              <p:cNvSpPr/>
              <p:nvPr/>
            </p:nvSpPr>
            <p:spPr>
              <a:xfrm>
                <a:off x="986144" y="4274006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85" name="Ovale 184"/>
              <p:cNvSpPr/>
              <p:nvPr/>
            </p:nvSpPr>
            <p:spPr>
              <a:xfrm>
                <a:off x="1071539" y="4143379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86" name="Ovale 185"/>
              <p:cNvSpPr/>
              <p:nvPr/>
            </p:nvSpPr>
            <p:spPr>
              <a:xfrm>
                <a:off x="1195808" y="4167877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87" name="Ovale 186"/>
              <p:cNvSpPr/>
              <p:nvPr/>
            </p:nvSpPr>
            <p:spPr>
              <a:xfrm>
                <a:off x="1200460" y="4286255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 smtClean="0"/>
                  <a:t>&lt;</a:t>
                </a:r>
                <a:endParaRPr lang="it-IT" dirty="0"/>
              </a:p>
            </p:txBody>
          </p:sp>
          <p:sp>
            <p:nvSpPr>
              <p:cNvPr id="188" name="Ovale 187"/>
              <p:cNvSpPr/>
              <p:nvPr/>
            </p:nvSpPr>
            <p:spPr>
              <a:xfrm>
                <a:off x="1085495" y="4337279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89" name="Ovale 188"/>
              <p:cNvSpPr/>
              <p:nvPr/>
            </p:nvSpPr>
            <p:spPr>
              <a:xfrm>
                <a:off x="1071539" y="4214818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grpSp>
          <p:nvGrpSpPr>
            <p:cNvPr id="176" name="Gruppo 42"/>
            <p:cNvGrpSpPr>
              <a:grpSpLocks/>
            </p:cNvGrpSpPr>
            <p:nvPr/>
          </p:nvGrpSpPr>
          <p:grpSpPr bwMode="auto">
            <a:xfrm rot="21096892">
              <a:off x="1411162" y="5156051"/>
              <a:ext cx="971437" cy="802121"/>
              <a:chOff x="3493243" y="1941080"/>
              <a:chExt cx="578691" cy="498201"/>
            </a:xfrm>
          </p:grpSpPr>
          <p:cxnSp>
            <p:nvCxnSpPr>
              <p:cNvPr id="177" name="Connettore 2 176"/>
              <p:cNvCxnSpPr/>
              <p:nvPr/>
            </p:nvCxnSpPr>
            <p:spPr>
              <a:xfrm rot="503108" flipV="1">
                <a:off x="3493243" y="2137352"/>
                <a:ext cx="286051" cy="30192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e 177"/>
              <p:cNvSpPr/>
              <p:nvPr/>
            </p:nvSpPr>
            <p:spPr>
              <a:xfrm>
                <a:off x="3857620" y="2071678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79" name="Ovale 178"/>
              <p:cNvSpPr/>
              <p:nvPr/>
            </p:nvSpPr>
            <p:spPr>
              <a:xfrm>
                <a:off x="3929058" y="2071678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80" name="Ovale 179"/>
              <p:cNvSpPr/>
              <p:nvPr/>
            </p:nvSpPr>
            <p:spPr>
              <a:xfrm>
                <a:off x="3786182" y="2000241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81" name="Ovale 180"/>
              <p:cNvSpPr/>
              <p:nvPr/>
            </p:nvSpPr>
            <p:spPr>
              <a:xfrm>
                <a:off x="3866150" y="1941080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grpSp>
        <p:nvGrpSpPr>
          <p:cNvPr id="190" name="Gruppo 189"/>
          <p:cNvGrpSpPr/>
          <p:nvPr/>
        </p:nvGrpSpPr>
        <p:grpSpPr>
          <a:xfrm>
            <a:off x="4223005" y="2612126"/>
            <a:ext cx="2029937" cy="1797826"/>
            <a:chOff x="352662" y="5156051"/>
            <a:chExt cx="2029937" cy="1797826"/>
          </a:xfrm>
        </p:grpSpPr>
        <p:grpSp>
          <p:nvGrpSpPr>
            <p:cNvPr id="191" name="Gruppo 43"/>
            <p:cNvGrpSpPr>
              <a:grpSpLocks/>
            </p:cNvGrpSpPr>
            <p:nvPr/>
          </p:nvGrpSpPr>
          <p:grpSpPr bwMode="auto">
            <a:xfrm>
              <a:off x="352662" y="6109005"/>
              <a:ext cx="965535" cy="844872"/>
              <a:chOff x="986144" y="4012316"/>
              <a:chExt cx="609061" cy="467839"/>
            </a:xfrm>
          </p:grpSpPr>
          <p:sp>
            <p:nvSpPr>
              <p:cNvPr id="198" name="Ovale 197"/>
              <p:cNvSpPr/>
              <p:nvPr/>
            </p:nvSpPr>
            <p:spPr>
              <a:xfrm>
                <a:off x="1000100" y="4143379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cxnSp>
            <p:nvCxnSpPr>
              <p:cNvPr id="199" name="Connettore 2 198"/>
              <p:cNvCxnSpPr/>
              <p:nvPr/>
            </p:nvCxnSpPr>
            <p:spPr>
              <a:xfrm flipH="1">
                <a:off x="1428728" y="4012316"/>
                <a:ext cx="166477" cy="13106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Ovale 199"/>
              <p:cNvSpPr/>
              <p:nvPr/>
            </p:nvSpPr>
            <p:spPr>
              <a:xfrm>
                <a:off x="986144" y="4274006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1" name="Ovale 200"/>
              <p:cNvSpPr/>
              <p:nvPr/>
            </p:nvSpPr>
            <p:spPr>
              <a:xfrm>
                <a:off x="1071539" y="4143379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2" name="Ovale 201"/>
              <p:cNvSpPr/>
              <p:nvPr/>
            </p:nvSpPr>
            <p:spPr>
              <a:xfrm>
                <a:off x="1195808" y="4167877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3" name="Ovale 202"/>
              <p:cNvSpPr/>
              <p:nvPr/>
            </p:nvSpPr>
            <p:spPr>
              <a:xfrm>
                <a:off x="1200460" y="4286255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dirty="0" smtClean="0"/>
                  <a:t>&lt;</a:t>
                </a:r>
                <a:endParaRPr lang="it-IT" dirty="0"/>
              </a:p>
            </p:txBody>
          </p:sp>
          <p:sp>
            <p:nvSpPr>
              <p:cNvPr id="204" name="Ovale 203"/>
              <p:cNvSpPr/>
              <p:nvPr/>
            </p:nvSpPr>
            <p:spPr>
              <a:xfrm>
                <a:off x="1085495" y="4337279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205" name="Ovale 204"/>
              <p:cNvSpPr/>
              <p:nvPr/>
            </p:nvSpPr>
            <p:spPr>
              <a:xfrm>
                <a:off x="1071539" y="4214818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grpSp>
          <p:nvGrpSpPr>
            <p:cNvPr id="192" name="Gruppo 42"/>
            <p:cNvGrpSpPr>
              <a:grpSpLocks/>
            </p:cNvGrpSpPr>
            <p:nvPr/>
          </p:nvGrpSpPr>
          <p:grpSpPr bwMode="auto">
            <a:xfrm rot="21096892">
              <a:off x="1411162" y="5156051"/>
              <a:ext cx="971437" cy="802121"/>
              <a:chOff x="3493243" y="1941080"/>
              <a:chExt cx="578691" cy="498201"/>
            </a:xfrm>
          </p:grpSpPr>
          <p:cxnSp>
            <p:nvCxnSpPr>
              <p:cNvPr id="193" name="Connettore 2 192"/>
              <p:cNvCxnSpPr/>
              <p:nvPr/>
            </p:nvCxnSpPr>
            <p:spPr>
              <a:xfrm rot="503108" flipV="1">
                <a:off x="3493243" y="2137352"/>
                <a:ext cx="286051" cy="30192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Ovale 193"/>
              <p:cNvSpPr/>
              <p:nvPr/>
            </p:nvSpPr>
            <p:spPr>
              <a:xfrm>
                <a:off x="3857620" y="2071678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5" name="Ovale 194"/>
              <p:cNvSpPr/>
              <p:nvPr/>
            </p:nvSpPr>
            <p:spPr>
              <a:xfrm>
                <a:off x="3929058" y="2071678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6" name="Ovale 195"/>
              <p:cNvSpPr/>
              <p:nvPr/>
            </p:nvSpPr>
            <p:spPr>
              <a:xfrm>
                <a:off x="3786182" y="2000241"/>
                <a:ext cx="142876" cy="14287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97" name="Ovale 196"/>
              <p:cNvSpPr/>
              <p:nvPr/>
            </p:nvSpPr>
            <p:spPr>
              <a:xfrm>
                <a:off x="3866150" y="1941080"/>
                <a:ext cx="142876" cy="14287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sp>
        <p:nvSpPr>
          <p:cNvPr id="206" name="Titolo 205"/>
          <p:cNvSpPr>
            <a:spLocks noGrp="1"/>
          </p:cNvSpPr>
          <p:nvPr>
            <p:ph type="title"/>
          </p:nvPr>
        </p:nvSpPr>
        <p:spPr>
          <a:xfrm>
            <a:off x="213852" y="272845"/>
            <a:ext cx="2499851" cy="1932039"/>
          </a:xfrm>
        </p:spPr>
        <p:txBody>
          <a:bodyPr>
            <a:normAutofit/>
          </a:bodyPr>
          <a:lstStyle/>
          <a:p>
            <a:r>
              <a:rPr lang="it-IT" sz="6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BNCT</a:t>
            </a:r>
            <a:endParaRPr lang="en-GB" sz="6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3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4355" y="221225"/>
            <a:ext cx="592393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5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SOURCES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0" descr="IMG118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25" y="2566219"/>
            <a:ext cx="4811226" cy="39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8244" r="84922"/>
          <a:stretch/>
        </p:blipFill>
        <p:spPr>
          <a:xfrm>
            <a:off x="450267" y="1165270"/>
            <a:ext cx="1377591" cy="1400949"/>
          </a:xfrm>
          <a:prstGeom prst="rect">
            <a:avLst/>
          </a:prstGeom>
        </p:spPr>
      </p:pic>
      <p:pic>
        <p:nvPicPr>
          <p:cNvPr id="5" name="Picture 14" descr="DSCN1580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 l="12474" t="21764" r="2368" b="29018"/>
          <a:stretch>
            <a:fillRect/>
          </a:stretch>
        </p:blipFill>
        <p:spPr bwMode="auto">
          <a:xfrm>
            <a:off x="5434268" y="3588877"/>
            <a:ext cx="6505063" cy="217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49" y="2102091"/>
            <a:ext cx="2121980" cy="1350351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986013" y="1372494"/>
            <a:ext cx="44719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Reattore nucleare di ricerca</a:t>
            </a:r>
          </a:p>
          <a:p>
            <a:r>
              <a:rPr lang="it-IT" sz="3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TRIGA Mark II</a:t>
            </a:r>
            <a:endParaRPr lang="en-GB" sz="3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8001038" y="2185294"/>
            <a:ext cx="3996352" cy="1183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Acceleratore di protoni + target di berillio</a:t>
            </a:r>
            <a:endParaRPr lang="en-GB" sz="3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7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64884" y="5830570"/>
            <a:ext cx="5426075" cy="10134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          &amp; RICERCA</a:t>
            </a:r>
            <a:endParaRPr lang="en-GB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20" y="815340"/>
            <a:ext cx="551180" cy="5511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520" y="1920240"/>
            <a:ext cx="551180" cy="5511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120" y="2743200"/>
            <a:ext cx="551180" cy="5511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4930140"/>
            <a:ext cx="551180" cy="5511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80" y="1526540"/>
            <a:ext cx="551180" cy="55118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740535"/>
            <a:ext cx="551180" cy="5511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913765"/>
            <a:ext cx="551180" cy="55118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30" y="1464945"/>
            <a:ext cx="551180" cy="55118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20" y="1464945"/>
            <a:ext cx="551180" cy="55118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145280" y="62230"/>
            <a:ext cx="3497580" cy="1013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Finlandia: &gt; 300 pazienti GBM, H&amp;N</a:t>
            </a:r>
            <a:endParaRPr lang="en-GB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7011035" y="1664335"/>
            <a:ext cx="3268345" cy="826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Giappone: GBM, H&amp;N, </a:t>
            </a:r>
            <a:r>
              <a:rPr lang="it-IT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</a:t>
            </a:r>
            <a:r>
              <a:rPr lang="it-IT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melanoma</a:t>
            </a:r>
            <a:endParaRPr lang="en-GB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9644380" y="2880360"/>
            <a:ext cx="2202927" cy="1013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Taiwan: H&amp;N</a:t>
            </a:r>
            <a:endParaRPr lang="en-GB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3442970" y="5305107"/>
            <a:ext cx="2202927" cy="1013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Argentina: melanoma</a:t>
            </a:r>
            <a:endParaRPr lang="en-GB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tella a 5 punte 15"/>
          <p:cNvSpPr/>
          <p:nvPr/>
        </p:nvSpPr>
        <p:spPr>
          <a:xfrm>
            <a:off x="1470660" y="2209165"/>
            <a:ext cx="350520" cy="329565"/>
          </a:xfrm>
          <a:prstGeom prst="star5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ella a 5 punte 16"/>
          <p:cNvSpPr/>
          <p:nvPr/>
        </p:nvSpPr>
        <p:spPr>
          <a:xfrm>
            <a:off x="3267710" y="4403725"/>
            <a:ext cx="350520" cy="329565"/>
          </a:xfrm>
          <a:prstGeom prst="star5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tella a 5 punte 17"/>
          <p:cNvSpPr/>
          <p:nvPr/>
        </p:nvSpPr>
        <p:spPr>
          <a:xfrm>
            <a:off x="8973503" y="2469515"/>
            <a:ext cx="350520" cy="329565"/>
          </a:xfrm>
          <a:prstGeom prst="star5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tella a 5 punte 19"/>
          <p:cNvSpPr/>
          <p:nvPr/>
        </p:nvSpPr>
        <p:spPr>
          <a:xfrm>
            <a:off x="8123555" y="1334770"/>
            <a:ext cx="350520" cy="329565"/>
          </a:xfrm>
          <a:prstGeom prst="star5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tella a 5 punte 20"/>
          <p:cNvSpPr/>
          <p:nvPr/>
        </p:nvSpPr>
        <p:spPr>
          <a:xfrm>
            <a:off x="6835775" y="2820670"/>
            <a:ext cx="350520" cy="329565"/>
          </a:xfrm>
          <a:prstGeom prst="star5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tella a 5 punte 21"/>
          <p:cNvSpPr/>
          <p:nvPr/>
        </p:nvSpPr>
        <p:spPr>
          <a:xfrm>
            <a:off x="9148763" y="3575685"/>
            <a:ext cx="350520" cy="329565"/>
          </a:xfrm>
          <a:prstGeom prst="star5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35" y="6042977"/>
            <a:ext cx="551180" cy="55118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90" y="6042977"/>
            <a:ext cx="551180" cy="551180"/>
          </a:xfrm>
          <a:prstGeom prst="rect">
            <a:avLst/>
          </a:prstGeom>
        </p:spPr>
      </p:pic>
      <p:sp>
        <p:nvSpPr>
          <p:cNvPr id="25" name="Stella a 5 punte 24"/>
          <p:cNvSpPr/>
          <p:nvPr/>
        </p:nvSpPr>
        <p:spPr>
          <a:xfrm>
            <a:off x="11480482" y="6153785"/>
            <a:ext cx="350520" cy="329565"/>
          </a:xfrm>
          <a:prstGeom prst="star5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2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176489" y="42790"/>
            <a:ext cx="2712720" cy="10987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PAVIA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97239" y="3660093"/>
            <a:ext cx="6477000" cy="3002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400" dirty="0"/>
              <a:t>Trials </a:t>
            </a:r>
            <a:r>
              <a:rPr lang="it-IT" sz="3400" dirty="0" smtClean="0"/>
              <a:t>clinici </a:t>
            </a:r>
            <a:r>
              <a:rPr lang="it-IT" sz="3400" dirty="0"/>
              <a:t>per tumori diffusi o infiltranti con fasci neutronici da acceleratore (polmone, mesotelioma, osteosarcoma, H&amp;N</a:t>
            </a:r>
            <a:r>
              <a:rPr lang="it-IT" sz="3400" dirty="0" smtClean="0"/>
              <a:t>)</a:t>
            </a:r>
          </a:p>
          <a:p>
            <a:pPr algn="ctr"/>
            <a:r>
              <a:rPr lang="it-IT" sz="3400" dirty="0" smtClean="0"/>
              <a:t>@ CNAO</a:t>
            </a:r>
            <a:endParaRPr lang="en-GB" sz="3400" dirty="0"/>
          </a:p>
        </p:txBody>
      </p:sp>
      <p:sp>
        <p:nvSpPr>
          <p:cNvPr id="6" name="Freccia circolare a destra 5"/>
          <p:cNvSpPr/>
          <p:nvPr/>
        </p:nvSpPr>
        <p:spPr>
          <a:xfrm>
            <a:off x="281941" y="1454917"/>
            <a:ext cx="2362200" cy="4565332"/>
          </a:xfrm>
          <a:prstGeom prst="curvedRightArrow">
            <a:avLst>
              <a:gd name="adj1" fmla="val 25000"/>
              <a:gd name="adj2" fmla="val 59227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94764" y="1164564"/>
            <a:ext cx="3695700" cy="1776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Applicazione BNCT a fegato espiantato al reattore </a:t>
            </a:r>
          </a:p>
          <a:p>
            <a:pPr algn="ctr"/>
            <a:r>
              <a:rPr lang="it-IT" sz="2400" dirty="0" smtClean="0"/>
              <a:t>TRIGA Mark II </a:t>
            </a:r>
          </a:p>
          <a:p>
            <a:pPr algn="ctr"/>
            <a:r>
              <a:rPr lang="it-IT" sz="2400" dirty="0" smtClean="0"/>
              <a:t>(2001-2003)</a:t>
            </a:r>
            <a:endParaRPr lang="en-GB" sz="2400" dirty="0"/>
          </a:p>
        </p:txBody>
      </p:sp>
      <p:sp>
        <p:nvSpPr>
          <p:cNvPr id="7" name="Freccia in su 6"/>
          <p:cNvSpPr/>
          <p:nvPr/>
        </p:nvSpPr>
        <p:spPr>
          <a:xfrm rot="173331">
            <a:off x="6247007" y="2611330"/>
            <a:ext cx="541020" cy="1112682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ccia in su 7"/>
          <p:cNvSpPr/>
          <p:nvPr/>
        </p:nvSpPr>
        <p:spPr>
          <a:xfrm rot="1570248">
            <a:off x="8608205" y="2351185"/>
            <a:ext cx="541020" cy="1210161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ccia in su 8"/>
          <p:cNvSpPr/>
          <p:nvPr/>
        </p:nvSpPr>
        <p:spPr>
          <a:xfrm rot="2581121">
            <a:off x="9241818" y="4914847"/>
            <a:ext cx="541020" cy="1006723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e 9"/>
          <p:cNvSpPr/>
          <p:nvPr/>
        </p:nvSpPr>
        <p:spPr>
          <a:xfrm>
            <a:off x="5080006" y="1164564"/>
            <a:ext cx="2903220" cy="14020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dirty="0" smtClean="0">
                <a:solidFill>
                  <a:srgbClr val="002060"/>
                </a:solidFill>
              </a:rPr>
              <a:t>Costruzione </a:t>
            </a:r>
            <a:r>
              <a:rPr lang="it-IT" sz="3000" dirty="0" err="1" smtClean="0">
                <a:solidFill>
                  <a:srgbClr val="002060"/>
                </a:solidFill>
              </a:rPr>
              <a:t>facility</a:t>
            </a:r>
            <a:endParaRPr lang="en-GB" sz="3000" dirty="0">
              <a:solidFill>
                <a:srgbClr val="00206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 rot="1282980">
            <a:off x="8138903" y="1073184"/>
            <a:ext cx="2903220" cy="14020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000" dirty="0">
                <a:solidFill>
                  <a:srgbClr val="002060"/>
                </a:solidFill>
              </a:rPr>
              <a:t>Fattibilità per diversi tumori</a:t>
            </a:r>
            <a:endParaRPr lang="en-GB" sz="3000" dirty="0">
              <a:solidFill>
                <a:srgbClr val="00206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 rot="2593766">
            <a:off x="8964929" y="3814181"/>
            <a:ext cx="2903220" cy="14020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dirty="0">
                <a:solidFill>
                  <a:srgbClr val="002060"/>
                </a:solidFill>
              </a:rPr>
              <a:t>Radiobiologia e Dosimetria</a:t>
            </a:r>
            <a:endParaRPr lang="en-GB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7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4514545" y="298553"/>
            <a:ext cx="25760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6491" y="113122"/>
            <a:ext cx="3517192" cy="1725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 smtClean="0"/>
              <a:t>Tailoring</a:t>
            </a:r>
            <a:r>
              <a:rPr lang="it-IT" sz="2400" dirty="0" smtClean="0"/>
              <a:t> di fasci neutronici sulla base dei risultati di</a:t>
            </a:r>
          </a:p>
          <a:p>
            <a:pPr algn="ctr"/>
            <a:r>
              <a:rPr lang="it-IT" sz="2400" dirty="0"/>
              <a:t>s</a:t>
            </a:r>
            <a:r>
              <a:rPr lang="it-IT" sz="2400" dirty="0" smtClean="0"/>
              <a:t>imulazioni di treatment planning </a:t>
            </a:r>
            <a:endParaRPr lang="en-GB" sz="2400" dirty="0"/>
          </a:p>
        </p:txBody>
      </p:sp>
      <p:pic>
        <p:nvPicPr>
          <p:cNvPr id="7" name="Picture 2" descr="C:\Users\Sliva\Dropbox\Articol(o)\Figures\bmp versión 4.2\Planes Fuente Teórica - Paz#1.bmp"/>
          <p:cNvPicPr>
            <a:picLocks noChangeAspect="1" noChangeArrowheads="1"/>
          </p:cNvPicPr>
          <p:nvPr/>
        </p:nvPicPr>
        <p:blipFill>
          <a:blip r:embed="rId2"/>
          <a:srcRect r="11494" b="4823"/>
          <a:stretch>
            <a:fillRect/>
          </a:stretch>
        </p:blipFill>
        <p:spPr bwMode="auto">
          <a:xfrm>
            <a:off x="17163" y="2115122"/>
            <a:ext cx="4170431" cy="422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Sliva\Dropbox\Articol(o)\Figures\bmp versión 4.2\DVH-Paz#1-Plan A bw.bmp"/>
          <p:cNvPicPr>
            <a:picLocks noChangeAspect="1" noChangeArrowheads="1"/>
          </p:cNvPicPr>
          <p:nvPr/>
        </p:nvPicPr>
        <p:blipFill rotWithShape="1">
          <a:blip r:embed="rId3"/>
          <a:srcRect t="1051" r="12516"/>
          <a:stretch/>
        </p:blipFill>
        <p:spPr bwMode="auto">
          <a:xfrm>
            <a:off x="4066665" y="2027280"/>
            <a:ext cx="3607693" cy="36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177951" y="4063818"/>
            <a:ext cx="38000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Fascio epitermico attorno 1 </a:t>
            </a:r>
            <a:r>
              <a:rPr lang="it-IT" sz="2200" dirty="0" err="1" smtClean="0"/>
              <a:t>keV</a:t>
            </a:r>
            <a:endParaRPr lang="en-GB" sz="2200" dirty="0"/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4"/>
          <a:srcRect l="36392" t="16299" r="11990" b="12913"/>
          <a:stretch/>
        </p:blipFill>
        <p:spPr bwMode="auto">
          <a:xfrm>
            <a:off x="7849334" y="170742"/>
            <a:ext cx="3739193" cy="382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3660" t="5597" r="7159"/>
          <a:stretch/>
        </p:blipFill>
        <p:spPr>
          <a:xfrm>
            <a:off x="7830996" y="3738717"/>
            <a:ext cx="3757531" cy="29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1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367994" y="158853"/>
            <a:ext cx="3067355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FATTIBILITÀ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C:\Users\Sliva\Desktop\articles\scritti\RIVISTE\APPLIED RADIATION AND ISOTOPES\lung-biodistribution\articolo sootomesso ARI\fi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242" y="1587500"/>
            <a:ext cx="4123625" cy="4826000"/>
          </a:xfrm>
          <a:prstGeom prst="rect">
            <a:avLst/>
          </a:prstGeom>
          <a:noFill/>
        </p:spPr>
      </p:pic>
      <p:pic>
        <p:nvPicPr>
          <p:cNvPr id="5" name="Picture 2" descr="C:\Users\Sliva\Desktop\articles\scritti\RIVISTE\APPLIED RADIATION AND ISOTOPES\lung-biodistribution\nuove figure\curve-er02.gif"/>
          <p:cNvPicPr>
            <a:picLocks noChangeAspect="1" noChangeArrowheads="1"/>
          </p:cNvPicPr>
          <p:nvPr/>
        </p:nvPicPr>
        <p:blipFill>
          <a:blip r:embed="rId4" cstate="print"/>
          <a:srcRect t="6726"/>
          <a:stretch>
            <a:fillRect/>
          </a:stretch>
        </p:blipFill>
        <p:spPr bwMode="auto">
          <a:xfrm>
            <a:off x="4280464" y="140059"/>
            <a:ext cx="4574490" cy="2661371"/>
          </a:xfrm>
          <a:prstGeom prst="rect">
            <a:avLst/>
          </a:prstGeom>
          <a:noFill/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760009"/>
              </p:ext>
            </p:extLst>
          </p:nvPr>
        </p:nvGraphicFramePr>
        <p:xfrm>
          <a:off x="4594249" y="2898094"/>
          <a:ext cx="4906273" cy="376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Graph" r:id="rId5" imgW="4044960" imgH="3100320" progId="">
                  <p:embed/>
                </p:oleObj>
              </mc:Choice>
              <mc:Fallback>
                <p:oleObj name="Graph" r:id="rId5" imgW="4044960" imgH="3100320" progId="">
                  <p:embed/>
                  <p:pic>
                    <p:nvPicPr>
                      <p:cNvPr id="14336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249" y="2898094"/>
                        <a:ext cx="4906273" cy="37630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ttangolo 6"/>
          <p:cNvSpPr/>
          <p:nvPr/>
        </p:nvSpPr>
        <p:spPr>
          <a:xfrm>
            <a:off x="5670755" y="3510116"/>
            <a:ext cx="523568" cy="376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 cstate="print"/>
          <a:srcRect l="13356" t="16519" r="22035" b="32109"/>
          <a:stretch>
            <a:fillRect/>
          </a:stretch>
        </p:blipFill>
        <p:spPr bwMode="auto">
          <a:xfrm>
            <a:off x="9251669" y="3632200"/>
            <a:ext cx="2650717" cy="21044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Ovale 8"/>
          <p:cNvSpPr/>
          <p:nvPr/>
        </p:nvSpPr>
        <p:spPr>
          <a:xfrm>
            <a:off x="8718551" y="92715"/>
            <a:ext cx="2959098" cy="14578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002060"/>
                </a:solidFill>
              </a:rPr>
              <a:t>Misura e </a:t>
            </a:r>
            <a:r>
              <a:rPr lang="it-IT" sz="2400" dirty="0" err="1" smtClean="0">
                <a:solidFill>
                  <a:srgbClr val="002060"/>
                </a:solidFill>
              </a:rPr>
              <a:t>imaging</a:t>
            </a:r>
            <a:r>
              <a:rPr lang="it-IT" sz="2400" dirty="0" smtClean="0">
                <a:solidFill>
                  <a:srgbClr val="002060"/>
                </a:solidFill>
              </a:rPr>
              <a:t>  boro con tecniche nucleari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8585401" y="1616690"/>
            <a:ext cx="3361802" cy="170959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002060"/>
                </a:solidFill>
              </a:rPr>
              <a:t>In vivo BNCT: irraggiamento di modelli animali al reattore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397489" y="33669"/>
            <a:ext cx="10774413" cy="1024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degli effetti dell’irraggiamento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6" y="1411542"/>
            <a:ext cx="2684923" cy="2013693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35" y="1368168"/>
            <a:ext cx="2800591" cy="2100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4" y="4124761"/>
            <a:ext cx="2907489" cy="2202981"/>
          </a:xfrm>
          <a:prstGeom prst="rect">
            <a:avLst/>
          </a:prstGeom>
        </p:spPr>
      </p:pic>
      <p:sp>
        <p:nvSpPr>
          <p:cNvPr id="7" name="TextBox 10"/>
          <p:cNvSpPr txBox="1"/>
          <p:nvPr/>
        </p:nvSpPr>
        <p:spPr>
          <a:xfrm>
            <a:off x="4544113" y="851741"/>
            <a:ext cx="1839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8 </a:t>
            </a:r>
            <a:r>
              <a:rPr lang="it-IT" sz="3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days</a:t>
            </a:r>
            <a:endParaRPr lang="en-GB" sz="3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4"/>
          <p:cNvGrpSpPr/>
          <p:nvPr/>
        </p:nvGrpSpPr>
        <p:grpSpPr>
          <a:xfrm>
            <a:off x="3822747" y="4099201"/>
            <a:ext cx="2840779" cy="2228541"/>
            <a:chOff x="4479743" y="3932742"/>
            <a:chExt cx="3969733" cy="2977300"/>
          </a:xfrm>
        </p:grpSpPr>
        <p:pic>
          <p:nvPicPr>
            <p:cNvPr id="9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743" y="3932742"/>
              <a:ext cx="3969733" cy="2977300"/>
            </a:xfrm>
            <a:prstGeom prst="rect">
              <a:avLst/>
            </a:prstGeom>
          </p:spPr>
        </p:pic>
        <p:cxnSp>
          <p:nvCxnSpPr>
            <p:cNvPr id="10" name="Straight Arrow Connector 13"/>
            <p:cNvCxnSpPr/>
            <p:nvPr/>
          </p:nvCxnSpPr>
          <p:spPr>
            <a:xfrm>
              <a:off x="6173557" y="5146514"/>
              <a:ext cx="720080" cy="5185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5"/>
            <p:cNvCxnSpPr/>
            <p:nvPr/>
          </p:nvCxnSpPr>
          <p:spPr>
            <a:xfrm flipV="1">
              <a:off x="6311538" y="6367926"/>
              <a:ext cx="1017443" cy="2439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8"/>
          <p:cNvGrpSpPr/>
          <p:nvPr/>
        </p:nvGrpSpPr>
        <p:grpSpPr>
          <a:xfrm>
            <a:off x="7018892" y="4092290"/>
            <a:ext cx="2828601" cy="2218988"/>
            <a:chOff x="8703859" y="3924272"/>
            <a:chExt cx="3952716" cy="2964537"/>
          </a:xfrm>
        </p:grpSpPr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859" y="3924272"/>
              <a:ext cx="3952716" cy="2964537"/>
            </a:xfrm>
            <a:prstGeom prst="rect">
              <a:avLst/>
            </a:prstGeom>
          </p:spPr>
        </p:pic>
        <p:cxnSp>
          <p:nvCxnSpPr>
            <p:cNvPr id="14" name="Straight Arrow Connector 17"/>
            <p:cNvCxnSpPr/>
            <p:nvPr/>
          </p:nvCxnSpPr>
          <p:spPr>
            <a:xfrm>
              <a:off x="9058489" y="5585095"/>
              <a:ext cx="900295" cy="5541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9"/>
            <p:cNvCxnSpPr/>
            <p:nvPr/>
          </p:nvCxnSpPr>
          <p:spPr>
            <a:xfrm>
              <a:off x="10051039" y="5146514"/>
              <a:ext cx="864096" cy="9468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0"/>
          <p:cNvSpPr txBox="1"/>
          <p:nvPr/>
        </p:nvSpPr>
        <p:spPr>
          <a:xfrm>
            <a:off x="7761147" y="3545203"/>
            <a:ext cx="1839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15 </a:t>
            </a:r>
            <a:r>
              <a:rPr lang="it-IT" sz="3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days</a:t>
            </a:r>
            <a:endParaRPr lang="en-GB" sz="3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1311460" y="3570763"/>
            <a:ext cx="1839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8</a:t>
            </a:r>
            <a:r>
              <a:rPr lang="it-IT" sz="3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3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days</a:t>
            </a:r>
            <a:endParaRPr lang="en-GB" sz="3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1317117" y="930418"/>
            <a:ext cx="1839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 </a:t>
            </a:r>
            <a:r>
              <a:rPr lang="it-IT" sz="3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days</a:t>
            </a:r>
            <a:endParaRPr lang="en-GB" sz="3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4577953" y="3570298"/>
            <a:ext cx="1839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12 days</a:t>
            </a:r>
            <a:endParaRPr lang="en-GB" sz="3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7409065" y="1368168"/>
            <a:ext cx="3517192" cy="1947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Irraggiamento di modelli di ratto con metastasi polmonari dopo somministrazione di composti borati</a:t>
            </a:r>
            <a:endParaRPr lang="en-GB" sz="2400" dirty="0"/>
          </a:p>
        </p:txBody>
      </p:sp>
      <p:sp>
        <p:nvSpPr>
          <p:cNvPr id="21" name="TextBox 10"/>
          <p:cNvSpPr txBox="1"/>
          <p:nvPr/>
        </p:nvSpPr>
        <p:spPr>
          <a:xfrm rot="16200000">
            <a:off x="-977925" y="1869810"/>
            <a:ext cx="264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Polmone sano</a:t>
            </a:r>
            <a:endParaRPr lang="en-GB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" name="TextBox 10"/>
          <p:cNvSpPr txBox="1"/>
          <p:nvPr/>
        </p:nvSpPr>
        <p:spPr>
          <a:xfrm rot="16200000">
            <a:off x="-385926" y="5060774"/>
            <a:ext cx="1439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Metastasi</a:t>
            </a:r>
            <a:endParaRPr lang="en-GB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141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t="4631" r="30247" b="3589"/>
          <a:stretch/>
        </p:blipFill>
        <p:spPr>
          <a:xfrm>
            <a:off x="544820" y="240933"/>
            <a:ext cx="5362986" cy="5569254"/>
          </a:xfrm>
          <a:prstGeom prst="rect">
            <a:avLst/>
          </a:prstGeo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7036518" y="394418"/>
            <a:ext cx="438610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 in vitro </a:t>
            </a:r>
            <a:b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DOSIMETRIA 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5116" r="31689" b="3031"/>
          <a:stretch/>
        </p:blipFill>
        <p:spPr>
          <a:xfrm>
            <a:off x="6701258" y="2054263"/>
            <a:ext cx="4858559" cy="4400204"/>
          </a:xfrm>
          <a:prstGeom prst="rect">
            <a:avLst/>
          </a:prstGeom>
        </p:spPr>
      </p:pic>
      <p:cxnSp>
        <p:nvCxnSpPr>
          <p:cNvPr id="6" name="Straight Arrow Connector 13"/>
          <p:cNvCxnSpPr/>
          <p:nvPr/>
        </p:nvCxnSpPr>
        <p:spPr>
          <a:xfrm flipH="1">
            <a:off x="10420350" y="2829031"/>
            <a:ext cx="4762" cy="195251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5"/>
          <p:cNvSpPr txBox="1"/>
          <p:nvPr/>
        </p:nvSpPr>
        <p:spPr>
          <a:xfrm>
            <a:off x="9515579" y="2230946"/>
            <a:ext cx="1971571" cy="5539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3000" dirty="0" smtClean="0">
                <a:solidFill>
                  <a:schemeClr val="bg1"/>
                </a:solidFill>
                <a:latin typeface="+mn-lt"/>
              </a:rPr>
              <a:t>50 Gy-Eq</a:t>
            </a:r>
            <a:endParaRPr lang="en-GB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9515579" y="5256189"/>
            <a:ext cx="2253224" cy="5539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it-IT" sz="3000" dirty="0" smtClean="0">
                <a:solidFill>
                  <a:schemeClr val="bg1"/>
                </a:solidFill>
                <a:latin typeface="+mn-lt"/>
              </a:rPr>
              <a:t>23 Gy-Isoeff</a:t>
            </a:r>
            <a:endParaRPr lang="en-GB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4512990" y="5533188"/>
            <a:ext cx="19768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+mn-lt"/>
              </a:rPr>
              <a:t>RBE = 1.8</a:t>
            </a:r>
          </a:p>
          <a:p>
            <a:r>
              <a:rPr lang="it-IT" sz="3200" dirty="0" smtClean="0">
                <a:latin typeface="+mn-lt"/>
              </a:rPr>
              <a:t>CBE = 4.9</a:t>
            </a:r>
            <a:endParaRPr lang="en-GB" sz="3200" dirty="0">
              <a:latin typeface="+mn-lt"/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 flipV="1">
            <a:off x="1072274" y="2865317"/>
            <a:ext cx="3264209" cy="230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>
            <a:off x="2238601" y="2876830"/>
            <a:ext cx="0" cy="25867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 flipH="1">
            <a:off x="3932383" y="2865317"/>
            <a:ext cx="30018" cy="25267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/>
          <p:cNvCxnSpPr/>
          <p:nvPr/>
        </p:nvCxnSpPr>
        <p:spPr>
          <a:xfrm flipH="1">
            <a:off x="4325937" y="2865317"/>
            <a:ext cx="10546" cy="25267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e 31"/>
          <p:cNvSpPr/>
          <p:nvPr/>
        </p:nvSpPr>
        <p:spPr>
          <a:xfrm>
            <a:off x="79442" y="5810187"/>
            <a:ext cx="3548661" cy="86630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002060"/>
                </a:solidFill>
              </a:rPr>
              <a:t>Nuovi modelli per dose biologica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298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Tema di Office</vt:lpstr>
      <vt:lpstr>Graph</vt:lpstr>
      <vt:lpstr>Stato e Prospettive per accelerator-based  Boron Neutron Capture Therapy</vt:lpstr>
      <vt:lpstr>BNCT</vt:lpstr>
      <vt:lpstr>NEUTRON SOURCES</vt:lpstr>
      <vt:lpstr>TRIALS          &amp; RICERCA</vt:lpstr>
      <vt:lpstr>@ PAVIA</vt:lpstr>
      <vt:lpstr>FACILITY</vt:lpstr>
      <vt:lpstr>FATTIBILITÀ</vt:lpstr>
      <vt:lpstr>Studio degli effetti dell’irraggiamento</vt:lpstr>
      <vt:lpstr>STUDI in vitro  e DOSIMETRIA </vt:lpstr>
      <vt:lpstr>Boron imaging by SPECT</vt:lpstr>
      <vt:lpstr>Nuovi composti borati</vt:lpstr>
      <vt:lpstr>A livello cellulare?</vt:lpstr>
      <vt:lpstr>Team di Ricerca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e Prospettive per accelerator-based  Boron Neutron Capture Therapy</dc:title>
  <dc:creator>Silva</dc:creator>
  <cp:lastModifiedBy>Silva</cp:lastModifiedBy>
  <cp:revision>44</cp:revision>
  <dcterms:created xsi:type="dcterms:W3CDTF">2016-02-27T14:11:38Z</dcterms:created>
  <dcterms:modified xsi:type="dcterms:W3CDTF">2016-03-15T10:51:25Z</dcterms:modified>
</cp:coreProperties>
</file>