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88" r:id="rId2"/>
    <p:sldId id="290" r:id="rId3"/>
    <p:sldId id="291" r:id="rId4"/>
    <p:sldId id="285" r:id="rId5"/>
    <p:sldId id="286" r:id="rId6"/>
    <p:sldId id="287" r:id="rId7"/>
    <p:sldId id="267" r:id="rId8"/>
    <p:sldId id="277" r:id="rId9"/>
    <p:sldId id="268" r:id="rId10"/>
    <p:sldId id="274" r:id="rId11"/>
    <p:sldId id="275" r:id="rId12"/>
    <p:sldId id="28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A7FB5F8-1143-6E43-B46A-969F6DFFB6D4}">
          <p14:sldIdLst>
            <p14:sldId id="288"/>
            <p14:sldId id="290"/>
            <p14:sldId id="291"/>
            <p14:sldId id="285"/>
            <p14:sldId id="286"/>
            <p14:sldId id="287"/>
            <p14:sldId id="267"/>
            <p14:sldId id="277"/>
            <p14:sldId id="268"/>
            <p14:sldId id="274"/>
            <p14:sldId id="275"/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8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89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3290E-8D7B-A545-8A50-C4967598D56C}" type="datetimeFigureOut">
              <a:rPr lang="en-US" smtClean="0"/>
              <a:t>2/29/16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27D92-B757-1645-AC7E-2EA40D64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24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6E53FAF-63B9-0A44-9FF2-D010C6125E9A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33A5-C748-874F-A82B-B47C00729E0B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615E-1A74-B94F-AD16-6D8FE214E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3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33A5-C748-874F-A82B-B47C00729E0B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615E-1A74-B94F-AD16-6D8FE214E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33A5-C748-874F-A82B-B47C00729E0B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615E-1A74-B94F-AD16-6D8FE214E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33A5-C748-874F-A82B-B47C00729E0B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615E-1A74-B94F-AD16-6D8FE214E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33A5-C748-874F-A82B-B47C00729E0B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615E-1A74-B94F-AD16-6D8FE214E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58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33A5-C748-874F-A82B-B47C00729E0B}" type="datetimeFigureOut">
              <a:rPr lang="en-US" smtClean="0"/>
              <a:t>2/29/16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615E-1A74-B94F-AD16-6D8FE214E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63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33A5-C748-874F-A82B-B47C00729E0B}" type="datetimeFigureOut">
              <a:rPr lang="en-US" smtClean="0"/>
              <a:t>2/29/16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615E-1A74-B94F-AD16-6D8FE214E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0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33A5-C748-874F-A82B-B47C00729E0B}" type="datetimeFigureOut">
              <a:rPr lang="en-US" smtClean="0"/>
              <a:t>2/29/16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615E-1A74-B94F-AD16-6D8FE214E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6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33A5-C748-874F-A82B-B47C00729E0B}" type="datetimeFigureOut">
              <a:rPr lang="en-US" smtClean="0"/>
              <a:t>2/29/16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615E-1A74-B94F-AD16-6D8FE214E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2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33A5-C748-874F-A82B-B47C00729E0B}" type="datetimeFigureOut">
              <a:rPr lang="en-US" smtClean="0"/>
              <a:t>2/29/16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615E-1A74-B94F-AD16-6D8FE214E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48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33A5-C748-874F-A82B-B47C00729E0B}" type="datetimeFigureOut">
              <a:rPr lang="en-US" smtClean="0"/>
              <a:t>2/29/16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8615E-1A74-B94F-AD16-6D8FE214E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3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B33A5-C748-874F-A82B-B47C00729E0B}" type="datetimeFigureOut">
              <a:rPr lang="en-US" smtClean="0"/>
              <a:t>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8615E-1A74-B94F-AD16-6D8FE214E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7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1" Type="http://schemas.microsoft.com/office/2007/relationships/hdphoto" Target="../media/hdphoto1.wdp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microsoft.com/office/2007/relationships/hdphoto" Target="../media/hdphoto2.wdp"/><Relationship Id="rId13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5917502" y="1616193"/>
            <a:ext cx="2484437" cy="1455738"/>
            <a:chOff x="6580413" y="1449398"/>
            <a:chExt cx="2483983" cy="1455737"/>
          </a:xfrm>
        </p:grpSpPr>
        <p:pic>
          <p:nvPicPr>
            <p:cNvPr id="14361" name="Picture 26" descr="images-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523" y="1449398"/>
              <a:ext cx="1655762" cy="1173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2" name="TextBox 12"/>
            <p:cNvSpPr txBox="1">
              <a:spLocks noChangeArrowheads="1"/>
            </p:cNvSpPr>
            <p:nvPr/>
          </p:nvSpPr>
          <p:spPr bwMode="auto">
            <a:xfrm>
              <a:off x="6580413" y="2535248"/>
              <a:ext cx="248398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FF"/>
                  </a:solidFill>
                  <a:latin typeface="Comic Sans MS" charset="0"/>
                  <a:cs typeface="Comic Sans MS" charset="0"/>
                </a:rPr>
                <a:t>Efficient DNA repair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35791" y="3346450"/>
            <a:ext cx="53625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/>
                <a:ea typeface="+mn-ea"/>
                <a:cs typeface="Comic Sans MS"/>
              </a:rPr>
              <a:t>Unrepaired/Unfaithfully repaired DNA damage</a:t>
            </a:r>
          </a:p>
        </p:txBody>
      </p:sp>
      <p:grpSp>
        <p:nvGrpSpPr>
          <p:cNvPr id="14340" name="Group 3"/>
          <p:cNvGrpSpPr>
            <a:grpSpLocks/>
          </p:cNvGrpSpPr>
          <p:nvPr/>
        </p:nvGrpSpPr>
        <p:grpSpPr bwMode="auto">
          <a:xfrm>
            <a:off x="376559" y="3438525"/>
            <a:ext cx="8570405" cy="1615308"/>
            <a:chOff x="80963" y="3438535"/>
            <a:chExt cx="8570869" cy="1615308"/>
          </a:xfrm>
        </p:grpSpPr>
        <p:pic>
          <p:nvPicPr>
            <p:cNvPr id="14352" name="Picture 25" descr="images-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"/>
            <a:stretch>
              <a:fillRect/>
            </a:stretch>
          </p:blipFill>
          <p:spPr bwMode="auto">
            <a:xfrm>
              <a:off x="80963" y="3787833"/>
              <a:ext cx="1404937" cy="116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53" name="Group 36"/>
            <p:cNvGrpSpPr>
              <a:grpSpLocks/>
            </p:cNvGrpSpPr>
            <p:nvPr/>
          </p:nvGrpSpPr>
          <p:grpSpPr bwMode="auto">
            <a:xfrm>
              <a:off x="5115390" y="3438535"/>
              <a:ext cx="3536442" cy="1615308"/>
              <a:chOff x="3018398" y="3874857"/>
              <a:chExt cx="3535422" cy="1615311"/>
            </a:xfrm>
          </p:grpSpPr>
          <p:sp>
            <p:nvSpPr>
              <p:cNvPr id="14356" name="TextBox 19"/>
              <p:cNvSpPr txBox="1">
                <a:spLocks noChangeArrowheads="1"/>
              </p:cNvSpPr>
              <p:nvPr/>
            </p:nvSpPr>
            <p:spPr bwMode="auto">
              <a:xfrm>
                <a:off x="3018398" y="4471217"/>
                <a:ext cx="1152960" cy="400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>
                    <a:latin typeface="Comic Sans MS" charset="0"/>
                    <a:cs typeface="Comic Sans MS" charset="0"/>
                  </a:rPr>
                  <a:t>Survival</a:t>
                </a:r>
              </a:p>
            </p:txBody>
          </p:sp>
          <p:sp>
            <p:nvSpPr>
              <p:cNvPr id="14357" name="TextBox 21"/>
              <p:cNvSpPr txBox="1">
                <a:spLocks noChangeArrowheads="1"/>
              </p:cNvSpPr>
              <p:nvPr/>
            </p:nvSpPr>
            <p:spPr bwMode="auto">
              <a:xfrm>
                <a:off x="4386059" y="3874857"/>
                <a:ext cx="2167761" cy="369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Comic Sans MS" charset="0"/>
                    <a:cs typeface="Comic Sans MS" charset="0"/>
                  </a:rPr>
                  <a:t>Genome instability</a:t>
                </a:r>
              </a:p>
            </p:txBody>
          </p:sp>
          <p:sp>
            <p:nvSpPr>
              <p:cNvPr id="14358" name="TextBox 22"/>
              <p:cNvSpPr txBox="1">
                <a:spLocks noChangeArrowheads="1"/>
              </p:cNvSpPr>
              <p:nvPr/>
            </p:nvSpPr>
            <p:spPr bwMode="auto">
              <a:xfrm>
                <a:off x="4386059" y="4486606"/>
                <a:ext cx="1442522" cy="369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Comic Sans MS" charset="0"/>
                    <a:cs typeface="Comic Sans MS" charset="0"/>
                  </a:rPr>
                  <a:t>Hyperplasia </a:t>
                </a:r>
              </a:p>
            </p:txBody>
          </p:sp>
          <p:sp>
            <p:nvSpPr>
              <p:cNvPr id="14359" name="TextBox 23"/>
              <p:cNvSpPr txBox="1">
                <a:spLocks noChangeArrowheads="1"/>
              </p:cNvSpPr>
              <p:nvPr/>
            </p:nvSpPr>
            <p:spPr bwMode="auto">
              <a:xfrm>
                <a:off x="4386059" y="5120835"/>
                <a:ext cx="918426" cy="369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latin typeface="Comic Sans MS" charset="0"/>
                    <a:cs typeface="Comic Sans MS" charset="0"/>
                  </a:rPr>
                  <a:t>Cancer </a:t>
                </a:r>
              </a:p>
            </p:txBody>
          </p:sp>
          <p:sp>
            <p:nvSpPr>
              <p:cNvPr id="33" name="Left Bracket 32"/>
              <p:cNvSpPr/>
              <p:nvPr/>
            </p:nvSpPr>
            <p:spPr>
              <a:xfrm>
                <a:off x="4164113" y="3952133"/>
                <a:ext cx="215849" cy="1438278"/>
              </a:xfrm>
              <a:prstGeom prst="leftBracket">
                <a:avLst/>
              </a:prstGeom>
              <a:ln>
                <a:solidFill>
                  <a:srgbClr val="E4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E46C0A"/>
                  </a:solidFill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573812" y="3911892"/>
              <a:ext cx="2672459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latin typeface="Comic Sans MS"/>
                  <a:ea typeface="+mn-ea"/>
                  <a:cs typeface="Comic Sans MS"/>
                </a:rPr>
                <a:t>Sublethal</a:t>
              </a:r>
              <a:r>
                <a:rPr lang="en-US" dirty="0">
                  <a:latin typeface="Comic Sans MS"/>
                  <a:ea typeface="+mn-ea"/>
                  <a:cs typeface="Comic Sans MS"/>
                </a:rPr>
                <a:t> DNA damage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Comic Sans MS"/>
                  <a:ea typeface="+mn-ea"/>
                  <a:cs typeface="Comic Sans MS"/>
                </a:rPr>
                <a:t>Cell cycle progression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4423011" y="4234948"/>
              <a:ext cx="679487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1017562" y="5040064"/>
            <a:ext cx="3625737" cy="1435814"/>
            <a:chOff x="1159188" y="4873635"/>
            <a:chExt cx="3625221" cy="1435814"/>
          </a:xfrm>
        </p:grpSpPr>
        <p:sp>
          <p:nvSpPr>
            <p:cNvPr id="5" name="TextBox 4"/>
            <p:cNvSpPr txBox="1"/>
            <p:nvPr/>
          </p:nvSpPr>
          <p:spPr>
            <a:xfrm>
              <a:off x="3557540" y="5909339"/>
              <a:ext cx="1065290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latin typeface="Comic Sans MS"/>
                  <a:ea typeface="+mn-ea"/>
                  <a:cs typeface="Comic Sans MS"/>
                </a:rPr>
                <a:t>Suicide </a:t>
              </a:r>
            </a:p>
          </p:txBody>
        </p:sp>
        <p:sp>
          <p:nvSpPr>
            <p:cNvPr id="14348" name="TextBox 20"/>
            <p:cNvSpPr txBox="1">
              <a:spLocks noChangeArrowheads="1"/>
            </p:cNvSpPr>
            <p:nvPr/>
          </p:nvSpPr>
          <p:spPr bwMode="auto">
            <a:xfrm>
              <a:off x="1293701" y="5909339"/>
              <a:ext cx="1682458" cy="40011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i="1" dirty="0">
                  <a:latin typeface="Comic Sans MS" charset="0"/>
                  <a:cs typeface="Comic Sans MS" charset="0"/>
                </a:rPr>
                <a:t>Senescence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1824796" y="5573723"/>
              <a:ext cx="901569" cy="2428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50" name="TextBox 40"/>
            <p:cNvSpPr txBox="1">
              <a:spLocks noChangeArrowheads="1"/>
            </p:cNvSpPr>
            <p:nvPr/>
          </p:nvSpPr>
          <p:spPr bwMode="auto">
            <a:xfrm>
              <a:off x="1159188" y="4873635"/>
              <a:ext cx="3625221" cy="646331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 smtClean="0">
                  <a:latin typeface="Comic Sans MS" charset="0"/>
                  <a:cs typeface="Comic Sans MS" charset="0"/>
                </a:rPr>
                <a:t>Persistent high level of </a:t>
              </a:r>
              <a:r>
                <a:rPr lang="en-US" sz="1800" dirty="0" smtClean="0">
                  <a:latin typeface="Comic Sans MS" charset="0"/>
                  <a:cs typeface="Comic Sans MS" charset="0"/>
                </a:rPr>
                <a:t>damage</a:t>
              </a:r>
              <a:endParaRPr lang="en-US" sz="1800" dirty="0">
                <a:latin typeface="Comic Sans MS" charset="0"/>
                <a:cs typeface="Comic Sans MS" charset="0"/>
              </a:endParaRPr>
            </a:p>
            <a:p>
              <a:pPr algn="ctr" eaLnBrk="1" hangingPunct="1"/>
              <a:r>
                <a:rPr lang="en-US" sz="1800" dirty="0">
                  <a:latin typeface="Comic Sans MS" charset="0"/>
                  <a:cs typeface="Comic Sans MS" charset="0"/>
                </a:rPr>
                <a:t>Cell cycle arrest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 flipV="1">
              <a:off x="3126353" y="5573723"/>
              <a:ext cx="901569" cy="2428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63620" y="147639"/>
            <a:ext cx="8780462" cy="1348115"/>
            <a:chOff x="163620" y="147638"/>
            <a:chExt cx="8780462" cy="1348115"/>
          </a:xfrm>
        </p:grpSpPr>
        <p:grpSp>
          <p:nvGrpSpPr>
            <p:cNvPr id="14337" name="Group 1"/>
            <p:cNvGrpSpPr>
              <a:grpSpLocks/>
            </p:cNvGrpSpPr>
            <p:nvPr/>
          </p:nvGrpSpPr>
          <p:grpSpPr bwMode="auto">
            <a:xfrm>
              <a:off x="163620" y="147638"/>
              <a:ext cx="8780462" cy="792162"/>
              <a:chOff x="243358" y="47541"/>
              <a:chExt cx="8781090" cy="791322"/>
            </a:xfrm>
          </p:grpSpPr>
          <p:sp>
            <p:nvSpPr>
              <p:cNvPr id="14363" name="TextBox 3"/>
              <p:cNvSpPr txBox="1">
                <a:spLocks noChangeArrowheads="1"/>
              </p:cNvSpPr>
              <p:nvPr/>
            </p:nvSpPr>
            <p:spPr bwMode="auto">
              <a:xfrm>
                <a:off x="243358" y="258536"/>
                <a:ext cx="1769061" cy="368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800" dirty="0">
                    <a:latin typeface="Comic Sans MS" charset="0"/>
                    <a:cs typeface="Comic Sans MS" charset="0"/>
                  </a:rPr>
                  <a:t>Ivana Scovassi</a:t>
                </a:r>
                <a:endParaRPr lang="en-US" sz="1800" dirty="0"/>
              </a:p>
            </p:txBody>
          </p:sp>
          <p:pic>
            <p:nvPicPr>
              <p:cNvPr id="18" name="Picture 5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11979" y="47541"/>
                <a:ext cx="6912469" cy="79132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342" name="TextBox 46"/>
            <p:cNvSpPr txBox="1">
              <a:spLocks noChangeArrowheads="1"/>
            </p:cNvSpPr>
            <p:nvPr/>
          </p:nvSpPr>
          <p:spPr bwMode="auto">
            <a:xfrm>
              <a:off x="2306242" y="1126421"/>
              <a:ext cx="4488654" cy="369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latin typeface="Comic Sans MS" charset="0"/>
                  <a:cs typeface="Comic Sans MS" charset="0"/>
                </a:rPr>
                <a:t>DNA damage Part II: How cells respond</a:t>
              </a:r>
            </a:p>
          </p:txBody>
        </p:sp>
      </p:grpSp>
      <p:sp>
        <p:nvSpPr>
          <p:cNvPr id="14344" name="TextBox 50"/>
          <p:cNvSpPr txBox="1">
            <a:spLocks noChangeArrowheads="1"/>
          </p:cNvSpPr>
          <p:nvPr/>
        </p:nvSpPr>
        <p:spPr bwMode="auto">
          <a:xfrm>
            <a:off x="5226651" y="5297488"/>
            <a:ext cx="3490912" cy="14779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latin typeface="Comic Sans MS" charset="0"/>
                <a:cs typeface="Comic Sans MS" charset="0"/>
              </a:rPr>
              <a:t>Specific markers:</a:t>
            </a:r>
          </a:p>
          <a:p>
            <a:pPr algn="ctr" eaLnBrk="1" hangingPunct="1"/>
            <a:r>
              <a:rPr lang="en-US" sz="1800">
                <a:latin typeface="Comic Sans MS" charset="0"/>
                <a:cs typeface="Comic Sans MS" charset="0"/>
              </a:rPr>
              <a:t>cellular morphology</a:t>
            </a:r>
          </a:p>
          <a:p>
            <a:pPr algn="ctr" eaLnBrk="1" hangingPunct="1"/>
            <a:r>
              <a:rPr lang="en-US" sz="1800">
                <a:latin typeface="Comic Sans MS" charset="0"/>
                <a:cs typeface="Comic Sans MS" charset="0"/>
              </a:rPr>
              <a:t>signal transduction pathways </a:t>
            </a:r>
          </a:p>
          <a:p>
            <a:pPr algn="ctr" eaLnBrk="1" hangingPunct="1"/>
            <a:r>
              <a:rPr lang="en-US" sz="1800">
                <a:latin typeface="Comic Sans MS" charset="0"/>
                <a:cs typeface="Comic Sans MS" charset="0"/>
              </a:rPr>
              <a:t>gene expression profiles</a:t>
            </a:r>
          </a:p>
          <a:p>
            <a:pPr algn="ctr" eaLnBrk="1" hangingPunct="1"/>
            <a:r>
              <a:rPr lang="en-US" sz="1800">
                <a:latin typeface="Comic Sans MS" charset="0"/>
                <a:cs typeface="Comic Sans MS" charset="0"/>
              </a:rPr>
              <a:t>cell identity  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78900" y="1897065"/>
            <a:ext cx="5426746" cy="1077218"/>
            <a:chOff x="378900" y="1897065"/>
            <a:chExt cx="5426746" cy="1077218"/>
          </a:xfrm>
        </p:grpSpPr>
        <p:grpSp>
          <p:nvGrpSpPr>
            <p:cNvPr id="14343" name="Group 2"/>
            <p:cNvGrpSpPr>
              <a:grpSpLocks/>
            </p:cNvGrpSpPr>
            <p:nvPr/>
          </p:nvGrpSpPr>
          <p:grpSpPr bwMode="auto">
            <a:xfrm>
              <a:off x="378900" y="1897065"/>
              <a:ext cx="5426746" cy="1077218"/>
              <a:chOff x="450394" y="1850125"/>
              <a:chExt cx="5426746" cy="1077218"/>
            </a:xfrm>
          </p:grpSpPr>
          <p:sp>
            <p:nvSpPr>
              <p:cNvPr id="14345" name="TextBox 11"/>
              <p:cNvSpPr txBox="1">
                <a:spLocks noChangeArrowheads="1"/>
              </p:cNvSpPr>
              <p:nvPr/>
            </p:nvSpPr>
            <p:spPr bwMode="auto">
              <a:xfrm>
                <a:off x="450394" y="1850125"/>
                <a:ext cx="5426746" cy="1077218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600"/>
                  </a:spcAft>
                </a:pPr>
                <a:r>
                  <a:rPr lang="en-US" sz="1800" dirty="0">
                    <a:latin typeface="Comic Sans MS" charset="0"/>
                    <a:cs typeface="Comic Sans MS" charset="0"/>
                  </a:rPr>
                  <a:t>DNA damage</a:t>
                </a:r>
              </a:p>
              <a:p>
                <a:pPr algn="ctr" eaLnBrk="1" hangingPunct="1">
                  <a:spcAft>
                    <a:spcPts val="600"/>
                  </a:spcAft>
                </a:pPr>
                <a:endParaRPr lang="en-US" sz="1800" dirty="0">
                  <a:latin typeface="Comic Sans MS" charset="0"/>
                  <a:cs typeface="Comic Sans MS" charset="0"/>
                </a:endParaRPr>
              </a:p>
              <a:p>
                <a:pPr algn="ctr" eaLnBrk="1" hangingPunct="1">
                  <a:spcAft>
                    <a:spcPts val="600"/>
                  </a:spcAft>
                </a:pPr>
                <a:r>
                  <a:rPr lang="en-US" sz="1800" dirty="0" smtClean="0">
                    <a:latin typeface="Comic Sans MS" charset="0"/>
                    <a:cs typeface="Comic Sans MS" charset="0"/>
                  </a:rPr>
                  <a:t>Transient cell cycle arrest </a:t>
                </a:r>
                <a:r>
                  <a:rPr lang="en-US" sz="1800" dirty="0">
                    <a:latin typeface="Comic Sans MS" charset="0"/>
                    <a:cs typeface="Comic Sans MS" charset="0"/>
                  </a:rPr>
                  <a:t>to allow </a:t>
                </a:r>
                <a:r>
                  <a:rPr lang="en-US" sz="1800" dirty="0" smtClean="0">
                    <a:latin typeface="Comic Sans MS" charset="0"/>
                    <a:cs typeface="Comic Sans MS" charset="0"/>
                  </a:rPr>
                  <a:t>DNA repair </a:t>
                </a:r>
                <a:endParaRPr lang="en-US" sz="1800" dirty="0">
                  <a:latin typeface="Comic Sans MS" charset="0"/>
                  <a:cs typeface="Comic Sans MS" charset="0"/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>
                <a:off x="3184915" y="2197787"/>
                <a:ext cx="0" cy="431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CasellaDiTesto 2"/>
            <p:cNvSpPr txBox="1"/>
            <p:nvPr/>
          </p:nvSpPr>
          <p:spPr>
            <a:xfrm>
              <a:off x="2435410" y="2232253"/>
              <a:ext cx="662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DDR</a:t>
              </a:r>
              <a:endParaRPr lang="it-IT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434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Box 28"/>
          <p:cNvSpPr txBox="1">
            <a:spLocks noChangeArrowheads="1"/>
          </p:cNvSpPr>
          <p:nvPr/>
        </p:nvSpPr>
        <p:spPr bwMode="auto">
          <a:xfrm>
            <a:off x="1039814" y="533838"/>
            <a:ext cx="4371975" cy="135413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Comic Sans MS"/>
                <a:cs typeface="Comic Sans MS"/>
              </a:rPr>
              <a:t>Damage not only to DNA </a:t>
            </a:r>
          </a:p>
          <a:p>
            <a:pPr algn="ctr" eaLnBrk="1" hangingPunct="1"/>
            <a:endParaRPr lang="en-US" sz="1800" dirty="0">
              <a:latin typeface="Comic Sans MS"/>
              <a:cs typeface="Comic Sans MS"/>
            </a:endParaRPr>
          </a:p>
          <a:p>
            <a:pPr algn="ctr" eaLnBrk="1" hangingPunct="1">
              <a:spcAft>
                <a:spcPts val="1200"/>
              </a:spcAft>
            </a:pPr>
            <a:r>
              <a:rPr lang="en-US" sz="1800" dirty="0">
                <a:latin typeface="Comic Sans MS"/>
                <a:cs typeface="Comic Sans MS"/>
              </a:rPr>
              <a:t>but </a:t>
            </a:r>
            <a:r>
              <a:rPr lang="en-GB" sz="1800" i="1" dirty="0">
                <a:solidFill>
                  <a:srgbClr val="FF0000"/>
                </a:solidFill>
                <a:latin typeface="Comic Sans MS"/>
                <a:cs typeface="Comic Sans MS"/>
              </a:rPr>
              <a:t>- ROS mediated - </a:t>
            </a:r>
            <a:r>
              <a:rPr lang="en-US" sz="1800" dirty="0">
                <a:latin typeface="Comic Sans MS"/>
                <a:cs typeface="Comic Sans MS"/>
              </a:rPr>
              <a:t>also to 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sz="1800" dirty="0">
                <a:latin typeface="Comic Sans MS"/>
                <a:cs typeface="Comic Sans MS"/>
              </a:rPr>
              <a:t>macromolecules and organelles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4518" y="511177"/>
            <a:ext cx="8956057" cy="5352219"/>
            <a:chOff x="104517" y="511175"/>
            <a:chExt cx="8956057" cy="5352219"/>
          </a:xfrm>
        </p:grpSpPr>
        <p:sp>
          <p:nvSpPr>
            <p:cNvPr id="13329" name="Rettangolo 6"/>
            <p:cNvSpPr>
              <a:spLocks noChangeArrowheads="1"/>
            </p:cNvSpPr>
            <p:nvPr/>
          </p:nvSpPr>
          <p:spPr bwMode="auto">
            <a:xfrm>
              <a:off x="1870075" y="2943046"/>
              <a:ext cx="7127763" cy="33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  <a:latin typeface="Comic Sans MS" charset="0"/>
                </a:rPr>
                <a:t>Direct/</a:t>
              </a:r>
              <a:r>
                <a:rPr lang="it-IT" sz="1600" dirty="0" err="1">
                  <a:solidFill>
                    <a:srgbClr val="FF0000"/>
                  </a:solidFill>
                  <a:latin typeface="Comic Sans MS" charset="0"/>
                </a:rPr>
                <a:t>indirect</a:t>
              </a:r>
              <a:r>
                <a:rPr lang="it-IT" sz="1600" dirty="0">
                  <a:solidFill>
                    <a:srgbClr val="FF0000"/>
                  </a:solidFill>
                  <a:latin typeface="Comic Sans MS" charset="0"/>
                </a:rPr>
                <a:t> (via H</a:t>
              </a:r>
              <a:r>
                <a:rPr lang="it-IT" sz="1600" baseline="-25000" dirty="0">
                  <a:solidFill>
                    <a:srgbClr val="FF0000"/>
                  </a:solidFill>
                  <a:latin typeface="Comic Sans MS" charset="0"/>
                </a:rPr>
                <a:t>2</a:t>
              </a:r>
              <a:r>
                <a:rPr lang="it-IT" sz="1600" dirty="0">
                  <a:solidFill>
                    <a:srgbClr val="FF0000"/>
                  </a:solidFill>
                  <a:latin typeface="Comic Sans MS" charset="0"/>
                </a:rPr>
                <a:t>O</a:t>
              </a:r>
              <a:r>
                <a:rPr lang="it-IT" sz="1600" baseline="-25000" dirty="0">
                  <a:solidFill>
                    <a:srgbClr val="FF0000"/>
                  </a:solidFill>
                  <a:latin typeface="Comic Sans MS" charset="0"/>
                </a:rPr>
                <a:t>2</a:t>
              </a:r>
              <a:r>
                <a:rPr lang="it-IT" sz="1600" dirty="0">
                  <a:solidFill>
                    <a:srgbClr val="FF0000"/>
                  </a:solidFill>
                  <a:latin typeface="Comic Sans MS" charset="0"/>
                </a:rPr>
                <a:t>) </a:t>
              </a:r>
              <a:r>
                <a:rPr lang="it-IT" sz="1600" dirty="0" err="1">
                  <a:solidFill>
                    <a:srgbClr val="FF0000"/>
                  </a:solidFill>
                  <a:latin typeface="Comic Sans MS" charset="0"/>
                </a:rPr>
                <a:t>oxidizing</a:t>
              </a:r>
              <a:r>
                <a:rPr lang="it-IT" sz="1600" dirty="0">
                  <a:solidFill>
                    <a:srgbClr val="FF0000"/>
                  </a:solidFill>
                  <a:latin typeface="Comic Sans MS" charset="0"/>
                </a:rPr>
                <a:t> </a:t>
              </a:r>
              <a:r>
                <a:rPr lang="it-IT" sz="1600" dirty="0" err="1">
                  <a:solidFill>
                    <a:srgbClr val="FF0000"/>
                  </a:solidFill>
                  <a:latin typeface="Comic Sans MS" charset="0"/>
                </a:rPr>
                <a:t>effects</a:t>
              </a:r>
              <a:r>
                <a:rPr lang="it-IT" sz="1600" dirty="0">
                  <a:solidFill>
                    <a:srgbClr val="FF0000"/>
                  </a:solidFill>
                  <a:latin typeface="Comic Sans MS" charset="0"/>
                </a:rPr>
                <a:t> on </a:t>
              </a:r>
              <a:r>
                <a:rPr lang="it-IT" sz="1600" dirty="0" err="1">
                  <a:solidFill>
                    <a:srgbClr val="FF0000"/>
                  </a:solidFill>
                  <a:latin typeface="Comic Sans MS" charset="0"/>
                </a:rPr>
                <a:t>biological</a:t>
              </a:r>
              <a:r>
                <a:rPr lang="it-IT" sz="1600" dirty="0">
                  <a:solidFill>
                    <a:srgbClr val="FF0000"/>
                  </a:solidFill>
                  <a:latin typeface="Comic Sans MS" charset="0"/>
                </a:rPr>
                <a:t> </a:t>
              </a:r>
              <a:r>
                <a:rPr lang="it-IT" sz="1600" dirty="0" err="1">
                  <a:solidFill>
                    <a:srgbClr val="FF0000"/>
                  </a:solidFill>
                  <a:latin typeface="Comic Sans MS" charset="0"/>
                </a:rPr>
                <a:t>macromolecules</a:t>
              </a:r>
              <a:r>
                <a:rPr lang="it-IT" sz="1600" dirty="0">
                  <a:solidFill>
                    <a:srgbClr val="FF0000"/>
                  </a:solidFill>
                  <a:latin typeface="Comic Sans MS" charset="0"/>
                </a:rPr>
                <a:t> </a:t>
              </a:r>
            </a:p>
          </p:txBody>
        </p:sp>
        <p:sp>
          <p:nvSpPr>
            <p:cNvPr id="13331" name="Rettangolo 8"/>
            <p:cNvSpPr>
              <a:spLocks noChangeArrowheads="1"/>
            </p:cNvSpPr>
            <p:nvPr/>
          </p:nvSpPr>
          <p:spPr bwMode="auto">
            <a:xfrm>
              <a:off x="1980841" y="3465703"/>
              <a:ext cx="6623757" cy="338554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r>
                <a:rPr lang="it-IT" sz="1600" dirty="0">
                  <a:solidFill>
                    <a:srgbClr val="000000"/>
                  </a:solidFill>
                  <a:latin typeface="Comic Sans MS" charset="0"/>
                </a:rPr>
                <a:t>Native                                            </a:t>
              </a:r>
              <a:r>
                <a:rPr lang="it-IT" sz="1600" dirty="0" smtClean="0">
                  <a:solidFill>
                    <a:srgbClr val="000000"/>
                  </a:solidFill>
                  <a:latin typeface="Comic Sans MS" charset="0"/>
                </a:rPr>
                <a:t>   </a:t>
              </a:r>
              <a:r>
                <a:rPr lang="it-IT" sz="1600" dirty="0" err="1">
                  <a:solidFill>
                    <a:srgbClr val="000000"/>
                  </a:solidFill>
                  <a:latin typeface="Comic Sans MS" charset="0"/>
                </a:rPr>
                <a:t>oxidized</a:t>
              </a:r>
              <a:r>
                <a:rPr lang="it-IT" sz="1600" dirty="0">
                  <a:solidFill>
                    <a:srgbClr val="000000"/>
                  </a:solidFill>
                  <a:latin typeface="Comic Sans MS" charset="0"/>
                </a:rPr>
                <a:t>, </a:t>
              </a:r>
              <a:r>
                <a:rPr lang="it-IT" sz="1600" dirty="0" err="1">
                  <a:solidFill>
                    <a:srgbClr val="000000"/>
                  </a:solidFill>
                  <a:latin typeface="Comic Sans MS" charset="0"/>
                </a:rPr>
                <a:t>fluorescing</a:t>
              </a:r>
              <a:r>
                <a:rPr lang="it-IT" sz="1600" dirty="0">
                  <a:solidFill>
                    <a:srgbClr val="000000"/>
                  </a:solidFill>
                  <a:latin typeface="Comic Sans MS" charset="0"/>
                </a:rPr>
                <a:t> </a:t>
              </a:r>
              <a:r>
                <a:rPr lang="it-IT" sz="1600" dirty="0" err="1">
                  <a:solidFill>
                    <a:srgbClr val="000000"/>
                  </a:solidFill>
                  <a:latin typeface="Comic Sans MS" charset="0"/>
                </a:rPr>
                <a:t>products</a:t>
              </a:r>
              <a:endParaRPr lang="it-IT" sz="1600" dirty="0">
                <a:latin typeface="Comic Sans MS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980841" y="4044796"/>
              <a:ext cx="7079733" cy="1818598"/>
              <a:chOff x="1847853" y="4044796"/>
              <a:chExt cx="7079733" cy="181859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186628" y="4488451"/>
                <a:ext cx="2235238" cy="1004324"/>
                <a:chOff x="3366234" y="4270375"/>
                <a:chExt cx="2235238" cy="1004324"/>
              </a:xfrm>
            </p:grpSpPr>
            <p:sp>
              <p:nvSpPr>
                <p:cNvPr id="26" name="Freccia in giù 18"/>
                <p:cNvSpPr/>
                <p:nvPr/>
              </p:nvSpPr>
              <p:spPr>
                <a:xfrm rot="16563127">
                  <a:off x="4403835" y="3234532"/>
                  <a:ext cx="150813" cy="2222500"/>
                </a:xfrm>
                <a:prstGeom prst="downArrow">
                  <a:avLst/>
                </a:prstGeom>
                <a:gradFill>
                  <a:gsLst>
                    <a:gs pos="0">
                      <a:srgbClr val="9966FF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</a:gra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600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7" name="Freccia in giù 21"/>
                <p:cNvSpPr/>
                <p:nvPr/>
              </p:nvSpPr>
              <p:spPr>
                <a:xfrm rot="16200000">
                  <a:off x="4399697" y="4090424"/>
                  <a:ext cx="150812" cy="2217738"/>
                </a:xfrm>
                <a:prstGeom prst="downArrow">
                  <a:avLst/>
                </a:prstGeom>
                <a:gradFill>
                  <a:gsLst>
                    <a:gs pos="0">
                      <a:srgbClr val="99CC00"/>
                    </a:gs>
                    <a:gs pos="64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</a:gradFill>
                <a:ln>
                  <a:solidFill>
                    <a:srgbClr val="00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6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28" name="Freccia in giù 23"/>
                <p:cNvSpPr/>
                <p:nvPr/>
              </p:nvSpPr>
              <p:spPr>
                <a:xfrm rot="16013635">
                  <a:off x="4395472" y="3628951"/>
                  <a:ext cx="180000" cy="2232000"/>
                </a:xfrm>
                <a:prstGeom prst="downArrow">
                  <a:avLst/>
                </a:prstGeom>
                <a:gradFill>
                  <a:gsLst>
                    <a:gs pos="0">
                      <a:srgbClr val="FFC000"/>
                    </a:gs>
                    <a:gs pos="45000">
                      <a:srgbClr val="F0D47B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</a:gra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60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13330" name="Rettangolo 7"/>
              <p:cNvSpPr>
                <a:spLocks noChangeArrowheads="1"/>
              </p:cNvSpPr>
              <p:nvPr/>
            </p:nvSpPr>
            <p:spPr bwMode="auto">
              <a:xfrm>
                <a:off x="2159591" y="4293734"/>
                <a:ext cx="6767995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it-IT" sz="1600" dirty="0" err="1">
                    <a:solidFill>
                      <a:srgbClr val="000000"/>
                    </a:solidFill>
                    <a:latin typeface="Comic Sans MS" charset="0"/>
                  </a:rPr>
                  <a:t>proteins</a:t>
                </a:r>
                <a:endParaRPr lang="it-IT" sz="1600" dirty="0">
                  <a:solidFill>
                    <a:srgbClr val="000000"/>
                  </a:solidFill>
                  <a:latin typeface="Comic Sans MS" charset="0"/>
                </a:endParaRPr>
              </a:p>
              <a:p>
                <a:pPr algn="ctr"/>
                <a:r>
                  <a:rPr lang="it-IT" sz="1600" dirty="0">
                    <a:solidFill>
                      <a:srgbClr val="000000"/>
                    </a:solidFill>
                    <a:latin typeface="Comic Sans MS" charset="0"/>
                  </a:rPr>
                  <a:t>                                         </a:t>
                </a:r>
                <a:r>
                  <a:rPr lang="it-IT" sz="1600" dirty="0" err="1" smtClean="0">
                    <a:solidFill>
                      <a:srgbClr val="000000"/>
                    </a:solidFill>
                    <a:latin typeface="Comic Sans MS" charset="0"/>
                  </a:rPr>
                  <a:t>lipofuscin</a:t>
                </a:r>
                <a:r>
                  <a:rPr lang="it-IT" sz="1600" dirty="0" err="1">
                    <a:solidFill>
                      <a:srgbClr val="000000"/>
                    </a:solidFill>
                    <a:latin typeface="Comic Sans MS" charset="0"/>
                  </a:rPr>
                  <a:t>-like</a:t>
                </a:r>
                <a:r>
                  <a:rPr lang="it-IT" sz="1600" dirty="0">
                    <a:solidFill>
                      <a:srgbClr val="000000"/>
                    </a:solidFill>
                    <a:latin typeface="Comic Sans MS" charset="0"/>
                  </a:rPr>
                  <a:t> </a:t>
                </a:r>
                <a:r>
                  <a:rPr lang="it-IT" sz="1600" dirty="0" err="1">
                    <a:solidFill>
                      <a:srgbClr val="000000"/>
                    </a:solidFill>
                    <a:latin typeface="Comic Sans MS" charset="0"/>
                  </a:rPr>
                  <a:t>lipopigments</a:t>
                </a:r>
                <a:endParaRPr lang="it-IT" sz="1600" dirty="0">
                  <a:solidFill>
                    <a:srgbClr val="000000"/>
                  </a:solidFill>
                  <a:latin typeface="Comic Sans MS" charset="0"/>
                </a:endParaRPr>
              </a:p>
              <a:p>
                <a:r>
                  <a:rPr lang="it-IT" sz="1600" dirty="0" err="1" smtClean="0">
                    <a:solidFill>
                      <a:srgbClr val="000000"/>
                    </a:solidFill>
                    <a:latin typeface="Comic Sans MS" charset="0"/>
                  </a:rPr>
                  <a:t>lipids</a:t>
                </a:r>
                <a:endParaRPr lang="it-IT" sz="1600" dirty="0">
                  <a:solidFill>
                    <a:srgbClr val="000000"/>
                  </a:solidFill>
                  <a:latin typeface="Comic Sans MS" charset="0"/>
                </a:endParaRPr>
              </a:p>
              <a:p>
                <a:endParaRPr lang="it-IT" sz="1600" dirty="0">
                  <a:solidFill>
                    <a:srgbClr val="000000"/>
                  </a:solidFill>
                  <a:latin typeface="Comic Sans MS" charset="0"/>
                </a:endParaRPr>
              </a:p>
              <a:p>
                <a:r>
                  <a:rPr lang="it-IT" sz="1600" dirty="0" err="1">
                    <a:solidFill>
                      <a:srgbClr val="000000"/>
                    </a:solidFill>
                    <a:latin typeface="Comic Sans MS" charset="0"/>
                  </a:rPr>
                  <a:t>glucides</a:t>
                </a:r>
                <a:r>
                  <a:rPr lang="it-IT" sz="1600" dirty="0">
                    <a:solidFill>
                      <a:srgbClr val="000000"/>
                    </a:solidFill>
                    <a:latin typeface="Comic Sans MS" charset="0"/>
                  </a:rPr>
                  <a:t>         </a:t>
                </a:r>
                <a:r>
                  <a:rPr lang="it-IT" sz="1600" dirty="0" smtClean="0">
                    <a:solidFill>
                      <a:srgbClr val="000000"/>
                    </a:solidFill>
                    <a:latin typeface="Comic Sans MS" charset="0"/>
                  </a:rPr>
                  <a:t>                                </a:t>
                </a:r>
                <a:r>
                  <a:rPr lang="it-IT" sz="1600" dirty="0" err="1" smtClean="0">
                    <a:solidFill>
                      <a:srgbClr val="000000"/>
                    </a:solidFill>
                    <a:latin typeface="Comic Sans MS" charset="0"/>
                  </a:rPr>
                  <a:t>advanced</a:t>
                </a:r>
                <a:r>
                  <a:rPr lang="it-IT" sz="1600" dirty="0" smtClean="0">
                    <a:solidFill>
                      <a:srgbClr val="000000"/>
                    </a:solidFill>
                    <a:latin typeface="Comic Sans MS" charset="0"/>
                  </a:rPr>
                  <a:t> </a:t>
                </a:r>
                <a:r>
                  <a:rPr lang="it-IT" sz="1600" dirty="0" err="1">
                    <a:solidFill>
                      <a:srgbClr val="000000"/>
                    </a:solidFill>
                    <a:latin typeface="Comic Sans MS" charset="0"/>
                  </a:rPr>
                  <a:t>glycation</a:t>
                </a:r>
                <a:r>
                  <a:rPr lang="it-IT" sz="1600" dirty="0">
                    <a:solidFill>
                      <a:srgbClr val="000000"/>
                    </a:solidFill>
                    <a:latin typeface="Comic Sans MS" charset="0"/>
                  </a:rPr>
                  <a:t> </a:t>
                </a:r>
                <a:r>
                  <a:rPr lang="it-IT" sz="1600" dirty="0" err="1">
                    <a:solidFill>
                      <a:srgbClr val="000000"/>
                    </a:solidFill>
                    <a:latin typeface="Comic Sans MS" charset="0"/>
                  </a:rPr>
                  <a:t>products</a:t>
                </a:r>
                <a:endParaRPr lang="it-IT" sz="1600" dirty="0">
                  <a:solidFill>
                    <a:srgbClr val="000000"/>
                  </a:solidFill>
                  <a:latin typeface="Comic Sans MS" charset="0"/>
                </a:endParaRPr>
              </a:p>
              <a:p>
                <a:endParaRPr lang="it-IT" sz="1600" dirty="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24" name="Rettangolo 22"/>
              <p:cNvSpPr/>
              <p:nvPr/>
            </p:nvSpPr>
            <p:spPr bwMode="auto">
              <a:xfrm>
                <a:off x="1847853" y="4044796"/>
                <a:ext cx="6623868" cy="1816100"/>
              </a:xfrm>
              <a:prstGeom prst="rect">
                <a:avLst/>
              </a:prstGeom>
              <a:noFill/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60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04517" y="511175"/>
              <a:ext cx="8110056" cy="5202750"/>
              <a:chOff x="104517" y="511175"/>
              <a:chExt cx="8110056" cy="5202750"/>
            </a:xfrm>
          </p:grpSpPr>
          <p:sp>
            <p:nvSpPr>
              <p:cNvPr id="13315" name="TextBox 1"/>
              <p:cNvSpPr txBox="1">
                <a:spLocks noChangeArrowheads="1"/>
              </p:cNvSpPr>
              <p:nvPr/>
            </p:nvSpPr>
            <p:spPr bwMode="auto">
              <a:xfrm>
                <a:off x="6191250" y="1817688"/>
                <a:ext cx="20233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latin typeface="Comic Sans MS" charset="0"/>
                  </a:rPr>
                  <a:t>Anna Cleta Croce</a:t>
                </a:r>
              </a:p>
            </p:txBody>
          </p:sp>
          <p:pic>
            <p:nvPicPr>
              <p:cNvPr id="205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34" t="17548" r="27908" b="-137"/>
              <a:stretch>
                <a:fillRect/>
              </a:stretch>
            </p:blipFill>
            <p:spPr bwMode="auto">
              <a:xfrm>
                <a:off x="6608763" y="511175"/>
                <a:ext cx="1187450" cy="1306513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104517" y="2529348"/>
                <a:ext cx="2169202" cy="3184577"/>
                <a:chOff x="104517" y="2529348"/>
                <a:chExt cx="2169202" cy="3184577"/>
              </a:xfrm>
            </p:grpSpPr>
            <p:sp>
              <p:nvSpPr>
                <p:cNvPr id="13316" name="CasellaDiTesto 3"/>
                <p:cNvSpPr txBox="1">
                  <a:spLocks noChangeArrowheads="1"/>
                </p:cNvSpPr>
                <p:nvPr/>
              </p:nvSpPr>
              <p:spPr bwMode="auto">
                <a:xfrm>
                  <a:off x="114306" y="2529348"/>
                  <a:ext cx="2159413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/>
                  <a:r>
                    <a:rPr lang="it-IT" sz="1800" b="1" dirty="0" err="1">
                      <a:latin typeface="Comic Sans MS" charset="0"/>
                    </a:rPr>
                    <a:t>Ionizing</a:t>
                  </a:r>
                  <a:r>
                    <a:rPr lang="it-IT" sz="1800" b="1" dirty="0">
                      <a:solidFill>
                        <a:schemeClr val="bg2"/>
                      </a:solidFill>
                      <a:latin typeface="Comic Sans MS" charset="0"/>
                    </a:rPr>
                    <a:t> </a:t>
                  </a:r>
                  <a:r>
                    <a:rPr lang="it-IT" sz="1800" b="1" dirty="0" err="1">
                      <a:latin typeface="Comic Sans MS" charset="0"/>
                    </a:rPr>
                    <a:t>radiation</a:t>
                  </a:r>
                  <a:endParaRPr lang="it-IT" sz="1800" b="1" dirty="0">
                    <a:latin typeface="Comic Sans MS" charset="0"/>
                  </a:endParaRPr>
                </a:p>
              </p:txBody>
            </p:sp>
            <p:grpSp>
              <p:nvGrpSpPr>
                <p:cNvPr id="13323" name="Group 1"/>
                <p:cNvGrpSpPr>
                  <a:grpSpLocks/>
                </p:cNvGrpSpPr>
                <p:nvPr/>
              </p:nvGrpSpPr>
              <p:grpSpPr bwMode="auto">
                <a:xfrm>
                  <a:off x="104517" y="3073221"/>
                  <a:ext cx="1716346" cy="2640704"/>
                  <a:chOff x="-5020" y="2932113"/>
                  <a:chExt cx="1716346" cy="2640704"/>
                </a:xfrm>
              </p:grpSpPr>
              <p:sp>
                <p:nvSpPr>
                  <p:cNvPr id="23" name="Freccia in giù 11"/>
                  <p:cNvSpPr/>
                  <p:nvPr/>
                </p:nvSpPr>
                <p:spPr>
                  <a:xfrm>
                    <a:off x="595790" y="2932113"/>
                    <a:ext cx="252925" cy="684000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600">
                      <a:latin typeface="Comic Sans MS"/>
                      <a:cs typeface="Comic Sans MS"/>
                    </a:endParaRPr>
                  </a:p>
                </p:txBody>
              </p:sp>
              <p:grpSp>
                <p:nvGrpSpPr>
                  <p:cNvPr id="13325" name="Group 2"/>
                  <p:cNvGrpSpPr>
                    <a:grpSpLocks/>
                  </p:cNvGrpSpPr>
                  <p:nvPr/>
                </p:nvGrpSpPr>
                <p:grpSpPr bwMode="auto">
                  <a:xfrm>
                    <a:off x="-5020" y="3691629"/>
                    <a:ext cx="1716346" cy="1881188"/>
                    <a:chOff x="-5644" y="3461475"/>
                    <a:chExt cx="1716714" cy="1881028"/>
                  </a:xfrm>
                </p:grpSpPr>
                <p:sp>
                  <p:nvSpPr>
                    <p:cNvPr id="13326" name="CasellaDiTesto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2156" y="4181379"/>
                      <a:ext cx="1190871" cy="4001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9pPr>
                    </a:lstStyle>
                    <a:p>
                      <a:pPr eaLnBrk="1" hangingPunct="1"/>
                      <a:r>
                        <a:rPr lang="it-IT" sz="2000" b="1" dirty="0">
                          <a:solidFill>
                            <a:srgbClr val="FF0000"/>
                          </a:solidFill>
                          <a:latin typeface="Comic Sans MS" charset="0"/>
                        </a:rPr>
                        <a:t>ROS</a:t>
                      </a:r>
                    </a:p>
                  </p:txBody>
                </p:sp>
                <p:sp>
                  <p:nvSpPr>
                    <p:cNvPr id="25" name="Freccia in giù 43"/>
                    <p:cNvSpPr/>
                    <p:nvPr/>
                  </p:nvSpPr>
                  <p:spPr>
                    <a:xfrm rot="16200000">
                      <a:off x="1314354" y="4130779"/>
                      <a:ext cx="251977" cy="541454"/>
                    </a:xfrm>
                    <a:prstGeom prst="downArrow">
                      <a:avLst>
                        <a:gd name="adj1" fmla="val 36045"/>
                        <a:gd name="adj2" fmla="val 50000"/>
                      </a:avLst>
                    </a:prstGeom>
                    <a:solidFill>
                      <a:srgbClr val="FF000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 sz="1600">
                        <a:latin typeface="Comic Sans MS"/>
                        <a:cs typeface="Comic Sans MS"/>
                      </a:endParaRPr>
                    </a:p>
                  </p:txBody>
                </p:sp>
                <p:sp>
                  <p:nvSpPr>
                    <p:cNvPr id="30" name="Esplosione 1 1"/>
                    <p:cNvSpPr/>
                    <p:nvPr/>
                  </p:nvSpPr>
                  <p:spPr>
                    <a:xfrm>
                      <a:off x="-5644" y="3461475"/>
                      <a:ext cx="1179766" cy="1881028"/>
                    </a:xfrm>
                    <a:prstGeom prst="irregularSeal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latin typeface="+mj-lt"/>
                      </a:endParaRPr>
                    </a:p>
                  </p:txBody>
                </p:sp>
              </p:grpSp>
            </p:grp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ttangolo 1"/>
          <p:cNvSpPr>
            <a:spLocks noChangeArrowheads="1"/>
          </p:cNvSpPr>
          <p:nvPr/>
        </p:nvSpPr>
        <p:spPr bwMode="auto">
          <a:xfrm>
            <a:off x="89844" y="927102"/>
            <a:ext cx="34364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400" dirty="0" err="1">
                <a:solidFill>
                  <a:srgbClr val="000000"/>
                </a:solidFill>
                <a:latin typeface="Comic Sans MS" charset="0"/>
              </a:rPr>
              <a:t>Lipofuscin-like</a:t>
            </a:r>
            <a:r>
              <a:rPr lang="it-IT" sz="14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 charset="0"/>
              </a:rPr>
              <a:t>detection</a:t>
            </a:r>
            <a:r>
              <a:rPr lang="it-IT" sz="1400" dirty="0">
                <a:solidFill>
                  <a:srgbClr val="000000"/>
                </a:solidFill>
                <a:latin typeface="Comic Sans MS" charset="0"/>
              </a:rPr>
              <a:t> in </a:t>
            </a:r>
            <a:r>
              <a:rPr lang="it-IT" sz="1400" dirty="0" err="1">
                <a:solidFill>
                  <a:srgbClr val="000000"/>
                </a:solidFill>
                <a:latin typeface="Comic Sans MS" charset="0"/>
              </a:rPr>
              <a:t>liver</a:t>
            </a:r>
            <a:r>
              <a:rPr lang="it-IT" sz="14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 charset="0"/>
              </a:rPr>
              <a:t>tissue</a:t>
            </a:r>
            <a:r>
              <a:rPr lang="it-IT" sz="1400" dirty="0">
                <a:solidFill>
                  <a:srgbClr val="000000"/>
                </a:solidFill>
                <a:latin typeface="Comic Sans MS" charset="0"/>
              </a:rPr>
              <a:t> </a:t>
            </a:r>
            <a:endParaRPr lang="it-IT" dirty="0"/>
          </a:p>
        </p:txBody>
      </p:sp>
      <p:grpSp>
        <p:nvGrpSpPr>
          <p:cNvPr id="7" name="Group 6"/>
          <p:cNvGrpSpPr/>
          <p:nvPr/>
        </p:nvGrpSpPr>
        <p:grpSpPr>
          <a:xfrm>
            <a:off x="122238" y="140648"/>
            <a:ext cx="9021762" cy="3088148"/>
            <a:chOff x="122238" y="140648"/>
            <a:chExt cx="9021762" cy="3088148"/>
          </a:xfrm>
        </p:grpSpPr>
        <p:grpSp>
          <p:nvGrpSpPr>
            <p:cNvPr id="5" name="Group 4"/>
            <p:cNvGrpSpPr/>
            <p:nvPr/>
          </p:nvGrpSpPr>
          <p:grpSpPr>
            <a:xfrm>
              <a:off x="122238" y="140648"/>
              <a:ext cx="8944787" cy="2932993"/>
              <a:chOff x="122238" y="140648"/>
              <a:chExt cx="8944787" cy="2932993"/>
            </a:xfrm>
          </p:grpSpPr>
          <p:sp>
            <p:nvSpPr>
              <p:cNvPr id="14339" name="CasellaDiTesto 35"/>
              <p:cNvSpPr txBox="1">
                <a:spLocks noChangeArrowheads="1"/>
              </p:cNvSpPr>
              <p:nvPr/>
            </p:nvSpPr>
            <p:spPr bwMode="auto">
              <a:xfrm>
                <a:off x="1972469" y="140648"/>
                <a:ext cx="5159375" cy="368300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it-IT" sz="1800" i="1" dirty="0">
                    <a:latin typeface="Comic Sans MS" charset="0"/>
                  </a:rPr>
                  <a:t>In situ </a:t>
                </a:r>
                <a:r>
                  <a:rPr lang="it-IT" sz="1800" dirty="0" err="1">
                    <a:latin typeface="Comic Sans MS" charset="0"/>
                  </a:rPr>
                  <a:t>direct</a:t>
                </a:r>
                <a:r>
                  <a:rPr lang="it-IT" sz="1800" dirty="0">
                    <a:latin typeface="Comic Sans MS" charset="0"/>
                  </a:rPr>
                  <a:t> </a:t>
                </a:r>
                <a:r>
                  <a:rPr lang="it-IT" sz="1800" dirty="0" err="1">
                    <a:latin typeface="Comic Sans MS" charset="0"/>
                  </a:rPr>
                  <a:t>detection</a:t>
                </a:r>
                <a:r>
                  <a:rPr lang="it-IT" sz="1800" dirty="0">
                    <a:latin typeface="Comic Sans MS" charset="0"/>
                  </a:rPr>
                  <a:t> of </a:t>
                </a:r>
                <a:r>
                  <a:rPr lang="it-IT" sz="1800" dirty="0" err="1">
                    <a:latin typeface="Comic Sans MS" charset="0"/>
                  </a:rPr>
                  <a:t>oxidized</a:t>
                </a:r>
                <a:r>
                  <a:rPr lang="it-IT" sz="1800" dirty="0">
                    <a:latin typeface="Comic Sans MS" charset="0"/>
                  </a:rPr>
                  <a:t> </a:t>
                </a:r>
                <a:r>
                  <a:rPr lang="it-IT" sz="1800" dirty="0" err="1">
                    <a:latin typeface="Comic Sans MS" charset="0"/>
                  </a:rPr>
                  <a:t>products</a:t>
                </a:r>
                <a:endParaRPr lang="it-IT" sz="1800" dirty="0">
                  <a:latin typeface="Comic Sans MS" charset="0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122238" y="619125"/>
                <a:ext cx="8944787" cy="2454516"/>
                <a:chOff x="122238" y="619125"/>
                <a:chExt cx="8944787" cy="2454516"/>
              </a:xfrm>
            </p:grpSpPr>
            <p:sp>
              <p:nvSpPr>
                <p:cNvPr id="14340" name="CasellaDiTesto 37"/>
                <p:cNvSpPr txBox="1">
                  <a:spLocks noChangeArrowheads="1"/>
                </p:cNvSpPr>
                <p:nvPr/>
              </p:nvSpPr>
              <p:spPr bwMode="auto">
                <a:xfrm>
                  <a:off x="182563" y="619125"/>
                  <a:ext cx="2346325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algn="just" eaLnBrk="1" hangingPunct="1"/>
                  <a:r>
                    <a:rPr lang="it-IT" sz="1400" i="1" dirty="0" err="1">
                      <a:solidFill>
                        <a:srgbClr val="FF0000"/>
                      </a:solidFill>
                      <a:latin typeface="Comic Sans MS" charset="0"/>
                    </a:rPr>
                    <a:t>Fluorescence</a:t>
                  </a:r>
                  <a:r>
                    <a:rPr lang="it-IT" sz="1400" i="1" dirty="0">
                      <a:solidFill>
                        <a:srgbClr val="FF0000"/>
                      </a:solidFill>
                      <a:latin typeface="Comic Sans MS" charset="0"/>
                    </a:rPr>
                    <a:t> </a:t>
                  </a:r>
                  <a:r>
                    <a:rPr lang="it-IT" sz="1400" i="1" dirty="0" err="1">
                      <a:solidFill>
                        <a:srgbClr val="FF0000"/>
                      </a:solidFill>
                      <a:latin typeface="Comic Sans MS" charset="0"/>
                    </a:rPr>
                    <a:t>microscopy</a:t>
                  </a:r>
                  <a:r>
                    <a:rPr lang="it-IT" sz="1400" i="1" dirty="0">
                      <a:solidFill>
                        <a:srgbClr val="FF0000"/>
                      </a:solidFill>
                      <a:latin typeface="Comic Sans MS" charset="0"/>
                    </a:rPr>
                    <a:t>                    </a:t>
                  </a:r>
                </a:p>
              </p:txBody>
            </p:sp>
            <p:grpSp>
              <p:nvGrpSpPr>
                <p:cNvPr id="14341" name="Group 1"/>
                <p:cNvGrpSpPr>
                  <a:grpSpLocks/>
                </p:cNvGrpSpPr>
                <p:nvPr/>
              </p:nvGrpSpPr>
              <p:grpSpPr bwMode="auto">
                <a:xfrm>
                  <a:off x="122238" y="1142343"/>
                  <a:ext cx="8944787" cy="1931298"/>
                  <a:chOff x="122400" y="1142469"/>
                  <a:chExt cx="8944622" cy="1931298"/>
                </a:xfrm>
              </p:grpSpPr>
              <p:grpSp>
                <p:nvGrpSpPr>
                  <p:cNvPr id="14346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122400" y="1142469"/>
                    <a:ext cx="5164043" cy="1931298"/>
                    <a:chOff x="122395" y="4206455"/>
                    <a:chExt cx="5164646" cy="1931586"/>
                  </a:xfrm>
                </p:grpSpPr>
                <p:pic>
                  <p:nvPicPr>
                    <p:cNvPr id="14348" name="Immagine 31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432" t="37933" r="13956" b="29305"/>
                    <a:stretch>
                      <a:fillRect/>
                    </a:stretch>
                  </p:blipFill>
                  <p:spPr bwMode="auto">
                    <a:xfrm>
                      <a:off x="152539" y="4380373"/>
                      <a:ext cx="1385077" cy="157476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4349" name="Immagine 32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1917" t="21272" r="15613" b="29544"/>
                    <a:stretch>
                      <a:fillRect/>
                    </a:stretch>
                  </p:blipFill>
                  <p:spPr bwMode="auto">
                    <a:xfrm>
                      <a:off x="1567761" y="4380373"/>
                      <a:ext cx="1386172" cy="15747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4350" name="Rettangolo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6932" y="4947278"/>
                      <a:ext cx="2125512" cy="255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it-IT" sz="1200" dirty="0">
                          <a:solidFill>
                            <a:srgbClr val="FFFF00"/>
                          </a:solidFill>
                          <a:latin typeface="Comic Sans MS" charset="0"/>
                        </a:rPr>
                        <a:t>ROS +  </a:t>
                      </a:r>
                      <a:r>
                        <a:rPr lang="it-IT" sz="1200" dirty="0" err="1">
                          <a:solidFill>
                            <a:srgbClr val="FFFF00"/>
                          </a:solidFill>
                          <a:latin typeface="Comic Sans MS" charset="0"/>
                        </a:rPr>
                        <a:t>Proteins</a:t>
                      </a:r>
                      <a:r>
                        <a:rPr lang="it-IT" sz="1200" dirty="0">
                          <a:solidFill>
                            <a:srgbClr val="FFFF00"/>
                          </a:solidFill>
                          <a:latin typeface="Comic Sans MS" charset="0"/>
                        </a:rPr>
                        <a:t> / </a:t>
                      </a:r>
                      <a:r>
                        <a:rPr lang="it-IT" sz="1200" dirty="0" err="1">
                          <a:solidFill>
                            <a:srgbClr val="FFFF00"/>
                          </a:solidFill>
                          <a:latin typeface="Comic Sans MS" charset="0"/>
                        </a:rPr>
                        <a:t>L</a:t>
                      </a:r>
                      <a:r>
                        <a:rPr lang="it-IT" sz="1200" dirty="0" err="1" smtClean="0">
                          <a:solidFill>
                            <a:srgbClr val="FFFF00"/>
                          </a:solidFill>
                          <a:latin typeface="Comic Sans MS" charset="0"/>
                        </a:rPr>
                        <a:t>ipids</a:t>
                      </a:r>
                      <a:r>
                        <a:rPr lang="it-IT" sz="1200" dirty="0" smtClean="0">
                          <a:solidFill>
                            <a:srgbClr val="FFFF00"/>
                          </a:solidFill>
                          <a:latin typeface="Comic Sans MS" charset="0"/>
                        </a:rPr>
                        <a:t> </a:t>
                      </a:r>
                      <a:endParaRPr lang="it-IT" sz="1200" dirty="0">
                        <a:solidFill>
                          <a:srgbClr val="FFFF00"/>
                        </a:solidFill>
                        <a:latin typeface="Comic Sans MS" charset="0"/>
                      </a:endParaRPr>
                    </a:p>
                  </p:txBody>
                </p:sp>
                <p:cxnSp>
                  <p:nvCxnSpPr>
                    <p:cNvPr id="58" name="Connettore 2 57"/>
                    <p:cNvCxnSpPr/>
                    <p:nvPr/>
                  </p:nvCxnSpPr>
                  <p:spPr>
                    <a:xfrm>
                      <a:off x="541145" y="5245083"/>
                      <a:ext cx="1378086" cy="0"/>
                    </a:xfrm>
                    <a:prstGeom prst="straightConnector1">
                      <a:avLst/>
                    </a:prstGeom>
                    <a:ln w="38100">
                      <a:solidFill>
                        <a:srgbClr val="FFFF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CasellaDiTesto 59"/>
                    <p:cNvSpPr txBox="1"/>
                    <p:nvPr/>
                  </p:nvSpPr>
                  <p:spPr>
                    <a:xfrm>
                      <a:off x="2997640" y="4206455"/>
                      <a:ext cx="2289401" cy="1931586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spAutoFit/>
                    </a:bodyPr>
                    <a:lstStyle/>
                    <a:p>
                      <a:pPr marL="174625" indent="-174625" algn="just" fontAlgn="auto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AutoNum type="alphaUcParenR"/>
                        <a:defRPr/>
                      </a:pPr>
                      <a:r>
                        <a:rPr lang="it-IT" sz="1200" dirty="0">
                          <a:latin typeface="Comic Sans MS"/>
                          <a:ea typeface="+mn-ea"/>
                          <a:cs typeface="Comic Sans MS"/>
                        </a:rPr>
                        <a:t> </a:t>
                      </a:r>
                      <a:r>
                        <a:rPr lang="it-IT" sz="1200" dirty="0" smtClean="0">
                          <a:latin typeface="Comic Sans MS"/>
                          <a:ea typeface="+mn-ea"/>
                          <a:cs typeface="Comic Sans MS"/>
                        </a:rPr>
                        <a:t>“Young” </a:t>
                      </a:r>
                      <a:r>
                        <a:rPr lang="it-IT" sz="1200" dirty="0" err="1">
                          <a:latin typeface="Comic Sans MS"/>
                          <a:ea typeface="+mn-ea"/>
                          <a:cs typeface="Comic Sans MS"/>
                        </a:rPr>
                        <a:t>liver</a:t>
                      </a:r>
                      <a:r>
                        <a:rPr lang="it-IT" sz="1200" dirty="0">
                          <a:latin typeface="Comic Sans MS"/>
                          <a:ea typeface="+mn-ea"/>
                          <a:cs typeface="Comic Sans MS"/>
                        </a:rPr>
                        <a:t> 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parenchima: dark nuclei, </a:t>
                      </a:r>
                      <a:r>
                        <a:rPr lang="it-IT" sz="1200" dirty="0" err="1">
                          <a:latin typeface="Comic Sans MS"/>
                          <a:cs typeface="Comic Sans MS"/>
                        </a:rPr>
                        <a:t>bright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 network of </a:t>
                      </a:r>
                      <a:r>
                        <a:rPr lang="it-IT" sz="1200" dirty="0" err="1">
                          <a:latin typeface="Comic Sans MS"/>
                          <a:cs typeface="Comic Sans MS"/>
                        </a:rPr>
                        <a:t>proteins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sz="1200" dirty="0" err="1">
                          <a:latin typeface="Comic Sans MS"/>
                          <a:cs typeface="Comic Sans MS"/>
                        </a:rPr>
                        <a:t>delineating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 the </a:t>
                      </a:r>
                      <a:r>
                        <a:rPr lang="it-IT" sz="1200" dirty="0" err="1">
                          <a:latin typeface="Comic Sans MS"/>
                          <a:cs typeface="Comic Sans MS"/>
                        </a:rPr>
                        <a:t>sinusoidal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sz="1200" dirty="0" err="1">
                          <a:latin typeface="Comic Sans MS"/>
                          <a:cs typeface="Comic Sans MS"/>
                        </a:rPr>
                        <a:t>space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 </a:t>
                      </a:r>
                    </a:p>
                    <a:p>
                      <a:pPr marL="174625" indent="-174625" algn="just">
                        <a:lnSpc>
                          <a:spcPts val="1800"/>
                        </a:lnSpc>
                        <a:defRPr/>
                      </a:pPr>
                      <a:r>
                        <a:rPr lang="it-IT" sz="1200" dirty="0">
                          <a:latin typeface="Comic Sans MS"/>
                          <a:ea typeface="+mn-ea"/>
                          <a:cs typeface="Comic Sans MS"/>
                        </a:rPr>
                        <a:t>B) </a:t>
                      </a:r>
                      <a:r>
                        <a:rPr lang="it-IT" sz="1200" dirty="0" smtClean="0">
                          <a:latin typeface="Comic Sans MS"/>
                          <a:ea typeface="+mn-ea"/>
                          <a:cs typeface="Comic Sans MS"/>
                        </a:rPr>
                        <a:t>“</a:t>
                      </a:r>
                      <a:r>
                        <a:rPr lang="it-IT" sz="1200" dirty="0" err="1" smtClean="0">
                          <a:latin typeface="Comic Sans MS"/>
                          <a:cs typeface="Comic Sans MS"/>
                        </a:rPr>
                        <a:t>Old</a:t>
                      </a:r>
                      <a:r>
                        <a:rPr lang="it-IT" sz="1200" dirty="0" smtClean="0">
                          <a:latin typeface="Comic Sans MS"/>
                          <a:cs typeface="Comic Sans MS"/>
                        </a:rPr>
                        <a:t>” </a:t>
                      </a:r>
                      <a:r>
                        <a:rPr lang="it-IT" sz="1200" dirty="0" err="1">
                          <a:latin typeface="Comic Sans MS"/>
                          <a:cs typeface="Comic Sans MS"/>
                        </a:rPr>
                        <a:t>liver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 parenchima:  </a:t>
                      </a:r>
                      <a:r>
                        <a:rPr lang="it-IT" sz="1200" dirty="0" err="1" smtClean="0">
                          <a:latin typeface="Comic Sans MS"/>
                          <a:cs typeface="Comic Sans MS"/>
                        </a:rPr>
                        <a:t>protein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/</a:t>
                      </a:r>
                      <a:r>
                        <a:rPr lang="it-IT" sz="1200" dirty="0" err="1">
                          <a:latin typeface="Comic Sans MS"/>
                          <a:cs typeface="Comic Sans MS"/>
                        </a:rPr>
                        <a:t>lipids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sz="1200" dirty="0" err="1">
                          <a:latin typeface="Comic Sans MS"/>
                          <a:cs typeface="Comic Sans MS"/>
                        </a:rPr>
                        <a:t>oxidation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sz="1200" dirty="0" err="1">
                          <a:latin typeface="Comic Sans MS"/>
                          <a:cs typeface="Comic Sans MS"/>
                        </a:rPr>
                        <a:t>revealed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sz="1200" dirty="0" err="1">
                          <a:latin typeface="Comic Sans MS"/>
                          <a:cs typeface="Comic Sans MS"/>
                        </a:rPr>
                        <a:t>as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sz="1200" dirty="0" err="1">
                          <a:latin typeface="Comic Sans MS"/>
                          <a:cs typeface="Comic Sans MS"/>
                        </a:rPr>
                        <a:t>lipofuscin-rich</a:t>
                      </a:r>
                      <a:r>
                        <a:rPr lang="it-IT" sz="1200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it-IT" sz="1200" dirty="0" err="1" smtClean="0">
                          <a:latin typeface="Comic Sans MS"/>
                          <a:cs typeface="Comic Sans MS"/>
                        </a:rPr>
                        <a:t>areas</a:t>
                      </a:r>
                      <a:endParaRPr lang="it-IT" sz="1200" dirty="0">
                        <a:latin typeface="Comic Sans MS"/>
                        <a:ea typeface="+mn-ea"/>
                        <a:cs typeface="Comic Sans MS"/>
                      </a:endParaRPr>
                    </a:p>
                  </p:txBody>
                </p:sp>
                <p:sp>
                  <p:nvSpPr>
                    <p:cNvPr id="14353" name="CasellaDiTesto 6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2395" y="5682496"/>
                      <a:ext cx="420932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9pPr>
                    </a:lstStyle>
                    <a:p>
                      <a:pPr eaLnBrk="1" hangingPunct="1"/>
                      <a:r>
                        <a:rPr lang="it-IT" sz="1200" dirty="0">
                          <a:solidFill>
                            <a:srgbClr val="FFFF00"/>
                          </a:solidFill>
                          <a:latin typeface="Comic Sans MS" charset="0"/>
                        </a:rPr>
                        <a:t>A)</a:t>
                      </a:r>
                    </a:p>
                  </p:txBody>
                </p:sp>
                <p:sp>
                  <p:nvSpPr>
                    <p:cNvPr id="14354" name="CasellaDiTesto 6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58427" y="5677166"/>
                      <a:ext cx="420932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0"/>
                          <a:cs typeface="MS PGothic" charset="0"/>
                        </a:defRPr>
                      </a:lvl9pPr>
                    </a:lstStyle>
                    <a:p>
                      <a:pPr eaLnBrk="1" hangingPunct="1"/>
                      <a:r>
                        <a:rPr lang="it-IT" sz="1200">
                          <a:solidFill>
                            <a:srgbClr val="FFFF00"/>
                          </a:solidFill>
                          <a:latin typeface="Comic Sans MS" charset="0"/>
                        </a:rPr>
                        <a:t>B)</a:t>
                      </a:r>
                    </a:p>
                  </p:txBody>
                </p:sp>
              </p:grpSp>
              <p:sp>
                <p:nvSpPr>
                  <p:cNvPr id="19" name="CasellaDiTesto 18"/>
                  <p:cNvSpPr txBox="1"/>
                  <p:nvPr/>
                </p:nvSpPr>
                <p:spPr bwMode="auto">
                  <a:xfrm>
                    <a:off x="5319004" y="1193765"/>
                    <a:ext cx="3748018" cy="18287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just" fontAlgn="auto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dirty="0" err="1">
                        <a:latin typeface="Comic Sans MS"/>
                        <a:ea typeface="+mn-ea"/>
                        <a:cs typeface="Comic Sans MS"/>
                      </a:rPr>
                      <a:t>Autofluorescence</a:t>
                    </a:r>
                    <a:r>
                      <a:rPr lang="en-US" sz="1400" dirty="0">
                        <a:latin typeface="Comic Sans MS"/>
                        <a:ea typeface="+mn-ea"/>
                        <a:cs typeface="Comic Sans MS"/>
                      </a:rPr>
                      <a:t> imaging: detection of  </a:t>
                    </a:r>
                    <a:r>
                      <a:rPr lang="it-IT" sz="1400" dirty="0" err="1">
                        <a:latin typeface="Comic Sans MS"/>
                        <a:ea typeface="+mn-ea"/>
                        <a:cs typeface="Comic Sans MS"/>
                      </a:rPr>
                      <a:t>architectural</a:t>
                    </a:r>
                    <a:r>
                      <a:rPr lang="it-IT" sz="1400" dirty="0">
                        <a:latin typeface="Comic Sans MS"/>
                        <a:ea typeface="+mn-ea"/>
                        <a:cs typeface="Comic Sans MS"/>
                      </a:rPr>
                      <a:t> and </a:t>
                    </a:r>
                    <a:r>
                      <a:rPr lang="it-IT" sz="1400" dirty="0" err="1">
                        <a:latin typeface="Comic Sans MS"/>
                        <a:ea typeface="+mn-ea"/>
                        <a:cs typeface="Comic Sans MS"/>
                      </a:rPr>
                      <a:t>compositon</a:t>
                    </a:r>
                    <a:r>
                      <a:rPr lang="it-IT" sz="1400" dirty="0">
                        <a:latin typeface="Comic Sans MS"/>
                        <a:ea typeface="+mn-ea"/>
                        <a:cs typeface="Comic Sans MS"/>
                      </a:rPr>
                      <a:t> </a:t>
                    </a:r>
                    <a:r>
                      <a:rPr lang="it-IT" sz="1400" dirty="0" err="1">
                        <a:latin typeface="Comic Sans MS"/>
                        <a:ea typeface="+mn-ea"/>
                        <a:cs typeface="Comic Sans MS"/>
                      </a:rPr>
                      <a:t>alteration</a:t>
                    </a:r>
                    <a:r>
                      <a:rPr lang="it-IT" sz="1400" dirty="0">
                        <a:latin typeface="Comic Sans MS"/>
                        <a:ea typeface="+mn-ea"/>
                        <a:cs typeface="Comic Sans MS"/>
                      </a:rPr>
                      <a:t> in </a:t>
                    </a:r>
                    <a:r>
                      <a:rPr lang="it-IT" sz="1400" dirty="0" err="1">
                        <a:latin typeface="Comic Sans MS"/>
                        <a:ea typeface="+mn-ea"/>
                        <a:cs typeface="Comic Sans MS"/>
                      </a:rPr>
                      <a:t>unfixed</a:t>
                    </a:r>
                    <a:r>
                      <a:rPr lang="it-IT" sz="1400" dirty="0">
                        <a:latin typeface="Comic Sans MS"/>
                        <a:ea typeface="+mn-ea"/>
                        <a:cs typeface="Comic Sans MS"/>
                      </a:rPr>
                      <a:t>, </a:t>
                    </a:r>
                    <a:r>
                      <a:rPr lang="it-IT" sz="1400" dirty="0" err="1">
                        <a:latin typeface="Comic Sans MS"/>
                        <a:ea typeface="+mn-ea"/>
                        <a:cs typeface="Comic Sans MS"/>
                      </a:rPr>
                      <a:t>unstained</a:t>
                    </a:r>
                    <a:r>
                      <a:rPr lang="it-IT" sz="1400" dirty="0">
                        <a:latin typeface="Comic Sans MS"/>
                        <a:ea typeface="+mn-ea"/>
                        <a:cs typeface="Comic Sans MS"/>
                      </a:rPr>
                      <a:t> </a:t>
                    </a:r>
                    <a:r>
                      <a:rPr lang="it-IT" sz="1400" dirty="0" err="1">
                        <a:latin typeface="Comic Sans MS"/>
                        <a:ea typeface="+mn-ea"/>
                        <a:cs typeface="Comic Sans MS"/>
                      </a:rPr>
                      <a:t>tissue</a:t>
                    </a:r>
                    <a:r>
                      <a:rPr lang="it-IT" sz="1400" dirty="0">
                        <a:latin typeface="Comic Sans MS"/>
                        <a:ea typeface="+mn-ea"/>
                        <a:cs typeface="Comic Sans MS"/>
                      </a:rPr>
                      <a:t> </a:t>
                    </a:r>
                    <a:r>
                      <a:rPr lang="it-IT" sz="1400" dirty="0" err="1">
                        <a:latin typeface="Comic Sans MS"/>
                        <a:ea typeface="+mn-ea"/>
                        <a:cs typeface="Comic Sans MS"/>
                      </a:rPr>
                      <a:t>sections</a:t>
                    </a:r>
                    <a:r>
                      <a:rPr lang="it-IT" sz="1400" dirty="0">
                        <a:latin typeface="Comic Sans MS"/>
                        <a:ea typeface="+mn-ea"/>
                        <a:cs typeface="Comic Sans MS"/>
                      </a:rPr>
                      <a:t>. </a:t>
                    </a:r>
                    <a:endParaRPr lang="it-IT" sz="1400" dirty="0" smtClean="0">
                      <a:latin typeface="Comic Sans MS"/>
                      <a:ea typeface="+mn-ea"/>
                      <a:cs typeface="Comic Sans MS"/>
                    </a:endParaRPr>
                  </a:p>
                  <a:p>
                    <a:pPr algn="just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800" dirty="0">
                      <a:latin typeface="Comic Sans MS"/>
                      <a:ea typeface="+mn-ea"/>
                      <a:cs typeface="Comic Sans MS"/>
                    </a:endParaRPr>
                  </a:p>
                  <a:p>
                    <a:pPr algn="just" fontAlgn="auto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it-IT" sz="1400" dirty="0">
                        <a:latin typeface="Comic Sans MS"/>
                        <a:ea typeface="+mn-ea"/>
                        <a:cs typeface="Comic Sans MS"/>
                      </a:rPr>
                      <a:t>The color </a:t>
                    </a:r>
                    <a:r>
                      <a:rPr lang="it-IT" sz="1400" dirty="0" err="1">
                        <a:latin typeface="Comic Sans MS"/>
                        <a:ea typeface="+mn-ea"/>
                        <a:cs typeface="Comic Sans MS"/>
                      </a:rPr>
                      <a:t>change</a:t>
                    </a:r>
                    <a:r>
                      <a:rPr lang="it-IT" sz="1400" dirty="0">
                        <a:latin typeface="Comic Sans MS"/>
                        <a:ea typeface="+mn-ea"/>
                        <a:cs typeface="Comic Sans MS"/>
                      </a:rPr>
                      <a:t> </a:t>
                    </a:r>
                    <a:r>
                      <a:rPr lang="it-IT" sz="1400" dirty="0" err="1">
                        <a:latin typeface="Comic Sans MS"/>
                        <a:ea typeface="+mn-ea"/>
                        <a:cs typeface="Comic Sans MS"/>
                      </a:rPr>
                      <a:t>allows</a:t>
                    </a:r>
                    <a:r>
                      <a:rPr lang="it-IT" sz="1400" dirty="0">
                        <a:latin typeface="Comic Sans MS"/>
                        <a:ea typeface="+mn-ea"/>
                        <a:cs typeface="Comic Sans MS"/>
                      </a:rPr>
                      <a:t> </a:t>
                    </a:r>
                    <a:r>
                      <a:rPr lang="it-IT" sz="1400" dirty="0" smtClean="0">
                        <a:latin typeface="Comic Sans MS"/>
                        <a:ea typeface="+mn-ea"/>
                        <a:cs typeface="Comic Sans MS"/>
                      </a:rPr>
                      <a:t>the easy </a:t>
                    </a:r>
                    <a:r>
                      <a:rPr lang="it-IT" sz="1400" dirty="0" err="1" smtClean="0">
                        <a:latin typeface="Comic Sans MS"/>
                        <a:ea typeface="+mn-ea"/>
                        <a:cs typeface="Comic Sans MS"/>
                      </a:rPr>
                      <a:t>detection</a:t>
                    </a:r>
                    <a:r>
                      <a:rPr lang="it-IT" sz="1400" dirty="0" smtClean="0">
                        <a:latin typeface="Comic Sans MS"/>
                        <a:ea typeface="+mn-ea"/>
                        <a:cs typeface="Comic Sans MS"/>
                      </a:rPr>
                      <a:t> of </a:t>
                    </a:r>
                    <a:r>
                      <a:rPr lang="it-IT" sz="1400" dirty="0" err="1" smtClean="0">
                        <a:latin typeface="Comic Sans MS"/>
                        <a:ea typeface="+mn-ea"/>
                        <a:cs typeface="Comic Sans MS"/>
                      </a:rPr>
                      <a:t>liver</a:t>
                    </a:r>
                    <a:r>
                      <a:rPr lang="it-IT" sz="1400" dirty="0" smtClean="0">
                        <a:latin typeface="Comic Sans MS"/>
                        <a:ea typeface="+mn-ea"/>
                        <a:cs typeface="Comic Sans MS"/>
                      </a:rPr>
                      <a:t> </a:t>
                    </a:r>
                    <a:r>
                      <a:rPr lang="it-IT" sz="1400" dirty="0" err="1">
                        <a:latin typeface="Comic Sans MS"/>
                        <a:ea typeface="+mn-ea"/>
                        <a:cs typeface="Comic Sans MS"/>
                      </a:rPr>
                      <a:t>lipofuscins</a:t>
                    </a:r>
                    <a:r>
                      <a:rPr lang="it-IT" sz="1400" dirty="0">
                        <a:latin typeface="Comic Sans MS"/>
                        <a:ea typeface="+mn-ea"/>
                        <a:cs typeface="Comic Sans MS"/>
                      </a:rPr>
                      <a:t>, </a:t>
                    </a:r>
                    <a:r>
                      <a:rPr lang="it-IT" sz="1400" dirty="0" err="1">
                        <a:latin typeface="Comic Sans MS"/>
                        <a:ea typeface="+mn-ea"/>
                        <a:cs typeface="Comic Sans MS"/>
                      </a:rPr>
                      <a:t>endogenous</a:t>
                    </a:r>
                    <a:r>
                      <a:rPr lang="it-IT" sz="1400" dirty="0">
                        <a:latin typeface="Comic Sans MS"/>
                        <a:ea typeface="+mn-ea"/>
                        <a:cs typeface="Comic Sans MS"/>
                      </a:rPr>
                      <a:t> </a:t>
                    </a:r>
                    <a:r>
                      <a:rPr lang="en-US" sz="1400" dirty="0" err="1">
                        <a:latin typeface="Comic Sans MS"/>
                        <a:ea typeface="+mn-ea"/>
                        <a:cs typeface="Comic Sans MS"/>
                      </a:rPr>
                      <a:t>biomakers</a:t>
                    </a:r>
                    <a:r>
                      <a:rPr lang="en-US" sz="1400" dirty="0">
                        <a:latin typeface="Comic Sans MS"/>
                        <a:ea typeface="+mn-ea"/>
                        <a:cs typeface="Comic Sans MS"/>
                      </a:rPr>
                      <a:t> of physiological </a:t>
                    </a:r>
                    <a:r>
                      <a:rPr lang="en-US" sz="1400" dirty="0" smtClean="0">
                        <a:latin typeface="Comic Sans MS"/>
                        <a:ea typeface="+mn-ea"/>
                        <a:cs typeface="Comic Sans MS"/>
                      </a:rPr>
                      <a:t>senescence or </a:t>
                    </a:r>
                    <a:r>
                      <a:rPr lang="en-US" sz="1400" dirty="0">
                        <a:latin typeface="Comic Sans MS"/>
                        <a:ea typeface="+mn-ea"/>
                        <a:cs typeface="Comic Sans MS"/>
                      </a:rPr>
                      <a:t>oxidative stress.</a:t>
                    </a:r>
                  </a:p>
                </p:txBody>
              </p:sp>
            </p:grpSp>
          </p:grpSp>
        </p:grpSp>
        <p:cxnSp>
          <p:nvCxnSpPr>
            <p:cNvPr id="4" name="Straight Connector 3"/>
            <p:cNvCxnSpPr>
              <a:cxnSpLocks noChangeShapeType="1"/>
            </p:cNvCxnSpPr>
            <p:nvPr/>
          </p:nvCxnSpPr>
          <p:spPr bwMode="auto">
            <a:xfrm flipV="1">
              <a:off x="122238" y="3217683"/>
              <a:ext cx="9021762" cy="1111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152379" y="3396848"/>
            <a:ext cx="8858250" cy="3192462"/>
            <a:chOff x="152379" y="3396848"/>
            <a:chExt cx="8858250" cy="3192462"/>
          </a:xfrm>
        </p:grpSpPr>
        <p:grpSp>
          <p:nvGrpSpPr>
            <p:cNvPr id="6" name="Group 5"/>
            <p:cNvGrpSpPr/>
            <p:nvPr/>
          </p:nvGrpSpPr>
          <p:grpSpPr>
            <a:xfrm>
              <a:off x="152379" y="3396848"/>
              <a:ext cx="8858250" cy="3192462"/>
              <a:chOff x="122238" y="3284538"/>
              <a:chExt cx="8858250" cy="3192462"/>
            </a:xfrm>
          </p:grpSpPr>
          <p:grpSp>
            <p:nvGrpSpPr>
              <p:cNvPr id="14337" name="Gruppo 33"/>
              <p:cNvGrpSpPr>
                <a:grpSpLocks/>
              </p:cNvGrpSpPr>
              <p:nvPr/>
            </p:nvGrpSpPr>
            <p:grpSpPr bwMode="auto">
              <a:xfrm>
                <a:off x="5756275" y="3498850"/>
                <a:ext cx="3224213" cy="1851025"/>
                <a:chOff x="5327983" y="3930545"/>
                <a:chExt cx="3564497" cy="2327847"/>
              </a:xfrm>
            </p:grpSpPr>
            <p:pic>
              <p:nvPicPr>
                <p:cNvPr id="2" name="Picture 9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27983" y="3930545"/>
                  <a:ext cx="3564497" cy="23278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Esplosione 2 26"/>
                <p:cNvSpPr/>
                <p:nvPr/>
              </p:nvSpPr>
              <p:spPr>
                <a:xfrm rot="447038">
                  <a:off x="5780785" y="4309868"/>
                  <a:ext cx="1504074" cy="1569200"/>
                </a:xfrm>
                <a:prstGeom prst="irregularSeal2">
                  <a:avLst/>
                </a:prstGeom>
                <a:solidFill>
                  <a:schemeClr val="accent1">
                    <a:lumMod val="40000"/>
                    <a:lumOff val="60000"/>
                    <a:alpha val="46000"/>
                  </a:schemeClr>
                </a:solidFill>
                <a:ln>
                  <a:solidFill>
                    <a:srgbClr val="002060">
                      <a:alpha val="6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600"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4357" name="CasellaDiTesto 27"/>
                <p:cNvSpPr txBox="1">
                  <a:spLocks noChangeArrowheads="1"/>
                </p:cNvSpPr>
                <p:nvPr/>
              </p:nvSpPr>
              <p:spPr bwMode="auto">
                <a:xfrm>
                  <a:off x="5852868" y="4752253"/>
                  <a:ext cx="1145574" cy="6999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algn="ctr" eaLnBrk="1" hangingPunct="1">
                    <a:lnSpc>
                      <a:spcPts val="1200"/>
                    </a:lnSpc>
                  </a:pPr>
                  <a:r>
                    <a:rPr lang="it-IT" sz="1200" dirty="0" smtClean="0">
                      <a:solidFill>
                        <a:srgbClr val="FF0000"/>
                      </a:solidFill>
                      <a:latin typeface="Comic Sans MS" charset="0"/>
                    </a:rPr>
                    <a:t>ROS +</a:t>
                  </a:r>
                  <a:endParaRPr lang="it-IT" sz="1200" dirty="0">
                    <a:solidFill>
                      <a:srgbClr val="FF0000"/>
                    </a:solidFill>
                    <a:latin typeface="Comic Sans MS" charset="0"/>
                  </a:endParaRPr>
                </a:p>
                <a:p>
                  <a:pPr algn="ctr" eaLnBrk="1" hangingPunct="1">
                    <a:lnSpc>
                      <a:spcPts val="1200"/>
                    </a:lnSpc>
                  </a:pPr>
                  <a:r>
                    <a:rPr lang="it-IT" sz="1200" dirty="0" err="1" smtClean="0">
                      <a:solidFill>
                        <a:srgbClr val="FF0000"/>
                      </a:solidFill>
                      <a:latin typeface="Comic Sans MS" charset="0"/>
                    </a:rPr>
                    <a:t>Proteins</a:t>
                  </a:r>
                  <a:r>
                    <a:rPr lang="it-IT" sz="1200" dirty="0" smtClean="0">
                      <a:solidFill>
                        <a:srgbClr val="FF0000"/>
                      </a:solidFill>
                      <a:latin typeface="Comic Sans MS" charset="0"/>
                    </a:rPr>
                    <a:t>/</a:t>
                  </a:r>
                  <a:endParaRPr lang="it-IT" sz="1200" dirty="0">
                    <a:solidFill>
                      <a:srgbClr val="FF0000"/>
                    </a:solidFill>
                    <a:latin typeface="Comic Sans MS" charset="0"/>
                  </a:endParaRPr>
                </a:p>
                <a:p>
                  <a:pPr algn="ctr" eaLnBrk="1" hangingPunct="1">
                    <a:lnSpc>
                      <a:spcPts val="1200"/>
                    </a:lnSpc>
                  </a:pPr>
                  <a:r>
                    <a:rPr lang="it-IT" sz="1200" dirty="0" err="1">
                      <a:solidFill>
                        <a:srgbClr val="FF0000"/>
                      </a:solidFill>
                      <a:latin typeface="Comic Sans MS" charset="0"/>
                    </a:rPr>
                    <a:t>L</a:t>
                  </a:r>
                  <a:r>
                    <a:rPr lang="it-IT" sz="1200" dirty="0" err="1" smtClean="0">
                      <a:solidFill>
                        <a:srgbClr val="FF0000"/>
                      </a:solidFill>
                      <a:latin typeface="Comic Sans MS" charset="0"/>
                    </a:rPr>
                    <a:t>ipids</a:t>
                  </a:r>
                  <a:r>
                    <a:rPr lang="it-IT" sz="1200" dirty="0" smtClean="0">
                      <a:solidFill>
                        <a:srgbClr val="FF0000"/>
                      </a:solidFill>
                      <a:latin typeface="Comic Sans MS" charset="0"/>
                    </a:rPr>
                    <a:t> </a:t>
                  </a:r>
                  <a:endParaRPr lang="it-IT" sz="1200" dirty="0">
                    <a:solidFill>
                      <a:srgbClr val="FF0000"/>
                    </a:solidFill>
                    <a:latin typeface="Comic Sans MS" charset="0"/>
                  </a:endParaRPr>
                </a:p>
              </p:txBody>
            </p:sp>
          </p:grpSp>
          <p:sp>
            <p:nvSpPr>
              <p:cNvPr id="20" name="CasellaDiTesto 19"/>
              <p:cNvSpPr txBox="1"/>
              <p:nvPr/>
            </p:nvSpPr>
            <p:spPr bwMode="auto">
              <a:xfrm>
                <a:off x="122238" y="3284538"/>
                <a:ext cx="5527675" cy="220186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just" fontAlgn="auto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i="1" dirty="0" err="1">
                    <a:solidFill>
                      <a:srgbClr val="FF0000"/>
                    </a:solidFill>
                    <a:latin typeface="Comic Sans MS"/>
                    <a:ea typeface="+mn-ea"/>
                    <a:cs typeface="Comic Sans MS"/>
                  </a:rPr>
                  <a:t>Microspectroscopy</a:t>
                </a:r>
                <a:r>
                  <a:rPr lang="en-US" sz="1400" i="1" dirty="0">
                    <a:solidFill>
                      <a:srgbClr val="FF0000"/>
                    </a:solidFill>
                    <a:latin typeface="Comic Sans MS"/>
                    <a:ea typeface="+mn-ea"/>
                    <a:cs typeface="Comic Sans MS"/>
                  </a:rPr>
                  <a:t> </a:t>
                </a:r>
              </a:p>
              <a:p>
                <a:pPr algn="just" fontAlgn="auto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dirty="0">
                  <a:solidFill>
                    <a:srgbClr val="FF0000"/>
                  </a:solidFill>
                  <a:latin typeface="Comic Sans MS"/>
                  <a:ea typeface="+mn-ea"/>
                  <a:cs typeface="Comic Sans MS"/>
                </a:endParaRPr>
              </a:p>
              <a:p>
                <a:pPr algn="just" fontAlgn="auto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i="1" dirty="0">
                    <a:latin typeface="Comic Sans MS"/>
                    <a:ea typeface="+mn-ea"/>
                    <a:cs typeface="Comic Sans MS"/>
                  </a:rPr>
                  <a:t> </a:t>
                </a:r>
                <a:r>
                  <a:rPr lang="en-US" sz="1400" dirty="0">
                    <a:latin typeface="Comic Sans MS"/>
                    <a:ea typeface="+mn-ea"/>
                    <a:cs typeface="Comic Sans MS"/>
                  </a:rPr>
                  <a:t>Fluorescing biomolecules (Endogenous  Fluorophores) can be i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dentified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depending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on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their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typical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spectral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shapes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, and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quantitated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by a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specific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analysis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(curve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fitting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) of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their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contribution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to the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overall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autofluorescence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emission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 </a:t>
                </a:r>
                <a:r>
                  <a:rPr lang="it-IT" sz="1400" dirty="0" err="1">
                    <a:latin typeface="Comic Sans MS"/>
                    <a:ea typeface="+mn-ea"/>
                    <a:cs typeface="Comic Sans MS"/>
                  </a:rPr>
                  <a:t>signal</a:t>
                </a:r>
                <a:r>
                  <a:rPr lang="it-IT" sz="1400" dirty="0">
                    <a:latin typeface="Comic Sans MS"/>
                    <a:ea typeface="+mn-ea"/>
                    <a:cs typeface="Comic Sans MS"/>
                  </a:rPr>
                  <a:t>.</a:t>
                </a:r>
              </a:p>
              <a:p>
                <a:pPr algn="just">
                  <a:spcBef>
                    <a:spcPts val="600"/>
                  </a:spcBef>
                  <a:defRPr/>
                </a:pPr>
                <a:r>
                  <a:rPr lang="it-IT" altLang="it-IT" sz="1400" dirty="0" smtClean="0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 Autofluorescence </a:t>
                </a:r>
                <a:r>
                  <a:rPr lang="it-IT" altLang="it-IT" sz="1400" dirty="0" err="1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is</a:t>
                </a:r>
                <a:r>
                  <a:rPr lang="it-IT" altLang="it-IT" sz="1400" dirty="0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 </a:t>
                </a:r>
                <a:r>
                  <a:rPr lang="it-IT" altLang="it-IT" sz="1400" dirty="0" err="1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recorded</a:t>
                </a:r>
                <a:r>
                  <a:rPr lang="it-IT" altLang="it-IT" sz="1400" dirty="0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 under </a:t>
                </a:r>
                <a:r>
                  <a:rPr lang="it-IT" altLang="it-IT" sz="1400" dirty="0" err="1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excitation</a:t>
                </a:r>
                <a:r>
                  <a:rPr lang="it-IT" altLang="it-IT" sz="1400" dirty="0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 light </a:t>
                </a:r>
                <a:r>
                  <a:rPr lang="it-IT" altLang="it-IT" sz="1400" dirty="0" err="1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at</a:t>
                </a:r>
                <a:r>
                  <a:rPr lang="it-IT" altLang="it-IT" sz="1400" dirty="0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 366 nm, </a:t>
                </a:r>
                <a:r>
                  <a:rPr lang="it-IT" altLang="it-IT" sz="1400" dirty="0" err="1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allowing</a:t>
                </a:r>
                <a:r>
                  <a:rPr lang="it-IT" altLang="it-IT" sz="1400" dirty="0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 a </a:t>
                </a:r>
                <a:r>
                  <a:rPr lang="it-IT" altLang="it-IT" sz="1400" dirty="0" err="1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simultanenous</a:t>
                </a:r>
                <a:r>
                  <a:rPr lang="it-IT" altLang="it-IT" sz="1400" dirty="0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 </a:t>
                </a:r>
                <a:r>
                  <a:rPr lang="it-IT" altLang="it-IT" sz="1400" dirty="0" err="1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detection</a:t>
                </a:r>
                <a:r>
                  <a:rPr lang="it-IT" altLang="it-IT" sz="1400" dirty="0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 of the </a:t>
                </a:r>
                <a:r>
                  <a:rPr lang="it-IT" altLang="it-IT" sz="1400" dirty="0" err="1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main</a:t>
                </a:r>
                <a:r>
                  <a:rPr lang="it-IT" altLang="it-IT" sz="1400" dirty="0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 </a:t>
                </a:r>
                <a:r>
                  <a:rPr lang="it-IT" altLang="it-IT" sz="1400" dirty="0" err="1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Endogenous</a:t>
                </a:r>
                <a:r>
                  <a:rPr lang="it-IT" altLang="it-IT" sz="1400" dirty="0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  </a:t>
                </a:r>
                <a:r>
                  <a:rPr lang="it-IT" altLang="it-IT" sz="1400" dirty="0" err="1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Fluorophores</a:t>
                </a:r>
                <a:r>
                  <a:rPr lang="it-IT" altLang="it-IT" sz="1400" dirty="0">
                    <a:solidFill>
                      <a:prstClr val="black"/>
                    </a:solidFill>
                    <a:latin typeface="Comic Sans MS" pitchFamily="66" charset="0"/>
                    <a:ea typeface="MS PGothic" pitchFamily="34" charset="-128"/>
                    <a:cs typeface="+mn-cs"/>
                  </a:rPr>
                  <a:t>. </a:t>
                </a:r>
              </a:p>
            </p:txBody>
          </p:sp>
          <p:sp>
            <p:nvSpPr>
              <p:cNvPr id="14344" name="Rettangolo 3"/>
              <p:cNvSpPr>
                <a:spLocks noChangeArrowheads="1"/>
              </p:cNvSpPr>
              <p:nvPr/>
            </p:nvSpPr>
            <p:spPr bwMode="auto">
              <a:xfrm>
                <a:off x="317500" y="5694363"/>
                <a:ext cx="8528050" cy="782637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ts val="1800"/>
                  </a:lnSpc>
                  <a:spcBef>
                    <a:spcPts val="600"/>
                  </a:spcBef>
                </a:pPr>
                <a:r>
                  <a:rPr lang="it-IT" sz="1400">
                    <a:solidFill>
                      <a:srgbClr val="000000"/>
                    </a:solidFill>
                    <a:latin typeface="Comic Sans MS" charset="0"/>
                  </a:rPr>
                  <a:t>Autofluorescence translated to spectroscopy via fiber optic probe allows real time, </a:t>
                </a:r>
                <a:r>
                  <a:rPr lang="it-IT" sz="1400" i="1">
                    <a:solidFill>
                      <a:srgbClr val="000000"/>
                    </a:solidFill>
                    <a:latin typeface="Comic Sans MS" charset="0"/>
                  </a:rPr>
                  <a:t>in situ</a:t>
                </a:r>
                <a:r>
                  <a:rPr lang="it-IT" sz="1400">
                    <a:solidFill>
                      <a:srgbClr val="000000"/>
                    </a:solidFill>
                    <a:latin typeface="Comic Sans MS" charset="0"/>
                  </a:rPr>
                  <a:t>, </a:t>
                </a:r>
                <a:r>
                  <a:rPr lang="it-IT" sz="1400" i="1">
                    <a:solidFill>
                      <a:srgbClr val="000000"/>
                    </a:solidFill>
                    <a:latin typeface="Comic Sans MS" charset="0"/>
                  </a:rPr>
                  <a:t>in vivo  </a:t>
                </a:r>
                <a:r>
                  <a:rPr lang="it-IT" sz="1400">
                    <a:solidFill>
                      <a:srgbClr val="000000"/>
                    </a:solidFill>
                    <a:latin typeface="Comic Sans MS" charset="0"/>
                  </a:rPr>
                  <a:t>analyses, limiting the number of animals to be used. Also time and cost for the processing (fixation, staining, observation) of multiple samples will be reduced and limited to pre-selected items.</a:t>
                </a:r>
              </a:p>
            </p:txBody>
          </p:sp>
        </p:grpSp>
        <p:cxnSp>
          <p:nvCxnSpPr>
            <p:cNvPr id="29" name="Connettore 2 28"/>
            <p:cNvCxnSpPr/>
            <p:nvPr/>
          </p:nvCxnSpPr>
          <p:spPr>
            <a:xfrm>
              <a:off x="7079990" y="4405662"/>
              <a:ext cx="43656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5080" y="271463"/>
            <a:ext cx="7560136" cy="6220150"/>
            <a:chOff x="775080" y="271463"/>
            <a:chExt cx="7560136" cy="6220150"/>
          </a:xfrm>
        </p:grpSpPr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161" y="271463"/>
              <a:ext cx="6911975" cy="792162"/>
            </a:xfrm>
            <a:prstGeom prst="rect">
              <a:avLst/>
            </a:prstGeom>
            <a:ln>
              <a:solidFill>
                <a:srgbClr val="FF0000"/>
              </a:solidFill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1026" name="Group 13"/>
            <p:cNvGrpSpPr>
              <a:grpSpLocks/>
            </p:cNvGrpSpPr>
            <p:nvPr/>
          </p:nvGrpSpPr>
          <p:grpSpPr bwMode="auto">
            <a:xfrm>
              <a:off x="775080" y="1293045"/>
              <a:ext cx="7560136" cy="5198568"/>
              <a:chOff x="374905" y="1467328"/>
              <a:chExt cx="7559992" cy="5197625"/>
            </a:xfrm>
          </p:grpSpPr>
          <p:sp>
            <p:nvSpPr>
              <p:cNvPr id="1027" name="Rectangle 4"/>
              <p:cNvSpPr>
                <a:spLocks noChangeArrowheads="1"/>
              </p:cNvSpPr>
              <p:nvPr/>
            </p:nvSpPr>
            <p:spPr bwMode="auto">
              <a:xfrm>
                <a:off x="374905" y="1948232"/>
                <a:ext cx="7559992" cy="369332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it-IT" dirty="0">
                    <a:latin typeface="Comic Sans MS" charset="0"/>
                    <a:cs typeface="Comic Sans MS" charset="0"/>
                  </a:rPr>
                  <a:t>Multiple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approaches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 to investigate the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biological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effects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 of high LET</a:t>
                </a:r>
              </a:p>
            </p:txBody>
          </p:sp>
          <p:sp>
            <p:nvSpPr>
              <p:cNvPr id="1028" name="TextBox 5"/>
              <p:cNvSpPr txBox="1">
                <a:spLocks noChangeArrowheads="1"/>
              </p:cNvSpPr>
              <p:nvPr/>
            </p:nvSpPr>
            <p:spPr bwMode="auto">
              <a:xfrm>
                <a:off x="3477297" y="1467328"/>
                <a:ext cx="1355208" cy="400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2000" dirty="0">
                    <a:solidFill>
                      <a:srgbClr val="FF0000"/>
                    </a:solidFill>
                    <a:latin typeface="Comic Sans MS" charset="0"/>
                    <a:cs typeface="Comic Sans MS" charset="0"/>
                  </a:rPr>
                  <a:t>Expertise</a:t>
                </a:r>
              </a:p>
            </p:txBody>
          </p:sp>
          <p:sp>
            <p:nvSpPr>
              <p:cNvPr id="1029" name="Rectangle 9"/>
              <p:cNvSpPr>
                <a:spLocks/>
              </p:cNvSpPr>
              <p:nvPr/>
            </p:nvSpPr>
            <p:spPr bwMode="auto">
              <a:xfrm>
                <a:off x="1094913" y="4079630"/>
                <a:ext cx="6119976" cy="2585323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it-IT" dirty="0">
                    <a:latin typeface="Comic Sans MS" charset="0"/>
                    <a:cs typeface="Comic Sans MS" charset="0"/>
                  </a:rPr>
                  <a:t>DNA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damage</a:t>
                </a:r>
                <a:endParaRPr lang="it-IT" dirty="0">
                  <a:latin typeface="Comic Sans MS" charset="0"/>
                  <a:cs typeface="Comic Sans MS" charset="0"/>
                </a:endParaRPr>
              </a:p>
              <a:p>
                <a:pPr algn="ctr"/>
                <a:endParaRPr lang="it-IT" dirty="0">
                  <a:latin typeface="Comic Sans MS" charset="0"/>
                  <a:cs typeface="Comic Sans MS" charset="0"/>
                </a:endParaRPr>
              </a:p>
              <a:p>
                <a:pPr algn="ctr"/>
                <a:r>
                  <a:rPr lang="it-IT" dirty="0" err="1">
                    <a:latin typeface="Comic Sans MS" charset="0"/>
                    <a:cs typeface="Comic Sans MS" charset="0"/>
                  </a:rPr>
                  <a:t>Different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repair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mechanisms</a:t>
                </a:r>
                <a:endParaRPr lang="it-IT" dirty="0">
                  <a:latin typeface="Comic Sans MS" charset="0"/>
                  <a:cs typeface="Comic Sans MS" charset="0"/>
                </a:endParaRPr>
              </a:p>
              <a:p>
                <a:pPr algn="ctr"/>
                <a:endParaRPr lang="it-IT" dirty="0">
                  <a:latin typeface="Comic Sans MS" charset="0"/>
                  <a:cs typeface="Comic Sans MS" charset="0"/>
                </a:endParaRPr>
              </a:p>
              <a:p>
                <a:pPr algn="ctr"/>
                <a:r>
                  <a:rPr lang="it-IT" dirty="0" err="1">
                    <a:latin typeface="Comic Sans MS" charset="0"/>
                    <a:cs typeface="Comic Sans MS" charset="0"/>
                  </a:rPr>
                  <a:t>Signal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transduction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pathways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regulating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survival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/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death</a:t>
                </a:r>
                <a:endParaRPr lang="it-IT" dirty="0">
                  <a:latin typeface="Comic Sans MS" charset="0"/>
                  <a:cs typeface="Comic Sans MS" charset="0"/>
                </a:endParaRPr>
              </a:p>
              <a:p>
                <a:pPr algn="ctr"/>
                <a:endParaRPr lang="it-IT" dirty="0">
                  <a:latin typeface="Comic Sans MS" charset="0"/>
                  <a:cs typeface="Comic Sans MS" charset="0"/>
                </a:endParaRPr>
              </a:p>
              <a:p>
                <a:pPr algn="ctr"/>
                <a:r>
                  <a:rPr lang="it-IT" dirty="0">
                    <a:latin typeface="Comic Sans MS" charset="0"/>
                    <a:cs typeface="Comic Sans MS" charset="0"/>
                  </a:rPr>
                  <a:t>Gene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expression</a:t>
                </a:r>
                <a:endParaRPr lang="it-IT" dirty="0">
                  <a:latin typeface="Comic Sans MS" charset="0"/>
                  <a:cs typeface="Comic Sans MS" charset="0"/>
                </a:endParaRPr>
              </a:p>
              <a:p>
                <a:pPr algn="ctr"/>
                <a:endParaRPr lang="it-IT" dirty="0">
                  <a:latin typeface="Comic Sans MS" charset="0"/>
                  <a:cs typeface="Comic Sans MS" charset="0"/>
                </a:endParaRPr>
              </a:p>
              <a:p>
                <a:pPr algn="ctr"/>
                <a:r>
                  <a:rPr lang="it-IT" dirty="0">
                    <a:latin typeface="Comic Sans MS" charset="0"/>
                    <a:cs typeface="Comic Sans MS" charset="0"/>
                  </a:rPr>
                  <a:t>RNA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metabolism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 </a:t>
                </a:r>
                <a:endParaRPr lang="en-US" dirty="0">
                  <a:latin typeface="Comic Sans MS" charset="0"/>
                  <a:cs typeface="Comic Sans MS" charset="0"/>
                </a:endParaRPr>
              </a:p>
            </p:txBody>
          </p:sp>
          <p:sp>
            <p:nvSpPr>
              <p:cNvPr id="1030" name="TextBox 10"/>
              <p:cNvSpPr txBox="1">
                <a:spLocks noChangeArrowheads="1"/>
              </p:cNvSpPr>
              <p:nvPr/>
            </p:nvSpPr>
            <p:spPr bwMode="auto">
              <a:xfrm>
                <a:off x="2776936" y="2526614"/>
                <a:ext cx="2755931" cy="400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2000" dirty="0" smtClean="0">
                    <a:solidFill>
                      <a:srgbClr val="FF0000"/>
                    </a:solidFill>
                    <a:latin typeface="Comic Sans MS" charset="0"/>
                    <a:cs typeface="Comic Sans MS" charset="0"/>
                  </a:rPr>
                  <a:t>Possible </a:t>
                </a:r>
                <a:r>
                  <a:rPr lang="en-US" sz="2000" dirty="0">
                    <a:solidFill>
                      <a:srgbClr val="FF0000"/>
                    </a:solidFill>
                    <a:latin typeface="Comic Sans MS" charset="0"/>
                    <a:cs typeface="Comic Sans MS" charset="0"/>
                  </a:rPr>
                  <a:t>collaboration</a:t>
                </a:r>
              </a:p>
            </p:txBody>
          </p:sp>
          <p:sp>
            <p:nvSpPr>
              <p:cNvPr id="1031" name="Rectangle 11"/>
              <p:cNvSpPr>
                <a:spLocks noChangeArrowheads="1"/>
              </p:cNvSpPr>
              <p:nvPr/>
            </p:nvSpPr>
            <p:spPr bwMode="auto">
              <a:xfrm>
                <a:off x="765905" y="3007519"/>
                <a:ext cx="6777994" cy="36926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 err="1">
                    <a:latin typeface="Comic Sans MS" charset="0"/>
                    <a:cs typeface="Comic Sans MS" charset="0"/>
                  </a:rPr>
                  <a:t>Define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 the </a:t>
                </a:r>
                <a:r>
                  <a:rPr lang="it-IT" dirty="0" smtClean="0">
                    <a:latin typeface="Comic Sans MS" charset="0"/>
                    <a:cs typeface="Comic Sans MS" charset="0"/>
                  </a:rPr>
                  <a:t>impact </a:t>
                </a:r>
                <a:r>
                  <a:rPr lang="it-IT" dirty="0" smtClean="0">
                    <a:latin typeface="Comic Sans MS" charset="0"/>
                    <a:cs typeface="Comic Sans MS" charset="0"/>
                  </a:rPr>
                  <a:t>of high LET on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tumor-surrounding</a:t>
                </a:r>
                <a:r>
                  <a:rPr lang="it-IT" dirty="0">
                    <a:latin typeface="Comic Sans MS" charset="0"/>
                    <a:cs typeface="Comic Sans MS" charset="0"/>
                  </a:rPr>
                  <a:t> </a:t>
                </a:r>
                <a:r>
                  <a:rPr lang="it-IT" dirty="0" err="1">
                    <a:latin typeface="Comic Sans MS" charset="0"/>
                    <a:cs typeface="Comic Sans MS" charset="0"/>
                  </a:rPr>
                  <a:t>tissues</a:t>
                </a:r>
                <a:endParaRPr lang="it-IT" dirty="0">
                  <a:latin typeface="Comic Sans MS" charset="0"/>
                  <a:cs typeface="Comic Sans MS" charset="0"/>
                </a:endParaRPr>
              </a:p>
            </p:txBody>
          </p:sp>
          <p:sp>
            <p:nvSpPr>
              <p:cNvPr id="1032" name="TextBox 12"/>
              <p:cNvSpPr txBox="1">
                <a:spLocks noChangeArrowheads="1"/>
              </p:cNvSpPr>
              <p:nvPr/>
            </p:nvSpPr>
            <p:spPr bwMode="auto">
              <a:xfrm>
                <a:off x="2702987" y="3598728"/>
                <a:ext cx="2903830" cy="400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sz="2000" dirty="0">
                    <a:solidFill>
                      <a:srgbClr val="FF0000"/>
                    </a:solidFill>
                    <a:latin typeface="Comic Sans MS" charset="0"/>
                    <a:cs typeface="Comic Sans MS" charset="0"/>
                  </a:rPr>
                  <a:t>End 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Comic Sans MS" charset="0"/>
                    <a:cs typeface="Comic Sans MS" charset="0"/>
                  </a:rPr>
                  <a:t>points: </a:t>
                </a:r>
                <a:r>
                  <a:rPr lang="en-US" sz="2000" dirty="0">
                    <a:solidFill>
                      <a:srgbClr val="FF0000"/>
                    </a:solidFill>
                    <a:latin typeface="Comic Sans MS" charset="0"/>
                    <a:cs typeface="Comic Sans MS" charset="0"/>
                  </a:rPr>
                  <a:t>Analysis of </a:t>
                </a: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5"/>
          <p:cNvGrpSpPr>
            <a:grpSpLocks/>
          </p:cNvGrpSpPr>
          <p:nvPr/>
        </p:nvGrpSpPr>
        <p:grpSpPr bwMode="auto">
          <a:xfrm>
            <a:off x="96838" y="49213"/>
            <a:ext cx="8950325" cy="1516062"/>
            <a:chOff x="96051" y="49821"/>
            <a:chExt cx="8950377" cy="1514682"/>
          </a:xfrm>
        </p:grpSpPr>
        <p:grpSp>
          <p:nvGrpSpPr>
            <p:cNvPr id="14359" name="Group 4"/>
            <p:cNvGrpSpPr>
              <a:grpSpLocks/>
            </p:cNvGrpSpPr>
            <p:nvPr/>
          </p:nvGrpSpPr>
          <p:grpSpPr bwMode="auto">
            <a:xfrm>
              <a:off x="96051" y="59553"/>
              <a:ext cx="2711569" cy="1504950"/>
              <a:chOff x="96051" y="59553"/>
              <a:chExt cx="2711569" cy="1504950"/>
            </a:xfrm>
          </p:grpSpPr>
          <p:sp>
            <p:nvSpPr>
              <p:cNvPr id="14363" name="TextBox 15"/>
              <p:cNvSpPr txBox="1">
                <a:spLocks noChangeArrowheads="1"/>
              </p:cNvSpPr>
              <p:nvPr/>
            </p:nvSpPr>
            <p:spPr bwMode="auto">
              <a:xfrm>
                <a:off x="1264434" y="488863"/>
                <a:ext cx="154318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800" i="1">
                    <a:latin typeface="Comic Sans MS" charset="0"/>
                    <a:cs typeface="Comic Sans MS" charset="0"/>
                  </a:rPr>
                  <a:t>Alessandra</a:t>
                </a:r>
              </a:p>
              <a:p>
                <a:pPr algn="ctr" eaLnBrk="1" hangingPunct="1"/>
                <a:r>
                  <a:rPr lang="en-GB" sz="1800" i="1">
                    <a:latin typeface="Comic Sans MS" charset="0"/>
                    <a:cs typeface="Comic Sans MS" charset="0"/>
                  </a:rPr>
                  <a:t>Montecucco</a:t>
                </a:r>
              </a:p>
            </p:txBody>
          </p:sp>
          <p:pic>
            <p:nvPicPr>
              <p:cNvPr id="14364" name="Content Placeholder 14" descr="ale1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0" r="980"/>
              <a:stretch>
                <a:fillRect/>
              </a:stretch>
            </p:blipFill>
            <p:spPr bwMode="auto">
              <a:xfrm>
                <a:off x="96051" y="59553"/>
                <a:ext cx="1236417" cy="1504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360" name="Group 1"/>
            <p:cNvGrpSpPr>
              <a:grpSpLocks/>
            </p:cNvGrpSpPr>
            <p:nvPr/>
          </p:nvGrpSpPr>
          <p:grpSpPr bwMode="auto">
            <a:xfrm>
              <a:off x="2952311" y="49821"/>
              <a:ext cx="6094117" cy="1228985"/>
              <a:chOff x="3016456" y="203757"/>
              <a:chExt cx="6094117" cy="1228985"/>
            </a:xfrm>
          </p:grpSpPr>
          <p:sp>
            <p:nvSpPr>
              <p:cNvPr id="14361" name="TextBox 3"/>
              <p:cNvSpPr txBox="1">
                <a:spLocks noChangeArrowheads="1"/>
              </p:cNvSpPr>
              <p:nvPr/>
            </p:nvSpPr>
            <p:spPr bwMode="auto">
              <a:xfrm>
                <a:off x="4729750" y="203757"/>
                <a:ext cx="244827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2000">
                    <a:solidFill>
                      <a:srgbClr val="FF0000"/>
                    </a:solidFill>
                    <a:latin typeface="Comic Sans MS" charset="0"/>
                    <a:cs typeface="Comic Sans MS" charset="0"/>
                  </a:rPr>
                  <a:t>Research interest</a:t>
                </a:r>
                <a:endParaRPr lang="en-GB" sz="1800">
                  <a:solidFill>
                    <a:srgbClr val="FF0000"/>
                  </a:solidFill>
                  <a:latin typeface="Comic Sans MS" charset="0"/>
                  <a:cs typeface="Comic Sans MS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016125" y="647852"/>
                <a:ext cx="6094448" cy="785097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</p:spPr>
            <p:txBody>
              <a:bodyPr>
                <a:spAutoFit/>
              </a:bodyPr>
              <a:lstStyle/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  <a:defRPr/>
                </a:pPr>
                <a:r>
                  <a:rPr lang="en-GB" b="1" i="1" dirty="0">
                    <a:solidFill>
                      <a:srgbClr val="FF0000"/>
                    </a:solidFill>
                    <a:latin typeface="Comic Sans MS"/>
                    <a:ea typeface="+mn-ea"/>
                    <a:cs typeface="Comic Sans MS"/>
                  </a:rPr>
                  <a:t>Effects of </a:t>
                </a:r>
                <a:r>
                  <a:rPr lang="en-GB" b="1" i="1" dirty="0" err="1">
                    <a:solidFill>
                      <a:srgbClr val="FF0000"/>
                    </a:solidFill>
                    <a:latin typeface="Comic Sans MS"/>
                    <a:ea typeface="+mn-ea"/>
                    <a:cs typeface="Comic Sans MS"/>
                  </a:rPr>
                  <a:t>sublethal</a:t>
                </a:r>
                <a:r>
                  <a:rPr lang="en-GB" b="1" i="1" dirty="0">
                    <a:solidFill>
                      <a:srgbClr val="FF0000"/>
                    </a:solidFill>
                    <a:latin typeface="Comic Sans MS"/>
                    <a:ea typeface="+mn-ea"/>
                    <a:cs typeface="Comic Sans MS"/>
                  </a:rPr>
                  <a:t> DNA damage on cell identity 	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900" b="1" i="1" dirty="0">
                  <a:solidFill>
                    <a:srgbClr val="FF0000"/>
                  </a:solidFill>
                  <a:latin typeface="Comic Sans MS"/>
                  <a:ea typeface="+mn-ea"/>
                  <a:cs typeface="Comic Sans MS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Wingdings" charset="2"/>
                  <a:buChar char="ü"/>
                  <a:defRPr/>
                </a:pPr>
                <a:r>
                  <a:rPr lang="en-GB" b="1" i="1" dirty="0">
                    <a:solidFill>
                      <a:srgbClr val="FF0000"/>
                    </a:solidFill>
                    <a:latin typeface="Comic Sans MS"/>
                    <a:ea typeface="+mn-ea"/>
                    <a:cs typeface="Comic Sans MS"/>
                  </a:rPr>
                  <a:t>Molecular mechanisms involved</a:t>
                </a:r>
              </a:p>
            </p:txBody>
          </p:sp>
        </p:grp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11163" y="1552575"/>
            <a:ext cx="8199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dirty="0">
                <a:solidFill>
                  <a:srgbClr val="3366FF"/>
                </a:solidFill>
                <a:latin typeface="Comic Sans MS" charset="0"/>
                <a:cs typeface="Comic Sans MS" charset="0"/>
              </a:rPr>
              <a:t>To what extent DNA damage can drive differentiation programs and affect cell identity?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1739" y="2271713"/>
            <a:ext cx="8293100" cy="1089025"/>
            <a:chOff x="754063" y="2271713"/>
            <a:chExt cx="8293101" cy="1089025"/>
          </a:xfrm>
        </p:grpSpPr>
        <p:sp>
          <p:nvSpPr>
            <p:cNvPr id="14341" name="TextBox 11"/>
            <p:cNvSpPr txBox="1">
              <a:spLocks noChangeArrowheads="1"/>
            </p:cNvSpPr>
            <p:nvPr/>
          </p:nvSpPr>
          <p:spPr bwMode="auto">
            <a:xfrm>
              <a:off x="754063" y="2271713"/>
              <a:ext cx="8281429" cy="369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>
                  <a:latin typeface="Comic Sans MS" charset="0"/>
                  <a:cs typeface="Comic Sans MS" charset="0"/>
                </a:rPr>
                <a:t>Model systems to study the cell response to endogenous DNA damage</a:t>
              </a:r>
            </a:p>
          </p:txBody>
        </p:sp>
        <p:sp>
          <p:nvSpPr>
            <p:cNvPr id="25" name="Right Arrow 24"/>
            <p:cNvSpPr/>
            <p:nvPr/>
          </p:nvSpPr>
          <p:spPr bwMode="auto">
            <a:xfrm>
              <a:off x="855663" y="2744788"/>
              <a:ext cx="211137" cy="14128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" name="Right Arrow 32"/>
            <p:cNvSpPr/>
            <p:nvPr/>
          </p:nvSpPr>
          <p:spPr bwMode="auto">
            <a:xfrm>
              <a:off x="855663" y="3076575"/>
              <a:ext cx="211137" cy="1428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344" name="Content Placeholder 23"/>
            <p:cNvSpPr txBox="1">
              <a:spLocks/>
            </p:cNvSpPr>
            <p:nvPr/>
          </p:nvSpPr>
          <p:spPr bwMode="auto">
            <a:xfrm>
              <a:off x="1044576" y="2636838"/>
              <a:ext cx="8002588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GB" sz="1600" i="1" dirty="0">
                  <a:solidFill>
                    <a:srgbClr val="000000"/>
                  </a:solidFill>
                  <a:latin typeface="Comic Sans MS" charset="0"/>
                  <a:cs typeface="Comic Sans MS" charset="0"/>
                </a:rPr>
                <a:t>Proliferating human DNA ligase mutants (46BR.1G1) 	             	      </a:t>
              </a:r>
              <a:r>
                <a:rPr lang="en-GB" sz="1600" b="1" i="1" dirty="0">
                  <a:solidFill>
                    <a:srgbClr val="000000"/>
                  </a:solidFill>
                  <a:latin typeface="Comic Sans MS" charset="0"/>
                  <a:cs typeface="Comic Sans MS" charset="0"/>
                </a:rPr>
                <a:t>DNA breaks</a:t>
              </a:r>
            </a:p>
            <a:p>
              <a:pPr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GB" sz="1600" i="1" dirty="0">
                  <a:solidFill>
                    <a:srgbClr val="000000"/>
                  </a:solidFill>
                  <a:latin typeface="Comic Sans MS" charset="0"/>
                  <a:cs typeface="Comic Sans MS" charset="0"/>
                </a:rPr>
                <a:t>Post-mitotic neuron-like cells with mutations of </a:t>
              </a:r>
              <a:r>
                <a:rPr lang="en-GB" sz="1600" i="1" dirty="0" err="1">
                  <a:solidFill>
                    <a:srgbClr val="000000"/>
                  </a:solidFill>
                  <a:latin typeface="Comic Sans MS" charset="0"/>
                  <a:cs typeface="Comic Sans MS" charset="0"/>
                </a:rPr>
                <a:t>mtDNA</a:t>
              </a:r>
              <a:r>
                <a:rPr lang="en-GB" sz="1600" i="1" dirty="0">
                  <a:solidFill>
                    <a:srgbClr val="000000"/>
                  </a:solidFill>
                  <a:latin typeface="Comic Sans MS" charset="0"/>
                  <a:cs typeface="Comic Sans MS" charset="0"/>
                </a:rPr>
                <a:t> (PD63)</a:t>
              </a:r>
              <a:r>
                <a:rPr lang="en-GB" sz="1600" b="1" i="1" dirty="0">
                  <a:solidFill>
                    <a:srgbClr val="000000"/>
                  </a:solidFill>
                  <a:latin typeface="Comic Sans MS" charset="0"/>
                  <a:cs typeface="Comic Sans MS" charset="0"/>
                </a:rPr>
                <a:t>    </a:t>
              </a:r>
              <a:r>
                <a:rPr lang="en-GB" sz="1600" b="1" i="1" dirty="0" smtClean="0">
                  <a:solidFill>
                    <a:srgbClr val="000000"/>
                  </a:solidFill>
                  <a:latin typeface="Comic Sans MS" charset="0"/>
                  <a:cs typeface="Comic Sans MS" charset="0"/>
                </a:rPr>
                <a:t>ROS</a:t>
              </a:r>
              <a:endParaRPr lang="en-GB" sz="1600" b="1" i="1" dirty="0">
                <a:solidFill>
                  <a:srgbClr val="000000"/>
                </a:solidFill>
                <a:latin typeface="Comic Sans MS" charset="0"/>
                <a:cs typeface="Comic Sans MS" charset="0"/>
              </a:endParaRPr>
            </a:p>
            <a:p>
              <a:pPr eaLnBrk="1" hangingPunct="1">
                <a:spcBef>
                  <a:spcPct val="20000"/>
                </a:spcBef>
                <a:buFont typeface="Arial" charset="0"/>
                <a:buNone/>
              </a:pPr>
              <a:endParaRPr lang="en-GB" sz="1600" b="1" i="1" dirty="0">
                <a:solidFill>
                  <a:srgbClr val="000000"/>
                </a:solidFill>
                <a:latin typeface="Comic Sans MS" charset="0"/>
                <a:cs typeface="Comic Sans MS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4198" y="3360738"/>
            <a:ext cx="8208964" cy="3506787"/>
            <a:chOff x="334198" y="3360738"/>
            <a:chExt cx="8208964" cy="3506787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334198" y="3360738"/>
              <a:ext cx="8208964" cy="3506787"/>
              <a:chOff x="389216" y="3360850"/>
              <a:chExt cx="8208853" cy="3506386"/>
            </a:xfrm>
          </p:grpSpPr>
          <p:grpSp>
            <p:nvGrpSpPr>
              <p:cNvPr id="14345" name="Group 9"/>
              <p:cNvGrpSpPr>
                <a:grpSpLocks/>
              </p:cNvGrpSpPr>
              <p:nvPr/>
            </p:nvGrpSpPr>
            <p:grpSpPr bwMode="auto">
              <a:xfrm>
                <a:off x="5095572" y="4198340"/>
                <a:ext cx="3494742" cy="2668896"/>
                <a:chOff x="5095572" y="4198340"/>
                <a:chExt cx="3494742" cy="2668896"/>
              </a:xfrm>
            </p:grpSpPr>
            <p:pic>
              <p:nvPicPr>
                <p:cNvPr id="14356" name="Content Placeholder 6" descr="per poster-Parigi.jp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7" b="337"/>
                <a:stretch>
                  <a:fillRect/>
                </a:stretch>
              </p:blipFill>
              <p:spPr bwMode="auto">
                <a:xfrm>
                  <a:off x="5204583" y="4929902"/>
                  <a:ext cx="3276720" cy="19373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57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5095572" y="4198340"/>
                  <a:ext cx="3494742" cy="400110"/>
                </a:xfrm>
                <a:prstGeom prst="rect">
                  <a:avLst/>
                </a:pr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2000" b="1" dirty="0">
                      <a:latin typeface="Comic Sans MS" charset="0"/>
                      <a:cs typeface="Comic Sans MS" charset="0"/>
                    </a:rPr>
                    <a:t>2. What </a:t>
                  </a:r>
                  <a:r>
                    <a:rPr lang="en-GB" sz="2000" b="1" dirty="0" err="1">
                      <a:latin typeface="Comic Sans MS" charset="0"/>
                      <a:cs typeface="Comic Sans MS" charset="0"/>
                    </a:rPr>
                    <a:t>signaling</a:t>
                  </a:r>
                  <a:r>
                    <a:rPr lang="en-GB" sz="2000" b="1" dirty="0">
                      <a:latin typeface="Comic Sans MS" charset="0"/>
                      <a:cs typeface="Comic Sans MS" charset="0"/>
                    </a:rPr>
                    <a:t> pathway</a:t>
                  </a:r>
                </a:p>
              </p:txBody>
            </p:sp>
            <p:sp>
              <p:nvSpPr>
                <p:cNvPr id="14358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5158265" y="4604732"/>
                  <a:ext cx="3286031" cy="338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600" dirty="0">
                      <a:latin typeface="Comic Sans MS" charset="0"/>
                      <a:cs typeface="Comic Sans MS" charset="0"/>
                    </a:rPr>
                    <a:t>DNA damage signal </a:t>
                  </a:r>
                  <a:r>
                    <a:rPr lang="en-GB" sz="1600" dirty="0" smtClean="0">
                      <a:latin typeface="Comic Sans MS" charset="0"/>
                      <a:cs typeface="Comic Sans MS" charset="0"/>
                    </a:rPr>
                    <a:t>transduction </a:t>
                  </a:r>
                  <a:endParaRPr lang="en-GB" sz="1600" dirty="0">
                    <a:latin typeface="Comic Sans MS" charset="0"/>
                    <a:cs typeface="Comic Sans MS" charset="0"/>
                  </a:endParaRPr>
                </a:p>
              </p:txBody>
            </p:sp>
          </p:grpSp>
          <p:grpSp>
            <p:nvGrpSpPr>
              <p:cNvPr id="14346" name="Group 8"/>
              <p:cNvGrpSpPr>
                <a:grpSpLocks/>
              </p:cNvGrpSpPr>
              <p:nvPr/>
            </p:nvGrpSpPr>
            <p:grpSpPr bwMode="auto">
              <a:xfrm>
                <a:off x="589631" y="4198340"/>
                <a:ext cx="3942831" cy="2623077"/>
                <a:chOff x="589631" y="4198340"/>
                <a:chExt cx="3942831" cy="2623077"/>
              </a:xfrm>
            </p:grpSpPr>
            <p:sp>
              <p:nvSpPr>
                <p:cNvPr id="14348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589631" y="4198340"/>
                  <a:ext cx="3942831" cy="400110"/>
                </a:xfrm>
                <a:prstGeom prst="rect">
                  <a:avLst/>
                </a:prstGeom>
                <a:solidFill>
                  <a:srgbClr val="CC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2000" b="1" dirty="0">
                      <a:latin typeface="Comic Sans MS" charset="0"/>
                      <a:cs typeface="Comic Sans MS" charset="0"/>
                    </a:rPr>
                    <a:t>1. What kind of DNA damage</a:t>
                  </a:r>
                </a:p>
              </p:txBody>
            </p:sp>
            <p:grpSp>
              <p:nvGrpSpPr>
                <p:cNvPr id="14349" name="Group 2"/>
                <p:cNvGrpSpPr>
                  <a:grpSpLocks/>
                </p:cNvGrpSpPr>
                <p:nvPr/>
              </p:nvGrpSpPr>
              <p:grpSpPr bwMode="auto">
                <a:xfrm>
                  <a:off x="1436203" y="4820756"/>
                  <a:ext cx="2249686" cy="2000661"/>
                  <a:chOff x="1424400" y="4820756"/>
                  <a:chExt cx="2249686" cy="2000661"/>
                </a:xfrm>
              </p:grpSpPr>
              <p:pic>
                <p:nvPicPr>
                  <p:cNvPr id="14350" name="Picture 5" descr="m10 (2)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24400" y="5242133"/>
                    <a:ext cx="1092000" cy="1092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351" name="Picture 4" descr="7a3 bis (2)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82086" y="5242133"/>
                    <a:ext cx="1092000" cy="1092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52" name="Text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82004" y="4820756"/>
                    <a:ext cx="1356060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GB" sz="1600">
                        <a:latin typeface="Comic Sans MS" charset="0"/>
                        <a:cs typeface="Comic Sans MS" charset="0"/>
                      </a:rPr>
                      <a:t>DNA breaks</a:t>
                    </a:r>
                  </a:p>
                </p:txBody>
              </p:sp>
              <p:sp>
                <p:nvSpPr>
                  <p:cNvPr id="14353" name="Text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61577" y="6362433"/>
                    <a:ext cx="792455" cy="2616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GB" sz="1100">
                        <a:latin typeface="Comic Sans MS" charset="0"/>
                        <a:cs typeface="Comic Sans MS" charset="0"/>
                      </a:rPr>
                      <a:t>46BR.1G1</a:t>
                    </a:r>
                  </a:p>
                </p:txBody>
              </p:sp>
              <p:sp>
                <p:nvSpPr>
                  <p:cNvPr id="14354" name="Text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34916" y="6362433"/>
                    <a:ext cx="460044" cy="2616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GB" sz="1100">
                        <a:latin typeface="Comic Sans MS" charset="0"/>
                        <a:cs typeface="Comic Sans MS" charset="0"/>
                      </a:rPr>
                      <a:t>7A3</a:t>
                    </a:r>
                  </a:p>
                </p:txBody>
              </p:sp>
              <p:sp>
                <p:nvSpPr>
                  <p:cNvPr id="14355" name="Text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1810" y="6544418"/>
                    <a:ext cx="111939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GB" sz="1200" i="1">
                        <a:latin typeface="Comic Sans MS" charset="0"/>
                        <a:cs typeface="Comic Sans MS" charset="0"/>
                      </a:rPr>
                      <a:t>Comet assay</a:t>
                    </a:r>
                  </a:p>
                </p:txBody>
              </p:sp>
            </p:grpSp>
          </p:grpSp>
          <p:sp>
            <p:nvSpPr>
              <p:cNvPr id="14347" name="TextBox 17"/>
              <p:cNvSpPr txBox="1">
                <a:spLocks noChangeArrowheads="1"/>
              </p:cNvSpPr>
              <p:nvPr/>
            </p:nvSpPr>
            <p:spPr bwMode="auto">
              <a:xfrm>
                <a:off x="389216" y="3360850"/>
                <a:ext cx="8208853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2000" dirty="0">
                    <a:solidFill>
                      <a:srgbClr val="3366FF"/>
                    </a:solidFill>
                    <a:latin typeface="Comic Sans MS" charset="0"/>
                    <a:cs typeface="Comic Sans MS" charset="0"/>
                  </a:rPr>
                  <a:t>We can follow the same approach to investigate the effect of exogenous sources of DNA damage</a:t>
                </a:r>
              </a:p>
            </p:txBody>
          </p:sp>
        </p:grpSp>
        <p:sp>
          <p:nvSpPr>
            <p:cNvPr id="2" name="CasellaDiTesto 1"/>
            <p:cNvSpPr txBox="1"/>
            <p:nvPr/>
          </p:nvSpPr>
          <p:spPr>
            <a:xfrm>
              <a:off x="5022602" y="6596919"/>
              <a:ext cx="19159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ATM/</a:t>
              </a:r>
              <a:r>
                <a:rPr lang="it-IT" sz="1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Chk2 </a:t>
              </a:r>
              <a:r>
                <a:rPr lang="it-IT" sz="1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signaling </a:t>
              </a:r>
              <a:r>
                <a:rPr lang="it-IT" sz="10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pathway</a:t>
              </a:r>
              <a:endParaRPr lang="it-IT" sz="1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64"/>
          <p:cNvSpPr txBox="1">
            <a:spLocks noChangeArrowheads="1"/>
          </p:cNvSpPr>
          <p:nvPr/>
        </p:nvSpPr>
        <p:spPr bwMode="auto">
          <a:xfrm>
            <a:off x="5924550" y="4973638"/>
            <a:ext cx="127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i="1">
                <a:solidFill>
                  <a:srgbClr val="FFFFFF"/>
                </a:solidFill>
                <a:latin typeface="Comic Sans MS" charset="0"/>
                <a:cs typeface="Comic Sans MS" charset="0"/>
              </a:rPr>
              <a:t>Wound healing</a:t>
            </a:r>
          </a:p>
        </p:txBody>
      </p:sp>
      <p:sp>
        <p:nvSpPr>
          <p:cNvPr id="15366" name="TextBox 18"/>
          <p:cNvSpPr txBox="1">
            <a:spLocks noChangeArrowheads="1"/>
          </p:cNvSpPr>
          <p:nvPr/>
        </p:nvSpPr>
        <p:spPr bwMode="auto">
          <a:xfrm>
            <a:off x="6561138" y="881063"/>
            <a:ext cx="172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000000"/>
                </a:solidFill>
                <a:latin typeface="Comic Sans MS" charset="0"/>
                <a:cs typeface="Comic Sans MS" charset="0"/>
              </a:rPr>
              <a:t>DNA repair foci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115888" y="47625"/>
            <a:ext cx="8974137" cy="2713038"/>
            <a:chOff x="115888" y="47625"/>
            <a:chExt cx="8974137" cy="2713038"/>
          </a:xfrm>
        </p:grpSpPr>
        <p:sp>
          <p:nvSpPr>
            <p:cNvPr id="15363" name="TextBox 1"/>
            <p:cNvSpPr txBox="1">
              <a:spLocks noChangeArrowheads="1"/>
            </p:cNvSpPr>
            <p:nvPr/>
          </p:nvSpPr>
          <p:spPr bwMode="auto">
            <a:xfrm>
              <a:off x="4179888" y="2389188"/>
              <a:ext cx="154463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 i="1" dirty="0">
                  <a:latin typeface="Comic Sans MS" charset="0"/>
                  <a:cs typeface="Comic Sans MS" charset="0"/>
                </a:rPr>
                <a:t>Stressed neurons</a:t>
              </a:r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115888" y="47625"/>
              <a:ext cx="8974137" cy="2713038"/>
              <a:chOff x="115888" y="47625"/>
              <a:chExt cx="8974137" cy="2713038"/>
            </a:xfrm>
          </p:grpSpPr>
          <p:sp>
            <p:nvSpPr>
              <p:cNvPr id="15361" name="TextBox 49"/>
              <p:cNvSpPr txBox="1">
                <a:spLocks noChangeArrowheads="1"/>
              </p:cNvSpPr>
              <p:nvPr/>
            </p:nvSpPr>
            <p:spPr bwMode="auto">
              <a:xfrm>
                <a:off x="115888" y="47625"/>
                <a:ext cx="8974137" cy="400050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2000" b="1" dirty="0">
                    <a:latin typeface="Comic Sans MS" charset="0"/>
                    <a:cs typeface="Comic Sans MS" charset="0"/>
                  </a:rPr>
                  <a:t>3. What effect on the functional organization of cell nucleus</a:t>
                </a:r>
              </a:p>
            </p:txBody>
          </p:sp>
          <p:pic>
            <p:nvPicPr>
              <p:cNvPr id="15364" name="Immagine 119" descr="gH2AX_53BP_coloc2.tif"/>
              <p:cNvPicPr>
                <a:picLocks noChangeAspect="1"/>
              </p:cNvPicPr>
              <p:nvPr/>
            </p:nvPicPr>
            <p:blipFill>
              <a:blip r:embed="rId2">
                <a:lum contras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2"/>
              <a:stretch>
                <a:fillRect/>
              </a:stretch>
            </p:blipFill>
            <p:spPr bwMode="auto">
              <a:xfrm>
                <a:off x="3929063" y="903288"/>
                <a:ext cx="4819650" cy="157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65" name="TextBox 50"/>
              <p:cNvSpPr txBox="1">
                <a:spLocks noChangeArrowheads="1"/>
              </p:cNvSpPr>
              <p:nvPr/>
            </p:nvSpPr>
            <p:spPr bwMode="auto">
              <a:xfrm>
                <a:off x="236538" y="668338"/>
                <a:ext cx="3500437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600" dirty="0">
                    <a:solidFill>
                      <a:srgbClr val="000000"/>
                    </a:solidFill>
                    <a:latin typeface="Comic Sans MS" charset="0"/>
                    <a:cs typeface="Comic Sans MS" charset="0"/>
                  </a:rPr>
                  <a:t>DNA replication foci and factories</a:t>
                </a:r>
              </a:p>
            </p:txBody>
          </p:sp>
          <p:grpSp>
            <p:nvGrpSpPr>
              <p:cNvPr id="15367" name="Group 2"/>
              <p:cNvGrpSpPr>
                <a:grpSpLocks/>
              </p:cNvGrpSpPr>
              <p:nvPr/>
            </p:nvGrpSpPr>
            <p:grpSpPr bwMode="auto">
              <a:xfrm>
                <a:off x="346002" y="1090613"/>
                <a:ext cx="3173413" cy="1670050"/>
                <a:chOff x="316046" y="1091246"/>
                <a:chExt cx="3172588" cy="1669244"/>
              </a:xfrm>
            </p:grpSpPr>
            <p:pic>
              <p:nvPicPr>
                <p:cNvPr id="28" name="Picture 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207" y="1092832"/>
                  <a:ext cx="1436314" cy="14375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15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2319" y="1091246"/>
                  <a:ext cx="1436315" cy="14359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5399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2549112" y="2201818"/>
                  <a:ext cx="93311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200" b="1" i="1">
                      <a:solidFill>
                        <a:schemeClr val="bg1"/>
                      </a:solidFill>
                      <a:latin typeface="Comic Sans MS" charset="0"/>
                      <a:cs typeface="Comic Sans MS" charset="0"/>
                    </a:rPr>
                    <a:t>etoposide</a:t>
                  </a:r>
                </a:p>
              </p:txBody>
            </p:sp>
            <p:sp>
              <p:nvSpPr>
                <p:cNvPr id="15400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316046" y="2483491"/>
                  <a:ext cx="97053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200" i="1">
                      <a:latin typeface="Comic Sans MS" charset="0"/>
                      <a:cs typeface="Comic Sans MS" charset="0"/>
                    </a:rPr>
                    <a:t>HeLa cells</a:t>
                  </a:r>
                </a:p>
              </p:txBody>
            </p:sp>
          </p:grpSp>
        </p:grpSp>
      </p:grpSp>
      <p:grpSp>
        <p:nvGrpSpPr>
          <p:cNvPr id="6" name="Gruppo 5"/>
          <p:cNvGrpSpPr/>
          <p:nvPr/>
        </p:nvGrpSpPr>
        <p:grpSpPr>
          <a:xfrm>
            <a:off x="107950" y="2857500"/>
            <a:ext cx="8986838" cy="4100513"/>
            <a:chOff x="107950" y="2857500"/>
            <a:chExt cx="8986838" cy="4100513"/>
          </a:xfrm>
        </p:grpSpPr>
        <p:grpSp>
          <p:nvGrpSpPr>
            <p:cNvPr id="3" name="Gruppo 2"/>
            <p:cNvGrpSpPr/>
            <p:nvPr/>
          </p:nvGrpSpPr>
          <p:grpSpPr>
            <a:xfrm>
              <a:off x="107950" y="2857500"/>
              <a:ext cx="8986838" cy="4100513"/>
              <a:chOff x="107950" y="2857500"/>
              <a:chExt cx="8986838" cy="4100513"/>
            </a:xfrm>
          </p:grpSpPr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107950" y="2857500"/>
                <a:ext cx="8986838" cy="4100513"/>
                <a:chOff x="107950" y="2857500"/>
                <a:chExt cx="8986219" cy="4100513"/>
              </a:xfrm>
            </p:grpSpPr>
            <p:grpSp>
              <p:nvGrpSpPr>
                <p:cNvPr id="15369" name="Group 6"/>
                <p:cNvGrpSpPr>
                  <a:grpSpLocks/>
                </p:cNvGrpSpPr>
                <p:nvPr/>
              </p:nvGrpSpPr>
              <p:grpSpPr bwMode="auto">
                <a:xfrm>
                  <a:off x="3714750" y="3487738"/>
                  <a:ext cx="2114550" cy="2901950"/>
                  <a:chOff x="3715038" y="3488376"/>
                  <a:chExt cx="2114624" cy="2900810"/>
                </a:xfrm>
              </p:grpSpPr>
              <p:sp>
                <p:nvSpPr>
                  <p:cNvPr id="15393" name="Text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29812" y="3488376"/>
                    <a:ext cx="1685077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GB" sz="1600">
                        <a:latin typeface="Comic Sans MS" charset="0"/>
                        <a:cs typeface="Comic Sans MS" charset="0"/>
                      </a:rPr>
                      <a:t>Cell morphology</a:t>
                    </a:r>
                  </a:p>
                </p:txBody>
              </p:sp>
              <p:grpSp>
                <p:nvGrpSpPr>
                  <p:cNvPr id="15394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3715038" y="4019366"/>
                    <a:ext cx="2114624" cy="2369820"/>
                    <a:chOff x="3715038" y="4019366"/>
                    <a:chExt cx="2114624" cy="2369820"/>
                  </a:xfrm>
                </p:grpSpPr>
                <p:pic>
                  <p:nvPicPr>
                    <p:cNvPr id="15395" name="Content Placeholder 107" descr="Figure per DIA stress1.jp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70" r="970"/>
                    <a:stretch>
                      <a:fillRect/>
                    </a:stretch>
                  </p:blipFill>
                  <p:spPr bwMode="auto">
                    <a:xfrm>
                      <a:off x="3715038" y="4019366"/>
                      <a:ext cx="2114624" cy="23698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5396" name="TextBox 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15038" y="4868665"/>
                      <a:ext cx="1343837" cy="3046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GB" sz="1200" i="1">
                          <a:solidFill>
                            <a:srgbClr val="FFFFFF"/>
                          </a:solidFill>
                          <a:latin typeface="Comic Sans MS" charset="0"/>
                          <a:cs typeface="Comic Sans MS" charset="0"/>
                        </a:rPr>
                        <a:t>Actin filaments</a:t>
                      </a:r>
                    </a:p>
                  </p:txBody>
                </p:sp>
              </p:grpSp>
            </p:grpSp>
            <p:grpSp>
              <p:nvGrpSpPr>
                <p:cNvPr id="15370" name="Group 2"/>
                <p:cNvGrpSpPr>
                  <a:grpSpLocks/>
                </p:cNvGrpSpPr>
                <p:nvPr/>
              </p:nvGrpSpPr>
              <p:grpSpPr bwMode="auto">
                <a:xfrm>
                  <a:off x="107950" y="2857500"/>
                  <a:ext cx="8948738" cy="4100513"/>
                  <a:chOff x="107950" y="2857500"/>
                  <a:chExt cx="8948738" cy="4100513"/>
                </a:xfrm>
              </p:grpSpPr>
              <p:sp>
                <p:nvSpPr>
                  <p:cNvPr id="15388" name="Text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9225" y="2857500"/>
                    <a:ext cx="8907463" cy="400050"/>
                  </a:xfrm>
                  <a:prstGeom prst="rect">
                    <a:avLst/>
                  </a:prstGeom>
                  <a:solidFill>
                    <a:srgbClr val="CCFF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GB" sz="2000" b="1" dirty="0">
                        <a:latin typeface="Comic Sans MS" charset="0"/>
                        <a:cs typeface="Comic Sans MS" charset="0"/>
                      </a:rPr>
                      <a:t>4. What effect on cell identity</a:t>
                    </a:r>
                  </a:p>
                </p:txBody>
              </p:sp>
              <p:pic>
                <p:nvPicPr>
                  <p:cNvPr id="15389" name="Content Placeholder 55" descr="Figure 4.jpg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-1024" b="-1024"/>
                  <a:stretch>
                    <a:fillRect/>
                  </a:stretch>
                </p:blipFill>
                <p:spPr bwMode="auto">
                  <a:xfrm>
                    <a:off x="495300" y="3648234"/>
                    <a:ext cx="2205038" cy="15335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390" name="Text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7950" y="3311525"/>
                    <a:ext cx="2324100" cy="3381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GB" sz="1600">
                        <a:solidFill>
                          <a:srgbClr val="000000"/>
                        </a:solidFill>
                        <a:latin typeface="Comic Sans MS" charset="0"/>
                        <a:cs typeface="Comic Sans MS" charset="0"/>
                      </a:rPr>
                      <a:t>Transcription program</a:t>
                    </a:r>
                  </a:p>
                </p:txBody>
              </p:sp>
              <p:pic>
                <p:nvPicPr>
                  <p:cNvPr id="15391" name="Content Placeholder 49" descr="Ron.jpg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-3465" b="-7674"/>
                  <a:stretch>
                    <a:fillRect/>
                  </a:stretch>
                </p:blipFill>
                <p:spPr bwMode="auto">
                  <a:xfrm>
                    <a:off x="495300" y="5591175"/>
                    <a:ext cx="2524125" cy="13668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392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7950" y="5303870"/>
                    <a:ext cx="2594802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GB" sz="1600" dirty="0">
                        <a:solidFill>
                          <a:srgbClr val="000000"/>
                        </a:solidFill>
                        <a:latin typeface="Comic Sans MS" charset="0"/>
                        <a:cs typeface="Comic Sans MS" charset="0"/>
                      </a:rPr>
                      <a:t>Alternative </a:t>
                    </a:r>
                    <a:r>
                      <a:rPr lang="en-GB" sz="1600" dirty="0" smtClean="0">
                        <a:solidFill>
                          <a:srgbClr val="000000"/>
                        </a:solidFill>
                        <a:latin typeface="Comic Sans MS" charset="0"/>
                        <a:cs typeface="Comic Sans MS" charset="0"/>
                      </a:rPr>
                      <a:t>splicing/EMT</a:t>
                    </a:r>
                    <a:endParaRPr lang="en-GB" sz="1600" dirty="0">
                      <a:solidFill>
                        <a:srgbClr val="000000"/>
                      </a:solidFill>
                      <a:latin typeface="Comic Sans MS" charset="0"/>
                      <a:cs typeface="Comic Sans MS" charset="0"/>
                    </a:endParaRPr>
                  </a:p>
                </p:txBody>
              </p:sp>
            </p:grpSp>
            <p:grpSp>
              <p:nvGrpSpPr>
                <p:cNvPr id="15371" name="Group 7"/>
                <p:cNvGrpSpPr>
                  <a:grpSpLocks/>
                </p:cNvGrpSpPr>
                <p:nvPr/>
              </p:nvGrpSpPr>
              <p:grpSpPr bwMode="auto">
                <a:xfrm>
                  <a:off x="6215062" y="5064125"/>
                  <a:ext cx="2653168" cy="1576195"/>
                  <a:chOff x="6215062" y="5064125"/>
                  <a:chExt cx="2653168" cy="1576195"/>
                </a:xfrm>
              </p:grpSpPr>
              <p:grpSp>
                <p:nvGrpSpPr>
                  <p:cNvPr id="15377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6215062" y="5064125"/>
                    <a:ext cx="2653168" cy="1576195"/>
                    <a:chOff x="6215687" y="5064589"/>
                    <a:chExt cx="2652376" cy="1574966"/>
                  </a:xfrm>
                </p:grpSpPr>
                <p:sp>
                  <p:nvSpPr>
                    <p:cNvPr id="15379" name="TextBox 5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62727" y="5064589"/>
                      <a:ext cx="2062584" cy="3385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GB" sz="1600">
                          <a:solidFill>
                            <a:srgbClr val="000000"/>
                          </a:solidFill>
                          <a:latin typeface="Comic Sans MS" charset="0"/>
                          <a:cs typeface="Comic Sans MS" charset="0"/>
                        </a:rPr>
                        <a:t>Cell-cell interaction</a:t>
                      </a:r>
                    </a:p>
                  </p:txBody>
                </p:sp>
                <p:grpSp>
                  <p:nvGrpSpPr>
                    <p:cNvPr id="15380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15687" y="5451276"/>
                      <a:ext cx="2652376" cy="1188279"/>
                      <a:chOff x="6228184" y="5596142"/>
                      <a:chExt cx="2652376" cy="1188279"/>
                    </a:xfrm>
                  </p:grpSpPr>
                  <p:grpSp>
                    <p:nvGrpSpPr>
                      <p:cNvPr id="15381" name="Gruppo 6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7596336" y="5596142"/>
                        <a:ext cx="1284224" cy="1180097"/>
                        <a:chOff x="908720" y="6804248"/>
                        <a:chExt cx="2494604" cy="2292339"/>
                      </a:xfrm>
                    </p:grpSpPr>
                    <p:pic>
                      <p:nvPicPr>
                        <p:cNvPr id="15386" name="Picture 2" descr="C:\Users\Giulia\Dropbox\UNI\TESI\HD\chosen\46BR T8 PBS.tif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479" t="51149" r="25385" b="22408"/>
                        <a:stretch>
                          <a:fillRect/>
                        </a:stretch>
                      </p:blipFill>
                      <p:spPr bwMode="auto">
                        <a:xfrm>
                          <a:off x="908720" y="6804248"/>
                          <a:ext cx="2494604" cy="22920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60" name="Rettangolo 29"/>
                        <p:cNvSpPr/>
                        <p:nvPr/>
                      </p:nvSpPr>
                      <p:spPr>
                        <a:xfrm>
                          <a:off x="907456" y="6804949"/>
                          <a:ext cx="2487645" cy="2292498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/>
                        </a:p>
                      </p:txBody>
                    </p:sp>
                  </p:grpSp>
                  <p:grpSp>
                    <p:nvGrpSpPr>
                      <p:cNvPr id="15382" name="Gruppo 7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228184" y="5596142"/>
                        <a:ext cx="1284704" cy="1180540"/>
                        <a:chOff x="3804488" y="6804248"/>
                        <a:chExt cx="2495540" cy="2293200"/>
                      </a:xfrm>
                    </p:grpSpPr>
                    <p:pic>
                      <p:nvPicPr>
                        <p:cNvPr id="15384" name="Picture 2" descr="C:\Users\Giulia\Dropbox\UNI\TESI\HD\chosen\7A3 T8 PBS.tif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4039" t="29176" r="52823" b="44380"/>
                        <a:stretch>
                          <a:fillRect/>
                        </a:stretch>
                      </p:blipFill>
                      <p:spPr bwMode="auto">
                        <a:xfrm>
                          <a:off x="3804488" y="6804248"/>
                          <a:ext cx="2495540" cy="22913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63" name="Rettangolo 37"/>
                        <p:cNvSpPr/>
                        <p:nvPr/>
                      </p:nvSpPr>
                      <p:spPr>
                        <a:xfrm>
                          <a:off x="3803671" y="6804949"/>
                          <a:ext cx="2487649" cy="2292499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/>
                        </a:p>
                      </p:txBody>
                    </p:sp>
                  </p:grpSp>
                  <p:sp>
                    <p:nvSpPr>
                      <p:cNvPr id="15383" name="TextBox 6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51163" y="6538392"/>
                        <a:ext cx="872947" cy="2460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GB" sz="1000" dirty="0" smtClean="0">
                            <a:solidFill>
                              <a:srgbClr val="FFFFFF"/>
                            </a:solidFill>
                            <a:latin typeface="Comic Sans MS" charset="0"/>
                            <a:cs typeface="Comic Sans MS" charset="0"/>
                          </a:rPr>
                          <a:t>Aggregates</a:t>
                        </a:r>
                        <a:endParaRPr lang="en-GB" sz="1000" dirty="0">
                          <a:solidFill>
                            <a:srgbClr val="FFFFFF"/>
                          </a:solidFill>
                          <a:latin typeface="Comic Sans MS" charset="0"/>
                          <a:cs typeface="Comic Sans MS" charset="0"/>
                        </a:endParaRPr>
                      </a:p>
                    </p:txBody>
                  </p:sp>
                </p:grpSp>
              </p:grpSp>
              <p:sp>
                <p:nvSpPr>
                  <p:cNvPr id="4" name="Oval 3"/>
                  <p:cNvSpPr/>
                  <p:nvPr/>
                </p:nvSpPr>
                <p:spPr>
                  <a:xfrm>
                    <a:off x="7881402" y="5989638"/>
                    <a:ext cx="360337" cy="293687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GB" dirty="0"/>
                  </a:p>
                </p:txBody>
              </p:sp>
            </p:grpSp>
            <p:grpSp>
              <p:nvGrpSpPr>
                <p:cNvPr id="15372" name="Group 6"/>
                <p:cNvGrpSpPr>
                  <a:grpSpLocks/>
                </p:cNvGrpSpPr>
                <p:nvPr/>
              </p:nvGrpSpPr>
              <p:grpSpPr bwMode="auto">
                <a:xfrm>
                  <a:off x="5897556" y="3529156"/>
                  <a:ext cx="3196613" cy="1573069"/>
                  <a:chOff x="5897556" y="3529156"/>
                  <a:chExt cx="3196613" cy="1573069"/>
                </a:xfrm>
              </p:grpSpPr>
              <p:sp>
                <p:nvSpPr>
                  <p:cNvPr id="15373" name="Text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31013" y="3529156"/>
                    <a:ext cx="1339850" cy="339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GB" sz="1600">
                        <a:solidFill>
                          <a:srgbClr val="000000"/>
                        </a:solidFill>
                        <a:latin typeface="Comic Sans MS" charset="0"/>
                        <a:cs typeface="Comic Sans MS" charset="0"/>
                      </a:rPr>
                      <a:t>Cell motility</a:t>
                    </a:r>
                  </a:p>
                </p:txBody>
              </p:sp>
              <p:grpSp>
                <p:nvGrpSpPr>
                  <p:cNvPr id="15374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5897556" y="3827463"/>
                    <a:ext cx="3196613" cy="1274762"/>
                    <a:chOff x="2032817" y="1594250"/>
                    <a:chExt cx="3196613" cy="1274762"/>
                  </a:xfrm>
                </p:grpSpPr>
                <p:pic>
                  <p:nvPicPr>
                    <p:cNvPr id="15375" name="Content Placeholder 39" descr="Figure 3.jpg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-7742" b="-7742"/>
                    <a:stretch>
                      <a:fillRect/>
                    </a:stretch>
                  </p:blipFill>
                  <p:spPr bwMode="auto">
                    <a:xfrm>
                      <a:off x="2040143" y="1594250"/>
                      <a:ext cx="3189287" cy="12747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5376" name="TextBox 6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32817" y="1701146"/>
                      <a:ext cx="1273175" cy="2762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GB" sz="1200" i="1" dirty="0">
                          <a:solidFill>
                            <a:srgbClr val="FFFFFF"/>
                          </a:solidFill>
                          <a:latin typeface="Comic Sans MS" charset="0"/>
                          <a:cs typeface="Comic Sans MS" charset="0"/>
                        </a:rPr>
                        <a:t>Wound </a:t>
                      </a:r>
                      <a:r>
                        <a:rPr lang="en-GB" sz="1200" i="1" dirty="0" smtClean="0">
                          <a:solidFill>
                            <a:srgbClr val="FFFFFF"/>
                          </a:solidFill>
                          <a:latin typeface="Comic Sans MS" charset="0"/>
                          <a:cs typeface="Comic Sans MS" charset="0"/>
                        </a:rPr>
                        <a:t>healing</a:t>
                      </a:r>
                      <a:endParaRPr lang="en-GB" sz="1200" i="1" dirty="0">
                        <a:solidFill>
                          <a:srgbClr val="FFFFFF"/>
                        </a:solidFill>
                        <a:latin typeface="Comic Sans MS" charset="0"/>
                        <a:cs typeface="Comic Sans MS" charset="0"/>
                      </a:endParaRPr>
                    </a:p>
                  </p:txBody>
                </p:sp>
              </p:grpSp>
            </p:grpSp>
          </p:grpSp>
          <p:sp>
            <p:nvSpPr>
              <p:cNvPr id="2" name="CasellaDiTesto 1"/>
              <p:cNvSpPr txBox="1"/>
              <p:nvPr/>
            </p:nvSpPr>
            <p:spPr>
              <a:xfrm>
                <a:off x="114130" y="5057019"/>
                <a:ext cx="283669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ATM </a:t>
                </a:r>
                <a:r>
                  <a:rPr lang="it-IT" sz="1000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inihibition</a:t>
                </a:r>
                <a:r>
                  <a:rPr lang="it-IT" sz="10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it-IT" sz="1000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affects</a:t>
                </a:r>
                <a:r>
                  <a:rPr lang="it-IT" sz="10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it-IT" sz="1000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cadherin</a:t>
                </a:r>
                <a:r>
                  <a:rPr lang="it-IT" sz="10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it-IT" sz="1000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expression</a:t>
                </a:r>
                <a:endParaRPr lang="it-IT" sz="10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5" name="CasellaDiTesto 44"/>
            <p:cNvSpPr txBox="1"/>
            <p:nvPr/>
          </p:nvSpPr>
          <p:spPr>
            <a:xfrm>
              <a:off x="3552900" y="6412375"/>
              <a:ext cx="24198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Altered</a:t>
              </a:r>
              <a:r>
                <a:rPr lang="it-IT" sz="1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  <a:r>
                <a:rPr lang="it-IT" sz="10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organization</a:t>
              </a:r>
              <a:r>
                <a:rPr lang="it-IT" sz="1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of stress </a:t>
              </a:r>
              <a:r>
                <a:rPr lang="it-IT" sz="10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fibers</a:t>
              </a:r>
              <a:endParaRPr lang="it-IT" sz="1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7499140" y="3950299"/>
              <a:ext cx="15192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Accelerated</a:t>
              </a:r>
              <a:r>
                <a:rPr lang="it-IT" sz="10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it-IT" sz="1000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migration</a:t>
              </a:r>
              <a:endParaRPr lang="it-IT" sz="1000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082" y="48848"/>
            <a:ext cx="8902667" cy="1377462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609" b="8719"/>
          <a:stretch/>
        </p:blipFill>
        <p:spPr>
          <a:xfrm>
            <a:off x="6467946" y="97186"/>
            <a:ext cx="969647" cy="1090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7361" r="7663" b="6926"/>
          <a:stretch/>
        </p:blipFill>
        <p:spPr>
          <a:xfrm>
            <a:off x="7849867" y="155600"/>
            <a:ext cx="1082466" cy="10478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3997" y="1144861"/>
            <a:ext cx="1627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Chiara </a:t>
            </a:r>
            <a:r>
              <a:rPr lang="en-US" sz="1600" dirty="0" err="1" smtClean="0"/>
              <a:t>Mondello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00786" y="1133484"/>
            <a:ext cx="1222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Ilaria</a:t>
            </a:r>
            <a:r>
              <a:rPr lang="en-US" sz="1600" dirty="0" smtClean="0"/>
              <a:t> </a:t>
            </a:r>
            <a:r>
              <a:rPr lang="en-US" sz="1600" dirty="0" err="1" smtClean="0"/>
              <a:t>Chiodi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35393" y="299253"/>
            <a:ext cx="4987697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GENOME INSTABILITY AND CELLULAR TRANSFORMATION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746" y="3797135"/>
            <a:ext cx="9219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Comic Sans MS"/>
              </a:rPr>
              <a:t>Stepwise neoplastic transformation of telomerase immortalized human fibroblasts</a:t>
            </a:r>
          </a:p>
          <a:p>
            <a:pPr algn="ctr"/>
            <a:r>
              <a:rPr lang="en-US" sz="1600" dirty="0" smtClean="0">
                <a:latin typeface="Comic Sans MS"/>
              </a:rPr>
              <a:t>Cells at different stages of transformation</a:t>
            </a:r>
          </a:p>
          <a:p>
            <a:pPr algn="ctr"/>
            <a:r>
              <a:rPr lang="en-US" sz="1600" dirty="0">
                <a:latin typeface="Comic Sans MS"/>
              </a:rPr>
              <a:t>Analysis of molecular and cellular </a:t>
            </a:r>
            <a:r>
              <a:rPr lang="en-US" sz="1600" dirty="0" smtClean="0">
                <a:latin typeface="Comic Sans MS"/>
              </a:rPr>
              <a:t>changes</a:t>
            </a:r>
            <a:endParaRPr lang="en-US" sz="1600" dirty="0">
              <a:latin typeface="Comic Sans M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78349" y="4326698"/>
            <a:ext cx="8003415" cy="2519680"/>
            <a:chOff x="278349" y="4326698"/>
            <a:chExt cx="8003415" cy="2519680"/>
          </a:xfrm>
        </p:grpSpPr>
        <p:sp>
          <p:nvSpPr>
            <p:cNvPr id="34" name="Rectangle 33"/>
            <p:cNvSpPr/>
            <p:nvPr/>
          </p:nvSpPr>
          <p:spPr>
            <a:xfrm>
              <a:off x="4233335" y="4876741"/>
              <a:ext cx="2865591" cy="91440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78349" y="4326698"/>
              <a:ext cx="8003415" cy="2519680"/>
              <a:chOff x="278349" y="4326698"/>
              <a:chExt cx="8003415" cy="251968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78349" y="4690190"/>
                <a:ext cx="3851126" cy="2066038"/>
                <a:chOff x="278349" y="4690190"/>
                <a:chExt cx="3851126" cy="2066038"/>
              </a:xfrm>
            </p:grpSpPr>
            <p:sp>
              <p:nvSpPr>
                <p:cNvPr id="35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627491" y="5118156"/>
                  <a:ext cx="2568724" cy="3795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1600" dirty="0" smtClean="0">
                      <a:solidFill>
                        <a:srgbClr val="0000FF"/>
                      </a:solidFill>
                      <a:latin typeface="Comic Sans MS"/>
                    </a:rPr>
                    <a:t>RNA and protein levels </a:t>
                  </a:r>
                  <a:endParaRPr lang="en-US" sz="1600" dirty="0">
                    <a:solidFill>
                      <a:srgbClr val="0000FF"/>
                    </a:solidFill>
                    <a:latin typeface="Comic Sans MS"/>
                  </a:endParaRPr>
                </a:p>
              </p:txBody>
            </p:sp>
            <p:grpSp>
              <p:nvGrpSpPr>
                <p:cNvPr id="36" name="Group 35"/>
                <p:cNvGrpSpPr/>
                <p:nvPr/>
              </p:nvGrpSpPr>
              <p:grpSpPr>
                <a:xfrm>
                  <a:off x="278349" y="5546531"/>
                  <a:ext cx="3851126" cy="1209697"/>
                  <a:chOff x="212875" y="2153096"/>
                  <a:chExt cx="3851126" cy="1209697"/>
                </a:xfrm>
              </p:grpSpPr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2016013" y="2156933"/>
                    <a:ext cx="2047988" cy="870553"/>
                    <a:chOff x="145762" y="2191671"/>
                    <a:chExt cx="2047988" cy="870553"/>
                  </a:xfrm>
                </p:grpSpPr>
                <p:pic>
                  <p:nvPicPr>
                    <p:cNvPr id="50" name="Picture 129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9812" r="44568"/>
                    <a:stretch/>
                  </p:blipFill>
                  <p:spPr bwMode="auto">
                    <a:xfrm>
                      <a:off x="264320" y="2451036"/>
                      <a:ext cx="791103" cy="61118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51" name="Rectangle 50"/>
                    <p:cNvSpPr/>
                    <p:nvPr/>
                  </p:nvSpPr>
                  <p:spPr>
                    <a:xfrm>
                      <a:off x="145762" y="2191671"/>
                      <a:ext cx="1312716" cy="24622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Comic Sans MS"/>
                        </a:rPr>
                        <a:t>Normal</a:t>
                      </a:r>
                      <a:endParaRPr lang="en-US" sz="1000" dirty="0"/>
                    </a:p>
                  </p:txBody>
                </p:sp>
                <p:sp>
                  <p:nvSpPr>
                    <p:cNvPr id="52" name="Rectangle 51"/>
                    <p:cNvSpPr/>
                    <p:nvPr/>
                  </p:nvSpPr>
                  <p:spPr>
                    <a:xfrm>
                      <a:off x="629254" y="2191671"/>
                      <a:ext cx="602719" cy="24622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Comic Sans MS"/>
                        </a:rPr>
                        <a:t>Tumor</a:t>
                      </a:r>
                      <a:endParaRPr lang="en-US" sz="1000" dirty="0"/>
                    </a:p>
                  </p:txBody>
                </p:sp>
                <p:sp>
                  <p:nvSpPr>
                    <p:cNvPr id="53" name="Text Box 128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1020587" y="2808867"/>
                      <a:ext cx="1173163" cy="2308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it-IT" sz="900" b="1" dirty="0">
                          <a:latin typeface="Comic Sans MS"/>
                          <a:cs typeface="Comic Sans MS"/>
                          <a:sym typeface="Symbol" charset="0"/>
                        </a:rPr>
                        <a:t></a:t>
                      </a:r>
                      <a:r>
                        <a:rPr lang="it-IT" sz="900" b="1" dirty="0">
                          <a:latin typeface="Comic Sans MS"/>
                          <a:cs typeface="Comic Sans MS"/>
                        </a:rPr>
                        <a:t>-</a:t>
                      </a:r>
                      <a:r>
                        <a:rPr lang="it-IT" sz="900" b="1" dirty="0" err="1">
                          <a:latin typeface="Comic Sans MS"/>
                          <a:cs typeface="Comic Sans MS"/>
                        </a:rPr>
                        <a:t>tubulin</a:t>
                      </a:r>
                      <a:endParaRPr lang="it-IT" sz="900" b="1" dirty="0">
                        <a:latin typeface="Comic Sans MS"/>
                        <a:cs typeface="Comic Sans MS"/>
                      </a:endParaRPr>
                    </a:p>
                  </p:txBody>
                </p:sp>
                <p:sp>
                  <p:nvSpPr>
                    <p:cNvPr id="54" name="Text Box 127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1020587" y="2479139"/>
                      <a:ext cx="642104" cy="2308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it-IT" sz="900" b="1" dirty="0">
                          <a:latin typeface="Comic Sans MS"/>
                          <a:cs typeface="Comic Sans MS"/>
                        </a:rPr>
                        <a:t>p16</a:t>
                      </a:r>
                      <a:r>
                        <a:rPr lang="it-IT" sz="900" b="1" baseline="30000" dirty="0">
                          <a:latin typeface="Comic Sans MS"/>
                          <a:cs typeface="Comic Sans MS"/>
                        </a:rPr>
                        <a:t>INK4A</a:t>
                      </a:r>
                      <a:endParaRPr lang="it-IT" sz="900" b="1" dirty="0">
                        <a:latin typeface="Comic Sans MS"/>
                        <a:cs typeface="Comic Sans MS"/>
                      </a:endParaRPr>
                    </a:p>
                  </p:txBody>
                </p:sp>
              </p:grpSp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212875" y="2153096"/>
                    <a:ext cx="1589467" cy="857382"/>
                    <a:chOff x="1631618" y="2164756"/>
                    <a:chExt cx="1589467" cy="857382"/>
                  </a:xfrm>
                </p:grpSpPr>
                <p:grpSp>
                  <p:nvGrpSpPr>
                    <p:cNvPr id="41" name="Group 40"/>
                    <p:cNvGrpSpPr/>
                    <p:nvPr/>
                  </p:nvGrpSpPr>
                  <p:grpSpPr>
                    <a:xfrm>
                      <a:off x="1700467" y="2397805"/>
                      <a:ext cx="849862" cy="624333"/>
                      <a:chOff x="1913976" y="2437892"/>
                      <a:chExt cx="849862" cy="624333"/>
                    </a:xfrm>
                  </p:grpSpPr>
                  <p:pic>
                    <p:nvPicPr>
                      <p:cNvPr id="46" name="Picture 45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/>
                      <a:srcRect l="13759" t="66866" r="59039" b="2788"/>
                      <a:stretch/>
                    </p:blipFill>
                    <p:spPr>
                      <a:xfrm>
                        <a:off x="1913976" y="2750059"/>
                        <a:ext cx="849862" cy="312166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7" name="Group 46"/>
                      <p:cNvGrpSpPr/>
                      <p:nvPr/>
                    </p:nvGrpSpPr>
                    <p:grpSpPr>
                      <a:xfrm>
                        <a:off x="1913976" y="2437892"/>
                        <a:ext cx="841649" cy="295201"/>
                        <a:chOff x="3370426" y="2939048"/>
                        <a:chExt cx="841649" cy="295201"/>
                      </a:xfrm>
                    </p:grpSpPr>
                    <p:pic>
                      <p:nvPicPr>
                        <p:cNvPr id="48" name="Picture 47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5"/>
                        <a:srcRect l="12635" t="2988" r="73747" b="69250"/>
                        <a:stretch/>
                      </p:blipFill>
                      <p:spPr>
                        <a:xfrm>
                          <a:off x="3370426" y="2939049"/>
                          <a:ext cx="439775" cy="2952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49" name="Picture 48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5"/>
                        <a:srcRect l="40962" t="2989" r="46036" b="68410"/>
                        <a:stretch/>
                      </p:blipFill>
                      <p:spPr>
                        <a:xfrm>
                          <a:off x="3805857" y="2939048"/>
                          <a:ext cx="406218" cy="294215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sp>
                  <p:nvSpPr>
                    <p:cNvPr id="42" name="Rectangle 41"/>
                    <p:cNvSpPr/>
                    <p:nvPr/>
                  </p:nvSpPr>
                  <p:spPr>
                    <a:xfrm>
                      <a:off x="1631618" y="2164756"/>
                      <a:ext cx="636920" cy="24622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Comic Sans MS"/>
                        </a:rPr>
                        <a:t>Normal</a:t>
                      </a:r>
                      <a:endParaRPr lang="en-US" sz="1000" dirty="0"/>
                    </a:p>
                  </p:txBody>
                </p:sp>
                <p:sp>
                  <p:nvSpPr>
                    <p:cNvPr id="43" name="Rectangle 42"/>
                    <p:cNvSpPr/>
                    <p:nvPr/>
                  </p:nvSpPr>
                  <p:spPr>
                    <a:xfrm>
                      <a:off x="2085710" y="2170947"/>
                      <a:ext cx="602719" cy="246221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000" dirty="0" smtClean="0">
                          <a:latin typeface="Comic Sans MS"/>
                        </a:rPr>
                        <a:t>Tumor</a:t>
                      </a:r>
                      <a:endParaRPr lang="en-US" sz="1000" dirty="0"/>
                    </a:p>
                  </p:txBody>
                </p:sp>
                <p:sp>
                  <p:nvSpPr>
                    <p:cNvPr id="44" name="Text Box 127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2578981" y="2445979"/>
                      <a:ext cx="642104" cy="2308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it-IT" sz="900" b="1" dirty="0">
                          <a:latin typeface="Comic Sans MS"/>
                          <a:cs typeface="Comic Sans MS"/>
                        </a:rPr>
                        <a:t>p16</a:t>
                      </a:r>
                      <a:r>
                        <a:rPr lang="it-IT" sz="900" b="1" baseline="30000" dirty="0">
                          <a:latin typeface="Comic Sans MS"/>
                          <a:cs typeface="Comic Sans MS"/>
                        </a:rPr>
                        <a:t>INK4A</a:t>
                      </a:r>
                      <a:endParaRPr lang="it-IT" sz="900" b="1" dirty="0">
                        <a:latin typeface="Comic Sans MS"/>
                        <a:cs typeface="Comic Sans MS"/>
                      </a:endParaRPr>
                    </a:p>
                  </p:txBody>
                </p:sp>
                <p:sp>
                  <p:nvSpPr>
                    <p:cNvPr id="45" name="Text Box 127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2578981" y="2791305"/>
                      <a:ext cx="455229" cy="2308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it-IT" sz="900" b="1" dirty="0" err="1" smtClean="0">
                          <a:latin typeface="Comic Sans MS"/>
                          <a:cs typeface="Comic Sans MS"/>
                        </a:rPr>
                        <a:t>actin</a:t>
                      </a:r>
                      <a:endParaRPr lang="it-IT" sz="900" b="1" dirty="0">
                        <a:latin typeface="Comic Sans MS"/>
                        <a:cs typeface="Comic Sans MS"/>
                      </a:endParaRPr>
                    </a:p>
                  </p:txBody>
                </p:sp>
              </p:grpSp>
              <p:sp>
                <p:nvSpPr>
                  <p:cNvPr id="39" name="Rectangle 38"/>
                  <p:cNvSpPr/>
                  <p:nvPr/>
                </p:nvSpPr>
                <p:spPr>
                  <a:xfrm>
                    <a:off x="350289" y="3085794"/>
                    <a:ext cx="742419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 smtClean="0">
                        <a:latin typeface="Comic Sans MS"/>
                      </a:rPr>
                      <a:t>RT-PCR</a:t>
                    </a:r>
                    <a:endParaRPr lang="en-US" sz="1200" dirty="0"/>
                  </a:p>
                </p:txBody>
              </p:sp>
              <p:sp>
                <p:nvSpPr>
                  <p:cNvPr id="40" name="Rectangle 39"/>
                  <p:cNvSpPr/>
                  <p:nvPr/>
                </p:nvSpPr>
                <p:spPr>
                  <a:xfrm>
                    <a:off x="1842941" y="3085794"/>
                    <a:ext cx="1605147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 smtClean="0">
                        <a:latin typeface="Comic Sans MS"/>
                      </a:rPr>
                      <a:t>Western blotting</a:t>
                    </a:r>
                    <a:endParaRPr lang="en-US" sz="1200" dirty="0"/>
                  </a:p>
                </p:txBody>
              </p: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463745" y="4690190"/>
                  <a:ext cx="2895254" cy="421926"/>
                  <a:chOff x="463745" y="4387079"/>
                  <a:chExt cx="2895254" cy="421926"/>
                </a:xfrm>
              </p:grpSpPr>
              <p:sp>
                <p:nvSpPr>
                  <p:cNvPr id="56" name="Text Box 1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9071" y="4387079"/>
                    <a:ext cx="2819928" cy="3795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en-US" sz="1600" dirty="0" smtClean="0">
                        <a:solidFill>
                          <a:srgbClr val="0000FF"/>
                        </a:solidFill>
                        <a:latin typeface="Comic Sans MS"/>
                      </a:rPr>
                      <a:t>Gene expression variations</a:t>
                    </a:r>
                    <a:endParaRPr lang="en-US" sz="1600" dirty="0">
                      <a:solidFill>
                        <a:srgbClr val="0000FF"/>
                      </a:solidFill>
                      <a:latin typeface="Comic Sans MS"/>
                    </a:endParaRPr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463745" y="4429414"/>
                    <a:ext cx="2839507" cy="379591"/>
                  </a:xfrm>
                  <a:prstGeom prst="rect">
                    <a:avLst/>
                  </a:prstGeom>
                  <a:no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</p:grpSp>
          <p:grpSp>
            <p:nvGrpSpPr>
              <p:cNvPr id="13" name="Group 12"/>
              <p:cNvGrpSpPr/>
              <p:nvPr/>
            </p:nvGrpSpPr>
            <p:grpSpPr>
              <a:xfrm>
                <a:off x="4308465" y="4326698"/>
                <a:ext cx="3973299" cy="2519680"/>
                <a:chOff x="4308465" y="4326698"/>
                <a:chExt cx="3973299" cy="2519680"/>
              </a:xfrm>
            </p:grpSpPr>
            <p:sp>
              <p:nvSpPr>
                <p:cNvPr id="58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4308465" y="4819444"/>
                  <a:ext cx="2790460" cy="97052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1600" dirty="0" smtClean="0">
                      <a:solidFill>
                        <a:srgbClr val="0000FF"/>
                      </a:solidFill>
                      <a:latin typeface="Comic Sans MS"/>
                    </a:rPr>
                    <a:t>Genome wide gene and </a:t>
                  </a:r>
                  <a:r>
                    <a:rPr lang="en-US" sz="1600" dirty="0" err="1" smtClean="0">
                      <a:solidFill>
                        <a:srgbClr val="0000FF"/>
                      </a:solidFill>
                      <a:latin typeface="Comic Sans MS"/>
                    </a:rPr>
                    <a:t>miRNA</a:t>
                  </a:r>
                  <a:r>
                    <a:rPr lang="en-US" sz="1600" dirty="0" smtClean="0">
                      <a:solidFill>
                        <a:srgbClr val="0000FF"/>
                      </a:solidFill>
                      <a:latin typeface="Comic Sans MS"/>
                    </a:rPr>
                    <a:t> expression profiles: microarray analysis</a:t>
                  </a:r>
                  <a:endParaRPr lang="en-US" sz="1600" dirty="0">
                    <a:solidFill>
                      <a:srgbClr val="0000FF"/>
                    </a:solidFill>
                    <a:latin typeface="Comic Sans MS"/>
                  </a:endParaRPr>
                </a:p>
              </p:txBody>
            </p:sp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21" r="56453"/>
                <a:stretch/>
              </p:blipFill>
              <p:spPr>
                <a:xfrm>
                  <a:off x="7190088" y="4326698"/>
                  <a:ext cx="1091676" cy="2519680"/>
                </a:xfrm>
                <a:prstGeom prst="rect">
                  <a:avLst/>
                </a:prstGeom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5242627" y="6023177"/>
                  <a:ext cx="1605147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 smtClean="0">
                      <a:latin typeface="Comic Sans MS"/>
                    </a:rPr>
                    <a:t>Gene ontology biological process</a:t>
                  </a:r>
                </a:p>
                <a:p>
                  <a:r>
                    <a:rPr lang="en-US" sz="1200" dirty="0" smtClean="0">
                      <a:latin typeface="Comic Sans MS"/>
                    </a:rPr>
                    <a:t>enrichment</a:t>
                  </a:r>
                </a:p>
              </p:txBody>
            </p:sp>
          </p:grpSp>
        </p:grpSp>
      </p:grpSp>
      <p:grpSp>
        <p:nvGrpSpPr>
          <p:cNvPr id="6" name="Group 5"/>
          <p:cNvGrpSpPr/>
          <p:nvPr/>
        </p:nvGrpSpPr>
        <p:grpSpPr>
          <a:xfrm>
            <a:off x="121082" y="1472038"/>
            <a:ext cx="9073718" cy="2329464"/>
            <a:chOff x="121082" y="1472038"/>
            <a:chExt cx="9073718" cy="2329464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147724" y="2044295"/>
              <a:ext cx="0" cy="3698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121082" y="1472038"/>
              <a:ext cx="9073718" cy="2329464"/>
              <a:chOff x="121082" y="1472038"/>
              <a:chExt cx="9073718" cy="2329464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2278471" y="1910082"/>
                <a:ext cx="712677" cy="5549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>
                <a:off x="2907924" y="1472038"/>
                <a:ext cx="2479600" cy="584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smtClean="0">
                    <a:latin typeface="Comic Sans MS"/>
                  </a:rPr>
                  <a:t>Chromosomal instability </a:t>
                </a:r>
              </a:p>
              <a:p>
                <a:pPr algn="ctr"/>
                <a:r>
                  <a:rPr lang="en-US" sz="1600" dirty="0" smtClean="0">
                    <a:latin typeface="Comic Sans MS"/>
                  </a:rPr>
                  <a:t>gene amplification</a:t>
                </a: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121082" y="2374473"/>
                <a:ext cx="9073718" cy="1427029"/>
                <a:chOff x="121082" y="2374473"/>
                <a:chExt cx="9073718" cy="1427029"/>
              </a:xfrm>
            </p:grpSpPr>
            <p:sp>
              <p:nvSpPr>
                <p:cNvPr id="3" name="Rectangle 2"/>
                <p:cNvSpPr/>
                <p:nvPr/>
              </p:nvSpPr>
              <p:spPr>
                <a:xfrm>
                  <a:off x="121082" y="2464980"/>
                  <a:ext cx="2157389" cy="338554"/>
                </a:xfrm>
                <a:prstGeom prst="rect">
                  <a:avLst/>
                </a:prstGeom>
                <a:solidFill>
                  <a:srgbClr val="CCFFCC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Comic Sans MS"/>
                    </a:rPr>
                    <a:t>Genome instability</a:t>
                  </a: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958687" y="2374473"/>
                  <a:ext cx="2378075" cy="5847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latin typeface="Comic Sans MS"/>
                    </a:rPr>
                    <a:t>Acquisition of genetic </a:t>
                  </a:r>
                </a:p>
                <a:p>
                  <a:r>
                    <a:rPr lang="en-US" sz="1600" dirty="0" smtClean="0">
                      <a:latin typeface="Comic Sans MS"/>
                    </a:rPr>
                    <a:t>and epigenetic changes</a:t>
                  </a:r>
                  <a:endParaRPr lang="en-US" sz="1600" dirty="0"/>
                </a:p>
              </p:txBody>
            </p: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7431461" y="2840733"/>
                  <a:ext cx="0" cy="50131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5194505" y="3216726"/>
                  <a:ext cx="1436954" cy="5847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 smtClean="0">
                      <a:latin typeface="Comic Sans MS"/>
                    </a:rPr>
                    <a:t>Uncontrolled</a:t>
                  </a:r>
                </a:p>
                <a:p>
                  <a:r>
                    <a:rPr lang="en-US" sz="1600" dirty="0" smtClean="0">
                      <a:latin typeface="Comic Sans MS"/>
                    </a:rPr>
                    <a:t>proliferation</a:t>
                  </a:r>
                  <a:endParaRPr lang="en-US" sz="1600" dirty="0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540019" y="3323113"/>
                  <a:ext cx="1791181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latin typeface="Comic Sans MS"/>
                    </a:rPr>
                    <a:t>I</a:t>
                  </a:r>
                  <a:r>
                    <a:rPr lang="en-US" sz="1600" dirty="0" smtClean="0">
                      <a:latin typeface="Comic Sans MS"/>
                    </a:rPr>
                    <a:t>mmortalization</a:t>
                  </a:r>
                  <a:endParaRPr lang="en-US" sz="1600" dirty="0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8174222" y="3318826"/>
                  <a:ext cx="102057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 smtClean="0">
                      <a:latin typeface="Comic Sans MS"/>
                    </a:rPr>
                    <a:t>Invasion</a:t>
                  </a:r>
                  <a:endParaRPr lang="en-US" sz="1600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081392" y="2502177"/>
                  <a:ext cx="2712401" cy="338554"/>
                </a:xfrm>
                <a:prstGeom prst="rect">
                  <a:avLst/>
                </a:prstGeom>
                <a:solidFill>
                  <a:srgbClr val="CCFFCC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latin typeface="Comic Sans MS"/>
                    </a:rPr>
                    <a:t>Neoplastic transformation</a:t>
                  </a:r>
                  <a:endParaRPr lang="en-US" sz="1600" dirty="0"/>
                </a:p>
              </p:txBody>
            </p:sp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2278470" y="2671454"/>
                  <a:ext cx="653384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7969879" y="2840733"/>
                  <a:ext cx="510286" cy="36307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 flipH="1">
                  <a:off x="6393869" y="2840733"/>
                  <a:ext cx="510286" cy="36307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>
                  <a:off x="5277677" y="2671454"/>
                  <a:ext cx="653384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56859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086122"/>
            <a:ext cx="4174077" cy="2883909"/>
            <a:chOff x="0" y="1086122"/>
            <a:chExt cx="4174077" cy="288390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2"/>
            <a:srcRect l="7559" t="4392" r="66575" b="52222"/>
            <a:stretch/>
          </p:blipFill>
          <p:spPr>
            <a:xfrm rot="16200000">
              <a:off x="2166494" y="1220869"/>
              <a:ext cx="705755" cy="2975482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0" y="2496087"/>
              <a:ext cx="92657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Comic Sans MS"/>
                </a:rPr>
                <a:t>2D growth</a:t>
              </a:r>
              <a:endParaRPr lang="en-US" sz="1200" dirty="0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/>
            <a:srcRect r="72474"/>
            <a:stretch/>
          </p:blipFill>
          <p:spPr>
            <a:xfrm rot="16200000">
              <a:off x="1604561" y="3049457"/>
              <a:ext cx="848163" cy="99298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/>
            <a:srcRect l="2445" r="70029" b="13131"/>
            <a:stretch/>
          </p:blipFill>
          <p:spPr>
            <a:xfrm rot="16200000">
              <a:off x="3151735" y="3114652"/>
              <a:ext cx="848163" cy="862593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1327966" y="2109512"/>
              <a:ext cx="131271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Comic Sans MS"/>
                </a:rPr>
                <a:t>Normal fibroblasts</a:t>
              </a:r>
              <a:endParaRPr lang="en-US" sz="10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946028" y="2109511"/>
              <a:ext cx="122804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Comic Sans MS"/>
                </a:rPr>
                <a:t>Tumorigenic cells</a:t>
              </a:r>
              <a:endParaRPr lang="en-US" sz="1000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63285" y="3407451"/>
              <a:ext cx="92657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Comic Sans MS"/>
                </a:rPr>
                <a:t>3D growth</a:t>
              </a:r>
              <a:endParaRPr lang="en-US" sz="1200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87633" y="1801733"/>
              <a:ext cx="170609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Comic Sans MS"/>
                </a:rPr>
                <a:t>Actin organization</a:t>
              </a:r>
              <a:endParaRPr lang="en-US" sz="14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031630" y="1100131"/>
              <a:ext cx="2839507" cy="675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 Box 144"/>
            <p:cNvSpPr txBox="1">
              <a:spLocks noChangeArrowheads="1"/>
            </p:cNvSpPr>
            <p:nvPr/>
          </p:nvSpPr>
          <p:spPr bwMode="auto">
            <a:xfrm>
              <a:off x="1158634" y="1086122"/>
              <a:ext cx="2838251" cy="675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 smtClean="0">
                  <a:solidFill>
                    <a:srgbClr val="0000FF"/>
                  </a:solidFill>
                  <a:latin typeface="Comic Sans MS"/>
                </a:rPr>
                <a:t>Cytoskeletal organization cell shape and movement</a:t>
              </a:r>
              <a:endParaRPr lang="en-US" sz="1600" dirty="0">
                <a:solidFill>
                  <a:srgbClr val="0000FF"/>
                </a:solidFill>
                <a:latin typeface="Comic Sans M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462737" y="4231396"/>
            <a:ext cx="4761259" cy="2432098"/>
            <a:chOff x="2462736" y="4180594"/>
            <a:chExt cx="4761259" cy="2432098"/>
          </a:xfrm>
        </p:grpSpPr>
        <p:sp>
          <p:nvSpPr>
            <p:cNvPr id="67" name="Text Box 144"/>
            <p:cNvSpPr txBox="1">
              <a:spLocks noChangeArrowheads="1"/>
            </p:cNvSpPr>
            <p:nvPr/>
          </p:nvSpPr>
          <p:spPr bwMode="auto">
            <a:xfrm>
              <a:off x="2926021" y="4180594"/>
              <a:ext cx="3933907" cy="675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 err="1" smtClean="0">
                  <a:latin typeface="Comic Sans MS"/>
                </a:rPr>
                <a:t>Tumorspheres</a:t>
              </a:r>
              <a:r>
                <a:rPr lang="en-US" sz="1600" dirty="0" smtClean="0">
                  <a:latin typeface="Comic Sans MS"/>
                </a:rPr>
                <a:t>: an approach for the isolation of cancer stem cells (CSC)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707558" y="6131403"/>
              <a:ext cx="43035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latin typeface="Comic Sans MS"/>
                </a:rPr>
                <a:t>CSC and high LET radiation sensitivity</a:t>
              </a:r>
            </a:p>
          </p:txBody>
        </p:sp>
        <p:pic>
          <p:nvPicPr>
            <p:cNvPr id="86" name="Immagine 42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57" t="33554" r="41714" b="52768"/>
            <a:stretch/>
          </p:blipFill>
          <p:spPr bwMode="auto">
            <a:xfrm>
              <a:off x="4420986" y="4959240"/>
              <a:ext cx="987778" cy="105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2462736" y="4180594"/>
              <a:ext cx="4761259" cy="2432098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99027" y="1167780"/>
            <a:ext cx="3494982" cy="2375905"/>
            <a:chOff x="315031" y="4318548"/>
            <a:chExt cx="3494982" cy="2375905"/>
          </a:xfrm>
        </p:grpSpPr>
        <p:pic>
          <p:nvPicPr>
            <p:cNvPr id="77" name="Picture 7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9"/>
            <a:stretch/>
          </p:blipFill>
          <p:spPr bwMode="auto">
            <a:xfrm>
              <a:off x="315031" y="4874982"/>
              <a:ext cx="1806395" cy="1506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325988" y="4351606"/>
              <a:ext cx="1786971" cy="414803"/>
              <a:chOff x="489410" y="3902055"/>
              <a:chExt cx="1786971" cy="414803"/>
            </a:xfrm>
          </p:grpSpPr>
          <p:sp>
            <p:nvSpPr>
              <p:cNvPr id="81" name="Text Box 144"/>
              <p:cNvSpPr txBox="1">
                <a:spLocks noChangeArrowheads="1"/>
              </p:cNvSpPr>
              <p:nvPr/>
            </p:nvSpPr>
            <p:spPr bwMode="auto">
              <a:xfrm>
                <a:off x="506338" y="3902055"/>
                <a:ext cx="1770043" cy="3795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600" dirty="0" smtClean="0">
                    <a:solidFill>
                      <a:srgbClr val="0000FF"/>
                    </a:solidFill>
                    <a:latin typeface="Comic Sans MS"/>
                  </a:rPr>
                  <a:t>Telomere length</a:t>
                </a:r>
                <a:endParaRPr lang="en-US" sz="1600" dirty="0">
                  <a:solidFill>
                    <a:srgbClr val="0000FF"/>
                  </a:solidFill>
                  <a:latin typeface="Comic Sans MS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89410" y="3937267"/>
                <a:ext cx="1779128" cy="379591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3" name="Picture 7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33" t="1222" r="16624"/>
            <a:stretch/>
          </p:blipFill>
          <p:spPr bwMode="auto">
            <a:xfrm>
              <a:off x="2863143" y="4926289"/>
              <a:ext cx="399164" cy="1455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30" name="Group 29"/>
            <p:cNvGrpSpPr/>
            <p:nvPr/>
          </p:nvGrpSpPr>
          <p:grpSpPr>
            <a:xfrm>
              <a:off x="2235100" y="4318548"/>
              <a:ext cx="1574913" cy="494494"/>
              <a:chOff x="2235100" y="3929066"/>
              <a:chExt cx="1574913" cy="494494"/>
            </a:xfrm>
          </p:grpSpPr>
          <p:sp>
            <p:nvSpPr>
              <p:cNvPr id="84" name="Text Box 144"/>
              <p:cNvSpPr txBox="1">
                <a:spLocks noChangeArrowheads="1"/>
              </p:cNvSpPr>
              <p:nvPr/>
            </p:nvSpPr>
            <p:spPr bwMode="auto">
              <a:xfrm>
                <a:off x="2235100" y="3929066"/>
                <a:ext cx="1574913" cy="494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600" dirty="0" smtClean="0">
                    <a:solidFill>
                      <a:srgbClr val="0000FF"/>
                    </a:solidFill>
                    <a:latin typeface="Comic Sans MS"/>
                  </a:rPr>
                  <a:t>Telomerase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600" dirty="0" smtClean="0">
                    <a:solidFill>
                      <a:srgbClr val="0000FF"/>
                    </a:solidFill>
                    <a:latin typeface="Comic Sans MS"/>
                  </a:rPr>
                  <a:t>activity</a:t>
                </a:r>
                <a:endParaRPr lang="en-US" sz="1600" dirty="0">
                  <a:solidFill>
                    <a:srgbClr val="0000FF"/>
                  </a:solidFill>
                  <a:latin typeface="Comic Sans MS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2420938" y="3937267"/>
                <a:ext cx="1266825" cy="486293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/>
            <p:cNvSpPr/>
            <p:nvPr/>
          </p:nvSpPr>
          <p:spPr>
            <a:xfrm>
              <a:off x="505153" y="6417454"/>
              <a:ext cx="13455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 smtClean="0">
                  <a:latin typeface="Comic Sans MS"/>
                </a:rPr>
                <a:t>Telomeric</a:t>
              </a:r>
              <a:r>
                <a:rPr lang="en-US" sz="1200" dirty="0" smtClean="0">
                  <a:latin typeface="Comic Sans MS"/>
                </a:rPr>
                <a:t> FISH</a:t>
              </a:r>
              <a:endParaRPr lang="en-US" sz="12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611438" y="6417454"/>
              <a:ext cx="10823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Comic Sans MS"/>
                </a:rPr>
                <a:t>TRAP assay</a:t>
              </a:r>
              <a:endParaRPr lang="en-US" sz="1200" dirty="0"/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0" y="119063"/>
            <a:ext cx="9147175" cy="74771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Comic Sans MS" charset="0"/>
              </a:rPr>
              <a:t>Stepwise neoplastic transformation of telomerase immortalized human fibroblasts: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latin typeface="Comic Sans MS" charset="0"/>
              </a:rPr>
              <a:t>analysis of molecular and cellular changes</a:t>
            </a:r>
          </a:p>
        </p:txBody>
      </p:sp>
    </p:spTree>
    <p:extLst>
      <p:ext uri="{BB962C8B-B14F-4D97-AF65-F5344CB8AC3E}">
        <p14:creationId xmlns:p14="http://schemas.microsoft.com/office/powerpoint/2010/main" val="43345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5872" y="2526035"/>
            <a:ext cx="9267255" cy="4120916"/>
            <a:chOff x="55872" y="2526035"/>
            <a:chExt cx="9267255" cy="4120916"/>
          </a:xfrm>
        </p:grpSpPr>
        <p:grpSp>
          <p:nvGrpSpPr>
            <p:cNvPr id="11" name="Group 10"/>
            <p:cNvGrpSpPr/>
            <p:nvPr/>
          </p:nvGrpSpPr>
          <p:grpSpPr>
            <a:xfrm>
              <a:off x="163789" y="2526035"/>
              <a:ext cx="9159338" cy="2713294"/>
              <a:chOff x="163789" y="2526035"/>
              <a:chExt cx="9159338" cy="2713294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650368" y="2526035"/>
                <a:ext cx="8672759" cy="63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/>
                  <a:buChar char="•"/>
                </a:pPr>
                <a:r>
                  <a:rPr lang="en-US" sz="1600" dirty="0" err="1" smtClean="0">
                    <a:latin typeface="Comic Sans MS"/>
                    <a:cs typeface="Comic Sans MS"/>
                  </a:rPr>
                  <a:t>γ</a:t>
                </a:r>
                <a:r>
                  <a:rPr lang="en-US" sz="1600" dirty="0" smtClean="0">
                    <a:latin typeface="Comic Sans MS"/>
                    <a:cs typeface="Comic Sans MS"/>
                  </a:rPr>
                  <a:t>-rays increase gene amplification</a:t>
                </a:r>
              </a:p>
              <a:p>
                <a:pPr marL="306000" indent="-342900">
                  <a:lnSpc>
                    <a:spcPts val="2380"/>
                  </a:lnSpc>
                  <a:buFont typeface="Arial"/>
                  <a:buChar char="•"/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a deficiency in DNA double strand break repair increases gene amplification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143415" y="3506803"/>
                <a:ext cx="5083806" cy="1732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563" indent="-182563">
                  <a:lnSpc>
                    <a:spcPts val="2580"/>
                  </a:lnSpc>
                  <a:buFont typeface="Arial"/>
                  <a:buChar char="•"/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Do high LET radiations induce gene amplification?</a:t>
                </a:r>
              </a:p>
              <a:p>
                <a:pPr marL="182563" indent="-182563">
                  <a:lnSpc>
                    <a:spcPts val="2580"/>
                  </a:lnSpc>
                  <a:buFont typeface="Arial"/>
                  <a:buChar char="•"/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Cellular model systems with different  genetic backgrounds</a:t>
                </a:r>
              </a:p>
              <a:p>
                <a:pPr marL="182563" indent="-182563">
                  <a:lnSpc>
                    <a:spcPts val="2580"/>
                  </a:lnSpc>
                  <a:buFont typeface="Arial"/>
                  <a:buChar char="•"/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Molecular and cellular techniques to investigate the amplification of target genes</a:t>
                </a: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163789" y="3775168"/>
                <a:ext cx="4065738" cy="1316993"/>
                <a:chOff x="372025" y="2832279"/>
                <a:chExt cx="4172411" cy="1626278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" t="-2" r="59159" b="76903"/>
                <a:stretch/>
              </p:blipFill>
              <p:spPr>
                <a:xfrm>
                  <a:off x="372025" y="2832279"/>
                  <a:ext cx="1584000" cy="1584000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30263" r="33261" b="46519"/>
                <a:stretch/>
              </p:blipFill>
              <p:spPr>
                <a:xfrm>
                  <a:off x="1956025" y="2832279"/>
                  <a:ext cx="2588411" cy="1626278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Rectangle 8"/>
            <p:cNvSpPr/>
            <p:nvPr/>
          </p:nvSpPr>
          <p:spPr>
            <a:xfrm>
              <a:off x="55872" y="5939065"/>
              <a:ext cx="909362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/>
                <a:buChar char="•"/>
              </a:pPr>
              <a:r>
                <a:rPr lang="en-US" sz="1000" dirty="0" err="1" smtClean="0">
                  <a:latin typeface="Comic Sans MS"/>
                  <a:cs typeface="Comic Sans MS"/>
                </a:rPr>
                <a:t>Mondello</a:t>
              </a:r>
              <a:r>
                <a:rPr lang="en-US" sz="1000" dirty="0" smtClean="0">
                  <a:latin typeface="Comic Sans MS"/>
                  <a:cs typeface="Comic Sans MS"/>
                </a:rPr>
                <a:t> et al. </a:t>
              </a:r>
              <a:r>
                <a:rPr lang="en-US" sz="1000" dirty="0" err="1" smtClean="0">
                  <a:latin typeface="Comic Sans MS"/>
                  <a:cs typeface="Comic Sans MS"/>
                </a:rPr>
                <a:t>γ</a:t>
              </a:r>
              <a:r>
                <a:rPr lang="en-US" sz="1000" dirty="0" smtClean="0">
                  <a:latin typeface="Comic Sans MS"/>
                  <a:cs typeface="Comic Sans MS"/>
                </a:rPr>
                <a:t>-ray and hydrogen peroxide induction of gene amplification in hamster cells deficient in DNA double strand break repair.</a:t>
              </a:r>
              <a:r>
                <a:rPr lang="fr-FR" sz="1000" dirty="0">
                  <a:latin typeface="Comic Sans MS"/>
                  <a:cs typeface="Comic Sans MS"/>
                </a:rPr>
                <a:t> DNA </a:t>
              </a:r>
              <a:r>
                <a:rPr lang="fr-FR" sz="1000" dirty="0" err="1">
                  <a:latin typeface="Comic Sans MS"/>
                  <a:cs typeface="Comic Sans MS"/>
                </a:rPr>
                <a:t>Repair</a:t>
              </a:r>
              <a:r>
                <a:rPr lang="fr-FR" sz="1000" dirty="0">
                  <a:latin typeface="Comic Sans MS"/>
                  <a:cs typeface="Comic Sans MS"/>
                </a:rPr>
                <a:t> 1 (2002) 483–</a:t>
              </a:r>
              <a:r>
                <a:rPr lang="fr-FR" sz="1000" dirty="0" smtClean="0">
                  <a:latin typeface="Comic Sans MS"/>
                  <a:cs typeface="Comic Sans MS"/>
                </a:rPr>
                <a:t>493</a:t>
              </a:r>
            </a:p>
            <a:p>
              <a:pPr marL="171450" indent="-171450">
                <a:buFont typeface="Arial"/>
                <a:buChar char="•"/>
              </a:pPr>
              <a:r>
                <a:rPr lang="fr-FR" sz="1000" dirty="0" err="1" smtClean="0">
                  <a:latin typeface="Comic Sans MS"/>
                  <a:cs typeface="Comic Sans MS"/>
                </a:rPr>
                <a:t>Mondello</a:t>
              </a:r>
              <a:r>
                <a:rPr lang="fr-FR" sz="1000" dirty="0">
                  <a:latin typeface="Comic Sans MS"/>
                  <a:cs typeface="Comic Sans MS"/>
                </a:rPr>
                <a:t> </a:t>
              </a:r>
              <a:r>
                <a:rPr lang="fr-FR" sz="1000" dirty="0" smtClean="0">
                  <a:latin typeface="Comic Sans MS"/>
                  <a:cs typeface="Comic Sans MS"/>
                </a:rPr>
                <a:t>et al. </a:t>
              </a:r>
              <a:r>
                <a:rPr lang="fr-FR" sz="1000" dirty="0" err="1" smtClean="0">
                  <a:latin typeface="Comic Sans MS"/>
                  <a:cs typeface="Comic Sans MS"/>
                </a:rPr>
                <a:t>Increased</a:t>
              </a:r>
              <a:r>
                <a:rPr lang="fr-FR" sz="1000" dirty="0" smtClean="0">
                  <a:latin typeface="Comic Sans MS"/>
                  <a:cs typeface="Comic Sans MS"/>
                </a:rPr>
                <a:t> </a:t>
              </a:r>
              <a:r>
                <a:rPr lang="fr-FR" sz="1000" dirty="0" err="1" smtClean="0">
                  <a:latin typeface="Comic Sans MS"/>
                  <a:cs typeface="Comic Sans MS"/>
                </a:rPr>
                <a:t>gene</a:t>
              </a:r>
              <a:r>
                <a:rPr lang="fr-FR" sz="1000" dirty="0" smtClean="0">
                  <a:latin typeface="Comic Sans MS"/>
                  <a:cs typeface="Comic Sans MS"/>
                </a:rPr>
                <a:t> </a:t>
              </a:r>
              <a:r>
                <a:rPr lang="fr-FR" sz="1000" dirty="0">
                  <a:latin typeface="Comic Sans MS"/>
                  <a:cs typeface="Comic Sans MS"/>
                </a:rPr>
                <a:t>a</a:t>
              </a:r>
              <a:r>
                <a:rPr lang="fr-FR" sz="1000" dirty="0" smtClean="0">
                  <a:latin typeface="Comic Sans MS"/>
                  <a:cs typeface="Comic Sans MS"/>
                </a:rPr>
                <a:t>mplification in </a:t>
              </a:r>
              <a:r>
                <a:rPr lang="fr-FR" sz="1000" dirty="0" err="1">
                  <a:latin typeface="Comic Sans MS"/>
                  <a:cs typeface="Comic Sans MS"/>
                </a:rPr>
                <a:t>i</a:t>
              </a:r>
              <a:r>
                <a:rPr lang="fr-FR" sz="1000" dirty="0" err="1" smtClean="0">
                  <a:latin typeface="Comic Sans MS"/>
                  <a:cs typeface="Comic Sans MS"/>
                </a:rPr>
                <a:t>mmortal</a:t>
              </a:r>
              <a:r>
                <a:rPr lang="fr-FR" sz="1000" dirty="0" smtClean="0">
                  <a:latin typeface="Comic Sans MS"/>
                  <a:cs typeface="Comic Sans MS"/>
                </a:rPr>
                <a:t> rodent </a:t>
              </a:r>
              <a:r>
                <a:rPr lang="fr-FR" sz="1000" dirty="0" err="1" smtClean="0">
                  <a:latin typeface="Comic Sans MS"/>
                  <a:cs typeface="Comic Sans MS"/>
                </a:rPr>
                <a:t>cells</a:t>
              </a:r>
              <a:r>
                <a:rPr lang="fr-FR" sz="1000" dirty="0" smtClean="0">
                  <a:latin typeface="Comic Sans MS"/>
                  <a:cs typeface="Comic Sans MS"/>
                </a:rPr>
                <a:t> </a:t>
              </a:r>
              <a:r>
                <a:rPr lang="fr-FR" sz="1000" dirty="0" err="1" smtClean="0">
                  <a:latin typeface="Comic Sans MS"/>
                  <a:cs typeface="Comic Sans MS"/>
                </a:rPr>
                <a:t>deficient</a:t>
              </a:r>
              <a:r>
                <a:rPr lang="fr-FR" sz="1000" dirty="0" smtClean="0">
                  <a:latin typeface="Comic Sans MS"/>
                  <a:cs typeface="Comic Sans MS"/>
                </a:rPr>
                <a:t> for the DNA-</a:t>
              </a:r>
              <a:r>
                <a:rPr lang="fr-FR" sz="1000" dirty="0" err="1" smtClean="0">
                  <a:latin typeface="Comic Sans MS"/>
                  <a:cs typeface="Comic Sans MS"/>
                </a:rPr>
                <a:t>dependent</a:t>
              </a:r>
              <a:r>
                <a:rPr lang="fr-FR" sz="1000" dirty="0" smtClean="0">
                  <a:latin typeface="Comic Sans MS"/>
                  <a:cs typeface="Comic Sans MS"/>
                </a:rPr>
                <a:t> </a:t>
              </a:r>
              <a:r>
                <a:rPr lang="fr-FR" sz="1000" dirty="0" err="1" smtClean="0">
                  <a:latin typeface="Comic Sans MS"/>
                  <a:cs typeface="Comic Sans MS"/>
                </a:rPr>
                <a:t>protein</a:t>
              </a:r>
              <a:r>
                <a:rPr lang="fr-FR" sz="1000" dirty="0" smtClean="0">
                  <a:latin typeface="Comic Sans MS"/>
                  <a:cs typeface="Comic Sans MS"/>
                </a:rPr>
                <a:t> kinase </a:t>
              </a:r>
              <a:r>
                <a:rPr lang="fr-FR" sz="1000" dirty="0" err="1" smtClean="0">
                  <a:latin typeface="Comic Sans MS"/>
                  <a:cs typeface="Comic Sans MS"/>
                </a:rPr>
                <a:t>catalytic</a:t>
              </a:r>
              <a:r>
                <a:rPr lang="fr-FR" sz="1000" dirty="0" smtClean="0">
                  <a:latin typeface="Comic Sans MS"/>
                  <a:cs typeface="Comic Sans MS"/>
                </a:rPr>
                <a:t> </a:t>
              </a:r>
              <a:r>
                <a:rPr lang="fr-FR" sz="1000" dirty="0" err="1" smtClean="0">
                  <a:latin typeface="Comic Sans MS"/>
                  <a:cs typeface="Comic Sans MS"/>
                </a:rPr>
                <a:t>subunit</a:t>
              </a:r>
              <a:r>
                <a:rPr lang="fr-FR" sz="1000" dirty="0" smtClean="0">
                  <a:latin typeface="Comic Sans MS"/>
                  <a:cs typeface="Comic Sans MS"/>
                </a:rPr>
                <a:t>. Cancer </a:t>
              </a:r>
              <a:r>
                <a:rPr lang="fr-FR" sz="1000" dirty="0" err="1" smtClean="0">
                  <a:latin typeface="Comic Sans MS"/>
                  <a:cs typeface="Comic Sans MS"/>
                </a:rPr>
                <a:t>Res</a:t>
              </a:r>
              <a:r>
                <a:rPr lang="fr-FR" sz="1000" dirty="0" smtClean="0">
                  <a:latin typeface="Comic Sans MS"/>
                  <a:cs typeface="Comic Sans MS"/>
                </a:rPr>
                <a:t>. 61</a:t>
              </a:r>
              <a:r>
                <a:rPr lang="fr-FR" sz="1000" dirty="0">
                  <a:latin typeface="Comic Sans MS"/>
                  <a:cs typeface="Comic Sans MS"/>
                </a:rPr>
                <a:t> </a:t>
              </a:r>
              <a:r>
                <a:rPr lang="fr-FR" sz="1000" dirty="0" smtClean="0">
                  <a:latin typeface="Comic Sans MS"/>
                  <a:cs typeface="Comic Sans MS"/>
                </a:rPr>
                <a:t>(2001) 4520–4525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6051" y="203200"/>
            <a:ext cx="9391551" cy="2022185"/>
            <a:chOff x="146051" y="203200"/>
            <a:chExt cx="9391551" cy="2022185"/>
          </a:xfrm>
        </p:grpSpPr>
        <p:sp>
          <p:nvSpPr>
            <p:cNvPr id="3" name="TextBox 2"/>
            <p:cNvSpPr txBox="1"/>
            <p:nvPr/>
          </p:nvSpPr>
          <p:spPr>
            <a:xfrm>
              <a:off x="310777" y="965638"/>
              <a:ext cx="9226825" cy="1259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214813">
                <a:spcAft>
                  <a:spcPts val="600"/>
                </a:spcAft>
                <a:tabLst>
                  <a:tab pos="4308475" algn="l"/>
                </a:tabLst>
              </a:pPr>
              <a:r>
                <a:rPr lang="en-US" dirty="0" smtClean="0">
                  <a:solidFill>
                    <a:srgbClr val="3366FF"/>
                  </a:solidFill>
                  <a:latin typeface="Comic Sans MS"/>
                  <a:cs typeface="Comic Sans MS"/>
                </a:rPr>
                <a:t>Gene amplification: an increase in the copy number of a portion of the genome </a:t>
              </a:r>
            </a:p>
            <a:p>
              <a:pPr defTabSz="4214813">
                <a:lnSpc>
                  <a:spcPts val="1900"/>
                </a:lnSpc>
                <a:spcAft>
                  <a:spcPts val="600"/>
                </a:spcAft>
                <a:tabLst>
                  <a:tab pos="3048000" algn="l"/>
                  <a:tab pos="3225800" algn="l"/>
                </a:tabLst>
              </a:pPr>
              <a:r>
                <a:rPr lang="en-US" dirty="0" smtClean="0">
                  <a:solidFill>
                    <a:srgbClr val="3366FF"/>
                  </a:solidFill>
                  <a:latin typeface="Comic Sans MS"/>
                  <a:cs typeface="Comic Sans MS"/>
                </a:rPr>
                <a:t>A hallmark of cancer cells: 	- increase in oncogene copy number, cancer 		  	progression</a:t>
              </a:r>
            </a:p>
            <a:p>
              <a:pPr defTabSz="4214813">
                <a:lnSpc>
                  <a:spcPts val="1900"/>
                </a:lnSpc>
                <a:tabLst>
                  <a:tab pos="3048000" algn="l"/>
                </a:tabLst>
              </a:pPr>
              <a:r>
                <a:rPr lang="en-US" dirty="0">
                  <a:solidFill>
                    <a:srgbClr val="3366FF"/>
                  </a:solidFill>
                  <a:latin typeface="Comic Sans MS"/>
                  <a:cs typeface="Comic Sans MS"/>
                </a:rPr>
                <a:t>	</a:t>
              </a:r>
              <a:r>
                <a:rPr lang="en-US" dirty="0" smtClean="0">
                  <a:solidFill>
                    <a:srgbClr val="3366FF"/>
                  </a:solidFill>
                  <a:latin typeface="Comic Sans MS"/>
                  <a:cs typeface="Comic Sans MS"/>
                </a:rPr>
                <a:t>- drug resistance</a:t>
              </a:r>
              <a:r>
                <a:rPr lang="en-US" dirty="0" smtClean="0">
                  <a:solidFill>
                    <a:srgbClr val="FF0000"/>
                  </a:solidFill>
                </a:rPr>
                <a:t>	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1"/>
            <p:cNvSpPr txBox="1">
              <a:spLocks noChangeArrowheads="1"/>
            </p:cNvSpPr>
            <p:nvPr/>
          </p:nvSpPr>
          <p:spPr bwMode="auto">
            <a:xfrm>
              <a:off x="146051" y="203200"/>
              <a:ext cx="8856663" cy="3683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latin typeface="Comic Sans MS" charset="0"/>
                  <a:cs typeface="Comic Sans MS" charset="0"/>
                </a:rPr>
                <a:t>Chromosomal instability and gene amplification: a response to DNA damage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578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4457" y="137313"/>
            <a:ext cx="9208570" cy="1445868"/>
            <a:chOff x="-4458" y="137313"/>
            <a:chExt cx="9208570" cy="1445868"/>
          </a:xfrm>
        </p:grpSpPr>
        <p:grpSp>
          <p:nvGrpSpPr>
            <p:cNvPr id="14336" name="Group 14335"/>
            <p:cNvGrpSpPr/>
            <p:nvPr/>
          </p:nvGrpSpPr>
          <p:grpSpPr>
            <a:xfrm>
              <a:off x="7787238" y="137313"/>
              <a:ext cx="1416874" cy="1445868"/>
              <a:chOff x="7787238" y="-3795"/>
              <a:chExt cx="1416874" cy="1445868"/>
            </a:xfrm>
          </p:grpSpPr>
          <p:pic>
            <p:nvPicPr>
              <p:cNvPr id="27" name="Picture 26" descr="nuova.foto.ivana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2380" y="-3795"/>
                <a:ext cx="1294656" cy="108619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787238" y="1134296"/>
                <a:ext cx="14168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Comic Sans MS"/>
                    <a:cs typeface="Comic Sans MS"/>
                  </a:rPr>
                  <a:t>Ivana Scovassi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-4458" y="137313"/>
              <a:ext cx="7837415" cy="1001813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170000"/>
                </a:lnSpc>
                <a:defRPr/>
              </a:pPr>
              <a:r>
                <a:rPr lang="it-IT" i="1" dirty="0" err="1" smtClean="0">
                  <a:solidFill>
                    <a:srgbClr val="FF0000"/>
                  </a:solidFill>
                  <a:latin typeface="Comic Sans MS"/>
                  <a:ea typeface="ＭＳ Ｐゴシック" charset="-128"/>
                  <a:cs typeface="Comic Sans MS"/>
                </a:rPr>
                <a:t>Aim</a:t>
              </a:r>
              <a:r>
                <a:rPr lang="it-IT" i="1" dirty="0" smtClean="0">
                  <a:solidFill>
                    <a:srgbClr val="FF0000"/>
                  </a:solidFill>
                  <a:latin typeface="Comic Sans MS"/>
                  <a:ea typeface="ＭＳ Ｐゴシック" charset="-128"/>
                  <a:cs typeface="Comic Sans MS"/>
                </a:rPr>
                <a:t> of the </a:t>
              </a:r>
              <a:r>
                <a:rPr lang="it-IT" i="1" dirty="0" err="1">
                  <a:solidFill>
                    <a:srgbClr val="FF0000"/>
                  </a:solidFill>
                  <a:latin typeface="Comic Sans MS"/>
                  <a:ea typeface="ＭＳ Ｐゴシック" charset="-128"/>
                  <a:cs typeface="Comic Sans MS"/>
                </a:rPr>
                <a:t>research</a:t>
              </a:r>
              <a:r>
                <a:rPr lang="it-IT" i="1" dirty="0">
                  <a:solidFill>
                    <a:srgbClr val="FF0000"/>
                  </a:solidFill>
                  <a:latin typeface="Comic Sans MS"/>
                  <a:ea typeface="ＭＳ Ｐゴシック" charset="-128"/>
                  <a:cs typeface="Comic Sans MS"/>
                </a:rPr>
                <a:t> </a:t>
              </a:r>
            </a:p>
            <a:p>
              <a:pPr algn="ctr">
                <a:lnSpc>
                  <a:spcPct val="170000"/>
                </a:lnSpc>
                <a:defRPr/>
              </a:pPr>
              <a:r>
                <a:rPr lang="it-IT" dirty="0" err="1">
                  <a:latin typeface="Comic Sans MS"/>
                  <a:ea typeface="ＭＳ Ｐゴシック" charset="-128"/>
                  <a:cs typeface="Comic Sans MS"/>
                </a:rPr>
                <a:t>Identification</a:t>
              </a:r>
              <a:r>
                <a:rPr lang="it-IT" dirty="0">
                  <a:latin typeface="Comic Sans MS"/>
                  <a:ea typeface="ＭＳ Ｐゴシック" charset="-128"/>
                  <a:cs typeface="Comic Sans MS"/>
                </a:rPr>
                <a:t> of </a:t>
              </a:r>
              <a:r>
                <a:rPr lang="it-IT" dirty="0" smtClean="0">
                  <a:latin typeface="Comic Sans MS"/>
                  <a:ea typeface="ＭＳ Ｐゴシック" charset="-128"/>
                  <a:cs typeface="Comic Sans MS"/>
                </a:rPr>
                <a:t>agents </a:t>
              </a:r>
              <a:r>
                <a:rPr lang="it-IT" dirty="0" err="1" smtClean="0">
                  <a:latin typeface="Comic Sans MS"/>
                  <a:ea typeface="ＭＳ Ｐゴシック" charset="-128"/>
                  <a:cs typeface="Comic Sans MS"/>
                </a:rPr>
                <a:t>triggering</a:t>
              </a:r>
              <a:r>
                <a:rPr lang="it-IT" dirty="0" smtClean="0">
                  <a:latin typeface="Comic Sans MS"/>
                  <a:ea typeface="ＭＳ Ｐゴシック" charset="-128"/>
                  <a:cs typeface="Comic Sans MS"/>
                </a:rPr>
                <a:t> </a:t>
              </a:r>
              <a:r>
                <a:rPr lang="en-US" dirty="0" smtClean="0">
                  <a:latin typeface="Comic Sans MS"/>
                  <a:cs typeface="Comic Sans MS"/>
                </a:rPr>
                <a:t>cell death</a:t>
              </a:r>
              <a:r>
                <a:rPr lang="it-IT" dirty="0" smtClean="0">
                  <a:latin typeface="Comic Sans MS"/>
                  <a:ea typeface="ＭＳ Ｐゴシック" charset="-128"/>
                  <a:cs typeface="Comic Sans MS"/>
                </a:rPr>
                <a:t> in h</a:t>
              </a:r>
              <a:r>
                <a:rPr lang="en-US" dirty="0" err="1" smtClean="0">
                  <a:latin typeface="Comic Sans MS"/>
                  <a:cs typeface="Comic Sans MS"/>
                </a:rPr>
                <a:t>uman</a:t>
              </a:r>
              <a:r>
                <a:rPr lang="en-US" dirty="0" smtClean="0">
                  <a:latin typeface="Comic Sans MS"/>
                  <a:cs typeface="Comic Sans MS"/>
                </a:rPr>
                <a:t> </a:t>
              </a:r>
              <a:r>
                <a:rPr lang="en-US" dirty="0">
                  <a:latin typeface="Comic Sans MS"/>
                  <a:cs typeface="Comic Sans MS"/>
                </a:rPr>
                <a:t>cancer cell </a:t>
              </a:r>
              <a:r>
                <a:rPr lang="en-US" dirty="0" smtClean="0">
                  <a:latin typeface="Comic Sans MS"/>
                  <a:cs typeface="Comic Sans MS"/>
                </a:rPr>
                <a:t>lines</a:t>
              </a:r>
            </a:p>
          </p:txBody>
        </p:sp>
      </p:grpSp>
      <p:pic>
        <p:nvPicPr>
          <p:cNvPr id="109" name="Picture 31" descr=" HSP70.TIF                                                      000A7FD1Macintosh HD                   B9EC4F40: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148" t="69967" r="355313" b="-37906"/>
          <a:stretch/>
        </p:blipFill>
        <p:spPr bwMode="auto">
          <a:xfrm>
            <a:off x="-195318" y="5762918"/>
            <a:ext cx="1907998" cy="267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59" name="Group 14358"/>
          <p:cNvGrpSpPr/>
          <p:nvPr/>
        </p:nvGrpSpPr>
        <p:grpSpPr>
          <a:xfrm>
            <a:off x="6240293" y="2013983"/>
            <a:ext cx="2189722" cy="2145146"/>
            <a:chOff x="6858577" y="1820818"/>
            <a:chExt cx="2189722" cy="2145146"/>
          </a:xfrm>
        </p:grpSpPr>
        <p:grpSp>
          <p:nvGrpSpPr>
            <p:cNvPr id="14358" name="Group 14357"/>
            <p:cNvGrpSpPr/>
            <p:nvPr/>
          </p:nvGrpSpPr>
          <p:grpSpPr>
            <a:xfrm>
              <a:off x="6858577" y="2052819"/>
              <a:ext cx="2189722" cy="1913145"/>
              <a:chOff x="6858577" y="2052819"/>
              <a:chExt cx="2189722" cy="1913145"/>
            </a:xfrm>
          </p:grpSpPr>
          <p:grpSp>
            <p:nvGrpSpPr>
              <p:cNvPr id="14339" name="Group 14338"/>
              <p:cNvGrpSpPr/>
              <p:nvPr/>
            </p:nvGrpSpPr>
            <p:grpSpPr>
              <a:xfrm>
                <a:off x="6858577" y="2052819"/>
                <a:ext cx="1121057" cy="1913145"/>
                <a:chOff x="6873439" y="2063053"/>
                <a:chExt cx="1121057" cy="1913145"/>
              </a:xfrm>
            </p:grpSpPr>
            <p:pic>
              <p:nvPicPr>
                <p:cNvPr id="110" name="Picture 31" descr=" HSP70.TIF                                                      000A7FD1Macintosh HD                   B9EC4F40: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0910" b="32061"/>
                <a:stretch/>
              </p:blipFill>
              <p:spPr bwMode="auto">
                <a:xfrm>
                  <a:off x="6873439" y="2063053"/>
                  <a:ext cx="1080000" cy="1913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6" name="Group 25"/>
                <p:cNvGrpSpPr/>
                <p:nvPr/>
              </p:nvGrpSpPr>
              <p:grpSpPr>
                <a:xfrm>
                  <a:off x="7560288" y="2737203"/>
                  <a:ext cx="434208" cy="1203863"/>
                  <a:chOff x="7560288" y="2737203"/>
                  <a:chExt cx="434208" cy="1203863"/>
                </a:xfrm>
              </p:grpSpPr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7664355" y="2737203"/>
                    <a:ext cx="27739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FFFF00"/>
                        </a:solidFill>
                        <a:latin typeface="Comic Sans MS"/>
                        <a:cs typeface="Comic Sans MS"/>
                      </a:rPr>
                      <a:t>C</a:t>
                    </a:r>
                    <a:endParaRPr lang="en-US" sz="1200" dirty="0">
                      <a:solidFill>
                        <a:srgbClr val="FFFF00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12" name="TextBox 111"/>
                  <p:cNvSpPr txBox="1"/>
                  <p:nvPr/>
                </p:nvSpPr>
                <p:spPr>
                  <a:xfrm>
                    <a:off x="7560288" y="3664067"/>
                    <a:ext cx="43420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err="1" smtClean="0">
                        <a:solidFill>
                          <a:srgbClr val="FFFF00"/>
                        </a:solidFill>
                        <a:latin typeface="Comic Sans MS"/>
                        <a:cs typeface="Comic Sans MS"/>
                      </a:rPr>
                      <a:t>Eto</a:t>
                    </a:r>
                    <a:endParaRPr lang="en-US" sz="1200" dirty="0">
                      <a:solidFill>
                        <a:srgbClr val="FFFF00"/>
                      </a:solidFill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grpSp>
            <p:nvGrpSpPr>
              <p:cNvPr id="14338" name="Group 14337"/>
              <p:cNvGrpSpPr/>
              <p:nvPr/>
            </p:nvGrpSpPr>
            <p:grpSpPr>
              <a:xfrm>
                <a:off x="7986610" y="2086228"/>
                <a:ext cx="1061689" cy="1871982"/>
                <a:chOff x="8270881" y="2081061"/>
                <a:chExt cx="1061689" cy="1871982"/>
              </a:xfrm>
            </p:grpSpPr>
            <p:pic>
              <p:nvPicPr>
                <p:cNvPr id="114" name="Picture 26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3425"/>
                <a:stretch/>
              </p:blipFill>
              <p:spPr bwMode="auto">
                <a:xfrm rot="5400000">
                  <a:off x="7851451" y="2500491"/>
                  <a:ext cx="1871982" cy="10331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4337" name="Group 14336"/>
                <p:cNvGrpSpPr/>
                <p:nvPr/>
              </p:nvGrpSpPr>
              <p:grpSpPr>
                <a:xfrm>
                  <a:off x="8898362" y="2721802"/>
                  <a:ext cx="434208" cy="1203863"/>
                  <a:chOff x="8898362" y="2721802"/>
                  <a:chExt cx="434208" cy="1203863"/>
                </a:xfrm>
              </p:grpSpPr>
              <p:sp>
                <p:nvSpPr>
                  <p:cNvPr id="116" name="TextBox 115"/>
                  <p:cNvSpPr txBox="1"/>
                  <p:nvPr/>
                </p:nvSpPr>
                <p:spPr>
                  <a:xfrm>
                    <a:off x="9002429" y="2721802"/>
                    <a:ext cx="27739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FFFF00"/>
                        </a:solidFill>
                        <a:latin typeface="Comic Sans MS"/>
                        <a:cs typeface="Comic Sans MS"/>
                      </a:rPr>
                      <a:t>C</a:t>
                    </a:r>
                    <a:endParaRPr lang="en-US" sz="1200" dirty="0">
                      <a:solidFill>
                        <a:srgbClr val="FFFF00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8898362" y="3648666"/>
                    <a:ext cx="43420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err="1" smtClean="0">
                        <a:solidFill>
                          <a:srgbClr val="FFFF00"/>
                        </a:solidFill>
                        <a:latin typeface="Comic Sans MS"/>
                        <a:cs typeface="Comic Sans MS"/>
                      </a:rPr>
                      <a:t>Eto</a:t>
                    </a:r>
                    <a:endParaRPr lang="en-US" sz="1200" dirty="0">
                      <a:solidFill>
                        <a:srgbClr val="FFFF00"/>
                      </a:solidFill>
                      <a:latin typeface="Comic Sans MS"/>
                      <a:cs typeface="Comic Sans MS"/>
                    </a:endParaRPr>
                  </a:p>
                </p:txBody>
              </p:sp>
            </p:grpSp>
          </p:grpSp>
        </p:grpSp>
        <p:sp>
          <p:nvSpPr>
            <p:cNvPr id="14350" name="TextBox 14349"/>
            <p:cNvSpPr txBox="1"/>
            <p:nvPr/>
          </p:nvSpPr>
          <p:spPr>
            <a:xfrm>
              <a:off x="6859041" y="1820818"/>
              <a:ext cx="2188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  <a:latin typeface="Comic Sans MS"/>
                  <a:cs typeface="Comic Sans MS"/>
                </a:rPr>
                <a:t>M</a:t>
              </a:r>
              <a:r>
                <a:rPr lang="en-US" sz="1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itochondria </a:t>
              </a:r>
              <a:r>
                <a:rPr lang="en-US" sz="1000" dirty="0">
                  <a:solidFill>
                    <a:srgbClr val="FF0000"/>
                  </a:solidFill>
                  <a:latin typeface="Comic Sans MS"/>
                  <a:cs typeface="Comic Sans MS"/>
                </a:rPr>
                <a:t>structure/ function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5794027" y="4725666"/>
            <a:ext cx="3006716" cy="1798808"/>
            <a:chOff x="5794027" y="4725666"/>
            <a:chExt cx="3006716" cy="1798808"/>
          </a:xfrm>
        </p:grpSpPr>
        <p:grpSp>
          <p:nvGrpSpPr>
            <p:cNvPr id="14347" name="Group 14346"/>
            <p:cNvGrpSpPr/>
            <p:nvPr/>
          </p:nvGrpSpPr>
          <p:grpSpPr>
            <a:xfrm>
              <a:off x="5794027" y="4790146"/>
              <a:ext cx="1366004" cy="1669848"/>
              <a:chOff x="220280" y="5310578"/>
              <a:chExt cx="1366004" cy="1669848"/>
            </a:xfrm>
          </p:grpSpPr>
          <p:pic>
            <p:nvPicPr>
              <p:cNvPr id="99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28" t="25836" r="15775" b="14150"/>
              <a:stretch/>
            </p:blipFill>
            <p:spPr bwMode="auto">
              <a:xfrm>
                <a:off x="291283" y="5310578"/>
                <a:ext cx="1223998" cy="145689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4344" name="TextBox 14343"/>
              <p:cNvSpPr txBox="1"/>
              <p:nvPr/>
            </p:nvSpPr>
            <p:spPr>
              <a:xfrm>
                <a:off x="220280" y="6734205"/>
                <a:ext cx="136600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DNA fragmentation</a:t>
                </a:r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4367" name="Group 14366"/>
            <p:cNvGrpSpPr/>
            <p:nvPr/>
          </p:nvGrpSpPr>
          <p:grpSpPr>
            <a:xfrm>
              <a:off x="7375275" y="4725666"/>
              <a:ext cx="1425468" cy="1798808"/>
              <a:chOff x="3889007" y="3967966"/>
              <a:chExt cx="1425468" cy="1798808"/>
            </a:xfrm>
          </p:grpSpPr>
          <p:pic>
            <p:nvPicPr>
              <p:cNvPr id="129" name="Picture 3" descr="Parks et al. Fig. 6.tif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79" r="55984" b="17135"/>
              <a:stretch/>
            </p:blipFill>
            <p:spPr bwMode="auto">
              <a:xfrm>
                <a:off x="3889007" y="3967966"/>
                <a:ext cx="1425468" cy="1333144"/>
              </a:xfrm>
              <a:prstGeom prst="rect">
                <a:avLst/>
              </a:prstGeom>
              <a:noFill/>
              <a:ln w="12700" cap="rnd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0" name="TextBox 129"/>
              <p:cNvSpPr txBox="1"/>
              <p:nvPr/>
            </p:nvSpPr>
            <p:spPr>
              <a:xfrm>
                <a:off x="3951519" y="5366664"/>
                <a:ext cx="13004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Caspase activation</a:t>
                </a:r>
              </a:p>
              <a:p>
                <a:r>
                  <a:rPr lang="en-US" sz="10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PARP-1 proteolysis</a:t>
                </a:r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4375" name="Group 14374"/>
          <p:cNvGrpSpPr/>
          <p:nvPr/>
        </p:nvGrpSpPr>
        <p:grpSpPr>
          <a:xfrm>
            <a:off x="645270" y="2116609"/>
            <a:ext cx="1653217" cy="4052033"/>
            <a:chOff x="1107119" y="1860047"/>
            <a:chExt cx="1653217" cy="4052033"/>
          </a:xfrm>
        </p:grpSpPr>
        <p:pic>
          <p:nvPicPr>
            <p:cNvPr id="105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186" y="3317414"/>
              <a:ext cx="1187998" cy="1171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7" name="Picture 104" descr="HeLa+RS3 10uM 24h dapi_0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25" t="37073"/>
            <a:stretch>
              <a:fillRect/>
            </a:stretch>
          </p:blipFill>
          <p:spPr bwMode="auto">
            <a:xfrm>
              <a:off x="1154742" y="1860047"/>
              <a:ext cx="1512887" cy="93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2" name="TextBox 14351"/>
            <p:cNvSpPr txBox="1"/>
            <p:nvPr/>
          </p:nvSpPr>
          <p:spPr>
            <a:xfrm>
              <a:off x="1107119" y="2892820"/>
              <a:ext cx="16532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Nucleus</a:t>
              </a:r>
              <a:r>
                <a:rPr lang="en-US" sz="1000" dirty="0">
                  <a:solidFill>
                    <a:srgbClr val="FF0000"/>
                  </a:solidFill>
                  <a:latin typeface="Comic Sans MS"/>
                  <a:cs typeface="Comic Sans MS"/>
                </a:rPr>
                <a:t>/cell morphology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pic>
          <p:nvPicPr>
            <p:cNvPr id="14368" name="Picture 14367"/>
            <p:cNvPicPr>
              <a:picLocks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9784" t="10378" r="14357" b="13907"/>
            <a:stretch/>
          </p:blipFill>
          <p:spPr>
            <a:xfrm>
              <a:off x="1317186" y="4724080"/>
              <a:ext cx="1187973" cy="11880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651109" y="2026813"/>
            <a:ext cx="2771980" cy="4498863"/>
            <a:chOff x="2651109" y="2026811"/>
            <a:chExt cx="2771980" cy="4498863"/>
          </a:xfrm>
        </p:grpSpPr>
        <p:sp>
          <p:nvSpPr>
            <p:cNvPr id="135" name="TextBox 134"/>
            <p:cNvSpPr txBox="1"/>
            <p:nvPr/>
          </p:nvSpPr>
          <p:spPr>
            <a:xfrm>
              <a:off x="3304504" y="6279453"/>
              <a:ext cx="14651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Extrusion of proteins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pic>
          <p:nvPicPr>
            <p:cNvPr id="14376" name="Picture 143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51109" y="2026811"/>
              <a:ext cx="2771980" cy="419437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8251" y="1325934"/>
            <a:ext cx="7539073" cy="584776"/>
            <a:chOff x="98250" y="1325934"/>
            <a:chExt cx="7539073" cy="584776"/>
          </a:xfrm>
        </p:grpSpPr>
        <p:sp>
          <p:nvSpPr>
            <p:cNvPr id="31" name="TextBox 30"/>
            <p:cNvSpPr txBox="1"/>
            <p:nvPr/>
          </p:nvSpPr>
          <p:spPr>
            <a:xfrm>
              <a:off x="1558732" y="1510600"/>
              <a:ext cx="60785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Analysis of morphological and biochemical markers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8250" y="1325934"/>
              <a:ext cx="156549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APOPTOSIS</a:t>
              </a:r>
              <a:endParaRPr lang="en-US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39728" y="226904"/>
            <a:ext cx="4443197" cy="6465846"/>
            <a:chOff x="4539727" y="226904"/>
            <a:chExt cx="4443197" cy="6465846"/>
          </a:xfrm>
        </p:grpSpPr>
        <p:grpSp>
          <p:nvGrpSpPr>
            <p:cNvPr id="7" name="Group 6"/>
            <p:cNvGrpSpPr/>
            <p:nvPr/>
          </p:nvGrpSpPr>
          <p:grpSpPr>
            <a:xfrm>
              <a:off x="4994238" y="226904"/>
              <a:ext cx="3534175" cy="1631323"/>
              <a:chOff x="5140243" y="226904"/>
              <a:chExt cx="3534175" cy="1631323"/>
            </a:xfrm>
          </p:grpSpPr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5140243" y="226904"/>
                <a:ext cx="3534175" cy="307777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latin typeface="Comic Sans MS" charset="0"/>
                    <a:ea typeface="ＭＳ Ｐゴシック" charset="-128"/>
                    <a:cs typeface="ＭＳ Ｐゴシック" charset="-128"/>
                  </a:rPr>
                  <a:t>Analysis of autophagy markers</a:t>
                </a:r>
                <a:endPara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167" name="Group 166"/>
              <p:cNvGrpSpPr/>
              <p:nvPr/>
            </p:nvGrpSpPr>
            <p:grpSpPr>
              <a:xfrm>
                <a:off x="5140243" y="892301"/>
                <a:ext cx="3534175" cy="965926"/>
                <a:chOff x="4313369" y="2190801"/>
                <a:chExt cx="3534175" cy="965926"/>
              </a:xfrm>
            </p:grpSpPr>
            <p:grpSp>
              <p:nvGrpSpPr>
                <p:cNvPr id="163" name="Group 162"/>
                <p:cNvGrpSpPr>
                  <a:grpSpLocks noChangeAspect="1"/>
                </p:cNvGrpSpPr>
                <p:nvPr/>
              </p:nvGrpSpPr>
              <p:grpSpPr>
                <a:xfrm>
                  <a:off x="4694466" y="2461581"/>
                  <a:ext cx="2771980" cy="695146"/>
                  <a:chOff x="1901825" y="3810000"/>
                  <a:chExt cx="4095750" cy="1027113"/>
                </a:xfrm>
              </p:grpSpPr>
              <p:pic>
                <p:nvPicPr>
                  <p:cNvPr id="164" name="Picture 81" descr="NAC HMA_02.tif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99" t="42577" r="46416" b="5574"/>
                  <a:stretch>
                    <a:fillRect/>
                  </a:stretch>
                </p:blipFill>
                <p:spPr bwMode="auto">
                  <a:xfrm>
                    <a:off x="1901825" y="3810000"/>
                    <a:ext cx="1330325" cy="10271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5" name="Picture 82" descr="HMA_03.tif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661" t="39659" r="30939"/>
                  <a:stretch>
                    <a:fillRect/>
                  </a:stretch>
                </p:blipFill>
                <p:spPr bwMode="auto">
                  <a:xfrm>
                    <a:off x="3294063" y="3821113"/>
                    <a:ext cx="1311275" cy="10048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6" name="Picture 83" descr="20 04.tif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5705" r="53261" b="3166"/>
                  <a:stretch>
                    <a:fillRect/>
                  </a:stretch>
                </p:blipFill>
                <p:spPr bwMode="auto">
                  <a:xfrm>
                    <a:off x="4667250" y="3821113"/>
                    <a:ext cx="1330325" cy="10048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62" name="Rectangle 6"/>
                <p:cNvSpPr>
                  <a:spLocks noChangeArrowheads="1"/>
                </p:cNvSpPr>
                <p:nvPr/>
              </p:nvSpPr>
              <p:spPr bwMode="auto">
                <a:xfrm>
                  <a:off x="4313369" y="2190801"/>
                  <a:ext cx="3534175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dirty="0" err="1" smtClean="0">
                      <a:solidFill>
                        <a:srgbClr val="FF0000"/>
                      </a:solidFill>
                      <a:latin typeface="Comic Sans MS" charset="0"/>
                      <a:ea typeface="ＭＳ Ｐゴシック" charset="-128"/>
                      <a:cs typeface="ＭＳ Ｐゴシック" charset="-128"/>
                    </a:rPr>
                    <a:t>Vacuolized</a:t>
                  </a:r>
                  <a:r>
                    <a:rPr lang="en-US" sz="1200" dirty="0" smtClean="0">
                      <a:solidFill>
                        <a:srgbClr val="FF0000"/>
                      </a:solidFill>
                      <a:latin typeface="Comic Sans MS" charset="0"/>
                      <a:ea typeface="ＭＳ Ｐゴシック" charset="-128"/>
                      <a:cs typeface="ＭＳ Ｐゴシック" charset="-128"/>
                    </a:rPr>
                    <a:t> </a:t>
                  </a:r>
                  <a:r>
                    <a:rPr lang="en-US" sz="1200" dirty="0">
                      <a:solidFill>
                        <a:srgbClr val="FF0000"/>
                      </a:solidFill>
                      <a:latin typeface="Comic Sans MS" charset="0"/>
                      <a:ea typeface="ＭＳ Ｐゴシック" charset="-128"/>
                      <a:cs typeface="ＭＳ Ｐゴシック" charset="-128"/>
                    </a:rPr>
                    <a:t>morphology</a:t>
                  </a:r>
                  <a:endParaRPr lang="en-US" sz="12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grpSp>
          <p:nvGrpSpPr>
            <p:cNvPr id="185" name="Group 184"/>
            <p:cNvGrpSpPr/>
            <p:nvPr/>
          </p:nvGrpSpPr>
          <p:grpSpPr>
            <a:xfrm>
              <a:off x="4539727" y="2149033"/>
              <a:ext cx="4443197" cy="1604320"/>
              <a:chOff x="4578214" y="2264485"/>
              <a:chExt cx="4443197" cy="1604320"/>
            </a:xfrm>
          </p:grpSpPr>
          <p:grpSp>
            <p:nvGrpSpPr>
              <p:cNvPr id="176" name="Group 175"/>
              <p:cNvGrpSpPr/>
              <p:nvPr/>
            </p:nvGrpSpPr>
            <p:grpSpPr>
              <a:xfrm>
                <a:off x="4578214" y="2264485"/>
                <a:ext cx="4374042" cy="1570145"/>
                <a:chOff x="4932259" y="2662165"/>
                <a:chExt cx="4374042" cy="1570145"/>
              </a:xfrm>
            </p:grpSpPr>
            <p:sp>
              <p:nvSpPr>
                <p:cNvPr id="168" name="TextBox 167"/>
                <p:cNvSpPr txBox="1"/>
                <p:nvPr/>
              </p:nvSpPr>
              <p:spPr>
                <a:xfrm>
                  <a:off x="6684117" y="2662165"/>
                  <a:ext cx="125519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LC3 </a:t>
                  </a:r>
                  <a:r>
                    <a:rPr lang="en-US" sz="1200" dirty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conversion</a:t>
                  </a:r>
                </a:p>
              </p:txBody>
            </p:sp>
            <p:grpSp>
              <p:nvGrpSpPr>
                <p:cNvPr id="175" name="Group 174"/>
                <p:cNvGrpSpPr/>
                <p:nvPr/>
              </p:nvGrpSpPr>
              <p:grpSpPr>
                <a:xfrm>
                  <a:off x="4932259" y="2935841"/>
                  <a:ext cx="4374042" cy="1296469"/>
                  <a:chOff x="4932259" y="2935841"/>
                  <a:chExt cx="4374042" cy="1296469"/>
                </a:xfrm>
              </p:grpSpPr>
              <p:pic>
                <p:nvPicPr>
                  <p:cNvPr id="169" name="Picture 16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77" t="10201" r="3972"/>
                  <a:stretch>
                    <a:fillRect/>
                  </a:stretch>
                </p:blipFill>
                <p:spPr bwMode="auto">
                  <a:xfrm>
                    <a:off x="4932259" y="2939164"/>
                    <a:ext cx="2303996" cy="128982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74" name="Group 173"/>
                  <p:cNvGrpSpPr>
                    <a:grpSpLocks noChangeAspect="1"/>
                  </p:cNvGrpSpPr>
                  <p:nvPr/>
                </p:nvGrpSpPr>
                <p:grpSpPr>
                  <a:xfrm>
                    <a:off x="7581429" y="2935841"/>
                    <a:ext cx="1724872" cy="1296469"/>
                    <a:chOff x="4343400" y="2951163"/>
                    <a:chExt cx="2984563" cy="2243301"/>
                  </a:xfrm>
                </p:grpSpPr>
                <p:pic>
                  <p:nvPicPr>
                    <p:cNvPr id="170" name="Picture 35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43400" y="2951163"/>
                      <a:ext cx="1465066" cy="10960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71" name="Picture 37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62897" y="2951163"/>
                      <a:ext cx="1465066" cy="10960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72" name="Picture 38"/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862897" y="4098388"/>
                      <a:ext cx="1465066" cy="10960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73" name="Picture 39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43400" y="4098388"/>
                      <a:ext cx="1465066" cy="10960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184" name="Group 183"/>
              <p:cNvGrpSpPr/>
              <p:nvPr/>
            </p:nvGrpSpPr>
            <p:grpSpPr>
              <a:xfrm>
                <a:off x="8500684" y="2945928"/>
                <a:ext cx="520727" cy="922877"/>
                <a:chOff x="8218446" y="2702196"/>
                <a:chExt cx="520727" cy="922877"/>
              </a:xfrm>
            </p:grpSpPr>
            <p:sp>
              <p:nvSpPr>
                <p:cNvPr id="181" name="TextBox 180"/>
                <p:cNvSpPr txBox="1"/>
                <p:nvPr/>
              </p:nvSpPr>
              <p:spPr>
                <a:xfrm>
                  <a:off x="8442974" y="2702196"/>
                  <a:ext cx="26966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rgbClr val="FFFF00"/>
                      </a:solidFill>
                      <a:latin typeface="Comic Sans MS"/>
                      <a:cs typeface="Comic Sans MS"/>
                    </a:rPr>
                    <a:t>C</a:t>
                  </a:r>
                  <a:endParaRPr lang="en-US" sz="1100" dirty="0">
                    <a:solidFill>
                      <a:srgbClr val="FFFF0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83" name="TextBox 182"/>
                <p:cNvSpPr txBox="1"/>
                <p:nvPr/>
              </p:nvSpPr>
              <p:spPr>
                <a:xfrm>
                  <a:off x="8218446" y="3363463"/>
                  <a:ext cx="52072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rgbClr val="FFFF00"/>
                      </a:solidFill>
                      <a:latin typeface="Comic Sans MS"/>
                      <a:cs typeface="Comic Sans MS"/>
                    </a:rPr>
                    <a:t>HMA</a:t>
                  </a:r>
                  <a:endParaRPr lang="en-US" sz="1100" dirty="0">
                    <a:solidFill>
                      <a:srgbClr val="FFFF00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4580987" y="3956761"/>
              <a:ext cx="4360677" cy="2735989"/>
              <a:chOff x="4558102" y="3956761"/>
              <a:chExt cx="4360677" cy="2735989"/>
            </a:xfrm>
          </p:grpSpPr>
          <p:grpSp>
            <p:nvGrpSpPr>
              <p:cNvPr id="180" name="Group 179"/>
              <p:cNvGrpSpPr/>
              <p:nvPr/>
            </p:nvGrpSpPr>
            <p:grpSpPr>
              <a:xfrm>
                <a:off x="4558102" y="4333049"/>
                <a:ext cx="2291834" cy="1983415"/>
                <a:chOff x="6047135" y="3930147"/>
                <a:chExt cx="2291834" cy="1983415"/>
              </a:xfrm>
            </p:grpSpPr>
            <p:pic>
              <p:nvPicPr>
                <p:cNvPr id="177" name="Picture 3" descr="mmc3.jpg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786" t="76744" r="26908" b="2305"/>
                <a:stretch/>
              </p:blipFill>
              <p:spPr bwMode="auto">
                <a:xfrm>
                  <a:off x="6047135" y="4258791"/>
                  <a:ext cx="2291834" cy="1654771"/>
                </a:xfrm>
                <a:prstGeom prst="rect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8" name="TextBox 177"/>
                <p:cNvSpPr txBox="1"/>
                <p:nvPr/>
              </p:nvSpPr>
              <p:spPr>
                <a:xfrm>
                  <a:off x="6434935" y="3930147"/>
                  <a:ext cx="151623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Protein expression</a:t>
                  </a:r>
                  <a:endParaRPr lang="en-US" sz="1200" dirty="0">
                    <a:solidFill>
                      <a:srgbClr val="FF0000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  <p:pic>
            <p:nvPicPr>
              <p:cNvPr id="193" name="Picture 192" descr="p62 IF.tif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4" t="5073" r="4503" b="5353"/>
              <a:stretch/>
            </p:blipFill>
            <p:spPr>
              <a:xfrm rot="16200000">
                <a:off x="6715736" y="4489708"/>
                <a:ext cx="2735989" cy="1670096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</p:grpSp>
      <p:sp>
        <p:nvSpPr>
          <p:cNvPr id="194" name="TextBox 193"/>
          <p:cNvSpPr txBox="1"/>
          <p:nvPr/>
        </p:nvSpPr>
        <p:spPr>
          <a:xfrm>
            <a:off x="38487" y="45951"/>
            <a:ext cx="16345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AUTOPHAGY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7612" y="677050"/>
            <a:ext cx="4175996" cy="6094343"/>
            <a:chOff x="57612" y="677050"/>
            <a:chExt cx="4175996" cy="6094343"/>
          </a:xfrm>
        </p:grpSpPr>
        <p:grpSp>
          <p:nvGrpSpPr>
            <p:cNvPr id="5" name="Group 4"/>
            <p:cNvGrpSpPr/>
            <p:nvPr/>
          </p:nvGrpSpPr>
          <p:grpSpPr>
            <a:xfrm>
              <a:off x="57612" y="677050"/>
              <a:ext cx="4175996" cy="6094343"/>
              <a:chOff x="57612" y="677048"/>
              <a:chExt cx="4175996" cy="6094343"/>
            </a:xfrm>
          </p:grpSpPr>
          <p:grpSp>
            <p:nvGrpSpPr>
              <p:cNvPr id="191" name="Group 190"/>
              <p:cNvGrpSpPr>
                <a:grpSpLocks noChangeAspect="1"/>
              </p:cNvGrpSpPr>
              <p:nvPr/>
            </p:nvGrpSpPr>
            <p:grpSpPr>
              <a:xfrm>
                <a:off x="674398" y="1846848"/>
                <a:ext cx="3275997" cy="4887657"/>
                <a:chOff x="1258665" y="1775094"/>
                <a:chExt cx="3024000" cy="4565399"/>
              </a:xfrm>
            </p:grpSpPr>
            <p:pic>
              <p:nvPicPr>
                <p:cNvPr id="189" name="Picture 1" descr="Figure 4.apo"/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044" t="11933" r="2659" b="24460"/>
                <a:stretch/>
              </p:blipFill>
              <p:spPr bwMode="auto">
                <a:xfrm>
                  <a:off x="1258665" y="1792994"/>
                  <a:ext cx="3024000" cy="45474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0" name="Oval 189"/>
                <p:cNvSpPr/>
                <p:nvPr/>
              </p:nvSpPr>
              <p:spPr>
                <a:xfrm>
                  <a:off x="1341143" y="1775094"/>
                  <a:ext cx="218096" cy="2180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57612" y="677048"/>
                <a:ext cx="4175996" cy="6094343"/>
                <a:chOff x="275705" y="677048"/>
                <a:chExt cx="4175996" cy="6094343"/>
              </a:xfrm>
            </p:grpSpPr>
            <p:sp>
              <p:nvSpPr>
                <p:cNvPr id="188" name="Rectangle 7"/>
                <p:cNvSpPr>
                  <a:spLocks noChangeArrowheads="1"/>
                </p:cNvSpPr>
                <p:nvPr/>
              </p:nvSpPr>
              <p:spPr bwMode="auto">
                <a:xfrm>
                  <a:off x="275705" y="677048"/>
                  <a:ext cx="4175996" cy="830997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600" dirty="0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Active </a:t>
                  </a:r>
                  <a:r>
                    <a:rPr lang="en-GB" sz="1600" dirty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involvement of autophagy in drug resistance of cancer </a:t>
                  </a:r>
                  <a:r>
                    <a:rPr lang="en-GB" sz="1600" dirty="0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cells, given that it can </a:t>
                  </a:r>
                  <a:r>
                    <a:rPr lang="en-GB" sz="1600" dirty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antagonize </a:t>
                  </a:r>
                  <a:r>
                    <a:rPr lang="en-GB" sz="1600" dirty="0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drug-induced apoptosis </a:t>
                  </a:r>
                  <a:endParaRPr lang="en-GB" sz="1600" dirty="0">
                    <a:solidFill>
                      <a:srgbClr val="FF000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92" name="Rectangle 191"/>
                <p:cNvSpPr/>
                <p:nvPr/>
              </p:nvSpPr>
              <p:spPr>
                <a:xfrm>
                  <a:off x="671704" y="1731391"/>
                  <a:ext cx="3383999" cy="5040000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" name="CasellaDiTesto 1"/>
            <p:cNvSpPr txBox="1"/>
            <p:nvPr/>
          </p:nvSpPr>
          <p:spPr>
            <a:xfrm>
              <a:off x="763749" y="3393713"/>
              <a:ext cx="1069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Autophagy</a:t>
              </a:r>
              <a:endParaRPr lang="it-IT" sz="14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62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87" y="82389"/>
            <a:ext cx="436027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OTHER PARADIGMS OF CELL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DEATH</a:t>
            </a:r>
          </a:p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Accumulation of poly(ADP-ribose)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290" y="284480"/>
            <a:ext cx="9069256" cy="3486776"/>
            <a:chOff x="20290" y="284480"/>
            <a:chExt cx="9069256" cy="3486776"/>
          </a:xfrm>
        </p:grpSpPr>
        <p:sp>
          <p:nvSpPr>
            <p:cNvPr id="26" name="TextBox 16"/>
            <p:cNvSpPr txBox="1">
              <a:spLocks noChangeArrowheads="1"/>
            </p:cNvSpPr>
            <p:nvPr/>
          </p:nvSpPr>
          <p:spPr bwMode="auto">
            <a:xfrm>
              <a:off x="6772700" y="643638"/>
              <a:ext cx="1691974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 smtClean="0">
                  <a:solidFill>
                    <a:srgbClr val="FF0000"/>
                  </a:solidFill>
                  <a:latin typeface="Comic Sans MS" charset="0"/>
                  <a:ea typeface="MS PGothic" charset="0"/>
                  <a:cs typeface="MS PGothic" charset="0"/>
                </a:rPr>
                <a:t>AIF translocation </a:t>
              </a:r>
              <a:endParaRPr lang="en-US" sz="1200" dirty="0">
                <a:solidFill>
                  <a:srgbClr val="FF0000"/>
                </a:solidFill>
                <a:latin typeface="Comic Sans MS" charset="0"/>
                <a:ea typeface="MS PGothic" charset="0"/>
                <a:cs typeface="MS PGothic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0290" y="284480"/>
              <a:ext cx="9069256" cy="3486776"/>
              <a:chOff x="20290" y="284480"/>
              <a:chExt cx="9069256" cy="3486776"/>
            </a:xfrm>
          </p:grpSpPr>
          <p:sp>
            <p:nvSpPr>
              <p:cNvPr id="25" name="Rectangle 6"/>
              <p:cNvSpPr>
                <a:spLocks noChangeArrowheads="1"/>
              </p:cNvSpPr>
              <p:nvPr/>
            </p:nvSpPr>
            <p:spPr bwMode="auto">
              <a:xfrm>
                <a:off x="5937231" y="284480"/>
                <a:ext cx="3131991" cy="307777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latin typeface="Comic Sans MS" charset="0"/>
                    <a:ea typeface="ＭＳ Ｐゴシック" charset="-128"/>
                    <a:cs typeface="ＭＳ Ｐゴシック" charset="-128"/>
                  </a:rPr>
                  <a:t>Analysis of </a:t>
                </a:r>
                <a:r>
                  <a:rPr lang="en-US" sz="1400" dirty="0" err="1" smtClean="0">
                    <a:latin typeface="Comic Sans MS" charset="0"/>
                    <a:ea typeface="ＭＳ Ｐゴシック" charset="-128"/>
                    <a:cs typeface="ＭＳ Ｐゴシック" charset="-128"/>
                  </a:rPr>
                  <a:t>parthanatos</a:t>
                </a:r>
                <a:r>
                  <a:rPr lang="en-US" sz="1400" dirty="0" smtClean="0">
                    <a:latin typeface="Comic Sans MS" charset="0"/>
                    <a:ea typeface="ＭＳ Ｐゴシック" charset="-128"/>
                    <a:cs typeface="ＭＳ Ｐゴシック" charset="-128"/>
                  </a:rPr>
                  <a:t> markers</a:t>
                </a:r>
                <a:endPara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20290" y="874463"/>
                <a:ext cx="9069256" cy="2896793"/>
                <a:chOff x="20290" y="874463"/>
                <a:chExt cx="9069256" cy="2896793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0290" y="874463"/>
                  <a:ext cx="9028642" cy="2636298"/>
                  <a:chOff x="176564" y="3923016"/>
                  <a:chExt cx="9028642" cy="2636298"/>
                </a:xfrm>
              </p:grpSpPr>
              <p:pic>
                <p:nvPicPr>
                  <p:cNvPr id="21505" name="Picture 3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698" t="28500" b="56283"/>
                  <a:stretch/>
                </p:blipFill>
                <p:spPr bwMode="auto">
                  <a:xfrm>
                    <a:off x="176564" y="3923016"/>
                    <a:ext cx="6032171" cy="910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" name="Picture 9" descr="AIF2009.tiff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4706" b="-2"/>
                  <a:stretch>
                    <a:fillRect/>
                  </a:stretch>
                </p:blipFill>
                <p:spPr bwMode="auto">
                  <a:xfrm>
                    <a:off x="6147633" y="4027774"/>
                    <a:ext cx="3057573" cy="253154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1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346262" y="5139869"/>
                    <a:ext cx="5692775" cy="1406617"/>
                    <a:chOff x="1801616" y="4980035"/>
                    <a:chExt cx="5692263" cy="1406544"/>
                  </a:xfrm>
                </p:grpSpPr>
                <p:sp>
                  <p:nvSpPr>
                    <p:cNvPr id="12" name="Text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54109" y="4980035"/>
                      <a:ext cx="2339770" cy="3077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1400" i="1" dirty="0">
                          <a:solidFill>
                            <a:srgbClr val="FF0000"/>
                          </a:solidFill>
                          <a:latin typeface="Comic Sans MS" charset="0"/>
                          <a:ea typeface="MS PGothic" charset="0"/>
                          <a:cs typeface="MS PGothic" charset="0"/>
                        </a:rPr>
                        <a:t>Increased </a:t>
                      </a:r>
                      <a:r>
                        <a:rPr lang="en-US" sz="1400" i="1" dirty="0" smtClean="0">
                          <a:solidFill>
                            <a:srgbClr val="FF0000"/>
                          </a:solidFill>
                          <a:latin typeface="Comic Sans MS" charset="0"/>
                          <a:ea typeface="MS PGothic" charset="0"/>
                          <a:cs typeface="MS PGothic" charset="0"/>
                        </a:rPr>
                        <a:t>PAR synthesis</a:t>
                      </a:r>
                      <a:endParaRPr lang="en-US" sz="1400" i="1" dirty="0">
                        <a:solidFill>
                          <a:srgbClr val="FF0000"/>
                        </a:solidFill>
                        <a:latin typeface="Comic Sans MS" charset="0"/>
                        <a:ea typeface="MS PGothic" charset="0"/>
                        <a:cs typeface="MS PGothic" charset="0"/>
                      </a:endParaRPr>
                    </a:p>
                  </p:txBody>
                </p:sp>
                <p:grpSp>
                  <p:nvGrpSpPr>
                    <p:cNvPr id="13" name="Group 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01616" y="5283916"/>
                      <a:ext cx="5692263" cy="1102663"/>
                      <a:chOff x="1801616" y="5283916"/>
                      <a:chExt cx="5692263" cy="1102663"/>
                    </a:xfrm>
                  </p:grpSpPr>
                  <p:grpSp>
                    <p:nvGrpSpPr>
                      <p:cNvPr id="14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801616" y="5283916"/>
                        <a:ext cx="5651560" cy="864023"/>
                        <a:chOff x="1040964" y="2470401"/>
                        <a:chExt cx="5651269" cy="863999"/>
                      </a:xfrm>
                    </p:grpSpPr>
                    <p:pic>
                      <p:nvPicPr>
                        <p:cNvPr id="21" name="Picture 20"/>
                        <p:cNvPicPr>
                          <a:picLocks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0590" t="46191" r="12349" b="31500"/>
                        <a:stretch>
                          <a:fillRect/>
                        </a:stretch>
                      </p:blipFill>
                      <p:spPr bwMode="auto">
                        <a:xfrm>
                          <a:off x="4280233" y="2481350"/>
                          <a:ext cx="2412000" cy="8421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2" name="Picture 1" descr="pag5.jp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2120" t="34155" r="60594" b="27811"/>
                        <a:stretch>
                          <a:fillRect/>
                        </a:stretch>
                      </p:blipFill>
                      <p:spPr bwMode="auto">
                        <a:xfrm>
                          <a:off x="3544976" y="2470401"/>
                          <a:ext cx="631810" cy="8639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3" name="Picture 2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462" t="9822" r="10783" b="67641"/>
                        <a:stretch>
                          <a:fillRect/>
                        </a:stretch>
                      </p:blipFill>
                      <p:spPr bwMode="auto">
                        <a:xfrm>
                          <a:off x="1040964" y="2481349"/>
                          <a:ext cx="2400564" cy="842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cxnSp>
                    <p:nvCxnSpPr>
                      <p:cNvPr id="15" name="Straight Connector 14"/>
                      <p:cNvCxnSpPr/>
                      <p:nvPr/>
                    </p:nvCxnSpPr>
                    <p:spPr bwMode="auto">
                      <a:xfrm>
                        <a:off x="1801616" y="6375468"/>
                        <a:ext cx="2808034" cy="11111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" name="Straight Connector 15"/>
                      <p:cNvCxnSpPr/>
                      <p:nvPr/>
                    </p:nvCxnSpPr>
                    <p:spPr bwMode="auto">
                      <a:xfrm>
                        <a:off x="4603301" y="6157991"/>
                        <a:ext cx="0" cy="22382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" name="TextBox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642118" y="6098841"/>
                        <a:ext cx="708333" cy="2769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1200">
                            <a:latin typeface="Comic Sans MS" charset="0"/>
                            <a:ea typeface="MS PGothic" charset="0"/>
                            <a:cs typeface="MS PGothic" charset="0"/>
                          </a:rPr>
                          <a:t>Control</a:t>
                        </a:r>
                      </a:p>
                    </p:txBody>
                  </p:sp>
                  <p:cxnSp>
                    <p:nvCxnSpPr>
                      <p:cNvPr id="18" name="Straight Connector 17"/>
                      <p:cNvCxnSpPr/>
                      <p:nvPr/>
                    </p:nvCxnSpPr>
                    <p:spPr bwMode="auto">
                      <a:xfrm>
                        <a:off x="4685844" y="6380229"/>
                        <a:ext cx="2808035" cy="6350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" name="Straight Connector 18"/>
                      <p:cNvCxnSpPr/>
                      <p:nvPr/>
                    </p:nvCxnSpPr>
                    <p:spPr bwMode="auto">
                      <a:xfrm>
                        <a:off x="4692193" y="6157991"/>
                        <a:ext cx="0" cy="22382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0" name="TextBox 1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899062" y="6098387"/>
                        <a:ext cx="551228" cy="2769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Calibri" charset="0"/>
                            <a:ea typeface="ＭＳ Ｐゴシック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1200">
                            <a:latin typeface="Comic Sans MS" charset="0"/>
                            <a:ea typeface="MS PGothic" charset="0"/>
                            <a:cs typeface="MS PGothic" charset="0"/>
                          </a:rPr>
                          <a:t>HMA</a:t>
                        </a:r>
                      </a:p>
                    </p:txBody>
                  </p:sp>
                </p:grpSp>
              </p:grpSp>
            </p:grpSp>
            <p:cxnSp>
              <p:nvCxnSpPr>
                <p:cNvPr id="42" name="Straight Connector 41"/>
                <p:cNvCxnSpPr>
                  <a:cxnSpLocks noChangeShapeType="1"/>
                </p:cNvCxnSpPr>
                <p:nvPr/>
              </p:nvCxnSpPr>
              <p:spPr bwMode="auto">
                <a:xfrm flipV="1">
                  <a:off x="67784" y="3760143"/>
                  <a:ext cx="9021762" cy="1111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grpSp>
        <p:nvGrpSpPr>
          <p:cNvPr id="21507" name="Group 21506"/>
          <p:cNvGrpSpPr/>
          <p:nvPr/>
        </p:nvGrpSpPr>
        <p:grpSpPr>
          <a:xfrm>
            <a:off x="106016" y="4060113"/>
            <a:ext cx="8857192" cy="2537644"/>
            <a:chOff x="212030" y="3995973"/>
            <a:chExt cx="8857192" cy="2537644"/>
          </a:xfrm>
        </p:grpSpPr>
        <p:grpSp>
          <p:nvGrpSpPr>
            <p:cNvPr id="29" name="Group 28"/>
            <p:cNvGrpSpPr/>
            <p:nvPr/>
          </p:nvGrpSpPr>
          <p:grpSpPr>
            <a:xfrm>
              <a:off x="212030" y="4548060"/>
              <a:ext cx="6219832" cy="1557520"/>
              <a:chOff x="131085" y="1808369"/>
              <a:chExt cx="6219832" cy="155752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68" t="49290" r="-3671" b="25848"/>
              <a:stretch/>
            </p:blipFill>
            <p:spPr bwMode="auto">
              <a:xfrm>
                <a:off x="143914" y="1808369"/>
                <a:ext cx="6207003" cy="1488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ight Triangle 30"/>
              <p:cNvSpPr/>
              <p:nvPr/>
            </p:nvSpPr>
            <p:spPr>
              <a:xfrm>
                <a:off x="131085" y="2761052"/>
                <a:ext cx="1654964" cy="60483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06" name="Group 21505"/>
            <p:cNvGrpSpPr/>
            <p:nvPr/>
          </p:nvGrpSpPr>
          <p:grpSpPr>
            <a:xfrm>
              <a:off x="5937231" y="3995973"/>
              <a:ext cx="3131991" cy="2537644"/>
              <a:chOff x="5937231" y="3995973"/>
              <a:chExt cx="3131991" cy="2537644"/>
            </a:xfrm>
          </p:grpSpPr>
          <p:sp>
            <p:nvSpPr>
              <p:cNvPr id="41" name="TextBox 13"/>
              <p:cNvSpPr txBox="1">
                <a:spLocks noChangeArrowheads="1"/>
              </p:cNvSpPr>
              <p:nvPr/>
            </p:nvSpPr>
            <p:spPr bwMode="auto">
              <a:xfrm>
                <a:off x="6789757" y="4613931"/>
                <a:ext cx="1562100" cy="260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100" dirty="0">
                    <a:latin typeface="Comic Sans MS" charset="0"/>
                    <a:ea typeface="MS PGothic" charset="0"/>
                    <a:cs typeface="MS PGothic" charset="0"/>
                  </a:rPr>
                  <a:t>C        </a:t>
                </a:r>
                <a:r>
                  <a:rPr lang="en-US" sz="1100" dirty="0" smtClean="0">
                    <a:latin typeface="Comic Sans MS" charset="0"/>
                    <a:ea typeface="MS PGothic" charset="0"/>
                    <a:cs typeface="MS PGothic" charset="0"/>
                  </a:rPr>
                  <a:t>     </a:t>
                </a:r>
                <a:r>
                  <a:rPr lang="en-US" sz="1100" dirty="0">
                    <a:latin typeface="Comic Sans MS" charset="0"/>
                    <a:ea typeface="MS PGothic" charset="0"/>
                    <a:cs typeface="MS PGothic" charset="0"/>
                  </a:rPr>
                  <a:t>HMA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578335" y="4363531"/>
                <a:ext cx="15162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Protein expression</a:t>
                </a:r>
                <a:endParaRPr lang="en-US" sz="12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33" name="Rectangle 6"/>
              <p:cNvSpPr>
                <a:spLocks noChangeArrowheads="1"/>
              </p:cNvSpPr>
              <p:nvPr/>
            </p:nvSpPr>
            <p:spPr bwMode="auto">
              <a:xfrm>
                <a:off x="5937231" y="3995973"/>
                <a:ext cx="3131991" cy="307777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latin typeface="Comic Sans MS" charset="0"/>
                    <a:ea typeface="ＭＳ Ｐゴシック" charset="-128"/>
                    <a:cs typeface="ＭＳ Ｐゴシック" charset="-128"/>
                  </a:rPr>
                  <a:t>Analysis of necroptosis  markers</a:t>
                </a:r>
                <a:endPara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21504" name="Group 21503"/>
              <p:cNvGrpSpPr/>
              <p:nvPr/>
            </p:nvGrpSpPr>
            <p:grpSpPr>
              <a:xfrm>
                <a:off x="6431862" y="4934068"/>
                <a:ext cx="2227940" cy="1599549"/>
                <a:chOff x="6431862" y="4934068"/>
                <a:chExt cx="2227940" cy="1599549"/>
              </a:xfrm>
            </p:grpSpPr>
            <p:sp>
              <p:nvSpPr>
                <p:cNvPr id="37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8026251" y="5049133"/>
                  <a:ext cx="487320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100" dirty="0">
                      <a:latin typeface="Comic Sans MS" charset="0"/>
                      <a:ea typeface="MS PGothic" charset="0"/>
                      <a:cs typeface="MS PGothic" charset="0"/>
                    </a:rPr>
                    <a:t>RIP1</a:t>
                  </a:r>
                </a:p>
              </p:txBody>
            </p:sp>
            <p:sp>
              <p:nvSpPr>
                <p:cNvPr id="38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8026251" y="5427394"/>
                  <a:ext cx="509913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100" dirty="0">
                      <a:latin typeface="Comic Sans MS" charset="0"/>
                      <a:ea typeface="MS PGothic" charset="0"/>
                      <a:cs typeface="MS PGothic" charset="0"/>
                    </a:rPr>
                    <a:t>RIP3</a:t>
                  </a:r>
                </a:p>
              </p:txBody>
            </p:sp>
            <p:sp>
              <p:nvSpPr>
                <p:cNvPr id="39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8026251" y="6071867"/>
                  <a:ext cx="63355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100" dirty="0">
                      <a:latin typeface="Comic Sans MS" charset="0"/>
                      <a:ea typeface="MS PGothic" charset="0"/>
                      <a:cs typeface="MS PGothic" charset="0"/>
                    </a:rPr>
                    <a:t>tubulin</a:t>
                  </a:r>
                </a:p>
              </p:txBody>
            </p:sp>
            <p:sp>
              <p:nvSpPr>
                <p:cNvPr id="40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8026251" y="5760927"/>
                  <a:ext cx="55075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100" dirty="0">
                      <a:latin typeface="Comic Sans MS" charset="0"/>
                      <a:ea typeface="MS PGothic" charset="0"/>
                      <a:cs typeface="MS PGothic" charset="0"/>
                    </a:rPr>
                    <a:t>MLKL</a:t>
                  </a:r>
                </a:p>
              </p:txBody>
            </p:sp>
            <p:pic>
              <p:nvPicPr>
                <p:cNvPr id="44" name="Picture 43" descr="necroptosis wb .tif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1463" r="47467"/>
                <a:stretch/>
              </p:blipFill>
              <p:spPr>
                <a:xfrm>
                  <a:off x="6431862" y="4934068"/>
                  <a:ext cx="1662708" cy="159954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933</Words>
  <Application>Microsoft Macintosh PowerPoint</Application>
  <PresentationFormat>On-screen Show (4:3)</PresentationFormat>
  <Paragraphs>204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IGM-CNR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Alessandra Montecucco</dc:creator>
  <cp:lastModifiedBy>Ivana Scovassi</cp:lastModifiedBy>
  <cp:revision>530</cp:revision>
  <cp:lastPrinted>2016-02-26T15:09:41Z</cp:lastPrinted>
  <dcterms:created xsi:type="dcterms:W3CDTF">2013-04-11T16:42:57Z</dcterms:created>
  <dcterms:modified xsi:type="dcterms:W3CDTF">2016-02-29T08:14:04Z</dcterms:modified>
</cp:coreProperties>
</file>