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2"/>
  </p:notesMasterIdLst>
  <p:sldIdLst>
    <p:sldId id="260" r:id="rId2"/>
    <p:sldId id="261" r:id="rId3"/>
    <p:sldId id="353" r:id="rId4"/>
    <p:sldId id="264" r:id="rId5"/>
    <p:sldId id="327" r:id="rId6"/>
    <p:sldId id="311" r:id="rId7"/>
    <p:sldId id="320" r:id="rId8"/>
    <p:sldId id="360" r:id="rId9"/>
    <p:sldId id="354" r:id="rId10"/>
    <p:sldId id="342" r:id="rId11"/>
    <p:sldId id="323" r:id="rId12"/>
    <p:sldId id="356" r:id="rId13"/>
    <p:sldId id="355" r:id="rId14"/>
    <p:sldId id="324" r:id="rId15"/>
    <p:sldId id="358" r:id="rId16"/>
    <p:sldId id="359" r:id="rId17"/>
    <p:sldId id="309" r:id="rId18"/>
    <p:sldId id="345" r:id="rId19"/>
    <p:sldId id="369" r:id="rId20"/>
    <p:sldId id="258" r:id="rId21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2A7CD6"/>
    <a:srgbClr val="CCECFF"/>
    <a:srgbClr val="66CCFF"/>
    <a:srgbClr val="FF0000"/>
    <a:srgbClr val="0000FF"/>
    <a:srgbClr val="FF9900"/>
    <a:srgbClr val="FF3300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184" autoAdjust="0"/>
  </p:normalViewPr>
  <p:slideViewPr>
    <p:cSldViewPr>
      <p:cViewPr>
        <p:scale>
          <a:sx n="77" d="100"/>
          <a:sy n="77" d="100"/>
        </p:scale>
        <p:origin x="-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456ED2D-1285-4AC2-8F4A-BDE0759D9738}" type="datetimeFigureOut">
              <a:rPr lang="it-IT"/>
              <a:pPr>
                <a:defRPr/>
              </a:pPr>
              <a:t>15/03/2016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1CF53E6-CC28-447B-A32F-CA7874C46B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F53E6-CC28-447B-A32F-CA7874C46BFA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F53E6-CC28-447B-A32F-CA7874C46BFA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4CA20-4A92-4748-9698-551F056FB9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FD0BE-3662-4AB2-8044-E1F6939DE5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957E-C8F6-49BC-BE64-B2104D924D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673C6-D5DE-45FE-BC8D-2311AF8366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4929-9FAE-4A5B-A718-4701ACDCD3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1561E-B656-4198-84AC-9CCDC61ACE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3CBBA-33B3-40EB-9FA4-C42119B1BA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9A749-8164-4BD6-B519-5E50F5AA79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B595B-EC28-456F-8256-1F64ACE544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3AAAC-88A7-404E-AFFB-A6B9E3D0DF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1D047-53E4-4288-896D-869EEC50A8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6C0016D-1B2B-4840-BED7-E6DE41A81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cnr.i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cnr.it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cnr.i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in.cnr.it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in.cnr.it/" TargetMode="Externa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2.png"/><Relationship Id="rId10" Type="http://schemas.openxmlformats.org/officeDocument/2006/relationships/image" Target="../media/image70.png"/><Relationship Id="rId4" Type="http://schemas.openxmlformats.org/officeDocument/2006/relationships/hyperlink" Target="http://www.in.cnr.it/" TargetMode="External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19.png"/><Relationship Id="rId7" Type="http://schemas.openxmlformats.org/officeDocument/2006/relationships/image" Target="../media/image65.png"/><Relationship Id="rId12" Type="http://schemas.openxmlformats.org/officeDocument/2006/relationships/image" Target="../media/image40.png"/><Relationship Id="rId17" Type="http://schemas.openxmlformats.org/officeDocument/2006/relationships/image" Target="../media/image78.png"/><Relationship Id="rId2" Type="http://schemas.openxmlformats.org/officeDocument/2006/relationships/image" Target="../media/image14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73.jpeg"/><Relationship Id="rId5" Type="http://schemas.openxmlformats.org/officeDocument/2006/relationships/image" Target="../media/image28.jpe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26.jpeg"/><Relationship Id="rId9" Type="http://schemas.openxmlformats.org/officeDocument/2006/relationships/image" Target="../media/image23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cnr.i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in.cnr.it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in.cnr.it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in.cnr.it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in.cnr.it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cnr.it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6011863" y="6237288"/>
            <a:ext cx="2829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latin typeface="Comic Sans MS" pitchFamily="66" charset="0"/>
              </a:rPr>
              <a:t>Pavia 29 febbraio 2016</a:t>
            </a:r>
            <a:endParaRPr lang="it-IT" b="1" dirty="0">
              <a:latin typeface="Comic Sans MS" pitchFamily="66" charset="0"/>
            </a:endParaRPr>
          </a:p>
        </p:txBody>
      </p:sp>
      <p:pic>
        <p:nvPicPr>
          <p:cNvPr id="8196" name="Picture 16" descr="http://www.in.cnr.it/images/SlideShow/banner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00213"/>
            <a:ext cx="8572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5" descr="ISTITUTO DI NEUROSCIENZ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76250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1557947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it-IT" b="1" dirty="0" smtClean="0">
                <a:solidFill>
                  <a:srgbClr val="339933"/>
                </a:solidFill>
                <a:ea typeface="Times New Roman" pitchFamily="18" charset="0"/>
                <a:cs typeface="Times New Roman" pitchFamily="18" charset="0"/>
              </a:rPr>
              <a:t>CELLULE STAMINALI</a:t>
            </a:r>
            <a:endParaRPr lang="it-IT" b="1" dirty="0">
              <a:solidFill>
                <a:srgbClr val="339933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71600" y="2134011"/>
            <a:ext cx="59046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Utilizzando modelli in vivo e in vitro, compresi </a:t>
            </a:r>
            <a:r>
              <a:rPr lang="it-IT" sz="1600" b="1" dirty="0" smtClean="0">
                <a:solidFill>
                  <a:srgbClr val="00B050"/>
                </a:solidFill>
              </a:rPr>
              <a:t>neuroni ottenuti da cellule </a:t>
            </a:r>
            <a:r>
              <a:rPr lang="it-IT" sz="1600" b="1" dirty="0" err="1" smtClean="0">
                <a:solidFill>
                  <a:srgbClr val="00B050"/>
                </a:solidFill>
              </a:rPr>
              <a:t>hIPSC</a:t>
            </a:r>
            <a:r>
              <a:rPr lang="it-IT" sz="1600" dirty="0" smtClean="0"/>
              <a:t>​​, siamo particolarmente interessati a studiare la funzione di proteine ​​come </a:t>
            </a:r>
            <a:r>
              <a:rPr lang="it-IT" sz="1600" dirty="0" err="1" smtClean="0"/>
              <a:t>Shank</a:t>
            </a:r>
            <a:r>
              <a:rPr lang="it-IT" sz="1600" dirty="0" smtClean="0"/>
              <a:t>, IL1RAPL1 e MeCP2, che sono codificate da geni mutati o </a:t>
            </a:r>
            <a:r>
              <a:rPr lang="it-IT" sz="1600" dirty="0" err="1" smtClean="0"/>
              <a:t>deleti</a:t>
            </a:r>
            <a:r>
              <a:rPr lang="it-IT" sz="1600" dirty="0" smtClean="0"/>
              <a:t> in pazienti affetti da disabilità intellettiva e disturbi dello spettro autistico. </a:t>
            </a:r>
          </a:p>
          <a:p>
            <a:pPr eaLnBrk="0" hangingPunct="0"/>
            <a:r>
              <a:rPr lang="it-IT" sz="1600" dirty="0" smtClean="0"/>
              <a:t> </a:t>
            </a:r>
          </a:p>
          <a:p>
            <a:pPr eaLnBrk="0" hangingPunct="0"/>
            <a:r>
              <a:rPr lang="it-IT" sz="1600" dirty="0" smtClean="0"/>
              <a:t> </a:t>
            </a:r>
          </a:p>
          <a:p>
            <a:pPr eaLnBrk="0" hangingPunct="0"/>
            <a:r>
              <a:rPr lang="it-IT" sz="1600" dirty="0" smtClean="0"/>
              <a:t>  </a:t>
            </a:r>
            <a:endParaRPr lang="it-IT" sz="12000" dirty="0"/>
          </a:p>
        </p:txBody>
      </p:sp>
      <p:pic>
        <p:nvPicPr>
          <p:cNvPr id="10" name="Picture 2" descr="sal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645024"/>
            <a:ext cx="457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827584" y="5733256"/>
            <a:ext cx="146841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it-IT" sz="1400" b="1" dirty="0" smtClean="0">
                <a:cs typeface="Arial" pitchFamily="34" charset="0"/>
              </a:rPr>
              <a:t>Vania Broccoli </a:t>
            </a:r>
          </a:p>
          <a:p>
            <a:pPr marL="0" lvl="1"/>
            <a:r>
              <a:rPr lang="it-IT" sz="1400" b="1" dirty="0" smtClean="0">
                <a:cs typeface="Arial" pitchFamily="34" charset="0"/>
              </a:rPr>
              <a:t>Carlo Sala e </a:t>
            </a:r>
          </a:p>
          <a:p>
            <a:pPr marL="0" lvl="1"/>
            <a:r>
              <a:rPr lang="it-IT" sz="1400" b="1" dirty="0" smtClean="0">
                <a:cs typeface="Arial" pitchFamily="34" charset="0"/>
              </a:rPr>
              <a:t>Chiara </a:t>
            </a:r>
            <a:r>
              <a:rPr lang="it-IT" sz="1400" b="1" dirty="0" err="1" smtClean="0">
                <a:cs typeface="Arial" pitchFamily="34" charset="0"/>
              </a:rPr>
              <a:t>Verpelli</a:t>
            </a:r>
            <a:endParaRPr lang="it-IT" sz="1400" b="1" dirty="0" smtClean="0">
              <a:cs typeface="Arial" pitchFamily="34" charset="0"/>
            </a:endParaRPr>
          </a:p>
        </p:txBody>
      </p:sp>
      <p:pic>
        <p:nvPicPr>
          <p:cNvPr id="7" name="Picture 15" descr="ISTITUTO DI NEUROSCIENZ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3131840" y="5373216"/>
            <a:ext cx="5616624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buFontTx/>
              <a:buChar char="•"/>
            </a:pPr>
            <a:endParaRPr lang="it-IT" sz="900" dirty="0" smtClean="0"/>
          </a:p>
          <a:p>
            <a:pPr lvl="0" algn="just" eaLnBrk="0" hangingPunct="0"/>
            <a:r>
              <a:rPr lang="it-IT" sz="1600" dirty="0" smtClean="0">
                <a:solidFill>
                  <a:srgbClr val="000000"/>
                </a:solidFill>
                <a:ea typeface="Osaka-??" charset="-128"/>
                <a:cs typeface="Times New Roman" pitchFamily="18" charset="0"/>
              </a:rPr>
              <a:t>Tecniche di </a:t>
            </a:r>
            <a:r>
              <a:rPr lang="it-IT" sz="1600" b="1" dirty="0" smtClean="0">
                <a:solidFill>
                  <a:srgbClr val="000000"/>
                </a:solidFill>
                <a:ea typeface="Osaka-??" charset="-128"/>
                <a:cs typeface="Times New Roman" pitchFamily="18" charset="0"/>
              </a:rPr>
              <a:t>riprogrammazione di cellule somatiche da pazienti</a:t>
            </a:r>
            <a:r>
              <a:rPr lang="it-IT" sz="1600" dirty="0" smtClean="0">
                <a:solidFill>
                  <a:srgbClr val="000000"/>
                </a:solidFill>
                <a:ea typeface="Osaka-??" charset="-128"/>
                <a:cs typeface="Times New Roman" pitchFamily="18" charset="0"/>
              </a:rPr>
              <a:t> a cellule </a:t>
            </a:r>
            <a:r>
              <a:rPr lang="it-IT" sz="1600" dirty="0" err="1" smtClean="0">
                <a:solidFill>
                  <a:srgbClr val="000000"/>
                </a:solidFill>
                <a:ea typeface="Osaka-??" charset="-128"/>
                <a:cs typeface="Times New Roman" pitchFamily="18" charset="0"/>
              </a:rPr>
              <a:t>pluripotenti</a:t>
            </a:r>
            <a:r>
              <a:rPr lang="it-IT" sz="1600" dirty="0" smtClean="0">
                <a:solidFill>
                  <a:srgbClr val="000000"/>
                </a:solidFill>
                <a:ea typeface="Osaka-??" charset="-128"/>
                <a:cs typeface="Times New Roman" pitchFamily="18" charset="0"/>
              </a:rPr>
              <a:t> e successivo differenziamento neuronale per studio di meccanismi molecolari, per studio della risposta a farmaci e  </a:t>
            </a:r>
            <a:r>
              <a:rPr lang="it-IT" sz="1600" b="1" dirty="0" smtClean="0">
                <a:solidFill>
                  <a:srgbClr val="000000"/>
                </a:solidFill>
                <a:ea typeface="Osaka-??" charset="-128"/>
                <a:cs typeface="Times New Roman" pitchFamily="18" charset="0"/>
              </a:rPr>
              <a:t>medicina personalizzata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ISTITUTO DI NEUROSCIENZ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683568" y="3159551"/>
            <a:ext cx="48965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Osaka-??"/>
                <a:cs typeface="Times New Roman" pitchFamily="18" charset="0"/>
              </a:rPr>
              <a:t>Tecniche di 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Osaka-??"/>
                <a:cs typeface="Times New Roman" pitchFamily="18" charset="0"/>
              </a:rPr>
              <a:t>microscopia elettronica,  video </a:t>
            </a:r>
            <a:r>
              <a:rPr kumimoji="0" lang="it-IT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Osaka-??"/>
                <a:cs typeface="Times New Roman" pitchFamily="18" charset="0"/>
              </a:rPr>
              <a:t>imaging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Osaka-??"/>
                <a:cs typeface="Times New Roman" pitchFamily="18" charset="0"/>
              </a:rPr>
              <a:t>,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Osaka-??"/>
                <a:cs typeface="Times New Roman" pitchFamily="18" charset="0"/>
              </a:rPr>
              <a:t>per lo studio del traffico  di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Osaka-??"/>
                <a:cs typeface="Times New Roman" pitchFamily="18" charset="0"/>
              </a:rPr>
              <a:t>organelli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Osaka-??"/>
                <a:cs typeface="Times New Roman" pitchFamily="18" charset="0"/>
              </a:rPr>
              <a:t>, recettori e proteine di membrana, dinamica delle componenti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Osaka-??"/>
                <a:cs typeface="Times New Roman" pitchFamily="18" charset="0"/>
              </a:rPr>
              <a:t>sinaptiche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Osaka-??"/>
                <a:cs typeface="Times New Roman" pitchFamily="18" charset="0"/>
              </a:rPr>
              <a:t> ecc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Osaka-??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produzione di 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sonde fluorescenti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per lo studio tramite microscopia della segnalazione cellulare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9" name="Picture 14" descr="DSCN42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068960"/>
            <a:ext cx="1589088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47936" y="1775683"/>
            <a:ext cx="82089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TECNOLOGIE </a:t>
            </a:r>
            <a:r>
              <a:rPr lang="it-IT" b="1" dirty="0" err="1">
                <a:solidFill>
                  <a:srgbClr val="00B050"/>
                </a:solidFill>
              </a:rPr>
              <a:t>DI</a:t>
            </a:r>
            <a:r>
              <a:rPr lang="it-IT" b="1" dirty="0">
                <a:solidFill>
                  <a:srgbClr val="00B050"/>
                </a:solidFill>
              </a:rPr>
              <a:t> MICROSCOPIA AVANZATA E PRODUZIONE </a:t>
            </a:r>
            <a:r>
              <a:rPr lang="it-IT" b="1" dirty="0" err="1">
                <a:solidFill>
                  <a:srgbClr val="00B050"/>
                </a:solidFill>
              </a:rPr>
              <a:t>DI</a:t>
            </a:r>
            <a:r>
              <a:rPr lang="it-IT" b="1" dirty="0">
                <a:solidFill>
                  <a:srgbClr val="00B050"/>
                </a:solidFill>
              </a:rPr>
              <a:t> TOOLS PER MICROSCOPIA</a:t>
            </a:r>
            <a:endParaRPr lang="it-IT" dirty="0">
              <a:solidFill>
                <a:srgbClr val="00B050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b="0" i="0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50972"/>
            <a:ext cx="4696662" cy="257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6658"/>
          <a:stretch/>
        </p:blipFill>
        <p:spPr bwMode="auto">
          <a:xfrm>
            <a:off x="1619672" y="4740311"/>
            <a:ext cx="5832631" cy="200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892" t="16833" r="22887" b="48499"/>
          <a:stretch/>
        </p:blipFill>
        <p:spPr bwMode="auto">
          <a:xfrm>
            <a:off x="1623160" y="512733"/>
            <a:ext cx="5740290" cy="199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VasiColorati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1505" y="1363421"/>
            <a:ext cx="4113889" cy="2056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76056" y="980728"/>
            <a:ext cx="2923385" cy="489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81505" y="4149080"/>
            <a:ext cx="4113889" cy="206537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539552" y="836712"/>
            <a:ext cx="4137347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Post-</a:t>
            </a:r>
            <a:r>
              <a:rPr dirty="0" err="1"/>
              <a:t>processamento</a:t>
            </a:r>
            <a:r>
              <a:rPr dirty="0"/>
              <a:t> </a:t>
            </a:r>
            <a:r>
              <a:rPr dirty="0" err="1"/>
              <a:t>di</a:t>
            </a:r>
            <a:r>
              <a:rPr dirty="0"/>
              <a:t> </a:t>
            </a:r>
            <a:r>
              <a:rPr dirty="0" err="1"/>
              <a:t>volumi</a:t>
            </a:r>
            <a:r>
              <a:rPr dirty="0"/>
              <a:t> </a:t>
            </a:r>
            <a:r>
              <a:rPr dirty="0" err="1"/>
              <a:t>vascolari</a:t>
            </a:r>
            <a:endParaRPr dirty="0"/>
          </a:p>
        </p:txBody>
      </p:sp>
      <p:sp>
        <p:nvSpPr>
          <p:cNvPr id="121" name="Shape 121"/>
          <p:cNvSpPr/>
          <p:nvPr/>
        </p:nvSpPr>
        <p:spPr>
          <a:xfrm>
            <a:off x="438406" y="3475975"/>
            <a:ext cx="4597319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per la </a:t>
            </a:r>
            <a:r>
              <a:rPr sz="1200" dirty="0" err="1"/>
              <a:t>quantificazione</a:t>
            </a:r>
            <a:r>
              <a:rPr sz="1200" dirty="0"/>
              <a:t> </a:t>
            </a:r>
            <a:r>
              <a:rPr sz="1200" dirty="0" err="1"/>
              <a:t>automatica</a:t>
            </a:r>
            <a:r>
              <a:rPr sz="1200" dirty="0"/>
              <a:t> </a:t>
            </a:r>
            <a:r>
              <a:rPr sz="1200" dirty="0" err="1"/>
              <a:t>degli</a:t>
            </a:r>
            <a:r>
              <a:rPr sz="1200" dirty="0"/>
              <a:t> </a:t>
            </a:r>
            <a:r>
              <a:rPr sz="1200" dirty="0" err="1"/>
              <a:t>effetti</a:t>
            </a:r>
            <a:r>
              <a:rPr sz="1200" dirty="0"/>
              <a:t> </a:t>
            </a:r>
            <a:r>
              <a:rPr sz="1200" dirty="0" err="1"/>
              <a:t>di</a:t>
            </a:r>
            <a:r>
              <a:rPr sz="1200" dirty="0"/>
              <a:t> </a:t>
            </a:r>
            <a:r>
              <a:rPr sz="1200" dirty="0" err="1"/>
              <a:t>farmaci</a:t>
            </a:r>
            <a:r>
              <a:rPr sz="1200" dirty="0"/>
              <a:t> anti-</a:t>
            </a:r>
            <a:r>
              <a:rPr sz="1200" dirty="0" err="1"/>
              <a:t>angiogenici</a:t>
            </a:r>
            <a:r>
              <a:rPr sz="1200" dirty="0"/>
              <a:t> o anti-</a:t>
            </a:r>
            <a:r>
              <a:rPr sz="1200" dirty="0" err="1"/>
              <a:t>vasculari</a:t>
            </a:r>
            <a:r>
              <a:rPr sz="1200" dirty="0"/>
              <a:t> in base al </a:t>
            </a:r>
            <a:r>
              <a:rPr sz="1200" dirty="0" err="1"/>
              <a:t>calibro</a:t>
            </a:r>
            <a:r>
              <a:rPr sz="1200" dirty="0"/>
              <a:t>, </a:t>
            </a:r>
            <a:r>
              <a:rPr sz="1200" dirty="0" err="1"/>
              <a:t>alla</a:t>
            </a:r>
            <a:r>
              <a:rPr sz="1200" dirty="0"/>
              <a:t> </a:t>
            </a:r>
            <a:r>
              <a:rPr sz="1200" dirty="0" err="1"/>
              <a:t>quantità</a:t>
            </a:r>
            <a:r>
              <a:rPr sz="1200" dirty="0"/>
              <a:t> </a:t>
            </a:r>
            <a:r>
              <a:rPr sz="1200" dirty="0" err="1"/>
              <a:t>ed</a:t>
            </a:r>
            <a:r>
              <a:rPr sz="1200" dirty="0"/>
              <a:t> </a:t>
            </a:r>
            <a:r>
              <a:rPr sz="1200" dirty="0" err="1"/>
              <a:t>alla</a:t>
            </a:r>
            <a:r>
              <a:rPr sz="1200" dirty="0"/>
              <a:t> </a:t>
            </a:r>
            <a:r>
              <a:rPr sz="1200" dirty="0" err="1"/>
              <a:t>dispersione</a:t>
            </a:r>
            <a:r>
              <a:rPr sz="1200" dirty="0"/>
              <a:t> dei </a:t>
            </a:r>
            <a:r>
              <a:rPr sz="1200" dirty="0" err="1"/>
              <a:t>vasi</a:t>
            </a:r>
            <a:r>
              <a:rPr sz="1200" dirty="0"/>
              <a:t> </a:t>
            </a:r>
            <a:r>
              <a:rPr sz="1200" dirty="0" err="1"/>
              <a:t>identificati</a:t>
            </a:r>
            <a:r>
              <a:rPr sz="1200" dirty="0"/>
              <a:t>,</a:t>
            </a:r>
          </a:p>
        </p:txBody>
      </p:sp>
      <p:sp>
        <p:nvSpPr>
          <p:cNvPr id="122" name="Shape 122"/>
          <p:cNvSpPr/>
          <p:nvPr/>
        </p:nvSpPr>
        <p:spPr>
          <a:xfrm>
            <a:off x="4932040" y="5949280"/>
            <a:ext cx="3364267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ma </a:t>
            </a:r>
            <a:r>
              <a:rPr sz="1200" dirty="0" err="1"/>
              <a:t>anche</a:t>
            </a:r>
            <a:r>
              <a:rPr sz="1200" dirty="0"/>
              <a:t> per </a:t>
            </a:r>
            <a:r>
              <a:rPr sz="1200" dirty="0" err="1"/>
              <a:t>l’identificazione</a:t>
            </a:r>
            <a:r>
              <a:rPr sz="1200" dirty="0"/>
              <a:t> </a:t>
            </a:r>
            <a:r>
              <a:rPr sz="1200" dirty="0" err="1"/>
              <a:t>di</a:t>
            </a:r>
            <a:r>
              <a:rPr sz="1200" dirty="0"/>
              <a:t> </a:t>
            </a:r>
            <a:r>
              <a:rPr sz="1200" dirty="0" err="1"/>
              <a:t>alterazioni</a:t>
            </a:r>
            <a:r>
              <a:rPr sz="1200" dirty="0"/>
              <a:t> in </a:t>
            </a:r>
            <a:r>
              <a:rPr sz="1200" dirty="0" err="1"/>
              <a:t>condizioni</a:t>
            </a:r>
            <a:r>
              <a:rPr sz="1200" dirty="0"/>
              <a:t> </a:t>
            </a:r>
            <a:r>
              <a:rPr sz="1200" dirty="0" err="1"/>
              <a:t>neuropatologiche</a:t>
            </a:r>
            <a:r>
              <a:rPr sz="1200" dirty="0"/>
              <a:t> (</a:t>
            </a:r>
            <a:r>
              <a:rPr sz="1200" dirty="0" err="1"/>
              <a:t>modello</a:t>
            </a:r>
            <a:r>
              <a:rPr sz="1200" dirty="0"/>
              <a:t> </a:t>
            </a:r>
            <a:r>
              <a:rPr sz="1200" dirty="0" err="1"/>
              <a:t>animale</a:t>
            </a:r>
            <a:r>
              <a:rPr sz="1200" dirty="0"/>
              <a:t> del </a:t>
            </a:r>
            <a:r>
              <a:rPr sz="1200" dirty="0" err="1"/>
              <a:t>morbo</a:t>
            </a:r>
            <a:r>
              <a:rPr sz="1200" dirty="0"/>
              <a:t> </a:t>
            </a:r>
            <a:r>
              <a:rPr sz="1200" dirty="0" err="1"/>
              <a:t>di</a:t>
            </a:r>
            <a:r>
              <a:rPr sz="1200" dirty="0"/>
              <a:t> </a:t>
            </a:r>
            <a:r>
              <a:rPr sz="1200" dirty="0" err="1"/>
              <a:t>Krabbe</a:t>
            </a:r>
            <a:r>
              <a:rPr sz="1200" dirty="0"/>
              <a:t>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39552" y="190381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ANALISI DELLE IMMAGINI</a:t>
            </a:r>
            <a:endParaRPr lang="it-IT" dirty="0">
              <a:solidFill>
                <a:srgbClr val="00B050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b="0" i="0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</p:txBody>
      </p:sp>
      <p:pic>
        <p:nvPicPr>
          <p:cNvPr id="125954" name="Picture 2" descr="http://www.in.cnr.it/images/ImgRighi/marco_righ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260648"/>
            <a:ext cx="646949" cy="905730"/>
          </a:xfrm>
          <a:prstGeom prst="rect">
            <a:avLst/>
          </a:prstGeom>
          <a:noFill/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452320" y="260648"/>
            <a:ext cx="7120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Marco</a:t>
            </a:r>
          </a:p>
          <a:p>
            <a:r>
              <a:rPr lang="it-IT" sz="1400" b="1" dirty="0" smtClean="0"/>
              <a:t>Righi</a:t>
            </a:r>
          </a:p>
          <a:p>
            <a:r>
              <a:rPr lang="it-IT" sz="1400" b="1" dirty="0" smtClean="0"/>
              <a:t> </a:t>
            </a:r>
            <a:endParaRPr lang="it-IT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539552" y="1924084"/>
            <a:ext cx="8136904" cy="46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5725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Sviluppo </a:t>
            </a:r>
            <a:r>
              <a:rPr kumimoji="0" lang="it-IT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preclinico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di farmaci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e di protocolli sperimentali per malattie del SNC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 algn="just" eaLnBrk="0" hangingPunct="0">
              <a:buFontTx/>
              <a:buChar char="•"/>
            </a:pPr>
            <a:r>
              <a:rPr lang="it-IT" sz="1600" b="1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Drug</a:t>
            </a:r>
            <a:r>
              <a:rPr lang="it-IT" sz="1600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delivery </a:t>
            </a:r>
          </a:p>
          <a:p>
            <a:pPr lvl="0" algn="just" eaLnBrk="0" hangingPunct="0"/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Sviluppo di nuove metodiche per il 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caricamento di liposomi</a:t>
            </a:r>
            <a:endParaRPr kumimoji="0" lang="it-IT" sz="16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Tecniche di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cell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SELEX per la selezione di </a:t>
            </a:r>
            <a:r>
              <a:rPr kumimoji="0" lang="it-IT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aptameri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endParaRPr lang="it-IT" sz="1600" dirty="0" smtClean="0">
              <a:solidFill>
                <a:srgbClr val="00000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it-IT" sz="1600" dirty="0" smtClean="0">
              <a:solidFill>
                <a:srgbClr val="000000"/>
              </a:solidFill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sz="16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Biochimica e </a:t>
            </a:r>
            <a:r>
              <a:rPr lang="it-IT" sz="1600" dirty="0" err="1" smtClean="0">
                <a:solidFill>
                  <a:srgbClr val="000000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omica</a:t>
            </a:r>
            <a:endParaRPr lang="it-IT" sz="1600" dirty="0" smtClean="0">
              <a:solidFill>
                <a:srgbClr val="000000"/>
              </a:solidFill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 Produzione di </a:t>
            </a:r>
            <a:r>
              <a:rPr lang="it-IT" sz="1600" b="1" dirty="0" smtClean="0">
                <a:ea typeface="Times New Roman" pitchFamily="18" charset="0"/>
                <a:cs typeface="Times New Roman" pitchFamily="18" charset="0"/>
              </a:rPr>
              <a:t>proteine ricombinanti</a:t>
            </a:r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 in batteri </a:t>
            </a:r>
            <a:endParaRPr lang="it-IT" sz="1600" dirty="0" smtClean="0"/>
          </a:p>
          <a:p>
            <a:pPr lvl="0" algn="just" eaLnBrk="0" hangingPunct="0"/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 Biologia cellulare del </a:t>
            </a:r>
            <a:r>
              <a:rPr lang="it-IT" sz="1600" dirty="0" err="1" smtClean="0">
                <a:ea typeface="Times New Roman" pitchFamily="18" charset="0"/>
                <a:cs typeface="Times New Roman" pitchFamily="18" charset="0"/>
              </a:rPr>
              <a:t>folding</a:t>
            </a:r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 di proteine</a:t>
            </a:r>
            <a:endParaRPr lang="it-IT" sz="1600" dirty="0" smtClean="0"/>
          </a:p>
          <a:p>
            <a:pPr lvl="0" algn="just" eaLnBrk="0" hangingPunct="0"/>
            <a:r>
              <a:rPr lang="it-IT" sz="1600" b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600" b="1" dirty="0" err="1" smtClean="0">
                <a:ea typeface="Times New Roman" pitchFamily="18" charset="0"/>
                <a:cs typeface="Times New Roman" pitchFamily="18" charset="0"/>
              </a:rPr>
              <a:t>Labeling</a:t>
            </a:r>
            <a:r>
              <a:rPr lang="it-IT" sz="1600" b="1" dirty="0" smtClean="0">
                <a:ea typeface="Times New Roman" pitchFamily="18" charset="0"/>
                <a:cs typeface="Times New Roman" pitchFamily="18" charset="0"/>
              </a:rPr>
              <a:t> di proteine </a:t>
            </a:r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p</a:t>
            </a:r>
            <a:r>
              <a:rPr lang="it-IT" sz="1600" dirty="0" smtClean="0" bmk="">
                <a:ea typeface="Times New Roman" pitchFamily="18" charset="0"/>
                <a:cs typeface="Times New Roman" pitchFamily="18" charset="0"/>
              </a:rPr>
              <a:t>er analisi </a:t>
            </a:r>
            <a:r>
              <a:rPr lang="it-IT" sz="1600" dirty="0" err="1" smtClean="0" bmk="">
                <a:ea typeface="Times New Roman" pitchFamily="18" charset="0"/>
                <a:cs typeface="Times New Roman" pitchFamily="18" charset="0"/>
              </a:rPr>
              <a:t>proteomiche</a:t>
            </a:r>
            <a:r>
              <a:rPr lang="it-IT" sz="1600" dirty="0" smtClean="0" bmk="">
                <a:ea typeface="Times New Roman" pitchFamily="18" charset="0"/>
                <a:cs typeface="Times New Roman" pitchFamily="18" charset="0"/>
              </a:rPr>
              <a:t> qualitative e  quantitative</a:t>
            </a:r>
          </a:p>
          <a:p>
            <a:pPr lvl="0" algn="just" eaLnBrk="0" hangingPunct="0">
              <a:buFontTx/>
              <a:buChar char="•"/>
            </a:pPr>
            <a:endParaRPr lang="it-IT" sz="1600" dirty="0" smtClean="0"/>
          </a:p>
          <a:p>
            <a:pPr lvl="0" algn="just" eaLnBrk="0" hangingPunct="0">
              <a:buFontTx/>
              <a:buChar char="•"/>
            </a:pPr>
            <a:r>
              <a:rPr lang="it-IT" sz="1600" b="1" dirty="0" err="1" smtClean="0">
                <a:ea typeface="Times New Roman" pitchFamily="18" charset="0"/>
                <a:cs typeface="Times New Roman" pitchFamily="18" charset="0"/>
              </a:rPr>
              <a:t>Affinity</a:t>
            </a:r>
            <a:r>
              <a:rPr lang="it-IT" sz="1600" b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600" b="1" dirty="0" err="1" smtClean="0">
                <a:ea typeface="Times New Roman" pitchFamily="18" charset="0"/>
                <a:cs typeface="Times New Roman" pitchFamily="18" charset="0"/>
              </a:rPr>
              <a:t>purification</a:t>
            </a:r>
            <a:r>
              <a:rPr lang="it-IT" sz="1600" b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1600" dirty="0" err="1" smtClean="0">
                <a:ea typeface="Times New Roman" pitchFamily="18" charset="0"/>
                <a:cs typeface="Times New Roman" pitchFamily="18" charset="0"/>
              </a:rPr>
              <a:t>eterocomplessi</a:t>
            </a:r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 proteici e</a:t>
            </a:r>
            <a:r>
              <a:rPr lang="it-IT" sz="1600" b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600" b="1" dirty="0" err="1" smtClean="0">
                <a:ea typeface="Times New Roman" pitchFamily="18" charset="0"/>
                <a:cs typeface="Times New Roman" pitchFamily="18" charset="0"/>
              </a:rPr>
              <a:t>Yeast</a:t>
            </a:r>
            <a:r>
              <a:rPr lang="it-IT" sz="1600" b="1" dirty="0" smtClean="0">
                <a:ea typeface="Times New Roman" pitchFamily="18" charset="0"/>
                <a:cs typeface="Times New Roman" pitchFamily="18" charset="0"/>
              </a:rPr>
              <a:t> “2 </a:t>
            </a:r>
            <a:r>
              <a:rPr lang="it-IT" sz="1600" b="1" dirty="0" err="1" smtClean="0">
                <a:ea typeface="Times New Roman" pitchFamily="18" charset="0"/>
                <a:cs typeface="Times New Roman" pitchFamily="18" charset="0"/>
              </a:rPr>
              <a:t>Hybrid</a:t>
            </a:r>
            <a:r>
              <a:rPr lang="it-IT" sz="1600" b="1" dirty="0" smtClean="0">
                <a:ea typeface="Times New Roman" pitchFamily="18" charset="0"/>
                <a:cs typeface="Times New Roman" pitchFamily="18" charset="0"/>
              </a:rPr>
              <a:t>” Screening</a:t>
            </a:r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 per la determinazione di interazioni proteina-proteina</a:t>
            </a:r>
          </a:p>
          <a:p>
            <a:pPr lvl="0" algn="just" eaLnBrk="0" hangingPunct="0">
              <a:buFontTx/>
              <a:buChar char="•"/>
            </a:pPr>
            <a:endParaRPr lang="it-IT" sz="1600" dirty="0" smtClean="0"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lang="it-IT" sz="1600" dirty="0" smtClean="0"/>
              <a:t>Impiego e sviluppo di </a:t>
            </a:r>
            <a:r>
              <a:rPr lang="it-IT" sz="1600" b="1" dirty="0" smtClean="0"/>
              <a:t>biosensori BRET e FRET </a:t>
            </a:r>
            <a:r>
              <a:rPr lang="it-IT" sz="1600" dirty="0" smtClean="0"/>
              <a:t>per lo studio di interazioni molecolari</a:t>
            </a:r>
          </a:p>
          <a:p>
            <a:pPr lvl="0" algn="just" eaLnBrk="0" hangingPunct="0">
              <a:buFontTx/>
              <a:buChar char="•"/>
            </a:pP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3" name="Picture 15" descr="ISTITUTO DI NEUROSCIENZ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9552" y="1268760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kumimoji="0" lang="it-IT" b="1" i="0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FARMACOLOGIA</a:t>
            </a:r>
          </a:p>
          <a:p>
            <a:pPr algn="just" eaLnBrk="0" hangingPunct="0"/>
            <a:r>
              <a:rPr lang="it-IT" b="1" dirty="0" smtClean="0">
                <a:solidFill>
                  <a:srgbClr val="00B050"/>
                </a:solidFill>
              </a:rPr>
              <a:t>TECNOLOGIE PER LO STUDIO DELLE INTERAZIONI MOLECOLARI</a:t>
            </a:r>
            <a:endParaRPr kumimoji="0" lang="it-IT" b="0" i="0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11560" y="5782037"/>
            <a:ext cx="8280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prstClr val="white"/>
                </a:solidFill>
                <a:latin typeface="Arial Black" pitchFamily="34" charset="0"/>
              </a:rPr>
              <a:t>FUNCTIONALIZATION OF NANOPARTICLES FOR GLIOBLASTOMA TARGETING </a:t>
            </a:r>
            <a:r>
              <a:rPr lang="it-IT" sz="2000" dirty="0" smtClean="0">
                <a:solidFill>
                  <a:prstClr val="white"/>
                </a:solidFill>
                <a:latin typeface="Arial Black" pitchFamily="34" charset="0"/>
              </a:rPr>
              <a:t>(</a:t>
            </a:r>
            <a:r>
              <a:rPr lang="it-IT" sz="2000" dirty="0" err="1" smtClean="0">
                <a:solidFill>
                  <a:prstClr val="white"/>
                </a:solidFill>
                <a:latin typeface="Arial Black" pitchFamily="34" charset="0"/>
              </a:rPr>
              <a:t>M.Matteoli</a:t>
            </a:r>
            <a:r>
              <a:rPr lang="it-IT" sz="2000" dirty="0" smtClean="0">
                <a:solidFill>
                  <a:prstClr val="white"/>
                </a:solidFill>
                <a:latin typeface="Arial Black" pitchFamily="34" charset="0"/>
              </a:rPr>
              <a:t>)</a:t>
            </a:r>
            <a:endParaRPr lang="it-IT" sz="20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8216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4221163"/>
            <a:ext cx="3805237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582" y="2348880"/>
            <a:ext cx="3916362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26"/>
          <p:cNvPicPr>
            <a:picLocks noChangeAspect="1" noChangeArrowheads="1"/>
          </p:cNvPicPr>
          <p:nvPr/>
        </p:nvPicPr>
        <p:blipFill>
          <a:blip r:embed="rId4" cstate="print"/>
          <a:srcRect l="11694" t="45808" r="36926" b="29939"/>
          <a:stretch>
            <a:fillRect/>
          </a:stretch>
        </p:blipFill>
        <p:spPr bwMode="auto">
          <a:xfrm>
            <a:off x="274638" y="1125538"/>
            <a:ext cx="3690937" cy="98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1800225"/>
            <a:ext cx="45053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0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6475" y="3980780"/>
            <a:ext cx="524827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"/>
          <p:cNvGrpSpPr>
            <a:grpSpLocks/>
          </p:cNvGrpSpPr>
          <p:nvPr/>
        </p:nvGrpSpPr>
        <p:grpSpPr bwMode="auto">
          <a:xfrm>
            <a:off x="496888" y="1387475"/>
            <a:ext cx="2635250" cy="2257425"/>
            <a:chOff x="688700" y="2020169"/>
            <a:chExt cx="2760990" cy="2474628"/>
          </a:xfrm>
        </p:grpSpPr>
        <p:pic>
          <p:nvPicPr>
            <p:cNvPr id="41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32793" b="55135"/>
            <a:stretch>
              <a:fillRect/>
            </a:stretch>
          </p:blipFill>
          <p:spPr bwMode="auto">
            <a:xfrm>
              <a:off x="688700" y="2020169"/>
              <a:ext cx="2760990" cy="1283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20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600" y="3222267"/>
              <a:ext cx="2167223" cy="1272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Rettangolo 10"/>
          <p:cNvSpPr/>
          <p:nvPr/>
        </p:nvSpPr>
        <p:spPr>
          <a:xfrm>
            <a:off x="496888" y="5445125"/>
            <a:ext cx="1844675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6" name="Gruppo 2"/>
          <p:cNvGrpSpPr>
            <a:grpSpLocks/>
          </p:cNvGrpSpPr>
          <p:nvPr/>
        </p:nvGrpSpPr>
        <p:grpSpPr bwMode="auto">
          <a:xfrm>
            <a:off x="3851275" y="1196752"/>
            <a:ext cx="4805363" cy="2208213"/>
            <a:chOff x="3766331" y="2435830"/>
            <a:chExt cx="5178167" cy="2377586"/>
          </a:xfrm>
        </p:grpSpPr>
        <p:grpSp>
          <p:nvGrpSpPr>
            <p:cNvPr id="7" name="Gruppo 7"/>
            <p:cNvGrpSpPr>
              <a:grpSpLocks/>
            </p:cNvGrpSpPr>
            <p:nvPr/>
          </p:nvGrpSpPr>
          <p:grpSpPr bwMode="auto">
            <a:xfrm>
              <a:off x="3766331" y="2435830"/>
              <a:ext cx="5178167" cy="2377586"/>
              <a:chOff x="3429607" y="3140370"/>
              <a:chExt cx="5714393" cy="2667090"/>
            </a:xfrm>
          </p:grpSpPr>
          <p:pic>
            <p:nvPicPr>
              <p:cNvPr id="4111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82013" y="4200128"/>
                <a:ext cx="1724231" cy="1575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112" name="CasellaDiTesto 3"/>
              <p:cNvSpPr txBox="1">
                <a:spLocks noChangeArrowheads="1"/>
              </p:cNvSpPr>
              <p:nvPr/>
            </p:nvSpPr>
            <p:spPr bwMode="auto">
              <a:xfrm>
                <a:off x="3477307" y="3350977"/>
                <a:ext cx="1933641" cy="892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400" b="1">
                    <a:solidFill>
                      <a:srgbClr val="FF0000"/>
                    </a:solidFill>
                  </a:rPr>
                  <a:t>Penetration of </a:t>
                </a:r>
              </a:p>
              <a:p>
                <a:pPr algn="ctr"/>
                <a:r>
                  <a:rPr lang="it-IT" altLang="it-IT" sz="1400" b="1">
                    <a:solidFill>
                      <a:srgbClr val="FF0000"/>
                    </a:solidFill>
                  </a:rPr>
                  <a:t>nanoparticles</a:t>
                </a:r>
              </a:p>
              <a:p>
                <a:pPr algn="ctr"/>
                <a:r>
                  <a:rPr lang="it-IT" altLang="it-IT" sz="1400" b="1">
                    <a:solidFill>
                      <a:srgbClr val="FF0000"/>
                    </a:solidFill>
                  </a:rPr>
                  <a:t> inside the tumor</a:t>
                </a:r>
              </a:p>
            </p:txBody>
          </p:sp>
          <p:pic>
            <p:nvPicPr>
              <p:cNvPr id="4113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30458" y="3266818"/>
                <a:ext cx="1510137" cy="2540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" name="Rettangolo 4"/>
              <p:cNvSpPr/>
              <p:nvPr/>
            </p:nvSpPr>
            <p:spPr>
              <a:xfrm>
                <a:off x="3429607" y="3140370"/>
                <a:ext cx="5714393" cy="266709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pic>
          <p:nvPicPr>
            <p:cNvPr id="411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l="40102" r="29948" b="18616"/>
            <a:stretch>
              <a:fillRect/>
            </a:stretch>
          </p:blipFill>
          <p:spPr bwMode="auto">
            <a:xfrm>
              <a:off x="7164287" y="2849323"/>
              <a:ext cx="1637903" cy="18048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4102" name="CasellaDiTesto 1"/>
          <p:cNvSpPr txBox="1">
            <a:spLocks noChangeArrowheads="1"/>
          </p:cNvSpPr>
          <p:nvPr/>
        </p:nvSpPr>
        <p:spPr bwMode="auto">
          <a:xfrm>
            <a:off x="53975" y="896938"/>
            <a:ext cx="3222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/>
              <a:t>Orthotopic implants of GBM cell lines  or patient tumors</a:t>
            </a:r>
          </a:p>
        </p:txBody>
      </p:sp>
      <p:grpSp>
        <p:nvGrpSpPr>
          <p:cNvPr id="8" name="Gruppo 3"/>
          <p:cNvGrpSpPr>
            <a:grpSpLocks/>
          </p:cNvGrpSpPr>
          <p:nvPr/>
        </p:nvGrpSpPr>
        <p:grpSpPr bwMode="auto">
          <a:xfrm>
            <a:off x="3851920" y="4005064"/>
            <a:ext cx="4806950" cy="2208213"/>
            <a:chOff x="3851920" y="4677406"/>
            <a:chExt cx="4805662" cy="2207978"/>
          </a:xfrm>
        </p:grpSpPr>
        <p:pic>
          <p:nvPicPr>
            <p:cNvPr id="4106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 l="18420" t="42516" r="40790" b="28242"/>
            <a:stretch>
              <a:fillRect/>
            </a:stretch>
          </p:blipFill>
          <p:spPr bwMode="auto">
            <a:xfrm>
              <a:off x="4080820" y="4874875"/>
              <a:ext cx="4576762" cy="1860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7" name="CasellaDiTesto 3"/>
            <p:cNvSpPr txBox="1">
              <a:spLocks noChangeArrowheads="1"/>
            </p:cNvSpPr>
            <p:nvPr/>
          </p:nvSpPr>
          <p:spPr bwMode="auto">
            <a:xfrm>
              <a:off x="4149393" y="4720987"/>
              <a:ext cx="25298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400" b="1">
                  <a:solidFill>
                    <a:srgbClr val="FF0000"/>
                  </a:solidFill>
                </a:rPr>
                <a:t>Monitoring of tumor growth</a:t>
              </a:r>
            </a:p>
          </p:txBody>
        </p:sp>
        <p:sp>
          <p:nvSpPr>
            <p:cNvPr id="28" name="Rettangolo 27"/>
            <p:cNvSpPr/>
            <p:nvPr/>
          </p:nvSpPr>
          <p:spPr bwMode="auto">
            <a:xfrm>
              <a:off x="3851920" y="4677406"/>
              <a:ext cx="4804075" cy="22079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8" cstate="print"/>
          <a:srcRect l="6834" t="17456" r="28851" b="37126"/>
          <a:stretch>
            <a:fillRect/>
          </a:stretch>
        </p:blipFill>
        <p:spPr bwMode="auto">
          <a:xfrm>
            <a:off x="80963" y="3716338"/>
            <a:ext cx="4706937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prstClr val="white"/>
                </a:solidFill>
                <a:latin typeface="Arial Black" pitchFamily="34" charset="0"/>
              </a:rPr>
              <a:t>FUNCTIONALIZATION OF NANOPARTICLES FOR GLIOBLASTOMA TARGETING (</a:t>
            </a:r>
            <a:r>
              <a:rPr lang="it-IT" sz="2000" dirty="0" err="1" smtClean="0">
                <a:solidFill>
                  <a:prstClr val="white"/>
                </a:solidFill>
                <a:latin typeface="Arial Black" pitchFamily="34" charset="0"/>
              </a:rPr>
              <a:t>M.Matteoli</a:t>
            </a:r>
            <a:r>
              <a:rPr lang="it-IT" sz="2000" dirty="0" smtClean="0">
                <a:solidFill>
                  <a:prstClr val="white"/>
                </a:solidFill>
                <a:latin typeface="Arial Black" pitchFamily="34" charset="0"/>
              </a:rPr>
              <a:t>)</a:t>
            </a:r>
            <a:endParaRPr lang="it-IT" sz="20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1"/>
          <p:cNvSpPr txBox="1">
            <a:spLocks noChangeArrowheads="1"/>
          </p:cNvSpPr>
          <p:nvPr/>
        </p:nvSpPr>
        <p:spPr bwMode="auto">
          <a:xfrm>
            <a:off x="539552" y="1484784"/>
            <a:ext cx="453662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I recettori nicotinici neuronali</a:t>
            </a:r>
            <a:endParaRPr lang="it-IT" dirty="0" smtClean="0">
              <a:solidFill>
                <a:srgbClr val="00B050"/>
              </a:solidFill>
            </a:endParaRPr>
          </a:p>
          <a:p>
            <a:r>
              <a:rPr lang="it-IT" sz="1400" dirty="0" smtClean="0"/>
              <a:t> </a:t>
            </a:r>
          </a:p>
          <a:p>
            <a:r>
              <a:rPr lang="it-IT" sz="1400" dirty="0" smtClean="0"/>
              <a:t> Identificare e caratterizzare i sottotipi di </a:t>
            </a:r>
            <a:r>
              <a:rPr lang="it-IT" sz="1400" dirty="0" err="1" smtClean="0"/>
              <a:t>nAChR</a:t>
            </a:r>
            <a:r>
              <a:rPr lang="it-IT" sz="1400" dirty="0" smtClean="0"/>
              <a:t> espressi nelle diverse aree del sistema nervoso centrale, e comprendere il loro ruolo nella fisiologia e patologia del sistema nervosa.</a:t>
            </a:r>
          </a:p>
          <a:p>
            <a:r>
              <a:rPr lang="it-IT" sz="1400" dirty="0" smtClean="0"/>
              <a:t> </a:t>
            </a:r>
          </a:p>
          <a:p>
            <a:r>
              <a:rPr lang="it-IT" sz="1400" dirty="0" smtClean="0"/>
              <a:t>Identificare e caratterizzare gli effetti di nuovi farmaci nicotinici utilizzando approcci complementari che vanno dalla chimica alla biologia molecolare e cellulare, dalla biochimica all’elettrofisiologia, dai saggi funzionali in vitro agli studi comportamentali. </a:t>
            </a:r>
          </a:p>
          <a:p>
            <a:r>
              <a:rPr lang="en-US" sz="1400" dirty="0"/>
              <a:t> </a:t>
            </a:r>
          </a:p>
          <a:p>
            <a:r>
              <a:rPr lang="en-US" sz="800" dirty="0"/>
              <a:t> </a:t>
            </a:r>
          </a:p>
          <a:p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  <a:p>
            <a:r>
              <a:rPr lang="en-US" sz="800" dirty="0"/>
              <a:t> </a:t>
            </a:r>
          </a:p>
          <a:p>
            <a:r>
              <a:rPr lang="en-US" sz="800" dirty="0"/>
              <a:t> </a:t>
            </a:r>
          </a:p>
          <a:p>
            <a:r>
              <a:rPr lang="en-US" sz="800" dirty="0"/>
              <a:t> </a:t>
            </a:r>
          </a:p>
          <a:p>
            <a:endParaRPr lang="it-IT" sz="800" dirty="0"/>
          </a:p>
        </p:txBody>
      </p:sp>
      <p:pic>
        <p:nvPicPr>
          <p:cNvPr id="15363" name="Picture 2" descr="gotti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12776"/>
            <a:ext cx="33147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Gotti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89040"/>
            <a:ext cx="3528392" cy="267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2" descr="cecilia got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84" y="4495428"/>
            <a:ext cx="86409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15587" y="5301208"/>
            <a:ext cx="12282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Cecilia Gotti</a:t>
            </a:r>
          </a:p>
          <a:p>
            <a:r>
              <a:rPr lang="it-IT" sz="1400" b="1" dirty="0" smtClean="0"/>
              <a:t> </a:t>
            </a:r>
            <a:endParaRPr lang="it-IT" sz="1400" b="1" dirty="0"/>
          </a:p>
        </p:txBody>
      </p:sp>
      <p:pic>
        <p:nvPicPr>
          <p:cNvPr id="10" name="Picture 15" descr="ISTITUTO DI NEUROSCIENZ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6632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1" descr="C:\Users\Bice\Pictures\varie\b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5451944"/>
            <a:ext cx="831156" cy="90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6732240" y="4562926"/>
            <a:ext cx="11592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Bice Chini 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it-IT" sz="1400" b="1" dirty="0" smtClean="0">
                <a:solidFill>
                  <a:schemeClr val="bg1"/>
                </a:solidFill>
              </a:rPr>
              <a:t>Milano</a:t>
            </a:r>
            <a:endParaRPr lang="it-IT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1584176" cy="147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539552" y="921494"/>
            <a:ext cx="180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it-IT" b="1" dirty="0" smtClean="0">
              <a:solidFill>
                <a:srgbClr val="339933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it-IT" b="1" dirty="0" smtClean="0">
                <a:solidFill>
                  <a:srgbClr val="339933"/>
                </a:solidFill>
                <a:latin typeface="Arial Black" pitchFamily="34" charset="0"/>
              </a:rPr>
              <a:t>OSSITOCINA</a:t>
            </a:r>
          </a:p>
          <a:p>
            <a:pPr>
              <a:defRPr/>
            </a:pPr>
            <a:endParaRPr lang="it-IT" b="1" dirty="0">
              <a:solidFill>
                <a:srgbClr val="339933"/>
              </a:solidFill>
              <a:latin typeface="Arial Black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832574" y="6362164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Bice Chini</a:t>
            </a:r>
          </a:p>
          <a:p>
            <a:r>
              <a:rPr lang="it-IT" sz="1400" b="1" dirty="0" smtClean="0"/>
              <a:t> </a:t>
            </a:r>
            <a:endParaRPr lang="it-IT" sz="1400" b="1" dirty="0"/>
          </a:p>
        </p:txBody>
      </p:sp>
      <p:pic>
        <p:nvPicPr>
          <p:cNvPr id="12" name="Picture 15" descr="ISTITUTO DI NEUROSCIENZ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85378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http://coloring.thecolor.com/color/images/First-Mothers-Day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2420888"/>
            <a:ext cx="864096" cy="7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western figh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3429000"/>
            <a:ext cx="1619672" cy="88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holding hand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1772816"/>
            <a:ext cx="792088" cy="92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 descr="crowds looks 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1052736"/>
            <a:ext cx="20496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8" descr="beach fu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52320" y="3284984"/>
            <a:ext cx="1393826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448145" y="1772816"/>
            <a:ext cx="7695855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9500" indent="-1079500">
              <a:defRPr/>
            </a:pP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marL="1079500" indent="-1079500">
              <a:defRPr/>
            </a:pPr>
            <a:r>
              <a:rPr lang="en-US" sz="1800" b="1" dirty="0" smtClean="0">
                <a:solidFill>
                  <a:schemeClr val="bg1"/>
                </a:solidFill>
                <a:cs typeface="+mn-cs"/>
              </a:rPr>
              <a:t>	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regola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lo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stabilirsi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ed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il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mantenimento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di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</a:p>
          <a:p>
            <a:pPr marL="1079500" indent="-1079500">
              <a:defRPr/>
            </a:pP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comportamenti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di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attaccamento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e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affiliativi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079500" indent="-1079500">
              <a:defRPr/>
            </a:pPr>
            <a:endParaRPr lang="en-US" sz="1600" b="1" dirty="0" smtClean="0">
              <a:solidFill>
                <a:schemeClr val="tx2">
                  <a:lumMod val="60000"/>
                  <a:lumOff val="40000"/>
                </a:schemeClr>
              </a:solidFill>
              <a:cs typeface="+mn-cs"/>
            </a:endParaRPr>
          </a:p>
          <a:p>
            <a:pPr marL="1079500" indent="-1079500">
              <a:defRPr/>
            </a:pP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	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facilita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la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collaborazione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all’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interno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dei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gruppi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, </a:t>
            </a:r>
          </a:p>
          <a:p>
            <a:pPr marL="1079500" indent="-1079500">
              <a:defRPr/>
            </a:pP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aumenta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la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generosità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l’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altruismo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e la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fiducia</a:t>
            </a:r>
            <a:endParaRPr lang="en-US" sz="1600" b="1" dirty="0" smtClean="0">
              <a:solidFill>
                <a:schemeClr val="tx2">
                  <a:lumMod val="60000"/>
                  <a:lumOff val="40000"/>
                </a:schemeClr>
              </a:solidFill>
              <a:cs typeface="+mn-cs"/>
            </a:endParaRPr>
          </a:p>
          <a:p>
            <a:pPr marL="1079500" indent="-1079500" algn="ctr">
              <a:defRPr/>
            </a:pPr>
            <a:endParaRPr lang="en-US" sz="1800" b="1" dirty="0">
              <a:solidFill>
                <a:schemeClr val="bg1"/>
              </a:solidFill>
              <a:cs typeface="+mn-cs"/>
            </a:endParaRPr>
          </a:p>
          <a:p>
            <a:pPr marL="1079500" indent="-1079500" algn="ctr">
              <a:defRPr/>
            </a:pPr>
            <a:endParaRPr lang="en-US" sz="1800" b="1" dirty="0" smtClean="0">
              <a:solidFill>
                <a:schemeClr val="bg1"/>
              </a:solidFill>
              <a:cs typeface="+mn-cs"/>
            </a:endParaRPr>
          </a:p>
          <a:p>
            <a:pPr marL="1079500" indent="-1079500" algn="ctr">
              <a:defRPr/>
            </a:pPr>
            <a:endParaRPr lang="en-US" sz="1800" b="1" dirty="0">
              <a:solidFill>
                <a:schemeClr val="bg1"/>
              </a:solidFill>
              <a:cs typeface="+mn-cs"/>
            </a:endParaRPr>
          </a:p>
          <a:p>
            <a:pPr marL="1079500" indent="-1079500" algn="ctr">
              <a:defRPr/>
            </a:pPr>
            <a:endParaRPr lang="en-US" sz="1800" b="1" dirty="0">
              <a:solidFill>
                <a:schemeClr val="bg1"/>
              </a:solidFill>
              <a:cs typeface="+mn-cs"/>
            </a:endParaRPr>
          </a:p>
          <a:p>
            <a:pPr marL="1079500" indent="-1079500">
              <a:defRPr/>
            </a:pPr>
            <a:r>
              <a:rPr lang="en-US" sz="1800" b="1" dirty="0">
                <a:solidFill>
                  <a:schemeClr val="bg1"/>
                </a:solidFill>
                <a:cs typeface="+mn-cs"/>
              </a:rPr>
              <a:t>    </a:t>
            </a:r>
            <a:r>
              <a:rPr lang="en-US" sz="1800" b="1" dirty="0" smtClean="0">
                <a:solidFill>
                  <a:schemeClr val="bg1"/>
                </a:solidFill>
                <a:cs typeface="+mn-cs"/>
              </a:rPr>
              <a:t> </a:t>
            </a:r>
            <a:endParaRPr lang="en-US" sz="18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123728" y="4327356"/>
            <a:ext cx="343838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dirty="0" smtClean="0">
                <a:cs typeface="+mn-cs"/>
              </a:rPr>
              <a:t>aiuta l’analisi e la comprensione del significato emotivo dei visi</a:t>
            </a:r>
          </a:p>
          <a:p>
            <a:pPr>
              <a:defRPr/>
            </a:pPr>
            <a:r>
              <a:rPr lang="it-IT" sz="1600" b="1" dirty="0" smtClean="0">
                <a:cs typeface="+mn-cs"/>
              </a:rPr>
              <a:t>favorisce l’empatia</a:t>
            </a:r>
            <a:endParaRPr lang="it-IT" sz="1600" b="1" dirty="0">
              <a:cs typeface="+mn-cs"/>
            </a:endParaRPr>
          </a:p>
          <a:p>
            <a:pPr>
              <a:defRPr/>
            </a:pPr>
            <a:endParaRPr lang="it-IT" sz="1400" dirty="0">
              <a:cs typeface="+mn-cs"/>
            </a:endParaRPr>
          </a:p>
          <a:p>
            <a:pPr>
              <a:defRPr/>
            </a:pPr>
            <a:endParaRPr lang="it-IT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1043608" y="1352962"/>
            <a:ext cx="70477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9500" indent="-1079500">
              <a:defRPr/>
            </a:pPr>
            <a:endParaRPr lang="en-US" sz="1600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marL="1079500" indent="-1079500" algn="ctr">
              <a:defRPr/>
            </a:pPr>
            <a:r>
              <a:rPr lang="en-US" sz="2400" b="1" dirty="0" err="1" smtClean="0">
                <a:solidFill>
                  <a:srgbClr val="339933"/>
                </a:solidFill>
              </a:rPr>
              <a:t>neuropeptide</a:t>
            </a:r>
            <a:r>
              <a:rPr lang="en-US" sz="2400" b="1" dirty="0" smtClean="0">
                <a:solidFill>
                  <a:srgbClr val="339933"/>
                </a:solidFill>
              </a:rPr>
              <a:t> “pro-</a:t>
            </a:r>
            <a:r>
              <a:rPr lang="en-US" sz="2400" b="1" dirty="0" err="1" smtClean="0">
                <a:solidFill>
                  <a:srgbClr val="339933"/>
                </a:solidFill>
              </a:rPr>
              <a:t>sociale</a:t>
            </a:r>
            <a:r>
              <a:rPr lang="en-US" sz="2400" b="1" dirty="0" smtClean="0">
                <a:solidFill>
                  <a:srgbClr val="339933"/>
                </a:solidFill>
              </a:rPr>
              <a:t>”</a:t>
            </a:r>
            <a:endParaRPr lang="en-US" sz="2400" b="1" dirty="0">
              <a:solidFill>
                <a:srgbClr val="339933"/>
              </a:solidFill>
              <a:cs typeface="+mn-cs"/>
            </a:endParaRPr>
          </a:p>
        </p:txBody>
      </p:sp>
      <p:pic>
        <p:nvPicPr>
          <p:cNvPr id="27" name="Picture 11" descr="C:\Users\Bice\Saved Games\Desktop\facci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6" y="3482806"/>
            <a:ext cx="1224136" cy="163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ttangolo 27"/>
          <p:cNvSpPr/>
          <p:nvPr/>
        </p:nvSpPr>
        <p:spPr>
          <a:xfrm>
            <a:off x="899592" y="5373216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smtClean="0">
                <a:latin typeface="Arial Unicode MS" pitchFamily="34" charset="-128"/>
              </a:rPr>
              <a:t>Identificazione e caratterizzazione di analoghi peptidici e non peptidici dell’ </a:t>
            </a:r>
            <a:r>
              <a:rPr lang="it-IT" dirty="0" err="1" smtClean="0">
                <a:latin typeface="Arial Unicode MS" pitchFamily="34" charset="-128"/>
              </a:rPr>
              <a:t>ossitocina</a:t>
            </a:r>
            <a:r>
              <a:rPr lang="it-IT" dirty="0" smtClean="0">
                <a:latin typeface="Arial Unicode MS" pitchFamily="34" charset="-128"/>
              </a:rPr>
              <a:t> come nuovi agenti farmacologici in malattie neuropsichiatriche caratterizzate da alterazioni della sfera sociale </a:t>
            </a:r>
            <a:r>
              <a:rPr lang="it-IT" dirty="0" smtClean="0">
                <a:solidFill>
                  <a:srgbClr val="00B050"/>
                </a:solidFill>
                <a:latin typeface="Arial Unicode MS" pitchFamily="34" charset="-128"/>
              </a:rPr>
              <a:t>(autismo e schizofrenia)</a:t>
            </a:r>
            <a:endParaRPr lang="it-IT" dirty="0">
              <a:solidFill>
                <a:srgbClr val="00B050"/>
              </a:solidFill>
              <a:latin typeface="Arial Unicode MS" pitchFamily="34" charset="-128"/>
            </a:endParaRPr>
          </a:p>
        </p:txBody>
      </p:sp>
      <p:sp>
        <p:nvSpPr>
          <p:cNvPr id="29" name="Freccia in giù 11"/>
          <p:cNvSpPr>
            <a:spLocks noChangeArrowheads="1"/>
          </p:cNvSpPr>
          <p:nvPr/>
        </p:nvSpPr>
        <p:spPr bwMode="auto">
          <a:xfrm rot="5400000" flipV="1">
            <a:off x="249707" y="5705095"/>
            <a:ext cx="560378" cy="504056"/>
          </a:xfrm>
          <a:prstGeom prst="downArrow">
            <a:avLst>
              <a:gd name="adj1" fmla="val 50000"/>
              <a:gd name="adj2" fmla="val 50050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pPr>
              <a:defRPr/>
            </a:pPr>
            <a:endParaRPr lang="it-IT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passafar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725144"/>
            <a:ext cx="1440160" cy="181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1" descr="los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068960"/>
            <a:ext cx="2007493" cy="2007494"/>
          </a:xfrm>
          <a:prstGeom prst="rect">
            <a:avLst/>
          </a:prstGeom>
          <a:noFill/>
        </p:spPr>
      </p:pic>
      <p:pic>
        <p:nvPicPr>
          <p:cNvPr id="32" name="Picture 4" descr="http://qbi.uq.edu.au/filething/get/38616/Neural-stem-cell-QBI-brain-physiology-neurogenes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355976" y="332656"/>
            <a:ext cx="2808312" cy="2121172"/>
          </a:xfrm>
          <a:prstGeom prst="rect">
            <a:avLst/>
          </a:prstGeom>
          <a:noFill/>
        </p:spPr>
      </p:pic>
      <p:pic>
        <p:nvPicPr>
          <p:cNvPr id="33" name="Picture 6" descr="http://www.dbs.unimi.it/extfiles/unimidire/59401/image/neuro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055768" y="908720"/>
            <a:ext cx="1872208" cy="2304256"/>
          </a:xfrm>
          <a:prstGeom prst="rect">
            <a:avLst/>
          </a:prstGeom>
          <a:noFill/>
        </p:spPr>
      </p:pic>
      <p:pic>
        <p:nvPicPr>
          <p:cNvPr id="34" name="Picture 2" descr="gotti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-27384"/>
            <a:ext cx="33147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1124744"/>
            <a:ext cx="1584176" cy="147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sala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645024"/>
            <a:ext cx="200607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 descr="rosa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649906" y="2135070"/>
            <a:ext cx="122856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4657568" y="2898516"/>
            <a:ext cx="1303449" cy="92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2480347" y="5049556"/>
            <a:ext cx="1296144" cy="172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chini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48264" y="5733256"/>
            <a:ext cx="197202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337663" y="3800165"/>
            <a:ext cx="950485" cy="68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28184" y="3429000"/>
            <a:ext cx="13462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56376" y="4221088"/>
            <a:ext cx="816867" cy="60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52320" y="3573016"/>
            <a:ext cx="1228966" cy="5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72200" y="4581128"/>
            <a:ext cx="864096" cy="6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452320" y="4725144"/>
            <a:ext cx="901430" cy="64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mondoincammino.org/include/associazione/cartina_itali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341438"/>
            <a:ext cx="403225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1619250" y="5157788"/>
            <a:ext cx="4251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  <a:latin typeface="Arial Black" pitchFamily="34" charset="0"/>
              </a:rPr>
              <a:t>CA</a:t>
            </a:r>
          </a:p>
        </p:txBody>
      </p:sp>
      <p:sp>
        <p:nvSpPr>
          <p:cNvPr id="9220" name="Text Box 13"/>
          <p:cNvSpPr txBox="1">
            <a:spLocks noChangeArrowheads="1"/>
          </p:cNvSpPr>
          <p:nvPr/>
        </p:nvSpPr>
        <p:spPr bwMode="auto">
          <a:xfrm>
            <a:off x="1763688" y="1916832"/>
            <a:ext cx="389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 dirty="0" err="1" smtClean="0">
                <a:solidFill>
                  <a:srgbClr val="FF0000"/>
                </a:solidFill>
                <a:latin typeface="Arial Black" pitchFamily="34" charset="0"/>
              </a:rPr>
              <a:t>MI</a:t>
            </a:r>
            <a:endParaRPr lang="it-IT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221" name="Text Box 14"/>
          <p:cNvSpPr txBox="1">
            <a:spLocks noChangeArrowheads="1"/>
          </p:cNvSpPr>
          <p:nvPr/>
        </p:nvSpPr>
        <p:spPr bwMode="auto">
          <a:xfrm>
            <a:off x="2195736" y="3140968"/>
            <a:ext cx="3545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  <a:latin typeface="Arial Black" pitchFamily="34" charset="0"/>
              </a:rPr>
              <a:t>PI</a:t>
            </a:r>
          </a:p>
        </p:txBody>
      </p:sp>
      <p:sp>
        <p:nvSpPr>
          <p:cNvPr id="9222" name="Text Box 15"/>
          <p:cNvSpPr txBox="1">
            <a:spLocks noChangeArrowheads="1"/>
          </p:cNvSpPr>
          <p:nvPr/>
        </p:nvSpPr>
        <p:spPr bwMode="auto">
          <a:xfrm>
            <a:off x="2411413" y="1989138"/>
            <a:ext cx="4154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 Black" pitchFamily="34" charset="0"/>
              </a:rPr>
              <a:t>PD</a:t>
            </a:r>
            <a:endParaRPr lang="it-IT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223" name="Oval 30"/>
          <p:cNvSpPr>
            <a:spLocks noChangeAspect="1" noChangeArrowheads="1"/>
          </p:cNvSpPr>
          <p:nvPr/>
        </p:nvSpPr>
        <p:spPr bwMode="auto">
          <a:xfrm>
            <a:off x="1835696" y="2204864"/>
            <a:ext cx="71437" cy="730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4" name="Oval 39"/>
          <p:cNvSpPr>
            <a:spLocks noChangeAspect="1" noChangeArrowheads="1"/>
          </p:cNvSpPr>
          <p:nvPr/>
        </p:nvSpPr>
        <p:spPr bwMode="auto">
          <a:xfrm>
            <a:off x="1619250" y="5084763"/>
            <a:ext cx="71438" cy="730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5" name="Oval 44"/>
          <p:cNvSpPr>
            <a:spLocks noChangeAspect="1" noChangeArrowheads="1"/>
          </p:cNvSpPr>
          <p:nvPr/>
        </p:nvSpPr>
        <p:spPr bwMode="auto">
          <a:xfrm>
            <a:off x="2266950" y="3068638"/>
            <a:ext cx="71438" cy="730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6" name="Oval 51"/>
          <p:cNvSpPr>
            <a:spLocks noChangeAspect="1" noChangeArrowheads="1"/>
          </p:cNvSpPr>
          <p:nvPr/>
        </p:nvSpPr>
        <p:spPr bwMode="auto">
          <a:xfrm>
            <a:off x="2555875" y="2205038"/>
            <a:ext cx="71438" cy="730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7" name="Text Box 72"/>
          <p:cNvSpPr txBox="1">
            <a:spLocks noChangeArrowheads="1"/>
          </p:cNvSpPr>
          <p:nvPr/>
        </p:nvSpPr>
        <p:spPr bwMode="auto">
          <a:xfrm>
            <a:off x="4716016" y="5733256"/>
            <a:ext cx="38336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00FF"/>
                </a:solidFill>
              </a:rPr>
              <a:t>http://www.in.cnr.it</a:t>
            </a:r>
          </a:p>
        </p:txBody>
      </p:sp>
      <p:sp>
        <p:nvSpPr>
          <p:cNvPr id="9228" name="Text Box 74"/>
          <p:cNvSpPr txBox="1">
            <a:spLocks noChangeArrowheads="1"/>
          </p:cNvSpPr>
          <p:nvPr/>
        </p:nvSpPr>
        <p:spPr bwMode="auto">
          <a:xfrm>
            <a:off x="4500563" y="2060575"/>
            <a:ext cx="396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4 sedi territoriali (UOS)</a:t>
            </a:r>
          </a:p>
          <a:p>
            <a:r>
              <a:rPr lang="it-IT" b="1" dirty="0">
                <a:solidFill>
                  <a:srgbClr val="FF0000"/>
                </a:solidFill>
              </a:rPr>
              <a:t>76 ricercatori CNR </a:t>
            </a:r>
          </a:p>
          <a:p>
            <a:r>
              <a:rPr lang="it-IT" b="1" dirty="0">
                <a:solidFill>
                  <a:srgbClr val="FF0000"/>
                </a:solidFill>
              </a:rPr>
              <a:t>13 ricercatori a tempo determinato</a:t>
            </a:r>
          </a:p>
          <a:p>
            <a:r>
              <a:rPr lang="it-IT" b="1" dirty="0">
                <a:solidFill>
                  <a:srgbClr val="FF0000"/>
                </a:solidFill>
              </a:rPr>
              <a:t>55 associati universitari</a:t>
            </a:r>
          </a:p>
        </p:txBody>
      </p:sp>
      <p:pic>
        <p:nvPicPr>
          <p:cNvPr id="9229" name="Picture 15" descr="ISTITUTO DI NEUROSCIENZ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88913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4"/>
          <p:cNvSpPr txBox="1">
            <a:spLocks noChangeArrowheads="1"/>
          </p:cNvSpPr>
          <p:nvPr/>
        </p:nvSpPr>
        <p:spPr bwMode="auto">
          <a:xfrm>
            <a:off x="6012160" y="3717032"/>
            <a:ext cx="17491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distaccamenti</a:t>
            </a:r>
          </a:p>
          <a:p>
            <a:pPr marL="266700"/>
            <a:r>
              <a:rPr lang="it-IT" b="1" dirty="0" smtClean="0">
                <a:solidFill>
                  <a:srgbClr val="FF0000"/>
                </a:solidFill>
              </a:rPr>
              <a:t>Trento</a:t>
            </a:r>
          </a:p>
          <a:p>
            <a:pPr marL="266700"/>
            <a:r>
              <a:rPr lang="it-IT" b="1" dirty="0" smtClean="0">
                <a:solidFill>
                  <a:srgbClr val="FF0000"/>
                </a:solidFill>
              </a:rPr>
              <a:t>Firenze</a:t>
            </a:r>
          </a:p>
          <a:p>
            <a:pPr marL="266700"/>
            <a:r>
              <a:rPr lang="it-IT" b="1" dirty="0" smtClean="0">
                <a:solidFill>
                  <a:srgbClr val="FF0000"/>
                </a:solidFill>
              </a:rPr>
              <a:t>Parma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1"/>
          <p:cNvSpPr txBox="1">
            <a:spLocks noChangeArrowheads="1"/>
          </p:cNvSpPr>
          <p:nvPr/>
        </p:nvSpPr>
        <p:spPr bwMode="auto">
          <a:xfrm>
            <a:off x="1763713" y="6302375"/>
            <a:ext cx="1700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omic Sans MS" pitchFamily="66" charset="0"/>
              </a:rPr>
              <a:t>Mario Zoratti</a:t>
            </a:r>
          </a:p>
        </p:txBody>
      </p:sp>
      <p:sp>
        <p:nvSpPr>
          <p:cNvPr id="38915" name="Text Box 12"/>
          <p:cNvSpPr txBox="1">
            <a:spLocks noChangeArrowheads="1"/>
          </p:cNvSpPr>
          <p:nvPr/>
        </p:nvSpPr>
        <p:spPr bwMode="auto">
          <a:xfrm>
            <a:off x="4570413" y="6308725"/>
            <a:ext cx="2881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omic Sans MS" pitchFamily="66" charset="0"/>
              </a:rPr>
              <a:t>Trieste, 14 marzo 2014</a:t>
            </a:r>
          </a:p>
        </p:txBody>
      </p:sp>
      <p:pic>
        <p:nvPicPr>
          <p:cNvPr id="38917" name="Picture 15" descr="ISTITUTO DI NEUROSCIENZ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7" descr="http://www.in.cnr.it/images/SlideShow/banner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98440"/>
            <a:ext cx="85725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2"/>
          <p:cNvSpPr txBox="1">
            <a:spLocks noChangeArrowheads="1"/>
          </p:cNvSpPr>
          <p:nvPr/>
        </p:nvSpPr>
        <p:spPr bwMode="auto">
          <a:xfrm>
            <a:off x="2555776" y="1918320"/>
            <a:ext cx="38336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92D050"/>
                </a:solidFill>
              </a:rPr>
              <a:t>http://www.in.cnr.it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Text Box 74"/>
          <p:cNvSpPr txBox="1">
            <a:spLocks noChangeArrowheads="1"/>
          </p:cNvSpPr>
          <p:nvPr/>
        </p:nvSpPr>
        <p:spPr bwMode="auto">
          <a:xfrm>
            <a:off x="4644008" y="1916832"/>
            <a:ext cx="278800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MILANO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15 </a:t>
            </a:r>
            <a:r>
              <a:rPr lang="it-IT" b="1" dirty="0">
                <a:solidFill>
                  <a:srgbClr val="FF0000"/>
                </a:solidFill>
              </a:rPr>
              <a:t>ricercatori CNR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1 tecnico CNR</a:t>
            </a:r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11 </a:t>
            </a:r>
            <a:r>
              <a:rPr lang="it-IT" b="1" dirty="0">
                <a:solidFill>
                  <a:srgbClr val="FF0000"/>
                </a:solidFill>
              </a:rPr>
              <a:t>associati universitari</a:t>
            </a:r>
          </a:p>
        </p:txBody>
      </p:sp>
      <p:pic>
        <p:nvPicPr>
          <p:cNvPr id="9229" name="Picture 15" descr="ISTITUTO DI NEUROSCIENZ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8913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 descr="http://www.asteimmobili.it/Data/Regioni/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988840"/>
            <a:ext cx="3333458" cy="3169519"/>
          </a:xfrm>
          <a:prstGeom prst="rect">
            <a:avLst/>
          </a:prstGeom>
          <a:noFill/>
        </p:spPr>
      </p:pic>
      <p:sp>
        <p:nvSpPr>
          <p:cNvPr id="9220" name="Text Box 13"/>
          <p:cNvSpPr txBox="1">
            <a:spLocks noChangeArrowheads="1"/>
          </p:cNvSpPr>
          <p:nvPr/>
        </p:nvSpPr>
        <p:spPr bwMode="auto">
          <a:xfrm>
            <a:off x="1337667" y="3645024"/>
            <a:ext cx="354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 dirty="0" err="1"/>
              <a:t>MI</a:t>
            </a:r>
            <a:endParaRPr lang="it-IT" sz="1200" b="1" dirty="0"/>
          </a:p>
        </p:txBody>
      </p:sp>
      <p:sp>
        <p:nvSpPr>
          <p:cNvPr id="9223" name="Oval 30"/>
          <p:cNvSpPr>
            <a:spLocks noChangeAspect="1" noChangeArrowheads="1"/>
          </p:cNvSpPr>
          <p:nvPr/>
        </p:nvSpPr>
        <p:spPr bwMode="auto">
          <a:xfrm>
            <a:off x="1620243" y="3861048"/>
            <a:ext cx="71437" cy="730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93096"/>
            <a:ext cx="190712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www.cottodeste.it/public/explorer/751_progetto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725144"/>
            <a:ext cx="2088232" cy="1560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RETIN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356992"/>
            <a:ext cx="2376488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2"/>
          <p:cNvSpPr txBox="1">
            <a:spLocks noChangeArrowheads="1"/>
          </p:cNvSpPr>
          <p:nvPr/>
        </p:nvSpPr>
        <p:spPr bwMode="auto">
          <a:xfrm>
            <a:off x="323528" y="1700808"/>
            <a:ext cx="561662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buFontTx/>
              <a:buChar char="•"/>
            </a:pPr>
            <a:r>
              <a:rPr lang="it-IT" dirty="0"/>
              <a:t>Sviluppo e plasticità del SNC, memoria e apprendimento</a:t>
            </a:r>
          </a:p>
          <a:p>
            <a:pPr marL="180975" indent="-180975">
              <a:buFontTx/>
              <a:buChar char="•"/>
            </a:pPr>
            <a:r>
              <a:rPr lang="it-IT" dirty="0"/>
              <a:t>Formazione </a:t>
            </a:r>
            <a:r>
              <a:rPr lang="it-IT" dirty="0" smtClean="0"/>
              <a:t>e </a:t>
            </a:r>
            <a:r>
              <a:rPr lang="it-IT" dirty="0"/>
              <a:t>funzionamento della </a:t>
            </a:r>
            <a:r>
              <a:rPr lang="it-IT" dirty="0" smtClean="0"/>
              <a:t>sinapsi</a:t>
            </a:r>
          </a:p>
          <a:p>
            <a:pPr marL="180975" indent="-180975">
              <a:buFontTx/>
              <a:buChar char="•"/>
            </a:pPr>
            <a:r>
              <a:rPr lang="it-IT" dirty="0" smtClean="0"/>
              <a:t>Biologia delle cellule gliali e interazioni neuroni-glia</a:t>
            </a:r>
          </a:p>
          <a:p>
            <a:pPr marL="180975" indent="-180975">
              <a:buFontTx/>
              <a:buChar char="•"/>
            </a:pPr>
            <a:endParaRPr lang="it-IT" dirty="0"/>
          </a:p>
          <a:p>
            <a:pPr marL="180975" indent="-180975">
              <a:buFontTx/>
              <a:buChar char="•"/>
            </a:pPr>
            <a:r>
              <a:rPr lang="it-IT" dirty="0"/>
              <a:t>Patologie del </a:t>
            </a:r>
            <a:r>
              <a:rPr lang="it-IT" dirty="0" err="1"/>
              <a:t>neurosviluppo</a:t>
            </a:r>
            <a:r>
              <a:rPr lang="it-IT" dirty="0"/>
              <a:t> </a:t>
            </a:r>
            <a:endParaRPr lang="it-IT" dirty="0" smtClean="0"/>
          </a:p>
          <a:p>
            <a:pPr marL="180975" indent="-180975"/>
            <a:r>
              <a:rPr lang="it-IT" dirty="0" smtClean="0"/>
              <a:t>	(</a:t>
            </a:r>
            <a:r>
              <a:rPr lang="it-IT" dirty="0"/>
              <a:t>autismo, schizofrenia, ADHD, </a:t>
            </a:r>
            <a:r>
              <a:rPr lang="it-IT" dirty="0" smtClean="0"/>
              <a:t>disabilità </a:t>
            </a:r>
            <a:r>
              <a:rPr lang="it-IT" dirty="0"/>
              <a:t>intellettiva) </a:t>
            </a:r>
          </a:p>
          <a:p>
            <a:pPr marL="180975" indent="-180975">
              <a:buFontTx/>
              <a:buChar char="•"/>
            </a:pPr>
            <a:r>
              <a:rPr lang="it-IT" dirty="0" smtClean="0"/>
              <a:t>Basi </a:t>
            </a:r>
            <a:r>
              <a:rPr lang="it-IT" dirty="0"/>
              <a:t>molecolari e cellulari di patologie neurologiche </a:t>
            </a:r>
            <a:r>
              <a:rPr lang="it-IT" dirty="0" smtClean="0"/>
              <a:t>e neurodegenerative </a:t>
            </a:r>
          </a:p>
          <a:p>
            <a:pPr marL="180975" indent="-180975"/>
            <a:r>
              <a:rPr lang="it-IT" dirty="0" smtClean="0"/>
              <a:t>	(Alzheimer</a:t>
            </a:r>
            <a:r>
              <a:rPr lang="it-IT" dirty="0"/>
              <a:t>, Parkinson, </a:t>
            </a:r>
            <a:r>
              <a:rPr lang="it-IT" dirty="0" smtClean="0"/>
              <a:t>Epilessia, SLA)</a:t>
            </a:r>
            <a:endParaRPr lang="it-IT" dirty="0"/>
          </a:p>
          <a:p>
            <a:pPr marL="180975" indent="-180975">
              <a:buFontTx/>
              <a:buChar char="•"/>
            </a:pPr>
            <a:r>
              <a:rPr lang="it-IT" dirty="0" smtClean="0"/>
              <a:t>Invecchiamento</a:t>
            </a:r>
          </a:p>
          <a:p>
            <a:pPr marL="180975" indent="-180975">
              <a:buFontTx/>
              <a:buChar char="•"/>
            </a:pPr>
            <a:endParaRPr lang="it-IT" dirty="0"/>
          </a:p>
          <a:p>
            <a:pPr marL="180975" indent="-180975">
              <a:buFontTx/>
              <a:buChar char="•"/>
            </a:pPr>
            <a:r>
              <a:rPr lang="it-IT" dirty="0" smtClean="0"/>
              <a:t>Farmacologia </a:t>
            </a:r>
            <a:r>
              <a:rPr lang="it-IT" dirty="0"/>
              <a:t>del </a:t>
            </a:r>
            <a:r>
              <a:rPr lang="it-IT" dirty="0" smtClean="0"/>
              <a:t>Sistema nervoso centrale e periferico</a:t>
            </a:r>
          </a:p>
          <a:p>
            <a:pPr marL="180975" indent="-180975">
              <a:buFontTx/>
              <a:buChar char="•"/>
            </a:pPr>
            <a:endParaRPr lang="it-IT" dirty="0" smtClean="0"/>
          </a:p>
          <a:p>
            <a:pPr marL="180975" indent="-180975">
              <a:buFontTx/>
              <a:buChar char="•"/>
            </a:pPr>
            <a:r>
              <a:rPr lang="it-IT" dirty="0" smtClean="0"/>
              <a:t>Glioblastomi e altri tumori </a:t>
            </a:r>
            <a:r>
              <a:rPr lang="it-IT" dirty="0" smtClean="0"/>
              <a:t>del Sistema nervoso centrale e periferico</a:t>
            </a:r>
            <a:endParaRPr lang="it-IT" dirty="0"/>
          </a:p>
        </p:txBody>
      </p:sp>
      <p:pic>
        <p:nvPicPr>
          <p:cNvPr id="10245" name="Picture 14" descr="DSCN42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196752"/>
            <a:ext cx="1589088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5" descr="ISTITUTO DI NEUROSCIENZ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85725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980728"/>
            <a:ext cx="7848872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b="1" dirty="0">
              <a:solidFill>
                <a:srgbClr val="00B05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1) TEMATICHE </a:t>
            </a:r>
            <a:r>
              <a:rPr kumimoji="0" lang="it-IT" b="1" i="0" u="sng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DI</a:t>
            </a:r>
            <a:r>
              <a:rPr kumimoji="0" lang="it-IT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RICERCA</a:t>
            </a:r>
          </a:p>
          <a:p>
            <a:pPr lvl="0" eaLnBrk="0" hangingPunct="0">
              <a:buFontTx/>
              <a:buChar char="•"/>
            </a:pPr>
            <a:endParaRPr lang="it-IT" sz="5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00192" y="260648"/>
            <a:ext cx="180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00B050"/>
                </a:solidFill>
              </a:rPr>
              <a:t>Meccanismi cellulari e molecolari di plasticità </a:t>
            </a:r>
            <a:r>
              <a:rPr lang="it-IT" sz="1400" b="1" dirty="0" err="1" smtClean="0">
                <a:solidFill>
                  <a:srgbClr val="00B050"/>
                </a:solidFill>
              </a:rPr>
              <a:t>sinaptica</a:t>
            </a:r>
            <a:endParaRPr lang="it-IT" sz="1400" dirty="0">
              <a:solidFill>
                <a:srgbClr val="00B050"/>
              </a:solidFill>
            </a:endParaRPr>
          </a:p>
        </p:txBody>
      </p:sp>
      <p:pic>
        <p:nvPicPr>
          <p:cNvPr id="3" name="Picture 11" descr="carlo sa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332656"/>
            <a:ext cx="760105" cy="106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sal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17716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 descr="matteoli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38195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michela matteol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988840"/>
            <a:ext cx="1297940" cy="13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179512" y="1628800"/>
            <a:ext cx="2376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00B050"/>
                </a:solidFill>
              </a:rPr>
              <a:t>Biologia cellulare della sinapsi: studio del ruolo dei fattori genetici ed ambientali nella fisiologia e patologia della sinapsi.</a:t>
            </a:r>
          </a:p>
          <a:p>
            <a:r>
              <a:rPr lang="it-IT" sz="1400" b="1" dirty="0" smtClean="0">
                <a:solidFill>
                  <a:srgbClr val="00B050"/>
                </a:solidFill>
              </a:rPr>
              <a:t>Interazioni tra sistema immunitario e sistema nervoso</a:t>
            </a:r>
          </a:p>
          <a:p>
            <a:endParaRPr lang="it-IT" sz="1400" dirty="0" smtClean="0">
              <a:solidFill>
                <a:srgbClr val="00B050"/>
              </a:solidFill>
            </a:endParaRPr>
          </a:p>
          <a:p>
            <a:pPr eaLnBrk="0" hangingPunct="0"/>
            <a:endParaRPr lang="it-IT" sz="1400" b="1" dirty="0">
              <a:solidFill>
                <a:srgbClr val="339933"/>
              </a:solidFill>
              <a:cs typeface="Arial" pitchFamily="34" charset="0"/>
            </a:endParaRPr>
          </a:p>
        </p:txBody>
      </p:sp>
      <p:pic>
        <p:nvPicPr>
          <p:cNvPr id="8" name="Picture 9" descr="maria passafar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068960"/>
            <a:ext cx="1080120" cy="113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passafar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2407553"/>
            <a:ext cx="1440160" cy="181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15"/>
          <p:cNvSpPr>
            <a:spLocks noChangeArrowheads="1"/>
          </p:cNvSpPr>
          <p:nvPr/>
        </p:nvSpPr>
        <p:spPr bwMode="auto">
          <a:xfrm>
            <a:off x="4716016" y="2492896"/>
            <a:ext cx="2736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00B050"/>
                </a:solidFill>
              </a:rPr>
              <a:t>La plasticità </a:t>
            </a:r>
            <a:r>
              <a:rPr lang="it-IT" sz="1400" b="1" dirty="0" err="1" smtClean="0">
                <a:solidFill>
                  <a:srgbClr val="00B050"/>
                </a:solidFill>
              </a:rPr>
              <a:t>sinaptica</a:t>
            </a:r>
            <a:r>
              <a:rPr lang="it-IT" sz="1400" b="1" dirty="0" smtClean="0">
                <a:solidFill>
                  <a:srgbClr val="00B050"/>
                </a:solidFill>
              </a:rPr>
              <a:t> e i disordini cognitivi</a:t>
            </a:r>
            <a:endParaRPr lang="it-IT" sz="1400" dirty="0">
              <a:solidFill>
                <a:srgbClr val="00B050"/>
              </a:solidFill>
            </a:endParaRPr>
          </a:p>
        </p:txBody>
      </p:sp>
      <p:pic>
        <p:nvPicPr>
          <p:cNvPr id="13" name="Picture 9" descr="elisabetta menn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941168"/>
            <a:ext cx="936104" cy="131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menna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4653136"/>
            <a:ext cx="12668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menna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0272" y="4653136"/>
            <a:ext cx="19907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18"/>
          <p:cNvSpPr/>
          <p:nvPr/>
        </p:nvSpPr>
        <p:spPr>
          <a:xfrm>
            <a:off x="5508104" y="6309320"/>
            <a:ext cx="4644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00B050"/>
                </a:solidFill>
              </a:rPr>
              <a:t>Dai </a:t>
            </a:r>
            <a:r>
              <a:rPr lang="it-IT" sz="1400" b="1" dirty="0" err="1" smtClean="0">
                <a:solidFill>
                  <a:srgbClr val="00B050"/>
                </a:solidFill>
              </a:rPr>
              <a:t>filopodi</a:t>
            </a:r>
            <a:r>
              <a:rPr lang="it-IT" sz="1400" b="1" dirty="0" smtClean="0">
                <a:solidFill>
                  <a:srgbClr val="00B050"/>
                </a:solidFill>
              </a:rPr>
              <a:t> alle sinapsi: </a:t>
            </a:r>
            <a:endParaRPr lang="it-IT" sz="1400" dirty="0" smtClean="0">
              <a:solidFill>
                <a:srgbClr val="00B050"/>
              </a:solidFill>
            </a:endParaRPr>
          </a:p>
          <a:p>
            <a:r>
              <a:rPr lang="it-IT" sz="1400" b="1" dirty="0" smtClean="0">
                <a:solidFill>
                  <a:srgbClr val="00B050"/>
                </a:solidFill>
              </a:rPr>
              <a:t>la biologia cellulare dei circuiti nervosi </a:t>
            </a:r>
            <a:endParaRPr lang="it-IT" sz="1400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it-IT" sz="1400" b="1" dirty="0" smtClean="0">
                <a:solidFill>
                  <a:srgbClr val="00B050"/>
                </a:solidFill>
                <a:cs typeface="Arial" pitchFamily="34" charset="0"/>
              </a:rPr>
              <a:t>g</a:t>
            </a:r>
            <a:endParaRPr lang="it-IT" sz="1400" dirty="0">
              <a:solidFill>
                <a:srgbClr val="00B050"/>
              </a:solidFill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499992" y="6334780"/>
            <a:ext cx="10791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Elisabetta </a:t>
            </a:r>
          </a:p>
          <a:p>
            <a:r>
              <a:rPr lang="it-IT" sz="1400" b="1" dirty="0" smtClean="0"/>
              <a:t>Menna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4716016" y="3068960"/>
            <a:ext cx="15584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Maria </a:t>
            </a:r>
            <a:r>
              <a:rPr lang="it-IT" sz="1400" b="1" dirty="0" err="1" smtClean="0"/>
              <a:t>Passafaro</a:t>
            </a:r>
            <a:endParaRPr lang="it-IT" sz="1400" b="1" dirty="0" smtClean="0"/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300192" y="1196752"/>
            <a:ext cx="10615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Carlo Sala</a:t>
            </a:r>
          </a:p>
          <a:p>
            <a:r>
              <a:rPr lang="it-IT" sz="1400" b="1" dirty="0" smtClean="0"/>
              <a:t> </a:t>
            </a:r>
            <a:endParaRPr lang="it-IT" sz="1400" b="1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2411760" y="3356992"/>
            <a:ext cx="2160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 smtClean="0"/>
              <a:t>Michela Matteoli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179512" y="5930116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00B050"/>
                </a:solidFill>
                <a:cs typeface="Arial" pitchFamily="34" charset="0"/>
              </a:rPr>
              <a:t>Recettori peptidici e </a:t>
            </a:r>
          </a:p>
          <a:p>
            <a:r>
              <a:rPr lang="it-IT" sz="1400" b="1" dirty="0" err="1" smtClean="0">
                <a:solidFill>
                  <a:srgbClr val="00B050"/>
                </a:solidFill>
                <a:cs typeface="Arial" pitchFamily="34" charset="0"/>
              </a:rPr>
              <a:t>neurosviluppo</a:t>
            </a:r>
            <a:endParaRPr lang="it-IT" sz="1400" b="1" dirty="0"/>
          </a:p>
        </p:txBody>
      </p:sp>
      <p:pic>
        <p:nvPicPr>
          <p:cNvPr id="29" name="Picture 1" descr="C:\Users\Bice\Pictures\varie\bic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9752" y="4705980"/>
            <a:ext cx="1119188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1" descr="losi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3913892"/>
            <a:ext cx="2007493" cy="2007494"/>
          </a:xfrm>
          <a:prstGeom prst="rect">
            <a:avLst/>
          </a:prstGeom>
          <a:noFill/>
        </p:spPr>
      </p:pic>
      <p:sp>
        <p:nvSpPr>
          <p:cNvPr id="31" name="Rettangolo 30"/>
          <p:cNvSpPr/>
          <p:nvPr/>
        </p:nvSpPr>
        <p:spPr>
          <a:xfrm>
            <a:off x="2267744" y="5930116"/>
            <a:ext cx="1152128" cy="43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800" b="1" dirty="0" smtClean="0">
              <a:solidFill>
                <a:srgbClr val="00B050"/>
              </a:solidFill>
              <a:cs typeface="Arial" pitchFamily="34" charset="0"/>
            </a:endParaRPr>
          </a:p>
          <a:p>
            <a:r>
              <a:rPr lang="it-IT" sz="1400" b="1" dirty="0" smtClean="0">
                <a:cs typeface="Arial" pitchFamily="34" charset="0"/>
              </a:rPr>
              <a:t>Bice Chini</a:t>
            </a:r>
            <a:endParaRPr lang="it-IT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251520" y="273911"/>
            <a:ext cx="568863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sz="1600" b="1" dirty="0" smtClean="0">
                <a:solidFill>
                  <a:srgbClr val="00B050"/>
                </a:solidFill>
              </a:rPr>
              <a:t>Comunicazione tra cellule a livello cerebrale</a:t>
            </a:r>
            <a:endParaRPr lang="it-IT" sz="1600" dirty="0" smtClean="0"/>
          </a:p>
          <a:p>
            <a:r>
              <a:rPr lang="it-IT" sz="1400" dirty="0" smtClean="0"/>
              <a:t>Meccanismi di segnalazione intercellulare tra cellule gliali e neuroni </a:t>
            </a:r>
            <a:endParaRPr lang="it-IT" sz="1400" dirty="0"/>
          </a:p>
        </p:txBody>
      </p:sp>
      <p:pic>
        <p:nvPicPr>
          <p:cNvPr id="17418" name="Picture 10" descr="verderi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93994"/>
            <a:ext cx="490138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 descr="verderi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89938"/>
            <a:ext cx="1584176" cy="213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3" descr="claudia verderi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5742" y="489938"/>
            <a:ext cx="86409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545742" y="2074114"/>
            <a:ext cx="9025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Claudia </a:t>
            </a:r>
          </a:p>
          <a:p>
            <a:r>
              <a:rPr lang="it-IT" sz="1400" b="1" dirty="0" err="1" smtClean="0"/>
              <a:t>Verderio</a:t>
            </a:r>
            <a:endParaRPr lang="it-IT" sz="1400" b="1" dirty="0" smtClean="0"/>
          </a:p>
        </p:txBody>
      </p:sp>
      <p:sp>
        <p:nvSpPr>
          <p:cNvPr id="14" name="Rettangolo 13"/>
          <p:cNvSpPr/>
          <p:nvPr/>
        </p:nvSpPr>
        <p:spPr>
          <a:xfrm>
            <a:off x="3203848" y="2852936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solidFill>
                  <a:srgbClr val="00B050"/>
                </a:solidFill>
              </a:rPr>
              <a:t>Traffico di membrana</a:t>
            </a:r>
          </a:p>
          <a:p>
            <a:r>
              <a:rPr lang="it-IT" sz="1600" b="1" dirty="0" smtClean="0">
                <a:solidFill>
                  <a:srgbClr val="00B050"/>
                </a:solidFill>
              </a:rPr>
              <a:t> in neuroni</a:t>
            </a:r>
            <a:r>
              <a:rPr lang="it-IT" sz="16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it-IT" sz="1600" b="1" dirty="0" smtClean="0">
                <a:solidFill>
                  <a:srgbClr val="00B050"/>
                </a:solidFill>
              </a:rPr>
              <a:t> ed oligodendrociti</a:t>
            </a:r>
            <a:endParaRPr lang="it-IT" sz="1600" dirty="0" smtClean="0">
              <a:solidFill>
                <a:srgbClr val="00B050"/>
              </a:solidFill>
            </a:endParaRPr>
          </a:p>
          <a:p>
            <a:r>
              <a:rPr lang="it-IT" sz="1600" dirty="0" smtClean="0">
                <a:solidFill>
                  <a:srgbClr val="00B050"/>
                </a:solidFill>
              </a:rPr>
              <a:t> </a:t>
            </a:r>
            <a:endParaRPr lang="it-IT" sz="1600" dirty="0">
              <a:solidFill>
                <a:srgbClr val="00B050"/>
              </a:solidFill>
            </a:endParaRPr>
          </a:p>
        </p:txBody>
      </p:sp>
      <p:pic>
        <p:nvPicPr>
          <p:cNvPr id="17" name="Picture 5" descr="rosa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789040"/>
            <a:ext cx="1136452" cy="15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patrizia ros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3789040"/>
            <a:ext cx="648072" cy="90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347864" y="4725144"/>
            <a:ext cx="8723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Patrizia </a:t>
            </a:r>
          </a:p>
          <a:p>
            <a:r>
              <a:rPr lang="it-IT" sz="1400" b="1" dirty="0" smtClean="0"/>
              <a:t>Rosa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156176" y="3573016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 smtClean="0">
                <a:solidFill>
                  <a:srgbClr val="339933"/>
                </a:solidFill>
              </a:rPr>
              <a:t>Stem</a:t>
            </a:r>
            <a:r>
              <a:rPr lang="it-IT" sz="1600" b="1" dirty="0" smtClean="0">
                <a:solidFill>
                  <a:srgbClr val="339933"/>
                </a:solidFill>
              </a:rPr>
              <a:t> </a:t>
            </a:r>
            <a:r>
              <a:rPr lang="it-IT" sz="1600" b="1" dirty="0" err="1" smtClean="0">
                <a:solidFill>
                  <a:srgbClr val="339933"/>
                </a:solidFill>
              </a:rPr>
              <a:t>cells</a:t>
            </a:r>
            <a:r>
              <a:rPr lang="it-IT" sz="1600" b="1" dirty="0" smtClean="0">
                <a:solidFill>
                  <a:srgbClr val="339933"/>
                </a:solidFill>
              </a:rPr>
              <a:t> e </a:t>
            </a:r>
            <a:r>
              <a:rPr lang="it-IT" sz="1600" b="1" dirty="0" err="1" smtClean="0">
                <a:solidFill>
                  <a:srgbClr val="339933"/>
                </a:solidFill>
              </a:rPr>
              <a:t>neurogenesi</a:t>
            </a:r>
            <a:endParaRPr lang="it-IT" sz="1600" dirty="0">
              <a:solidFill>
                <a:srgbClr val="339933"/>
              </a:solidFill>
            </a:endParaRPr>
          </a:p>
        </p:txBody>
      </p:sp>
      <p:pic>
        <p:nvPicPr>
          <p:cNvPr id="109570" name="Picture 2" descr="http://www.in.cnr.it/templates/jaxstorm-green/images/system/arro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558925" y="-685800"/>
            <a:ext cx="85725" cy="66675"/>
          </a:xfrm>
          <a:prstGeom prst="rect">
            <a:avLst/>
          </a:prstGeom>
          <a:noFill/>
        </p:spPr>
      </p:pic>
      <p:sp>
        <p:nvSpPr>
          <p:cNvPr id="109580" name="Rectangle 12"/>
          <p:cNvSpPr>
            <a:spLocks noChangeArrowheads="1"/>
          </p:cNvSpPr>
          <p:nvPr/>
        </p:nvSpPr>
        <p:spPr bwMode="auto">
          <a:xfrm>
            <a:off x="4415547" y="-387424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solidFill>
                  <a:srgbClr val="C0C0C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it-IT" sz="14500" b="1" i="0" u="none" strike="noStrike" cap="none" normalizeH="0" baseline="0" dirty="0" smtClean="0">
              <a:ln>
                <a:noFill/>
              </a:ln>
              <a:solidFill>
                <a:srgbClr val="C0C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581" name="Picture 13" descr="http://www.in.cnr.it/templates/jaxstorm-green/images/system/arro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03375" y="-685800"/>
            <a:ext cx="85725" cy="66675"/>
          </a:xfrm>
          <a:prstGeom prst="rect">
            <a:avLst/>
          </a:prstGeom>
          <a:noFill/>
        </p:spPr>
      </p:pic>
      <p:pic>
        <p:nvPicPr>
          <p:cNvPr id="113668" name="Picture 4" descr="http://qbi.uq.edu.au/filething/get/38616/Neural-stem-cell-QBI-brain-physiology-neurogenesi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>
            <a:off x="6244654" y="3988594"/>
            <a:ext cx="2808312" cy="2121172"/>
          </a:xfrm>
          <a:prstGeom prst="rect">
            <a:avLst/>
          </a:prstGeom>
          <a:noFill/>
        </p:spPr>
      </p:pic>
      <p:pic>
        <p:nvPicPr>
          <p:cNvPr id="113666" name="Picture 2" descr="Vania Broccol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5373216"/>
            <a:ext cx="864096" cy="1080121"/>
          </a:xfrm>
          <a:prstGeom prst="rect">
            <a:avLst/>
          </a:prstGeom>
          <a:noFill/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588224" y="6165304"/>
            <a:ext cx="2160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 smtClean="0"/>
              <a:t>Vania  Broccoli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115616" y="6165304"/>
            <a:ext cx="12282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Cecilia Gotti</a:t>
            </a:r>
          </a:p>
          <a:p>
            <a:r>
              <a:rPr lang="it-IT" sz="1400" b="1" dirty="0" smtClean="0"/>
              <a:t> </a:t>
            </a:r>
            <a:endParaRPr lang="it-IT" sz="1400" b="1" dirty="0"/>
          </a:p>
        </p:txBody>
      </p:sp>
      <p:sp>
        <p:nvSpPr>
          <p:cNvPr id="28" name="Rettangolo 27"/>
          <p:cNvSpPr/>
          <p:nvPr/>
        </p:nvSpPr>
        <p:spPr>
          <a:xfrm>
            <a:off x="251520" y="2924944"/>
            <a:ext cx="25202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solidFill>
                  <a:srgbClr val="00B050"/>
                </a:solidFill>
              </a:rPr>
              <a:t>Recettori nicotinici </a:t>
            </a:r>
          </a:p>
          <a:p>
            <a:r>
              <a:rPr lang="it-IT" sz="1600" b="1" dirty="0" smtClean="0">
                <a:solidFill>
                  <a:srgbClr val="00B050"/>
                </a:solidFill>
              </a:rPr>
              <a:t>nell’ invecchiamento e nelle malattie neurodegenerative</a:t>
            </a:r>
            <a:endParaRPr lang="it-IT" sz="1600" dirty="0" smtClean="0">
              <a:solidFill>
                <a:srgbClr val="00B050"/>
              </a:solidFill>
            </a:endParaRPr>
          </a:p>
          <a:p>
            <a:r>
              <a:rPr lang="it-IT" dirty="0" smtClean="0">
                <a:solidFill>
                  <a:srgbClr val="00B050"/>
                </a:solidFill>
              </a:rPr>
              <a:t> 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113670" name="Picture 6" descr="http://www.dbs.unimi.it/extfiles/unimidire/59401/image/neuron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39552" y="3933056"/>
            <a:ext cx="1872208" cy="2304256"/>
          </a:xfrm>
          <a:prstGeom prst="rect">
            <a:avLst/>
          </a:prstGeom>
          <a:noFill/>
        </p:spPr>
      </p:pic>
      <p:pic>
        <p:nvPicPr>
          <p:cNvPr id="26" name="Picture 12" descr="cecilia gott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5517232"/>
            <a:ext cx="792088" cy="105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755576" y="3068816"/>
            <a:ext cx="784887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b="1" dirty="0">
              <a:solidFill>
                <a:srgbClr val="00B05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2) TECNOLOGIE E PROTOCOLLI SPERIMENTALI PER LO STUDIO DEL SISTEMA NERVOSO </a:t>
            </a:r>
          </a:p>
          <a:p>
            <a:pPr lvl="0" eaLnBrk="0" hangingPunct="0">
              <a:buFontTx/>
              <a:buChar char="•"/>
            </a:pPr>
            <a:endParaRPr lang="it-IT" sz="500" dirty="0" smtClean="0">
              <a:latin typeface="+mn-lt"/>
            </a:endParaRPr>
          </a:p>
          <a:p>
            <a:pPr lvl="0" eaLnBrk="0" hangingPunct="0">
              <a:buFontTx/>
              <a:buChar char="•"/>
            </a:pPr>
            <a:endParaRPr lang="it-IT" sz="500" dirty="0"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b="0" i="0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15" descr="ISTITUTO DI NEUROSCIENZ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85725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/>
          <p:cNvGrpSpPr>
            <a:grpSpLocks/>
          </p:cNvGrpSpPr>
          <p:nvPr/>
        </p:nvGrpSpPr>
        <p:grpSpPr bwMode="auto">
          <a:xfrm>
            <a:off x="4788024" y="3789040"/>
            <a:ext cx="3795241" cy="2900040"/>
            <a:chOff x="7002674" y="836712"/>
            <a:chExt cx="1996346" cy="2540289"/>
          </a:xfrm>
        </p:grpSpPr>
        <p:grpSp>
          <p:nvGrpSpPr>
            <p:cNvPr id="3" name="Gruppo 68"/>
            <p:cNvGrpSpPr>
              <a:grpSpLocks/>
            </p:cNvGrpSpPr>
            <p:nvPr/>
          </p:nvGrpSpPr>
          <p:grpSpPr bwMode="auto">
            <a:xfrm>
              <a:off x="7002674" y="854830"/>
              <a:ext cx="1996346" cy="2522171"/>
              <a:chOff x="5893530" y="37607"/>
              <a:chExt cx="2376265" cy="3511463"/>
            </a:xfrm>
          </p:grpSpPr>
          <p:grpSp>
            <p:nvGrpSpPr>
              <p:cNvPr id="4" name="Gruppo 71"/>
              <p:cNvGrpSpPr>
                <a:grpSpLocks/>
              </p:cNvGrpSpPr>
              <p:nvPr/>
            </p:nvGrpSpPr>
            <p:grpSpPr bwMode="auto">
              <a:xfrm>
                <a:off x="5893530" y="37607"/>
                <a:ext cx="2376265" cy="3511463"/>
                <a:chOff x="5724127" y="37607"/>
                <a:chExt cx="2376265" cy="3511463"/>
              </a:xfrm>
            </p:grpSpPr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940153" y="2008661"/>
                  <a:ext cx="1888718" cy="13260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0" name="Rettangolo 9"/>
                <p:cNvSpPr/>
                <p:nvPr/>
              </p:nvSpPr>
              <p:spPr>
                <a:xfrm>
                  <a:off x="5724127" y="36698"/>
                  <a:ext cx="2376265" cy="351237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  <p:pic>
            <p:nvPicPr>
              <p:cNvPr id="8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09556" y="814401"/>
                <a:ext cx="1821562" cy="1136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" name="CasellaDiTesto 77"/>
            <p:cNvSpPr txBox="1">
              <a:spLocks noChangeArrowheads="1"/>
            </p:cNvSpPr>
            <p:nvPr/>
          </p:nvSpPr>
          <p:spPr bwMode="auto">
            <a:xfrm>
              <a:off x="7027353" y="836712"/>
              <a:ext cx="1793119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100" b="1">
                  <a:solidFill>
                    <a:srgbClr val="FF0000"/>
                  </a:solidFill>
                </a:rPr>
                <a:t>ELECTROPHYSIOLOGY IN CULTURE AND BRAIN SLICES</a:t>
              </a:r>
            </a:p>
          </p:txBody>
        </p:sp>
      </p:grpSp>
      <p:grpSp>
        <p:nvGrpSpPr>
          <p:cNvPr id="5" name="Gruppo 14"/>
          <p:cNvGrpSpPr>
            <a:grpSpLocks/>
          </p:cNvGrpSpPr>
          <p:nvPr/>
        </p:nvGrpSpPr>
        <p:grpSpPr bwMode="auto">
          <a:xfrm>
            <a:off x="4932040" y="476672"/>
            <a:ext cx="3995936" cy="3168352"/>
            <a:chOff x="4296573" y="4496885"/>
            <a:chExt cx="3011731" cy="2316491"/>
          </a:xfrm>
        </p:grpSpPr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78388" y="4912327"/>
              <a:ext cx="1360843" cy="1901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CasellaDiTesto 105"/>
            <p:cNvSpPr txBox="1">
              <a:spLocks noChangeArrowheads="1"/>
            </p:cNvSpPr>
            <p:nvPr/>
          </p:nvSpPr>
          <p:spPr bwMode="auto">
            <a:xfrm>
              <a:off x="4296573" y="4496885"/>
              <a:ext cx="301173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100" b="1" dirty="0">
                  <a:solidFill>
                    <a:srgbClr val="FF0000"/>
                  </a:solidFill>
                </a:rPr>
                <a:t>ISOLATION OF MICROGLIA FROM </a:t>
              </a:r>
            </a:p>
            <a:p>
              <a:pPr algn="ctr"/>
              <a:r>
                <a:rPr lang="it-IT" sz="1100" b="1" dirty="0">
                  <a:solidFill>
                    <a:srgbClr val="FF0000"/>
                  </a:solidFill>
                </a:rPr>
                <a:t>ADULT BRAIN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4562216" y="4496885"/>
              <a:ext cx="2488745" cy="23164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1" name="Gruppo 17"/>
          <p:cNvGrpSpPr>
            <a:grpSpLocks/>
          </p:cNvGrpSpPr>
          <p:nvPr/>
        </p:nvGrpSpPr>
        <p:grpSpPr bwMode="auto">
          <a:xfrm>
            <a:off x="323528" y="3140968"/>
            <a:ext cx="4176464" cy="2808312"/>
            <a:chOff x="3435728" y="863134"/>
            <a:chExt cx="3350573" cy="1742889"/>
          </a:xfrm>
        </p:grpSpPr>
        <p:grpSp>
          <p:nvGrpSpPr>
            <p:cNvPr id="15" name="Gruppo 54"/>
            <p:cNvGrpSpPr>
              <a:grpSpLocks/>
            </p:cNvGrpSpPr>
            <p:nvPr/>
          </p:nvGrpSpPr>
          <p:grpSpPr bwMode="auto">
            <a:xfrm>
              <a:off x="3445600" y="895509"/>
              <a:ext cx="3340701" cy="1710514"/>
              <a:chOff x="323528" y="709447"/>
              <a:chExt cx="5052513" cy="2768655"/>
            </a:xfrm>
          </p:grpSpPr>
          <p:grpSp>
            <p:nvGrpSpPr>
              <p:cNvPr id="18" name="Gruppo 55"/>
              <p:cNvGrpSpPr>
                <a:grpSpLocks/>
              </p:cNvGrpSpPr>
              <p:nvPr/>
            </p:nvGrpSpPr>
            <p:grpSpPr bwMode="auto">
              <a:xfrm>
                <a:off x="378215" y="1010086"/>
                <a:ext cx="4897495" cy="2399199"/>
                <a:chOff x="1210250" y="1010086"/>
                <a:chExt cx="4897495" cy="2399199"/>
              </a:xfrm>
            </p:grpSpPr>
            <p:pic>
              <p:nvPicPr>
                <p:cNvPr id="23" name="Picture 7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480185" y="1010086"/>
                  <a:ext cx="2627560" cy="12646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4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387324" y="1010087"/>
                  <a:ext cx="1954473" cy="1314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5" name="Picture 7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44203" t="58830" r="6248" b="19382"/>
                <a:stretch>
                  <a:fillRect/>
                </a:stretch>
              </p:blipFill>
              <p:spPr bwMode="auto">
                <a:xfrm>
                  <a:off x="1210250" y="2420888"/>
                  <a:ext cx="4194745" cy="9883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2" name="Rettangolo 21"/>
              <p:cNvSpPr/>
              <p:nvPr/>
            </p:nvSpPr>
            <p:spPr>
              <a:xfrm>
                <a:off x="323008" y="708431"/>
                <a:ext cx="5053033" cy="276967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20" name="CasellaDiTesto 4"/>
            <p:cNvSpPr txBox="1">
              <a:spLocks noChangeArrowheads="1"/>
            </p:cNvSpPr>
            <p:nvPr/>
          </p:nvSpPr>
          <p:spPr bwMode="auto">
            <a:xfrm>
              <a:off x="3435728" y="863134"/>
              <a:ext cx="2626292" cy="162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 b="1" dirty="0" smtClean="0">
                  <a:solidFill>
                    <a:srgbClr val="FF0000"/>
                  </a:solidFill>
                </a:rPr>
                <a:t>     QUANTITATIVE </a:t>
              </a:r>
              <a:r>
                <a:rPr lang="it-IT" sz="1100" b="1" dirty="0">
                  <a:solidFill>
                    <a:srgbClr val="FF0000"/>
                  </a:solidFill>
                </a:rPr>
                <a:t>IMMUNOCYTOCHEMISTRY</a:t>
              </a:r>
            </a:p>
          </p:txBody>
        </p:sp>
      </p:grp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323528" y="476672"/>
            <a:ext cx="4413671" cy="2401466"/>
            <a:chOff x="3203848" y="2636912"/>
            <a:chExt cx="3600400" cy="1859973"/>
          </a:xfrm>
        </p:grpSpPr>
        <p:grpSp>
          <p:nvGrpSpPr>
            <p:cNvPr id="21" name="Gruppo 60"/>
            <p:cNvGrpSpPr>
              <a:grpSpLocks/>
            </p:cNvGrpSpPr>
            <p:nvPr/>
          </p:nvGrpSpPr>
          <p:grpSpPr bwMode="auto">
            <a:xfrm>
              <a:off x="3203848" y="2636912"/>
              <a:ext cx="3528392" cy="1859973"/>
              <a:chOff x="316517" y="3343729"/>
              <a:chExt cx="5113433" cy="2965591"/>
            </a:xfrm>
          </p:grpSpPr>
          <p:grpSp>
            <p:nvGrpSpPr>
              <p:cNvPr id="26" name="Gruppo 61"/>
              <p:cNvGrpSpPr>
                <a:grpSpLocks/>
              </p:cNvGrpSpPr>
              <p:nvPr/>
            </p:nvGrpSpPr>
            <p:grpSpPr bwMode="auto">
              <a:xfrm>
                <a:off x="316517" y="3343729"/>
                <a:ext cx="5113433" cy="2965591"/>
                <a:chOff x="316517" y="3161537"/>
                <a:chExt cx="5113433" cy="2965591"/>
              </a:xfrm>
            </p:grpSpPr>
            <p:grpSp>
              <p:nvGrpSpPr>
                <p:cNvPr id="27" name="Gruppo 63"/>
                <p:cNvGrpSpPr>
                  <a:grpSpLocks/>
                </p:cNvGrpSpPr>
                <p:nvPr/>
              </p:nvGrpSpPr>
              <p:grpSpPr bwMode="auto">
                <a:xfrm>
                  <a:off x="441109" y="4748569"/>
                  <a:ext cx="4842221" cy="1304692"/>
                  <a:chOff x="4096981" y="3829727"/>
                  <a:chExt cx="5344515" cy="1628406"/>
                </a:xfrm>
              </p:grpSpPr>
              <p:pic>
                <p:nvPicPr>
                  <p:cNvPr id="3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4096981" y="4256396"/>
                    <a:ext cx="2554288" cy="12017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6757163" y="3829727"/>
                    <a:ext cx="2684333" cy="16022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33215" y="3636454"/>
                  <a:ext cx="1746962" cy="1112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3" name="Rettangolo 32"/>
                <p:cNvSpPr/>
                <p:nvPr/>
              </p:nvSpPr>
              <p:spPr>
                <a:xfrm>
                  <a:off x="316517" y="3161537"/>
                  <a:ext cx="5112331" cy="296559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  <p:pic>
            <p:nvPicPr>
              <p:cNvPr id="30" name="Picture 6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r="50000"/>
              <a:stretch>
                <a:fillRect/>
              </a:stretch>
            </p:blipFill>
            <p:spPr bwMode="auto">
              <a:xfrm>
                <a:off x="2180177" y="3487228"/>
                <a:ext cx="3168487" cy="18434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8" name="CasellaDiTesto 76"/>
            <p:cNvSpPr txBox="1">
              <a:spLocks noChangeArrowheads="1"/>
            </p:cNvSpPr>
            <p:nvPr/>
          </p:nvSpPr>
          <p:spPr bwMode="auto">
            <a:xfrm>
              <a:off x="3318999" y="2651099"/>
              <a:ext cx="348524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 b="1">
                  <a:solidFill>
                    <a:srgbClr val="FF0000"/>
                  </a:solidFill>
                </a:rPr>
                <a:t>TAILORED BRAIN CELL CO-COLTURE ASSETS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hini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340768"/>
            <a:ext cx="2083125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5" descr="ISTITUTO DI NEUROSCIENZ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395536" y="1556792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b="1" dirty="0">
              <a:solidFill>
                <a:srgbClr val="00B05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MODELLI TRANSGENICI</a:t>
            </a:r>
            <a:endParaRPr kumimoji="0" lang="it-IT" b="0" i="0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+mn-lt"/>
            </a:endParaRP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323528" y="2492896"/>
            <a:ext cx="8424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Analisi e la caratterizzazione di animali transgenici </a:t>
            </a:r>
            <a:r>
              <a:rPr lang="it-IT" sz="1600" b="1" dirty="0" smtClean="0">
                <a:ea typeface="Times New Roman" pitchFamily="18" charset="0"/>
                <a:cs typeface="Times New Roman" pitchFamily="18" charset="0"/>
              </a:rPr>
              <a:t>quali modelli di patologie del sistema nervoso</a:t>
            </a:r>
          </a:p>
          <a:p>
            <a:pPr eaLnBrk="0" hangingPunct="0">
              <a:buFontTx/>
              <a:buChar char="•"/>
            </a:pPr>
            <a:endParaRPr lang="it-IT" sz="1600" b="1" dirty="0" smtClean="0"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it-IT" sz="16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23528" y="3717032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FontTx/>
              <a:buChar char="•"/>
            </a:pPr>
            <a:r>
              <a:rPr lang="it-IT" sz="16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Analisi comportamentale</a:t>
            </a:r>
            <a:r>
              <a:rPr lang="it-IT" sz="16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in roditori e zebrafish per valutazione di:</a:t>
            </a:r>
            <a:endParaRPr lang="it-IT" sz="1600" dirty="0" smtClean="0"/>
          </a:p>
          <a:p>
            <a:pPr marL="361950" lvl="0" eaLnBrk="0" hangingPunct="0">
              <a:buFontTx/>
              <a:buChar char="•"/>
            </a:pPr>
            <a:r>
              <a:rPr lang="en-GB" sz="16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Attività</a:t>
            </a:r>
            <a:r>
              <a:rPr lang="en-GB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motoria</a:t>
            </a:r>
            <a:endParaRPr lang="it-IT" sz="1600" dirty="0" smtClean="0"/>
          </a:p>
          <a:p>
            <a:pPr marL="361950" lvl="0" eaLnBrk="0" hangingPunct="0">
              <a:buFontTx/>
              <a:buChar char="•"/>
            </a:pPr>
            <a:r>
              <a:rPr lang="it-IT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Funzioni cognitive e capacità di apprendimento</a:t>
            </a:r>
            <a:endParaRPr lang="it-IT" sz="1600" dirty="0" smtClean="0"/>
          </a:p>
          <a:p>
            <a:pPr marL="361950" lvl="0" eaLnBrk="0" hangingPunct="0">
              <a:buFontTx/>
              <a:buChar char="•"/>
            </a:pPr>
            <a:r>
              <a:rPr lang="it-IT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Stato di ansia e/o depressione</a:t>
            </a:r>
            <a:endParaRPr lang="it-IT" sz="1600" dirty="0" smtClean="0"/>
          </a:p>
          <a:p>
            <a:pPr marL="361950" lvl="0" eaLnBrk="0" hangingPunct="0">
              <a:buFontTx/>
              <a:buChar char="•"/>
            </a:pPr>
            <a:r>
              <a:rPr lang="it-IT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Dipendenza da </a:t>
            </a:r>
            <a:r>
              <a:rPr lang="it-IT" sz="1600" dirty="0" smtClean="0">
                <a:ea typeface="Times New Roman" pitchFamily="18" charset="0"/>
                <a:cs typeface="Times New Roman" pitchFamily="18" charset="0"/>
              </a:rPr>
              <a:t>sostanze d’abuso (nicotina)</a:t>
            </a: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6372200" y="4437112"/>
            <a:ext cx="2376264" cy="1606674"/>
            <a:chOff x="7050336" y="4502304"/>
            <a:chExt cx="2019897" cy="1390258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50336" y="4797152"/>
              <a:ext cx="2019897" cy="1095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9" name="CasellaDiTesto 78"/>
            <p:cNvSpPr txBox="1">
              <a:spLocks noChangeArrowheads="1"/>
            </p:cNvSpPr>
            <p:nvPr/>
          </p:nvSpPr>
          <p:spPr bwMode="auto">
            <a:xfrm>
              <a:off x="7182302" y="4502304"/>
              <a:ext cx="184641" cy="26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sz="11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4" descr="C:\Users\Bice\Desktop\f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0508" y="5661248"/>
            <a:ext cx="1624235" cy="107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378700" y="6165304"/>
            <a:ext cx="15776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 smtClean="0"/>
              <a:t>Mariaelvina Sala</a:t>
            </a:r>
          </a:p>
          <a:p>
            <a:r>
              <a:rPr lang="it-IT" sz="1400" b="1" dirty="0" smtClean="0"/>
              <a:t>Daniela </a:t>
            </a:r>
            <a:r>
              <a:rPr lang="it-IT" sz="1400" b="1" dirty="0" err="1" smtClean="0"/>
              <a:t>Braida</a:t>
            </a:r>
            <a:endParaRPr lang="it-IT" sz="1400" b="1" dirty="0" smtClean="0"/>
          </a:p>
          <a:p>
            <a:r>
              <a:rPr lang="it-IT" sz="1400" b="1" dirty="0" smtClean="0"/>
              <a:t> </a:t>
            </a:r>
            <a:endParaRPr lang="it-IT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2653</TotalTime>
  <Words>671</Words>
  <Application>Microsoft Office PowerPoint</Application>
  <PresentationFormat>Presentazione su schermo (4:3)</PresentationFormat>
  <Paragraphs>178</Paragraphs>
  <Slides>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Company>Università di Padova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mario zoratti</dc:creator>
  <cp:lastModifiedBy>Bice</cp:lastModifiedBy>
  <cp:revision>138</cp:revision>
  <dcterms:created xsi:type="dcterms:W3CDTF">2014-03-07T09:14:00Z</dcterms:created>
  <dcterms:modified xsi:type="dcterms:W3CDTF">2016-03-15T09:25:07Z</dcterms:modified>
</cp:coreProperties>
</file>