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62" r:id="rId3"/>
    <p:sldId id="431" r:id="rId4"/>
    <p:sldId id="399" r:id="rId5"/>
    <p:sldId id="402" r:id="rId6"/>
    <p:sldId id="403" r:id="rId7"/>
    <p:sldId id="405" r:id="rId8"/>
    <p:sldId id="406" r:id="rId9"/>
    <p:sldId id="434" r:id="rId10"/>
    <p:sldId id="414" r:id="rId11"/>
    <p:sldId id="415" r:id="rId12"/>
    <p:sldId id="313" r:id="rId13"/>
    <p:sldId id="424" r:id="rId14"/>
    <p:sldId id="425" r:id="rId15"/>
    <p:sldId id="426" r:id="rId16"/>
    <p:sldId id="427" r:id="rId17"/>
    <p:sldId id="429" r:id="rId18"/>
    <p:sldId id="336" r:id="rId19"/>
    <p:sldId id="432" r:id="rId20"/>
    <p:sldId id="400" r:id="rId21"/>
    <p:sldId id="417" r:id="rId22"/>
    <p:sldId id="418" r:id="rId23"/>
    <p:sldId id="419" r:id="rId24"/>
    <p:sldId id="435" r:id="rId25"/>
    <p:sldId id="430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12" autoAdjust="0"/>
    <p:restoredTop sz="98985" autoAdjust="0"/>
  </p:normalViewPr>
  <p:slideViewPr>
    <p:cSldViewPr snapToGrid="0" snapToObjects="1">
      <p:cViewPr>
        <p:scale>
          <a:sx n="100" d="100"/>
          <a:sy n="100" d="100"/>
        </p:scale>
        <p:origin x="-512" y="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4.emf"/><Relationship Id="rId2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763FA-3F29-474A-9CD2-883E624A86C6}" type="datetime1">
              <a:rPr lang="en-US" smtClean="0"/>
              <a:pPr/>
              <a:t>9/3/16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82975-29AB-AD4F-97FA-ED7609E4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0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AFFFC-4CF0-C244-94A4-AE385A65368A}" type="datetime1">
              <a:rPr lang="en-US" smtClean="0"/>
              <a:pPr/>
              <a:t>9/3/16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2235-20BB-0043-9BA6-3CA39F541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05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2235-20BB-0043-9BA6-3CA39F5413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37C1CE-D917-6E4A-A250-3B1C291BA48F}" type="slidenum">
              <a:rPr lang="en-GB"/>
              <a:pPr/>
              <a:t>7</a:t>
            </a:fld>
            <a:endParaRPr lang="en-GB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999869" y="686475"/>
            <a:ext cx="4859795" cy="3428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Text Box 2"/>
          <p:cNvSpPr>
            <a:spLocks noGrp="1" noChangeArrowheads="1"/>
          </p:cNvSpPr>
          <p:nvPr>
            <p:ph type="body"/>
          </p:nvPr>
        </p:nvSpPr>
        <p:spPr>
          <a:xfrm>
            <a:off x="683960" y="4341522"/>
            <a:ext cx="5454810" cy="408480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2.bin"/><Relationship Id="rId12" Type="http://schemas.openxmlformats.org/officeDocument/2006/relationships/image" Target="../media/image40.emf"/><Relationship Id="rId13" Type="http://schemas.openxmlformats.org/officeDocument/2006/relationships/oleObject" Target="../embeddings/oleObject13.bin"/><Relationship Id="rId14" Type="http://schemas.openxmlformats.org/officeDocument/2006/relationships/image" Target="../media/image4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4" Type="http://schemas.openxmlformats.org/officeDocument/2006/relationships/image" Target="../media/image42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39.emf"/><Relationship Id="rId9" Type="http://schemas.openxmlformats.org/officeDocument/2006/relationships/oleObject" Target="../embeddings/oleObject10.bin"/><Relationship Id="rId10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image" Target="../media/image11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43.emf"/><Relationship Id="rId7" Type="http://schemas.openxmlformats.org/officeDocument/2006/relationships/image" Target="../media/image45.png"/><Relationship Id="rId8" Type="http://schemas.openxmlformats.org/officeDocument/2006/relationships/image" Target="../media/image12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oleObject" Target="../embeddings/oleObject15.bin"/><Relationship Id="rId7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5.emf"/><Relationship Id="rId9" Type="http://schemas.openxmlformats.org/officeDocument/2006/relationships/image" Target="../media/image1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6500" y="2033406"/>
            <a:ext cx="68199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Salvatore Fazio (Brookhaven National Lab)</a:t>
            </a:r>
          </a:p>
          <a:p>
            <a:r>
              <a:rPr lang="en-US" sz="2400" b="1" i="1" dirty="0" smtClean="0">
                <a:solidFill>
                  <a:srgbClr val="0000FF"/>
                </a:solidFill>
              </a:rPr>
              <a:t>for the STAR Collaboration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DIFFRACTION 2016 – </a:t>
            </a:r>
            <a:r>
              <a:rPr lang="en-US" sz="2400" b="1" dirty="0" err="1" smtClean="0">
                <a:solidFill>
                  <a:schemeClr val="tx1"/>
                </a:solidFill>
              </a:rPr>
              <a:t>Acireale</a:t>
            </a:r>
            <a:r>
              <a:rPr lang="en-US" sz="2400" b="1" dirty="0" smtClean="0">
                <a:solidFill>
                  <a:schemeClr val="tx1"/>
                </a:solidFill>
              </a:rPr>
              <a:t> (Italy), Sep 03-08 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917" y="6245409"/>
            <a:ext cx="1924228" cy="48105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28133" y="104815"/>
            <a:ext cx="7653867" cy="2000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rgbClr val="0000FF"/>
                </a:solidFill>
              </a:rPr>
              <a:t>Transverse single-spin asymmetry of </a:t>
            </a:r>
            <a:r>
              <a:rPr lang="en-US" sz="2800" b="1" dirty="0" smtClean="0">
                <a:solidFill>
                  <a:srgbClr val="0000FF"/>
                </a:solidFill>
              </a:rPr>
              <a:t>weak bosons and </a:t>
            </a:r>
            <a:r>
              <a:rPr lang="en-US" sz="2800" b="1" dirty="0" err="1" smtClean="0">
                <a:solidFill>
                  <a:srgbClr val="0000FF"/>
                </a:solidFill>
              </a:rPr>
              <a:t>Drell</a:t>
            </a:r>
            <a:r>
              <a:rPr lang="en-US" sz="2800" b="1" dirty="0">
                <a:solidFill>
                  <a:srgbClr val="0000FF"/>
                </a:solidFill>
              </a:rPr>
              <a:t>-Yan production in </a:t>
            </a:r>
            <a:r>
              <a:rPr lang="en-US" sz="2800" b="1" dirty="0" err="1">
                <a:solidFill>
                  <a:srgbClr val="0000FF"/>
                </a:solidFill>
              </a:rPr>
              <a:t>p+</a:t>
            </a:r>
            <a:r>
              <a:rPr lang="en-US" sz="2800" b="1" dirty="0" err="1" smtClean="0">
                <a:solidFill>
                  <a:srgbClr val="0000FF"/>
                </a:solidFill>
              </a:rPr>
              <a:t>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collisions </a:t>
            </a:r>
            <a:r>
              <a:rPr lang="en-US" sz="2800" b="1" dirty="0">
                <a:solidFill>
                  <a:srgbClr val="0000FF"/>
                </a:solidFill>
              </a:rPr>
              <a:t>at STAR: present and future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NL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31" y="6016809"/>
            <a:ext cx="2036314" cy="745941"/>
          </a:xfrm>
          <a:prstGeom prst="rect">
            <a:avLst/>
          </a:prstGeom>
        </p:spPr>
      </p:pic>
      <p:pic>
        <p:nvPicPr>
          <p:cNvPr id="2" name="Picture 1" descr="PRL_Graphic_031016_outline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1" y="3350615"/>
            <a:ext cx="4690316" cy="3487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smtClean="0">
                <a:solidFill>
                  <a:srgbClr val="0000FF"/>
                </a:solidFill>
              </a:rPr>
              <a:t>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W-rapidity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4330700"/>
            <a:ext cx="88665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Results versus rapidity are compared with: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KQ model </a:t>
            </a:r>
            <a:r>
              <a:rPr lang="en-US" dirty="0" smtClean="0"/>
              <a:t>[</a:t>
            </a:r>
            <a:r>
              <a:rPr lang="en-US" dirty="0"/>
              <a:t>Z.-B. Kang and J. -W. </a:t>
            </a:r>
            <a:r>
              <a:rPr lang="en-US" dirty="0" err="1"/>
              <a:t>Qiu</a:t>
            </a:r>
            <a:r>
              <a:rPr lang="en-US" dirty="0"/>
              <a:t>, Phys. Rev. </a:t>
            </a:r>
            <a:r>
              <a:rPr lang="en-US" dirty="0" err="1"/>
              <a:t>Lett</a:t>
            </a:r>
            <a:r>
              <a:rPr lang="en-US" dirty="0"/>
              <a:t>. 103, 172001 (2009)</a:t>
            </a:r>
            <a:r>
              <a:rPr lang="en-US" dirty="0" smtClean="0"/>
              <a:t>]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It does not include TMD evolution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ln>
                  <a:solidFill>
                    <a:schemeClr val="tx1">
                      <a:alpha val="6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Grey band </a:t>
            </a:r>
            <a:r>
              <a:rPr lang="en-US" dirty="0" smtClean="0"/>
              <a:t>is the theory uncertainty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EIKV model </a:t>
            </a:r>
            <a:r>
              <a:rPr lang="en-US" dirty="0" smtClean="0"/>
              <a:t>[</a:t>
            </a:r>
            <a:r>
              <a:rPr lang="de-DE" dirty="0" smtClean="0"/>
              <a:t>M</a:t>
            </a:r>
            <a:r>
              <a:rPr lang="de-DE" dirty="0"/>
              <a:t>. G. </a:t>
            </a:r>
            <a:r>
              <a:rPr lang="de-DE" dirty="0" err="1"/>
              <a:t>Echevarria</a:t>
            </a:r>
            <a:r>
              <a:rPr lang="de-DE" dirty="0"/>
              <a:t>, A. </a:t>
            </a:r>
            <a:r>
              <a:rPr lang="de-DE" dirty="0" err="1"/>
              <a:t>Idilbi</a:t>
            </a:r>
            <a:r>
              <a:rPr lang="de-DE" dirty="0"/>
              <a:t>, Z.-B. Kang, I. </a:t>
            </a:r>
            <a:r>
              <a:rPr lang="de-DE" dirty="0" err="1"/>
              <a:t>Vitev</a:t>
            </a:r>
            <a:r>
              <a:rPr lang="de-DE" dirty="0"/>
              <a:t>, Phys. </a:t>
            </a:r>
            <a:r>
              <a:rPr lang="de-DE" dirty="0" err="1"/>
              <a:t>Rev</a:t>
            </a:r>
            <a:r>
              <a:rPr lang="de-DE" dirty="0"/>
              <a:t>. D89, 074013 (2014)</a:t>
            </a:r>
            <a:r>
              <a:rPr lang="en-US" dirty="0" smtClean="0"/>
              <a:t>]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Includes the largest prediction for TMD evolution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n>
                  <a:solidFill>
                    <a:schemeClr val="tx1">
                      <a:alpha val="6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Grey hatched area </a:t>
            </a:r>
            <a:r>
              <a:rPr lang="en-US" dirty="0" smtClean="0"/>
              <a:t>represents the current theoretical uncertainty on TMD evolution</a:t>
            </a:r>
            <a:endParaRPr lang="en-US" b="1" dirty="0"/>
          </a:p>
        </p:txBody>
      </p:sp>
      <p:pic>
        <p:nvPicPr>
          <p:cNvPr id="9" name="Picture 8" descr="hd_Paper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53694" r="5089" b="1931"/>
          <a:stretch/>
        </p:blipFill>
        <p:spPr>
          <a:xfrm>
            <a:off x="3175000" y="1725725"/>
            <a:ext cx="5880099" cy="2744676"/>
          </a:xfrm>
          <a:prstGeom prst="rect">
            <a:avLst/>
          </a:prstGeom>
        </p:spPr>
      </p:pic>
      <p:pic>
        <p:nvPicPr>
          <p:cNvPr id="8" name="Picture 7" descr="hd_PaperFig_AsymAmpSqr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4259" r="52577" b="51296"/>
          <a:stretch/>
        </p:blipFill>
        <p:spPr>
          <a:xfrm>
            <a:off x="95285" y="1727200"/>
            <a:ext cx="2903221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09" y="854551"/>
            <a:ext cx="430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 use the “left-right” formula to cancel dependencies on geometry and luminosity</a:t>
            </a:r>
            <a:endParaRPr lang="en-US" b="1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727601"/>
              </p:ext>
            </p:extLst>
          </p:nvPr>
        </p:nvGraphicFramePr>
        <p:xfrm>
          <a:off x="4279900" y="793750"/>
          <a:ext cx="2616200" cy="82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2" name="Equation" r:id="rId5" imgW="1866900" imgH="546100" progId="Equation.3">
                  <p:embed/>
                </p:oleObj>
              </mc:Choice>
              <mc:Fallback>
                <p:oleObj name="Equation" r:id="rId5" imgW="18669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793750"/>
                        <a:ext cx="2616200" cy="820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59600" y="519562"/>
            <a:ext cx="2146300" cy="12003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Average RHIC </a:t>
            </a:r>
          </a:p>
          <a:p>
            <a:pPr algn="ctr"/>
            <a:r>
              <a:rPr lang="en-US" b="1" dirty="0" smtClean="0"/>
              <a:t>polarization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p+p</a:t>
            </a:r>
            <a:r>
              <a:rPr lang="en-US" dirty="0" smtClean="0"/>
              <a:t> run 2011 </a:t>
            </a:r>
            <a:r>
              <a:rPr lang="en-US" dirty="0" err="1" smtClean="0"/>
              <a:t>tran</a:t>
            </a:r>
            <a:r>
              <a:rPr lang="en-US" dirty="0" smtClean="0"/>
              <a:t>.)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/>
              </a:rPr>
              <a:t>&lt;P&gt; = 53%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8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</a:rPr>
              <a:t>Sivers</a:t>
            </a:r>
            <a:r>
              <a:rPr lang="en-US" sz="3200" dirty="0" smtClean="0">
                <a:solidFill>
                  <a:srgbClr val="0000FF"/>
                </a:solidFill>
              </a:rPr>
              <a:t>’ sign change (no TMD </a:t>
            </a:r>
            <a:r>
              <a:rPr lang="en-US" sz="3200" dirty="0" err="1" smtClean="0">
                <a:solidFill>
                  <a:srgbClr val="0000FF"/>
                </a:solidFill>
              </a:rPr>
              <a:t>evol</a:t>
            </a:r>
            <a:r>
              <a:rPr lang="en-US" sz="3200" dirty="0" smtClean="0">
                <a:solidFill>
                  <a:srgbClr val="0000FF"/>
                </a:solidFill>
              </a:rPr>
              <a:t>.)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2" name="Picture 1" descr="hd_PaperFig_AsymAmpSqrt_chi2Fi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4" b="3709"/>
          <a:stretch/>
        </p:blipFill>
        <p:spPr>
          <a:xfrm>
            <a:off x="1041400" y="761999"/>
            <a:ext cx="7200900" cy="3746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200" y="4483100"/>
            <a:ext cx="8699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 global fit to the (</a:t>
            </a:r>
            <a:r>
              <a:rPr lang="en-US" sz="2400" b="1" dirty="0" err="1" smtClean="0">
                <a:solidFill>
                  <a:srgbClr val="0000FF"/>
                </a:solidFill>
              </a:rPr>
              <a:t>unevolved</a:t>
            </a:r>
            <a:r>
              <a:rPr lang="en-US" sz="2400" b="1" dirty="0" smtClean="0">
                <a:solidFill>
                  <a:srgbClr val="0000FF"/>
                </a:solidFill>
              </a:rPr>
              <a:t>) KQ prediction was performe</a:t>
            </a:r>
            <a:r>
              <a:rPr lang="en-US" sz="2400" b="1" dirty="0">
                <a:solidFill>
                  <a:srgbClr val="0000FF"/>
                </a:solidFill>
              </a:rPr>
              <a:t>d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solid line: </a:t>
            </a:r>
            <a:r>
              <a:rPr lang="en-US" dirty="0" smtClean="0"/>
              <a:t>assumption of a </a:t>
            </a:r>
            <a:r>
              <a:rPr lang="en-US" u="sng" dirty="0" smtClean="0"/>
              <a:t>sign change</a:t>
            </a:r>
            <a:r>
              <a:rPr lang="en-US" dirty="0" smtClean="0"/>
              <a:t> in the </a:t>
            </a:r>
            <a:r>
              <a:rPr lang="en-US" dirty="0" err="1" smtClean="0"/>
              <a:t>Sivers</a:t>
            </a:r>
            <a:r>
              <a:rPr lang="en-US" dirty="0" smtClean="0"/>
              <a:t> function       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. = 7.4/6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dashed line: </a:t>
            </a:r>
            <a:r>
              <a:rPr lang="en-US" dirty="0" smtClean="0"/>
              <a:t>assumption of </a:t>
            </a:r>
            <a:r>
              <a:rPr lang="en-US" u="sng" dirty="0" smtClean="0"/>
              <a:t>no sign change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err="1"/>
              <a:t>Sivers</a:t>
            </a:r>
            <a:r>
              <a:rPr lang="en-US" dirty="0"/>
              <a:t> </a:t>
            </a:r>
            <a:r>
              <a:rPr lang="en-US" dirty="0" smtClean="0"/>
              <a:t>function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. =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19.6/6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099" y="5638800"/>
            <a:ext cx="6223001" cy="70788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If there are no evolution effects,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our data favor the hypothesis of </a:t>
            </a:r>
            <a:r>
              <a:rPr lang="en-US" sz="2000" b="1" dirty="0" err="1" smtClean="0">
                <a:solidFill>
                  <a:srgbClr val="FF0000"/>
                </a:solidFill>
              </a:rPr>
              <a:t>Sivers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ign 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hange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9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Asymmetry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0" y="883181"/>
            <a:ext cx="42164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Clean experimental momentum reconstruction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Negligible background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electrons rapidity peaks within tracker accept. (|</a:t>
            </a:r>
            <a:r>
              <a:rPr lang="en-US" sz="20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1" dirty="0">
                <a:solidFill>
                  <a:srgbClr val="0000FF"/>
                </a:solidFill>
                <a:cs typeface="Symbol" charset="2"/>
              </a:rPr>
              <a:t>|&lt; 1</a:t>
            </a:r>
            <a:r>
              <a:rPr lang="en-US" sz="20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Statistics limited</a:t>
            </a:r>
          </a:p>
          <a:p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629400" y="291617"/>
          <a:ext cx="20574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35" name="Equation" r:id="rId3" imgW="1016000" imgH="203200" progId="Equation.3">
                  <p:embed/>
                </p:oleObj>
              </mc:Choice>
              <mc:Fallback>
                <p:oleObj name="Equation" r:id="rId3" imgW="10160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91617"/>
                        <a:ext cx="20574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Z0_plot_2.png"/>
          <p:cNvPicPr>
            <a:picLocks noChangeAspect="1"/>
          </p:cNvPicPr>
          <p:nvPr/>
        </p:nvPicPr>
        <p:blipFill>
          <a:blip r:embed="rId5"/>
          <a:srcRect l="9625" t="50032" r="22391"/>
          <a:stretch>
            <a:fillRect/>
          </a:stretch>
        </p:blipFill>
        <p:spPr>
          <a:xfrm>
            <a:off x="235959" y="2840094"/>
            <a:ext cx="4352969" cy="3103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92126" y="1484905"/>
            <a:ext cx="428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 measured in a single y, P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 bin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2" t="4882" r="4139" b="50464"/>
          <a:stretch/>
        </p:blipFill>
        <p:spPr>
          <a:xfrm>
            <a:off x="4741328" y="1981199"/>
            <a:ext cx="4364573" cy="439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and the future?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999065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resent results, obtained with a pilot sample of 25 pb</a:t>
            </a:r>
            <a:r>
              <a:rPr lang="en-US" sz="2000" b="1" baseline="30000" dirty="0" smtClean="0"/>
              <a:t>-1</a:t>
            </a:r>
            <a:r>
              <a:rPr lang="en-US" sz="2000" b="1" dirty="0"/>
              <a:t> </a:t>
            </a:r>
            <a:r>
              <a:rPr lang="en-US" sz="2000" b="1" dirty="0" smtClean="0"/>
              <a:t>show a </a:t>
            </a:r>
            <a:r>
              <a:rPr lang="en-US" sz="2000" b="1" dirty="0" smtClean="0">
                <a:solidFill>
                  <a:srgbClr val="FF0000"/>
                </a:solidFill>
              </a:rPr>
              <a:t>proof-of principle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8340" y="1485902"/>
            <a:ext cx="703600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Full kinematic reconstruction of weak bosons is possible at STAR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732" y="2184623"/>
            <a:ext cx="4724398" cy="41547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Main physics goals: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strong is the TMD evolution?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is the contribution to the </a:t>
            </a:r>
            <a:r>
              <a:rPr lang="en-US" dirty="0" err="1" smtClean="0"/>
              <a:t>Sivers</a:t>
            </a:r>
            <a:r>
              <a:rPr lang="en-US" dirty="0"/>
              <a:t> </a:t>
            </a:r>
            <a:r>
              <a:rPr lang="en-US" dirty="0" smtClean="0"/>
              <a:t>function from sea-quarks?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Conclusive test of the </a:t>
            </a:r>
            <a:r>
              <a:rPr lang="en-US" dirty="0" err="1" smtClean="0"/>
              <a:t>Sivers</a:t>
            </a:r>
            <a:r>
              <a:rPr lang="en-US" dirty="0" smtClean="0"/>
              <a:t>’ sign change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Precise measurements suitable  for 3D imaging of protons in momentum space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8277" y="2201557"/>
            <a:ext cx="399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All we need is more data!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20725"/>
            <a:ext cx="3937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How?</a:t>
            </a:r>
          </a:p>
          <a:p>
            <a:pPr marL="228600" lvl="1" indent="-228600">
              <a:buFont typeface="Wingdings" charset="0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Measure 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for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direct-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W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±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Z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0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DY</a:t>
            </a:r>
          </a:p>
          <a:p>
            <a:pPr marL="228600" lvl="1" indent="-228600">
              <a:buFont typeface="Wingdings" charset="0"/>
              <a:buChar char="à"/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 DY and W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±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Z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0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give Q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2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evolution</a:t>
            </a:r>
          </a:p>
          <a:p>
            <a:pPr marL="228600" lvl="1" indent="-228600">
              <a:buFont typeface="Wingdings" charset="0"/>
              <a:buChar char="à"/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 W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±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give sea-quark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Sivers</a:t>
            </a:r>
            <a:endParaRPr lang="en-US" b="1" dirty="0" smtClean="0">
              <a:solidFill>
                <a:schemeClr val="bg1"/>
              </a:solidFill>
              <a:sym typeface="Wingdings"/>
            </a:endParaRPr>
          </a:p>
          <a:p>
            <a:pPr marL="228600" lvl="1" indent="-228600">
              <a:buFont typeface="Wingdings" charset="0"/>
              <a:buChar char="à"/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 All four processes give sign change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7454" b="7454"/>
          <a:stretch>
            <a:fillRect/>
          </a:stretch>
        </p:blipFill>
        <p:spPr>
          <a:xfrm>
            <a:off x="6370856" y="43806"/>
            <a:ext cx="1757144" cy="966362"/>
          </a:xfrm>
        </p:spPr>
      </p:pic>
      <p:sp>
        <p:nvSpPr>
          <p:cNvPr id="14" name="TextBox 13"/>
          <p:cNvSpPr txBox="1"/>
          <p:nvPr/>
        </p:nvSpPr>
        <p:spPr>
          <a:xfrm>
            <a:off x="4842929" y="2815428"/>
            <a:ext cx="43010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Run 17 - Assumptions:</a:t>
            </a:r>
            <a:r>
              <a:rPr lang="en-US" sz="2000" b="1" dirty="0" smtClean="0"/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integrated delivered luminosity of 400 pb</a:t>
            </a:r>
            <a:r>
              <a:rPr lang="en-US" b="1" baseline="30000" dirty="0" smtClean="0">
                <a:solidFill>
                  <a:srgbClr val="FF0000"/>
                </a:solidFill>
              </a:rPr>
              <a:t>-1 </a:t>
            </a: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12 weeks transversely polarized </a:t>
            </a:r>
            <a:r>
              <a:rPr lang="en-US" dirty="0" err="1" smtClean="0">
                <a:sym typeface="Wingdings"/>
              </a:rPr>
              <a:t>p+p</a:t>
            </a:r>
            <a:r>
              <a:rPr lang="en-US" dirty="0" smtClean="0">
                <a:sym typeface="Wingdings"/>
              </a:rPr>
              <a:t> at 510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electron lenses are operational and dynamic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-squeeze is used throughout the fill 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smoothed </a:t>
            </a:r>
            <a:r>
              <a:rPr lang="en-US" dirty="0" err="1" smtClean="0">
                <a:sym typeface="Wingdings"/>
              </a:rPr>
              <a:t>lumi</a:t>
            </a:r>
            <a:r>
              <a:rPr lang="en-US" dirty="0" smtClean="0">
                <a:sym typeface="Wingdings"/>
              </a:rPr>
              <a:t>-decay during fills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reduced pileup effects in TPC  high W reconstruction efficiency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3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75192" y="4762331"/>
            <a:ext cx="4284137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RHIC plans to deliver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~400 pb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transverse </a:t>
            </a:r>
            <a:r>
              <a:rPr lang="en-US" sz="2400" b="1" dirty="0" err="1" smtClean="0">
                <a:solidFill>
                  <a:srgbClr val="0000FF"/>
                </a:solidFill>
              </a:rPr>
              <a:t>p+p</a:t>
            </a:r>
            <a:r>
              <a:rPr lang="en-US" sz="2400" b="1" dirty="0" smtClean="0">
                <a:solidFill>
                  <a:srgbClr val="0000FF"/>
                </a:solidFill>
              </a:rPr>
              <a:t> in 2017 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926" y="4135960"/>
            <a:ext cx="43900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Large statistics will allow us to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b="1" dirty="0" smtClean="0"/>
              <a:t>Precisely measure A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 for Ws within a few % </a:t>
            </a:r>
            <a:r>
              <a:rPr lang="en-US" sz="2000" dirty="0" smtClean="0"/>
              <a:t>in several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, y bins.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M</a:t>
            </a:r>
            <a:r>
              <a:rPr lang="en-US" sz="2000" dirty="0" smtClean="0"/>
              <a:t>easure the very clean </a:t>
            </a:r>
            <a:r>
              <a:rPr lang="en-US" sz="2000" b="1" dirty="0" smtClean="0"/>
              <a:t>Z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 channel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Test </a:t>
            </a:r>
            <a:r>
              <a:rPr lang="en-US" sz="2000" dirty="0"/>
              <a:t>s</a:t>
            </a:r>
            <a:r>
              <a:rPr lang="en-US" sz="2000" dirty="0" smtClean="0"/>
              <a:t>ign change if evolution is less than factor ~5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Weak bosons – run 17</a:t>
            </a:r>
          </a:p>
        </p:txBody>
      </p:sp>
      <p:pic>
        <p:nvPicPr>
          <p:cNvPr id="3" name="Picture 2" descr="hd_Z0Asym2016ProjRa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1"/>
          <a:stretch/>
        </p:blipFill>
        <p:spPr>
          <a:xfrm>
            <a:off x="6079062" y="650479"/>
            <a:ext cx="3026833" cy="3306461"/>
          </a:xfrm>
          <a:prstGeom prst="rect">
            <a:avLst/>
          </a:prstGeom>
        </p:spPr>
      </p:pic>
      <p:pic>
        <p:nvPicPr>
          <p:cNvPr id="2" name="Picture 1" descr="hd_WAsym2016ProjRap_zoo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" r="3765" b="3612"/>
          <a:stretch/>
        </p:blipFill>
        <p:spPr>
          <a:xfrm>
            <a:off x="29597" y="850898"/>
            <a:ext cx="6045466" cy="32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6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00FF"/>
                </a:solidFill>
              </a:rPr>
              <a:t>The future: A</a:t>
            </a:r>
            <a:r>
              <a:rPr lang="en-US" sz="3200" baseline="-25000" dirty="0">
                <a:solidFill>
                  <a:srgbClr val="0000FF"/>
                </a:solidFill>
              </a:rPr>
              <a:t>N</a:t>
            </a:r>
            <a:r>
              <a:rPr lang="en-US" sz="3200" dirty="0">
                <a:solidFill>
                  <a:srgbClr val="0000FF"/>
                </a:solidFill>
              </a:rPr>
              <a:t> of </a:t>
            </a:r>
            <a:r>
              <a:rPr lang="en-US" sz="3200" dirty="0" err="1" smtClean="0">
                <a:solidFill>
                  <a:srgbClr val="0000FF"/>
                </a:solidFill>
              </a:rPr>
              <a:t>Drell</a:t>
            </a:r>
            <a:r>
              <a:rPr lang="en-US" sz="3200" dirty="0" smtClean="0">
                <a:solidFill>
                  <a:srgbClr val="0000FF"/>
                </a:solidFill>
              </a:rPr>
              <a:t>-Yan at </a:t>
            </a:r>
            <a:r>
              <a:rPr lang="en-US" sz="3200" dirty="0">
                <a:solidFill>
                  <a:srgbClr val="0000FF"/>
                </a:solidFill>
              </a:rPr>
              <a:t>STAR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531" t="9481" r="13881" b="7561"/>
          <a:stretch/>
        </p:blipFill>
        <p:spPr>
          <a:xfrm>
            <a:off x="228600" y="901700"/>
            <a:ext cx="2590800" cy="133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6400" y="838200"/>
            <a:ext cx="607060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Very Challenging:   (RHIC QCD WP </a:t>
            </a:r>
            <a:r>
              <a:rPr lang="en-US" b="1" dirty="0">
                <a:solidFill>
                  <a:srgbClr val="FF0000"/>
                </a:solidFill>
              </a:rPr>
              <a:t>arXiv:</a:t>
            </a:r>
            <a:r>
              <a:rPr lang="en-US" b="1" dirty="0" smtClean="0">
                <a:solidFill>
                  <a:srgbClr val="FF0000"/>
                </a:solidFill>
              </a:rPr>
              <a:t>1602.03922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dirty="0" smtClean="0"/>
              <a:t>QCD background ~10</a:t>
            </a:r>
            <a:r>
              <a:rPr lang="en-US" baseline="30000" dirty="0" smtClean="0"/>
              <a:t>5</a:t>
            </a:r>
            <a:r>
              <a:rPr lang="en-US" dirty="0" smtClean="0"/>
              <a:t>-10</a:t>
            </a:r>
            <a:r>
              <a:rPr lang="en-US" baseline="30000" dirty="0" smtClean="0"/>
              <a:t>6</a:t>
            </a:r>
            <a:r>
              <a:rPr lang="en-US" dirty="0" smtClean="0"/>
              <a:t> larger than DY cross-section</a:t>
            </a:r>
          </a:p>
          <a:p>
            <a:pPr marL="742950" lvl="1" indent="-285750">
              <a:spcAft>
                <a:spcPts val="600"/>
              </a:spcAft>
              <a:buFont typeface="Lucida Grande"/>
              <a:buChar char="-"/>
            </a:pPr>
            <a:r>
              <a:rPr lang="en-US" dirty="0" smtClean="0"/>
              <a:t>Probability of wrongly identifying a decay electron to be suppressed to ~0.01% while maintaining efficiency in identifying electrons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COMPASS (CERN) and proposed E-906/</a:t>
            </a:r>
            <a:r>
              <a:rPr lang="en-US" b="1" dirty="0" err="1" smtClean="0">
                <a:solidFill>
                  <a:srgbClr val="0000FF"/>
                </a:solidFill>
              </a:rPr>
              <a:t>SeaQuest</a:t>
            </a:r>
            <a:r>
              <a:rPr lang="en-US" b="1" dirty="0" smtClean="0">
                <a:solidFill>
                  <a:srgbClr val="0000FF"/>
                </a:solidFill>
              </a:rPr>
              <a:t> (FNAL) </a:t>
            </a:r>
            <a:r>
              <a:rPr lang="en-US" dirty="0" smtClean="0"/>
              <a:t>pursue the investigation of TMD through this process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STAR can measure it...</a:t>
            </a:r>
            <a:r>
              <a:rPr lang="en-US" dirty="0" smtClean="0"/>
              <a:t> after an upgrade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/>
              <a:t>A forward Post-Shower detector will be installed behind the the FMS detector and its Pre-Shower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07537"/>
            <a:ext cx="2184400" cy="1559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3890960"/>
            <a:ext cx="3810000" cy="26029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67" y="5448521"/>
            <a:ext cx="512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proposed forward-detector system (FPS + FMS + post-shower) provides the needed rejection factor to allow our measurement of the TSSA in DY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7200" y="4553634"/>
            <a:ext cx="4914900" cy="646331"/>
            <a:chOff x="457200" y="4553634"/>
            <a:chExt cx="4914900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4553634"/>
              <a:ext cx="3909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The </a:t>
              </a:r>
              <a:r>
                <a:rPr lang="en-US" b="1" dirty="0" smtClean="0">
                  <a:solidFill>
                    <a:srgbClr val="0000FF"/>
                  </a:solidFill>
                </a:rPr>
                <a:t>expected </a:t>
              </a:r>
              <a:r>
                <a:rPr lang="en-US" b="1" dirty="0">
                  <a:solidFill>
                    <a:srgbClr val="0000FF"/>
                  </a:solidFill>
                </a:rPr>
                <a:t>yields of DY </a:t>
              </a:r>
              <a:r>
                <a:rPr lang="en-US" b="1" dirty="0" smtClean="0">
                  <a:solidFill>
                    <a:srgbClr val="0000FF"/>
                  </a:solidFill>
                </a:rPr>
                <a:t>events </a:t>
              </a:r>
              <a:r>
                <a:rPr lang="en-US" b="1" dirty="0">
                  <a:solidFill>
                    <a:srgbClr val="0000FF"/>
                  </a:solidFill>
                </a:rPr>
                <a:t>and background </a:t>
              </a:r>
              <a:r>
                <a:rPr lang="en-US" b="1" dirty="0" smtClean="0">
                  <a:solidFill>
                    <a:srgbClr val="0000FF"/>
                  </a:solidFill>
                </a:rPr>
                <a:t>after the upgrade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5" name="Straight Arrow Connector 14"/>
            <p:cNvCxnSpPr>
              <a:endCxn id="13" idx="3"/>
            </p:cNvCxnSpPr>
            <p:nvPr/>
          </p:nvCxnSpPr>
          <p:spPr>
            <a:xfrm flipH="1">
              <a:off x="4366529" y="4876800"/>
              <a:ext cx="1005571" cy="0"/>
            </a:xfrm>
            <a:prstGeom prst="straightConnector1">
              <a:avLst/>
            </a:prstGeom>
            <a:ln w="635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42900" y="2418951"/>
            <a:ext cx="762000" cy="540149"/>
            <a:chOff x="342900" y="2418951"/>
            <a:chExt cx="762000" cy="540149"/>
          </a:xfrm>
        </p:grpSpPr>
        <p:sp>
          <p:nvSpPr>
            <p:cNvPr id="17" name="TextBox 16"/>
            <p:cNvSpPr txBox="1"/>
            <p:nvPr/>
          </p:nvSpPr>
          <p:spPr>
            <a:xfrm>
              <a:off x="342900" y="241895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</a:rPr>
                <a:t>FPS</a:t>
              </a:r>
              <a:endParaRPr lang="en-US" sz="16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7" idx="3"/>
            </p:cNvCxnSpPr>
            <p:nvPr/>
          </p:nvCxnSpPr>
          <p:spPr>
            <a:xfrm>
              <a:off x="835343" y="2588228"/>
              <a:ext cx="269557" cy="3708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803400" y="2407537"/>
            <a:ext cx="887882" cy="338554"/>
            <a:chOff x="1803400" y="2407537"/>
            <a:chExt cx="887882" cy="338554"/>
          </a:xfrm>
        </p:grpSpPr>
        <p:sp>
          <p:nvSpPr>
            <p:cNvPr id="18" name="TextBox 17"/>
            <p:cNvSpPr txBox="1"/>
            <p:nvPr/>
          </p:nvSpPr>
          <p:spPr>
            <a:xfrm>
              <a:off x="2134719" y="2407537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FMS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8" idx="1"/>
            </p:cNvCxnSpPr>
            <p:nvPr/>
          </p:nvCxnSpPr>
          <p:spPr>
            <a:xfrm flipH="1">
              <a:off x="1803400" y="2576814"/>
              <a:ext cx="331319" cy="1692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587961" y="3327400"/>
            <a:ext cx="2005677" cy="979310"/>
            <a:chOff x="1587961" y="3327400"/>
            <a:chExt cx="2005677" cy="979310"/>
          </a:xfrm>
        </p:grpSpPr>
        <p:sp>
          <p:nvSpPr>
            <p:cNvPr id="25" name="TextBox 24"/>
            <p:cNvSpPr txBox="1"/>
            <p:nvPr/>
          </p:nvSpPr>
          <p:spPr>
            <a:xfrm>
              <a:off x="1587961" y="3968156"/>
              <a:ext cx="2005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post-shower upgrade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5" idx="0"/>
            </p:cNvCxnSpPr>
            <p:nvPr/>
          </p:nvCxnSpPr>
          <p:spPr>
            <a:xfrm flipH="1" flipV="1">
              <a:off x="2134719" y="3327400"/>
              <a:ext cx="456081" cy="6407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691282" y="3793278"/>
            <a:ext cx="2980054" cy="2580005"/>
            <a:chOff x="5890604" y="3854411"/>
            <a:chExt cx="2980054" cy="2580005"/>
          </a:xfrm>
        </p:grpSpPr>
        <p:grpSp>
          <p:nvGrpSpPr>
            <p:cNvPr id="16" name="Group 15"/>
            <p:cNvGrpSpPr/>
            <p:nvPr/>
          </p:nvGrpSpPr>
          <p:grpSpPr>
            <a:xfrm>
              <a:off x="5890604" y="3854411"/>
              <a:ext cx="2923196" cy="2580005"/>
              <a:chOff x="5890604" y="3994111"/>
              <a:chExt cx="2611755" cy="2301875"/>
            </a:xfrm>
          </p:grpSpPr>
          <p:pic>
            <p:nvPicPr>
              <p:cNvPr id="24" name="Picture 23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88" r="7349"/>
              <a:stretch/>
            </p:blipFill>
            <p:spPr bwMode="auto">
              <a:xfrm>
                <a:off x="5890604" y="3994111"/>
                <a:ext cx="2611755" cy="23018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7658111" y="4554670"/>
                <a:ext cx="7232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500 </a:t>
                </a:r>
                <a:r>
                  <a:rPr lang="en-US" sz="1000" dirty="0" err="1" smtClean="0"/>
                  <a:t>GeV</a:t>
                </a:r>
                <a:endParaRPr lang="en-US" sz="1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963844" y="4690137"/>
                <a:ext cx="7232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2</a:t>
                </a:r>
                <a:r>
                  <a:rPr lang="en-US" sz="1000" dirty="0" smtClean="0"/>
                  <a:t>00 </a:t>
                </a:r>
                <a:r>
                  <a:rPr lang="en-US" sz="1000" dirty="0" err="1" smtClean="0"/>
                  <a:t>GeV</a:t>
                </a:r>
                <a:endParaRPr lang="en-US" sz="1000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358479" y="5708706"/>
              <a:ext cx="2512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KQ: Phys.Rev.D81</a:t>
              </a:r>
              <a:r>
                <a:rPr lang="en-US" sz="1400" dirty="0"/>
                <a:t>:</a:t>
              </a:r>
              <a:r>
                <a:rPr lang="en-US" sz="1400" dirty="0" smtClean="0"/>
                <a:t>054020,2010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45779" y="4097708"/>
              <a:ext cx="104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Drell</a:t>
              </a:r>
              <a:r>
                <a:rPr lang="en-US" dirty="0" smtClean="0"/>
                <a:t>-Yan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26817" y="4227662"/>
            <a:ext cx="3959080" cy="584776"/>
            <a:chOff x="4219720" y="4147234"/>
            <a:chExt cx="3959080" cy="584776"/>
          </a:xfrm>
        </p:grpSpPr>
        <p:sp>
          <p:nvSpPr>
            <p:cNvPr id="2" name="TextBox 1"/>
            <p:cNvSpPr txBox="1"/>
            <p:nvPr/>
          </p:nvSpPr>
          <p:spPr>
            <a:xfrm>
              <a:off x="4219720" y="4147234"/>
              <a:ext cx="15681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STAR projected uncertainty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2" idx="3"/>
            </p:cNvCxnSpPr>
            <p:nvPr/>
          </p:nvCxnSpPr>
          <p:spPr>
            <a:xfrm flipV="1">
              <a:off x="5787879" y="4147234"/>
              <a:ext cx="2390921" cy="29238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" r="8251"/>
          <a:stretch/>
        </p:blipFill>
        <p:spPr bwMode="auto">
          <a:xfrm rot="42722">
            <a:off x="5626554" y="3782387"/>
            <a:ext cx="2805412" cy="2573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782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rect_photon_500_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93" y="813220"/>
            <a:ext cx="3977640" cy="2708910"/>
          </a:xfrm>
          <a:prstGeom prst="rect">
            <a:avLst/>
          </a:prstGeom>
        </p:spPr>
      </p:pic>
      <p:pic>
        <p:nvPicPr>
          <p:cNvPr id="15" name="Picture 14" descr="direct_photon_200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2" y="802650"/>
            <a:ext cx="3977640" cy="270891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842" y="3407812"/>
            <a:ext cx="432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</a:rPr>
              <a:t> for direct photon production: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870" y="3877733"/>
            <a:ext cx="721223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sensitive to sign change, but in TWIST-3 formalism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not sensitive to TMD evolution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no sensitivity to sea-quarks; mainly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dirty="0" smtClean="0"/>
              <a:t> and d</a:t>
            </a:r>
            <a:r>
              <a:rPr lang="en-US" baseline="-25000" dirty="0" smtClean="0"/>
              <a:t>v</a:t>
            </a:r>
            <a:r>
              <a:rPr lang="en-US" dirty="0" smtClean="0"/>
              <a:t> at high x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collinear objects but more complicated evolutions than simple DGLAP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indirect constraints on Sivers </a:t>
            </a:r>
            <a:r>
              <a:rPr lang="en-US" dirty="0" err="1" smtClean="0"/>
              <a:t>fct</a:t>
            </a:r>
            <a:r>
              <a:rPr lang="en-US" dirty="0" smtClean="0"/>
              <a:t>. </a:t>
            </a:r>
          </a:p>
          <a:p>
            <a:pPr>
              <a:buClr>
                <a:srgbClr val="0000FF"/>
              </a:buClr>
            </a:pP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841532"/>
              </p:ext>
            </p:extLst>
          </p:nvPr>
        </p:nvGraphicFramePr>
        <p:xfrm>
          <a:off x="4242329" y="5010156"/>
          <a:ext cx="3467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2" name="Equation" r:id="rId5" imgW="3467100" imgH="660400" progId="Equation.3">
                  <p:embed/>
                </p:oleObj>
              </mc:Choice>
              <mc:Fallback>
                <p:oleObj name="Equation" r:id="rId5" imgW="34671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2329" y="5010156"/>
                        <a:ext cx="34671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49"/>
          <p:cNvSpPr>
            <a:spLocks noChangeArrowheads="1"/>
          </p:cNvSpPr>
          <p:nvPr/>
        </p:nvSpPr>
        <p:spPr bwMode="auto">
          <a:xfrm>
            <a:off x="489116" y="5804314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2467" y="5689600"/>
            <a:ext cx="653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a replacement for a A</a:t>
            </a:r>
            <a:r>
              <a:rPr lang="en-US" baseline="-25000" dirty="0" smtClean="0"/>
              <a:t>N</a:t>
            </a:r>
            <a:r>
              <a:rPr lang="en-US" dirty="0" smtClean="0"/>
              <a:t>(W</a:t>
            </a:r>
            <a:r>
              <a:rPr lang="en-US" baseline="30000" dirty="0" smtClean="0"/>
              <a:t>+/-</a:t>
            </a:r>
            <a:r>
              <a:rPr lang="en-US" dirty="0" smtClean="0"/>
              <a:t>, Z</a:t>
            </a:r>
            <a:r>
              <a:rPr lang="en-US" baseline="30000" dirty="0" smtClean="0"/>
              <a:t>0</a:t>
            </a:r>
            <a:r>
              <a:rPr lang="en-US" dirty="0" smtClean="0"/>
              <a:t>, DY) measurement</a:t>
            </a:r>
          </a:p>
          <a:p>
            <a:pPr algn="ctr"/>
            <a:r>
              <a:rPr lang="en-US" dirty="0" smtClean="0"/>
              <a:t>but an important complementary piece in the puzzle</a:t>
            </a:r>
            <a:endParaRPr lang="en-US" dirty="0"/>
          </a:p>
        </p:txBody>
      </p:sp>
      <p:sp>
        <p:nvSpPr>
          <p:cNvPr id="21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00FF"/>
                </a:solidFill>
              </a:rPr>
              <a:t>The future: A</a:t>
            </a:r>
            <a:r>
              <a:rPr lang="en-US" sz="3200" baseline="-25000" dirty="0">
                <a:solidFill>
                  <a:srgbClr val="0000FF"/>
                </a:solidFill>
              </a:rPr>
              <a:t>N</a:t>
            </a:r>
            <a:r>
              <a:rPr lang="en-US" sz="3200" dirty="0">
                <a:solidFill>
                  <a:srgbClr val="0000FF"/>
                </a:solidFill>
              </a:rPr>
              <a:t> of </a:t>
            </a:r>
            <a:r>
              <a:rPr lang="en-US" sz="3200" dirty="0" smtClean="0">
                <a:solidFill>
                  <a:srgbClr val="0000FF"/>
                </a:solidFill>
              </a:rPr>
              <a:t>direct photons at </a:t>
            </a:r>
            <a:r>
              <a:rPr lang="en-US" sz="3200" dirty="0">
                <a:solidFill>
                  <a:srgbClr val="0000FF"/>
                </a:solidFill>
              </a:rPr>
              <a:t>STAR</a:t>
            </a:r>
          </a:p>
        </p:txBody>
      </p:sp>
    </p:spTree>
    <p:extLst>
      <p:ext uri="{BB962C8B-B14F-4D97-AF65-F5344CB8AC3E}">
        <p14:creationId xmlns:p14="http://schemas.microsoft.com/office/powerpoint/2010/main" val="13197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" y="240280"/>
            <a:ext cx="8935720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596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First measurement of A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 for W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±</a:t>
            </a:r>
            <a:r>
              <a:rPr lang="en-US" sz="2400" b="1" dirty="0" smtClean="0">
                <a:solidFill>
                  <a:srgbClr val="FF0000"/>
                </a:solidFill>
              </a:rPr>
              <a:t> and Z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production </a:t>
            </a:r>
            <a:r>
              <a:rPr lang="en-US" sz="2400" b="1" dirty="0" smtClean="0">
                <a:solidFill>
                  <a:srgbClr val="0000FF"/>
                </a:solidFill>
              </a:rPr>
              <a:t>at RHIC by reconstruction of the boson kinematics, using a sample of 25 pb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-1</a:t>
            </a:r>
            <a:r>
              <a:rPr lang="en-US" sz="2400" b="1" dirty="0" smtClean="0">
                <a:solidFill>
                  <a:srgbClr val="0000FF"/>
                </a:solidFill>
              </a:rPr>
              <a:t> transverse </a:t>
            </a:r>
            <a:r>
              <a:rPr lang="en-US" sz="2400" b="1" dirty="0" err="1" smtClean="0">
                <a:solidFill>
                  <a:srgbClr val="0000FF"/>
                </a:solidFill>
              </a:rPr>
              <a:t>p-p</a:t>
            </a:r>
            <a:r>
              <a:rPr lang="en-US" sz="2400" b="1" dirty="0" smtClean="0">
                <a:solidFill>
                  <a:srgbClr val="0000FF"/>
                </a:solidFill>
              </a:rPr>
              <a:t> data @ √500 </a:t>
            </a:r>
            <a:r>
              <a:rPr lang="en-US" sz="2400" b="1" dirty="0" err="1" smtClean="0">
                <a:solidFill>
                  <a:srgbClr val="0000FF"/>
                </a:solidFill>
              </a:rPr>
              <a:t>GeV</a:t>
            </a:r>
            <a:r>
              <a:rPr lang="en-US" sz="2400" b="1" dirty="0" smtClean="0">
                <a:solidFill>
                  <a:srgbClr val="0000FF"/>
                </a:solidFill>
              </a:rPr>
              <a:t> collected by STAR </a:t>
            </a:r>
          </a:p>
          <a:p>
            <a:pPr marL="800100" lvl="1" indent="-342900">
              <a:spcAft>
                <a:spcPts val="1200"/>
              </a:spcAft>
              <a:buFont typeface="Lucida Grande"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World’s first experimental test of the non-universality of the </a:t>
            </a:r>
            <a:r>
              <a:rPr lang="en-US" sz="2400" b="1" dirty="0" err="1" smtClean="0">
                <a:solidFill>
                  <a:srgbClr val="0000FF"/>
                </a:solidFill>
              </a:rPr>
              <a:t>Sivers</a:t>
            </a:r>
            <a:r>
              <a:rPr lang="en-US" sz="2400" b="1" dirty="0" smtClean="0">
                <a:solidFill>
                  <a:srgbClr val="0000FF"/>
                </a:solidFill>
              </a:rPr>
              <a:t> function</a:t>
            </a:r>
          </a:p>
          <a:p>
            <a:pPr marL="177800" indent="-1778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RHIC run 17</a:t>
            </a:r>
            <a:r>
              <a:rPr lang="en-US" sz="2400" b="1" dirty="0" smtClean="0">
                <a:solidFill>
                  <a:srgbClr val="0000FF"/>
                </a:solidFill>
              </a:rPr>
              <a:t> data (up to L~400 pb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-1</a:t>
            </a:r>
            <a:r>
              <a:rPr lang="en-US" sz="2400" b="1" dirty="0" smtClean="0">
                <a:solidFill>
                  <a:srgbClr val="0000FF"/>
                </a:solidFill>
              </a:rPr>
              <a:t>) can give statistical significance to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</a:rPr>
              <a:t>in down TMD evolution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Investigate the contribution from sea-quarks to the </a:t>
            </a:r>
            <a:r>
              <a:rPr lang="en-US" sz="2400" b="1" dirty="0" err="1" smtClean="0">
                <a:solidFill>
                  <a:srgbClr val="0000FF"/>
                </a:solidFill>
              </a:rPr>
              <a:t>Sivers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fcn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Ultimate test of the </a:t>
            </a:r>
            <a:r>
              <a:rPr lang="en-US" sz="2400" b="1" dirty="0" err="1">
                <a:solidFill>
                  <a:srgbClr val="0000FF"/>
                </a:solidFill>
              </a:rPr>
              <a:t>Sivers</a:t>
            </a:r>
            <a:r>
              <a:rPr lang="en-US" sz="2400" b="1" dirty="0">
                <a:solidFill>
                  <a:srgbClr val="0000FF"/>
                </a:solidFill>
              </a:rPr>
              <a:t>’ sign change </a:t>
            </a:r>
            <a:r>
              <a:rPr lang="en-US" sz="2400" b="1" dirty="0" smtClean="0">
                <a:solidFill>
                  <a:srgbClr val="0000FF"/>
                </a:solidFill>
              </a:rPr>
              <a:t>if the size of the evolution effect is less than a factor 5</a:t>
            </a:r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STAR is the only experiment that can measure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  <a:sym typeface="Wingding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 for </a:t>
            </a: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, W</a:t>
            </a:r>
            <a:r>
              <a:rPr lang="en-US" sz="2400" b="1" baseline="30000" dirty="0" smtClean="0">
                <a:solidFill>
                  <a:srgbClr val="0000FF"/>
                </a:solidFill>
                <a:sym typeface="Wingdings"/>
              </a:rPr>
              <a:t>±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, Z</a:t>
            </a:r>
            <a:r>
              <a:rPr lang="en-US" sz="2400" b="1" baseline="30000" dirty="0" smtClean="0">
                <a:solidFill>
                  <a:srgbClr val="0000FF"/>
                </a:solidFill>
                <a:sym typeface="Wingdings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, DY, all in one venue, simultaneously!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6700" y="2133600"/>
            <a:ext cx="3318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BACKUP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237899" y="1164033"/>
            <a:ext cx="1268166" cy="954107"/>
          </a:xfrm>
          <a:prstGeom prst="rect">
            <a:avLst/>
          </a:prstGeom>
          <a:noFill/>
          <a:ln w="12700">
            <a:solidFill>
              <a:srgbClr val="CCFFCC"/>
            </a:solidFill>
          </a:ln>
          <a:effectLst>
            <a:glow rad="50800">
              <a:srgbClr val="008000">
                <a:alpha val="82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Collinear/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twist-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Q,Q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&gt;&gt;</a:t>
            </a:r>
            <a:r>
              <a:rPr lang="en-US" sz="1400" b="1" dirty="0" smtClean="0">
                <a:latin typeface="Symbol" charset="2"/>
                <a:ea typeface="+mn-ea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~Q</a:t>
            </a:r>
            <a:endParaRPr lang="en-US" sz="1400" b="1" dirty="0">
              <a:latin typeface="Comic Sans MS"/>
              <a:ea typeface="+mn-ea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03383" y="1040813"/>
            <a:ext cx="1409481" cy="1169551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Transverse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momentum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dependent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cs typeface="Comic Sans MS"/>
              </a:rPr>
              <a:t>&gt;=</a:t>
            </a:r>
            <a:r>
              <a:rPr lang="en-US" sz="1400" b="1" dirty="0" smtClean="0"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</a:t>
            </a:r>
            <a:r>
              <a:rPr lang="en-US" sz="1400" b="1" dirty="0" err="1" smtClean="0"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cs typeface="Comic Sans M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04643" y="998933"/>
            <a:ext cx="1246865" cy="1572597"/>
            <a:chOff x="377643" y="1494233"/>
            <a:chExt cx="1246865" cy="1572597"/>
          </a:xfrm>
        </p:grpSpPr>
        <p:pic>
          <p:nvPicPr>
            <p:cNvPr id="27" name="Bild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643" y="1494233"/>
              <a:ext cx="1153728" cy="1572597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754183" y="2794449"/>
              <a:ext cx="8703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Comic Sans MS"/>
                  <a:cs typeface="Comic Sans MS"/>
                </a:rPr>
                <a:t>Sivers</a:t>
              </a:r>
              <a:r>
                <a:rPr lang="en-US" sz="1000" b="1" dirty="0" smtClean="0">
                  <a:latin typeface="Comic Sans MS"/>
                  <a:cs typeface="Comic Sans MS"/>
                </a:rPr>
                <a:t>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fct</a:t>
              </a:r>
              <a:r>
                <a:rPr lang="en-US" sz="1000" b="1" dirty="0" smtClean="0">
                  <a:latin typeface="Comic Sans MS"/>
                  <a:cs typeface="Comic Sans MS"/>
                </a:rPr>
                <a:t>.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7520395" y="1156108"/>
            <a:ext cx="1358239" cy="1306542"/>
            <a:chOff x="7177495" y="1579436"/>
            <a:chExt cx="1358239" cy="1306542"/>
          </a:xfrm>
        </p:grpSpPr>
        <p:pic>
          <p:nvPicPr>
            <p:cNvPr id="29" name="Bild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14307" y="1579436"/>
              <a:ext cx="812497" cy="966769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30" name="Textfeld 41"/>
            <p:cNvSpPr txBox="1"/>
            <p:nvPr/>
          </p:nvSpPr>
          <p:spPr>
            <a:xfrm>
              <a:off x="7177495" y="2485868"/>
              <a:ext cx="1358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Efremov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Teryaev</a:t>
              </a:r>
              <a:r>
                <a:rPr lang="en-US" sz="1000" b="1" dirty="0" smtClean="0">
                  <a:latin typeface="Comic Sans MS"/>
                  <a:cs typeface="Comic Sans MS"/>
                </a:rPr>
                <a:t>;</a:t>
              </a:r>
            </a:p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Qiu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Sterman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79400" y="240280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20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Motivations – Transverse Single Spin Asymmetry (A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00" y="3961705"/>
            <a:ext cx="2514600" cy="954107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50800">
              <a:srgbClr val="66CCFF">
                <a:alpha val="90000"/>
              </a:srgb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TMDs</a:t>
            </a:r>
            <a:r>
              <a:rPr lang="en-US" sz="1400" b="1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cs typeface="Comic Sans MS"/>
              </a:rPr>
              <a:t>n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eed 2 scales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</a:t>
            </a:r>
            <a:r>
              <a:rPr lang="en-US" sz="1400" b="1" baseline="30000" dirty="0" smtClean="0">
                <a:latin typeface="Comic Sans MS"/>
                <a:ea typeface="+mn-ea"/>
                <a:cs typeface="Comic Sans MS"/>
              </a:rPr>
              <a:t>2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 and 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ea typeface="+mn-ea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 Examples: 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DY, W/Z</a:t>
            </a:r>
            <a:endParaRPr lang="en-US" sz="1400" b="1" dirty="0" smtClean="0">
              <a:latin typeface="Comic Sans MS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07487" y="3958030"/>
            <a:ext cx="2279252" cy="1384995"/>
          </a:xfrm>
          <a:prstGeom prst="rect">
            <a:avLst/>
          </a:prstGeom>
          <a:noFill/>
          <a:ln w="12700">
            <a:solidFill>
              <a:srgbClr val="66FFCC"/>
            </a:solidFill>
          </a:ln>
          <a:effectLst>
            <a:glow rad="101600">
              <a:srgbClr val="CCFFCC">
                <a:alpha val="75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Twist-3 </a:t>
            </a:r>
          </a:p>
          <a:p>
            <a:pPr algn="ctr">
              <a:defRPr/>
            </a:pPr>
            <a:r>
              <a:rPr lang="en-US" sz="1400" dirty="0" smtClean="0">
                <a:latin typeface="Comic Sans MS"/>
                <a:cs typeface="Comic Sans MS"/>
              </a:rPr>
              <a:t>n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eeds only 1 scale </a:t>
            </a:r>
          </a:p>
          <a:p>
            <a:pPr algn="ctr"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</a:t>
            </a:r>
            <a:r>
              <a:rPr lang="en-US" sz="1400" b="1" baseline="30000" dirty="0" smtClean="0">
                <a:latin typeface="Comic Sans MS"/>
                <a:ea typeface="+mn-ea"/>
                <a:cs typeface="Comic Sans MS"/>
              </a:rPr>
              <a:t>2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 or p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66FFCC"/>
                </a:solidFill>
                <a:latin typeface="Comic Sans MS"/>
                <a:ea typeface="+mn-ea"/>
                <a:cs typeface="Comic Sans MS"/>
              </a:rPr>
              <a:t>But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should be of </a:t>
            </a:r>
            <a:r>
              <a:rPr lang="en-US" sz="1400" dirty="0" err="1" smtClean="0">
                <a:latin typeface="Comic Sans MS"/>
                <a:ea typeface="+mn-ea"/>
                <a:cs typeface="Comic Sans MS"/>
              </a:rPr>
              <a:t>reas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. size.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Examples: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A</a:t>
            </a:r>
            <a:r>
              <a:rPr lang="en-US" sz="1400" baseline="-25000" dirty="0" smtClean="0">
                <a:latin typeface="Comic Sans MS"/>
                <a:ea typeface="+mn-ea"/>
                <a:cs typeface="Comic Sans MS"/>
              </a:rPr>
              <a:t>N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(</a:t>
            </a:r>
            <a:r>
              <a:rPr lang="en-US" sz="1400" dirty="0" smtClean="0">
                <a:latin typeface="Symbol" charset="2"/>
                <a:ea typeface="+mn-ea"/>
                <a:cs typeface="Symbol" charset="2"/>
              </a:rPr>
              <a:t>p</a:t>
            </a:r>
            <a:r>
              <a:rPr lang="en-US" sz="1400" baseline="30000" dirty="0" smtClean="0">
                <a:latin typeface="Comic Sans MS"/>
                <a:ea typeface="+mn-ea"/>
                <a:cs typeface="Comic Sans MS"/>
              </a:rPr>
              <a:t>0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/</a:t>
            </a:r>
            <a:r>
              <a:rPr lang="en-US" sz="1400" dirty="0" smtClean="0">
                <a:latin typeface="Symbol" charset="2"/>
                <a:ea typeface="+mn-ea"/>
                <a:cs typeface="Symbol" charset="2"/>
              </a:rPr>
              <a:t>g</a:t>
            </a:r>
            <a:r>
              <a:rPr lang="en-US" sz="1400" dirty="0">
                <a:latin typeface="Comic Sans MS"/>
                <a:ea typeface="+mn-ea"/>
                <a:cs typeface="Comic Sans MS"/>
              </a:rPr>
              <a:t>/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jet)</a:t>
            </a:r>
            <a:endParaRPr lang="en-US" sz="1400" b="1" dirty="0" smtClean="0">
              <a:latin typeface="Comic Sans MS"/>
              <a:ea typeface="+mn-ea"/>
              <a:cs typeface="Comic Sans M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33700" y="2185915"/>
            <a:ext cx="3911601" cy="3008385"/>
            <a:chOff x="3429001" y="1131815"/>
            <a:chExt cx="3340099" cy="2292913"/>
          </a:xfrm>
        </p:grpSpPr>
        <p:sp>
          <p:nvSpPr>
            <p:cNvPr id="39" name="TextBox 38"/>
            <p:cNvSpPr txBox="1"/>
            <p:nvPr/>
          </p:nvSpPr>
          <p:spPr>
            <a:xfrm>
              <a:off x="3930320" y="1131815"/>
              <a:ext cx="1865607" cy="461665"/>
            </a:xfrm>
            <a:prstGeom prst="rect">
              <a:avLst/>
            </a:prstGeom>
            <a:noFill/>
            <a:ln w="12700">
              <a:solidFill>
                <a:srgbClr val="66CCFF"/>
              </a:solidFill>
            </a:ln>
            <a:effectLst>
              <a:glow rad="38100">
                <a:srgbClr val="66CCFF">
                  <a:alpha val="96000"/>
                </a:srgbClr>
              </a:glo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008000"/>
                  </a:solidFill>
                  <a:latin typeface="Comic Sans MS"/>
                  <a:ea typeface="+mn-ea"/>
                  <a:cs typeface="Comic Sans MS"/>
                </a:rPr>
                <a:t>Intermediate Q</a:t>
              </a:r>
              <a:r>
                <a:rPr lang="en-US" sz="1200" b="1" baseline="-25000" dirty="0" smtClean="0">
                  <a:solidFill>
                    <a:srgbClr val="008000"/>
                  </a:solidFill>
                  <a:latin typeface="Comic Sans MS"/>
                  <a:ea typeface="+mn-ea"/>
                  <a:cs typeface="Comic Sans MS"/>
                </a:rPr>
                <a:t>T</a:t>
              </a:r>
              <a:r>
                <a:rPr lang="en-US" sz="1200" b="1" dirty="0" smtClean="0">
                  <a:solidFill>
                    <a:srgbClr val="008000"/>
                  </a:solidFill>
                  <a:latin typeface="Comic Sans MS"/>
                  <a:ea typeface="+mn-ea"/>
                  <a:cs typeface="Comic Sans MS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Q&gt;&gt;Q</a:t>
              </a:r>
              <a:r>
                <a:rPr lang="en-US" sz="1200" b="1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T</a:t>
              </a:r>
              <a:r>
                <a:rPr lang="en-US" sz="1200" b="1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/</a:t>
              </a:r>
              <a:r>
                <a:rPr lang="en-US" sz="1200" b="1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p</a:t>
              </a:r>
              <a:r>
                <a:rPr lang="en-US" sz="1200" b="1" baseline="-250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T</a:t>
              </a:r>
              <a:r>
                <a:rPr lang="en-US" sz="1200" b="1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&gt;&gt;</a:t>
              </a:r>
              <a:r>
                <a:rPr lang="en-US" sz="1200" b="1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L</a:t>
              </a:r>
              <a:r>
                <a:rPr lang="en-US" sz="1200" b="1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QCD</a:t>
              </a:r>
            </a:p>
          </p:txBody>
        </p:sp>
        <p:grpSp>
          <p:nvGrpSpPr>
            <p:cNvPr id="6" name="Group 50"/>
            <p:cNvGrpSpPr/>
            <p:nvPr/>
          </p:nvGrpSpPr>
          <p:grpSpPr>
            <a:xfrm>
              <a:off x="3429001" y="1389285"/>
              <a:ext cx="3340099" cy="2035443"/>
              <a:chOff x="3417141" y="1071785"/>
              <a:chExt cx="3529759" cy="2094906"/>
            </a:xfrm>
          </p:grpSpPr>
          <p:grpSp>
            <p:nvGrpSpPr>
              <p:cNvPr id="7" name="Group 69"/>
              <p:cNvGrpSpPr>
                <a:grpSpLocks/>
              </p:cNvGrpSpPr>
              <p:nvPr/>
            </p:nvGrpSpPr>
            <p:grpSpPr bwMode="auto">
              <a:xfrm>
                <a:off x="3606801" y="1252674"/>
                <a:ext cx="3340099" cy="1914017"/>
                <a:chOff x="1199045" y="4059469"/>
                <a:chExt cx="4477610" cy="3152389"/>
              </a:xfrm>
            </p:grpSpPr>
            <p:sp>
              <p:nvSpPr>
                <p:cNvPr id="23582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806631" y="6147350"/>
                  <a:ext cx="389850" cy="1064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FF0000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Q</a:t>
                  </a:r>
                </a:p>
              </p:txBody>
            </p:sp>
            <p:sp>
              <p:nvSpPr>
                <p:cNvPr id="23583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1199045" y="6144056"/>
                  <a:ext cx="924470" cy="5069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FF0000"/>
                      </a:solidFill>
                      <a:latin typeface="Symbol" charset="2"/>
                      <a:ea typeface="Symbol" charset="2"/>
                      <a:cs typeface="Symbol" charset="2"/>
                      <a:sym typeface="Mathematica1" charset="0"/>
                    </a:rPr>
                    <a:t>L</a:t>
                  </a:r>
                  <a:r>
                    <a:rPr lang="en-US" sz="1400" b="1" baseline="-25000" dirty="0">
                      <a:solidFill>
                        <a:srgbClr val="FF0000"/>
                      </a:solidFill>
                      <a:latin typeface="Comic Sans MS" charset="0"/>
                      <a:ea typeface="Comic Sans MS" charset="0"/>
                      <a:cs typeface="Comic Sans MS" charset="0"/>
                      <a:sym typeface="Mathematica1" charset="0"/>
                    </a:rPr>
                    <a:t>QCD</a:t>
                  </a:r>
                  <a:endParaRPr lang="en-US" sz="1400" b="1" baseline="-25000" dirty="0">
                    <a:solidFill>
                      <a:srgbClr val="FF0000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23584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2464558" y="6149882"/>
                  <a:ext cx="1051563" cy="5196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Q</a:t>
                  </a:r>
                  <a:r>
                    <a:rPr lang="en-US" sz="1400" b="1" baseline="-25000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T</a:t>
                  </a:r>
                  <a:r>
                    <a:rPr lang="en-US" sz="1400" b="1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/P</a:t>
                  </a:r>
                  <a:r>
                    <a:rPr lang="en-US" sz="1400" b="1" baseline="-25000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T</a:t>
                  </a:r>
                  <a:endParaRPr lang="en-US" sz="1400" b="1" baseline="-25000" dirty="0">
                    <a:solidFill>
                      <a:srgbClr val="1818FF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23585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289106" y="6162588"/>
                  <a:ext cx="548834" cy="5069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Calibri" charset="0"/>
                    </a:rPr>
                    <a:t>&lt;&lt;</a:t>
                  </a:r>
                </a:p>
              </p:txBody>
            </p:sp>
            <p:sp>
              <p:nvSpPr>
                <p:cNvPr id="23586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2123515" y="6162588"/>
                  <a:ext cx="568729" cy="5069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Calibri" charset="0"/>
                    </a:rPr>
                    <a:t>&lt;</a:t>
                  </a:r>
                  <a:r>
                    <a:rPr lang="en-US" sz="1400" dirty="0" smtClean="0">
                      <a:latin typeface="Calibri" charset="0"/>
                    </a:rPr>
                    <a:t>&lt;</a:t>
                  </a:r>
                  <a:endParaRPr lang="en-US" sz="1400" dirty="0">
                    <a:latin typeface="Calibri" charset="0"/>
                  </a:endParaRPr>
                </a:p>
              </p:txBody>
            </p:sp>
            <p:grpSp>
              <p:nvGrpSpPr>
                <p:cNvPr id="8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640646" y="4059469"/>
                  <a:ext cx="3064192" cy="2240280"/>
                  <a:chOff x="2055813" y="1905000"/>
                  <a:chExt cx="5106987" cy="3733800"/>
                </a:xfrm>
              </p:grpSpPr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429000" y="2133600"/>
                    <a:ext cx="3200400" cy="32004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  <a:ea typeface="Arial" pitchFamily="28" charset="0"/>
                      <a:cs typeface="Arial" pitchFamily="28" charset="0"/>
                    </a:endParaRPr>
                  </a:p>
                </p:txBody>
              </p:sp>
              <p:sp>
                <p:nvSpPr>
                  <p:cNvPr id="5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057400" y="2133601"/>
                    <a:ext cx="3124202" cy="3200400"/>
                  </a:xfrm>
                  <a:prstGeom prst="rect">
                    <a:avLst/>
                  </a:prstGeom>
                  <a:solidFill>
                    <a:srgbClr val="66FFFF"/>
                  </a:solidFill>
                  <a:ln w="9525">
                    <a:solidFill>
                      <a:srgbClr val="F9F9F9"/>
                    </a:solidFill>
                    <a:miter lim="800000"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429000" y="2057400"/>
                    <a:ext cx="1752600" cy="33528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66FFFF"/>
                      </a:gs>
                      <a:gs pos="100000">
                        <a:srgbClr val="CCFF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rgbClr val="C4C4FB"/>
                    </a:solidFill>
                    <a:miter lim="800000"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3598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57400" y="5334000"/>
                    <a:ext cx="5105400" cy="158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3599" name="Straight Arrow Connector 6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341313" y="3619500"/>
                    <a:ext cx="3430588" cy="1587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23600" name="Freeform 61"/>
                  <p:cNvSpPr>
                    <a:spLocks noChangeArrowheads="1"/>
                  </p:cNvSpPr>
                  <p:nvPr/>
                </p:nvSpPr>
                <p:spPr bwMode="auto">
                  <a:xfrm>
                    <a:off x="2387600" y="2355850"/>
                    <a:ext cx="4135438" cy="2598738"/>
                  </a:xfrm>
                  <a:custGeom>
                    <a:avLst/>
                    <a:gdLst>
                      <a:gd name="T0" fmla="*/ 0 w 4135272"/>
                      <a:gd name="T1" fmla="*/ 2557777 h 2597623"/>
                      <a:gd name="T2" fmla="*/ 955381 w 4135272"/>
                      <a:gd name="T3" fmla="*/ 113780 h 2597623"/>
                      <a:gd name="T4" fmla="*/ 2306565 w 4135272"/>
                      <a:gd name="T5" fmla="*/ 1875097 h 2597623"/>
                      <a:gd name="T6" fmla="*/ 4135438 w 4135272"/>
                      <a:gd name="T7" fmla="*/ 2598738 h 2597623"/>
                      <a:gd name="T8" fmla="*/ 4135438 w 4135272"/>
                      <a:gd name="T9" fmla="*/ 2598738 h 2597623"/>
                      <a:gd name="T10" fmla="*/ 4135438 w 4135272"/>
                      <a:gd name="T11" fmla="*/ 2598738 h 25976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135272"/>
                      <a:gd name="T19" fmla="*/ 0 h 2597623"/>
                      <a:gd name="T20" fmla="*/ 4135272 w 4135272"/>
                      <a:gd name="T21" fmla="*/ 2597623 h 25976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135272" h="2597623">
                        <a:moveTo>
                          <a:pt x="0" y="2556680"/>
                        </a:moveTo>
                        <a:cubicBezTo>
                          <a:pt x="285465" y="1392071"/>
                          <a:pt x="570931" y="227462"/>
                          <a:pt x="955343" y="113731"/>
                        </a:cubicBezTo>
                        <a:cubicBezTo>
                          <a:pt x="1339755" y="0"/>
                          <a:pt x="1776484" y="1460310"/>
                          <a:pt x="2306472" y="1874292"/>
                        </a:cubicBezTo>
                        <a:cubicBezTo>
                          <a:pt x="2836460" y="2288274"/>
                          <a:pt x="4135272" y="2597623"/>
                          <a:pt x="4135272" y="2597623"/>
                        </a:cubicBezTo>
                      </a:path>
                    </a:pathLst>
                  </a:custGeom>
                  <a:solidFill>
                    <a:srgbClr val="E6E6E6"/>
                  </a:solidFill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:endParaRPr lang="en-US">
                      <a:latin typeface="Calibri" charset="0"/>
                    </a:endParaRPr>
                  </a:p>
                </p:txBody>
              </p:sp>
              <p:cxnSp>
                <p:nvCxnSpPr>
                  <p:cNvPr id="23601" name="Straight Connector 6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601787" y="3808413"/>
                    <a:ext cx="3656013" cy="1588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602" name="Straight Connector 6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314700" y="3771900"/>
                    <a:ext cx="37338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3588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4634884" y="6116869"/>
                  <a:ext cx="1041771" cy="5069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Q</a:t>
                  </a:r>
                  <a:r>
                    <a:rPr lang="en-US" sz="1400" b="1" baseline="-25000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T</a:t>
                  </a:r>
                  <a:r>
                    <a:rPr lang="en-US" sz="1400" b="1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/P</a:t>
                  </a:r>
                  <a:r>
                    <a:rPr lang="en-US" sz="1400" b="1" baseline="-25000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T</a:t>
                  </a:r>
                  <a:endParaRPr lang="en-US" sz="1400" b="1" baseline="-25000" dirty="0">
                    <a:solidFill>
                      <a:srgbClr val="1818FF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3417141" y="1071785"/>
                <a:ext cx="5063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2400" b="1" baseline="-25000" dirty="0" smtClean="0">
                    <a:solidFill>
                      <a:srgbClr val="0000FF"/>
                    </a:solidFill>
                  </a:rPr>
                  <a:t>N</a:t>
                </a:r>
                <a:endParaRPr lang="en-US" sz="2400" b="1" baseline="-25000" dirty="0">
                  <a:solidFill>
                    <a:srgbClr val="0000FF"/>
                  </a:solidFill>
                </a:endParaRPr>
              </a:p>
            </p:txBody>
          </p:sp>
        </p:grpSp>
      </p:grpSp>
      <p:graphicFrame>
        <p:nvGraphicFramePr>
          <p:cNvPr id="267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022573"/>
              </p:ext>
            </p:extLst>
          </p:nvPr>
        </p:nvGraphicFramePr>
        <p:xfrm>
          <a:off x="3719580" y="973532"/>
          <a:ext cx="1926560" cy="98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1" name="Equation" r:id="rId5" imgW="850900" imgH="406400" progId="Equation.3">
                  <p:embed/>
                </p:oleObj>
              </mc:Choice>
              <mc:Fallback>
                <p:oleObj name="Equation" r:id="rId5" imgW="850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80" y="973532"/>
                        <a:ext cx="1926560" cy="9847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633757"/>
              </p:ext>
            </p:extLst>
          </p:nvPr>
        </p:nvGraphicFramePr>
        <p:xfrm>
          <a:off x="5994400" y="4914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2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4400" y="4914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3140882"/>
              </p:ext>
            </p:extLst>
          </p:nvPr>
        </p:nvGraphicFramePr>
        <p:xfrm>
          <a:off x="5994400" y="4914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3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4400" y="4914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14194"/>
              </p:ext>
            </p:extLst>
          </p:nvPr>
        </p:nvGraphicFramePr>
        <p:xfrm>
          <a:off x="5994400" y="4914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4"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4400" y="4914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7768372"/>
              </p:ext>
            </p:extLst>
          </p:nvPr>
        </p:nvGraphicFramePr>
        <p:xfrm>
          <a:off x="5994400" y="4673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5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94400" y="46736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230540"/>
              </p:ext>
            </p:extLst>
          </p:nvPr>
        </p:nvGraphicFramePr>
        <p:xfrm>
          <a:off x="3043767" y="5546192"/>
          <a:ext cx="3365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36" name="Equation" r:id="rId13" imgW="3365500" imgH="596900" progId="Equation.DSMT4">
                  <p:embed/>
                </p:oleObj>
              </mc:Choice>
              <mc:Fallback>
                <p:oleObj name="Equation" r:id="rId13" imgW="33655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3767" y="5546192"/>
                        <a:ext cx="3365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AutoShape 49"/>
          <p:cNvSpPr>
            <a:spLocks noChangeArrowheads="1"/>
          </p:cNvSpPr>
          <p:nvPr/>
        </p:nvSpPr>
        <p:spPr bwMode="auto">
          <a:xfrm>
            <a:off x="2976232" y="4946654"/>
            <a:ext cx="809839" cy="424297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normAutofit/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31165" y="5048252"/>
            <a:ext cx="219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related through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0154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4" grpId="0" animBg="1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Plan of the talk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7957" y="1037167"/>
            <a:ext cx="928972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Physics motivations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The W</a:t>
            </a:r>
            <a:r>
              <a:rPr lang="en-US" sz="3200" baseline="30000" dirty="0" smtClean="0">
                <a:solidFill>
                  <a:srgbClr val="008000"/>
                </a:solidFill>
                <a:latin typeface="Arial"/>
                <a:cs typeface="Arial"/>
              </a:rPr>
              <a:t>±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 selection and A</a:t>
            </a:r>
            <a:r>
              <a:rPr lang="en-US" sz="3200" baseline="-25000" dirty="0" smtClean="0">
                <a:solidFill>
                  <a:srgbClr val="008000"/>
                </a:solidFill>
                <a:latin typeface="Arial"/>
                <a:cs typeface="Arial"/>
              </a:rPr>
              <a:t>N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 measurement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The Z</a:t>
            </a:r>
            <a:r>
              <a:rPr lang="en-US" sz="3200" baseline="30000" dirty="0" smtClean="0">
                <a:solidFill>
                  <a:srgbClr val="FF6600"/>
                </a:solidFill>
                <a:latin typeface="Arial"/>
                <a:cs typeface="Arial"/>
              </a:rPr>
              <a:t>0</a:t>
            </a:r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selection and A</a:t>
            </a:r>
            <a:r>
              <a:rPr lang="en-US" sz="3200" baseline="-25000" dirty="0" smtClean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measurement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Future plans (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cs typeface="Arial"/>
              </a:rPr>
              <a:t>Drell</a:t>
            </a: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-Yan, weak bosons, photons)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Conclusions</a:t>
            </a: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0091" y="1021427"/>
            <a:ext cx="3086626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Very strong</a:t>
            </a:r>
          </a:p>
          <a:p>
            <a:pPr algn="ctr"/>
            <a:r>
              <a:rPr lang="en-US" dirty="0" smtClean="0"/>
              <a:t>evolution effects </a:t>
            </a:r>
          </a:p>
          <a:p>
            <a:pPr algn="ctr"/>
            <a:endParaRPr lang="en-US" sz="800" dirty="0"/>
          </a:p>
          <a:p>
            <a:pPr algn="ctr"/>
            <a:r>
              <a:rPr lang="en-US" dirty="0"/>
              <a:t>s</a:t>
            </a:r>
            <a:r>
              <a:rPr lang="en-US" dirty="0" smtClean="0"/>
              <a:t>ize of the effect still</a:t>
            </a:r>
          </a:p>
          <a:p>
            <a:pPr algn="ctr"/>
            <a:r>
              <a:rPr lang="en-US" dirty="0"/>
              <a:t>u</a:t>
            </a:r>
            <a:r>
              <a:rPr lang="en-US" dirty="0" smtClean="0"/>
              <a:t>nder discussion </a:t>
            </a:r>
          </a:p>
          <a:p>
            <a:pPr algn="ctr"/>
            <a:r>
              <a:rPr lang="en-US" dirty="0" smtClean="0"/>
              <a:t>in theory community</a:t>
            </a:r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For details see</a:t>
            </a:r>
          </a:p>
          <a:p>
            <a:pPr algn="ctr"/>
            <a:r>
              <a:rPr lang="en-US" dirty="0" smtClean="0"/>
              <a:t>Talk by J. Collins in this session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pPr algn="ctr"/>
            <a:r>
              <a:rPr lang="en-US" b="1" dirty="0" smtClean="0"/>
              <a:t>J. Collins, T. Rogers, </a:t>
            </a:r>
          </a:p>
          <a:p>
            <a:pPr algn="ctr"/>
            <a:r>
              <a:rPr lang="en-US" b="1" dirty="0" err="1" smtClean="0"/>
              <a:t>Phys.Rev</a:t>
            </a:r>
            <a:r>
              <a:rPr lang="en-US" b="1" dirty="0"/>
              <a:t>. D91 (2015) 7, 074020</a:t>
            </a:r>
            <a:endParaRPr lang="en-US" dirty="0" smtClean="0"/>
          </a:p>
          <a:p>
            <a:pPr algn="ctr"/>
            <a:endParaRPr lang="en-US" sz="800" dirty="0"/>
          </a:p>
          <a:p>
            <a:pPr algn="ctr"/>
            <a:endParaRPr lang="en-US" sz="1600" dirty="0" smtClean="0"/>
          </a:p>
          <a:p>
            <a:pPr algn="ctr"/>
            <a:endParaRPr lang="en-US" sz="800" dirty="0" smtClean="0"/>
          </a:p>
          <a:p>
            <a:pPr algn="ctr"/>
            <a:endParaRPr lang="en-US" sz="1600" baseline="-25000" dirty="0" smtClean="0">
              <a:solidFill>
                <a:srgbClr val="FF00FF"/>
              </a:solidFill>
              <a:sym typeface="Wingding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9" name="Picture 18" descr="w_minu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36" y="1025057"/>
            <a:ext cx="2905125" cy="24098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86667" y="770747"/>
            <a:ext cx="2988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Z. Kang: original </a:t>
            </a:r>
            <a:r>
              <a:rPr lang="en-US" sz="1200" b="0" dirty="0"/>
              <a:t>paper arXiv:</a:t>
            </a:r>
            <a:r>
              <a:rPr lang="en-US" sz="1200" b="0" dirty="0" smtClean="0"/>
              <a:t>1401.5078</a:t>
            </a:r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244" r="52466"/>
          <a:stretch/>
        </p:blipFill>
        <p:spPr>
          <a:xfrm>
            <a:off x="0" y="869950"/>
            <a:ext cx="2804583" cy="2941557"/>
          </a:xfrm>
          <a:prstGeom prst="rect">
            <a:avLst/>
          </a:prstGeom>
        </p:spPr>
      </p:pic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6090090" y="1193894"/>
            <a:ext cx="528728" cy="244533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98" y="846671"/>
            <a:ext cx="2952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Z.-B. Kang &amp; J.-W. Qui arXiv</a:t>
            </a:r>
            <a:r>
              <a:rPr lang="en-US" sz="1000" dirty="0"/>
              <a:t>:</a:t>
            </a:r>
            <a:r>
              <a:rPr lang="en-US" sz="1000" dirty="0" smtClean="0"/>
              <a:t>0903.3629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169" y="1111253"/>
            <a:ext cx="138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396304" y="1126072"/>
            <a:ext cx="1288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after evolution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2368403" y="2211917"/>
            <a:ext cx="1547430" cy="27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2320847" y="1854203"/>
            <a:ext cx="932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÷ ~</a:t>
            </a:r>
            <a:r>
              <a:rPr lang="en-US" sz="2000" b="1" dirty="0" smtClean="0">
                <a:solidFill>
                  <a:srgbClr val="0000FF"/>
                </a:solidFill>
              </a:rPr>
              <a:t>10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89"/>
              </p:ext>
            </p:extLst>
          </p:nvPr>
        </p:nvGraphicFramePr>
        <p:xfrm>
          <a:off x="5410200" y="4826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72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4826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044742" y="3849755"/>
            <a:ext cx="3148628" cy="2623857"/>
            <a:chOff x="-56823" y="3655022"/>
            <a:chExt cx="3148628" cy="2623857"/>
          </a:xfrm>
        </p:grpSpPr>
        <p:grpSp>
          <p:nvGrpSpPr>
            <p:cNvPr id="29" name="Group 28"/>
            <p:cNvGrpSpPr/>
            <p:nvPr/>
          </p:nvGrpSpPr>
          <p:grpSpPr>
            <a:xfrm>
              <a:off x="-56823" y="3655022"/>
              <a:ext cx="3148628" cy="2623857"/>
              <a:chOff x="49011" y="1157355"/>
              <a:chExt cx="3148628" cy="262385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11" y="1157355"/>
                <a:ext cx="3148628" cy="2623857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69757" y="2606258"/>
                <a:ext cx="13260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4 &lt; Q &lt; 9 </a:t>
                </a:r>
                <a:r>
                  <a:rPr lang="en-US" sz="1200" dirty="0" err="1" smtClean="0"/>
                  <a:t>GeV</a:t>
                </a:r>
                <a:endParaRPr lang="en-US" sz="1200" dirty="0" smtClean="0"/>
              </a:p>
              <a:p>
                <a:pPr algn="ctr"/>
                <a:r>
                  <a:rPr lang="en-US" sz="1200" dirty="0" smtClean="0"/>
                  <a:t>0 &lt; </a:t>
                </a:r>
                <a:r>
                  <a:rPr lang="en-US" sz="1200" dirty="0" err="1"/>
                  <a:t>q</a:t>
                </a:r>
                <a:r>
                  <a:rPr lang="en-US" sz="1200" baseline="-25000" dirty="0" err="1" smtClean="0"/>
                  <a:t>T</a:t>
                </a:r>
                <a:r>
                  <a:rPr lang="en-US" sz="1200" baseline="-25000" dirty="0" smtClean="0"/>
                  <a:t> </a:t>
                </a:r>
                <a:r>
                  <a:rPr lang="en-US" sz="1200" dirty="0"/>
                  <a:t>&lt;</a:t>
                </a:r>
                <a:r>
                  <a:rPr lang="en-US" sz="1200" dirty="0" smtClean="0"/>
                  <a:t>1 </a:t>
                </a:r>
                <a:r>
                  <a:rPr lang="en-US" sz="1200" dirty="0" err="1" smtClean="0"/>
                  <a:t>GeV</a:t>
                </a:r>
                <a:endParaRPr lang="en-US" sz="12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379133" y="3843866"/>
              <a:ext cx="497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DY</a:t>
              </a:r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67" y="3903133"/>
            <a:ext cx="2951480" cy="2570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18731" y="43561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1024464" y="4491567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729566"/>
            <a:ext cx="3559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Z</a:t>
            </a:r>
            <a:r>
              <a:rPr lang="en-US" sz="1000" dirty="0"/>
              <a:t>.-B. Kang &amp; J.-W. Qui </a:t>
            </a:r>
            <a:r>
              <a:rPr lang="en-US" sz="1000" dirty="0" smtClean="0"/>
              <a:t>Phys.Rev.D81</a:t>
            </a:r>
            <a:r>
              <a:rPr lang="en-US" sz="1000" dirty="0"/>
              <a:t>:</a:t>
            </a:r>
            <a:r>
              <a:rPr lang="en-US" sz="1000" dirty="0" smtClean="0"/>
              <a:t>054020,2010</a:t>
            </a:r>
            <a:endParaRPr lang="en-US" sz="10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2656270" y="4773083"/>
            <a:ext cx="1547430" cy="27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2744184" y="4411136"/>
            <a:ext cx="784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÷ ~4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69267" y="3691747"/>
            <a:ext cx="233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Z. Kang et al. arXiv</a:t>
            </a:r>
            <a:r>
              <a:rPr lang="en-US" sz="1200" b="0" dirty="0"/>
              <a:t>:</a:t>
            </a:r>
            <a:r>
              <a:rPr lang="en-US" sz="1200" b="0" dirty="0" smtClean="0"/>
              <a:t>1401.5078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29169" y="3981453"/>
            <a:ext cx="138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888304" y="4021672"/>
            <a:ext cx="1288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after evolution</a:t>
            </a:r>
            <a:endParaRPr lang="en-US" sz="1200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it-IT" smtClean="0"/>
              <a:t>S. Fazio - BNL</a:t>
            </a:r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400" y="240280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rgbClr val="0000FF"/>
                </a:solidFill>
              </a:rPr>
              <a:t>Motivations – The TMD evolution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05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/>
      <p:bldP spid="34" grpId="0"/>
      <p:bldP spid="16" grpId="0"/>
      <p:bldP spid="36" grpId="0"/>
      <p:bldP spid="37" grpId="0"/>
      <p:bldP spid="38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lot_WPT_2.png"/>
          <p:cNvPicPr>
            <a:picLocks noChangeAspect="1"/>
          </p:cNvPicPr>
          <p:nvPr/>
        </p:nvPicPr>
        <p:blipFill>
          <a:blip r:embed="rId2"/>
          <a:srcRect r="22189" b="3719"/>
          <a:stretch>
            <a:fillRect/>
          </a:stretch>
        </p:blipFill>
        <p:spPr>
          <a:xfrm>
            <a:off x="4318000" y="766240"/>
            <a:ext cx="4775201" cy="56698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550" y="1071215"/>
            <a:ext cx="4296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/>
            <a:r>
              <a:rPr lang="en-US" sz="2000" b="1" dirty="0" smtClean="0">
                <a:solidFill>
                  <a:srgbClr val="0000FF"/>
                </a:solidFill>
              </a:rPr>
              <a:t>Monte Carlo</a:t>
            </a:r>
            <a:endParaRPr lang="en-US" sz="2000" b="1" dirty="0" smtClean="0">
              <a:solidFill>
                <a:srgbClr val="FF0000"/>
              </a:solidFill>
              <a:sym typeface="Wingdings"/>
            </a:endParaRPr>
          </a:p>
          <a:p>
            <a:pPr marL="292100" indent="-292100">
              <a:buFont typeface="Wingdings" pitchFamily="12" charset="2"/>
              <a:buChar char="à"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PYTHIA </a:t>
            </a:r>
            <a:r>
              <a:rPr lang="en-US" sz="2000" dirty="0" smtClean="0">
                <a:sym typeface="Wingdings"/>
              </a:rPr>
              <a:t>reconstructed trough GEANT simulated STAR detector</a:t>
            </a:r>
          </a:p>
          <a:p>
            <a:pPr marL="292100" indent="-292100">
              <a:buFont typeface="Wingdings" pitchFamily="12" charset="2"/>
              <a:buChar char="à"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Perugia tune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with hard P</a:t>
            </a:r>
            <a:r>
              <a:rPr lang="en-US" sz="2000" baseline="-25000" dirty="0" smtClean="0">
                <a:solidFill>
                  <a:srgbClr val="000000"/>
                </a:solidFill>
                <a:sym typeface="Wingdings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&gt; 10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GeV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</a:p>
          <a:p>
            <a:pPr marL="292100" indent="-292100">
              <a:buFont typeface="Wingdings" pitchFamily="-106" charset="2"/>
              <a:buChar char="à"/>
            </a:pPr>
            <a:r>
              <a:rPr lang="en-US" sz="2000" dirty="0" smtClean="0">
                <a:sym typeface="Wingdings"/>
              </a:rPr>
              <a:t>PYTHIA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embedded</a:t>
            </a:r>
            <a:r>
              <a:rPr lang="en-US" sz="2000" dirty="0" smtClean="0">
                <a:sym typeface="Wingdings"/>
              </a:rPr>
              <a:t> into real zero-bias pp events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2550" y="3385814"/>
            <a:ext cx="39549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Data sample</a:t>
            </a:r>
          </a:p>
          <a:p>
            <a:pPr marL="169863" indent="-169863">
              <a:buClr>
                <a:srgbClr val="FF0000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pp – transverse </a:t>
            </a:r>
            <a:r>
              <a:rPr lang="en-US" sz="2000" dirty="0" smtClean="0"/>
              <a:t>(collected in 2011) </a:t>
            </a:r>
          </a:p>
          <a:p>
            <a:pPr marL="169863" indent="-169863">
              <a:buClr>
                <a:srgbClr val="FF0000"/>
              </a:buClr>
            </a:pPr>
            <a:r>
              <a:rPr lang="en-US" sz="2000" dirty="0" smtClean="0"/>
              <a:t>  @ √500 </a:t>
            </a:r>
            <a:r>
              <a:rPr lang="en-US" sz="2000" dirty="0" err="1" smtClean="0"/>
              <a:t>GeV</a:t>
            </a:r>
            <a:r>
              <a:rPr lang="en-US" sz="2000" dirty="0" smtClean="0"/>
              <a:t> </a:t>
            </a:r>
          </a:p>
          <a:p>
            <a:pPr marL="169863" indent="-169863">
              <a:buClr>
                <a:srgbClr val="FF0000"/>
              </a:buClr>
              <a:buFont typeface="Arial"/>
              <a:buChar char="•"/>
            </a:pPr>
            <a:r>
              <a:rPr lang="en-US" sz="2000" dirty="0" smtClean="0"/>
              <a:t>Integrated luminosity: </a:t>
            </a:r>
            <a:r>
              <a:rPr lang="en-US" sz="2000" b="1" dirty="0" smtClean="0">
                <a:solidFill>
                  <a:srgbClr val="FF0000"/>
                </a:solidFill>
              </a:rPr>
              <a:t>~ 25 pb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-1</a:t>
            </a:r>
          </a:p>
          <a:p>
            <a:pPr marL="169863" indent="-169863">
              <a:buClr>
                <a:srgbClr val="FF0000"/>
              </a:buClr>
              <a:buFont typeface="Arial"/>
              <a:buChar char="•"/>
            </a:pPr>
            <a:r>
              <a:rPr lang="en-US" sz="2000" dirty="0" smtClean="0"/>
              <a:t>Events triggered in Barrel EMCAL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&amp; MC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5043901"/>
            <a:ext cx="19408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Background</a:t>
            </a:r>
          </a:p>
          <a:p>
            <a:r>
              <a:rPr lang="en-US" sz="2000" i="1" dirty="0" smtClean="0"/>
              <a:t>W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tv</a:t>
            </a:r>
            <a:r>
              <a:rPr lang="en-US" sz="2000" i="1" baseline="-25000" dirty="0" err="1" smtClean="0">
                <a:sym typeface="Wingdings"/>
              </a:rPr>
              <a:t>t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ev</a:t>
            </a:r>
            <a:r>
              <a:rPr lang="en-US" sz="2000" i="1" baseline="-25000" dirty="0" err="1" smtClean="0">
                <a:sym typeface="Wingdings"/>
              </a:rPr>
              <a:t>e</a:t>
            </a:r>
            <a:r>
              <a:rPr lang="en-US" sz="2000" i="1" dirty="0" err="1" smtClean="0">
                <a:sym typeface="Wingdings"/>
              </a:rPr>
              <a:t>v</a:t>
            </a:r>
            <a:r>
              <a:rPr lang="en-US" sz="2000" i="1" baseline="-25000" dirty="0" err="1" smtClean="0">
                <a:sym typeface="Wingdings"/>
              </a:rPr>
              <a:t>t</a:t>
            </a:r>
            <a:endParaRPr lang="en-US" sz="2000" i="1" baseline="-25000" dirty="0" smtClean="0">
              <a:sym typeface="Wingdings"/>
            </a:endParaRPr>
          </a:p>
          <a:p>
            <a:r>
              <a:rPr lang="en-US" sz="2000" i="1" dirty="0" smtClean="0">
                <a:sym typeface="Wingdings"/>
              </a:rPr>
              <a:t>Z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ee</a:t>
            </a:r>
            <a:endParaRPr lang="en-US" sz="2000" i="1" dirty="0" smtClean="0">
              <a:sym typeface="Wingdings"/>
            </a:endParaRPr>
          </a:p>
          <a:p>
            <a:r>
              <a:rPr lang="en-US" sz="2000" i="1" dirty="0" smtClean="0">
                <a:sym typeface="Wingdings"/>
              </a:rPr>
              <a:t>QCD events</a:t>
            </a:r>
            <a:endParaRPr lang="en-US" sz="2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5043901"/>
            <a:ext cx="114449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Signal</a:t>
            </a:r>
          </a:p>
          <a:p>
            <a:r>
              <a:rPr lang="en-US" sz="2000" i="1" dirty="0" smtClean="0"/>
              <a:t>W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ev</a:t>
            </a:r>
            <a:r>
              <a:rPr lang="en-US" sz="2000" i="1" baseline="-25000" dirty="0" smtClean="0">
                <a:sym typeface="Wingdings"/>
              </a:rPr>
              <a:t>e</a:t>
            </a:r>
          </a:p>
          <a:p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18000" y="2209800"/>
            <a:ext cx="1320800" cy="800407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6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676900" y="948174"/>
            <a:ext cx="3403600" cy="2427971"/>
            <a:chOff x="5676900" y="1227574"/>
            <a:chExt cx="3403600" cy="2427971"/>
          </a:xfrm>
        </p:grpSpPr>
        <p:pic>
          <p:nvPicPr>
            <p:cNvPr id="13" name="Picture 12" descr="c_hTrackCluster2x2EVsLeptonPt.png"/>
            <p:cNvPicPr>
              <a:picLocks noChangeAspect="1"/>
            </p:cNvPicPr>
            <p:nvPr/>
          </p:nvPicPr>
          <p:blipFill>
            <a:blip r:embed="rId3"/>
            <a:srcRect r="19492"/>
            <a:stretch>
              <a:fillRect/>
            </a:stretch>
          </p:blipFill>
          <p:spPr>
            <a:xfrm>
              <a:off x="5676900" y="1227574"/>
              <a:ext cx="3403600" cy="242797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298901" y="1586468"/>
              <a:ext cx="508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lectron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identification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20" y="755167"/>
            <a:ext cx="8861682" cy="355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Isolation:</a:t>
            </a:r>
            <a:r>
              <a:rPr lang="en-US" dirty="0" smtClean="0"/>
              <a:t> (</a:t>
            </a:r>
            <a:r>
              <a:rPr lang="en-US" dirty="0" err="1" smtClean="0"/>
              <a:t>P</a:t>
            </a:r>
            <a:r>
              <a:rPr lang="en-US" baseline="30000" dirty="0" err="1" smtClean="0"/>
              <a:t>track</a:t>
            </a:r>
            <a:r>
              <a:rPr lang="en-US" dirty="0" err="1" smtClean="0"/>
              <a:t>+E</a:t>
            </a:r>
            <a:r>
              <a:rPr lang="en-US" baseline="30000" dirty="0" err="1" smtClean="0"/>
              <a:t>cluster</a:t>
            </a:r>
            <a:r>
              <a:rPr lang="en-US" dirty="0" smtClean="0"/>
              <a:t>) / </a:t>
            </a:r>
            <a:r>
              <a:rPr lang="en-US" dirty="0" err="1" smtClean="0"/>
              <a:t>Σ[P</a:t>
            </a:r>
            <a:r>
              <a:rPr lang="en-US" baseline="30000" dirty="0" err="1" smtClean="0"/>
              <a:t>tracks</a:t>
            </a:r>
            <a:r>
              <a:rPr lang="en-US" baseline="30000" dirty="0" smtClean="0"/>
              <a:t> </a:t>
            </a:r>
            <a:r>
              <a:rPr lang="en-US" dirty="0" smtClean="0"/>
              <a:t>in R=0.7 cone] &gt; 0.8 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Imbalance:</a:t>
            </a:r>
            <a:r>
              <a:rPr lang="en-US" dirty="0" smtClean="0"/>
              <a:t> no energy in opposite cone (E&lt;20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baseline="-25000" dirty="0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 &gt; 25 </a:t>
            </a:r>
            <a:r>
              <a:rPr lang="en-US" b="1" dirty="0" err="1" smtClean="0">
                <a:solidFill>
                  <a:srgbClr val="0000FF"/>
                </a:solidFill>
              </a:rPr>
              <a:t>GeV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Track |</a:t>
            </a:r>
            <a:r>
              <a:rPr lang="en-US" dirty="0" err="1" smtClean="0"/>
              <a:t>η</a:t>
            </a:r>
            <a:r>
              <a:rPr lang="en-US" dirty="0" smtClean="0"/>
              <a:t>| &lt; 1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|Z-vertex|&lt;100 cm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Charge separation </a:t>
            </a:r>
            <a:r>
              <a:rPr lang="en-US" dirty="0" smtClean="0"/>
              <a:t>(avoids charge misidentification):</a:t>
            </a:r>
          </a:p>
          <a:p>
            <a:pPr marL="177800" indent="-177800">
              <a:spcAft>
                <a:spcPts val="600"/>
              </a:spcAft>
            </a:pPr>
            <a:r>
              <a:rPr lang="en-US" dirty="0" smtClean="0"/>
              <a:t>   0.4 &lt; |Charge (TPC) </a:t>
            </a:r>
            <a:r>
              <a:rPr lang="en-US" dirty="0" err="1" smtClean="0"/>
              <a:t>x</a:t>
            </a:r>
            <a:r>
              <a:rPr lang="en-US" dirty="0" smtClean="0"/>
              <a:t> E</a:t>
            </a:r>
            <a:r>
              <a:rPr lang="en-US" baseline="-25000" dirty="0" smtClean="0"/>
              <a:t>T</a:t>
            </a:r>
            <a:r>
              <a:rPr lang="en-US" dirty="0" smtClean="0"/>
              <a:t> (EMC) / P</a:t>
            </a:r>
            <a:r>
              <a:rPr lang="en-US" baseline="-25000" dirty="0" smtClean="0"/>
              <a:t>T</a:t>
            </a:r>
            <a:r>
              <a:rPr lang="en-US" dirty="0" smtClean="0"/>
              <a:t> (TPC)| &lt; 1.8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Signed P</a:t>
            </a:r>
            <a:r>
              <a:rPr lang="en-US" baseline="-25000" dirty="0" smtClean="0"/>
              <a:t>T</a:t>
            </a:r>
            <a:r>
              <a:rPr lang="en-US" dirty="0" smtClean="0"/>
              <a:t> balance &gt; 18 </a:t>
            </a:r>
            <a:r>
              <a:rPr lang="en-US" dirty="0" err="1" smtClean="0"/>
              <a:t>GeV</a:t>
            </a:r>
            <a:r>
              <a:rPr lang="en-US" dirty="0" smtClean="0"/>
              <a:t>/c (</a:t>
            </a:r>
            <a:r>
              <a:rPr lang="en-US" b="1" dirty="0" smtClean="0">
                <a:solidFill>
                  <a:srgbClr val="0000FF"/>
                </a:solidFill>
              </a:rPr>
              <a:t>rejects QCD Background</a:t>
            </a:r>
            <a:r>
              <a:rPr lang="en-US" dirty="0" smtClean="0"/>
              <a:t>)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dirty="0"/>
              <a:t>0.5 </a:t>
            </a:r>
            <a:r>
              <a:rPr lang="en-US" dirty="0" err="1"/>
              <a:t>GeV</a:t>
            </a:r>
            <a:r>
              <a:rPr lang="en-US" dirty="0"/>
              <a:t>/c &lt; P</a:t>
            </a:r>
            <a:r>
              <a:rPr lang="en-US" baseline="-25000" dirty="0"/>
              <a:t>T</a:t>
            </a:r>
            <a:r>
              <a:rPr lang="en-US" baseline="30000" dirty="0"/>
              <a:t>W</a:t>
            </a:r>
            <a:r>
              <a:rPr lang="en-US" dirty="0"/>
              <a:t> &lt; 10 </a:t>
            </a:r>
            <a:r>
              <a:rPr lang="en-US" dirty="0" err="1"/>
              <a:t>GeV</a:t>
            </a:r>
            <a:r>
              <a:rPr lang="en-US" dirty="0"/>
              <a:t> /</a:t>
            </a:r>
            <a:r>
              <a:rPr lang="en-US" dirty="0" smtClean="0"/>
              <a:t>c </a:t>
            </a:r>
            <a:endParaRPr lang="en-US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780456" y="842397"/>
            <a:ext cx="3368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We calculate energy from the cluster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2601" y="4078483"/>
            <a:ext cx="2725294" cy="2335446"/>
            <a:chOff x="4657630" y="3825454"/>
            <a:chExt cx="2961412" cy="266911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7630" y="3825454"/>
              <a:ext cx="2961412" cy="266911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172833" y="4075785"/>
              <a:ext cx="1716917" cy="41275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61341" y="5630333"/>
              <a:ext cx="1716917" cy="55033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72833" y="5016496"/>
              <a:ext cx="1716917" cy="25403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7"/>
          <p:cNvGrpSpPr/>
          <p:nvPr/>
        </p:nvGrpSpPr>
        <p:grpSpPr>
          <a:xfrm>
            <a:off x="3793464" y="3928465"/>
            <a:ext cx="2505437" cy="2426302"/>
            <a:chOff x="4419599" y="1517375"/>
            <a:chExt cx="4267201" cy="452120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599" y="1517375"/>
              <a:ext cx="4267201" cy="452120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610287" y="1709906"/>
              <a:ext cx="1708797" cy="63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SIGNAL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4533" y="4717847"/>
              <a:ext cx="1678315" cy="63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QCD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238594" name="Object 2"/>
          <p:cNvGraphicFramePr>
            <a:graphicFrameLocks noChangeAspect="1"/>
          </p:cNvGraphicFramePr>
          <p:nvPr/>
        </p:nvGraphicFramePr>
        <p:xfrm>
          <a:off x="6656388" y="4838700"/>
          <a:ext cx="22479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Equation" r:id="rId6" imgW="1244600" imgH="266700" progId="Equation.3">
                  <p:embed/>
                </p:oleObj>
              </mc:Choice>
              <mc:Fallback>
                <p:oleObj name="Equation" r:id="rId6" imgW="1244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4838700"/>
                        <a:ext cx="22479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82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perPlot_DataM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2700"/>
            <a:ext cx="5291338" cy="39661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Background estimation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9716" y="2766020"/>
            <a:ext cx="3595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SzPct val="125000"/>
              <a:buFont typeface="Arial"/>
              <a:buChar char="•"/>
            </a:pPr>
            <a:r>
              <a:rPr lang="en-US" dirty="0" smtClean="0"/>
              <a:t>Positive-charge signal </a:t>
            </a:r>
            <a:r>
              <a:rPr lang="en-US" b="1" dirty="0" smtClean="0">
                <a:solidFill>
                  <a:srgbClr val="FF0000"/>
                </a:solidFill>
              </a:rPr>
              <a:t>1016 events</a:t>
            </a:r>
          </a:p>
          <a:p>
            <a:pPr marL="169863" indent="-169863">
              <a:buClr>
                <a:srgbClr val="008000"/>
              </a:buClr>
              <a:buSzPct val="125000"/>
              <a:buFont typeface="Wingdings" charset="2"/>
              <a:buChar char="§"/>
            </a:pPr>
            <a:r>
              <a:rPr lang="en-US" i="1" dirty="0" smtClean="0"/>
              <a:t>Z</a:t>
            </a:r>
            <a:r>
              <a:rPr lang="en-US" i="1" baseline="30000" dirty="0" smtClean="0"/>
              <a:t>0</a:t>
            </a:r>
            <a:r>
              <a:rPr lang="en-US" i="1" dirty="0" smtClean="0"/>
              <a:t> 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ee</a:t>
            </a:r>
            <a:r>
              <a:rPr lang="en-US" i="1" dirty="0" smtClean="0">
                <a:sym typeface="Wingdings"/>
              </a:rPr>
              <a:t>  </a:t>
            </a:r>
            <a:r>
              <a:rPr lang="en-US" b="1" dirty="0" smtClean="0"/>
              <a:t>[</a:t>
            </a:r>
            <a:r>
              <a:rPr lang="en-US" b="1" dirty="0"/>
              <a:t>B/S = </a:t>
            </a:r>
            <a:r>
              <a:rPr lang="en-US" b="1" dirty="0" smtClean="0"/>
              <a:t>0.79% ± 0.03%]</a:t>
            </a:r>
            <a:endParaRPr lang="en-US" i="1" dirty="0" smtClean="0">
              <a:sym typeface="Wingdings"/>
            </a:endParaRPr>
          </a:p>
          <a:p>
            <a:pPr marL="169863" indent="-169863">
              <a:buClr>
                <a:srgbClr val="FF0000"/>
              </a:buClr>
              <a:buSzPct val="125000"/>
              <a:buFont typeface="Wingdings" charset="2"/>
              <a:buChar char="§"/>
            </a:pPr>
            <a:r>
              <a:rPr lang="en-US" i="1" dirty="0" smtClean="0">
                <a:sym typeface="Wingdings"/>
              </a:rPr>
              <a:t>W</a:t>
            </a:r>
            <a:r>
              <a:rPr lang="en-US" i="1" baseline="30000" dirty="0" smtClean="0">
                <a:sym typeface="Wingdings"/>
              </a:rPr>
              <a:t>+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tv</a:t>
            </a:r>
            <a:r>
              <a:rPr lang="en-US" i="1" baseline="-25000" dirty="0" err="1" smtClean="0">
                <a:sym typeface="Wingdings"/>
              </a:rPr>
              <a:t>t</a:t>
            </a:r>
            <a:r>
              <a:rPr lang="en-US" i="1" baseline="-25000" dirty="0" smtClean="0">
                <a:sym typeface="Wingdings"/>
              </a:rPr>
              <a:t>  </a:t>
            </a:r>
            <a:r>
              <a:rPr lang="en-US" b="1" dirty="0" smtClean="0"/>
              <a:t>[</a:t>
            </a:r>
            <a:r>
              <a:rPr lang="en-US" b="1" dirty="0"/>
              <a:t>B/S = </a:t>
            </a:r>
            <a:r>
              <a:rPr lang="en-US" b="1" dirty="0" smtClean="0"/>
              <a:t>1.89</a:t>
            </a:r>
            <a:r>
              <a:rPr lang="en-US" b="1" dirty="0"/>
              <a:t>% ± </a:t>
            </a:r>
            <a:r>
              <a:rPr lang="en-US" b="1" dirty="0" smtClean="0"/>
              <a:t>0.04%]</a:t>
            </a:r>
          </a:p>
          <a:p>
            <a:pPr marL="169863" indent="-169863">
              <a:buClr>
                <a:srgbClr val="0000FF"/>
              </a:buClr>
              <a:buSzPct val="125000"/>
              <a:buFont typeface="Wingdings" charset="2"/>
              <a:buChar char="§"/>
            </a:pPr>
            <a:r>
              <a:rPr lang="en-US" b="1" i="1" dirty="0" smtClean="0"/>
              <a:t>QCD        </a:t>
            </a:r>
            <a:r>
              <a:rPr lang="en-US" b="1" dirty="0" smtClean="0"/>
              <a:t> [</a:t>
            </a:r>
            <a:r>
              <a:rPr lang="en-US" b="1" dirty="0"/>
              <a:t>B/S = </a:t>
            </a:r>
            <a:r>
              <a:rPr lang="en-US" b="1" dirty="0" smtClean="0"/>
              <a:t>1.6% </a:t>
            </a:r>
            <a:r>
              <a:rPr lang="en-US" b="1" dirty="0"/>
              <a:t>± </a:t>
            </a:r>
            <a:r>
              <a:rPr lang="en-US" b="1" dirty="0" smtClean="0"/>
              <a:t>0.09%]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729734"/>
            <a:ext cx="7186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Background from W and Z boson decays estimated via Monte Carlo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PYTHIA 6.4 with Perugia 0 tune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normalized to recorded data luminosity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1176" y="4645620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SzPct val="125000"/>
              <a:buFont typeface="Arial"/>
              <a:buChar char="•"/>
            </a:pPr>
            <a:r>
              <a:rPr lang="en-US" dirty="0" smtClean="0"/>
              <a:t>Negative-charge signal </a:t>
            </a:r>
            <a:r>
              <a:rPr lang="en-US" b="1" dirty="0" smtClean="0">
                <a:solidFill>
                  <a:srgbClr val="FF0000"/>
                </a:solidFill>
              </a:rPr>
              <a:t>275 events</a:t>
            </a:r>
          </a:p>
          <a:p>
            <a:pPr marL="169863" indent="-169863">
              <a:buClr>
                <a:srgbClr val="008000"/>
              </a:buClr>
              <a:buSzPct val="125000"/>
              <a:buFont typeface="Wingdings" charset="2"/>
              <a:buChar char="§"/>
            </a:pPr>
            <a:r>
              <a:rPr lang="en-US" i="1" dirty="0" smtClean="0"/>
              <a:t>Z</a:t>
            </a:r>
            <a:r>
              <a:rPr lang="en-US" i="1" baseline="30000" dirty="0" smtClean="0"/>
              <a:t>0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ee</a:t>
            </a:r>
            <a:r>
              <a:rPr lang="en-US" i="1" dirty="0" smtClean="0">
                <a:sym typeface="Wingdings"/>
              </a:rPr>
              <a:t>   </a:t>
            </a:r>
            <a:r>
              <a:rPr lang="en-US" b="1" dirty="0"/>
              <a:t>[B/S = </a:t>
            </a:r>
            <a:r>
              <a:rPr lang="en-US" b="1" dirty="0" smtClean="0"/>
              <a:t>2.67% </a:t>
            </a:r>
            <a:r>
              <a:rPr lang="en-US" b="1" dirty="0"/>
              <a:t>± </a:t>
            </a:r>
            <a:r>
              <a:rPr lang="en-US" b="1" dirty="0" smtClean="0"/>
              <a:t>0.1%]</a:t>
            </a:r>
            <a:endParaRPr lang="en-US" i="1" dirty="0" smtClean="0">
              <a:sym typeface="Wingdings"/>
            </a:endParaRPr>
          </a:p>
          <a:p>
            <a:pPr marL="169863" indent="-169863">
              <a:buClr>
                <a:srgbClr val="FF0000"/>
              </a:buClr>
              <a:buSzPct val="125000"/>
              <a:buFont typeface="Wingdings" charset="2"/>
              <a:buChar char="§"/>
            </a:pPr>
            <a:r>
              <a:rPr lang="en-US" i="1" dirty="0" smtClean="0">
                <a:sym typeface="Wingdings"/>
              </a:rPr>
              <a:t>W</a:t>
            </a:r>
            <a:r>
              <a:rPr lang="en-US" i="1" baseline="30000" dirty="0" smtClean="0">
                <a:sym typeface="Wingdings"/>
              </a:rPr>
              <a:t>-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tv</a:t>
            </a:r>
            <a:r>
              <a:rPr lang="en-US" i="1" baseline="-25000" dirty="0" err="1" smtClean="0">
                <a:sym typeface="Wingdings"/>
              </a:rPr>
              <a:t>t</a:t>
            </a:r>
            <a:r>
              <a:rPr lang="en-US" i="1" baseline="-25000" dirty="0" smtClean="0">
                <a:sym typeface="Wingdings"/>
              </a:rPr>
              <a:t>   </a:t>
            </a:r>
            <a:r>
              <a:rPr lang="en-US" b="1" dirty="0" smtClean="0"/>
              <a:t>[</a:t>
            </a:r>
            <a:r>
              <a:rPr lang="en-US" b="1" dirty="0"/>
              <a:t>B/S = 1</a:t>
            </a:r>
            <a:r>
              <a:rPr lang="en-US" b="1" dirty="0" smtClean="0"/>
              <a:t>.77</a:t>
            </a:r>
            <a:r>
              <a:rPr lang="en-US" b="1" dirty="0"/>
              <a:t>% ± 0.1%</a:t>
            </a:r>
            <a:r>
              <a:rPr lang="en-US" b="1" dirty="0" smtClean="0"/>
              <a:t>]</a:t>
            </a:r>
            <a:endParaRPr lang="en-US" b="1" dirty="0"/>
          </a:p>
          <a:p>
            <a:pPr marL="169863" indent="-169863">
              <a:buClr>
                <a:srgbClr val="0000FF"/>
              </a:buClr>
              <a:buSzPct val="125000"/>
              <a:buFont typeface="Wingdings" charset="2"/>
              <a:buChar char="§"/>
            </a:pPr>
            <a:r>
              <a:rPr lang="en-US" b="1" i="1" dirty="0"/>
              <a:t>QCD       </a:t>
            </a:r>
            <a:r>
              <a:rPr lang="en-US" b="1" dirty="0" smtClean="0"/>
              <a:t>  [</a:t>
            </a:r>
            <a:r>
              <a:rPr lang="en-US" b="1" dirty="0"/>
              <a:t>B/S = </a:t>
            </a:r>
            <a:r>
              <a:rPr lang="en-US" b="1" dirty="0" smtClean="0"/>
              <a:t>3.39% </a:t>
            </a:r>
            <a:r>
              <a:rPr lang="en-US" b="1" dirty="0"/>
              <a:t>± </a:t>
            </a:r>
            <a:r>
              <a:rPr lang="en-US" b="1" dirty="0" smtClean="0"/>
              <a:t>0.23%]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1594524"/>
            <a:ext cx="6546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Data-driven QCD background estimation</a:t>
            </a:r>
          </a:p>
          <a:p>
            <a:pPr marL="169863" indent="-169863">
              <a:buFont typeface="Arial"/>
              <a:buChar char="•"/>
            </a:pPr>
            <a:r>
              <a:rPr lang="en-US" sz="1600" b="1" u="sng" dirty="0" smtClean="0">
                <a:solidFill>
                  <a:srgbClr val="0000FF"/>
                </a:solidFill>
              </a:rPr>
              <a:t>Reverse</a:t>
            </a:r>
            <a:r>
              <a:rPr lang="en-US" sz="1600" b="1" dirty="0" smtClean="0">
                <a:solidFill>
                  <a:srgbClr val="0000FF"/>
                </a:solidFill>
              </a:rPr>
              <a:t> of P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</a:rPr>
              <a:t>-balance cut [</a:t>
            </a:r>
            <a:r>
              <a:rPr lang="en-US" sz="1600" b="1" dirty="0" smtClean="0">
                <a:solidFill>
                  <a:srgbClr val="FF0000"/>
                </a:solidFill>
              </a:rPr>
              <a:t>PT-balance &lt; 15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] </a:t>
            </a:r>
            <a:r>
              <a:rPr lang="en-US" sz="1600" b="1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 Selects </a:t>
            </a:r>
            <a:r>
              <a:rPr lang="en-US" sz="1600" b="1" dirty="0" smtClean="0">
                <a:solidFill>
                  <a:srgbClr val="0000FF"/>
                </a:solidFill>
              </a:rPr>
              <a:t>QCD events </a:t>
            </a:r>
          </a:p>
          <a:p>
            <a:pPr marL="169863" indent="-169863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Plot lepton-P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</a:rPr>
              <a:t> &gt; 15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QCD sample </a:t>
            </a:r>
            <a:r>
              <a:rPr lang="en-US" sz="1600" b="1" u="sng" dirty="0" smtClean="0">
                <a:solidFill>
                  <a:srgbClr val="0000FF"/>
                </a:solidFill>
              </a:rPr>
              <a:t>normalized to the first P</a:t>
            </a:r>
            <a:r>
              <a:rPr lang="en-US" sz="1600" b="1" u="sng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b="1" u="sng" dirty="0" smtClean="0">
                <a:solidFill>
                  <a:srgbClr val="0000FF"/>
                </a:solidFill>
              </a:rPr>
              <a:t>-bin </a:t>
            </a:r>
            <a:r>
              <a:rPr lang="en-US" sz="1600" b="1" dirty="0" smtClean="0">
                <a:solidFill>
                  <a:srgbClr val="0000FF"/>
                </a:solidFill>
              </a:rPr>
              <a:t>[15-19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]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7100" y="5963329"/>
            <a:ext cx="28575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Backgrounds under control!</a:t>
            </a:r>
          </a:p>
        </p:txBody>
      </p:sp>
    </p:spTree>
    <p:extLst>
      <p:ext uri="{BB962C8B-B14F-4D97-AF65-F5344CB8AC3E}">
        <p14:creationId xmlns:p14="http://schemas.microsoft.com/office/powerpoint/2010/main" val="226781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729767"/>
            <a:ext cx="6760464" cy="37490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</a:rPr>
              <a:t>Sivers</a:t>
            </a:r>
            <a:r>
              <a:rPr lang="en-US" sz="3200" dirty="0" smtClean="0">
                <a:solidFill>
                  <a:srgbClr val="0000FF"/>
                </a:solidFill>
              </a:rPr>
              <a:t>’ sign change (strong TMD </a:t>
            </a:r>
            <a:r>
              <a:rPr lang="en-US" sz="3200" dirty="0" err="1" smtClean="0">
                <a:solidFill>
                  <a:srgbClr val="0000FF"/>
                </a:solidFill>
              </a:rPr>
              <a:t>evol</a:t>
            </a:r>
            <a:r>
              <a:rPr lang="en-US" sz="3200" dirty="0" smtClean="0">
                <a:solidFill>
                  <a:srgbClr val="0000FF"/>
                </a:solidFill>
              </a:rPr>
              <a:t>.)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" y="4356100"/>
            <a:ext cx="903279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Size of the TMD evolution still uncertain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-&gt;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terms calculable from QCD + non-</a:t>
            </a:r>
            <a:r>
              <a:rPr lang="en-US" b="1" dirty="0" err="1" smtClean="0">
                <a:solidFill>
                  <a:srgbClr val="0000FF"/>
                </a:solidFill>
              </a:rPr>
              <a:t>perturbative</a:t>
            </a:r>
            <a:r>
              <a:rPr lang="en-US" b="1" dirty="0" smtClean="0">
                <a:solidFill>
                  <a:srgbClr val="0000FF"/>
                </a:solidFill>
              </a:rPr>
              <a:t> terms (need data)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A global fit to the </a:t>
            </a:r>
            <a:r>
              <a:rPr lang="en-US" sz="2400" b="1" dirty="0" smtClean="0">
                <a:solidFill>
                  <a:srgbClr val="008000"/>
                </a:solidFill>
              </a:rPr>
              <a:t>EIKV prediction </a:t>
            </a:r>
            <a:r>
              <a:rPr lang="en-US" sz="2400" b="1" dirty="0" smtClean="0">
                <a:solidFill>
                  <a:srgbClr val="0000FF"/>
                </a:solidFill>
              </a:rPr>
              <a:t>(largest predicted evolution effect):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solid line: </a:t>
            </a:r>
            <a:r>
              <a:rPr lang="en-US" dirty="0" smtClean="0"/>
              <a:t>assumption of a </a:t>
            </a:r>
            <a:r>
              <a:rPr lang="en-US" u="sng" dirty="0" smtClean="0"/>
              <a:t>sign change</a:t>
            </a:r>
            <a:r>
              <a:rPr lang="en-US" dirty="0" smtClean="0"/>
              <a:t> in the </a:t>
            </a:r>
            <a:r>
              <a:rPr lang="en-US" dirty="0" err="1" smtClean="0"/>
              <a:t>Sivers</a:t>
            </a:r>
            <a:r>
              <a:rPr lang="en-US" dirty="0" smtClean="0"/>
              <a:t> function       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. = 10.26/6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dashed line: </a:t>
            </a:r>
            <a:r>
              <a:rPr lang="en-US" dirty="0" smtClean="0"/>
              <a:t>assumption of </a:t>
            </a:r>
            <a:r>
              <a:rPr lang="en-US" u="sng" dirty="0" smtClean="0"/>
              <a:t>no sign change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err="1"/>
              <a:t>Sivers</a:t>
            </a:r>
            <a:r>
              <a:rPr lang="en-US" dirty="0"/>
              <a:t> </a:t>
            </a:r>
            <a:r>
              <a:rPr lang="en-US" dirty="0" smtClean="0"/>
              <a:t>function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. =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11.93/6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300" y="6057900"/>
            <a:ext cx="6924542" cy="40011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Our uncertainties are still too high to compare with predictions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608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11399"/>
              </p:ext>
            </p:extLst>
          </p:nvPr>
        </p:nvGraphicFramePr>
        <p:xfrm>
          <a:off x="177800" y="884767"/>
          <a:ext cx="8839200" cy="508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44873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(W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+/-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,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Z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(DY)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sign </a:t>
                      </a:r>
                      <a:r>
                        <a:rPr lang="en-US" sz="1600" smtClean="0">
                          <a:latin typeface="Comic Sans MS"/>
                          <a:cs typeface="Comic Sans MS"/>
                        </a:rPr>
                        <a:t>change through </a:t>
                      </a:r>
                      <a:r>
                        <a:rPr lang="en-US" sz="1600" baseline="0" smtClean="0">
                          <a:latin typeface="Comic Sans MS"/>
                          <a:cs typeface="Comic Sans MS"/>
                        </a:rPr>
                        <a:t>TMDs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sign change through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Twist-3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q,F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x,x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to TMD</a:t>
                      </a:r>
                    </a:p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evolution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8918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sea-quark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Sivers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fct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7704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need detector upgrades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at minimum: FMS </a:t>
                      </a:r>
                      <a:r>
                        <a:rPr lang="en-US" sz="1200" dirty="0" err="1" smtClean="0">
                          <a:latin typeface="Comic Sans MS"/>
                          <a:cs typeface="Comic Sans MS"/>
                        </a:rPr>
                        <a:t>postshower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pre-showers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installed</a:t>
                      </a:r>
                      <a:r>
                        <a:rPr lang="en-US" sz="1200" baseline="0" dirty="0" smtClean="0">
                          <a:latin typeface="Comic Sans MS"/>
                          <a:cs typeface="Comic Sans MS"/>
                        </a:rPr>
                        <a:t> for run-15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biggest experimental challenge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integrated luminosity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background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suppression &amp; integrated luminosity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need to still proof analysis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on data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49"/>
          <p:cNvSpPr>
            <a:spLocks noChangeArrowheads="1"/>
          </p:cNvSpPr>
          <p:nvPr/>
        </p:nvSpPr>
        <p:spPr bwMode="auto">
          <a:xfrm>
            <a:off x="1674449" y="5562600"/>
            <a:ext cx="1056051" cy="564884"/>
          </a:xfrm>
          <a:prstGeom prst="curvedRightArrow">
            <a:avLst>
              <a:gd name="adj1" fmla="val 24848"/>
              <a:gd name="adj2" fmla="val 50000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0501" y="5892797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(W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</a:rPr>
              <a:t>+/-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,Z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 clean probe sensitive to all questions without the need for upgrades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Summary table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8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187" y="3896375"/>
            <a:ext cx="788967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  <a:buClr>
                <a:srgbClr val="00804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Tools to measure Sivers:</a:t>
            </a:r>
          </a:p>
          <a:p>
            <a:pPr>
              <a:spcAft>
                <a:spcPts val="1200"/>
              </a:spcAft>
              <a:buClr>
                <a:srgbClr val="008040"/>
              </a:buClr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transverse single-spin asymmetry amplitude</a:t>
            </a:r>
          </a:p>
          <a:p>
            <a:pPr>
              <a:spcAft>
                <a:spcPts val="1200"/>
              </a:spcAft>
              <a:buClr>
                <a:srgbClr val="008040"/>
              </a:buClr>
            </a:pPr>
            <a:endParaRPr lang="en-US" sz="2400" b="1" dirty="0" smtClean="0">
              <a:solidFill>
                <a:srgbClr val="FF0000"/>
              </a:solidFill>
              <a:latin typeface="Comic Sans MS"/>
              <a:cs typeface="Comic Sans MS"/>
              <a:sym typeface="Wingdings"/>
            </a:endParaRPr>
          </a:p>
          <a:p>
            <a:pPr>
              <a:buClr>
                <a:srgbClr val="00FF00"/>
              </a:buClr>
            </a:pPr>
            <a:endParaRPr lang="en-US" dirty="0" smtClean="0">
              <a:latin typeface="Comic Sans MS"/>
              <a:cs typeface="Comic Sans MS"/>
              <a:sym typeface="Wingdings"/>
            </a:endParaRPr>
          </a:p>
          <a:p>
            <a:pPr>
              <a:buClr>
                <a:srgbClr val="00FF00"/>
              </a:buClr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Measure A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N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for weak boson (W</a:t>
            </a:r>
            <a:r>
              <a:rPr lang="en-US" b="1" baseline="30000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+/-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,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Z</a:t>
            </a:r>
            <a:r>
              <a:rPr lang="en-US" b="1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0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)</a:t>
            </a:r>
            <a:r>
              <a:rPr lang="en-US" b="1" baseline="30000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and </a:t>
            </a:r>
            <a:r>
              <a:rPr lang="en-US" b="1" dirty="0" err="1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Drell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-Yan (DY) processes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</a:t>
            </a:r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6442" y="1009006"/>
            <a:ext cx="73707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8 TMDs are allowed by </a:t>
            </a:r>
            <a:r>
              <a:rPr lang="en-US" sz="2400" b="1" dirty="0" smtClean="0">
                <a:solidFill>
                  <a:srgbClr val="0000FF"/>
                </a:solidFill>
              </a:rPr>
              <a:t>gauge invariance</a:t>
            </a:r>
          </a:p>
          <a:p>
            <a:endParaRPr lang="en-US" sz="2400" b="1" dirty="0">
              <a:solidFill>
                <a:srgbClr val="0000FF"/>
              </a:solidFill>
            </a:endParaRPr>
          </a:p>
          <a:p>
            <a:r>
              <a:rPr lang="en-US" sz="2400" dirty="0" smtClean="0"/>
              <a:t>The TMD knows as </a:t>
            </a:r>
            <a:r>
              <a:rPr lang="en-US" sz="2400" b="1" dirty="0" err="1" smtClean="0">
                <a:solidFill>
                  <a:srgbClr val="FF0000"/>
                </a:solidFill>
              </a:rPr>
              <a:t>Sivers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function </a:t>
            </a:r>
            <a:r>
              <a:rPr lang="en-US" sz="2400" dirty="0" smtClean="0"/>
              <a:t>is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sensitive </a:t>
            </a:r>
            <a:r>
              <a:rPr lang="en-US" sz="2400" dirty="0"/>
              <a:t>to </a:t>
            </a:r>
            <a:r>
              <a:rPr lang="en-US" sz="2400" b="1" dirty="0" smtClean="0"/>
              <a:t>proton </a:t>
            </a:r>
            <a:r>
              <a:rPr lang="en-US" sz="2400" b="1" dirty="0"/>
              <a:t>spin</a:t>
            </a:r>
            <a:r>
              <a:rPr lang="en-US" sz="2400" dirty="0"/>
              <a:t> –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</a:t>
            </a:r>
            <a:r>
              <a:rPr lang="en-US" sz="2400" b="1" dirty="0"/>
              <a:t>transverse </a:t>
            </a:r>
            <a:r>
              <a:rPr lang="en-US" sz="2400" b="1" dirty="0" smtClean="0"/>
              <a:t>motion </a:t>
            </a:r>
            <a:r>
              <a:rPr lang="en-US" sz="2400" dirty="0" smtClean="0"/>
              <a:t>correlations</a:t>
            </a:r>
            <a:endParaRPr lang="en-US" sz="2400" dirty="0"/>
          </a:p>
          <a:p>
            <a:pPr marL="285750" indent="-285750">
              <a:buFont typeface="Wingdings" charset="2"/>
              <a:buChar char="§"/>
            </a:pPr>
            <a:r>
              <a:rPr lang="en-US" sz="2400" dirty="0" smtClean="0"/>
              <a:t>predicted not to be universal between SIDIS &amp; </a:t>
            </a:r>
            <a:r>
              <a:rPr lang="en-US" sz="2400" dirty="0" err="1" smtClean="0"/>
              <a:t>pp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598280" y="3380518"/>
            <a:ext cx="3460530" cy="2510702"/>
            <a:chOff x="273580" y="3364769"/>
            <a:chExt cx="4046537" cy="2890838"/>
          </a:xfrm>
        </p:grpSpPr>
        <p:sp>
          <p:nvSpPr>
            <p:cNvPr id="77" name="Text Box 25"/>
            <p:cNvSpPr txBox="1">
              <a:spLocks noChangeArrowheads="1"/>
            </p:cNvSpPr>
            <p:nvPr/>
          </p:nvSpPr>
          <p:spPr bwMode="auto">
            <a:xfrm>
              <a:off x="349780" y="3364769"/>
              <a:ext cx="6096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</a:rPr>
                <a:t>S</a:t>
              </a:r>
              <a:r>
                <a:rPr lang="en-US" sz="2000" b="1" baseline="-25000">
                  <a:solidFill>
                    <a:srgbClr val="FF0000"/>
                  </a:solidFill>
                </a:rPr>
                <a:t>P</a:t>
              </a:r>
              <a:endParaRPr lang="en-US" sz="2000" b="1">
                <a:solidFill>
                  <a:srgbClr val="FF0000"/>
                </a:solidFill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273580" y="3593369"/>
              <a:ext cx="4046537" cy="2662238"/>
              <a:chOff x="273580" y="3308889"/>
              <a:chExt cx="4046537" cy="2662238"/>
            </a:xfrm>
          </p:grpSpPr>
          <p:sp>
            <p:nvSpPr>
              <p:cNvPr id="75" name="Line 23"/>
              <p:cNvSpPr>
                <a:spLocks noChangeShapeType="1"/>
              </p:cNvSpPr>
              <p:nvPr/>
            </p:nvSpPr>
            <p:spPr bwMode="auto">
              <a:xfrm>
                <a:off x="273580" y="3613689"/>
                <a:ext cx="1371600" cy="609600"/>
              </a:xfrm>
              <a:prstGeom prst="line">
                <a:avLst/>
              </a:prstGeom>
              <a:noFill/>
              <a:ln w="101600">
                <a:solidFill>
                  <a:srgbClr val="0000FF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24"/>
              <p:cNvSpPr>
                <a:spLocks noChangeShapeType="1"/>
              </p:cNvSpPr>
              <p:nvPr/>
            </p:nvSpPr>
            <p:spPr bwMode="auto">
              <a:xfrm flipV="1">
                <a:off x="578380" y="3461289"/>
                <a:ext cx="0" cy="533400"/>
              </a:xfrm>
              <a:prstGeom prst="line">
                <a:avLst/>
              </a:prstGeom>
              <a:noFill/>
              <a:ln w="50800" cmpd="dbl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6"/>
              <p:cNvSpPr>
                <a:spLocks noChangeShapeType="1"/>
              </p:cNvSpPr>
              <p:nvPr/>
            </p:nvSpPr>
            <p:spPr bwMode="auto">
              <a:xfrm flipV="1">
                <a:off x="276755" y="3597814"/>
                <a:ext cx="685800" cy="304800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Text Box 27"/>
              <p:cNvSpPr txBox="1">
                <a:spLocks noChangeArrowheads="1"/>
              </p:cNvSpPr>
              <p:nvPr/>
            </p:nvSpPr>
            <p:spPr bwMode="auto">
              <a:xfrm>
                <a:off x="883180" y="3308889"/>
                <a:ext cx="609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>
                    <a:solidFill>
                      <a:srgbClr val="006600"/>
                    </a:solidFill>
                  </a:rPr>
                  <a:t>k</a:t>
                </a:r>
                <a:r>
                  <a:rPr lang="en-US" sz="2000" b="1" baseline="-25000">
                    <a:solidFill>
                      <a:srgbClr val="006600"/>
                    </a:solidFill>
                  </a:rPr>
                  <a:t>T,q</a:t>
                </a:r>
                <a:endParaRPr lang="en-US" sz="2000" b="1">
                  <a:solidFill>
                    <a:srgbClr val="006600"/>
                  </a:solidFill>
                </a:endParaRPr>
              </a:p>
            </p:txBody>
          </p:sp>
          <p:sp>
            <p:nvSpPr>
              <p:cNvPr id="80" name="Line 28"/>
              <p:cNvSpPr>
                <a:spLocks noChangeShapeType="1"/>
              </p:cNvSpPr>
              <p:nvPr/>
            </p:nvSpPr>
            <p:spPr bwMode="auto">
              <a:xfrm>
                <a:off x="3016780" y="4299489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9"/>
              <p:cNvSpPr>
                <a:spLocks noChangeShapeType="1"/>
              </p:cNvSpPr>
              <p:nvPr/>
            </p:nvSpPr>
            <p:spPr bwMode="auto">
              <a:xfrm>
                <a:off x="1645180" y="4223289"/>
                <a:ext cx="1600200" cy="304800"/>
              </a:xfrm>
              <a:prstGeom prst="line">
                <a:avLst/>
              </a:prstGeom>
              <a:noFill/>
              <a:ln w="76200">
                <a:solidFill>
                  <a:srgbClr val="33CC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30"/>
              <p:cNvSpPr>
                <a:spLocks noChangeShapeType="1"/>
              </p:cNvSpPr>
              <p:nvPr/>
            </p:nvSpPr>
            <p:spPr bwMode="auto">
              <a:xfrm>
                <a:off x="3245380" y="4528089"/>
                <a:ext cx="1074737" cy="84138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31"/>
              <p:cNvSpPr>
                <a:spLocks noChangeShapeType="1"/>
              </p:cNvSpPr>
              <p:nvPr/>
            </p:nvSpPr>
            <p:spPr bwMode="auto">
              <a:xfrm rot="2215248" flipV="1">
                <a:off x="3253317" y="4496339"/>
                <a:ext cx="984250" cy="37465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32"/>
              <p:cNvSpPr>
                <a:spLocks noChangeShapeType="1"/>
              </p:cNvSpPr>
              <p:nvPr/>
            </p:nvSpPr>
            <p:spPr bwMode="auto">
              <a:xfrm rot="1381992">
                <a:off x="1518180" y="4534439"/>
                <a:ext cx="1600200" cy="304800"/>
              </a:xfrm>
              <a:prstGeom prst="line">
                <a:avLst/>
              </a:prstGeom>
              <a:noFill/>
              <a:ln w="38100">
                <a:solidFill>
                  <a:srgbClr val="33CCCC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33"/>
              <p:cNvSpPr>
                <a:spLocks noChangeShapeType="1"/>
              </p:cNvSpPr>
              <p:nvPr/>
            </p:nvSpPr>
            <p:spPr bwMode="auto">
              <a:xfrm rot="1381992">
                <a:off x="2934230" y="5348827"/>
                <a:ext cx="1074737" cy="84137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34"/>
              <p:cNvSpPr>
                <a:spLocks noChangeShapeType="1"/>
              </p:cNvSpPr>
              <p:nvPr/>
            </p:nvSpPr>
            <p:spPr bwMode="auto">
              <a:xfrm rot="3597241" flipV="1">
                <a:off x="2902480" y="5291677"/>
                <a:ext cx="984250" cy="37465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35"/>
              <p:cNvSpPr>
                <a:spLocks noChangeShapeType="1"/>
              </p:cNvSpPr>
              <p:nvPr/>
            </p:nvSpPr>
            <p:spPr bwMode="auto">
              <a:xfrm rot="10800000">
                <a:off x="1645180" y="4223289"/>
                <a:ext cx="1295400" cy="5334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Text Box 36"/>
              <p:cNvSpPr txBox="1">
                <a:spLocks noChangeArrowheads="1"/>
              </p:cNvSpPr>
              <p:nvPr/>
            </p:nvSpPr>
            <p:spPr bwMode="auto">
              <a:xfrm>
                <a:off x="654580" y="3861339"/>
                <a:ext cx="3397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b="1">
                    <a:solidFill>
                      <a:srgbClr val="0000CC"/>
                    </a:solidFill>
                  </a:rPr>
                  <a:t>p</a:t>
                </a:r>
              </a:p>
            </p:txBody>
          </p:sp>
          <p:sp>
            <p:nvSpPr>
              <p:cNvPr id="89" name="Text Box 37"/>
              <p:cNvSpPr txBox="1">
                <a:spLocks noChangeArrowheads="1"/>
              </p:cNvSpPr>
              <p:nvPr/>
            </p:nvSpPr>
            <p:spPr bwMode="auto">
              <a:xfrm>
                <a:off x="2864380" y="4528089"/>
                <a:ext cx="2286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p</a:t>
                </a:r>
              </a:p>
            </p:txBody>
          </p:sp>
        </p:grpSp>
      </p:grpSp>
      <p:grpSp>
        <p:nvGrpSpPr>
          <p:cNvPr id="54" name="Group 6"/>
          <p:cNvGrpSpPr/>
          <p:nvPr/>
        </p:nvGrpSpPr>
        <p:grpSpPr>
          <a:xfrm>
            <a:off x="7508805" y="909638"/>
            <a:ext cx="1503970" cy="1795462"/>
            <a:chOff x="377643" y="1494233"/>
            <a:chExt cx="1246865" cy="1572597"/>
          </a:xfrm>
        </p:grpSpPr>
        <p:pic>
          <p:nvPicPr>
            <p:cNvPr id="55" name="Bild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643" y="1494233"/>
              <a:ext cx="1153728" cy="1572597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56" name="TextBox 55"/>
            <p:cNvSpPr txBox="1"/>
            <p:nvPr/>
          </p:nvSpPr>
          <p:spPr>
            <a:xfrm>
              <a:off x="754183" y="2794449"/>
              <a:ext cx="8703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Comic Sans MS"/>
                  <a:cs typeface="Comic Sans MS"/>
                </a:rPr>
                <a:t>Sivers</a:t>
              </a:r>
              <a:r>
                <a:rPr lang="en-US" sz="1000" b="1" dirty="0" smtClean="0">
                  <a:latin typeface="Comic Sans MS"/>
                  <a:cs typeface="Comic Sans MS"/>
                </a:rPr>
                <a:t>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fct</a:t>
              </a:r>
              <a:r>
                <a:rPr lang="en-US" sz="1000" b="1" dirty="0" smtClean="0">
                  <a:latin typeface="Comic Sans MS"/>
                  <a:cs typeface="Comic Sans MS"/>
                </a:rPr>
                <a:t>.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5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762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</a:rPr>
              <a:t>Sivers</a:t>
            </a:r>
            <a:r>
              <a:rPr lang="en-US" sz="3200" dirty="0" smtClean="0">
                <a:solidFill>
                  <a:srgbClr val="0000FF"/>
                </a:solidFill>
              </a:rPr>
              <a:t> function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780216"/>
              </p:ext>
            </p:extLst>
          </p:nvPr>
        </p:nvGraphicFramePr>
        <p:xfrm>
          <a:off x="914400" y="4737830"/>
          <a:ext cx="1748760" cy="893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500" name="Equation" r:id="rId4" imgW="850900" imgH="406400" progId="Equation.3">
                  <p:embed/>
                </p:oleObj>
              </mc:Choice>
              <mc:Fallback>
                <p:oleObj name="Equation" r:id="rId4" imgW="8509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37830"/>
                        <a:ext cx="1748760" cy="89385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835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79400" y="240280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20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Motivations – Transverse Single Spin Asymmetry (A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79400" y="767289"/>
            <a:ext cx="1000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CD1416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B9E08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2130C9"/>
                </a:solidFill>
                <a:latin typeface="Comic Sans MS"/>
                <a:cs typeface="Comic Sans MS"/>
              </a:rPr>
              <a:t>D</a:t>
            </a:r>
            <a:r>
              <a:rPr lang="en-US" sz="2400" b="1" dirty="0">
                <a:solidFill>
                  <a:srgbClr val="CD1416"/>
                </a:solidFill>
                <a:latin typeface="Comic Sans MS"/>
                <a:cs typeface="Comic Sans MS"/>
              </a:rPr>
              <a:t>:</a:t>
            </a:r>
            <a:endParaRPr lang="en-US" sz="2400" b="1" dirty="0">
              <a:solidFill>
                <a:srgbClr val="E63F29"/>
              </a:solidFill>
              <a:latin typeface="Comic Sans MS"/>
              <a:cs typeface="Comic Sans MS"/>
            </a:endParaRPr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304" y="1456587"/>
            <a:ext cx="772114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79794" y="3302000"/>
            <a:ext cx="6556106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54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mic Sans MS"/>
                <a:cs typeface="Comic Sans MS"/>
              </a:rPr>
              <a:t>Sivers</a:t>
            </a:r>
            <a:r>
              <a:rPr lang="en-US" sz="2400" b="1" baseline="-25000" dirty="0" err="1" smtClean="0">
                <a:latin typeface="Comic Sans MS"/>
                <a:cs typeface="Comic Sans MS"/>
              </a:rPr>
              <a:t>DIS</a:t>
            </a:r>
            <a:r>
              <a:rPr lang="en-US" sz="2400" b="1" dirty="0" smtClean="0">
                <a:latin typeface="Comic Sans MS"/>
                <a:cs typeface="Comic Sans MS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Sivers</a:t>
            </a:r>
            <a:r>
              <a:rPr lang="en-US" sz="2400" b="1" dirty="0" smtClean="0">
                <a:latin typeface="Comic Sans MS"/>
                <a:cs typeface="Comic Sans MS"/>
              </a:rPr>
              <a:t> (DY or W or Z)</a:t>
            </a:r>
            <a:endParaRPr lang="en-US" sz="2400" b="1" baseline="-25000" dirty="0">
              <a:latin typeface="Comic Sans MS"/>
              <a:cs typeface="Comic Sans MS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686194" y="966576"/>
            <a:ext cx="2101520" cy="58477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25400">
              <a:srgbClr val="0000FF">
                <a:alpha val="98000"/>
              </a:srgbClr>
            </a:glo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FF0000"/>
                </a:solidFill>
                <a:latin typeface="Comic Sans MS"/>
                <a:cs typeface="Comic Sans MS"/>
              </a:rPr>
              <a:t>DIS: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scattering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attractive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FSI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41"/>
          <p:cNvGrpSpPr/>
          <p:nvPr/>
        </p:nvGrpSpPr>
        <p:grpSpPr>
          <a:xfrm>
            <a:off x="5564530" y="966576"/>
            <a:ext cx="2172189" cy="584776"/>
            <a:chOff x="4160936" y="3754928"/>
            <a:chExt cx="2172189" cy="584776"/>
          </a:xfrm>
        </p:grpSpPr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4160936" y="3754928"/>
              <a:ext cx="2172189" cy="584776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glow rad="25400">
                <a:srgbClr val="0000FF">
                  <a:alpha val="98000"/>
                </a:srgbClr>
              </a:glo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pp:</a:t>
              </a:r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    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annihilation</a:t>
              </a:r>
              <a:endPara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  <a:p>
              <a:pPr algn="ctr" eaLnBrk="0" hangingPunct="0"/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repulsive</a:t>
              </a:r>
              <a:r>
                <a:rPr lang="en-US" sz="1600" dirty="0">
                  <a:solidFill>
                    <a:srgbClr val="0000FF"/>
                  </a:solidFill>
                  <a:latin typeface="Comic Sans MS"/>
                  <a:cs typeface="Comic Sans MS"/>
                </a:rPr>
                <a:t> </a:t>
              </a:r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ISI</a:t>
              </a:r>
              <a:endParaRPr lang="en-US" sz="16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4647369" y="3775924"/>
            <a:ext cx="484187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149" name="Equation" r:id="rId4" imgW="266700" imgH="177800" progId="Equation.3">
                    <p:embed/>
                  </p:oleObj>
                </mc:Choice>
                <mc:Fallback>
                  <p:oleObj name="Equation" r:id="rId4" imgW="2667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7369" y="3775924"/>
                          <a:ext cx="484187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71955" y="4455028"/>
            <a:ext cx="894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Experimental test is critical test for our understanding of TMD’s and TMD factorization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-334453" y="3673475"/>
            <a:ext cx="91440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sign change of the </a:t>
            </a:r>
            <a:r>
              <a:rPr lang="en-US" sz="2400" dirty="0" err="1" smtClean="0"/>
              <a:t>Sivers</a:t>
            </a:r>
            <a:r>
              <a:rPr lang="en-US" sz="2400" dirty="0" smtClean="0"/>
              <a:t> function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4546597" y="5126732"/>
            <a:ext cx="4457701" cy="1077218"/>
          </a:xfrm>
          <a:prstGeom prst="rect">
            <a:avLst/>
          </a:prstGeom>
          <a:ln w="41275" cmpd="dbl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Polar. </a:t>
            </a:r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eak boson production (only at RHIC)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Very low background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Very high Q</a:t>
            </a:r>
            <a:r>
              <a:rPr lang="en-US" baseline="30000" dirty="0" smtClean="0"/>
              <a:t>2</a:t>
            </a:r>
            <a:r>
              <a:rPr lang="en-US" dirty="0" smtClean="0"/>
              <a:t>-scale (~ W/Z boson mass)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312" y="4104243"/>
            <a:ext cx="892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 fundamental prediction from the gauge invariance of QCD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312" y="5135364"/>
            <a:ext cx="4292598" cy="1292662"/>
          </a:xfrm>
          <a:prstGeom prst="rect">
            <a:avLst/>
          </a:prstGeom>
          <a:ln w="41275" cmpd="dbl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Test through </a:t>
            </a:r>
            <a:r>
              <a:rPr lang="en-US" b="1" dirty="0" err="1" smtClean="0">
                <a:solidFill>
                  <a:srgbClr val="0000FF"/>
                </a:solidFill>
              </a:rPr>
              <a:t>Drell</a:t>
            </a:r>
            <a:r>
              <a:rPr lang="en-US" b="1" dirty="0" smtClean="0">
                <a:solidFill>
                  <a:srgbClr val="0000FF"/>
                </a:solidFill>
              </a:rPr>
              <a:t>-Yan process: COMPASS (CERN), proposed </a:t>
            </a:r>
            <a:r>
              <a:rPr lang="en-US" b="1" dirty="0" err="1" smtClean="0">
                <a:solidFill>
                  <a:srgbClr val="0000FF"/>
                </a:solidFill>
              </a:rPr>
              <a:t>SeaQuest</a:t>
            </a:r>
            <a:r>
              <a:rPr lang="en-US" b="1" dirty="0" smtClean="0">
                <a:solidFill>
                  <a:srgbClr val="0000FF"/>
                </a:solidFill>
              </a:rPr>
              <a:t> (</a:t>
            </a:r>
            <a:r>
              <a:rPr lang="en-US" b="1" dirty="0" err="1" smtClean="0">
                <a:solidFill>
                  <a:srgbClr val="0000FF"/>
                </a:solidFill>
              </a:rPr>
              <a:t>FermiLab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sz="1600" dirty="0" smtClean="0"/>
              <a:t>Strong background suppression, high </a:t>
            </a:r>
            <a:r>
              <a:rPr lang="en-US" sz="1600" dirty="0" err="1" smtClean="0"/>
              <a:t>lumi</a:t>
            </a:r>
            <a:r>
              <a:rPr lang="en-US" sz="1600" dirty="0" smtClean="0"/>
              <a:t> 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sz="1600" dirty="0" smtClean="0"/>
              <a:t>@ STAR in run 2017(</a:t>
            </a:r>
            <a:r>
              <a:rPr lang="en-US" sz="1600" dirty="0" err="1" smtClean="0"/>
              <a:t>PostShower</a:t>
            </a:r>
            <a:r>
              <a:rPr lang="en-US" sz="1600" dirty="0" smtClean="0"/>
              <a:t> upgrade)</a:t>
            </a:r>
          </a:p>
        </p:txBody>
      </p:sp>
    </p:spTree>
    <p:extLst>
      <p:ext uri="{BB962C8B-B14F-4D97-AF65-F5344CB8AC3E}">
        <p14:creationId xmlns:p14="http://schemas.microsoft.com/office/powerpoint/2010/main" val="36840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  <p:bldP spid="43" grpId="0"/>
      <p:bldP spid="46" grpId="0" animBg="1"/>
      <p:bldP spid="2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2278" y="4935498"/>
            <a:ext cx="8650100" cy="1077218"/>
          </a:xfrm>
          <a:prstGeom prst="rect">
            <a:avLst/>
          </a:prstGeom>
          <a:ln w="41275" cmpd="dbl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Asymmetry from lepton-decay is small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u="sng" dirty="0" smtClean="0">
                <a:solidFill>
                  <a:srgbClr val="FF0000"/>
                </a:solidFill>
                <a:sym typeface="Wingdings"/>
              </a:rPr>
              <a:t>Full kin. reconstruction of the boson needed</a:t>
            </a:r>
            <a:endParaRPr lang="en-US" dirty="0" smtClean="0">
              <a:solidFill>
                <a:srgbClr val="FF0000"/>
              </a:solidFill>
            </a:endParaRPr>
          </a:p>
          <a:p>
            <a:pPr marL="685800" lvl="1" indent="-228600">
              <a:spcAft>
                <a:spcPts val="600"/>
              </a:spcAft>
              <a:buFont typeface="Lucida Grande"/>
              <a:buChar char="&gt;"/>
            </a:pP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easy to reconstruct (but small cross-section)</a:t>
            </a:r>
          </a:p>
          <a:p>
            <a:pPr marL="685800" lvl="1" indent="-228600">
              <a:spcAft>
                <a:spcPts val="600"/>
              </a:spcAft>
              <a:buFont typeface="Lucida Grande"/>
              <a:buChar char="&gt;"/>
            </a:pPr>
            <a:r>
              <a:rPr lang="en-US" dirty="0" smtClean="0">
                <a:solidFill>
                  <a:srgbClr val="FF0000"/>
                </a:solidFill>
              </a:rPr>
              <a:t>W kin. can be reconstructed from the </a:t>
            </a:r>
            <a:r>
              <a:rPr lang="en-US" dirty="0" err="1" smtClean="0">
                <a:solidFill>
                  <a:srgbClr val="FF0000"/>
                </a:solidFill>
              </a:rPr>
              <a:t>hadronic</a:t>
            </a:r>
            <a:r>
              <a:rPr lang="en-US" dirty="0" smtClean="0">
                <a:solidFill>
                  <a:srgbClr val="FF0000"/>
                </a:solidFill>
              </a:rPr>
              <a:t> recoil (first time at STAR)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9400" y="240280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20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 for weak bosons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281"/>
          <a:stretch/>
        </p:blipFill>
        <p:spPr>
          <a:xfrm>
            <a:off x="11461" y="1092199"/>
            <a:ext cx="3735039" cy="3568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0924"/>
          <a:stretch/>
        </p:blipFill>
        <p:spPr>
          <a:xfrm>
            <a:off x="5321300" y="1092200"/>
            <a:ext cx="3568700" cy="3568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566" y="977900"/>
            <a:ext cx="32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Lepton’s transverse momentum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5050" y="977900"/>
            <a:ext cx="317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Boson’s transverse momentum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3702650" y="2471098"/>
            <a:ext cx="1834550" cy="533400"/>
          </a:xfrm>
          <a:prstGeom prst="stripedRightArrow">
            <a:avLst>
              <a:gd name="adj1" fmla="val 64285"/>
              <a:gd name="adj2" fmla="val 114287"/>
            </a:avLst>
          </a:prstGeom>
          <a:gradFill flip="none" rotWithShape="1">
            <a:gsLst>
              <a:gs pos="0">
                <a:schemeClr val="accent6">
                  <a:lumMod val="75000"/>
                  <a:alpha val="60000"/>
                </a:schemeClr>
              </a:gs>
              <a:gs pos="100000">
                <a:srgbClr val="FFFFFF">
                  <a:alpha val="60000"/>
                </a:srgbClr>
              </a:gs>
              <a:gs pos="74000">
                <a:schemeClr val="tx2">
                  <a:lumMod val="60000"/>
                  <a:lumOff val="40000"/>
                  <a:alpha val="60000"/>
                </a:schemeClr>
              </a:gs>
            </a:gsLst>
            <a:lin ang="105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8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399844"/>
            <a:ext cx="3414750" cy="3276235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79400" y="240280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rgbClr val="0000FF"/>
                </a:solidFill>
              </a:rPr>
              <a:t>The TMD evolution &amp; sea-quarks </a:t>
            </a:r>
            <a:r>
              <a:rPr lang="en-US" sz="2800" dirty="0" err="1" smtClean="0">
                <a:solidFill>
                  <a:srgbClr val="0000FF"/>
                </a:solidFill>
              </a:rPr>
              <a:t>Sivers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4027" y="983767"/>
            <a:ext cx="32672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/>
              <a:t>S</a:t>
            </a:r>
            <a:r>
              <a:rPr lang="en-US" b="1" dirty="0" smtClean="0"/>
              <a:t>ize of the TMD evolution effect still under discussion in theory community</a:t>
            </a:r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For details see</a:t>
            </a:r>
          </a:p>
          <a:p>
            <a:pPr algn="ctr"/>
            <a:r>
              <a:rPr lang="en-US" b="1" dirty="0" smtClean="0"/>
              <a:t>J. Collins, T. Rogers, </a:t>
            </a:r>
          </a:p>
          <a:p>
            <a:pPr algn="ctr"/>
            <a:r>
              <a:rPr lang="en-US" b="1" dirty="0" err="1" smtClean="0"/>
              <a:t>Phys.Rev</a:t>
            </a:r>
            <a:r>
              <a:rPr lang="en-US" b="1" dirty="0"/>
              <a:t>. D91 (2015) 7, </a:t>
            </a:r>
            <a:r>
              <a:rPr lang="en-US" b="1" dirty="0" smtClean="0"/>
              <a:t>074020</a:t>
            </a:r>
            <a:endParaRPr lang="en-US" sz="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44" r="52466" b="4738"/>
          <a:stretch/>
        </p:blipFill>
        <p:spPr>
          <a:xfrm>
            <a:off x="0" y="857250"/>
            <a:ext cx="2804583" cy="28021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098" y="833971"/>
            <a:ext cx="2952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Z.-B. Kang &amp; J.-W. Qui arXiv</a:t>
            </a:r>
            <a:r>
              <a:rPr lang="en-US" sz="1000" dirty="0"/>
              <a:t>:</a:t>
            </a:r>
            <a:r>
              <a:rPr lang="en-US" sz="1000" dirty="0" smtClean="0"/>
              <a:t>0903.3629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169" y="1098553"/>
            <a:ext cx="138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547" y="1016348"/>
            <a:ext cx="2951480" cy="2570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60911" y="1469315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966644" y="1604782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81881" y="842781"/>
            <a:ext cx="2823620" cy="25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Z</a:t>
            </a:r>
            <a:r>
              <a:rPr lang="en-US" sz="1000" dirty="0"/>
              <a:t>.-B. Kang &amp; J.-W. Qui </a:t>
            </a:r>
            <a:r>
              <a:rPr lang="en-US" sz="1000" dirty="0" smtClean="0"/>
              <a:t>Phys.Rev.D81</a:t>
            </a:r>
            <a:r>
              <a:rPr lang="en-US" sz="1000" dirty="0"/>
              <a:t>:</a:t>
            </a:r>
            <a:r>
              <a:rPr lang="en-US" sz="1000" dirty="0" smtClean="0"/>
              <a:t>054020,2010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471349" y="1094668"/>
            <a:ext cx="138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it-IT" smtClean="0"/>
              <a:t>S. Fazio - BNL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649550" y="3825714"/>
            <a:ext cx="53166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/>
              <a:t>What is the sea-quark </a:t>
            </a:r>
            <a:r>
              <a:rPr lang="en-US" b="1" dirty="0" err="1" smtClean="0"/>
              <a:t>Sivers</a:t>
            </a:r>
            <a:r>
              <a:rPr lang="en-US" b="1" dirty="0" smtClean="0"/>
              <a:t> </a:t>
            </a:r>
            <a:r>
              <a:rPr lang="en-US" b="1" dirty="0" err="1" smtClean="0"/>
              <a:t>fct</a:t>
            </a:r>
            <a:r>
              <a:rPr lang="en-US" b="1" dirty="0" smtClean="0"/>
              <a:t>.?</a:t>
            </a:r>
            <a:endParaRPr lang="en-US" dirty="0">
              <a:sym typeface="Wingdings"/>
            </a:endParaRP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b="1" i="1" dirty="0">
                <a:solidFill>
                  <a:srgbClr val="0000FF"/>
                </a:solidFill>
              </a:rPr>
              <a:t>Sea quarks are mostly </a:t>
            </a:r>
            <a:r>
              <a:rPr lang="en-US" b="1" i="1" dirty="0" smtClean="0">
                <a:solidFill>
                  <a:srgbClr val="0000FF"/>
                </a:solidFill>
              </a:rPr>
              <a:t>unconstrained from existing SIDIS data.</a:t>
            </a:r>
            <a:r>
              <a:rPr lang="en-US" b="1" i="1" dirty="0">
                <a:solidFill>
                  <a:srgbClr val="0000FF"/>
                </a:solidFill>
              </a:rPr>
              <a:t>.. </a:t>
            </a:r>
            <a:r>
              <a:rPr lang="en-US" b="1" i="1" dirty="0">
                <a:solidFill>
                  <a:srgbClr val="FF0000"/>
                </a:solidFill>
              </a:rPr>
              <a:t>but</a:t>
            </a:r>
            <a:r>
              <a:rPr lang="en-US" b="1" dirty="0">
                <a:solidFill>
                  <a:srgbClr val="0000FF"/>
                </a:solidFill>
              </a:rPr>
              <a:t> they can give a relevant contribution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  <a:endParaRPr lang="en-US" dirty="0" smtClean="0">
              <a:sym typeface="Wingdings"/>
            </a:endParaRP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W’s ideal  rapidity dependence of A</a:t>
            </a:r>
            <a:r>
              <a:rPr lang="en-US" baseline="-25000" dirty="0" smtClean="0">
                <a:sym typeface="Wingdings"/>
              </a:rPr>
              <a:t>N </a:t>
            </a:r>
            <a:r>
              <a:rPr lang="en-US" dirty="0" smtClean="0">
                <a:sym typeface="Wingdings"/>
              </a:rPr>
              <a:t>separates quarks from antiquarks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2550" y="2795507"/>
            <a:ext cx="104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42269" y="5657405"/>
            <a:ext cx="522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± </a:t>
            </a:r>
            <a:r>
              <a:rPr lang="en-US" sz="2400" b="1" dirty="0" smtClean="0">
                <a:solidFill>
                  <a:srgbClr val="FF0000"/>
                </a:solidFill>
              </a:rPr>
              <a:t>data can constrain the sea-quark </a:t>
            </a:r>
            <a:r>
              <a:rPr lang="en-US" sz="2400" b="1" dirty="0" err="1" smtClean="0">
                <a:solidFill>
                  <a:srgbClr val="FF0000"/>
                </a:solidFill>
              </a:rPr>
              <a:t>Sivers</a:t>
            </a:r>
            <a:r>
              <a:rPr lang="en-US" sz="2400" b="1" dirty="0" smtClean="0">
                <a:solidFill>
                  <a:srgbClr val="FF0000"/>
                </a:solidFill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1009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749782"/>
            <a:ext cx="4535102" cy="5370296"/>
          </a:xfrm>
          <a:prstGeom prst="rect">
            <a:avLst/>
          </a:prstGeom>
        </p:spPr>
      </p:pic>
      <p:sp>
        <p:nvSpPr>
          <p:cNvPr id="64516" name="Rectangle 1"/>
          <p:cNvSpPr>
            <a:spLocks noChangeArrowheads="1"/>
          </p:cNvSpPr>
          <p:nvPr/>
        </p:nvSpPr>
        <p:spPr bwMode="auto">
          <a:xfrm>
            <a:off x="213356" y="82587"/>
            <a:ext cx="8750889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 smtClean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Measurement of TSSA for weak bosons @ STAR</a:t>
            </a:r>
            <a:endParaRPr lang="en-GB" sz="2800" b="1" dirty="0">
              <a:solidFill>
                <a:srgbClr val="CC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78799" y="1066800"/>
            <a:ext cx="4050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FF0000"/>
                </a:solidFill>
              </a:rPr>
              <a:t>Phys. Rev. Lett. 116, 132301 (2016</a:t>
            </a:r>
            <a:r>
              <a:rPr lang="hu-HU" sz="20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Editor’s suggestion</a:t>
            </a:r>
          </a:p>
          <a:p>
            <a:pPr algn="ctr"/>
            <a:r>
              <a:rPr lang="hu-HU" sz="1600" b="1" dirty="0" smtClean="0">
                <a:solidFill>
                  <a:srgbClr val="FF0000"/>
                </a:solidFill>
              </a:rPr>
              <a:t>[arXiv</a:t>
            </a:r>
            <a:r>
              <a:rPr lang="hu-HU" sz="1600" b="1" dirty="0">
                <a:solidFill>
                  <a:srgbClr val="FF0000"/>
                </a:solidFill>
              </a:rPr>
              <a:t>:</a:t>
            </a:r>
            <a:r>
              <a:rPr lang="hu-HU" sz="1600" b="1" dirty="0" smtClean="0">
                <a:solidFill>
                  <a:srgbClr val="FF0000"/>
                </a:solidFill>
              </a:rPr>
              <a:t>1511.06003]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64518" name="Line 3"/>
          <p:cNvSpPr>
            <a:spLocks noChangeShapeType="1"/>
          </p:cNvSpPr>
          <p:nvPr/>
        </p:nvSpPr>
        <p:spPr bwMode="auto">
          <a:xfrm>
            <a:off x="304073" y="6170879"/>
            <a:ext cx="8535855" cy="165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6058" tIns="48029" rIns="96058" bIns="48029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6703" y="690425"/>
            <a:ext cx="44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New paper from STAR</a:t>
            </a: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4002" y="1893043"/>
            <a:ext cx="439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World’s first direct experimental test of the sign change in the </a:t>
            </a:r>
            <a:r>
              <a:rPr lang="en-US" sz="2000" b="1" dirty="0" err="1" smtClean="0">
                <a:solidFill>
                  <a:srgbClr val="0000FF"/>
                </a:solidFill>
              </a:rPr>
              <a:t>Sivers</a:t>
            </a:r>
            <a:r>
              <a:rPr lang="en-US" sz="2000" b="1" dirty="0" smtClean="0">
                <a:solidFill>
                  <a:srgbClr val="0000FF"/>
                </a:solidFill>
              </a:rPr>
              <a:t> function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4003" y="2569623"/>
            <a:ext cx="4214446" cy="357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RHIC is the only polarized </a:t>
            </a:r>
            <a:r>
              <a:rPr lang="en-US" b="1" dirty="0" err="1" smtClean="0"/>
              <a:t>p+p</a:t>
            </a:r>
            <a:r>
              <a:rPr lang="en-US" b="1" dirty="0" smtClean="0"/>
              <a:t> collider. </a:t>
            </a:r>
            <a:r>
              <a:rPr lang="en-US" dirty="0" smtClean="0"/>
              <a:t>Its top energy is enough to produce weak bosons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Selection of weak bosons well established at STAR 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Long. spin asymmetries: </a:t>
            </a:r>
          </a:p>
          <a:p>
            <a:pPr lvl="1" indent="292100"/>
            <a:r>
              <a:rPr lang="en-US" sz="1400" dirty="0" smtClean="0"/>
              <a:t>Phys</a:t>
            </a:r>
            <a:r>
              <a:rPr lang="en-US" sz="1400" dirty="0"/>
              <a:t>. </a:t>
            </a:r>
            <a:r>
              <a:rPr lang="en-US" sz="1400" dirty="0" smtClean="0"/>
              <a:t>Rev. </a:t>
            </a:r>
            <a:r>
              <a:rPr lang="hu-HU" sz="1400" dirty="0" smtClean="0"/>
              <a:t>Lett</a:t>
            </a:r>
            <a:r>
              <a:rPr lang="hu-HU" sz="1400" dirty="0"/>
              <a:t>. 113, 072301 (2014</a:t>
            </a:r>
            <a:r>
              <a:rPr lang="hu-HU" sz="1400" dirty="0" smtClean="0"/>
              <a:t>)</a:t>
            </a:r>
          </a:p>
          <a:p>
            <a:pPr lvl="1" indent="292100"/>
            <a:r>
              <a:rPr lang="hu-HU" sz="1400" dirty="0" smtClean="0"/>
              <a:t>Phys. Rev</a:t>
            </a:r>
            <a:r>
              <a:rPr lang="hu-HU" sz="1400" dirty="0"/>
              <a:t>. Lett. 106, 062002 (2011)</a:t>
            </a:r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r>
              <a:rPr lang="en-US" b="1" dirty="0" err="1" smtClean="0"/>
              <a:t>unpolarized</a:t>
            </a:r>
            <a:r>
              <a:rPr lang="en-US" b="1" dirty="0" smtClean="0"/>
              <a:t> </a:t>
            </a:r>
            <a:r>
              <a:rPr lang="en-US" b="1" dirty="0" err="1" smtClean="0"/>
              <a:t>xsec</a:t>
            </a:r>
            <a:r>
              <a:rPr lang="en-US" b="1" dirty="0" smtClean="0"/>
              <a:t>: </a:t>
            </a:r>
          </a:p>
          <a:p>
            <a:pPr lvl="1" indent="292100"/>
            <a:r>
              <a:rPr lang="en-US" sz="1400" dirty="0" smtClean="0"/>
              <a:t>Phys</a:t>
            </a:r>
            <a:r>
              <a:rPr lang="en-US" sz="1400" dirty="0"/>
              <a:t>. </a:t>
            </a:r>
            <a:r>
              <a:rPr lang="en-US" sz="1400" dirty="0" smtClean="0"/>
              <a:t>Rev. D </a:t>
            </a:r>
            <a:r>
              <a:rPr lang="en-US" sz="1400" dirty="0"/>
              <a:t>85, 092010 (2012)</a:t>
            </a:r>
            <a:endParaRPr lang="en-US" sz="14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This measurement is STAR’s first attempt to reconstruct the produced boson’s kinematics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5332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80477" y="3433589"/>
            <a:ext cx="2936523" cy="2307678"/>
            <a:chOff x="6080477" y="3433589"/>
            <a:chExt cx="2936523" cy="2307678"/>
          </a:xfrm>
        </p:grpSpPr>
        <p:pic>
          <p:nvPicPr>
            <p:cNvPr id="29" name="Picture 28" descr="ev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4137" y="3766243"/>
              <a:ext cx="2822863" cy="197502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080477" y="3433589"/>
              <a:ext cx="269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The STAR detector @ RHIC</a:t>
              </a:r>
              <a:endParaRPr lang="en-US" b="1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rategy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3538" y="825500"/>
            <a:ext cx="37625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/>
            <a:r>
              <a:rPr lang="en-US" sz="2000" b="1" dirty="0" smtClean="0"/>
              <a:t>Ingredients for the analysis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Isolated electron</a:t>
            </a:r>
            <a:endParaRPr lang="en-US" sz="2000" dirty="0" smtClean="0"/>
          </a:p>
          <a:p>
            <a:pPr marL="177800" indent="-177800">
              <a:buFont typeface="Arial"/>
              <a:buChar char="•"/>
            </a:pPr>
            <a:r>
              <a:rPr lang="en-US" sz="2000" dirty="0" smtClean="0"/>
              <a:t>neutrino (not measured directly)</a:t>
            </a:r>
          </a:p>
          <a:p>
            <a:pPr marL="177800" indent="-177800">
              <a:buFont typeface="Arial"/>
              <a:buChar char="•"/>
            </a:pPr>
            <a:r>
              <a:rPr lang="en-US" sz="2000" dirty="0" err="1" smtClean="0">
                <a:solidFill>
                  <a:srgbClr val="008000"/>
                </a:solidFill>
              </a:rPr>
              <a:t>Hadronic</a:t>
            </a:r>
            <a:r>
              <a:rPr lang="en-US" sz="2000" dirty="0" smtClean="0">
                <a:solidFill>
                  <a:srgbClr val="008000"/>
                </a:solidFill>
              </a:rPr>
              <a:t> recoil</a:t>
            </a:r>
            <a:endParaRPr lang="en-US" sz="2000" dirty="0" smtClean="0"/>
          </a:p>
        </p:txBody>
      </p:sp>
      <p:pic>
        <p:nvPicPr>
          <p:cNvPr id="8" name="Picture 7" descr="W_production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8" y="787400"/>
            <a:ext cx="3194050" cy="246838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378161" y="2196024"/>
            <a:ext cx="554908" cy="4578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67110" y="1051910"/>
            <a:ext cx="606833" cy="2912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67110" y="2457470"/>
            <a:ext cx="606833" cy="2912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3734" y="3166334"/>
            <a:ext cx="5780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buFont typeface="Wingdings" charset="2"/>
              <a:buChar char="q"/>
            </a:pPr>
            <a:r>
              <a:rPr lang="en-US" b="1" dirty="0" smtClean="0"/>
              <a:t>Select events with the W-signature (</a:t>
            </a:r>
            <a:r>
              <a:rPr lang="en-US" b="1" dirty="0" smtClean="0">
                <a:solidFill>
                  <a:srgbClr val="FF0000"/>
                </a:solidFill>
              </a:rPr>
              <a:t>STEP 1</a:t>
            </a:r>
            <a:r>
              <a:rPr lang="en-US" b="1" dirty="0" smtClean="0"/>
              <a:t>)</a:t>
            </a:r>
          </a:p>
          <a:p>
            <a:pPr marL="685800" lvl="1" indent="-228600">
              <a:buFont typeface="Wingdings" charset="2"/>
              <a:buChar char="Ø"/>
            </a:pPr>
            <a:r>
              <a:rPr lang="en-US" dirty="0" smtClean="0"/>
              <a:t>Isolated high P</a:t>
            </a:r>
            <a:r>
              <a:rPr lang="en-US" baseline="-25000" dirty="0" smtClean="0"/>
              <a:t>T</a:t>
            </a:r>
            <a:r>
              <a:rPr lang="en-US" dirty="0" smtClean="0"/>
              <a:t> electron </a:t>
            </a:r>
          </a:p>
          <a:p>
            <a:pPr marL="228600" indent="-228600">
              <a:buFont typeface="Wingdings" charset="2"/>
              <a:buChar char="q"/>
            </a:pPr>
            <a:r>
              <a:rPr lang="en-US" b="1" dirty="0" smtClean="0"/>
              <a:t>Neutrino transverse momentum is reconstructed from missing P</a:t>
            </a:r>
            <a:r>
              <a:rPr lang="en-US" b="1" baseline="-25000" dirty="0" smtClean="0"/>
              <a:t>T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Step 2</a:t>
            </a:r>
            <a:r>
              <a:rPr lang="en-US" b="1" dirty="0" smtClean="0"/>
              <a:t>)</a:t>
            </a:r>
          </a:p>
          <a:p>
            <a:pPr marL="228600" indent="-228600">
              <a:buFont typeface="Wingdings" charset="2"/>
              <a:buChar char="q"/>
            </a:pPr>
            <a:endParaRPr lang="en-US" baseline="-25000" dirty="0" smtClean="0"/>
          </a:p>
          <a:p>
            <a:pPr marL="228600" indent="-228600">
              <a:buFont typeface="Wingdings" charset="2"/>
              <a:buChar char="q"/>
            </a:pPr>
            <a:endParaRPr lang="en-US" baseline="-25000" dirty="0" smtClean="0"/>
          </a:p>
          <a:p>
            <a:endParaRPr lang="en-US" baseline="-25000" dirty="0" smtClean="0"/>
          </a:p>
          <a:p>
            <a:pPr marL="228600" indent="-228600">
              <a:buFont typeface="Wingdings" charset="2"/>
              <a:buChar char="q"/>
            </a:pPr>
            <a:r>
              <a:rPr lang="en-US" b="1" dirty="0" smtClean="0"/>
              <a:t>Neutrino’s longitudinal momentum is reconstructed from the decay kinematics (</a:t>
            </a:r>
            <a:r>
              <a:rPr lang="en-US" b="1" dirty="0" smtClean="0">
                <a:solidFill>
                  <a:srgbClr val="FF0000"/>
                </a:solidFill>
              </a:rPr>
              <a:t>Step 3</a:t>
            </a:r>
            <a:r>
              <a:rPr lang="en-US" b="1" dirty="0" smtClean="0"/>
              <a:t>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40223"/>
              </p:ext>
            </p:extLst>
          </p:nvPr>
        </p:nvGraphicFramePr>
        <p:xfrm>
          <a:off x="2766168" y="4121751"/>
          <a:ext cx="1570649" cy="71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04" name="Equation" r:id="rId5" imgW="838200" imgH="381000" progId="Equation.3">
                  <p:embed/>
                </p:oleObj>
              </mc:Choice>
              <mc:Fallback>
                <p:oleObj name="Equation" r:id="rId5" imgW="838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168" y="4121751"/>
                        <a:ext cx="1570649" cy="7139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025581"/>
              </p:ext>
            </p:extLst>
          </p:nvPr>
        </p:nvGraphicFramePr>
        <p:xfrm>
          <a:off x="579299" y="5518150"/>
          <a:ext cx="31892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305" name="Equation" r:id="rId7" imgW="1803400" imgH="266700" progId="Equation.3">
                  <p:embed/>
                </p:oleObj>
              </mc:Choice>
              <mc:Fallback>
                <p:oleObj name="Equation" r:id="rId7" imgW="1803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99" y="5518150"/>
                        <a:ext cx="31892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0" y="2547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3069" y="2186662"/>
            <a:ext cx="621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W boson momentum reconstruction technique well tested at </a:t>
            </a:r>
            <a:r>
              <a:rPr lang="en-US" b="1" dirty="0" err="1" smtClean="0">
                <a:solidFill>
                  <a:srgbClr val="0000FF"/>
                </a:solidFill>
              </a:rPr>
              <a:t>FermiLab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and LHC </a:t>
            </a:r>
          </a:p>
          <a:p>
            <a:pPr algn="ctr"/>
            <a:r>
              <a:rPr lang="en-US" sz="1600" b="1" dirty="0" smtClean="0"/>
              <a:t>[CDF: PRD </a:t>
            </a:r>
            <a:r>
              <a:rPr lang="en-US" sz="1600" b="1" dirty="0"/>
              <a:t>70, 032004 (2004)</a:t>
            </a:r>
            <a:r>
              <a:rPr lang="en-US" sz="1600" b="1" dirty="0" smtClean="0"/>
              <a:t>; ATLAS</a:t>
            </a:r>
            <a:r>
              <a:rPr lang="en-US" sz="1600" b="1" dirty="0"/>
              <a:t>:  JHEP 1012 (2010) 060]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69377" y="3966989"/>
            <a:ext cx="2311400" cy="2424396"/>
            <a:chOff x="6169377" y="3966989"/>
            <a:chExt cx="2311400" cy="2424396"/>
          </a:xfrm>
        </p:grpSpPr>
        <p:sp>
          <p:nvSpPr>
            <p:cNvPr id="30" name="TextBox 29"/>
            <p:cNvSpPr txBox="1"/>
            <p:nvPr/>
          </p:nvSpPr>
          <p:spPr>
            <a:xfrm>
              <a:off x="6169377" y="6052831"/>
              <a:ext cx="231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366FF"/>
                  </a:solidFill>
                </a:rPr>
                <a:t>Barrel EMCAL </a:t>
              </a:r>
              <a:r>
                <a:rPr lang="en-US" sz="1600" b="1" dirty="0" smtClean="0"/>
                <a:t>(|</a:t>
              </a:r>
              <a:r>
                <a:rPr lang="en-US" sz="1600" b="1" dirty="0" err="1" smtClean="0"/>
                <a:t>η</a:t>
              </a:r>
              <a:r>
                <a:rPr lang="en-US" sz="1600" b="1" dirty="0" smtClean="0"/>
                <a:t>| &lt; 1)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5803509" y="4595639"/>
              <a:ext cx="2159000" cy="901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34578" y="4519619"/>
            <a:ext cx="1442622" cy="1636950"/>
            <a:chOff x="6634578" y="4519619"/>
            <a:chExt cx="1442622" cy="1636950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6509369" y="4785313"/>
              <a:ext cx="1361895" cy="83050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34578" y="5818015"/>
              <a:ext cx="1442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</a:rPr>
                <a:t>TPC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/>
                <a:t>(|</a:t>
              </a:r>
              <a:r>
                <a:rPr lang="en-US" sz="1600" b="1" dirty="0" err="1"/>
                <a:t>η</a:t>
              </a:r>
              <a:r>
                <a:rPr lang="en-US" sz="1600" b="1" dirty="0"/>
                <a:t>| &lt; 1.4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</p:grpSp>
      <p:pic>
        <p:nvPicPr>
          <p:cNvPr id="25" name="Picture 24" descr="PRL_Graphic_031016_outlined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" y="2916892"/>
            <a:ext cx="4690316" cy="34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8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 05,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lang="en-US" sz="3200" baseline="300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boson kinematics</a:t>
            </a: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– Data/MC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hWBosonPz_GoodRecoFraction_OtherS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9" y="1290532"/>
            <a:ext cx="4445000" cy="4178457"/>
          </a:xfrm>
          <a:prstGeom prst="rect">
            <a:avLst/>
          </a:prstGeom>
        </p:spPr>
      </p:pic>
      <p:pic>
        <p:nvPicPr>
          <p:cNvPr id="25" name="Picture 24" descr="plot_DataMc_WpP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63" y="1290532"/>
            <a:ext cx="4188372" cy="393721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44700" y="5437485"/>
            <a:ext cx="482696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GOOD data/MC </a:t>
            </a:r>
            <a:r>
              <a:rPr lang="en-US" sz="3200" b="1" dirty="0" smtClean="0">
                <a:solidFill>
                  <a:srgbClr val="FF0000"/>
                </a:solidFill>
              </a:rPr>
              <a:t>agreement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27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29975</TotalTime>
  <Words>2566</Words>
  <Application>Microsoft Macintosh PowerPoint</Application>
  <PresentationFormat>On-screen Show (4:3)</PresentationFormat>
  <Paragraphs>416</Paragraphs>
  <Slides>25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Equation</vt:lpstr>
      <vt:lpstr>PowerPoint Presentation</vt:lpstr>
      <vt:lpstr>PowerPoint Presentation</vt:lpstr>
      <vt:lpstr>  The Sivers function  </vt:lpstr>
      <vt:lpstr>The sign change of the Sivers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... and the future?     </vt:lpstr>
      <vt:lpstr>PowerPoint Presentation</vt:lpstr>
      <vt:lpstr>The future: AN of Drell-Yan at STAR</vt:lpstr>
      <vt:lpstr>The future: AN of direct photons at STAR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table</vt:lpstr>
    </vt:vector>
  </TitlesOfParts>
  <Manager/>
  <Company>Brookhaven National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Theta_gamma vs Pt</dc:title>
  <dc:subject/>
  <dc:creator>Salvatore Fazio</dc:creator>
  <cp:keywords/>
  <dc:description/>
  <cp:lastModifiedBy>Salvatore Fazio</cp:lastModifiedBy>
  <cp:revision>832</cp:revision>
  <dcterms:created xsi:type="dcterms:W3CDTF">2014-08-19T15:11:18Z</dcterms:created>
  <dcterms:modified xsi:type="dcterms:W3CDTF">2016-09-03T20:55:22Z</dcterms:modified>
  <cp:category/>
</cp:coreProperties>
</file>