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trictFirstAndLastChars="0" saveSubsetFonts="1" autoCompressPictures="0">
  <p:sldMasterIdLst>
    <p:sldMasterId r:id="rId4"/>
  </p:sldMasterIdLst>
  <p:notesMasterIdLst>
    <p:notesMasterId r:id="rId41"/>
  </p:notesMasterIdLst>
  <p:handoutMasterIdLst>
    <p:handoutMasterId r:id="rId42"/>
  </p:handoutMasterIdLst>
  <p:sldIdLst>
    <p:sldId id="1787" r:id="rId5"/>
    <p:sldId id="3366" r:id="rId6"/>
    <p:sldId id="3684" r:id="rId7"/>
    <p:sldId id="4143" r:id="rId8"/>
    <p:sldId id="4106" r:id="rId9"/>
    <p:sldId id="3507" r:id="rId10"/>
    <p:sldId id="3842" r:id="rId11"/>
    <p:sldId id="4107" r:id="rId12"/>
    <p:sldId id="4108" r:id="rId13"/>
    <p:sldId id="4126" r:id="rId14"/>
    <p:sldId id="4127" r:id="rId15"/>
    <p:sldId id="4129" r:id="rId16"/>
    <p:sldId id="4131" r:id="rId17"/>
    <p:sldId id="4130" r:id="rId18"/>
    <p:sldId id="4132" r:id="rId19"/>
    <p:sldId id="4113" r:id="rId20"/>
    <p:sldId id="4116" r:id="rId21"/>
    <p:sldId id="4134" r:id="rId22"/>
    <p:sldId id="4135" r:id="rId23"/>
    <p:sldId id="4136" r:id="rId24"/>
    <p:sldId id="4138" r:id="rId25"/>
    <p:sldId id="4141" r:id="rId26"/>
    <p:sldId id="4145" r:id="rId27"/>
    <p:sldId id="4146" r:id="rId28"/>
    <p:sldId id="4147" r:id="rId29"/>
    <p:sldId id="4150" r:id="rId30"/>
    <p:sldId id="4149" r:id="rId31"/>
    <p:sldId id="4144" r:id="rId32"/>
    <p:sldId id="4011" r:id="rId33"/>
    <p:sldId id="4122" r:id="rId34"/>
    <p:sldId id="4117" r:id="rId35"/>
    <p:sldId id="4118" r:id="rId36"/>
    <p:sldId id="4120" r:id="rId37"/>
    <p:sldId id="4142" r:id="rId38"/>
    <p:sldId id="3801" r:id="rId39"/>
    <p:sldId id="4105" r:id="rId40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-544" y="7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8D5B5-AA02-0340-B0CF-91CABEF416F7}" type="slidenum">
              <a:rPr lang="fr-FR"/>
              <a:pPr/>
              <a:t>0</a:t>
            </a:fld>
            <a:endParaRPr lang="fr-FR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df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2149257"/>
            <a:ext cx="34333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  <a:endParaRPr lang="en-US" sz="16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UC-Davis California USA</a:t>
            </a:r>
          </a:p>
          <a:p>
            <a:pPr eaLnBrk="0" hangingPunct="0"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NTU, Singapore</a:t>
            </a:r>
          </a:p>
          <a:p>
            <a:pPr eaLnBrk="0" hangingPunct="0">
              <a:defRPr/>
            </a:pPr>
            <a:endParaRPr lang="en-US" sz="2400" baseline="300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September 7</a:t>
            </a:r>
            <a:r>
              <a:rPr lang="en-US" sz="2400" baseline="300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 2016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410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152400" y="533400"/>
            <a:ext cx="9296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Searching for New Physics with</a:t>
            </a:r>
          </a:p>
          <a:p>
            <a:pPr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Dedicated Experiments@ the LHC</a:t>
            </a:r>
          </a:p>
          <a:p>
            <a:pPr>
              <a:defRPr/>
            </a:pPr>
            <a:endParaRPr lang="en-GB" sz="40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pPr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</a:t>
            </a:r>
          </a:p>
          <a:p>
            <a:pPr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     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pic>
        <p:nvPicPr>
          <p:cNvPr id="12" name="Image 11" descr="Screen Shot 2016-09-03 at 17.08.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181600"/>
            <a:ext cx="2438400" cy="149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Massless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Dark Photons!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6-26 at 16.37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14600"/>
            <a:ext cx="7924800" cy="4343400"/>
          </a:xfrm>
          <a:prstGeom prst="rect">
            <a:avLst/>
          </a:prstGeom>
        </p:spPr>
      </p:pic>
      <p:pic>
        <p:nvPicPr>
          <p:cNvPr id="4" name="Image 3" descr="Screen Shot 2016-06-26 at 17.38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62000"/>
            <a:ext cx="7924800" cy="17751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Idea for the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MilliQan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Experiment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6-26 at 16.37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334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9600" y="6381690"/>
            <a:ext cx="73612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Contacts: </a:t>
            </a:r>
            <a:r>
              <a:rPr lang="en-GB" dirty="0" err="1" smtClean="0"/>
              <a:t>drandyhaas@gmail.com</a:t>
            </a:r>
            <a:r>
              <a:rPr lang="en-GB" dirty="0" smtClean="0"/>
              <a:t> and </a:t>
            </a:r>
            <a:r>
              <a:rPr lang="en-GB" dirty="0" err="1" smtClean="0"/>
              <a:t>Christopher.Hill@cern.ch</a:t>
            </a:r>
            <a:r>
              <a:rPr lang="en-GB" dirty="0" smtClean="0"/>
              <a:t>    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6019800" y="5791200"/>
            <a:ext cx="307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Few slides taken from C. Hill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3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The PX56 Observation and Drainage Gallery</a:t>
            </a:r>
            <a:r>
              <a:rPr kumimoji="0" lang="en-GB" sz="33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33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6-26 at 16.38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743"/>
            <a:ext cx="9144000" cy="48192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26 at 16.38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383"/>
            <a:ext cx="9144000" cy="5509617"/>
          </a:xfrm>
          <a:prstGeom prst="rect">
            <a:avLst/>
          </a:prstGeom>
        </p:spPr>
      </p:pic>
      <p:sp>
        <p:nvSpPr>
          <p:cNvPr id="4" name="Titre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Location in the Drainage Gallery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26 at 16.38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761"/>
            <a:ext cx="9144000" cy="5853239"/>
          </a:xfrm>
          <a:prstGeom prst="rect">
            <a:avLst/>
          </a:prstGeom>
        </p:spPr>
      </p:pic>
      <p:sp>
        <p:nvSpPr>
          <p:cNvPr id="4" name="Titre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3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The PX56 Observation and Drainage Gallery</a:t>
            </a:r>
            <a:r>
              <a:rPr kumimoji="0" lang="en-GB" sz="33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33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26 at 16.38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75"/>
            <a:ext cx="9144000" cy="5676825"/>
          </a:xfrm>
          <a:prstGeom prst="rect">
            <a:avLst/>
          </a:prstGeom>
        </p:spPr>
      </p:pic>
      <p:sp>
        <p:nvSpPr>
          <p:cNvPr id="5" name="Titre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Location in the Drainage Gallery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Testing Background Levels</a:t>
            </a:r>
            <a:endParaRPr lang="en-GB" dirty="0"/>
          </a:p>
        </p:txBody>
      </p:sp>
      <p:pic>
        <p:nvPicPr>
          <p:cNvPr id="4" name="Espace réservé du contenu 3" descr="Screen Shot 2015-11-11 at 21.43.2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133600"/>
            <a:ext cx="7467600" cy="3819330"/>
          </a:xfrm>
        </p:spPr>
      </p:pic>
      <p:sp>
        <p:nvSpPr>
          <p:cNvPr id="5" name="ZoneTexte 4"/>
          <p:cNvSpPr txBox="1"/>
          <p:nvPr/>
        </p:nvSpPr>
        <p:spPr>
          <a:xfrm>
            <a:off x="304800" y="838200"/>
            <a:ext cx="8227733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MilliQan</a:t>
            </a:r>
            <a:r>
              <a:rPr lang="en-GB" dirty="0" smtClean="0">
                <a:solidFill>
                  <a:srgbClr val="0000FF"/>
                </a:solidFill>
              </a:rPr>
              <a:t> will look for signals down to a few photo-electrons produced.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(A minimum ionizing particle leaves ~2x10</a:t>
            </a:r>
            <a:r>
              <a:rPr lang="en-GB" baseline="30000" dirty="0" smtClean="0">
                <a:solidFill>
                  <a:srgbClr val="0000FF"/>
                </a:solidFill>
              </a:rPr>
              <a:t>6</a:t>
            </a:r>
            <a:r>
              <a:rPr lang="en-GB" dirty="0" smtClean="0">
                <a:solidFill>
                  <a:srgbClr val="0000FF"/>
                </a:solidFill>
              </a:rPr>
              <a:t> photons/meter)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Shielding is key. </a:t>
            </a:r>
            <a:r>
              <a:rPr lang="en-GB" dirty="0" smtClean="0">
                <a:solidFill>
                  <a:srgbClr val="FF0000"/>
                </a:solidFill>
              </a:rPr>
              <a:t>Test background and effect of collisions in IP5 in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underground counting room at IP5 with </a:t>
            </a:r>
            <a:r>
              <a:rPr lang="en-GB" dirty="0" err="1" smtClean="0">
                <a:solidFill>
                  <a:srgbClr val="FF0000"/>
                </a:solidFill>
              </a:rPr>
              <a:t>scintillators</a:t>
            </a:r>
            <a:r>
              <a:rPr lang="en-GB" dirty="0" smtClean="0">
                <a:solidFill>
                  <a:srgbClr val="FF0000"/>
                </a:solidFill>
              </a:rPr>
              <a:t> during summer ‘15  </a:t>
            </a:r>
          </a:p>
          <a:p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381000" y="6019800"/>
            <a:ext cx="861045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Backgrounds are low. Effect of collisions in IP seen (linear dep. on </a:t>
            </a:r>
            <a:r>
              <a:rPr lang="en-GB" dirty="0" err="1" smtClean="0">
                <a:solidFill>
                  <a:srgbClr val="0000FF"/>
                </a:solidFill>
              </a:rPr>
              <a:t>Lumi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New measurements on the </a:t>
            </a:r>
            <a:r>
              <a:rPr lang="en-GB" dirty="0" err="1" smtClean="0">
                <a:solidFill>
                  <a:srgbClr val="0000FF"/>
                </a:solidFill>
              </a:rPr>
              <a:t>muon</a:t>
            </a:r>
            <a:r>
              <a:rPr lang="en-GB" dirty="0" smtClean="0">
                <a:solidFill>
                  <a:srgbClr val="0000FF"/>
                </a:solidFill>
              </a:rPr>
              <a:t> background from CMS ongoing this week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Simulation of </a:t>
            </a:r>
            <a:r>
              <a:rPr kumimoji="0" lang="en-GB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MilliQan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(Geant4)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5-24 at 18.54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76700" cy="2517961"/>
          </a:xfrm>
          <a:prstGeom prst="rect">
            <a:avLst/>
          </a:prstGeom>
        </p:spPr>
      </p:pic>
      <p:pic>
        <p:nvPicPr>
          <p:cNvPr id="4" name="Image 3" descr="Screen Shot 2016-05-24 at 18.54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494" y="914400"/>
            <a:ext cx="4094284" cy="2514600"/>
          </a:xfrm>
          <a:prstGeom prst="rect">
            <a:avLst/>
          </a:prstGeom>
        </p:spPr>
      </p:pic>
      <p:pic>
        <p:nvPicPr>
          <p:cNvPr id="6" name="Image 5" descr="Screen Shot 2016-05-24 at 18.53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725" y="3581400"/>
            <a:ext cx="5248243" cy="3124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66800" y="990600"/>
            <a:ext cx="284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Full detector in Geant4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29200" y="990600"/>
            <a:ext cx="351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Millicharge</a:t>
            </a:r>
            <a:r>
              <a:rPr lang="en-GB" dirty="0" smtClean="0">
                <a:solidFill>
                  <a:srgbClr val="FFFF00"/>
                </a:solidFill>
              </a:rPr>
              <a:t> particle simulation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0" name="Image 9" descr="Screen Shot 2016-06-26 at 18.06.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1200"/>
            <a:ext cx="5156200" cy="71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Basic Readout and Trigger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6-26 at 16.39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798"/>
            <a:ext cx="9144000" cy="58700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Expected Backgrounds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6-26 at 16.39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752"/>
            <a:ext cx="9144000" cy="5759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00" y="685800"/>
            <a:ext cx="5181600" cy="75485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</a:t>
            </a:r>
            <a:endParaRPr lang="en-US" dirty="0">
              <a:solidFill>
                <a:schemeClr val="bg1"/>
              </a:solidFill>
              <a:effectLst>
                <a:reflection stA="50000" endPos="70000" dir="5400000" sy="-100000" algn="bl" rotWithShape="0"/>
              </a:effectLst>
              <a:latin typeface="Tahoma"/>
              <a:cs typeface="Tahom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38600" y="1676400"/>
            <a:ext cx="5105400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Search for Physics Beyond    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the Standard Model</a:t>
            </a:r>
            <a:endParaRPr lang="en-GB" sz="2800" dirty="0" smtClean="0">
              <a:solidFill>
                <a:srgbClr val="FFFF00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The </a:t>
            </a:r>
            <a:r>
              <a:rPr lang="en-GB" sz="2800" dirty="0" err="1" smtClean="0">
                <a:solidFill>
                  <a:schemeClr val="bg1"/>
                </a:solidFill>
              </a:rPr>
              <a:t>MilliQan</a:t>
            </a:r>
            <a:r>
              <a:rPr lang="en-GB" sz="2800" dirty="0" smtClean="0">
                <a:solidFill>
                  <a:schemeClr val="bg1"/>
                </a:solidFill>
              </a:rPr>
              <a:t> experiment plan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The idea for MAPP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MATHUSLA, for long lived 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particles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Other ideas? 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Summary</a:t>
            </a: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968143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Expected # of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MCPs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in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MilliQan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6-26 at 16.39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387"/>
            <a:ext cx="9144000" cy="5687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Expected Sensitivity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6-06-26 at 16.40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8153400" cy="5291890"/>
          </a:xfrm>
          <a:prstGeom prst="rect">
            <a:avLst/>
          </a:prstGeom>
        </p:spPr>
      </p:pic>
      <p:pic>
        <p:nvPicPr>
          <p:cNvPr id="4" name="Image 3" descr="Screen Shot 2016-06-26 at 16.40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8991600" cy="5918200"/>
          </a:xfrm>
          <a:prstGeom prst="rect">
            <a:avLst/>
          </a:prstGeom>
        </p:spPr>
      </p:pic>
      <p:pic>
        <p:nvPicPr>
          <p:cNvPr id="5" name="Image 4" descr="Screen Shot 2016-06-26 at 17.02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93726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200" y="838200"/>
            <a:ext cx="5257800" cy="594008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The</a:t>
            </a:r>
            <a:r>
              <a:rPr lang="en-GB" dirty="0" smtClean="0">
                <a:solidFill>
                  <a:srgbClr val="FF0000"/>
                </a:solidFill>
              </a:rPr>
              <a:t> experiment </a:t>
            </a:r>
            <a:r>
              <a:rPr lang="en-GB" dirty="0" smtClean="0">
                <a:solidFill>
                  <a:srgbClr val="0000FF"/>
                </a:solidFill>
              </a:rPr>
              <a:t>is proposed to be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associated with CMS, </a:t>
            </a:r>
            <a:r>
              <a:rPr lang="en-GB" dirty="0" err="1" smtClean="0">
                <a:solidFill>
                  <a:srgbClr val="0000FF"/>
                </a:solidFill>
              </a:rPr>
              <a:t>ie</a:t>
            </a:r>
            <a:r>
              <a:rPr lang="en-GB" dirty="0" smtClean="0">
                <a:solidFill>
                  <a:srgbClr val="0000FF"/>
                </a:solidFill>
              </a:rPr>
              <a:t> use the cavern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have and some support and interaction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(</a:t>
            </a:r>
            <a:r>
              <a:rPr lang="en-GB" dirty="0" err="1" smtClean="0">
                <a:solidFill>
                  <a:srgbClr val="0000FF"/>
                </a:solidFill>
              </a:rPr>
              <a:t>ie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lumi</a:t>
            </a:r>
            <a:r>
              <a:rPr lang="en-GB" dirty="0" smtClean="0">
                <a:solidFill>
                  <a:srgbClr val="0000FF"/>
                </a:solidFill>
              </a:rPr>
              <a:t>) but be </a:t>
            </a:r>
            <a:r>
              <a:rPr lang="en-GB" dirty="0" smtClean="0">
                <a:solidFill>
                  <a:srgbClr val="FF0000"/>
                </a:solidFill>
              </a:rPr>
              <a:t>open to non-CMS members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Membership</a:t>
            </a:r>
            <a:r>
              <a:rPr lang="en-GB" dirty="0" smtClean="0">
                <a:solidFill>
                  <a:srgbClr val="FF0000"/>
                </a:solidFill>
              </a:rPr>
              <a:t> to date: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-5 CMS groups (+ 2 being considered)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-2 ATLAS groups and 1 Theory group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Request</a:t>
            </a:r>
            <a:r>
              <a:rPr lang="en-GB" dirty="0" smtClean="0">
                <a:solidFill>
                  <a:srgbClr val="FF0000"/>
                </a:solidFill>
              </a:rPr>
              <a:t> being evaluated in CMS based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on the submitted EOI </a:t>
            </a:r>
            <a:r>
              <a:rPr lang="en-GB" dirty="0" smtClean="0">
                <a:solidFill>
                  <a:srgbClr val="0000FF"/>
                </a:solidFill>
              </a:rPr>
              <a:t>(April 2016)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Funding</a:t>
            </a:r>
            <a:r>
              <a:rPr lang="en-GB" dirty="0" smtClean="0">
                <a:solidFill>
                  <a:srgbClr val="FF0000"/>
                </a:solidFill>
              </a:rPr>
              <a:t> request being organized </a:t>
            </a:r>
            <a:r>
              <a:rPr lang="en-GB" dirty="0" smtClean="0">
                <a:solidFill>
                  <a:srgbClr val="0000FF"/>
                </a:solidFill>
              </a:rPr>
              <a:t>O(1)MCHF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Further</a:t>
            </a:r>
            <a:r>
              <a:rPr lang="en-GB" dirty="0" smtClean="0">
                <a:solidFill>
                  <a:srgbClr val="FF0000"/>
                </a:solidFill>
              </a:rPr>
              <a:t> studies/developments:’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</a:t>
            </a:r>
            <a:r>
              <a:rPr lang="en-GB" dirty="0" err="1" smtClean="0">
                <a:solidFill>
                  <a:srgbClr val="0000FF"/>
                </a:solidFill>
              </a:rPr>
              <a:t>Scintillator</a:t>
            </a:r>
            <a:r>
              <a:rPr lang="en-GB" dirty="0" smtClean="0">
                <a:solidFill>
                  <a:srgbClr val="0000FF"/>
                </a:solidFill>
              </a:rPr>
              <a:t> and PMT tests </a:t>
            </a:r>
            <a:br>
              <a:rPr lang="en-GB" dirty="0" smtClean="0">
                <a:solidFill>
                  <a:srgbClr val="0000FF"/>
                </a:solidFill>
              </a:rPr>
            </a:br>
            <a:r>
              <a:rPr lang="en-GB" dirty="0" smtClean="0">
                <a:solidFill>
                  <a:srgbClr val="0000FF"/>
                </a:solidFill>
              </a:rPr>
              <a:t>  -Electronics tests/firmware development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-Online-offline software organization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-Analysis framework set-up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-Real size mechanical model test(?)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-Measurements in situ of the background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-New simulations being conducted with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‘final’ set-up… </a:t>
            </a:r>
            <a:endParaRPr lang="en-GB" dirty="0"/>
          </a:p>
        </p:txBody>
      </p:sp>
      <p:sp>
        <p:nvSpPr>
          <p:cNvPr id="3" name="Titre 2"/>
          <p:cNvSpPr txBox="1">
            <a:spLocks/>
          </p:cNvSpPr>
          <p:nvPr/>
        </p:nvSpPr>
        <p:spPr bwMode="auto">
          <a:xfrm>
            <a:off x="152400" y="-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Next Steps/Schedule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86400" y="5181600"/>
            <a:ext cx="3423233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Still an open collaboration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Expect to install prototype in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Run-2 but full detector in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Run-3 </a:t>
            </a:r>
            <a:endParaRPr lang="en-GB" dirty="0"/>
          </a:p>
        </p:txBody>
      </p:sp>
      <p:pic>
        <p:nvPicPr>
          <p:cNvPr id="5" name="Image 4" descr="Screen Shot 2016-06-26 at 16.41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762000"/>
            <a:ext cx="3512936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534400" cy="904875"/>
          </a:xfrm>
        </p:spPr>
        <p:txBody>
          <a:bodyPr/>
          <a:lstStyle/>
          <a:p>
            <a:r>
              <a:rPr lang="en-GB" dirty="0" err="1" smtClean="0"/>
              <a:t>MoEDAL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fr-FR" dirty="0" smtClean="0"/>
              <a:t>Monopole</a:t>
            </a:r>
            <a:r>
              <a:rPr lang="fr-FR" dirty="0" smtClean="0"/>
              <a:t> and </a:t>
            </a:r>
            <a:r>
              <a:rPr lang="fr-FR" dirty="0" err="1" smtClean="0"/>
              <a:t>Exotica</a:t>
            </a:r>
            <a:r>
              <a:rPr lang="fr-FR" dirty="0" smtClean="0"/>
              <a:t> Detector </a:t>
            </a:r>
            <a:br>
              <a:rPr lang="fr-FR" dirty="0" smtClean="0"/>
            </a:br>
            <a:r>
              <a:rPr lang="fr-FR" dirty="0" err="1" smtClean="0"/>
              <a:t>At</a:t>
            </a:r>
            <a:r>
              <a:rPr lang="fr-FR" dirty="0" smtClean="0"/>
              <a:t> the LHC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MoEDAL</a:t>
            </a:r>
            <a:r>
              <a:rPr lang="en-GB" dirty="0" smtClean="0"/>
              <a:t> Experiment </a:t>
            </a:r>
            <a:endParaRPr lang="en-GB" dirty="0"/>
          </a:p>
        </p:txBody>
      </p:sp>
      <p:pic>
        <p:nvPicPr>
          <p:cNvPr id="8" name="Image 7" descr="Screen Shot 2016-06-12 at 14.36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168400"/>
            <a:ext cx="8064500" cy="523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-142875"/>
            <a:ext cx="7239000" cy="904875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MoEDAL</a:t>
            </a:r>
            <a:r>
              <a:rPr lang="en-GB" dirty="0" smtClean="0"/>
              <a:t> Experiment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791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           -&gt; </a:t>
            </a:r>
            <a:r>
              <a:rPr lang="en-GB" sz="2400" dirty="0" smtClean="0">
                <a:solidFill>
                  <a:srgbClr val="FF0000"/>
                </a:solidFill>
              </a:rPr>
              <a:t>Three </a:t>
            </a:r>
            <a:r>
              <a:rPr lang="en-GB" sz="2400" dirty="0" err="1" smtClean="0">
                <a:solidFill>
                  <a:srgbClr val="FF0000"/>
                </a:solidFill>
              </a:rPr>
              <a:t>subdetector</a:t>
            </a:r>
            <a:r>
              <a:rPr lang="en-GB" sz="2400" dirty="0" smtClean="0">
                <a:solidFill>
                  <a:srgbClr val="FF0000"/>
                </a:solidFill>
              </a:rPr>
              <a:t> systems </a:t>
            </a:r>
          </a:p>
          <a:p>
            <a:r>
              <a:rPr lang="en-GB" sz="2000" dirty="0" smtClean="0">
                <a:solidFill>
                  <a:srgbClr val="0000FF"/>
                </a:solidFill>
              </a:rPr>
              <a:t>Passive Nuclear Track-Etch Detectors (</a:t>
            </a:r>
            <a:r>
              <a:rPr lang="en-GB" sz="2000" dirty="0" err="1" smtClean="0">
                <a:solidFill>
                  <a:srgbClr val="0000FF"/>
                </a:solidFill>
              </a:rPr>
              <a:t>NTDs</a:t>
            </a:r>
            <a:r>
              <a:rPr lang="en-GB" sz="2000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r>
              <a:rPr lang="en-GB" sz="2000" dirty="0" smtClean="0">
                <a:solidFill>
                  <a:srgbClr val="0000FF"/>
                </a:solidFill>
              </a:rPr>
              <a:t>      - 18m</a:t>
            </a:r>
            <a:r>
              <a:rPr lang="en-GB" sz="2000" baseline="30000" dirty="0" smtClean="0">
                <a:solidFill>
                  <a:srgbClr val="0000FF"/>
                </a:solidFill>
              </a:rPr>
              <a:t>2</a:t>
            </a:r>
            <a:r>
              <a:rPr lang="en-GB" sz="2000" dirty="0" smtClean="0">
                <a:solidFill>
                  <a:srgbClr val="0000FF"/>
                </a:solidFill>
              </a:rPr>
              <a:t> of CR39 and </a:t>
            </a:r>
            <a:r>
              <a:rPr lang="en-GB" sz="2000" dirty="0" err="1" smtClean="0">
                <a:solidFill>
                  <a:srgbClr val="0000FF"/>
                </a:solidFill>
              </a:rPr>
              <a:t>Makrofol</a:t>
            </a:r>
            <a:r>
              <a:rPr lang="en-GB" sz="2000" dirty="0" smtClean="0">
                <a:solidFill>
                  <a:srgbClr val="0000FF"/>
                </a:solidFill>
              </a:rPr>
              <a:t> (for very high ionization)</a:t>
            </a:r>
          </a:p>
          <a:p>
            <a:pPr>
              <a:buNone/>
            </a:pPr>
            <a:r>
              <a:rPr lang="en-GB" sz="2000" dirty="0" smtClean="0">
                <a:solidFill>
                  <a:srgbClr val="0000FF"/>
                </a:solidFill>
              </a:rPr>
              <a:t>      - Detection threshold is “charge/</a:t>
            </a:r>
            <a:r>
              <a:rPr lang="en-GB" sz="2000" dirty="0" err="1" smtClean="0">
                <a:solidFill>
                  <a:srgbClr val="0000FF"/>
                </a:solidFill>
              </a:rPr>
              <a:t>β</a:t>
            </a:r>
            <a:r>
              <a:rPr lang="en-GB" sz="2000" dirty="0" smtClean="0">
                <a:solidFill>
                  <a:srgbClr val="0000FF"/>
                </a:solidFill>
              </a:rPr>
              <a:t> &gt; 5” </a:t>
            </a:r>
          </a:p>
          <a:p>
            <a:r>
              <a:rPr lang="en-GB" sz="2000" dirty="0" smtClean="0">
                <a:solidFill>
                  <a:srgbClr val="0000FF"/>
                </a:solidFill>
              </a:rPr>
              <a:t>Passive Trapping Detectors (</a:t>
            </a:r>
            <a:r>
              <a:rPr lang="en-GB" sz="2000" dirty="0" err="1" smtClean="0">
                <a:solidFill>
                  <a:srgbClr val="0000FF"/>
                </a:solidFill>
              </a:rPr>
              <a:t>MMTs</a:t>
            </a:r>
            <a:r>
              <a:rPr lang="en-GB" sz="2000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r>
              <a:rPr lang="en-GB" sz="2000" dirty="0" smtClean="0">
                <a:solidFill>
                  <a:srgbClr val="0000FF"/>
                </a:solidFill>
              </a:rPr>
              <a:t>      - 800 kg of aluminium bars </a:t>
            </a:r>
          </a:p>
          <a:p>
            <a:r>
              <a:rPr lang="en-GB" sz="2000" dirty="0" err="1" smtClean="0">
                <a:solidFill>
                  <a:srgbClr val="0000FF"/>
                </a:solidFill>
              </a:rPr>
              <a:t>MediPix</a:t>
            </a:r>
            <a:r>
              <a:rPr lang="en-GB" sz="2000" dirty="0" smtClean="0">
                <a:solidFill>
                  <a:srgbClr val="0000FF"/>
                </a:solidFill>
              </a:rPr>
              <a:t> chip based online radiation monitor system</a:t>
            </a:r>
          </a:p>
          <a:p>
            <a:pPr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 The NTD and MMT detectors have been exchanged in</a:t>
            </a:r>
          </a:p>
          <a:p>
            <a:pPr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 December ‘15. These removed detector are being analysed </a:t>
            </a:r>
          </a:p>
        </p:txBody>
      </p:sp>
      <p:pic>
        <p:nvPicPr>
          <p:cNvPr id="4" name="Image 3" descr="Screen Shot 2016-06-12 at 15.39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277" y="3352800"/>
            <a:ext cx="1719323" cy="1752600"/>
          </a:xfrm>
          <a:prstGeom prst="rect">
            <a:avLst/>
          </a:prstGeom>
        </p:spPr>
      </p:pic>
      <p:pic>
        <p:nvPicPr>
          <p:cNvPr id="7" name="Image 6" descr="Screen Shot 2015-09-02 at 08.12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328" y="914400"/>
            <a:ext cx="1795272" cy="2362200"/>
          </a:xfrm>
          <a:prstGeom prst="rect">
            <a:avLst/>
          </a:prstGeom>
        </p:spPr>
      </p:pic>
      <p:pic>
        <p:nvPicPr>
          <p:cNvPr id="8" name="Image 7" descr="Screen Shot 2016-06-12 at 16.00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667" y="5181600"/>
            <a:ext cx="2030933" cy="1479549"/>
          </a:xfrm>
          <a:prstGeom prst="rect">
            <a:avLst/>
          </a:prstGeom>
        </p:spPr>
      </p:pic>
      <p:pic>
        <p:nvPicPr>
          <p:cNvPr id="9" name="Image 8" descr="Screen Shot 2016-06-13 at 14.12.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562" y="4419600"/>
            <a:ext cx="3308838" cy="2263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err="1" smtClean="0"/>
              <a:t>MoEDAL</a:t>
            </a:r>
            <a:r>
              <a:rPr lang="en-GB" dirty="0" smtClean="0"/>
              <a:t>: Search for Monopoles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52400" y="3200400"/>
            <a:ext cx="9296400" cy="1219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sz="2200" dirty="0" smtClean="0">
                <a:solidFill>
                  <a:srgbClr val="0000FF"/>
                </a:solidFill>
              </a:rPr>
              <a:t>    160 kg Magnetic Monopole Trapper prototype made of 198 aluminium rods of 2.5 cm diameter and 60 cm length  (0.75 fb</a:t>
            </a:r>
            <a:r>
              <a:rPr lang="en-GB" sz="2200" baseline="30000" dirty="0" smtClean="0">
                <a:solidFill>
                  <a:srgbClr val="0000FF"/>
                </a:solidFill>
              </a:rPr>
              <a:t>-1 @</a:t>
            </a:r>
            <a:r>
              <a:rPr lang="en-GB" sz="2200" dirty="0" smtClean="0">
                <a:solidFill>
                  <a:srgbClr val="0000FF"/>
                </a:solidFill>
              </a:rPr>
              <a:t> 8 </a:t>
            </a:r>
            <a:r>
              <a:rPr lang="en-GB" sz="2200" dirty="0" err="1" smtClean="0">
                <a:solidFill>
                  <a:srgbClr val="0000FF"/>
                </a:solidFill>
              </a:rPr>
              <a:t>TeV</a:t>
            </a:r>
            <a:r>
              <a:rPr lang="en-GB" sz="2200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r>
              <a:rPr lang="en-GB" sz="2200" dirty="0" smtClean="0">
                <a:solidFill>
                  <a:srgbClr val="0000FF"/>
                </a:solidFill>
              </a:rPr>
              <a:t>     </a:t>
            </a:r>
            <a:r>
              <a:rPr lang="en-GB" sz="2200" dirty="0" smtClean="0">
                <a:solidFill>
                  <a:srgbClr val="FF0000"/>
                </a:solidFill>
              </a:rPr>
              <a:t>No Monopoles found yet-&gt; Limits!   </a:t>
            </a:r>
          </a:p>
        </p:txBody>
      </p:sp>
      <p:pic>
        <p:nvPicPr>
          <p:cNvPr id="4" name="Image 3" descr="Screen Shot 2016-06-12 at 16.12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85256"/>
            <a:ext cx="4957800" cy="2262744"/>
          </a:xfrm>
          <a:prstGeom prst="rect">
            <a:avLst/>
          </a:prstGeom>
        </p:spPr>
      </p:pic>
      <p:pic>
        <p:nvPicPr>
          <p:cNvPr id="5" name="Image 4" descr="Screen Shot 2016-06-20 at 16.00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762000"/>
            <a:ext cx="2882900" cy="2297131"/>
          </a:xfrm>
          <a:prstGeom prst="rect">
            <a:avLst/>
          </a:prstGeom>
        </p:spPr>
      </p:pic>
      <p:pic>
        <p:nvPicPr>
          <p:cNvPr id="7" name="Image 6" descr="Screen Shot 2016-06-20 at 16.01.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140386"/>
            <a:ext cx="3625850" cy="271761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50817" y="914400"/>
            <a:ext cx="1237952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DC SQUID </a:t>
            </a:r>
          </a:p>
          <a:p>
            <a:r>
              <a:rPr lang="en-GB" sz="1800" dirty="0" smtClean="0"/>
              <a:t>Zurich</a:t>
            </a:r>
            <a:endParaRPr lang="en-GB" sz="1800" dirty="0"/>
          </a:p>
        </p:txBody>
      </p:sp>
      <p:sp>
        <p:nvSpPr>
          <p:cNvPr id="9" name="ZoneTexte 8"/>
          <p:cNvSpPr txBox="1"/>
          <p:nvPr/>
        </p:nvSpPr>
        <p:spPr>
          <a:xfrm>
            <a:off x="6172200" y="3962400"/>
            <a:ext cx="197406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arXiv:1604.06645</a:t>
            </a:r>
            <a:endParaRPr lang="en-GB" sz="1800" dirty="0"/>
          </a:p>
        </p:txBody>
      </p:sp>
      <p:pic>
        <p:nvPicPr>
          <p:cNvPr id="10" name="Image 9" descr="Screen Shot 2016-06-13 at 10.29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108" y="4800600"/>
            <a:ext cx="2550492" cy="198120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 bwMode="auto">
          <a:xfrm>
            <a:off x="1600200" y="1219200"/>
            <a:ext cx="914400" cy="15240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3" name="Image 12" descr="Screen Shot 2016-07-12 at 15.48.3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76800"/>
            <a:ext cx="2590800" cy="177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600" dirty="0" smtClean="0"/>
              <a:t>Limits for Different Monopole Charges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7" name="Image 6" descr="Screen Shot 2016-05-24 at 18.41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4407984" cy="3365500"/>
          </a:xfrm>
          <a:prstGeom prst="rect">
            <a:avLst/>
          </a:prstGeom>
        </p:spPr>
      </p:pic>
      <p:pic>
        <p:nvPicPr>
          <p:cNvPr id="8" name="Image 7" descr="Screen Shot 2016-05-24 at 18.41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590" y="1371600"/>
            <a:ext cx="4768410" cy="3403600"/>
          </a:xfrm>
          <a:prstGeom prst="rect">
            <a:avLst/>
          </a:prstGeom>
        </p:spPr>
      </p:pic>
      <p:pic>
        <p:nvPicPr>
          <p:cNvPr id="9" name="Image 8" descr="Screen Shot 2016-05-24 at 18.41.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775200"/>
            <a:ext cx="6388100" cy="1168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7200" y="5997714"/>
            <a:ext cx="778377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Limits</a:t>
            </a:r>
            <a:r>
              <a:rPr lang="en-GB" dirty="0" smtClean="0">
                <a:solidFill>
                  <a:srgbClr val="0000FF"/>
                </a:solidFill>
              </a:rPr>
              <a:t> on masses in the range of 100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&lt; </a:t>
            </a:r>
            <a:r>
              <a:rPr lang="en-GB" dirty="0" err="1" smtClean="0">
                <a:solidFill>
                  <a:srgbClr val="0000FF"/>
                </a:solidFill>
              </a:rPr>
              <a:t>m</a:t>
            </a:r>
            <a:r>
              <a:rPr lang="en-GB" dirty="0" smtClean="0">
                <a:solidFill>
                  <a:srgbClr val="0000FF"/>
                </a:solidFill>
              </a:rPr>
              <a:t> &lt; 3500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In</a:t>
            </a:r>
            <a:r>
              <a:rPr lang="en-GB" dirty="0" smtClean="0">
                <a:solidFill>
                  <a:srgbClr val="FF0000"/>
                </a:solidFill>
              </a:rPr>
              <a:t> particular sensitive to high magnetic charges (new at the LHC!)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3400" y="914400"/>
            <a:ext cx="487345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 results versus the monopole mass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2" name="Image 11" descr="Screen Shot 2016-07-02 at 11.38.5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4927600"/>
            <a:ext cx="1270000" cy="939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391400" y="4648200"/>
            <a:ext cx="1772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arXiv:1509.08059</a:t>
            </a:r>
          </a:p>
          <a:p>
            <a:r>
              <a:rPr lang="en-GB" sz="1600" dirty="0" smtClean="0"/>
              <a:t>       </a:t>
            </a:r>
            <a:r>
              <a:rPr lang="en-GB" sz="1600" dirty="0" smtClean="0">
                <a:solidFill>
                  <a:srgbClr val="FF0000"/>
                </a:solidFill>
              </a:rPr>
              <a:t>ATLAS 8 </a:t>
            </a:r>
            <a:r>
              <a:rPr lang="en-GB" sz="1600" dirty="0" err="1" smtClean="0">
                <a:solidFill>
                  <a:srgbClr val="FF0000"/>
                </a:solidFill>
              </a:rPr>
              <a:t>TeV</a:t>
            </a:r>
            <a:endParaRPr lang="en-GB" sz="1600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15" name="Image 14" descr="Screen Shot 2016-07-02 at 11.46.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99" y="4495800"/>
            <a:ext cx="5480531" cy="3810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477000" y="914400"/>
            <a:ext cx="217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arXiv:1604.06645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534400" cy="904875"/>
          </a:xfrm>
        </p:spPr>
        <p:txBody>
          <a:bodyPr/>
          <a:lstStyle/>
          <a:p>
            <a:r>
              <a:rPr lang="en-GB" dirty="0" smtClean="0"/>
              <a:t>MAPP</a:t>
            </a:r>
            <a:br>
              <a:rPr lang="en-GB" dirty="0" smtClean="0"/>
            </a:br>
            <a:r>
              <a:rPr lang="fr-FR" dirty="0" smtClean="0"/>
              <a:t>Monopole </a:t>
            </a:r>
            <a:r>
              <a:rPr lang="fr-FR" dirty="0" err="1" smtClean="0"/>
              <a:t>Apparatus</a:t>
            </a:r>
            <a:r>
              <a:rPr lang="fr-FR" dirty="0" smtClean="0"/>
              <a:t> for </a:t>
            </a:r>
            <a:r>
              <a:rPr lang="fr-FR" dirty="0" err="1" smtClean="0"/>
              <a:t>detecting</a:t>
            </a:r>
            <a:r>
              <a:rPr lang="fr-FR" dirty="0" smtClean="0"/>
              <a:t> </a:t>
            </a:r>
            <a:r>
              <a:rPr lang="fr-FR" dirty="0" err="1" smtClean="0"/>
              <a:t>Penetrating</a:t>
            </a:r>
            <a:r>
              <a:rPr lang="fr-FR" dirty="0" smtClean="0"/>
              <a:t> </a:t>
            </a:r>
            <a:r>
              <a:rPr lang="fr-FR" dirty="0" err="1" smtClean="0"/>
              <a:t>Phenomena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42875"/>
            <a:ext cx="9220200" cy="904875"/>
          </a:xfrm>
        </p:spPr>
        <p:txBody>
          <a:bodyPr/>
          <a:lstStyle/>
          <a:p>
            <a:r>
              <a:rPr lang="en-GB" dirty="0" smtClean="0"/>
              <a:t>MAPP: For </a:t>
            </a:r>
            <a:r>
              <a:rPr lang="en-GB" dirty="0" err="1" smtClean="0"/>
              <a:t>MoEDAL</a:t>
            </a:r>
            <a:r>
              <a:rPr lang="en-GB" dirty="0" smtClean="0"/>
              <a:t> Upgrade? </a:t>
            </a:r>
            <a:endParaRPr lang="en-GB" dirty="0"/>
          </a:p>
        </p:txBody>
      </p:sp>
      <p:pic>
        <p:nvPicPr>
          <p:cNvPr id="4" name="Espace réservé du contenu 3" descr="Screen Shot 2015-12-11 at 15.47.3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276908"/>
            <a:ext cx="7082901" cy="4581091"/>
          </a:xfrm>
        </p:spPr>
      </p:pic>
      <p:sp>
        <p:nvSpPr>
          <p:cNvPr id="5" name="ZoneTexte 4"/>
          <p:cNvSpPr txBox="1"/>
          <p:nvPr/>
        </p:nvSpPr>
        <p:spPr>
          <a:xfrm>
            <a:off x="457200" y="914400"/>
            <a:ext cx="764451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Same</a:t>
            </a:r>
            <a:r>
              <a:rPr lang="en-GB" dirty="0" smtClean="0">
                <a:solidFill>
                  <a:srgbClr val="0000FF"/>
                </a:solidFill>
              </a:rPr>
              <a:t> basic idea for </a:t>
            </a:r>
            <a:r>
              <a:rPr lang="en-GB" dirty="0" err="1" smtClean="0">
                <a:solidFill>
                  <a:srgbClr val="0000FF"/>
                </a:solidFill>
              </a:rPr>
              <a:t>millicharges</a:t>
            </a:r>
            <a:r>
              <a:rPr lang="en-GB" dirty="0" smtClean="0">
                <a:solidFill>
                  <a:srgbClr val="0000FF"/>
                </a:solidFill>
              </a:rPr>
              <a:t>, based on </a:t>
            </a:r>
            <a:r>
              <a:rPr lang="en-GB" dirty="0" smtClean="0"/>
              <a:t>arXiv:1410.6816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But also aim for more general exotica phenomena 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Location</a:t>
            </a:r>
            <a:r>
              <a:rPr lang="en-GB" dirty="0" smtClean="0">
                <a:solidFill>
                  <a:srgbClr val="0000FF"/>
                </a:solidFill>
              </a:rPr>
              <a:t> in the </a:t>
            </a:r>
            <a:r>
              <a:rPr lang="en-GB" dirty="0" err="1" smtClean="0">
                <a:solidFill>
                  <a:srgbClr val="0000FF"/>
                </a:solidFill>
              </a:rPr>
              <a:t>LHCb</a:t>
            </a:r>
            <a:r>
              <a:rPr lang="en-GB" dirty="0" smtClean="0">
                <a:solidFill>
                  <a:srgbClr val="0000FF"/>
                </a:solidFill>
              </a:rPr>
              <a:t> cavern (</a:t>
            </a:r>
            <a:r>
              <a:rPr lang="en-GB" dirty="0" err="1" smtClean="0">
                <a:solidFill>
                  <a:srgbClr val="0000FF"/>
                </a:solidFill>
              </a:rPr>
              <a:t>Lumi</a:t>
            </a:r>
            <a:r>
              <a:rPr lang="en-GB" dirty="0" smtClean="0">
                <a:solidFill>
                  <a:srgbClr val="0000FF"/>
                </a:solidFill>
              </a:rPr>
              <a:t> versus acceptance trade-off?)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Different</a:t>
            </a:r>
            <a:r>
              <a:rPr lang="en-GB" dirty="0" smtClean="0">
                <a:solidFill>
                  <a:srgbClr val="0000FF"/>
                </a:solidFill>
              </a:rPr>
              <a:t> set-up. Different timescale? 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Summary of Exotica Searches (CMS)</a:t>
            </a:r>
            <a:endParaRPr lang="en-GB" dirty="0"/>
          </a:p>
        </p:txBody>
      </p:sp>
      <p:pic>
        <p:nvPicPr>
          <p:cNvPr id="6" name="Image 5" descr="Screen Shot 2016-08-16 at 13.2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1699"/>
            <a:ext cx="8222776" cy="6176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228600"/>
            <a:ext cx="7239000" cy="904875"/>
          </a:xfrm>
        </p:spPr>
        <p:txBody>
          <a:bodyPr/>
          <a:lstStyle/>
          <a:p>
            <a:r>
              <a:rPr lang="en-GB" dirty="0" smtClean="0"/>
              <a:t>MAPP</a:t>
            </a:r>
            <a:endParaRPr lang="en-GB" dirty="0"/>
          </a:p>
        </p:txBody>
      </p:sp>
      <p:pic>
        <p:nvPicPr>
          <p:cNvPr id="4" name="Image 3" descr="Screen Shot 2016-06-26 at 15.44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3365927" cy="2984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9600" y="990600"/>
            <a:ext cx="187082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Possible set-up</a:t>
            </a:r>
            <a:endParaRPr lang="en-GB" dirty="0"/>
          </a:p>
        </p:txBody>
      </p:sp>
      <p:pic>
        <p:nvPicPr>
          <p:cNvPr id="6" name="Image 5" descr="Screen Shot 2016-06-26 at 15.50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209800"/>
            <a:ext cx="2133599" cy="22987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10200" y="914400"/>
            <a:ext cx="3685624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Bonus of the </a:t>
            </a:r>
            <a:r>
              <a:rPr lang="en-GB" dirty="0" err="1" smtClean="0"/>
              <a:t>LHCb</a:t>
            </a:r>
            <a:r>
              <a:rPr lang="en-GB" dirty="0" smtClean="0"/>
              <a:t> area:</a:t>
            </a:r>
          </a:p>
          <a:p>
            <a:r>
              <a:rPr lang="en-GB" dirty="0" smtClean="0"/>
              <a:t>SMOG: gas fixed target project</a:t>
            </a:r>
          </a:p>
          <a:p>
            <a:r>
              <a:rPr lang="en-GB" dirty="0" smtClean="0"/>
              <a:t>Data exchange with </a:t>
            </a:r>
            <a:r>
              <a:rPr lang="en-GB" dirty="0" err="1" smtClean="0"/>
              <a:t>LHCb</a:t>
            </a:r>
            <a:r>
              <a:rPr lang="en-GB" dirty="0" smtClean="0"/>
              <a:t>? 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304800" y="4724400"/>
            <a:ext cx="4839786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Studies required: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</a:rPr>
              <a:t>Acceptance/sensitivity (simulation) 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</a:rPr>
              <a:t>Background measurements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</a:rPr>
              <a:t>Dark current limit to detect small charge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</a:rPr>
              <a:t>Detector performance estimates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</a:rPr>
              <a:t>…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769301" y="5311914"/>
            <a:ext cx="3298499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 discussion as a possible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Upgrade in </a:t>
            </a:r>
            <a:r>
              <a:rPr lang="en-GB" dirty="0" err="1" smtClean="0">
                <a:solidFill>
                  <a:srgbClr val="FF0000"/>
                </a:solidFill>
              </a:rPr>
              <a:t>MoEDAL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57600" y="2057400"/>
            <a:ext cx="3046277" cy="255454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To </a:t>
            </a:r>
            <a:r>
              <a:rPr lang="en-GB" dirty="0" smtClean="0">
                <a:solidFill>
                  <a:srgbClr val="0000FF"/>
                </a:solidFill>
              </a:rPr>
              <a:t>search for </a:t>
            </a:r>
            <a:r>
              <a:rPr lang="en-GB" dirty="0" smtClean="0">
                <a:solidFill>
                  <a:srgbClr val="FF0000"/>
                </a:solidFill>
              </a:rPr>
              <a:t>penetrating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phenomena </a:t>
            </a:r>
            <a:r>
              <a:rPr lang="en-GB" dirty="0" smtClean="0">
                <a:solidFill>
                  <a:srgbClr val="0000FF"/>
                </a:solidFill>
              </a:rPr>
              <a:t>including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(but  not limited to) 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those that are generated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by the SMOG fixed target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program at </a:t>
            </a:r>
            <a:r>
              <a:rPr lang="en-GB" dirty="0" err="1" smtClean="0">
                <a:solidFill>
                  <a:srgbClr val="0000FF"/>
                </a:solidFill>
              </a:rPr>
              <a:t>LHCb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SMOG: for </a:t>
            </a:r>
            <a:r>
              <a:rPr lang="en-GB" dirty="0" err="1" smtClean="0">
                <a:solidFill>
                  <a:srgbClr val="0000FF"/>
                </a:solidFill>
              </a:rPr>
              <a:t>m</a:t>
            </a:r>
            <a:r>
              <a:rPr lang="en-GB" dirty="0" smtClean="0">
                <a:solidFill>
                  <a:srgbClr val="0000FF"/>
                </a:solidFill>
              </a:rPr>
              <a:t> &lt; 50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and </a:t>
            </a:r>
            <a:r>
              <a:rPr lang="en-GB" dirty="0" err="1" smtClean="0">
                <a:solidFill>
                  <a:srgbClr val="0000FF"/>
                </a:solidFill>
              </a:rPr>
              <a:t>O(pb</a:t>
            </a:r>
            <a:r>
              <a:rPr lang="en-GB" dirty="0" smtClean="0">
                <a:solidFill>
                  <a:srgbClr val="0000FF"/>
                </a:solidFill>
              </a:rPr>
              <a:t>) cross sections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410200" y="6248400"/>
            <a:ext cx="224051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Contact: J. Pinfold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200400"/>
            <a:ext cx="8458200" cy="904875"/>
          </a:xfrm>
        </p:spPr>
        <p:txBody>
          <a:bodyPr/>
          <a:lstStyle/>
          <a:p>
            <a:r>
              <a:rPr lang="en-GB" dirty="0" smtClean="0"/>
              <a:t>MATHUSLA</a:t>
            </a:r>
            <a:br>
              <a:rPr lang="en-GB" dirty="0" smtClean="0"/>
            </a:br>
            <a:r>
              <a:rPr lang="en-GB" dirty="0" smtClean="0"/>
              <a:t>Massive Timing </a:t>
            </a:r>
            <a:r>
              <a:rPr lang="en-GB" dirty="0" err="1" smtClean="0"/>
              <a:t>Hodoscope</a:t>
            </a:r>
            <a:r>
              <a:rPr lang="en-GB" dirty="0" smtClean="0"/>
              <a:t> for Ultra Stable </a:t>
            </a:r>
            <a:r>
              <a:rPr lang="en-GB" dirty="0" err="1" smtClean="0"/>
              <a:t>neutraL</a:t>
            </a:r>
            <a:r>
              <a:rPr lang="en-GB" dirty="0" smtClean="0"/>
              <a:t> </a:t>
            </a:r>
            <a:r>
              <a:rPr lang="en-GB" dirty="0" err="1" smtClean="0"/>
              <a:t>pArticles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Image 2" descr="Screen Shot 2016-06-26 at 14.38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562600"/>
            <a:ext cx="56642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-142875"/>
            <a:ext cx="7239000" cy="904875"/>
          </a:xfrm>
        </p:spPr>
        <p:txBody>
          <a:bodyPr/>
          <a:lstStyle/>
          <a:p>
            <a:r>
              <a:rPr lang="en-GB" dirty="0" smtClean="0"/>
              <a:t>MATHUSLA</a:t>
            </a:r>
            <a:endParaRPr lang="en-GB" dirty="0"/>
          </a:p>
        </p:txBody>
      </p:sp>
      <p:pic>
        <p:nvPicPr>
          <p:cNvPr id="4" name="Image 3" descr="Screen Shot 2016-06-26 at 14.44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17" y="990600"/>
            <a:ext cx="5128883" cy="2222050"/>
          </a:xfrm>
          <a:prstGeom prst="rect">
            <a:avLst/>
          </a:prstGeom>
        </p:spPr>
      </p:pic>
      <p:pic>
        <p:nvPicPr>
          <p:cNvPr id="9" name="Image 8" descr="Screen Shot 2016-06-26 at 14.44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114800"/>
            <a:ext cx="6438900" cy="2209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62600" y="798255"/>
            <a:ext cx="350520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</a:rPr>
              <a:t>A new paper</a:t>
            </a:r>
            <a:r>
              <a:rPr lang="en-GB" dirty="0" smtClean="0">
                <a:solidFill>
                  <a:srgbClr val="FF0000"/>
                </a:solidFill>
              </a:rPr>
              <a:t> in June: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 proposal for a large area surface array to detect</a:t>
            </a:r>
            <a:r>
              <a:rPr lang="en-GB" dirty="0" smtClean="0">
                <a:solidFill>
                  <a:srgbClr val="0000FF"/>
                </a:solidFill>
              </a:rPr>
              <a:t> ultra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long lived particles coming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from the pp collisions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   Aim to cover the range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~ BBN constrained inspired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" name="Image 10" descr="Screen Shot 2016-06-26 at 15.01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048000"/>
            <a:ext cx="2348346" cy="457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3400" y="32766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arXiv:1606.06298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6858000" y="4191000"/>
            <a:ext cx="2095871" cy="193899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Possible detector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surface array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above ATLAS or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CMS:</a:t>
            </a:r>
          </a:p>
          <a:p>
            <a:pPr>
              <a:buFont typeface="Wingdings" pitchFamily="4" charset="2"/>
              <a:buChar char=""/>
            </a:pPr>
            <a:r>
              <a:rPr lang="en-GB" dirty="0" smtClean="0">
                <a:solidFill>
                  <a:srgbClr val="0000FF"/>
                </a:solidFill>
              </a:rPr>
              <a:t>(200m)</a:t>
            </a:r>
            <a:r>
              <a:rPr lang="en-GB" baseline="30000" dirty="0" smtClean="0">
                <a:solidFill>
                  <a:srgbClr val="0000FF"/>
                </a:solidFill>
              </a:rPr>
              <a:t>2</a:t>
            </a:r>
          </a:p>
          <a:p>
            <a:pPr>
              <a:buFont typeface="Wingdings" pitchFamily="4" charset="2"/>
              <a:buChar char=""/>
            </a:pPr>
            <a:r>
              <a:rPr lang="en-GB" dirty="0" smtClean="0">
                <a:solidFill>
                  <a:srgbClr val="0000FF"/>
                </a:solidFill>
              </a:rPr>
              <a:t>8 </a:t>
            </a:r>
            <a:r>
              <a:rPr lang="en-GB" dirty="0" err="1" smtClean="0">
                <a:solidFill>
                  <a:srgbClr val="0000FF"/>
                </a:solidFill>
              </a:rPr>
              <a:t>x</a:t>
            </a:r>
            <a:r>
              <a:rPr lang="en-GB" dirty="0" smtClean="0">
                <a:solidFill>
                  <a:srgbClr val="0000FF"/>
                </a:solidFill>
              </a:rPr>
              <a:t> (70m)</a:t>
            </a:r>
            <a:r>
              <a:rPr lang="en-GB" baseline="30000" dirty="0" smtClean="0">
                <a:solidFill>
                  <a:srgbClr val="0000FF"/>
                </a:solidFill>
              </a:rPr>
              <a:t>2</a:t>
            </a:r>
            <a:endParaRPr lang="en-GB" baseline="300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10000" y="3048000"/>
            <a:ext cx="112430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contacts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-142875"/>
            <a:ext cx="7239000" cy="904875"/>
          </a:xfrm>
        </p:spPr>
        <p:txBody>
          <a:bodyPr/>
          <a:lstStyle/>
          <a:p>
            <a:r>
              <a:rPr lang="en-GB" dirty="0" smtClean="0"/>
              <a:t>MATHUSLA</a:t>
            </a:r>
            <a:endParaRPr lang="en-GB" dirty="0"/>
          </a:p>
        </p:txBody>
      </p:sp>
      <p:pic>
        <p:nvPicPr>
          <p:cNvPr id="5" name="Image 4" descr="Screen Shot 2016-06-26 at 14.4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700"/>
            <a:ext cx="4220353" cy="1765300"/>
          </a:xfrm>
          <a:prstGeom prst="rect">
            <a:avLst/>
          </a:prstGeom>
        </p:spPr>
      </p:pic>
      <p:pic>
        <p:nvPicPr>
          <p:cNvPr id="6" name="Image 5" descr="Screen Shot 2016-06-26 at 14.44.5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22400"/>
            <a:ext cx="3706368" cy="1930400"/>
          </a:xfrm>
          <a:prstGeom prst="rect">
            <a:avLst/>
          </a:prstGeom>
        </p:spPr>
      </p:pic>
      <p:pic>
        <p:nvPicPr>
          <p:cNvPr id="8" name="Image 7" descr="Screen Shot 2016-06-26 at 14.44.5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330" y="2362200"/>
            <a:ext cx="4600470" cy="31242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6200" y="895290"/>
            <a:ext cx="44231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Possible technologies for the detector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2000" y="3200400"/>
            <a:ext cx="14482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scintillators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352800" y="3810000"/>
            <a:ext cx="75373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RPCs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69479" y="914400"/>
            <a:ext cx="132192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Sensitivity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95800" y="1524000"/>
            <a:ext cx="400595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Benchmark: exotic Higgs decay in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long lived neutrals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28600" y="6248400"/>
            <a:ext cx="736549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detailed design yet. </a:t>
            </a:r>
            <a:r>
              <a:rPr lang="en-GB" dirty="0" err="1" smtClean="0">
                <a:solidFill>
                  <a:srgbClr val="0000FF"/>
                </a:solidFill>
              </a:rPr>
              <a:t>Guestimate</a:t>
            </a:r>
            <a:r>
              <a:rPr lang="en-GB" dirty="0" smtClean="0">
                <a:solidFill>
                  <a:srgbClr val="0000FF"/>
                </a:solidFill>
              </a:rPr>
              <a:t> for the cost  ~ O(20) MUSD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9204" y="5715000"/>
            <a:ext cx="257714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mtClean="0"/>
              <a:t>Good </a:t>
            </a:r>
            <a:r>
              <a:rPr lang="en-GB" dirty="0" smtClean="0"/>
              <a:t>timing required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Other Ideas?</a:t>
            </a:r>
            <a:endParaRPr lang="en-GB" dirty="0"/>
          </a:p>
        </p:txBody>
      </p:sp>
      <p:pic>
        <p:nvPicPr>
          <p:cNvPr id="4" name="Image 3" descr="Screen Shot 2016-09-03 at 17.3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52800"/>
            <a:ext cx="6337300" cy="2120900"/>
          </a:xfrm>
          <a:prstGeom prst="rect">
            <a:avLst/>
          </a:prstGeom>
        </p:spPr>
      </p:pic>
      <p:pic>
        <p:nvPicPr>
          <p:cNvPr id="5" name="Image 4" descr="Screen Shot 2016-09-03 at 17.39.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71600"/>
            <a:ext cx="5715000" cy="161907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33477" y="838200"/>
            <a:ext cx="2710523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CERN-OPEN-2016-006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762000" y="5867400"/>
            <a:ext cx="778039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Use the beam dumped at the LHC to produce &amp; detect Dark Matter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6705600" y="3886200"/>
            <a:ext cx="2373141" cy="132343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Brainstorming on</a:t>
            </a:r>
          </a:p>
          <a:p>
            <a:r>
              <a:rPr lang="en-GB" dirty="0" smtClean="0"/>
              <a:t>thoughts for </a:t>
            </a:r>
          </a:p>
          <a:p>
            <a:r>
              <a:rPr lang="en-GB" dirty="0" smtClean="0"/>
              <a:t>d</a:t>
            </a:r>
            <a:r>
              <a:rPr lang="en-GB" dirty="0" smtClean="0"/>
              <a:t>etection/detectors</a:t>
            </a:r>
          </a:p>
          <a:p>
            <a:r>
              <a:rPr lang="en-GB" dirty="0" smtClean="0"/>
              <a:t>starting 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228600" y="838200"/>
            <a:ext cx="4519186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Very preliminary: </a:t>
            </a:r>
            <a:r>
              <a:rPr lang="en-GB" dirty="0" err="1" smtClean="0"/>
              <a:t>e</a:t>
            </a:r>
            <a:r>
              <a:rPr lang="en-GB" dirty="0" err="1" smtClean="0"/>
              <a:t>xpresion</a:t>
            </a:r>
            <a:r>
              <a:rPr lang="en-GB" dirty="0" smtClean="0"/>
              <a:t> of interest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err="1" smtClean="0">
                <a:latin typeface="Arial" charset="0"/>
              </a:rPr>
              <a:t>Summary</a:t>
            </a:r>
            <a:r>
              <a:rPr lang="fr-FR" sz="3800" dirty="0" smtClean="0">
                <a:latin typeface="Arial" charset="0"/>
              </a:rPr>
              <a:t>: </a:t>
            </a:r>
            <a:r>
              <a:rPr lang="fr-FR" sz="3800" dirty="0" err="1" smtClean="0">
                <a:latin typeface="Arial" charset="0"/>
              </a:rPr>
              <a:t>Exotica</a:t>
            </a:r>
            <a:r>
              <a:rPr lang="fr-FR" sz="3800" dirty="0" smtClean="0">
                <a:latin typeface="Arial" charset="0"/>
              </a:rPr>
              <a:t> </a:t>
            </a:r>
            <a:r>
              <a:rPr lang="fr-FR" sz="3800" dirty="0" err="1" smtClean="0">
                <a:latin typeface="Arial" charset="0"/>
              </a:rPr>
              <a:t>Searches</a:t>
            </a:r>
            <a:endParaRPr lang="fr-FR" sz="38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88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6AD3E268-318B-4D40-8509-39873DE903D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2885" name="Espace réservé du contenu 2"/>
          <p:cNvSpPr txBox="1">
            <a:spLocks/>
          </p:cNvSpPr>
          <p:nvPr/>
        </p:nvSpPr>
        <p:spPr bwMode="auto">
          <a:xfrm>
            <a:off x="0" y="838200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has entered a new territory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The ATLAS and CMS experiments are heavily engaged in searches for new physics.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clear sign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of new physics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yet in the first 20 fb</a:t>
            </a:r>
            <a:r>
              <a:rPr lang="en-GB" sz="2400" baseline="300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 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at 8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The ultimate test start now with 13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and higher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lumi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750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GeV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excess is (unfortunately) gone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  <a:sym typeface="Wingdings"/>
              </a:rPr>
              <a:t></a:t>
            </a:r>
            <a:endParaRPr lang="en-GB" sz="2400" dirty="0" smtClean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It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is certainly useful to prepare for alternative searches with dedicated “smaller” experiments. A few examples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MilliQan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: dedicated search for particles with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millicharges</a:t>
            </a:r>
            <a:endParaRPr lang="en-GB" sz="2400" dirty="0" smtClean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MoEDAL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search for Monopoles and alike, taking data now.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</a:t>
            </a:r>
            <a:endParaRPr lang="en-GB" sz="2400" dirty="0" smtClean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MAPP: discussion for an upgrade for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MoEDAL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MATHUSLA: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Search for ultra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-long lived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particles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Using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Beampipes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/ LHC ring discussed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before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Other ideas?</a:t>
            </a:r>
            <a:endParaRPr lang="en-GB" sz="2400" dirty="0" smtClean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                           Maybe one day soon:</a:t>
            </a:r>
            <a:endParaRPr lang="en-GB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734217" y="4371975"/>
            <a:ext cx="240978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667000"/>
            <a:ext cx="7239000" cy="904875"/>
          </a:xfrm>
        </p:spPr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42875"/>
            <a:ext cx="9144000" cy="904875"/>
          </a:xfrm>
        </p:spPr>
        <p:txBody>
          <a:bodyPr/>
          <a:lstStyle/>
          <a:p>
            <a:r>
              <a:rPr lang="en-GB" dirty="0" smtClean="0"/>
              <a:t> </a:t>
            </a:r>
            <a:r>
              <a:rPr lang="en-GB" sz="3800" dirty="0" smtClean="0"/>
              <a:t>Summary of SUSY </a:t>
            </a:r>
            <a:r>
              <a:rPr lang="en-GB" sz="3800" dirty="0" smtClean="0"/>
              <a:t>Searches (ATLAS)</a:t>
            </a:r>
            <a:endParaRPr lang="en-GB" sz="3800" dirty="0"/>
          </a:p>
        </p:txBody>
      </p:sp>
      <p:sp>
        <p:nvSpPr>
          <p:cNvPr id="7" name="ZoneTexte 6"/>
          <p:cNvSpPr txBox="1"/>
          <p:nvPr/>
        </p:nvSpPr>
        <p:spPr>
          <a:xfrm>
            <a:off x="76200" y="838200"/>
            <a:ext cx="704101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 short: no clear sign of SUSY with the data collected so far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Image 7" descr="Screen Shot 2016-07-14 at 13.18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8173892" cy="5715000"/>
          </a:xfrm>
          <a:prstGeom prst="rect">
            <a:avLst/>
          </a:prstGeom>
        </p:spPr>
      </p:pic>
      <p:pic>
        <p:nvPicPr>
          <p:cNvPr id="5" name="Espace réservé du contenu 3" descr="Screen Shot 2013-07-31 at 1.25.3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66572" y="2209800"/>
            <a:ext cx="208286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8600"/>
            <a:ext cx="9601200" cy="904875"/>
          </a:xfrm>
        </p:spPr>
        <p:txBody>
          <a:bodyPr/>
          <a:lstStyle/>
          <a:p>
            <a:r>
              <a:rPr lang="en-GB" dirty="0" smtClean="0"/>
              <a:t>Are we leaving no stone unturned?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105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</a:rPr>
              <a:t>The LHC BSM searches are indispensable and should be continued in the new energy regime and with increasing statistics.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But if we still do not see more than a 2 sigma at the end of run-III, the HL-LHC will be likely mostly a precision physics machine. (Of course we await the verdict on the 750 </a:t>
            </a:r>
            <a:r>
              <a:rPr lang="en-GB" sz="2400" dirty="0" err="1" smtClean="0">
                <a:solidFill>
                  <a:srgbClr val="0000FF"/>
                </a:solidFill>
              </a:rPr>
              <a:t>GeV</a:t>
            </a:r>
            <a:r>
              <a:rPr lang="en-GB" sz="2400" dirty="0" smtClean="0">
                <a:solidFill>
                  <a:srgbClr val="0000FF"/>
                </a:solidFill>
              </a:rPr>
              <a:t>…)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Are we looking at the right place? Time for more effort in thinking of complementary searches?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Image 3" descr="Screen Shot 2015-11-09 at 02.48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862" y="4191000"/>
            <a:ext cx="3747852" cy="2743200"/>
          </a:xfrm>
          <a:prstGeom prst="rect">
            <a:avLst/>
          </a:prstGeom>
        </p:spPr>
      </p:pic>
      <p:pic>
        <p:nvPicPr>
          <p:cNvPr id="5" name="Espace réservé du contenu 3" descr="Screen Shot 2014-12-10 at 4.32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" y="4191000"/>
            <a:ext cx="384585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09600" y="4267200"/>
            <a:ext cx="399480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Are we looking at the right place?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5486400" y="4267200"/>
            <a:ext cx="317852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Leave no stone unturned!!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153400" cy="904875"/>
          </a:xfrm>
        </p:spPr>
        <p:txBody>
          <a:bodyPr/>
          <a:lstStyle/>
          <a:p>
            <a:r>
              <a:rPr lang="en-GB" dirty="0" smtClean="0"/>
              <a:t>Alternative Searches: Examples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943600"/>
          </a:xfrm>
          <a:solidFill>
            <a:schemeClr val="accent3"/>
          </a:solidFill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Searches at the LHC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Explicit Search  for </a:t>
            </a:r>
            <a:r>
              <a:rPr lang="en-GB" sz="2400" dirty="0" smtClean="0">
                <a:solidFill>
                  <a:srgbClr val="FF0000"/>
                </a:solidFill>
              </a:rPr>
              <a:t>Monopoles </a:t>
            </a:r>
            <a:r>
              <a:rPr lang="en-GB" sz="2400" dirty="0" smtClean="0">
                <a:solidFill>
                  <a:srgbClr val="0000FF"/>
                </a:solidFill>
              </a:rPr>
              <a:t>(and more) with </a:t>
            </a:r>
            <a:r>
              <a:rPr lang="en-GB" sz="2400" dirty="0" err="1" smtClean="0">
                <a:solidFill>
                  <a:srgbClr val="FF0000"/>
                </a:solidFill>
              </a:rPr>
              <a:t>MoEDAL</a:t>
            </a:r>
            <a:endParaRPr lang="en-GB" sz="2400" dirty="0" smtClean="0">
              <a:solidFill>
                <a:srgbClr val="FF0000"/>
              </a:solidFill>
            </a:endParaRP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Search for </a:t>
            </a:r>
            <a:r>
              <a:rPr lang="en-GB" sz="2400" dirty="0" err="1" smtClean="0">
                <a:solidFill>
                  <a:srgbClr val="FF0000"/>
                </a:solidFill>
              </a:rPr>
              <a:t>Milli</a:t>
            </a:r>
            <a:r>
              <a:rPr lang="en-GB" sz="2400" dirty="0" smtClean="0">
                <a:solidFill>
                  <a:srgbClr val="FF0000"/>
                </a:solidFill>
              </a:rPr>
              <a:t>-charge particles</a:t>
            </a:r>
            <a:r>
              <a:rPr lang="en-GB" sz="2400" dirty="0" smtClean="0">
                <a:solidFill>
                  <a:srgbClr val="0000FF"/>
                </a:solidFill>
              </a:rPr>
              <a:t>: a new proposal formulated for an experiment, called </a:t>
            </a:r>
            <a:r>
              <a:rPr lang="en-GB" sz="2400" dirty="0" err="1" smtClean="0">
                <a:solidFill>
                  <a:srgbClr val="FF0000"/>
                </a:solidFill>
              </a:rPr>
              <a:t>MilliQan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In </a:t>
            </a:r>
            <a:r>
              <a:rPr lang="en-GB" sz="2400" dirty="0" err="1" smtClean="0">
                <a:solidFill>
                  <a:srgbClr val="0000FF"/>
                </a:solidFill>
              </a:rPr>
              <a:t>MoEDAL</a:t>
            </a:r>
            <a:r>
              <a:rPr lang="en-GB" sz="2400" dirty="0" smtClean="0">
                <a:solidFill>
                  <a:srgbClr val="0000FF"/>
                </a:solidFill>
              </a:rPr>
              <a:t>: </a:t>
            </a:r>
            <a:r>
              <a:rPr lang="en-GB" sz="2400" dirty="0" smtClean="0">
                <a:solidFill>
                  <a:srgbClr val="FF0000"/>
                </a:solidFill>
              </a:rPr>
              <a:t>MAPP</a:t>
            </a:r>
            <a:r>
              <a:rPr lang="en-GB" sz="2400" dirty="0" smtClean="0">
                <a:solidFill>
                  <a:srgbClr val="0000FF"/>
                </a:solidFill>
              </a:rPr>
              <a:t> (Monopole Apparatus for detecting </a:t>
            </a:r>
            <a:r>
              <a:rPr lang="en-GB" sz="2400" dirty="0" smtClean="0">
                <a:solidFill>
                  <a:srgbClr val="FF0000"/>
                </a:solidFill>
              </a:rPr>
              <a:t>Penetrating Phenomena</a:t>
            </a:r>
            <a:r>
              <a:rPr lang="en-GB" sz="2400" dirty="0" smtClean="0">
                <a:solidFill>
                  <a:srgbClr val="0000FF"/>
                </a:solidFill>
              </a:rPr>
              <a:t>). A proposal for a </a:t>
            </a:r>
            <a:r>
              <a:rPr lang="en-GB" sz="2400" dirty="0" err="1" smtClean="0">
                <a:solidFill>
                  <a:srgbClr val="0000FF"/>
                </a:solidFill>
              </a:rPr>
              <a:t>MoEDAL</a:t>
            </a:r>
            <a:r>
              <a:rPr lang="en-GB" sz="2400" dirty="0" smtClean="0">
                <a:solidFill>
                  <a:srgbClr val="0000FF"/>
                </a:solidFill>
              </a:rPr>
              <a:t> upgrade?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Explore the </a:t>
            </a:r>
            <a:r>
              <a:rPr lang="en-GB" sz="2400" dirty="0" smtClean="0">
                <a:solidFill>
                  <a:srgbClr val="FF0000"/>
                </a:solidFill>
              </a:rPr>
              <a:t>Lifetime Frontier</a:t>
            </a:r>
            <a:r>
              <a:rPr lang="en-GB" sz="2400" dirty="0" smtClean="0">
                <a:solidFill>
                  <a:srgbClr val="0000FF"/>
                </a:solidFill>
              </a:rPr>
              <a:t> with </a:t>
            </a:r>
            <a:r>
              <a:rPr lang="en-GB" sz="2400" dirty="0" smtClean="0">
                <a:solidFill>
                  <a:srgbClr val="FF0000"/>
                </a:solidFill>
              </a:rPr>
              <a:t>MATHUSLA</a:t>
            </a:r>
            <a:r>
              <a:rPr lang="en-GB" sz="2400" dirty="0" smtClean="0">
                <a:solidFill>
                  <a:srgbClr val="0000FF"/>
                </a:solidFill>
              </a:rPr>
              <a:t> (new!)</a:t>
            </a:r>
          </a:p>
          <a:p>
            <a:pPr lvl="1"/>
            <a:r>
              <a:rPr lang="en-GB" sz="2400" dirty="0" smtClean="0">
                <a:solidFill>
                  <a:srgbClr val="FF0000"/>
                </a:solidFill>
              </a:rPr>
              <a:t>Trapping in </a:t>
            </a:r>
            <a:r>
              <a:rPr lang="en-GB" sz="2400" dirty="0" err="1" smtClean="0">
                <a:solidFill>
                  <a:srgbClr val="FF0000"/>
                </a:solidFill>
              </a:rPr>
              <a:t>beampipe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&amp; using the </a:t>
            </a:r>
            <a:r>
              <a:rPr lang="en-GB" sz="2400" dirty="0" smtClean="0">
                <a:solidFill>
                  <a:srgbClr val="FF0000"/>
                </a:solidFill>
              </a:rPr>
              <a:t>LHC ring for Monopole searches</a:t>
            </a:r>
            <a:r>
              <a:rPr lang="en-GB" sz="2400" dirty="0" smtClean="0">
                <a:solidFill>
                  <a:srgbClr val="0000FF"/>
                </a:solidFill>
              </a:rPr>
              <a:t> are discussed later this meeting (previous talk)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Other ideas</a:t>
            </a:r>
            <a:r>
              <a:rPr lang="en-GB" sz="2400" dirty="0" smtClean="0">
                <a:solidFill>
                  <a:srgbClr val="0000FF"/>
                </a:solidFill>
              </a:rPr>
              <a:t>?  </a:t>
            </a:r>
            <a:endParaRPr lang="en-GB" sz="2400" dirty="0" smtClean="0">
              <a:solidFill>
                <a:srgbClr val="0000FF"/>
              </a:solidFill>
            </a:endParaRP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Searches for new signatures in CMS/ATLAS/</a:t>
            </a:r>
            <a:r>
              <a:rPr lang="en-GB" sz="2400" dirty="0" err="1" smtClean="0">
                <a:solidFill>
                  <a:srgbClr val="0000FF"/>
                </a:solidFill>
              </a:rPr>
              <a:t>LHCb</a:t>
            </a:r>
            <a:r>
              <a:rPr lang="en-GB" sz="2400" dirty="0" smtClean="0">
                <a:solidFill>
                  <a:srgbClr val="0000FF"/>
                </a:solidFill>
              </a:rPr>
              <a:t> etc will continue of course. </a:t>
            </a:r>
            <a:r>
              <a:rPr lang="en-GB" sz="2400" dirty="0" smtClean="0">
                <a:solidFill>
                  <a:srgbClr val="FF0000"/>
                </a:solidFill>
              </a:rPr>
              <a:t>SUSY? Exotica? Monopoles?..</a:t>
            </a:r>
            <a:r>
              <a:rPr lang="en-GB" sz="2400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GB" sz="2400" dirty="0" smtClean="0">
                <a:solidFill>
                  <a:srgbClr val="FF0000"/>
                </a:solidFill>
              </a:rPr>
              <a:t>Ideas for new Diffraction </a:t>
            </a:r>
            <a:r>
              <a:rPr lang="en-GB" sz="2400" dirty="0" err="1" smtClean="0">
                <a:solidFill>
                  <a:srgbClr val="FF0000"/>
                </a:solidFill>
              </a:rPr>
              <a:t>measurementsin</a:t>
            </a:r>
            <a:r>
              <a:rPr lang="en-GB" sz="2400" dirty="0" smtClean="0">
                <a:solidFill>
                  <a:srgbClr val="FF0000"/>
                </a:solidFill>
              </a:rPr>
              <a:t> other talks </a:t>
            </a:r>
            <a:endParaRPr lang="en-GB" sz="2400" dirty="0" smtClean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638800" y="914400"/>
            <a:ext cx="349824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Reflecting personal interest…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819400"/>
            <a:ext cx="8915400" cy="904875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MilliQan</a:t>
            </a:r>
            <a:r>
              <a:rPr lang="en-GB" dirty="0" smtClean="0"/>
              <a:t> Experiment Proposal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reen Shot 2015-03-18 at 5.28.3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762000"/>
            <a:ext cx="2743200" cy="2635886"/>
          </a:xfrm>
          <a:prstGeom prst="rect">
            <a:avLst/>
          </a:prstGeom>
        </p:spPr>
      </p:pic>
      <p:pic>
        <p:nvPicPr>
          <p:cNvPr id="3" name="Image 2" descr="Screen Shot 2015-03-18 at 5.28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314" y="4062224"/>
            <a:ext cx="4203886" cy="2719576"/>
          </a:xfrm>
          <a:prstGeom prst="rect">
            <a:avLst/>
          </a:prstGeom>
        </p:spPr>
      </p:pic>
      <p:pic>
        <p:nvPicPr>
          <p:cNvPr id="4" name="Image 3" descr="Screen Shot 2015-03-18 at 5.28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5798"/>
            <a:ext cx="4902121" cy="3226002"/>
          </a:xfrm>
          <a:prstGeom prst="rect">
            <a:avLst/>
          </a:prstGeom>
        </p:spPr>
      </p:pic>
      <p:pic>
        <p:nvPicPr>
          <p:cNvPr id="5" name="Image 4" descr="Screen Shot 2015-03-18 at 5.27.3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381747"/>
            <a:ext cx="5181600" cy="1199653"/>
          </a:xfrm>
          <a:prstGeom prst="rect">
            <a:avLst/>
          </a:prstGeom>
        </p:spPr>
      </p:pic>
      <p:sp>
        <p:nvSpPr>
          <p:cNvPr id="6" name="Titre 2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Particles with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Milli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-Charges?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838200"/>
            <a:ext cx="6264869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CMS search for fractional charged particle </a:t>
            </a:r>
            <a:r>
              <a:rPr lang="en-GB" sz="1800" dirty="0" smtClean="0"/>
              <a:t>arXiv:1210.2311 </a:t>
            </a:r>
            <a:endParaRPr lang="en-GB" sz="1800" dirty="0" smtClean="0">
              <a:solidFill>
                <a:srgbClr val="0000FF"/>
              </a:solidFill>
            </a:endParaRPr>
          </a:p>
          <a:p>
            <a:r>
              <a:rPr lang="en-GB" sz="1800" dirty="0" smtClean="0">
                <a:solidFill>
                  <a:srgbClr val="0000FF"/>
                </a:solidFill>
              </a:rPr>
              <a:t>Q=1/3e &gt; 140 </a:t>
            </a:r>
            <a:r>
              <a:rPr lang="en-GB" sz="1800" dirty="0" err="1" smtClean="0">
                <a:solidFill>
                  <a:srgbClr val="0000FF"/>
                </a:solidFill>
              </a:rPr>
              <a:t>GeV</a:t>
            </a:r>
            <a:r>
              <a:rPr lang="en-GB" sz="1800" dirty="0" smtClean="0">
                <a:solidFill>
                  <a:srgbClr val="0000FF"/>
                </a:solidFill>
              </a:rPr>
              <a:t>; Q=2/3e &gt;310 </a:t>
            </a:r>
            <a:r>
              <a:rPr lang="en-GB" sz="1800" dirty="0" err="1" smtClean="0">
                <a:solidFill>
                  <a:srgbClr val="0000FF"/>
                </a:solidFill>
              </a:rPr>
              <a:t>GeV</a:t>
            </a:r>
            <a:r>
              <a:rPr lang="en-GB" sz="1800" dirty="0" smtClean="0">
                <a:solidFill>
                  <a:srgbClr val="0000FF"/>
                </a:solidFill>
              </a:rPr>
              <a:t>     (95% CL. </a:t>
            </a:r>
            <a:r>
              <a:rPr lang="en-GB" sz="1800" dirty="0" err="1" smtClean="0">
                <a:solidFill>
                  <a:srgbClr val="0000FF"/>
                </a:solidFill>
              </a:rPr>
              <a:t>dE/dx</a:t>
            </a:r>
            <a:r>
              <a:rPr lang="en-GB" sz="1800" dirty="0" smtClean="0">
                <a:solidFill>
                  <a:srgbClr val="0000FF"/>
                </a:solidFill>
              </a:rPr>
              <a:t>)</a:t>
            </a:r>
          </a:p>
          <a:p>
            <a:endParaRPr lang="en-GB" sz="1800" dirty="0" smtClean="0">
              <a:solidFill>
                <a:srgbClr val="0000FF"/>
              </a:solidFill>
            </a:endParaRPr>
          </a:p>
          <a:p>
            <a:r>
              <a:rPr lang="en-GB" sz="1800" dirty="0" smtClean="0">
                <a:solidFill>
                  <a:srgbClr val="0000FF"/>
                </a:solidFill>
              </a:rPr>
              <a:t>A “new” idea  -&gt; Hunting for particles with charges 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~ 0.3-0.001e    </a:t>
            </a:r>
            <a:r>
              <a:rPr lang="en-GB" sz="1800" dirty="0" smtClean="0"/>
              <a:t>arXiv:1410.6816      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9144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Particles with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Milli</a:t>
            </a: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-Charges?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Espace réservé du contenu 2"/>
          <p:cNvSpPr txBox="1">
            <a:spLocks/>
          </p:cNvSpPr>
          <p:nvPr/>
        </p:nvSpPr>
        <p:spPr bwMode="auto">
          <a:xfrm>
            <a:off x="381000" y="838200"/>
            <a:ext cx="8534400" cy="5867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endParaRPr lang="en-GB" sz="2200" dirty="0" smtClean="0">
              <a:solidFill>
                <a:srgbClr val="FF0000"/>
              </a:solidFill>
              <a:latin typeface="Arial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GB" sz="2200" dirty="0" smtClean="0">
                <a:solidFill>
                  <a:srgbClr val="0000FF"/>
                </a:solidFill>
                <a:latin typeface="Arial"/>
              </a:rPr>
              <a:t>Possible extensions of the standard model of elementary particle physics suggest the existence of particles with small, un-quantized electric charge... </a:t>
            </a:r>
            <a:r>
              <a:rPr lang="en-GB" sz="2200" dirty="0" err="1" smtClean="0">
                <a:solidFill>
                  <a:srgbClr val="FF0000"/>
                </a:solidFill>
                <a:latin typeface="Arial"/>
              </a:rPr>
              <a:t>Milli</a:t>
            </a:r>
            <a:r>
              <a:rPr lang="en-GB" sz="2200" dirty="0" smtClean="0">
                <a:solidFill>
                  <a:srgbClr val="FF0000"/>
                </a:solidFill>
                <a:latin typeface="Arial"/>
              </a:rPr>
              <a:t>-charged have been searched for in some dedicated experiments </a:t>
            </a:r>
            <a:r>
              <a:rPr lang="en-GB" sz="2200" dirty="0" err="1" smtClean="0">
                <a:solidFill>
                  <a:srgbClr val="FF0000"/>
                </a:solidFill>
                <a:latin typeface="Arial"/>
              </a:rPr>
              <a:t>eg</a:t>
            </a:r>
            <a:r>
              <a:rPr lang="en-GB" sz="2200" dirty="0" smtClean="0">
                <a:solidFill>
                  <a:srgbClr val="FF0000"/>
                </a:solidFill>
                <a:latin typeface="Arial"/>
              </a:rPr>
              <a:t> at SLAC.</a:t>
            </a:r>
            <a:endParaRPr kumimoji="0" lang="en-GB" sz="220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GB" sz="2200" dirty="0" err="1" smtClean="0">
                <a:solidFill>
                  <a:srgbClr val="0000FF"/>
                </a:solidFill>
                <a:latin typeface="Arial"/>
              </a:rPr>
              <a:t>Eg</a:t>
            </a:r>
            <a:r>
              <a:rPr lang="en-GB" sz="2200" dirty="0" smtClean="0">
                <a:solidFill>
                  <a:srgbClr val="0000FF"/>
                </a:solidFill>
                <a:latin typeface="Arial"/>
              </a:rPr>
              <a:t>. </a:t>
            </a:r>
            <a:r>
              <a:rPr lang="en-GB" sz="2200" dirty="0" smtClean="0">
                <a:solidFill>
                  <a:srgbClr val="FF0000"/>
                </a:solidFill>
                <a:latin typeface="Arial"/>
              </a:rPr>
              <a:t>New sub-</a:t>
            </a:r>
            <a:r>
              <a:rPr lang="en-GB" sz="2200" dirty="0" err="1" smtClean="0">
                <a:solidFill>
                  <a:srgbClr val="FF0000"/>
                </a:solidFill>
                <a:latin typeface="Arial"/>
              </a:rPr>
              <a:t>GeV</a:t>
            </a:r>
            <a:r>
              <a:rPr lang="en-GB" sz="2200" dirty="0" smtClean="0">
                <a:solidFill>
                  <a:srgbClr val="FF0000"/>
                </a:solidFill>
                <a:latin typeface="Arial"/>
              </a:rPr>
              <a:t> gauge forces ("dark/hidden photons") that kinetically mix with the photon can provide a promising scenario for </a:t>
            </a:r>
            <a:r>
              <a:rPr lang="en-GB" sz="2200" dirty="0" err="1" smtClean="0">
                <a:solidFill>
                  <a:srgbClr val="FF0000"/>
                </a:solidFill>
                <a:latin typeface="Arial"/>
              </a:rPr>
              <a:t>MeV-GeV</a:t>
            </a:r>
            <a:r>
              <a:rPr lang="en-GB" sz="2200" dirty="0" smtClean="0">
                <a:solidFill>
                  <a:srgbClr val="FF0000"/>
                </a:solidFill>
                <a:latin typeface="Arial"/>
              </a:rPr>
              <a:t> dark matter.</a:t>
            </a:r>
            <a:endParaRPr kumimoji="0" lang="en-GB" sz="220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Formalism used for the study is ‘dark QED’ (</a:t>
            </a:r>
            <a:r>
              <a:rPr lang="en-GB" sz="2200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Holdom</a:t>
            </a: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1986), </a:t>
            </a:r>
            <a:r>
              <a:rPr lang="en-GB" sz="2200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ie</a:t>
            </a: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an  extra </a:t>
            </a:r>
            <a:r>
              <a:rPr lang="en-GB" sz="2200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abelian</a:t>
            </a: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gauge boson that is </a:t>
            </a:r>
            <a:r>
              <a:rPr lang="en-GB" sz="2200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kinematically</a:t>
            </a: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mixed with the SM hypercharge. </a:t>
            </a:r>
            <a:r>
              <a:rPr lang="en-GB" sz="2200" kern="0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Charged fermions in the additional U(1) can interact with SM particles as though they have reduced electric charge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200" kern="0" dirty="0" smtClean="0">
              <a:solidFill>
                <a:srgbClr val="FF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GB" sz="2200" kern="0" dirty="0" smtClean="0">
              <a:solidFill>
                <a:srgbClr val="FF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Direct DM via </a:t>
            </a:r>
            <a:r>
              <a:rPr lang="en-GB" sz="2200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milli</a:t>
            </a: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-charged particles: </a:t>
            </a:r>
            <a:r>
              <a:rPr lang="en-GB" sz="2200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eg</a:t>
            </a:r>
            <a:r>
              <a:rPr lang="en-GB" sz="2200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dirty="0" smtClean="0"/>
              <a:t>arXiv:0809.1953</a:t>
            </a:r>
            <a:endParaRPr lang="en-GB" kern="0" dirty="0" smtClean="0">
              <a:solidFill>
                <a:srgbClr val="FF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6-05-31 at 01.28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181601"/>
            <a:ext cx="459713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185144</TotalTime>
  <Words>1517</Words>
  <Application>Microsoft PowerPoint</Application>
  <PresentationFormat>Présentation à l'écran (4:3)</PresentationFormat>
  <Paragraphs>211</Paragraphs>
  <Slides>36</Slides>
  <Notes>2</Notes>
  <HiddenSlides>7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Reunion_17_01_03</vt:lpstr>
      <vt:lpstr> </vt:lpstr>
      <vt:lpstr>Outline</vt:lpstr>
      <vt:lpstr>Summary of Exotica Searches (CMS)</vt:lpstr>
      <vt:lpstr> Summary of SUSY Searches (ATLAS)</vt:lpstr>
      <vt:lpstr>Are we leaving no stone unturned?</vt:lpstr>
      <vt:lpstr>Alternative Searches: Examples</vt:lpstr>
      <vt:lpstr>The MilliQan Experiment Proposal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Testing Background Levels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MoEDAL Monopole and Exotica Detector  At the LHC</vt:lpstr>
      <vt:lpstr>The MoEDAL Experiment </vt:lpstr>
      <vt:lpstr>The MoEDAL Experiment</vt:lpstr>
      <vt:lpstr>MoEDAL: Search for Monopoles</vt:lpstr>
      <vt:lpstr>Limits for Different Monopole Charges</vt:lpstr>
      <vt:lpstr>MAPP Monopole Apparatus for detecting Penetrating Phenomena</vt:lpstr>
      <vt:lpstr>MAPP: For MoEDAL Upgrade? </vt:lpstr>
      <vt:lpstr>MAPP</vt:lpstr>
      <vt:lpstr>MATHUSLA Massive Timing Hodoscope for Ultra Stable neutraL pArticles </vt:lpstr>
      <vt:lpstr>MATHUSLA</vt:lpstr>
      <vt:lpstr>MATHUSLA</vt:lpstr>
      <vt:lpstr>Other Ideas?</vt:lpstr>
      <vt:lpstr>Summary: Exotica Searches</vt:lpstr>
      <vt:lpstr>Backup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De Roeck Albert</cp:lastModifiedBy>
  <cp:revision>5438</cp:revision>
  <cp:lastPrinted>2016-06-27T08:31:58Z</cp:lastPrinted>
  <dcterms:created xsi:type="dcterms:W3CDTF">2016-09-06T11:07:31Z</dcterms:created>
  <dcterms:modified xsi:type="dcterms:W3CDTF">2016-09-07T07:00:47Z</dcterms:modified>
</cp:coreProperties>
</file>