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05" r:id="rId2"/>
    <p:sldId id="317" r:id="rId3"/>
    <p:sldId id="304" r:id="rId4"/>
    <p:sldId id="316" r:id="rId5"/>
    <p:sldId id="318" r:id="rId6"/>
    <p:sldId id="319" r:id="rId7"/>
    <p:sldId id="320" r:id="rId8"/>
    <p:sldId id="309" r:id="rId9"/>
    <p:sldId id="291" r:id="rId10"/>
    <p:sldId id="321" r:id="rId11"/>
    <p:sldId id="276" r:id="rId12"/>
    <p:sldId id="306" r:id="rId13"/>
    <p:sldId id="301" r:id="rId14"/>
    <p:sldId id="297" r:id="rId15"/>
    <p:sldId id="259" r:id="rId16"/>
    <p:sldId id="260" r:id="rId17"/>
    <p:sldId id="261" r:id="rId18"/>
    <p:sldId id="264" r:id="rId19"/>
    <p:sldId id="265" r:id="rId20"/>
    <p:sldId id="269" r:id="rId21"/>
    <p:sldId id="278" r:id="rId22"/>
    <p:sldId id="266" r:id="rId23"/>
    <p:sldId id="267" r:id="rId24"/>
    <p:sldId id="268" r:id="rId25"/>
    <p:sldId id="311" r:id="rId26"/>
    <p:sldId id="312" r:id="rId27"/>
    <p:sldId id="313" r:id="rId28"/>
    <p:sldId id="294" r:id="rId29"/>
    <p:sldId id="295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szlo Jenkovszk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/>
    <p:restoredTop sz="94590"/>
  </p:normalViewPr>
  <p:slideViewPr>
    <p:cSldViewPr snapToGrid="0" snapToObjects="1">
      <p:cViewPr varScale="1">
        <p:scale>
          <a:sx n="105" d="100"/>
          <a:sy n="105" d="100"/>
        </p:scale>
        <p:origin x="19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23T17:43:41.927" idx="1">
    <p:pos x="10" y="10"/>
    <p:text/>
  </p:cm>
  <p:cm authorId="0" dt="2015-11-23T17:48:18.189" idx="2">
    <p:pos x="106" y="106"/>
    <p:text/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8" Type="http://schemas.openxmlformats.org/officeDocument/2006/relationships/image" Target="../media/image8.wmf"/><Relationship Id="rId9" Type="http://schemas.openxmlformats.org/officeDocument/2006/relationships/image" Target="../media/image9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B8CCD-C3F2-FE4E-9C2E-1649369DF557}" type="datetimeFigureOut">
              <a:rPr lang="en-US" smtClean="0"/>
              <a:t>9/3/16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62904-3DF6-824F-B2C2-A67A74E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7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62904-3DF6-824F-B2C2-A67A74E293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96A1-CF64-814B-B878-A154F750B656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3697-3BBE-424D-BE29-448D3B44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96A1-CF64-814B-B878-A154F750B656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3697-3BBE-424D-BE29-448D3B44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1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96A1-CF64-814B-B878-A154F750B656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3697-3BBE-424D-BE29-448D3B44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8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96A1-CF64-814B-B878-A154F750B656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3697-3BBE-424D-BE29-448D3B44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5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96A1-CF64-814B-B878-A154F750B656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3697-3BBE-424D-BE29-448D3B44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8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96A1-CF64-814B-B878-A154F750B656}" type="datetimeFigureOut">
              <a:rPr lang="en-US" smtClean="0"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3697-3BBE-424D-BE29-448D3B44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2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96A1-CF64-814B-B878-A154F750B656}" type="datetimeFigureOut">
              <a:rPr lang="en-US" smtClean="0"/>
              <a:t>9/3/16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3697-3BBE-424D-BE29-448D3B44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3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96A1-CF64-814B-B878-A154F750B656}" type="datetimeFigureOut">
              <a:rPr lang="en-US" smtClean="0"/>
              <a:t>9/3/16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3697-3BBE-424D-BE29-448D3B44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6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96A1-CF64-814B-B878-A154F750B656}" type="datetimeFigureOut">
              <a:rPr lang="en-US" smtClean="0"/>
              <a:t>9/3/16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3697-3BBE-424D-BE29-448D3B44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4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96A1-CF64-814B-B878-A154F750B656}" type="datetimeFigureOut">
              <a:rPr lang="en-US" smtClean="0"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3697-3BBE-424D-BE29-448D3B44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96A1-CF64-814B-B878-A154F750B656}" type="datetimeFigureOut">
              <a:rPr lang="en-US" smtClean="0"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3697-3BBE-424D-BE29-448D3B44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96A1-CF64-814B-B878-A154F750B656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3697-3BBE-424D-BE29-448D3B44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7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francescogiovanni.celiberto@fis.unical.it" TargetMode="External"/><Relationship Id="rId3" Type="http://schemas.openxmlformats.org/officeDocument/2006/relationships/hyperlink" Target="mailto:jenk@bitp.kiev.u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9.wmf"/><Relationship Id="rId10" Type="http://schemas.openxmlformats.org/officeDocument/2006/relationships/image" Target="../media/image4.wmf"/><Relationship Id="rId11" Type="http://schemas.openxmlformats.org/officeDocument/2006/relationships/oleObject" Target="../embeddings/Microsoft_Word_97_-_2004_Document1.doc"/><Relationship Id="rId12" Type="http://schemas.openxmlformats.org/officeDocument/2006/relationships/image" Target="../media/image5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6.w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7.wmf"/><Relationship Id="rId17" Type="http://schemas.openxmlformats.org/officeDocument/2006/relationships/oleObject" Target="../embeddings/Microsoft_Word_97_-_2004_Document2.doc"/><Relationship Id="rId18" Type="http://schemas.openxmlformats.org/officeDocument/2006/relationships/image" Target="../media/image8.wmf"/><Relationship Id="rId19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30111"/>
            <a:ext cx="9144000" cy="2570339"/>
          </a:xfrm>
        </p:spPr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rgbClr val="FF6600"/>
                </a:solidFill>
              </a:rPr>
              <a:t>Diffraction 2016</a:t>
            </a:r>
            <a:r>
              <a:rPr lang="en-US" sz="4000" b="1" i="1" dirty="0" smtClean="0">
                <a:solidFill>
                  <a:srgbClr val="FF6600"/>
                </a:solidFill>
              </a:rPr>
              <a:t/>
            </a:r>
            <a:br>
              <a:rPr lang="en-US" sz="4000" b="1" i="1" dirty="0" smtClean="0">
                <a:solidFill>
                  <a:srgbClr val="FF6600"/>
                </a:solidFill>
              </a:rPr>
            </a:br>
            <a:r>
              <a:rPr lang="en-GB" sz="4000" b="1" i="1" dirty="0">
                <a:solidFill>
                  <a:schemeClr val="accent2"/>
                </a:solidFill>
              </a:rPr>
              <a:t>Santa </a:t>
            </a:r>
            <a:r>
              <a:rPr lang="en-GB" sz="4000" b="1" i="1" dirty="0" err="1">
                <a:solidFill>
                  <a:schemeClr val="accent2"/>
                </a:solidFill>
              </a:rPr>
              <a:t>Tecla</a:t>
            </a:r>
            <a:r>
              <a:rPr lang="en-GB" sz="4000" b="1" i="1" dirty="0">
                <a:solidFill>
                  <a:schemeClr val="accent2"/>
                </a:solidFill>
              </a:rPr>
              <a:t> di </a:t>
            </a:r>
            <a:r>
              <a:rPr lang="en-GB" sz="4000" b="1" i="1" dirty="0" err="1">
                <a:solidFill>
                  <a:schemeClr val="accent2"/>
                </a:solidFill>
              </a:rPr>
              <a:t>Acireale</a:t>
            </a:r>
            <a:r>
              <a:rPr lang="en-US" sz="4000" b="1" i="1" dirty="0">
                <a:solidFill>
                  <a:schemeClr val="accent2"/>
                </a:solidFill>
              </a:rPr>
              <a:t> </a:t>
            </a:r>
            <a:r>
              <a:rPr lang="en-US" sz="4000" b="1" i="1" dirty="0" smtClean="0">
                <a:solidFill>
                  <a:schemeClr val="accent2"/>
                </a:solidFill>
              </a:rPr>
              <a:t>, September 2-8</a:t>
            </a:r>
            <a:r>
              <a:rPr lang="en-US" sz="4000" b="1" i="1" dirty="0" smtClean="0">
                <a:solidFill>
                  <a:srgbClr val="FF6600"/>
                </a:solidFill>
              </a:rPr>
              <a:t/>
            </a:r>
            <a:br>
              <a:rPr lang="en-US" sz="4000" b="1" i="1" dirty="0" smtClean="0">
                <a:solidFill>
                  <a:srgbClr val="FF6600"/>
                </a:solidFill>
              </a:rPr>
            </a:br>
            <a:r>
              <a:rPr lang="en-US" sz="3600" i="1" dirty="0" smtClean="0">
                <a:solidFill>
                  <a:srgbClr val="FF6600"/>
                </a:solidFill>
              </a:rPr>
              <a:t/>
            </a:r>
            <a:br>
              <a:rPr lang="en-US" sz="3600" i="1" dirty="0" smtClean="0">
                <a:solidFill>
                  <a:srgbClr val="FF6600"/>
                </a:solidFill>
              </a:rPr>
            </a:br>
            <a:r>
              <a:rPr lang="en-US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Relating low-x DIS structure functions  to  </a:t>
            </a:r>
            <a:r>
              <a:rPr lang="en-US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hadronic</a:t>
            </a:r>
            <a:r>
              <a:rPr lang="en-US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total cross sections</a:t>
            </a:r>
            <a:endParaRPr lang="en-US" sz="4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528" y="3886200"/>
            <a:ext cx="8363712" cy="2807208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Francesco </a:t>
            </a:r>
            <a:r>
              <a:rPr lang="en-US" sz="2400" i="1" dirty="0" err="1" smtClean="0">
                <a:solidFill>
                  <a:srgbClr val="008000"/>
                </a:solidFill>
              </a:rPr>
              <a:t>Govanni</a:t>
            </a:r>
            <a:r>
              <a:rPr lang="en-US" sz="2400" i="1" dirty="0" smtClean="0">
                <a:solidFill>
                  <a:srgbClr val="008000"/>
                </a:solidFill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</a:rPr>
              <a:t>Celiberto</a:t>
            </a:r>
            <a:r>
              <a:rPr lang="en-US" sz="2400" i="1" dirty="0" smtClean="0">
                <a:solidFill>
                  <a:srgbClr val="008000"/>
                </a:solidFill>
              </a:rPr>
              <a:t>, Univ. </a:t>
            </a:r>
            <a:r>
              <a:rPr lang="en-US" sz="2400" i="1" dirty="0" err="1" smtClean="0">
                <a:solidFill>
                  <a:srgbClr val="008000"/>
                </a:solidFill>
              </a:rPr>
              <a:t>della</a:t>
            </a:r>
            <a:r>
              <a:rPr lang="en-US" sz="2400" i="1" dirty="0" smtClean="0">
                <a:solidFill>
                  <a:srgbClr val="008000"/>
                </a:solidFill>
              </a:rPr>
              <a:t> Calabria &amp;</a:t>
            </a:r>
          </a:p>
          <a:p>
            <a:r>
              <a:rPr lang="en-US" sz="2400" i="1" dirty="0" smtClean="0">
                <a:solidFill>
                  <a:srgbClr val="008000"/>
                </a:solidFill>
              </a:rPr>
              <a:t>Madrid University </a:t>
            </a:r>
            <a:r>
              <a:rPr lang="en-US" sz="2400" u="sng" dirty="0" smtClean="0">
                <a:solidFill>
                  <a:srgbClr val="0070C0"/>
                </a:solidFill>
                <a:hlinkClick r:id="rId2"/>
              </a:rPr>
              <a:t>francescogiovanni</a:t>
            </a:r>
            <a:r>
              <a:rPr lang="en-US" sz="2400" dirty="0" smtClean="0">
                <a:solidFill>
                  <a:srgbClr val="0070C0"/>
                </a:solidFill>
                <a:hlinkClick r:id="rId2"/>
              </a:rPr>
              <a:t>.</a:t>
            </a:r>
            <a:r>
              <a:rPr lang="en-US" sz="2400" u="sng" dirty="0" smtClean="0">
                <a:solidFill>
                  <a:srgbClr val="0070C0"/>
                </a:solidFill>
                <a:hlinkClick r:id="rId2"/>
              </a:rPr>
              <a:t>celiberto@fis</a:t>
            </a:r>
            <a:r>
              <a:rPr lang="en-US" sz="2400" dirty="0" smtClean="0">
                <a:solidFill>
                  <a:srgbClr val="0070C0"/>
                </a:solidFill>
                <a:hlinkClick r:id="rId2"/>
              </a:rPr>
              <a:t>.</a:t>
            </a:r>
            <a:r>
              <a:rPr lang="en-US" sz="2400" u="sng" dirty="0" smtClean="0">
                <a:solidFill>
                  <a:srgbClr val="0070C0"/>
                </a:solidFill>
                <a:hlinkClick r:id="rId2"/>
              </a:rPr>
              <a:t>unical</a:t>
            </a:r>
            <a:r>
              <a:rPr lang="en-US" sz="2400" dirty="0" smtClean="0">
                <a:solidFill>
                  <a:srgbClr val="0070C0"/>
                </a:solidFill>
                <a:hlinkClick r:id="rId2"/>
              </a:rPr>
              <a:t>.it</a:t>
            </a:r>
            <a:r>
              <a:rPr lang="en-US" sz="2400" dirty="0" smtClean="0">
                <a:solidFill>
                  <a:srgbClr val="0070C0"/>
                </a:solidFill>
              </a:rPr>
              <a:t> ,</a:t>
            </a:r>
            <a:endParaRPr lang="en-US" sz="2400" i="1" dirty="0">
              <a:solidFill>
                <a:srgbClr val="0070C0"/>
              </a:solidFill>
            </a:endParaRPr>
          </a:p>
          <a:p>
            <a:r>
              <a:rPr lang="en-US" sz="2400" i="1" dirty="0" err="1" smtClean="0">
                <a:solidFill>
                  <a:srgbClr val="008000"/>
                </a:solidFill>
              </a:rPr>
              <a:t>László</a:t>
            </a:r>
            <a:r>
              <a:rPr lang="en-US" sz="2400" i="1" dirty="0" smtClean="0">
                <a:solidFill>
                  <a:srgbClr val="008000"/>
                </a:solidFill>
              </a:rPr>
              <a:t> Jenkovszky, BITP, Kiev, </a:t>
            </a:r>
            <a:r>
              <a:rPr lang="en-US" sz="2400" dirty="0" smtClean="0">
                <a:solidFill>
                  <a:srgbClr val="0070C0"/>
                </a:solidFill>
                <a:hlinkClick r:id="rId3"/>
              </a:rPr>
              <a:t>jenk@bitp.kiev.ua</a:t>
            </a:r>
            <a:r>
              <a:rPr lang="en-US" sz="2400" smtClean="0">
                <a:solidFill>
                  <a:srgbClr val="0070C0"/>
                </a:solidFill>
              </a:rPr>
              <a:t> ,</a:t>
            </a:r>
            <a:endParaRPr lang="en-US" sz="2400" i="1" dirty="0" smtClean="0">
              <a:solidFill>
                <a:srgbClr val="008000"/>
              </a:solidFill>
            </a:endParaRPr>
          </a:p>
          <a:p>
            <a:r>
              <a:rPr lang="en-US" sz="1800" i="1" dirty="0" smtClean="0">
                <a:solidFill>
                  <a:srgbClr val="00B050"/>
                </a:solidFill>
              </a:rPr>
              <a:t>and</a:t>
            </a:r>
          </a:p>
          <a:p>
            <a:r>
              <a:rPr lang="en-US" sz="2400" i="1" dirty="0" err="1" smtClean="0">
                <a:solidFill>
                  <a:srgbClr val="008000"/>
                </a:solidFill>
              </a:rPr>
              <a:t>Volodymyr</a:t>
            </a:r>
            <a:r>
              <a:rPr lang="en-US" sz="2400" i="1" dirty="0" smtClean="0">
                <a:solidFill>
                  <a:srgbClr val="008000"/>
                </a:solidFill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</a:rPr>
              <a:t>Myranoneko</a:t>
            </a:r>
            <a:r>
              <a:rPr lang="en-US" sz="2400" i="1" dirty="0" smtClean="0">
                <a:solidFill>
                  <a:srgbClr val="008000"/>
                </a:solidFill>
              </a:rPr>
              <a:t>, DESY, </a:t>
            </a:r>
            <a:r>
              <a:rPr lang="en-US" sz="2400" dirty="0" err="1" smtClean="0">
                <a:solidFill>
                  <a:srgbClr val="0070C0"/>
                </a:solidFill>
              </a:rPr>
              <a:t>myronenko</a:t>
            </a:r>
            <a:r>
              <a:rPr lang="is-IS" sz="2400" dirty="0" smtClean="0">
                <a:solidFill>
                  <a:srgbClr val="0070C0"/>
                </a:solidFill>
              </a:rPr>
              <a:t>@desy.de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15" y="347605"/>
            <a:ext cx="897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Sum rules in Q^2:  </a:t>
            </a:r>
            <a:r>
              <a:rPr lang="en-US" sz="2400" dirty="0" smtClean="0"/>
              <a:t>Jan </a:t>
            </a:r>
            <a:r>
              <a:rPr lang="en-US" sz="2400" dirty="0" err="1" smtClean="0"/>
              <a:t>Kwieciński</a:t>
            </a:r>
            <a:r>
              <a:rPr lang="en-US" sz="2400" dirty="0" smtClean="0"/>
              <a:t>,  Phys. Letters, </a:t>
            </a:r>
            <a:r>
              <a:rPr lang="en-US" sz="2400" b="1" dirty="0" smtClean="0"/>
              <a:t>120B </a:t>
            </a:r>
            <a:r>
              <a:rPr lang="en-US" sz="2400" dirty="0" smtClean="0"/>
              <a:t>(1983) 418; </a:t>
            </a:r>
          </a:p>
          <a:p>
            <a:r>
              <a:rPr lang="en-US" sz="2400" dirty="0" smtClean="0"/>
              <a:t>L.L. Jenkovszky and B.V. </a:t>
            </a:r>
            <a:r>
              <a:rPr lang="en-US" sz="2400" dirty="0" err="1" smtClean="0"/>
              <a:t>Struminsky</a:t>
            </a:r>
            <a:r>
              <a:rPr lang="en-US" sz="2400" dirty="0" smtClean="0"/>
              <a:t>, </a:t>
            </a:r>
            <a:r>
              <a:rPr lang="en-US" sz="2400" dirty="0" err="1" smtClean="0"/>
              <a:t>Yad</a:t>
            </a:r>
            <a:r>
              <a:rPr lang="en-US" sz="2400" dirty="0" smtClean="0"/>
              <a:t>. </a:t>
            </a:r>
            <a:r>
              <a:rPr lang="en-US" sz="2400" dirty="0" err="1" smtClean="0"/>
              <a:t>Fizika</a:t>
            </a:r>
            <a:r>
              <a:rPr lang="en-US" sz="2400" dirty="0" smtClean="0"/>
              <a:t>, 38 (1983) 1568.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605"/>
            <a:ext cx="9144000" cy="44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024"/>
            <a:ext cx="9144000" cy="30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15" y="347605"/>
            <a:ext cx="897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Sum rules in Q^2:  </a:t>
            </a:r>
            <a:r>
              <a:rPr lang="en-US" sz="2400" dirty="0" smtClean="0"/>
              <a:t>Jan </a:t>
            </a:r>
            <a:r>
              <a:rPr lang="en-US" sz="2400" dirty="0" err="1" smtClean="0"/>
              <a:t>Kwieciński</a:t>
            </a:r>
            <a:r>
              <a:rPr lang="en-US" sz="2400" dirty="0" smtClean="0"/>
              <a:t>,  Phys. Letters, </a:t>
            </a:r>
            <a:r>
              <a:rPr lang="en-US" sz="2400" b="1" dirty="0" smtClean="0"/>
              <a:t>120B </a:t>
            </a:r>
            <a:r>
              <a:rPr lang="en-US" sz="2400" dirty="0" smtClean="0"/>
              <a:t>(1983) 418; </a:t>
            </a:r>
          </a:p>
          <a:p>
            <a:r>
              <a:rPr lang="en-US" sz="2400" dirty="0" smtClean="0"/>
              <a:t>L.L. Jenkovszky and B.V. </a:t>
            </a:r>
            <a:r>
              <a:rPr lang="en-US" sz="2400" dirty="0" err="1" smtClean="0"/>
              <a:t>Struminsky</a:t>
            </a:r>
            <a:r>
              <a:rPr lang="en-US" sz="2400" dirty="0" smtClean="0"/>
              <a:t>, </a:t>
            </a:r>
            <a:r>
              <a:rPr lang="en-US" sz="2400" dirty="0" err="1" smtClean="0"/>
              <a:t>Yad</a:t>
            </a:r>
            <a:r>
              <a:rPr lang="en-US" sz="2400" dirty="0" smtClean="0"/>
              <a:t>. </a:t>
            </a:r>
            <a:r>
              <a:rPr lang="en-US" sz="2400" dirty="0" err="1" smtClean="0"/>
              <a:t>Fizika</a:t>
            </a:r>
            <a:r>
              <a:rPr lang="en-US" sz="2400" dirty="0" smtClean="0"/>
              <a:t>, 38 (1983) 1568.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524"/>
            <a:ext cx="9144000" cy="44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262" y="307493"/>
            <a:ext cx="86627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Direct, s-channel point of view: additive quark model, </a:t>
            </a:r>
            <a:endParaRPr lang="en-US" sz="2800" dirty="0"/>
          </a:p>
          <a:p>
            <a:r>
              <a:rPr lang="en-US" sz="2800" dirty="0" smtClean="0"/>
              <a:t>single and multiple scattering of </a:t>
            </a:r>
            <a:r>
              <a:rPr lang="en-US" sz="2800" dirty="0" err="1" smtClean="0"/>
              <a:t>partons</a:t>
            </a:r>
            <a:r>
              <a:rPr lang="en-US" sz="2800" dirty="0" smtClean="0"/>
              <a:t> (</a:t>
            </a:r>
            <a:r>
              <a:rPr lang="en-US" sz="2800" dirty="0" err="1" smtClean="0"/>
              <a:t>Glauber</a:t>
            </a:r>
            <a:r>
              <a:rPr lang="en-US" sz="2800" dirty="0" smtClean="0"/>
              <a:t>).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</a:t>
            </a:r>
          </a:p>
          <a:p>
            <a:r>
              <a:rPr lang="en-US" sz="2000" dirty="0" smtClean="0"/>
              <a:t>Additive quark model relations (Levin-Frankfurt, 70-ies):</a:t>
            </a:r>
          </a:p>
          <a:p>
            <a:endParaRPr lang="ru-RU" sz="20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580"/>
            <a:ext cx="9144000" cy="28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496"/>
            <a:ext cx="9144000" cy="36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315368"/>
            <a:ext cx="8458200" cy="1350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4785825"/>
            <a:ext cx="6794500" cy="1149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51734"/>
            <a:ext cx="9050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nterpolating between “soft” (VMD, </a:t>
            </a:r>
            <a:r>
              <a:rPr lang="en-US" dirty="0" err="1" smtClean="0"/>
              <a:t>Pomeron</a:t>
            </a:r>
            <a:r>
              <a:rPr lang="en-US" dirty="0" smtClean="0"/>
              <a:t>, Δ~0.1) and hard (DGLAP, Δ~0.4) regimes:</a:t>
            </a:r>
          </a:p>
          <a:p>
            <a:r>
              <a:rPr lang="en-US" dirty="0" smtClean="0"/>
              <a:t>1) DGLAP evolution, x fixed, Q^2</a:t>
            </a:r>
            <a:r>
              <a:rPr lang="en-US" dirty="0" smtClean="0">
                <a:sym typeface="Wingdings"/>
              </a:rPr>
              <a:t>infty; 2) Gauge inv.: x fixed, Q^20; 3) x0, Q fixed (</a:t>
            </a:r>
            <a:r>
              <a:rPr lang="en-US" dirty="0" err="1" smtClean="0">
                <a:sym typeface="Wingdings"/>
              </a:rPr>
              <a:t>Regge</a:t>
            </a:r>
            <a:r>
              <a:rPr lang="en-US" dirty="0" smtClean="0">
                <a:sym typeface="Wingdings"/>
              </a:rPr>
              <a:t>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3368" y="4464981"/>
            <a:ext cx="230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ith “effective power”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16" y="360947"/>
            <a:ext cx="893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Unitarity</a:t>
            </a:r>
            <a:r>
              <a:rPr lang="en-US" sz="2400" dirty="0" smtClean="0"/>
              <a:t> bounds in DIS SF and in </a:t>
            </a:r>
            <a:r>
              <a:rPr lang="en-US" sz="2400" dirty="0" err="1" smtClean="0"/>
              <a:t>hadronic</a:t>
            </a:r>
            <a:r>
              <a:rPr lang="en-US" sz="2400" dirty="0" smtClean="0"/>
              <a:t> total cross sections.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0315" y="1016004"/>
            <a:ext cx="8930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An advanced model for DIS SF: P. </a:t>
            </a:r>
            <a:r>
              <a:rPr lang="en-US" sz="2200" dirty="0" err="1" smtClean="0"/>
              <a:t>Desgrolard</a:t>
            </a:r>
            <a:r>
              <a:rPr lang="en-US" sz="2200" dirty="0" smtClean="0"/>
              <a:t>, L. Jenkovszky and F. </a:t>
            </a:r>
            <a:r>
              <a:rPr lang="en-US" sz="2200" dirty="0" err="1" smtClean="0"/>
              <a:t>Paccanoni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EPJ C </a:t>
            </a:r>
            <a:r>
              <a:rPr lang="en-US" sz="2200" b="1" dirty="0" smtClean="0"/>
              <a:t>7</a:t>
            </a:r>
            <a:r>
              <a:rPr lang="en-US" sz="2200" dirty="0" smtClean="0"/>
              <a:t> (1999) 263; </a:t>
            </a:r>
            <a:r>
              <a:rPr lang="en-US" sz="2200" dirty="0" err="1" smtClean="0"/>
              <a:t>hep-ph</a:t>
            </a:r>
            <a:r>
              <a:rPr lang="en-US" sz="2200" dirty="0" smtClean="0"/>
              <a:t>/9803286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217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52" y="603670"/>
            <a:ext cx="54737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22870"/>
            <a:ext cx="4559300" cy="116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278" y="2991270"/>
            <a:ext cx="9144000" cy="17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330" r="6330"/>
          <a:stretch>
            <a:fillRect/>
          </a:stretch>
        </p:blipFill>
        <p:spPr>
          <a:xfrm>
            <a:off x="457200" y="479425"/>
            <a:ext cx="8229600" cy="5646738"/>
          </a:xfrm>
        </p:spPr>
      </p:pic>
    </p:spTree>
    <p:extLst>
      <p:ext uri="{BB962C8B-B14F-4D97-AF65-F5344CB8AC3E}">
        <p14:creationId xmlns:p14="http://schemas.microsoft.com/office/powerpoint/2010/main" val="29825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4262" r="14262"/>
          <a:stretch>
            <a:fillRect/>
          </a:stretch>
        </p:blipFill>
        <p:spPr>
          <a:xfrm>
            <a:off x="481263" y="93663"/>
            <a:ext cx="8205537" cy="6032500"/>
          </a:xfrm>
        </p:spPr>
      </p:pic>
    </p:spTree>
    <p:extLst>
      <p:ext uri="{BB962C8B-B14F-4D97-AF65-F5344CB8AC3E}">
        <p14:creationId xmlns:p14="http://schemas.microsoft.com/office/powerpoint/2010/main" val="23071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2124" r="22124"/>
          <a:stretch>
            <a:fillRect/>
          </a:stretch>
        </p:blipFill>
        <p:spPr>
          <a:xfrm>
            <a:off x="80238" y="85442"/>
            <a:ext cx="9237496" cy="6999821"/>
          </a:xfrm>
        </p:spPr>
      </p:pic>
    </p:spTree>
    <p:extLst>
      <p:ext uri="{BB962C8B-B14F-4D97-AF65-F5344CB8AC3E}">
        <p14:creationId xmlns:p14="http://schemas.microsoft.com/office/powerpoint/2010/main" val="8594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i="1" smtClean="0">
                <a:solidFill>
                  <a:srgbClr val="FF3300"/>
                </a:solidFill>
              </a:rPr>
              <a:t>                 </a:t>
            </a:r>
            <a:endParaRPr lang="ru-RU" sz="2000" smtClean="0">
              <a:solidFill>
                <a:srgbClr val="800000"/>
              </a:solidFill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511300" y="2835275"/>
          <a:ext cx="62547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3" imgW="4076640" imgH="761760" progId="Equation.3">
                  <p:embed/>
                </p:oleObj>
              </mc:Choice>
              <mc:Fallback>
                <p:oleObj name="Equation" r:id="rId3" imgW="40766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2835275"/>
                        <a:ext cx="625475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211138" y="4543425"/>
          <a:ext cx="63341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5" imgW="4127400" imgH="355320" progId="Equation.3">
                  <p:embed/>
                </p:oleObj>
              </mc:Choice>
              <mc:Fallback>
                <p:oleObj name="Equation" r:id="rId5" imgW="41274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4543425"/>
                        <a:ext cx="63341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2317750" y="5211763"/>
          <a:ext cx="38004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7" imgW="2476440" imgH="291960" progId="Equation.3">
                  <p:embed/>
                </p:oleObj>
              </mc:Choice>
              <mc:Fallback>
                <p:oleObj name="Equation" r:id="rId7" imgW="2476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5211763"/>
                        <a:ext cx="380047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3743325" y="6010275"/>
          <a:ext cx="50863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9" imgW="3314520" imgH="291960" progId="Equation.3">
                  <p:embed/>
                </p:oleObj>
              </mc:Choice>
              <mc:Fallback>
                <p:oleObj name="Equation" r:id="rId9" imgW="3314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6010275"/>
                        <a:ext cx="508635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Line 7"/>
          <p:cNvSpPr>
            <a:spLocks noChangeShapeType="1"/>
          </p:cNvSpPr>
          <p:nvPr/>
        </p:nvSpPr>
        <p:spPr bwMode="auto">
          <a:xfrm>
            <a:off x="6443663" y="5356225"/>
            <a:ext cx="515937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9144" tIns="0" rIns="9144" bIns="0" anchor="ctr"/>
          <a:lstStyle/>
          <a:p>
            <a:endParaRPr lang="uk-UA"/>
          </a:p>
        </p:txBody>
      </p:sp>
      <p:sp>
        <p:nvSpPr>
          <p:cNvPr id="8205" name="Line 8"/>
          <p:cNvSpPr>
            <a:spLocks noChangeShapeType="1"/>
          </p:cNvSpPr>
          <p:nvPr/>
        </p:nvSpPr>
        <p:spPr bwMode="auto">
          <a:xfrm>
            <a:off x="3227388" y="6246813"/>
            <a:ext cx="515937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9144" tIns="0" rIns="9144" bIns="0" anchor="ctr"/>
          <a:lstStyle/>
          <a:p>
            <a:endParaRPr lang="uk-UA"/>
          </a:p>
        </p:txBody>
      </p:sp>
      <p:sp>
        <p:nvSpPr>
          <p:cNvPr id="8206" name="WordArt 9"/>
          <p:cNvSpPr>
            <a:spLocks noChangeArrowheads="1" noChangeShapeType="1" noTextEdit="1"/>
          </p:cNvSpPr>
          <p:nvPr/>
        </p:nvSpPr>
        <p:spPr bwMode="auto">
          <a:xfrm rot="5400000">
            <a:off x="6043613" y="5759450"/>
            <a:ext cx="439737" cy="29051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8198" name="Object 10"/>
          <p:cNvGraphicFramePr>
            <a:graphicFrameLocks noChangeAspect="1"/>
          </p:cNvGraphicFramePr>
          <p:nvPr/>
        </p:nvGraphicFramePr>
        <p:xfrm>
          <a:off x="1511300" y="214313"/>
          <a:ext cx="36734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Документ" r:id="rId11" imgW="3979080" imgH="426600" progId="">
                  <p:embed/>
                </p:oleObj>
              </mc:Choice>
              <mc:Fallback>
                <p:oleObj name="Документ" r:id="rId11" imgW="3979080" imgH="426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214313"/>
                        <a:ext cx="36734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1"/>
          <p:cNvGraphicFramePr>
            <a:graphicFrameLocks noChangeAspect="1"/>
          </p:cNvGraphicFramePr>
          <p:nvPr/>
        </p:nvGraphicFramePr>
        <p:xfrm>
          <a:off x="211138" y="1152525"/>
          <a:ext cx="18415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3" imgW="901440" imgH="291960" progId="Equation.3">
                  <p:embed/>
                </p:oleObj>
              </mc:Choice>
              <mc:Fallback>
                <p:oleObj name="Equation" r:id="rId13" imgW="901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152525"/>
                        <a:ext cx="1841500" cy="642938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Line 12"/>
          <p:cNvSpPr>
            <a:spLocks noChangeShapeType="1"/>
          </p:cNvSpPr>
          <p:nvPr/>
        </p:nvSpPr>
        <p:spPr bwMode="auto">
          <a:xfrm flipV="1">
            <a:off x="2052638" y="896938"/>
            <a:ext cx="1243012" cy="508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9144" tIns="0" rIns="9144" bIns="0" anchor="ctr"/>
          <a:lstStyle/>
          <a:p>
            <a:endParaRPr lang="uk-UA"/>
          </a:p>
        </p:txBody>
      </p:sp>
      <p:sp>
        <p:nvSpPr>
          <p:cNvPr id="8208" name="Line 13"/>
          <p:cNvSpPr>
            <a:spLocks noChangeShapeType="1"/>
          </p:cNvSpPr>
          <p:nvPr/>
        </p:nvSpPr>
        <p:spPr bwMode="auto">
          <a:xfrm>
            <a:off x="2052638" y="1470025"/>
            <a:ext cx="1243012" cy="2428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9144" tIns="0" rIns="9144" bIns="0" anchor="ctr"/>
          <a:lstStyle/>
          <a:p>
            <a:endParaRPr lang="uk-UA"/>
          </a:p>
        </p:txBody>
      </p:sp>
      <p:graphicFrame>
        <p:nvGraphicFramePr>
          <p:cNvPr id="8200" name="Object 14"/>
          <p:cNvGraphicFramePr>
            <a:graphicFrameLocks noChangeAspect="1"/>
          </p:cNvGraphicFramePr>
          <p:nvPr/>
        </p:nvGraphicFramePr>
        <p:xfrm>
          <a:off x="3576638" y="509588"/>
          <a:ext cx="28019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5" imgW="1371600" imgH="291960" progId="Equation.3">
                  <p:embed/>
                </p:oleObj>
              </mc:Choice>
              <mc:Fallback>
                <p:oleObj name="Equation" r:id="rId15" imgW="13716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509588"/>
                        <a:ext cx="2801937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15"/>
          <p:cNvGraphicFramePr>
            <a:graphicFrameLocks noChangeAspect="1"/>
          </p:cNvGraphicFramePr>
          <p:nvPr/>
        </p:nvGraphicFramePr>
        <p:xfrm>
          <a:off x="6378575" y="657225"/>
          <a:ext cx="18764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Документ" r:id="rId17" imgW="2059200" imgH="411480" progId="">
                  <p:embed/>
                </p:oleObj>
              </mc:Choice>
              <mc:Fallback>
                <p:oleObj name="Документ" r:id="rId17" imgW="2059200" imgH="411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657225"/>
                        <a:ext cx="18764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6"/>
          <p:cNvGraphicFramePr>
            <a:graphicFrameLocks noChangeAspect="1"/>
          </p:cNvGraphicFramePr>
          <p:nvPr/>
        </p:nvGraphicFramePr>
        <p:xfrm>
          <a:off x="3576638" y="1404938"/>
          <a:ext cx="386556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9" imgW="1892160" imgH="291960" progId="Equation.3">
                  <p:embed/>
                </p:oleObj>
              </mc:Choice>
              <mc:Fallback>
                <p:oleObj name="Equation" r:id="rId19" imgW="18921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1404938"/>
                        <a:ext cx="3865562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876425" y="2074863"/>
            <a:ext cx="55657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 anchor="ctr">
            <a:spAutoFit/>
          </a:bodyPr>
          <a:lstStyle/>
          <a:p>
            <a:pPr eaLnBrk="0" hangingPunct="0"/>
            <a:r>
              <a:rPr lang="en-US" sz="4000" baseline="-25000">
                <a:solidFill>
                  <a:schemeClr val="accent2"/>
                </a:solidFill>
                <a:latin typeface="Arial Narrow" pitchFamily="34" charset="0"/>
              </a:rPr>
              <a:t>Reconstruction of the DVCS amplitude from DIS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4303713" y="3949700"/>
            <a:ext cx="3254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 anchor="ctr">
            <a:spAutoFit/>
          </a:bodyPr>
          <a:lstStyle/>
          <a:p>
            <a:pPr eaLnBrk="0" hangingPunct="0"/>
            <a:r>
              <a:rPr lang="en-US" sz="4800" b="1" i="1" baseline="-25000">
                <a:solidFill>
                  <a:schemeClr val="accent1"/>
                </a:solidFill>
                <a:latin typeface="Arial Narrow" pitchFamily="34" charset="0"/>
              </a:rPr>
              <a:t>or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7924800" y="1185863"/>
            <a:ext cx="657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 anchor="ctr">
            <a:spAutoFit/>
          </a:bodyPr>
          <a:lstStyle/>
          <a:p>
            <a:pPr eaLnBrk="0" hangingPunct="0"/>
            <a:r>
              <a:rPr lang="en-US" sz="6000" baseline="-25000">
                <a:solidFill>
                  <a:srgbClr val="FF0000"/>
                </a:solidFill>
                <a:latin typeface="Arial Narrow" pitchFamily="34" charset="0"/>
              </a:rPr>
              <a:t>DIS</a:t>
            </a:r>
          </a:p>
        </p:txBody>
      </p:sp>
    </p:spTree>
    <p:extLst>
      <p:ext uri="{BB962C8B-B14F-4D97-AF65-F5344CB8AC3E}">
        <p14:creationId xmlns:p14="http://schemas.microsoft.com/office/powerpoint/2010/main" val="17549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023" b="2102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927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83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1474" y="1350211"/>
            <a:ext cx="2954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Saturation and slopes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017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023" b="2102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575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023" b="21023"/>
          <a:stretch>
            <a:fillRect/>
          </a:stretch>
        </p:blipFill>
        <p:spPr>
          <a:xfrm>
            <a:off x="641684" y="832183"/>
            <a:ext cx="8034421" cy="6025816"/>
          </a:xfrm>
        </p:spPr>
      </p:pic>
    </p:spTree>
    <p:extLst>
      <p:ext uri="{BB962C8B-B14F-4D97-AF65-F5344CB8AC3E}">
        <p14:creationId xmlns:p14="http://schemas.microsoft.com/office/powerpoint/2010/main" val="8208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91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-13637"/>
            <a:ext cx="8619744" cy="69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14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-138195"/>
            <a:ext cx="8778240" cy="71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74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1792" y="256032"/>
            <a:ext cx="7802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turn-over of the neutral current (NC) reduced cross section at low </a:t>
            </a:r>
            <a:r>
              <a:rPr lang="en-US" sz="2400" dirty="0" err="1"/>
              <a:t>x</a:t>
            </a:r>
            <a:r>
              <a:rPr lang="en-US" sz="2400" baseline="-25000" dirty="0" err="1"/>
              <a:t>Bj</a:t>
            </a:r>
            <a:r>
              <a:rPr lang="en-US" sz="2400" dirty="0"/>
              <a:t> and low </a:t>
            </a:r>
            <a:r>
              <a:rPr lang="en-US" sz="2400" dirty="0" smtClean="0"/>
              <a:t>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due to the contribution from F</a:t>
            </a:r>
            <a:r>
              <a:rPr lang="en-US" sz="2400" baseline="-25000" dirty="0"/>
              <a:t>L</a:t>
            </a:r>
            <a:r>
              <a:rPr lang="en-US" sz="2400" dirty="0"/>
              <a:t>, which is directly connected to the gluon </a:t>
            </a:r>
            <a:r>
              <a:rPr lang="en-US" sz="2400" dirty="0" smtClean="0"/>
              <a:t>PDF, </a:t>
            </a:r>
            <a:r>
              <a:rPr lang="en-US" sz="2400" dirty="0"/>
              <a:t>was not well described. The analysis called HHT presented here focuses on a simple </a:t>
            </a:r>
            <a:r>
              <a:rPr lang="en-US" sz="2400" dirty="0" err="1"/>
              <a:t>ansatz</a:t>
            </a:r>
            <a:r>
              <a:rPr lang="en-US" sz="2400" dirty="0"/>
              <a:t> to add higher-twist terms to the DGLAP-based evolution. New sets of PDFs were extracted at next-to-leading order (NLO) and next-to-next-to-leading order (NNLO). The predictions from these analyses are compared to the reduced HERA cross sections at low Q </a:t>
            </a:r>
            <a:r>
              <a:rPr lang="en-US" sz="2400" baseline="30000" dirty="0"/>
              <a:t>2</a:t>
            </a:r>
            <a:r>
              <a:rPr lang="en-US" sz="2400" dirty="0"/>
              <a:t> and low </a:t>
            </a:r>
            <a:r>
              <a:rPr lang="en-US" sz="2400" dirty="0" err="1"/>
              <a:t>x</a:t>
            </a:r>
            <a:r>
              <a:rPr lang="en-US" sz="2400" baseline="-25000" dirty="0" err="1"/>
              <a:t>Bj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s-ES_tradnl" sz="2400" dirty="0" err="1" smtClean="0"/>
              <a:t>σ</a:t>
            </a:r>
            <a:r>
              <a:rPr lang="es-ES_tradnl" sz="2400" baseline="30000" dirty="0" err="1" smtClean="0"/>
              <a:t>±</a:t>
            </a:r>
            <a:r>
              <a:rPr lang="es-ES_tradnl" sz="2400" baseline="-25000" dirty="0" err="1" smtClean="0"/>
              <a:t>r,NC</a:t>
            </a:r>
            <a:r>
              <a:rPr lang="es-ES_tradnl" sz="2400" dirty="0" smtClean="0"/>
              <a:t> </a:t>
            </a:r>
            <a:r>
              <a:rPr lang="es-ES_tradnl" sz="2400" dirty="0"/>
              <a:t>= F</a:t>
            </a:r>
            <a:r>
              <a:rPr lang="es-ES_tradnl" sz="2400" baseline="-25000" dirty="0"/>
              <a:t>2</a:t>
            </a:r>
            <a:r>
              <a:rPr lang="es-ES_tradnl" sz="2400" dirty="0"/>
              <a:t> − </a:t>
            </a:r>
            <a:r>
              <a:rPr lang="es-ES_tradnl" sz="2400" dirty="0" smtClean="0"/>
              <a:t>y</a:t>
            </a:r>
            <a:r>
              <a:rPr lang="es-ES_tradnl" sz="2400" baseline="30000" dirty="0" smtClean="0"/>
              <a:t>2</a:t>
            </a:r>
            <a:r>
              <a:rPr lang="es-ES_tradnl" sz="2400" dirty="0"/>
              <a:t>F</a:t>
            </a:r>
            <a:r>
              <a:rPr lang="es-ES_tradnl" sz="2400" baseline="-25000" dirty="0"/>
              <a:t>L</a:t>
            </a:r>
            <a:r>
              <a:rPr lang="es-ES_tradnl" sz="2400" dirty="0" smtClean="0"/>
              <a:t>/Y</a:t>
            </a:r>
            <a:r>
              <a:rPr lang="es-ES_tradnl" sz="2400" baseline="-25000" dirty="0"/>
              <a:t>+</a:t>
            </a:r>
            <a:r>
              <a:rPr lang="es-ES_tradnl" sz="2400" dirty="0"/>
              <a:t> </a:t>
            </a:r>
            <a:r>
              <a:rPr lang="es-ES_tradnl" sz="2400" dirty="0" smtClean="0"/>
              <a:t>, Y</a:t>
            </a:r>
            <a:r>
              <a:rPr lang="es-ES_tradnl" sz="2400" baseline="-25000" dirty="0" smtClean="0"/>
              <a:t>+</a:t>
            </a:r>
            <a:r>
              <a:rPr lang="es-ES_tradnl" sz="2400" dirty="0" smtClean="0"/>
              <a:t> =1+(1-y)</a:t>
            </a:r>
            <a:r>
              <a:rPr lang="es-ES_tradnl" sz="2400" baseline="30000" dirty="0" smtClean="0"/>
              <a:t>2</a:t>
            </a:r>
            <a:r>
              <a:rPr lang="es-ES_tradnl" sz="2400" dirty="0" smtClean="0"/>
              <a:t> , y=</a:t>
            </a:r>
            <a:r>
              <a:rPr lang="es-ES_tradnl" sz="2400" dirty="0" err="1" smtClean="0"/>
              <a:t>sx</a:t>
            </a:r>
            <a:r>
              <a:rPr lang="es-ES_tradnl" sz="2400" dirty="0" smtClean="0"/>
              <a:t>/Q</a:t>
            </a:r>
            <a:r>
              <a:rPr lang="es-ES_tradnl" sz="2400" baseline="30000" dirty="0" smtClean="0"/>
              <a:t>2</a:t>
            </a:r>
            <a:r>
              <a:rPr lang="es-ES_tradnl" sz="2400" dirty="0" smtClean="0"/>
              <a:t> , s</a:t>
            </a:r>
            <a:r>
              <a:rPr lang="es-ES_tradnl" sz="2400" baseline="30000" dirty="0" smtClean="0"/>
              <a:t>1/2 =</a:t>
            </a:r>
            <a:r>
              <a:rPr lang="es-ES_tradnl" sz="2400" dirty="0" smtClean="0"/>
              <a:t> 318 </a:t>
            </a:r>
            <a:r>
              <a:rPr lang="es-ES_tradnl" sz="2400" dirty="0" err="1" smtClean="0"/>
              <a:t>GeV</a:t>
            </a:r>
            <a:r>
              <a:rPr lang="es-ES_tradnl" sz="2400" dirty="0" smtClean="0"/>
              <a:t>;</a:t>
            </a:r>
            <a:endParaRPr lang="en-US" sz="2400" dirty="0"/>
          </a:p>
          <a:p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HT</a:t>
            </a:r>
            <a:r>
              <a:rPr lang="en-US" sz="2400" dirty="0" smtClean="0"/>
              <a:t> = F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DGLAP</a:t>
            </a:r>
            <a:r>
              <a:rPr lang="en-US" sz="2400" dirty="0" smtClean="0"/>
              <a:t> (</a:t>
            </a:r>
            <a:r>
              <a:rPr lang="en-US" sz="2400" dirty="0"/>
              <a:t>1 + </a:t>
            </a:r>
            <a:r>
              <a:rPr lang="en-US" sz="2400" dirty="0" smtClean="0"/>
              <a:t>A</a:t>
            </a:r>
            <a:r>
              <a:rPr lang="en-US" sz="2400" baseline="-25000" dirty="0"/>
              <a:t>2</a:t>
            </a:r>
            <a:r>
              <a:rPr lang="en-US" sz="2400" dirty="0" smtClean="0"/>
              <a:t> </a:t>
            </a:r>
            <a:r>
              <a:rPr lang="en-US" sz="2400" baseline="30000" dirty="0"/>
              <a:t>HT</a:t>
            </a:r>
            <a:r>
              <a:rPr lang="en-US" sz="2400" dirty="0"/>
              <a:t> </a:t>
            </a:r>
            <a:r>
              <a:rPr lang="en-US" sz="2400" dirty="0" smtClean="0"/>
              <a:t>/Q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) , </a:t>
            </a:r>
          </a:p>
          <a:p>
            <a:r>
              <a:rPr lang="en-US" sz="2400" dirty="0" smtClean="0"/>
              <a:t> F</a:t>
            </a:r>
            <a:r>
              <a:rPr lang="en-US" sz="2400" baseline="-25000" dirty="0" smtClean="0"/>
              <a:t>L</a:t>
            </a:r>
            <a:r>
              <a:rPr lang="en-US" sz="2400" baseline="30000" dirty="0" smtClean="0"/>
              <a:t>HT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F  </a:t>
            </a:r>
            <a:r>
              <a:rPr lang="en-US" sz="2400" baseline="-25000" dirty="0" smtClean="0"/>
              <a:t>L</a:t>
            </a:r>
            <a:r>
              <a:rPr lang="en-US" sz="2400" baseline="30000" dirty="0" smtClean="0"/>
              <a:t>DGLAP</a:t>
            </a:r>
            <a:r>
              <a:rPr lang="en-US" sz="2400" dirty="0" smtClean="0"/>
              <a:t> (</a:t>
            </a:r>
            <a:r>
              <a:rPr lang="en-US" sz="2400" dirty="0"/>
              <a:t>1 + 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L</a:t>
            </a:r>
            <a:r>
              <a:rPr lang="en-US" sz="2400" baseline="30000" dirty="0" smtClean="0"/>
              <a:t>HT</a:t>
            </a:r>
            <a:r>
              <a:rPr lang="en-US" sz="2400" dirty="0" smtClean="0"/>
              <a:t> /Q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) ,</a:t>
            </a:r>
          </a:p>
        </p:txBody>
      </p:sp>
    </p:spTree>
    <p:extLst>
      <p:ext uri="{BB962C8B-B14F-4D97-AF65-F5344CB8AC3E}">
        <p14:creationId xmlns:p14="http://schemas.microsoft.com/office/powerpoint/2010/main" val="1011562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17947" b="15376"/>
          <a:stretch>
            <a:fillRect/>
          </a:stretch>
        </p:blipFill>
        <p:spPr bwMode="auto">
          <a:xfrm>
            <a:off x="468313" y="620713"/>
            <a:ext cx="867568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5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1700808"/>
            <a:ext cx="85709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23850" y="5661248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Diagrams of DVCS (a) and VMP (b) amplitudes and  their </a:t>
            </a:r>
            <a:r>
              <a:rPr lang="en-US" sz="2400" dirty="0" err="1"/>
              <a:t>Regge</a:t>
            </a:r>
            <a:r>
              <a:rPr lang="en-US" sz="2400" dirty="0"/>
              <a:t>-factorized form (c)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>
                <a:latin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</a:rPr>
              <a:t>LHC and HERA: </a:t>
            </a:r>
            <a:r>
              <a:rPr lang="en-US" sz="2400" dirty="0" err="1" smtClean="0">
                <a:latin typeface="Times New Roman" pitchFamily="18" charset="0"/>
              </a:rPr>
              <a:t>parton</a:t>
            </a:r>
            <a:r>
              <a:rPr lang="en-US" sz="2400" dirty="0" smtClean="0">
                <a:latin typeface="Times New Roman" pitchFamily="18" charset="0"/>
              </a:rPr>
              <a:t> distribution functions (PDF) and  diffraction (the </a:t>
            </a:r>
            <a:r>
              <a:rPr lang="en-US" sz="2400" dirty="0" err="1" smtClean="0">
                <a:latin typeface="Times New Roman" pitchFamily="18" charset="0"/>
              </a:rPr>
              <a:t>Pomeron</a:t>
            </a:r>
            <a:r>
              <a:rPr lang="en-US" sz="2400" dirty="0" smtClean="0">
                <a:latin typeface="Times New Roman" pitchFamily="18" charset="0"/>
              </a:rPr>
              <a:t>) at HERA (“hard”?)  and at the LHC (“soft”?);</a:t>
            </a:r>
          </a:p>
        </p:txBody>
      </p:sp>
    </p:spTree>
    <p:extLst>
      <p:ext uri="{BB962C8B-B14F-4D97-AF65-F5344CB8AC3E}">
        <p14:creationId xmlns:p14="http://schemas.microsoft.com/office/powerpoint/2010/main" val="9932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SONY Z11\Desktop\dro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84632"/>
            <a:ext cx="5256584" cy="4936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8971" y="2079164"/>
            <a:ext cx="5920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Thank </a:t>
            </a:r>
            <a:r>
              <a:rPr lang="en-US" sz="4400" b="1" dirty="0">
                <a:solidFill>
                  <a:srgbClr val="FF0000"/>
                </a:solidFill>
              </a:rPr>
              <a:t>you!</a:t>
            </a: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08" y="146304"/>
            <a:ext cx="885139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i="1" dirty="0" smtClean="0">
                <a:solidFill>
                  <a:srgbClr val="FF0000"/>
                </a:solidFill>
              </a:rPr>
              <a:t>Two ways of relating SF to </a:t>
            </a:r>
            <a:r>
              <a:rPr lang="en-US" sz="2900" i="1" dirty="0" err="1" smtClean="0">
                <a:solidFill>
                  <a:srgbClr val="FF0000"/>
                </a:solidFill>
              </a:rPr>
              <a:t>hadronic</a:t>
            </a:r>
            <a:r>
              <a:rPr lang="en-US" sz="2900" i="1" dirty="0" smtClean="0">
                <a:solidFill>
                  <a:srgbClr val="FF0000"/>
                </a:solidFill>
              </a:rPr>
              <a:t> total cross sections:</a:t>
            </a:r>
          </a:p>
          <a:p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800" dirty="0" smtClean="0"/>
              <a:t>Through sum rules in Q^2 </a:t>
            </a:r>
            <a:r>
              <a:rPr lang="en-US" sz="2000" dirty="0" smtClean="0">
                <a:solidFill>
                  <a:srgbClr val="0070C0"/>
                </a:solidFill>
              </a:rPr>
              <a:t>(see also: </a:t>
            </a:r>
            <a:r>
              <a:rPr lang="en-US" sz="2000" dirty="0">
                <a:solidFill>
                  <a:srgbClr val="0070C0"/>
                </a:solidFill>
              </a:rPr>
              <a:t>Jan </a:t>
            </a:r>
            <a:r>
              <a:rPr lang="en-US" sz="2000" dirty="0" err="1">
                <a:solidFill>
                  <a:srgbClr val="0070C0"/>
                </a:solidFill>
              </a:rPr>
              <a:t>Kwieciński</a:t>
            </a:r>
            <a:r>
              <a:rPr lang="en-US" sz="2000" dirty="0">
                <a:solidFill>
                  <a:srgbClr val="0070C0"/>
                </a:solidFill>
              </a:rPr>
              <a:t>,  Phys. Letters, </a:t>
            </a:r>
            <a:r>
              <a:rPr lang="en-US" sz="2000" b="1" dirty="0">
                <a:solidFill>
                  <a:srgbClr val="0070C0"/>
                </a:solidFill>
              </a:rPr>
              <a:t>120B </a:t>
            </a:r>
            <a:r>
              <a:rPr lang="en-US" sz="2000" dirty="0">
                <a:solidFill>
                  <a:srgbClr val="0070C0"/>
                </a:solidFill>
              </a:rPr>
              <a:t>(1983) 418; </a:t>
            </a:r>
            <a:r>
              <a:rPr lang="en-US" sz="2000" dirty="0" smtClean="0">
                <a:solidFill>
                  <a:srgbClr val="0070C0"/>
                </a:solidFill>
              </a:rPr>
              <a:t> L.L</a:t>
            </a:r>
            <a:r>
              <a:rPr lang="en-US" sz="2000" dirty="0">
                <a:solidFill>
                  <a:srgbClr val="0070C0"/>
                </a:solidFill>
              </a:rPr>
              <a:t>. Jenkovszky and B.V. </a:t>
            </a:r>
            <a:r>
              <a:rPr lang="en-US" sz="2000" dirty="0" err="1">
                <a:solidFill>
                  <a:srgbClr val="0070C0"/>
                </a:solidFill>
              </a:rPr>
              <a:t>Struminsky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Yad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r>
              <a:rPr lang="en-US" sz="2000" dirty="0" err="1">
                <a:solidFill>
                  <a:srgbClr val="0070C0"/>
                </a:solidFill>
              </a:rPr>
              <a:t>Fizika</a:t>
            </a:r>
            <a:r>
              <a:rPr lang="en-US" sz="2000" dirty="0">
                <a:solidFill>
                  <a:srgbClr val="0070C0"/>
                </a:solidFill>
              </a:rPr>
              <a:t>, 38 (1983) </a:t>
            </a:r>
            <a:r>
              <a:rPr lang="en-US" sz="2000" dirty="0" smtClean="0">
                <a:solidFill>
                  <a:srgbClr val="0070C0"/>
                </a:solidFill>
              </a:rPr>
              <a:t>1568);</a:t>
            </a:r>
          </a:p>
          <a:p>
            <a:pPr marL="457200" indent="-457200">
              <a:buAutoNum type="arabicParenR"/>
            </a:pPr>
            <a:endParaRPr lang="en-US" sz="2000" dirty="0"/>
          </a:p>
          <a:p>
            <a:pPr marL="457200" indent="-457200">
              <a:buAutoNum type="arabicParenR"/>
            </a:pPr>
            <a:r>
              <a:rPr lang="en-US" sz="2800" dirty="0" smtClean="0"/>
              <a:t>Using the additive quark model, the number of active quark-</a:t>
            </a:r>
            <a:r>
              <a:rPr lang="en-US" sz="2800" dirty="0" err="1" smtClean="0"/>
              <a:t>partons</a:t>
            </a:r>
            <a:r>
              <a:rPr lang="en-US" sz="2800" dirty="0" smtClean="0"/>
              <a:t> being determined by SFs </a:t>
            </a:r>
            <a:r>
              <a:rPr lang="en-US" sz="2000" dirty="0" smtClean="0">
                <a:solidFill>
                  <a:srgbClr val="0070C0"/>
                </a:solidFill>
              </a:rPr>
              <a:t>(preliminary results presented by F. </a:t>
            </a:r>
            <a:r>
              <a:rPr lang="en-US" sz="2000" dirty="0" err="1" smtClean="0">
                <a:solidFill>
                  <a:srgbClr val="0070C0"/>
                </a:solidFill>
              </a:rPr>
              <a:t>Celiberto</a:t>
            </a:r>
            <a:r>
              <a:rPr lang="en-US" sz="2000" dirty="0" smtClean="0">
                <a:solidFill>
                  <a:srgbClr val="0070C0"/>
                </a:solidFill>
              </a:rPr>
              <a:t>, L. J. and V. </a:t>
            </a:r>
            <a:r>
              <a:rPr lang="en-US" sz="2000" dirty="0" err="1" smtClean="0">
                <a:solidFill>
                  <a:srgbClr val="0070C0"/>
                </a:solidFill>
              </a:rPr>
              <a:t>Myronenko</a:t>
            </a:r>
            <a:r>
              <a:rPr lang="en-US" sz="2000" dirty="0" smtClean="0">
                <a:solidFill>
                  <a:srgbClr val="0070C0"/>
                </a:solidFill>
              </a:rPr>
              <a:t> at the </a:t>
            </a:r>
            <a:r>
              <a:rPr lang="en-US" sz="2000" i="1" dirty="0" smtClean="0">
                <a:solidFill>
                  <a:srgbClr val="0070C0"/>
                </a:solidFill>
              </a:rPr>
              <a:t>Quarks2016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(St. Petersburg)</a:t>
            </a:r>
            <a:r>
              <a:rPr lang="en-US" sz="2000" dirty="0" smtClean="0">
                <a:solidFill>
                  <a:srgbClr val="0070C0"/>
                </a:solidFill>
              </a:rPr>
              <a:t> and </a:t>
            </a:r>
            <a:r>
              <a:rPr lang="en-US" sz="2000" i="1" dirty="0" smtClean="0">
                <a:solidFill>
                  <a:srgbClr val="0070C0"/>
                </a:solidFill>
              </a:rPr>
              <a:t>Low-x (</a:t>
            </a:r>
            <a:r>
              <a:rPr lang="en-US" sz="2000" i="1" dirty="0" err="1" smtClean="0">
                <a:solidFill>
                  <a:srgbClr val="0070C0"/>
                </a:solidFill>
              </a:rPr>
              <a:t>Gyöngyös</a:t>
            </a:r>
            <a:r>
              <a:rPr lang="en-US" sz="2000" i="1" dirty="0" smtClean="0">
                <a:solidFill>
                  <a:srgbClr val="0070C0"/>
                </a:solidFill>
              </a:rPr>
              <a:t>) </a:t>
            </a:r>
            <a:r>
              <a:rPr lang="en-US" sz="2000" dirty="0" smtClean="0">
                <a:solidFill>
                  <a:srgbClr val="0070C0"/>
                </a:solidFill>
              </a:rPr>
              <a:t>conferences). </a:t>
            </a:r>
          </a:p>
          <a:p>
            <a:pPr marL="457200" indent="-457200">
              <a:buAutoNum type="arabicParenR"/>
            </a:pPr>
            <a:endParaRPr lang="en-US" sz="2000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7" y="4340352"/>
            <a:ext cx="8943253" cy="20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7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0"/>
            <a:ext cx="9144000" cy="35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5"/>
          <p:cNvPicPr>
            <a:picLocks noChangeAspect="1" noChangeArrowheads="1"/>
          </p:cNvPicPr>
          <p:nvPr/>
        </p:nvPicPr>
        <p:blipFill rotWithShape="1">
          <a:blip r:embed="rId2" cstate="print"/>
          <a:srcRect t="7893" b="5965"/>
          <a:stretch/>
        </p:blipFill>
        <p:spPr bwMode="auto">
          <a:xfrm>
            <a:off x="2060845" y="0"/>
            <a:ext cx="5319467" cy="21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4"/>
          <p:cNvPicPr>
            <a:picLocks noChangeAspect="1" noChangeArrowheads="1"/>
          </p:cNvPicPr>
          <p:nvPr/>
        </p:nvPicPr>
        <p:blipFill rotWithShape="1">
          <a:blip r:embed="rId3" cstate="print"/>
          <a:srcRect l="5141" t="5971" r="2227" b="4449"/>
          <a:stretch/>
        </p:blipFill>
        <p:spPr bwMode="auto">
          <a:xfrm>
            <a:off x="2051720" y="2251448"/>
            <a:ext cx="5221478" cy="225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11677" r="2726" b="7222"/>
          <a:stretch/>
        </p:blipFill>
        <p:spPr bwMode="auto">
          <a:xfrm>
            <a:off x="1958854" y="4653136"/>
            <a:ext cx="5421458" cy="208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4" y="1916832"/>
            <a:ext cx="855798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4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 flipV="1">
            <a:off x="1331913" y="1916113"/>
            <a:ext cx="0" cy="3384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331913" y="5300663"/>
            <a:ext cx="648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1331913" y="4065588"/>
            <a:ext cx="1655762" cy="1235075"/>
          </a:xfrm>
          <a:custGeom>
            <a:avLst/>
            <a:gdLst>
              <a:gd name="T0" fmla="*/ 0 w 907"/>
              <a:gd name="T1" fmla="*/ 2147483647 h 778"/>
              <a:gd name="T2" fmla="*/ 2147483647 w 907"/>
              <a:gd name="T3" fmla="*/ 2147483647 h 778"/>
              <a:gd name="T4" fmla="*/ 2147483647 w 907"/>
              <a:gd name="T5" fmla="*/ 2147483647 h 778"/>
              <a:gd name="T6" fmla="*/ 2147483647 w 907"/>
              <a:gd name="T7" fmla="*/ 2147483647 h 778"/>
              <a:gd name="T8" fmla="*/ 2147483647 w 907"/>
              <a:gd name="T9" fmla="*/ 2147483647 h 7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7"/>
              <a:gd name="T16" fmla="*/ 0 h 778"/>
              <a:gd name="T17" fmla="*/ 907 w 907"/>
              <a:gd name="T18" fmla="*/ 778 h 7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7" h="778">
                <a:moveTo>
                  <a:pt x="0" y="7"/>
                </a:moveTo>
                <a:cubicBezTo>
                  <a:pt x="45" y="3"/>
                  <a:pt x="91" y="0"/>
                  <a:pt x="136" y="53"/>
                </a:cubicBezTo>
                <a:cubicBezTo>
                  <a:pt x="181" y="106"/>
                  <a:pt x="219" y="227"/>
                  <a:pt x="272" y="325"/>
                </a:cubicBezTo>
                <a:cubicBezTo>
                  <a:pt x="325" y="423"/>
                  <a:pt x="347" y="567"/>
                  <a:pt x="453" y="642"/>
                </a:cubicBezTo>
                <a:cubicBezTo>
                  <a:pt x="559" y="717"/>
                  <a:pt x="733" y="747"/>
                  <a:pt x="907" y="778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7045" name="Freeform 5"/>
          <p:cNvSpPr>
            <a:spLocks/>
          </p:cNvSpPr>
          <p:nvPr/>
        </p:nvSpPr>
        <p:spPr bwMode="auto">
          <a:xfrm>
            <a:off x="1331913" y="3716338"/>
            <a:ext cx="2447925" cy="1584325"/>
          </a:xfrm>
          <a:custGeom>
            <a:avLst/>
            <a:gdLst>
              <a:gd name="T0" fmla="*/ 0 w 907"/>
              <a:gd name="T1" fmla="*/ 2147483647 h 778"/>
              <a:gd name="T2" fmla="*/ 2147483647 w 907"/>
              <a:gd name="T3" fmla="*/ 2147483647 h 778"/>
              <a:gd name="T4" fmla="*/ 2147483647 w 907"/>
              <a:gd name="T5" fmla="*/ 2147483647 h 778"/>
              <a:gd name="T6" fmla="*/ 2147483647 w 907"/>
              <a:gd name="T7" fmla="*/ 2147483647 h 778"/>
              <a:gd name="T8" fmla="*/ 2147483647 w 907"/>
              <a:gd name="T9" fmla="*/ 2147483647 h 7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7"/>
              <a:gd name="T16" fmla="*/ 0 h 778"/>
              <a:gd name="T17" fmla="*/ 907 w 907"/>
              <a:gd name="T18" fmla="*/ 778 h 7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7" h="778">
                <a:moveTo>
                  <a:pt x="0" y="7"/>
                </a:moveTo>
                <a:cubicBezTo>
                  <a:pt x="45" y="3"/>
                  <a:pt x="91" y="0"/>
                  <a:pt x="136" y="53"/>
                </a:cubicBezTo>
                <a:cubicBezTo>
                  <a:pt x="181" y="106"/>
                  <a:pt x="219" y="227"/>
                  <a:pt x="272" y="325"/>
                </a:cubicBezTo>
                <a:cubicBezTo>
                  <a:pt x="325" y="423"/>
                  <a:pt x="347" y="567"/>
                  <a:pt x="453" y="642"/>
                </a:cubicBezTo>
                <a:cubicBezTo>
                  <a:pt x="559" y="717"/>
                  <a:pt x="733" y="747"/>
                  <a:pt x="907" y="778"/>
                </a:cubicBezTo>
              </a:path>
            </a:pathLst>
          </a:cu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7046" name="Freeform 6"/>
          <p:cNvSpPr>
            <a:spLocks/>
          </p:cNvSpPr>
          <p:nvPr/>
        </p:nvSpPr>
        <p:spPr bwMode="auto">
          <a:xfrm>
            <a:off x="1331913" y="3357563"/>
            <a:ext cx="3168650" cy="1943100"/>
          </a:xfrm>
          <a:custGeom>
            <a:avLst/>
            <a:gdLst>
              <a:gd name="T0" fmla="*/ 0 w 907"/>
              <a:gd name="T1" fmla="*/ 2147483647 h 778"/>
              <a:gd name="T2" fmla="*/ 2147483647 w 907"/>
              <a:gd name="T3" fmla="*/ 2147483647 h 778"/>
              <a:gd name="T4" fmla="*/ 2147483647 w 907"/>
              <a:gd name="T5" fmla="*/ 2147483647 h 778"/>
              <a:gd name="T6" fmla="*/ 2147483647 w 907"/>
              <a:gd name="T7" fmla="*/ 2147483647 h 778"/>
              <a:gd name="T8" fmla="*/ 2147483647 w 907"/>
              <a:gd name="T9" fmla="*/ 2147483647 h 7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7"/>
              <a:gd name="T16" fmla="*/ 0 h 778"/>
              <a:gd name="T17" fmla="*/ 907 w 907"/>
              <a:gd name="T18" fmla="*/ 778 h 7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7" h="778">
                <a:moveTo>
                  <a:pt x="0" y="7"/>
                </a:moveTo>
                <a:cubicBezTo>
                  <a:pt x="45" y="3"/>
                  <a:pt x="91" y="0"/>
                  <a:pt x="136" y="53"/>
                </a:cubicBezTo>
                <a:cubicBezTo>
                  <a:pt x="181" y="106"/>
                  <a:pt x="219" y="227"/>
                  <a:pt x="272" y="325"/>
                </a:cubicBezTo>
                <a:cubicBezTo>
                  <a:pt x="325" y="423"/>
                  <a:pt x="347" y="567"/>
                  <a:pt x="453" y="642"/>
                </a:cubicBezTo>
                <a:cubicBezTo>
                  <a:pt x="559" y="717"/>
                  <a:pt x="733" y="747"/>
                  <a:pt x="907" y="778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7047" name="Freeform 7"/>
          <p:cNvSpPr>
            <a:spLocks/>
          </p:cNvSpPr>
          <p:nvPr/>
        </p:nvSpPr>
        <p:spPr bwMode="auto">
          <a:xfrm>
            <a:off x="1331913" y="2997200"/>
            <a:ext cx="3816350" cy="2303463"/>
          </a:xfrm>
          <a:custGeom>
            <a:avLst/>
            <a:gdLst>
              <a:gd name="T0" fmla="*/ 0 w 907"/>
              <a:gd name="T1" fmla="*/ 2147483647 h 778"/>
              <a:gd name="T2" fmla="*/ 2147483647 w 907"/>
              <a:gd name="T3" fmla="*/ 2147483647 h 778"/>
              <a:gd name="T4" fmla="*/ 2147483647 w 907"/>
              <a:gd name="T5" fmla="*/ 2147483647 h 778"/>
              <a:gd name="T6" fmla="*/ 2147483647 w 907"/>
              <a:gd name="T7" fmla="*/ 2147483647 h 778"/>
              <a:gd name="T8" fmla="*/ 2147483647 w 907"/>
              <a:gd name="T9" fmla="*/ 2147483647 h 7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7"/>
              <a:gd name="T16" fmla="*/ 0 h 778"/>
              <a:gd name="T17" fmla="*/ 907 w 907"/>
              <a:gd name="T18" fmla="*/ 778 h 7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7" h="778">
                <a:moveTo>
                  <a:pt x="0" y="7"/>
                </a:moveTo>
                <a:cubicBezTo>
                  <a:pt x="45" y="3"/>
                  <a:pt x="91" y="0"/>
                  <a:pt x="136" y="53"/>
                </a:cubicBezTo>
                <a:cubicBezTo>
                  <a:pt x="181" y="106"/>
                  <a:pt x="219" y="227"/>
                  <a:pt x="272" y="325"/>
                </a:cubicBezTo>
                <a:cubicBezTo>
                  <a:pt x="325" y="423"/>
                  <a:pt x="347" y="567"/>
                  <a:pt x="453" y="642"/>
                </a:cubicBezTo>
                <a:cubicBezTo>
                  <a:pt x="559" y="717"/>
                  <a:pt x="733" y="747"/>
                  <a:pt x="907" y="778"/>
                </a:cubicBezTo>
              </a:path>
            </a:pathLst>
          </a:cu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7048" name="Freeform 8"/>
          <p:cNvSpPr>
            <a:spLocks/>
          </p:cNvSpPr>
          <p:nvPr/>
        </p:nvSpPr>
        <p:spPr bwMode="auto">
          <a:xfrm>
            <a:off x="1331913" y="2997200"/>
            <a:ext cx="5040312" cy="2303463"/>
          </a:xfrm>
          <a:custGeom>
            <a:avLst/>
            <a:gdLst>
              <a:gd name="T0" fmla="*/ 0 w 907"/>
              <a:gd name="T1" fmla="*/ 2147483647 h 778"/>
              <a:gd name="T2" fmla="*/ 2147483647 w 907"/>
              <a:gd name="T3" fmla="*/ 2147483647 h 778"/>
              <a:gd name="T4" fmla="*/ 2147483647 w 907"/>
              <a:gd name="T5" fmla="*/ 2147483647 h 778"/>
              <a:gd name="T6" fmla="*/ 2147483647 w 907"/>
              <a:gd name="T7" fmla="*/ 2147483647 h 778"/>
              <a:gd name="T8" fmla="*/ 2147483647 w 907"/>
              <a:gd name="T9" fmla="*/ 2147483647 h 7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7"/>
              <a:gd name="T16" fmla="*/ 0 h 778"/>
              <a:gd name="T17" fmla="*/ 907 w 907"/>
              <a:gd name="T18" fmla="*/ 778 h 7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7" h="778">
                <a:moveTo>
                  <a:pt x="0" y="7"/>
                </a:moveTo>
                <a:cubicBezTo>
                  <a:pt x="45" y="3"/>
                  <a:pt x="91" y="0"/>
                  <a:pt x="136" y="53"/>
                </a:cubicBezTo>
                <a:cubicBezTo>
                  <a:pt x="181" y="106"/>
                  <a:pt x="219" y="227"/>
                  <a:pt x="272" y="325"/>
                </a:cubicBezTo>
                <a:cubicBezTo>
                  <a:pt x="325" y="423"/>
                  <a:pt x="347" y="567"/>
                  <a:pt x="453" y="642"/>
                </a:cubicBezTo>
                <a:cubicBezTo>
                  <a:pt x="559" y="717"/>
                  <a:pt x="733" y="747"/>
                  <a:pt x="907" y="778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7049" name="Freeform 9"/>
          <p:cNvSpPr>
            <a:spLocks/>
          </p:cNvSpPr>
          <p:nvPr/>
        </p:nvSpPr>
        <p:spPr bwMode="auto">
          <a:xfrm>
            <a:off x="1331913" y="2997200"/>
            <a:ext cx="5400675" cy="2303463"/>
          </a:xfrm>
          <a:custGeom>
            <a:avLst/>
            <a:gdLst>
              <a:gd name="T0" fmla="*/ 0 w 3402"/>
              <a:gd name="T1" fmla="*/ 2147483647 h 1446"/>
              <a:gd name="T2" fmla="*/ 2147483647 w 3402"/>
              <a:gd name="T3" fmla="*/ 2147483647 h 1446"/>
              <a:gd name="T4" fmla="*/ 2147483647 w 3402"/>
              <a:gd name="T5" fmla="*/ 2147483647 h 1446"/>
              <a:gd name="T6" fmla="*/ 2147483647 w 3402"/>
              <a:gd name="T7" fmla="*/ 2147483647 h 1446"/>
              <a:gd name="T8" fmla="*/ 2147483647 w 3402"/>
              <a:gd name="T9" fmla="*/ 2147483647 h 1446"/>
              <a:gd name="T10" fmla="*/ 2147483647 w 3402"/>
              <a:gd name="T11" fmla="*/ 2147483647 h 1446"/>
              <a:gd name="T12" fmla="*/ 2147483647 w 3402"/>
              <a:gd name="T13" fmla="*/ 2147483647 h 1446"/>
              <a:gd name="T14" fmla="*/ 2147483647 w 3402"/>
              <a:gd name="T15" fmla="*/ 2147483647 h 14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02"/>
              <a:gd name="T25" fmla="*/ 0 h 1446"/>
              <a:gd name="T26" fmla="*/ 3402 w 3402"/>
              <a:gd name="T27" fmla="*/ 1446 h 14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02" h="1446">
                <a:moveTo>
                  <a:pt x="0" y="10"/>
                </a:moveTo>
                <a:cubicBezTo>
                  <a:pt x="284" y="2"/>
                  <a:pt x="600" y="9"/>
                  <a:pt x="749" y="10"/>
                </a:cubicBezTo>
                <a:cubicBezTo>
                  <a:pt x="898" y="11"/>
                  <a:pt x="844" y="0"/>
                  <a:pt x="897" y="19"/>
                </a:cubicBezTo>
                <a:cubicBezTo>
                  <a:pt x="950" y="38"/>
                  <a:pt x="948" y="15"/>
                  <a:pt x="1065" y="123"/>
                </a:cubicBezTo>
                <a:cubicBezTo>
                  <a:pt x="1182" y="231"/>
                  <a:pt x="1410" y="498"/>
                  <a:pt x="1601" y="667"/>
                </a:cubicBezTo>
                <a:cubicBezTo>
                  <a:pt x="1792" y="836"/>
                  <a:pt x="1998" y="1027"/>
                  <a:pt x="2209" y="1139"/>
                </a:cubicBezTo>
                <a:cubicBezTo>
                  <a:pt x="2420" y="1251"/>
                  <a:pt x="2666" y="1288"/>
                  <a:pt x="2865" y="1339"/>
                </a:cubicBezTo>
                <a:cubicBezTo>
                  <a:pt x="3064" y="1390"/>
                  <a:pt x="3290" y="1424"/>
                  <a:pt x="3402" y="1446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35013" y="164782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 h</a:t>
            </a:r>
            <a:endParaRPr lang="ru-RU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808038" y="280035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1/2</a:t>
            </a:r>
            <a:endParaRPr lang="ru-RU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111500" y="3808413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R(s)</a:t>
            </a:r>
          </a:p>
          <a:p>
            <a:r>
              <a:rPr lang="en-US"/>
              <a:t> </a:t>
            </a:r>
            <a:r>
              <a:rPr lang="en-US">
                <a:sym typeface="Wingdings" pitchFamily="2" charset="2"/>
              </a:rPr>
              <a:t></a:t>
            </a:r>
            <a:endParaRPr lang="ru-RU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504113" y="532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  <a:endParaRPr lang="ru-RU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239838" y="532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  <p:bldP spid="87047" grpId="0" animBg="1"/>
      <p:bldP spid="87048" grpId="0" animBg="1"/>
      <p:bldP spid="870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264025" y="3736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pic>
        <p:nvPicPr>
          <p:cNvPr id="3072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349500"/>
            <a:ext cx="69437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4119563" y="481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2555875" y="3644900"/>
            <a:ext cx="3970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800" b="1"/>
          </a:p>
        </p:txBody>
      </p:sp>
      <p:graphicFrame>
        <p:nvGraphicFramePr>
          <p:cNvPr id="345151" name="Group 63"/>
          <p:cNvGraphicFramePr>
            <a:graphicFrameLocks noGrp="1"/>
          </p:cNvGraphicFramePr>
          <p:nvPr/>
        </p:nvGraphicFramePr>
        <p:xfrm>
          <a:off x="2700338" y="4005263"/>
          <a:ext cx="3743325" cy="2228850"/>
        </p:xfrm>
        <a:graphic>
          <a:graphicData uri="http://schemas.openxmlformats.org/drawingml/2006/table">
            <a:tbl>
              <a:tblPr/>
              <a:tblGrid>
                <a:gridCol w="1336675"/>
                <a:gridCol w="1247775"/>
                <a:gridCol w="115887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(0)\C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P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O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1/2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f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ω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4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5563" y="593725"/>
            <a:ext cx="67691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9213" y="596900"/>
            <a:ext cx="67691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    A^{p\bar p}_{pp}(s,t)=P(s,t)\pm O(s,t)+f(s,t)\pm&#10;\omega(s,t)\rightarrow_{LHC}\approx P(s,t)\pm O(s,t),$$&#10;where $P,\ \ O, \ \ f.\ \ \omega$ are the Pomeron, odderon and &#10;non-leading Reggeon contributions. 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11"/>
  <p:tag name="BOXHEIGHT" val="403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116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sigma_t(s)={4\pi\over {s}}Im A(s,t=0);\ \ &#10;{d\sigma\over{dt}}={\pi\over{s^2}}|A(s,t)|^2.\ \ \ n(s)$$&#10;$$ \sigma_{el}=&#10;\int^{t_{thr.\approx 0}}_{t_{min\approx -s/2\approx\infty}}{d\sigma\over{dt}};\ \ &#10;\sigma_{in}=\sigma_t-\sigma_{el};\ \ B(s,t)={d\over{dt}}\ln\Biggl({d\sigma\over{dt}}\Biggr)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682"/>
  <p:tag name="BOXHEIGHT" val="515"/>
  <p:tag name="BOXFONT" val="10"/>
  <p:tag name="BOXWRAP" val="False"/>
  <p:tag name="WORKAROUNDTRANSPARENCYBUG" val="False"/>
  <p:tag name="ALLOWFONTSUBSTITUTION" val="False"/>
  <p:tag name="BITMAPFORMAT" val="pngmono"/>
  <p:tag name="ORIGWIDTH" val="553"/>
  <p:tag name="PICTUREFILESIZE" val="117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sigma_t(s)={4\pi\over {s}}Im A(s,t=0);\ \ &#10;{d\sigma\over{dt}}={\pi\over{s^2}}|A(s,t)|^2;\ \ n(s);$$&#10;$$ \sigma_{el}=&#10;\int^{t_{thr.\approx 0}}_{t_{min\approx -s/2\approx\infty}}{d\sigma\over{dt}};\ \ &#10;\sigma_{in}=\sigma_t-\sigma_{el};\ \ B(s,t)={d\over{dt}}\ln\Biggl({d\sigma\over{dt}}\Biggr);$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682"/>
  <p:tag name="BOXHEIGHT" val="515"/>
  <p:tag name="BOXFONT" val="10"/>
  <p:tag name="BOXWRAP" val="False"/>
  <p:tag name="WORKAROUNDTRANSPARENCYBUG" val="False"/>
  <p:tag name="ALLOWFONTSUBSTITUTION" val="False"/>
  <p:tag name="BITMAPFORMAT" val="pngmono"/>
  <p:tag name="ORIGWIDTH" val="553"/>
  <p:tag name="PICTUREFILESIZE" val="118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572</Words>
  <Application>Microsoft Macintosh PowerPoint</Application>
  <PresentationFormat>On-screen Show (4:3)</PresentationFormat>
  <Paragraphs>55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 Narrow</vt:lpstr>
      <vt:lpstr>Calibri</vt:lpstr>
      <vt:lpstr>Times New Roman</vt:lpstr>
      <vt:lpstr>Wingdings</vt:lpstr>
      <vt:lpstr>Arial</vt:lpstr>
      <vt:lpstr>Office Theme</vt:lpstr>
      <vt:lpstr>Equation</vt:lpstr>
      <vt:lpstr>Документ</vt:lpstr>
      <vt:lpstr>Diffraction 2016 Santa Tecla di Acireale , September 2-8  Relating low-x DIS structure functions  to  hadronic total cross sections</vt:lpstr>
      <vt:lpstr>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Int’l Workshop on Multiple Partonic Interactions  at the LHC (ICTP, Trieste- 2015) Relating low-x DIS structure functions to hadronic total cross section</dc:title>
  <dc:creator>Laszlo Jenkovszky</dc:creator>
  <cp:lastModifiedBy>Microsoft Office User</cp:lastModifiedBy>
  <cp:revision>105</cp:revision>
  <dcterms:created xsi:type="dcterms:W3CDTF">2015-11-20T21:18:05Z</dcterms:created>
  <dcterms:modified xsi:type="dcterms:W3CDTF">2016-09-03T11:38:35Z</dcterms:modified>
</cp:coreProperties>
</file>