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434" r:id="rId2"/>
    <p:sldId id="256" r:id="rId3"/>
    <p:sldId id="355" r:id="rId4"/>
    <p:sldId id="399" r:id="rId5"/>
    <p:sldId id="411" r:id="rId6"/>
    <p:sldId id="413" r:id="rId7"/>
    <p:sldId id="473" r:id="rId8"/>
    <p:sldId id="398" r:id="rId9"/>
    <p:sldId id="435" r:id="rId10"/>
    <p:sldId id="407" r:id="rId11"/>
    <p:sldId id="408" r:id="rId12"/>
    <p:sldId id="438" r:id="rId13"/>
    <p:sldId id="458" r:id="rId14"/>
    <p:sldId id="459" r:id="rId15"/>
    <p:sldId id="415" r:id="rId16"/>
    <p:sldId id="432" r:id="rId17"/>
    <p:sldId id="423" r:id="rId18"/>
    <p:sldId id="463" r:id="rId19"/>
    <p:sldId id="454" r:id="rId20"/>
    <p:sldId id="450" r:id="rId21"/>
    <p:sldId id="451" r:id="rId22"/>
    <p:sldId id="452" r:id="rId23"/>
    <p:sldId id="453" r:id="rId24"/>
    <p:sldId id="449" r:id="rId25"/>
    <p:sldId id="464" r:id="rId26"/>
    <p:sldId id="439" r:id="rId27"/>
    <p:sldId id="440" r:id="rId28"/>
    <p:sldId id="429" r:id="rId29"/>
    <p:sldId id="421" r:id="rId30"/>
    <p:sldId id="465" r:id="rId31"/>
    <p:sldId id="441" r:id="rId32"/>
    <p:sldId id="466" r:id="rId33"/>
    <p:sldId id="426" r:id="rId34"/>
    <p:sldId id="436" r:id="rId35"/>
    <p:sldId id="443" r:id="rId36"/>
    <p:sldId id="455" r:id="rId37"/>
    <p:sldId id="456" r:id="rId38"/>
    <p:sldId id="467" r:id="rId39"/>
    <p:sldId id="444" r:id="rId40"/>
    <p:sldId id="445" r:id="rId41"/>
    <p:sldId id="468" r:id="rId42"/>
    <p:sldId id="446" r:id="rId43"/>
    <p:sldId id="469" r:id="rId44"/>
    <p:sldId id="471" r:id="rId45"/>
    <p:sldId id="470" r:id="rId46"/>
    <p:sldId id="472" r:id="rId47"/>
    <p:sldId id="414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96D86"/>
    <a:srgbClr val="6B6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AFD28-B519-E941-A223-FB6C89D3EC89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7E1CA-7A39-7340-9BC0-22F8C99B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52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17F1-7EB7-274D-B604-EC6DE39898BC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CEA5B-20C1-A743-AE6F-FBD051D8C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8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i-F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i-FI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i-FI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i-F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i-FI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i-FI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i-FI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i-FI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6876D6D-1C0B-F547-AB70-D90E164F7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t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9003"/>
          </a:xfrm>
          <a:prstGeom prst="rect">
            <a:avLst/>
          </a:prstGeom>
        </p:spPr>
      </p:pic>
      <p:sp>
        <p:nvSpPr>
          <p:cNvPr id="11" name="Footer Placeholder 5"/>
          <p:cNvSpPr txBox="1">
            <a:spLocks/>
          </p:cNvSpPr>
          <p:nvPr/>
        </p:nvSpPr>
        <p:spPr>
          <a:xfrm>
            <a:off x="3959352" y="6300216"/>
            <a:ext cx="381304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srgbClr val="FFFFFF"/>
                </a:solidFill>
              </a:rPr>
              <a:t>DIFFRACTION 2016  - Acireale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457200" y="6300216"/>
            <a:ext cx="198424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mtClean="0">
                <a:solidFill>
                  <a:srgbClr val="FFFFFF"/>
                </a:solidFill>
              </a:rPr>
              <a:t>2-8/09/16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4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3671"/>
            <a:ext cx="7313613" cy="8683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860908"/>
                </a:solidFill>
              </a:rPr>
              <a:t>PROTON EXIT POINTS vs. </a:t>
            </a:r>
            <a:r>
              <a:rPr lang="en-US" sz="4000" b="1" dirty="0" err="1" smtClean="0">
                <a:solidFill>
                  <a:srgbClr val="860908"/>
                </a:solidFill>
              </a:rPr>
              <a:t>ξ</a:t>
            </a:r>
            <a:endParaRPr lang="en-US" sz="4000" b="1" dirty="0">
              <a:solidFill>
                <a:srgbClr val="86090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42293"/>
            <a:ext cx="6288530" cy="4716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2387600"/>
            <a:ext cx="3111500" cy="2070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6143279"/>
            <a:ext cx="1715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/>
              <a:t>arXiv:1604.5778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9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8989"/>
            <a:ext cx="7313613" cy="1013044"/>
          </a:xfrm>
        </p:spPr>
        <p:txBody>
          <a:bodyPr/>
          <a:lstStyle/>
          <a:p>
            <a:r>
              <a:rPr lang="en-US" sz="4400" b="1" dirty="0" smtClean="0">
                <a:solidFill>
                  <a:srgbClr val="860908"/>
                </a:solidFill>
              </a:rPr>
              <a:t>PROTON PAIRS IN CEP:</a:t>
            </a:r>
            <a:br>
              <a:rPr lang="en-US" sz="4400" b="1" dirty="0" smtClean="0">
                <a:solidFill>
                  <a:srgbClr val="860908"/>
                </a:solidFill>
              </a:rPr>
            </a:br>
            <a:r>
              <a:rPr lang="en-US" sz="4400" b="1" dirty="0" smtClean="0">
                <a:solidFill>
                  <a:srgbClr val="860908"/>
                </a:solidFill>
              </a:rPr>
              <a:t>EXIT POINTS</a:t>
            </a:r>
            <a:endParaRPr lang="en-US" sz="4400" b="1" dirty="0">
              <a:solidFill>
                <a:srgbClr val="86090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6400798" cy="4800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6143279"/>
            <a:ext cx="1715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/>
              <a:t>arXiv:1604.5778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8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LHC BLM SYSTEM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2-8/09/16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435436"/>
            <a:ext cx="3717967" cy="259278"/>
          </a:xfrm>
        </p:spPr>
        <p:txBody>
          <a:bodyPr/>
          <a:lstStyle/>
          <a:p>
            <a:r>
              <a:rPr lang="fr-FR" dirty="0" smtClean="0"/>
              <a:t>DIFFRACTION 2016  - Acireale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6640513" cy="5101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02100" y="6070600"/>
            <a:ext cx="2676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Matti</a:t>
            </a:r>
            <a:r>
              <a:rPr lang="en-US" dirty="0" smtClean="0"/>
              <a:t> </a:t>
            </a:r>
            <a:r>
              <a:rPr lang="en-US" dirty="0" err="1" smtClean="0"/>
              <a:t>Kalliokoski’s</a:t>
            </a:r>
            <a:r>
              <a:rPr lang="en-US" dirty="0" smtClean="0"/>
              <a:t> talk!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9900" y="6510048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ref. </a:t>
            </a:r>
            <a:r>
              <a:rPr lang="en-US" dirty="0" err="1" smtClean="0"/>
              <a:t>Matti</a:t>
            </a:r>
            <a:r>
              <a:rPr lang="en-US" dirty="0" smtClean="0"/>
              <a:t> </a:t>
            </a:r>
            <a:r>
              <a:rPr lang="en-US" dirty="0" err="1" smtClean="0"/>
              <a:t>Kalliokoski</a:t>
            </a:r>
            <a:r>
              <a:rPr lang="en-US" dirty="0" smtClean="0"/>
              <a:t>, this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0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/>
          <a:p>
            <a:r>
              <a:rPr lang="en-GB" dirty="0" smtClean="0">
                <a:solidFill>
                  <a:srgbClr val="800000"/>
                </a:solidFill>
              </a:rPr>
              <a:t>Upgrades to the BLM system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 addition to the main BLM system there are other types of detectors already installed or planned to be installed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255156" y="6123234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Matti</a:t>
            </a:r>
            <a:r>
              <a:rPr lang="en-US" dirty="0" smtClean="0"/>
              <a:t> </a:t>
            </a:r>
            <a:r>
              <a:rPr lang="en-US" dirty="0" err="1" smtClean="0"/>
              <a:t>Kalliokoski</a:t>
            </a:r>
            <a:r>
              <a:rPr lang="en-US" dirty="0" smtClean="0"/>
              <a:t> - Diffraction 2016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479164"/>
            <a:ext cx="4451231" cy="2716674"/>
            <a:chOff x="552090" y="2183196"/>
            <a:chExt cx="3329604" cy="17518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074" y="2183196"/>
              <a:ext cx="3317620" cy="150028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52090" y="3719075"/>
              <a:ext cx="2950234" cy="215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accent6">
                      <a:lumMod val="50000"/>
                    </a:schemeClr>
                  </a:solidFill>
                </a:rPr>
                <a:t>M.R. Bartosik et al., IBIC2015</a:t>
              </a:r>
              <a:endParaRPr lang="en-GB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0318" y="2160170"/>
            <a:ext cx="218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Cryo</a:t>
            </a:r>
            <a:r>
              <a:rPr lang="en-GB" dirty="0" smtClean="0"/>
              <a:t>-BLM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253605" y="2294498"/>
            <a:ext cx="218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Diamond BLM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4135877" y="2294498"/>
            <a:ext cx="4989357" cy="3501611"/>
            <a:chOff x="3095574" y="3447252"/>
            <a:chExt cx="3534982" cy="208614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5574" y="3447252"/>
              <a:ext cx="3534982" cy="208614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612607" y="5134162"/>
              <a:ext cx="1505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>
                      <a:lumMod val="50000"/>
                    </a:schemeClr>
                  </a:solidFill>
                </a:rPr>
                <a:t>Courtesy O. Stein</a:t>
              </a:r>
              <a:endParaRPr lang="en-US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61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94" y="2928509"/>
            <a:ext cx="3381065" cy="1864145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04/09/2016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Matti Kalliokoski - Diffraction 2016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4087" y="3076853"/>
            <a:ext cx="35627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Optical fibres can be used as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detection mechanism is based on Cherenkov radiation the charged particles produce inside the fibre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Distances up to 100 m can be covered without significant attenuation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Allows sub-ns 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Dual energy measurement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43412"/>
            <a:ext cx="8230313" cy="1585097"/>
          </a:xfrm>
          <a:prstGeom prst="rect">
            <a:avLst/>
          </a:prstGeom>
        </p:spPr>
      </p:pic>
      <p:pic>
        <p:nvPicPr>
          <p:cNvPr id="13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16" y="4760426"/>
            <a:ext cx="3752620" cy="2069001"/>
          </a:xfrm>
        </p:spPr>
      </p:pic>
      <p:cxnSp>
        <p:nvCxnSpPr>
          <p:cNvPr id="14" name="Straight Connector 13"/>
          <p:cNvCxnSpPr/>
          <p:nvPr/>
        </p:nvCxnSpPr>
        <p:spPr>
          <a:xfrm flipH="1" flipV="1">
            <a:off x="2061713" y="1854679"/>
            <a:ext cx="6016644" cy="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61713" y="1828800"/>
            <a:ext cx="0" cy="453631"/>
          </a:xfrm>
          <a:prstGeom prst="line">
            <a:avLst/>
          </a:prstGeom>
          <a:ln w="476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61713" y="2257397"/>
            <a:ext cx="6016644" cy="0"/>
          </a:xfrm>
          <a:prstGeom prst="line">
            <a:avLst/>
          </a:prstGeom>
          <a:ln w="476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Optical Beam Loss Monitors, </a:t>
            </a:r>
            <a:r>
              <a:rPr lang="en-GB" dirty="0" err="1" smtClean="0">
                <a:solidFill>
                  <a:srgbClr val="800000"/>
                </a:solidFill>
              </a:rPr>
              <a:t>oBLM</a:t>
            </a:r>
            <a:endParaRPr lang="en-GB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5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8458"/>
            <a:ext cx="7313613" cy="1534081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ACCESS TO THE BEAM VACUUM CHAMBER:</a:t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en-US" sz="3600" b="1" dirty="0" smtClean="0">
                <a:solidFill>
                  <a:schemeClr val="accent1"/>
                </a:solidFill>
              </a:rPr>
              <a:t>LOCATION AT 230 METERS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4906"/>
            <a:ext cx="7361427" cy="3011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4650" y="5291431"/>
            <a:ext cx="5625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direct access to the beam pipe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corresponds to central masses of  </a:t>
            </a:r>
            <a:r>
              <a:rPr lang="en-US" sz="2400" dirty="0"/>
              <a:t>≈</a:t>
            </a:r>
            <a:r>
              <a:rPr lang="en-US" sz="2400" dirty="0" smtClean="0">
                <a:solidFill>
                  <a:srgbClr val="800000"/>
                </a:solidFill>
              </a:rPr>
              <a:t>2000 </a:t>
            </a:r>
            <a:r>
              <a:rPr lang="en-US" sz="2400" dirty="0" err="1" smtClean="0">
                <a:solidFill>
                  <a:srgbClr val="800000"/>
                </a:solidFill>
              </a:rPr>
              <a:t>GeV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1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1155233"/>
          </a:xfrm>
        </p:spPr>
        <p:txBody>
          <a:bodyPr/>
          <a:lstStyle/>
          <a:p>
            <a:r>
              <a:rPr lang="en-US" b="1" dirty="0" err="1" smtClean="0">
                <a:solidFill>
                  <a:srgbClr val="860908"/>
                </a:solidFill>
              </a:rPr>
              <a:t>csm</a:t>
            </a:r>
            <a:r>
              <a:rPr lang="en-US" b="1" dirty="0" smtClean="0">
                <a:solidFill>
                  <a:srgbClr val="860908"/>
                </a:solidFill>
              </a:rPr>
              <a:t> scintillation detectors for the 230m location</a:t>
            </a:r>
            <a:endParaRPr lang="en-US" b="1" dirty="0">
              <a:solidFill>
                <a:srgbClr val="86090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16</a:t>
            </a:fld>
            <a:endParaRPr lang="en-US"/>
          </a:p>
        </p:txBody>
      </p:sp>
      <p:pic>
        <p:nvPicPr>
          <p:cNvPr id="10" name="Рисунок 2" descr="C:\Users\Vlad\Desktop\Design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2563905"/>
            <a:ext cx="7313613" cy="291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155453" y="2991298"/>
            <a:ext cx="1496695" cy="4362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900" dirty="0">
                <a:effectLst/>
                <a:latin typeface="Cambria"/>
                <a:ea typeface="ＭＳ 明朝"/>
                <a:cs typeface="Times New Roman"/>
              </a:rPr>
              <a:t>MCP PMTs with clear fiber bundles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194259" y="2345782"/>
            <a:ext cx="1496695" cy="4362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900" dirty="0">
                <a:effectLst/>
                <a:latin typeface="Cambria"/>
                <a:ea typeface="ＭＳ 明朝"/>
                <a:cs typeface="Times New Roman"/>
              </a:rPr>
              <a:t>1</a:t>
            </a:r>
            <a:r>
              <a:rPr lang="en-US" sz="900" baseline="30000" dirty="0">
                <a:effectLst/>
                <a:latin typeface="Cambria"/>
                <a:ea typeface="ＭＳ 明朝"/>
                <a:cs typeface="Times New Roman"/>
              </a:rPr>
              <a:t>st</a:t>
            </a:r>
            <a:r>
              <a:rPr lang="en-US" sz="900" dirty="0">
                <a:effectLst/>
                <a:latin typeface="Cambria"/>
                <a:ea typeface="ＭＳ 明朝"/>
                <a:cs typeface="Times New Roman"/>
              </a:rPr>
              <a:t> and 2</a:t>
            </a:r>
            <a:r>
              <a:rPr lang="en-US" sz="900" baseline="30000" dirty="0">
                <a:effectLst/>
                <a:latin typeface="Cambria"/>
                <a:ea typeface="ＭＳ 明朝"/>
                <a:cs typeface="Times New Roman"/>
              </a:rPr>
              <a:t>nd</a:t>
            </a:r>
            <a:r>
              <a:rPr lang="en-US" sz="900" dirty="0">
                <a:effectLst/>
                <a:latin typeface="Cambria"/>
                <a:ea typeface="ＭＳ 明朝"/>
                <a:cs typeface="Times New Roman"/>
              </a:rPr>
              <a:t> scintillation rings 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482165" y="2801450"/>
            <a:ext cx="1496695" cy="43624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900" dirty="0">
                <a:effectLst/>
                <a:latin typeface="Cambria"/>
                <a:ea typeface="ＭＳ 明朝"/>
                <a:cs typeface="Times New Roman"/>
              </a:rPr>
              <a:t>Emulsion in front of scintillation rings  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67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17</a:t>
            </a:fld>
            <a:endParaRPr lang="en-US"/>
          </a:p>
        </p:txBody>
      </p:sp>
      <p:sp>
        <p:nvSpPr>
          <p:cNvPr id="7" name="Rektangel 26"/>
          <p:cNvSpPr>
            <a:spLocks noChangeArrowheads="1"/>
          </p:cNvSpPr>
          <p:nvPr/>
        </p:nvSpPr>
        <p:spPr bwMode="auto"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Calibri" pitchFamily="-105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9625"/>
            <a:ext cx="9144000" cy="506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526975" y="149225"/>
            <a:ext cx="8181089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/>
            <a:r>
              <a:rPr lang="en-US" sz="2400" b="1" dirty="0" smtClean="0">
                <a:solidFill>
                  <a:srgbClr val="860908"/>
                </a:solidFill>
              </a:rPr>
              <a:t>FOT + MCP-PMT scintillation light readout scheme</a:t>
            </a:r>
            <a:endParaRPr lang="de-DE" sz="2400" b="1" dirty="0">
              <a:solidFill>
                <a:srgbClr val="860908"/>
              </a:solidFill>
              <a:latin typeface="Calibri" pitchFamily="-105" charset="0"/>
            </a:endParaRPr>
          </a:p>
        </p:txBody>
      </p:sp>
      <p:sp>
        <p:nvSpPr>
          <p:cNvPr id="11" name="Прямоугольник 35"/>
          <p:cNvSpPr/>
          <p:nvPr/>
        </p:nvSpPr>
        <p:spPr>
          <a:xfrm>
            <a:off x="1190838" y="1467868"/>
            <a:ext cx="1089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131"/>
                </a:solidFill>
              </a:rPr>
              <a:t>MCP-PMT</a:t>
            </a:r>
            <a:endParaRPr lang="ru-RU" sz="1200" dirty="0">
              <a:solidFill>
                <a:srgbClr val="002131"/>
              </a:solidFill>
            </a:endParaRPr>
          </a:p>
        </p:txBody>
      </p:sp>
      <p:cxnSp>
        <p:nvCxnSpPr>
          <p:cNvPr id="12" name="Прямая со стрелкой 36"/>
          <p:cNvCxnSpPr>
            <a:stCxn id="11" idx="2"/>
          </p:cNvCxnSpPr>
          <p:nvPr/>
        </p:nvCxnSpPr>
        <p:spPr>
          <a:xfrm flipH="1">
            <a:off x="1180214" y="1744867"/>
            <a:ext cx="555236" cy="285951"/>
          </a:xfrm>
          <a:prstGeom prst="straightConnector1">
            <a:avLst/>
          </a:prstGeom>
          <a:ln w="25400"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Прямоугольник 39"/>
          <p:cNvSpPr/>
          <p:nvPr/>
        </p:nvSpPr>
        <p:spPr>
          <a:xfrm>
            <a:off x="6241299" y="4416616"/>
            <a:ext cx="2509284" cy="92333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860908"/>
                </a:solidFill>
              </a:rPr>
              <a:t>FOT need to be used at least for 3 external rings of detector</a:t>
            </a:r>
            <a:endParaRPr lang="ru-RU" dirty="0">
              <a:solidFill>
                <a:srgbClr val="860908"/>
              </a:solidFill>
            </a:endParaRPr>
          </a:p>
        </p:txBody>
      </p:sp>
      <p:sp>
        <p:nvSpPr>
          <p:cNvPr id="14" name="Прямоугольник 10"/>
          <p:cNvSpPr/>
          <p:nvPr/>
        </p:nvSpPr>
        <p:spPr>
          <a:xfrm>
            <a:off x="7070665" y="1226857"/>
            <a:ext cx="694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131"/>
                </a:solidFill>
              </a:rPr>
              <a:t>FOT</a:t>
            </a:r>
            <a:endParaRPr lang="ru-RU" sz="1200" dirty="0">
              <a:solidFill>
                <a:srgbClr val="002131"/>
              </a:solidFill>
            </a:endParaRPr>
          </a:p>
        </p:txBody>
      </p:sp>
      <p:sp>
        <p:nvSpPr>
          <p:cNvPr id="15" name="Прямоугольник 11"/>
          <p:cNvSpPr/>
          <p:nvPr/>
        </p:nvSpPr>
        <p:spPr>
          <a:xfrm>
            <a:off x="2892056" y="5983152"/>
            <a:ext cx="2243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131"/>
                </a:solidFill>
              </a:rPr>
              <a:t>Light guide </a:t>
            </a:r>
          </a:p>
          <a:p>
            <a:pPr algn="ctr"/>
            <a:r>
              <a:rPr lang="en-US" sz="1200" dirty="0" smtClean="0">
                <a:solidFill>
                  <a:srgbClr val="002131"/>
                </a:solidFill>
              </a:rPr>
              <a:t>supporting substrate</a:t>
            </a:r>
            <a:endParaRPr lang="ru-RU" sz="1200" dirty="0">
              <a:solidFill>
                <a:srgbClr val="002131"/>
              </a:solidFill>
            </a:endParaRPr>
          </a:p>
        </p:txBody>
      </p:sp>
      <p:sp>
        <p:nvSpPr>
          <p:cNvPr id="16" name="Прямоугольник 12"/>
          <p:cNvSpPr/>
          <p:nvPr/>
        </p:nvSpPr>
        <p:spPr>
          <a:xfrm>
            <a:off x="3207463" y="1214656"/>
            <a:ext cx="1449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131"/>
                </a:solidFill>
              </a:rPr>
              <a:t>Bundle of optical fibers</a:t>
            </a:r>
            <a:endParaRPr lang="ru-RU" sz="1200" dirty="0">
              <a:solidFill>
                <a:srgbClr val="002131"/>
              </a:solidFill>
            </a:endParaRPr>
          </a:p>
        </p:txBody>
      </p:sp>
      <p:cxnSp>
        <p:nvCxnSpPr>
          <p:cNvPr id="17" name="Прямая со стрелкой 14"/>
          <p:cNvCxnSpPr/>
          <p:nvPr/>
        </p:nvCxnSpPr>
        <p:spPr>
          <a:xfrm flipH="1">
            <a:off x="6496508" y="1428036"/>
            <a:ext cx="684035" cy="188108"/>
          </a:xfrm>
          <a:prstGeom prst="straightConnector1">
            <a:avLst/>
          </a:prstGeom>
          <a:ln w="25400"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5"/>
          <p:cNvCxnSpPr/>
          <p:nvPr/>
        </p:nvCxnSpPr>
        <p:spPr>
          <a:xfrm>
            <a:off x="3932258" y="1615366"/>
            <a:ext cx="1171370" cy="1002451"/>
          </a:xfrm>
          <a:prstGeom prst="straightConnector1">
            <a:avLst/>
          </a:prstGeom>
          <a:ln w="25400"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348842" y="1616149"/>
            <a:ext cx="595837" cy="770791"/>
          </a:xfrm>
          <a:prstGeom prst="straightConnector1">
            <a:avLst/>
          </a:prstGeom>
          <a:ln w="25400"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23"/>
          <p:cNvCxnSpPr>
            <a:stCxn id="15" idx="0"/>
          </p:cNvCxnSpPr>
          <p:nvPr/>
        </p:nvCxnSpPr>
        <p:spPr>
          <a:xfrm flipV="1">
            <a:off x="4013791" y="5178056"/>
            <a:ext cx="505045" cy="805096"/>
          </a:xfrm>
          <a:prstGeom prst="straightConnector1">
            <a:avLst/>
          </a:prstGeom>
          <a:ln w="25400"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Прямоугольник 26"/>
          <p:cNvSpPr/>
          <p:nvPr/>
        </p:nvSpPr>
        <p:spPr>
          <a:xfrm>
            <a:off x="5422125" y="6023649"/>
            <a:ext cx="1495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131"/>
                </a:solidFill>
              </a:rPr>
              <a:t>Plastic </a:t>
            </a:r>
          </a:p>
          <a:p>
            <a:pPr algn="ctr"/>
            <a:r>
              <a:rPr lang="en-US" sz="1200" dirty="0" err="1" smtClean="0">
                <a:solidFill>
                  <a:srgbClr val="002131"/>
                </a:solidFill>
              </a:rPr>
              <a:t>Scintillator</a:t>
            </a:r>
            <a:endParaRPr lang="ru-RU" sz="1200" dirty="0">
              <a:solidFill>
                <a:srgbClr val="002131"/>
              </a:solidFill>
            </a:endParaRPr>
          </a:p>
        </p:txBody>
      </p:sp>
      <p:cxnSp>
        <p:nvCxnSpPr>
          <p:cNvPr id="22" name="Прямая со стрелкой 27"/>
          <p:cNvCxnSpPr>
            <a:stCxn id="21" idx="0"/>
          </p:cNvCxnSpPr>
          <p:nvPr/>
        </p:nvCxnSpPr>
        <p:spPr>
          <a:xfrm flipH="1" flipV="1">
            <a:off x="5507666" y="5252485"/>
            <a:ext cx="662286" cy="771164"/>
          </a:xfrm>
          <a:prstGeom prst="straightConnector1">
            <a:avLst/>
          </a:prstGeom>
          <a:ln w="25400"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3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358900"/>
            <a:ext cx="7313613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330 meters – magnetic </a:t>
            </a:r>
            <a:r>
              <a:rPr lang="en-US" dirty="0" err="1" smtClean="0">
                <a:solidFill>
                  <a:srgbClr val="800000"/>
                </a:solidFill>
              </a:rPr>
              <a:t>monopolium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55800" y="2946400"/>
            <a:ext cx="4286286" cy="2640212"/>
            <a:chOff x="1282918" y="1593303"/>
            <a:chExt cx="5619568" cy="3371009"/>
          </a:xfrm>
          <a:noFill/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4707" y="1936979"/>
              <a:ext cx="4607779" cy="3027333"/>
            </a:xfrm>
            <a:prstGeom prst="rect">
              <a:avLst/>
            </a:prstGeom>
            <a:grpFill/>
          </p:spPr>
        </p:pic>
        <p:cxnSp>
          <p:nvCxnSpPr>
            <p:cNvPr id="9" name="Straight Connector 8"/>
            <p:cNvCxnSpPr/>
            <p:nvPr/>
          </p:nvCxnSpPr>
          <p:spPr>
            <a:xfrm>
              <a:off x="1282918" y="1936979"/>
              <a:ext cx="1501015" cy="16676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783933" y="1936979"/>
              <a:ext cx="2296423" cy="1667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424039" y="4720587"/>
              <a:ext cx="1359894" cy="24372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83933" y="4720587"/>
              <a:ext cx="2296423" cy="14110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526673" y="1593303"/>
              <a:ext cx="30594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01493" y="1594441"/>
              <a:ext cx="30594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6101" y="4535921"/>
              <a:ext cx="30594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01493" y="4492360"/>
              <a:ext cx="30594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89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PROTON EXIT WITHIN AN LHC DIPOLE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138888"/>
            <a:ext cx="7342059" cy="2750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476097"/>
            <a:ext cx="5271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GEANT4 simulation by </a:t>
            </a:r>
            <a:r>
              <a:rPr lang="en-US" dirty="0" err="1" smtClean="0"/>
              <a:t>Matti</a:t>
            </a:r>
            <a:r>
              <a:rPr lang="en-US" dirty="0" smtClean="0"/>
              <a:t> </a:t>
            </a:r>
            <a:r>
              <a:rPr lang="en-US" dirty="0" err="1" smtClean="0"/>
              <a:t>Kalliokoski</a:t>
            </a:r>
            <a:endParaRPr lang="en-US" dirty="0" smtClean="0"/>
          </a:p>
          <a:p>
            <a:r>
              <a:rPr lang="en-US" dirty="0" smtClean="0"/>
              <a:t>- LHC dipole CAD description from the LHC data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8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62885"/>
            <a:ext cx="6477000" cy="2585669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LHC RING AS A SEARCH MACHINE FOR NEW PHYSICS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Risto Orava</a:t>
            </a:r>
          </a:p>
          <a:p>
            <a:r>
              <a:rPr lang="en-US" dirty="0" smtClean="0"/>
              <a:t>University of Helsinki, Helsinki Institute of Physics,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9352" y="6274816"/>
            <a:ext cx="3813048" cy="274320"/>
          </a:xfrm>
        </p:spPr>
        <p:txBody>
          <a:bodyPr/>
          <a:lstStyle/>
          <a:p>
            <a:r>
              <a:rPr lang="fr-FR" dirty="0" smtClean="0"/>
              <a:t>DIFFRACTION 2016  - Acireale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4816"/>
            <a:ext cx="1984248" cy="274320"/>
          </a:xfrm>
        </p:spPr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5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0038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MONOPOLIUM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0035"/>
            <a:ext cx="7772400" cy="40560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Pierre Curie suggested in 1984 that magnetic charges should exist =&gt; restoration of </a:t>
            </a:r>
            <a:r>
              <a:rPr lang="en-US" dirty="0" err="1" smtClean="0"/>
              <a:t>em</a:t>
            </a:r>
            <a:r>
              <a:rPr lang="en-US" dirty="0" smtClean="0"/>
              <a:t> symmetry in Maxwell equations</a:t>
            </a:r>
          </a:p>
          <a:p>
            <a:r>
              <a:rPr lang="en-US" dirty="0" smtClean="0"/>
              <a:t>Paul Dirac introduced magnetic monopoles in QM and arrived in charge quantization  </a:t>
            </a:r>
          </a:p>
          <a:p>
            <a:endParaRPr lang="en-US" dirty="0"/>
          </a:p>
          <a:p>
            <a:r>
              <a:rPr lang="en-US" dirty="0" smtClean="0"/>
              <a:t>‘t </a:t>
            </a:r>
            <a:r>
              <a:rPr lang="en-US" dirty="0" err="1" smtClean="0"/>
              <a:t>Hooft</a:t>
            </a:r>
            <a:r>
              <a:rPr lang="en-US" dirty="0" smtClean="0"/>
              <a:t> and </a:t>
            </a:r>
            <a:r>
              <a:rPr lang="en-US" dirty="0" err="1" smtClean="0"/>
              <a:t>Polyakov</a:t>
            </a:r>
            <a:r>
              <a:rPr lang="en-US" dirty="0" smtClean="0"/>
              <a:t> showed in 1974 that monopoles could arise as topological objects from gauge theories and therefore have natural size</a:t>
            </a:r>
          </a:p>
          <a:p>
            <a:r>
              <a:rPr lang="en-US" dirty="0" smtClean="0"/>
              <a:t>Paul Dirac: “I would be surprised if Nature had not made use of them”. </a:t>
            </a:r>
          </a:p>
          <a:p>
            <a:r>
              <a:rPr lang="en-US" dirty="0" smtClean="0"/>
              <a:t>Ed Witten: “..almost all theoretical physicists believe in their existence”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0" y="2611822"/>
            <a:ext cx="3670300" cy="7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0038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MONOPOLIUM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56384"/>
            <a:ext cx="7313613" cy="40560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quantization condition leads to a strong magnetic force even for the weakest (n = 1) monopole: </a:t>
            </a:r>
          </a:p>
          <a:p>
            <a:endParaRPr lang="en-US" dirty="0"/>
          </a:p>
          <a:p>
            <a:r>
              <a:rPr lang="en-US" dirty="0" smtClean="0"/>
              <a:t>Paul Dirac (1934): “The attractive force between two magnetic poles is 4692 ¼ times that between the electron and the proton. This very large force may perhaps account for why the monopoles have never separated.”</a:t>
            </a:r>
          </a:p>
          <a:p>
            <a:r>
              <a:rPr lang="en-US" dirty="0" err="1" smtClean="0"/>
              <a:t>Yakon</a:t>
            </a:r>
            <a:r>
              <a:rPr lang="en-US" dirty="0" smtClean="0"/>
              <a:t> </a:t>
            </a:r>
            <a:r>
              <a:rPr lang="en-US" dirty="0" err="1" smtClean="0"/>
              <a:t>Zeldovich</a:t>
            </a:r>
            <a:r>
              <a:rPr lang="en-US" dirty="0" smtClean="0"/>
              <a:t> (1979): “Monopoles are not seen because they are bound due to their strong magnetic forces.”                   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21</a:t>
            </a:fld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724404" y="527427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2056" y="5152931"/>
            <a:ext cx="3409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MONOPOLIUM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2005692"/>
            <a:ext cx="2171700" cy="7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6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794" y="219076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MONOPOLIUM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794" y="1163638"/>
            <a:ext cx="8090044" cy="405606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monopolium</a:t>
            </a:r>
            <a:r>
              <a:rPr lang="en-US" sz="2000" dirty="0" smtClean="0"/>
              <a:t> is a monopole – </a:t>
            </a:r>
            <a:r>
              <a:rPr lang="en-US" sz="2000" dirty="0" err="1" smtClean="0"/>
              <a:t>antimonopole</a:t>
            </a:r>
            <a:r>
              <a:rPr lang="en-US" sz="2000" dirty="0" smtClean="0"/>
              <a:t> bound state whose dual object (B &lt;-&gt; E) is the </a:t>
            </a:r>
            <a:r>
              <a:rPr lang="en-US" sz="2000" dirty="0" err="1" smtClean="0"/>
              <a:t>positronium</a:t>
            </a:r>
            <a:endParaRPr lang="en-US" sz="2000" dirty="0" smtClean="0"/>
          </a:p>
          <a:p>
            <a:r>
              <a:rPr lang="en-US" sz="2000" dirty="0" smtClean="0"/>
              <a:t>the lowest </a:t>
            </a:r>
            <a:r>
              <a:rPr lang="en-US" sz="2000" dirty="0" err="1" smtClean="0"/>
              <a:t>monopolium</a:t>
            </a:r>
            <a:r>
              <a:rPr lang="en-US" sz="2000" dirty="0" smtClean="0"/>
              <a:t> state is also a scalar and disintegrates into an even number of photons</a:t>
            </a:r>
          </a:p>
          <a:p>
            <a:r>
              <a:rPr lang="en-US" sz="2000" dirty="0" smtClean="0"/>
              <a:t>differences: (a) coupling g &gt;&gt; e, (b) topology of the monopole: finite size =&gt;         Coulomb interaction acts at long distances only,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(c) mass of the monopole, m, and mass of the </a:t>
            </a:r>
            <a:r>
              <a:rPr lang="en-US" sz="2000" dirty="0" err="1" smtClean="0"/>
              <a:t>monopolium</a:t>
            </a:r>
            <a:r>
              <a:rPr lang="en-US" sz="2000" dirty="0" smtClean="0"/>
              <a:t>, M (i.e.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m</a:t>
            </a:r>
            <a:r>
              <a:rPr lang="en-US" sz="2000" dirty="0"/>
              <a:t>)</a:t>
            </a:r>
            <a:r>
              <a:rPr lang="en-US" sz="2000" dirty="0" smtClean="0"/>
              <a:t> are unknown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974" y="3759768"/>
            <a:ext cx="2969326" cy="154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7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9238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MONOPOLIUM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17600"/>
            <a:ext cx="7313613" cy="4056062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Epele</a:t>
            </a:r>
            <a:r>
              <a:rPr lang="en-US" sz="2000" dirty="0" smtClean="0"/>
              <a:t>, </a:t>
            </a:r>
            <a:r>
              <a:rPr lang="en-US" sz="2000" dirty="0" err="1" smtClean="0"/>
              <a:t>Fanchiotti</a:t>
            </a:r>
            <a:r>
              <a:rPr lang="en-US" sz="2000" dirty="0" smtClean="0"/>
              <a:t>, Garcia Canal and Vento proposed (2008) that </a:t>
            </a:r>
            <a:r>
              <a:rPr lang="en-US" sz="2000" dirty="0" err="1" smtClean="0"/>
              <a:t>monopolium</a:t>
            </a:r>
            <a:r>
              <a:rPr lang="en-US" sz="2000" dirty="0" smtClean="0"/>
              <a:t> might be easier to detect than a monopole by itself – look at the photon-photon interaction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10702" y="2171775"/>
            <a:ext cx="3797438" cy="1675012"/>
            <a:chOff x="1282918" y="1593303"/>
            <a:chExt cx="5619568" cy="3371009"/>
          </a:xfrm>
          <a:noFill/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4707" y="1936979"/>
              <a:ext cx="4607779" cy="3027333"/>
            </a:xfrm>
            <a:prstGeom prst="rect">
              <a:avLst/>
            </a:prstGeom>
            <a:grpFill/>
          </p:spPr>
        </p:pic>
        <p:cxnSp>
          <p:nvCxnSpPr>
            <p:cNvPr id="9" name="Straight Connector 8"/>
            <p:cNvCxnSpPr/>
            <p:nvPr/>
          </p:nvCxnSpPr>
          <p:spPr>
            <a:xfrm>
              <a:off x="1282918" y="1936979"/>
              <a:ext cx="1501015" cy="16676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783933" y="1936979"/>
              <a:ext cx="2296423" cy="166761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424039" y="4720587"/>
              <a:ext cx="1359894" cy="24372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83933" y="4720587"/>
              <a:ext cx="2296423" cy="141105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526673" y="1593303"/>
              <a:ext cx="30594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01493" y="1594441"/>
              <a:ext cx="30594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6101" y="4535921"/>
              <a:ext cx="30594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01493" y="4492360"/>
              <a:ext cx="30594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</a:t>
              </a:r>
              <a:endParaRPr lang="en-US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2610441"/>
            <a:ext cx="2489200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00" y="4038600"/>
            <a:ext cx="3784600" cy="723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765" y="4845641"/>
            <a:ext cx="6845300" cy="1016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14400" y="5791200"/>
            <a:ext cx="61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Luis N. </a:t>
            </a:r>
            <a:r>
              <a:rPr lang="en-US" sz="1200" dirty="0" err="1" smtClean="0"/>
              <a:t>Epele</a:t>
            </a:r>
            <a:r>
              <a:rPr lang="en-US" sz="1200" dirty="0" smtClean="0"/>
              <a:t> et al., “</a:t>
            </a:r>
            <a:r>
              <a:rPr lang="en-US" sz="1200" dirty="0" err="1" smtClean="0"/>
              <a:t>Monopolium</a:t>
            </a:r>
            <a:r>
              <a:rPr lang="en-US" sz="1200" dirty="0" smtClean="0"/>
              <a:t> detection at the LHC”, </a:t>
            </a:r>
            <a:r>
              <a:rPr lang="ro-RO" sz="1200" dirty="0"/>
              <a:t>arXiv:1107.3684v1 [hep-ph] 19 Jul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503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MONOPOLIUM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36" y="1689099"/>
            <a:ext cx="5879352" cy="3682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98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12938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400 meters – W</a:t>
            </a:r>
            <a:r>
              <a:rPr lang="en-US" baseline="30000" dirty="0" smtClean="0">
                <a:solidFill>
                  <a:srgbClr val="800000"/>
                </a:solidFill>
              </a:rPr>
              <a:t>+</a:t>
            </a:r>
            <a:r>
              <a:rPr lang="en-US" dirty="0" smtClean="0">
                <a:solidFill>
                  <a:srgbClr val="800000"/>
                </a:solidFill>
              </a:rPr>
              <a:t>W</a:t>
            </a:r>
            <a:r>
              <a:rPr lang="en-US" baseline="30000" dirty="0" smtClean="0">
                <a:solidFill>
                  <a:srgbClr val="800000"/>
                </a:solidFill>
              </a:rPr>
              <a:t>-</a:t>
            </a:r>
            <a:r>
              <a:rPr lang="en-US" dirty="0" smtClean="0">
                <a:solidFill>
                  <a:srgbClr val="800000"/>
                </a:solidFill>
              </a:rPr>
              <a:t> pairs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2986897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3538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WW PAIR PRODUCTION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5969000" cy="4737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6305797"/>
            <a:ext cx="637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Piotr</a:t>
            </a:r>
            <a:r>
              <a:rPr lang="ru-RU" sz="1200" dirty="0"/>
              <a:t> </a:t>
            </a:r>
            <a:r>
              <a:rPr lang="ru-RU" sz="1200" dirty="0" err="1"/>
              <a:t>Lebiedowicz</a:t>
            </a:r>
            <a:r>
              <a:rPr lang="ru-RU" sz="1200" dirty="0"/>
              <a:t>, </a:t>
            </a:r>
            <a:r>
              <a:rPr lang="ru-RU" sz="1200" i="1" dirty="0" err="1"/>
              <a:t>Roman</a:t>
            </a:r>
            <a:r>
              <a:rPr lang="ru-RU" sz="1200" i="1" dirty="0"/>
              <a:t> </a:t>
            </a:r>
            <a:r>
              <a:rPr lang="ru-RU" sz="1200" i="1" dirty="0" err="1"/>
              <a:t>Pasechnik</a:t>
            </a:r>
            <a:r>
              <a:rPr lang="ru-RU" sz="1200" i="1" dirty="0"/>
              <a:t> </a:t>
            </a:r>
            <a:r>
              <a:rPr lang="ru-RU" sz="1200" i="1" dirty="0" err="1"/>
              <a:t>and</a:t>
            </a:r>
            <a:r>
              <a:rPr lang="ru-RU" sz="1200" i="1" dirty="0"/>
              <a:t> </a:t>
            </a:r>
            <a:r>
              <a:rPr lang="ru-RU" sz="1200" i="1" dirty="0" err="1"/>
              <a:t>Antoni</a:t>
            </a:r>
            <a:r>
              <a:rPr lang="ru-RU" sz="1200" i="1" dirty="0"/>
              <a:t> </a:t>
            </a:r>
            <a:r>
              <a:rPr lang="ru-RU" sz="1200" i="1" dirty="0" err="1"/>
              <a:t>Szczurek</a:t>
            </a:r>
            <a:r>
              <a:rPr lang="ru-RU" sz="1200" i="1" dirty="0"/>
              <a:t>, </a:t>
            </a:r>
            <a:r>
              <a:rPr lang="ru-RU" sz="1200" dirty="0" smtClean="0"/>
              <a:t>arXiv</a:t>
            </a:r>
            <a:r>
              <a:rPr lang="ru-RU" sz="1200" dirty="0"/>
              <a:t>:1203.1832v2 [</a:t>
            </a:r>
            <a:r>
              <a:rPr lang="ru-RU" sz="1200" dirty="0" err="1"/>
              <a:t>hep-ph</a:t>
            </a:r>
            <a:r>
              <a:rPr lang="ru-RU" sz="1200" dirty="0"/>
              <a:t>] 18 </a:t>
            </a:r>
            <a:r>
              <a:rPr lang="ru-RU" sz="1200" dirty="0" err="1"/>
              <a:t>Feb</a:t>
            </a:r>
            <a:r>
              <a:rPr lang="ru-RU" sz="1200" dirty="0"/>
              <a:t> 2013.</a:t>
            </a:r>
            <a:endParaRPr lang="en-US" sz="1200" dirty="0"/>
          </a:p>
          <a:p>
            <a:r>
              <a:rPr lang="en-US" sz="1200" i="1" dirty="0"/>
              <a:t>two-photon processes at high luminosity at the LHC</a:t>
            </a:r>
            <a:r>
              <a:rPr lang="en-US" sz="1200" dirty="0"/>
              <a:t>, arXiv:0912.5161v1 [</a:t>
            </a:r>
            <a:r>
              <a:rPr lang="en-US" sz="1200" dirty="0" err="1"/>
              <a:t>hep-ph</a:t>
            </a:r>
            <a:r>
              <a:rPr lang="en-US" sz="1200" dirty="0"/>
              <a:t>] 28 Dec 2009.</a:t>
            </a:r>
          </a:p>
        </p:txBody>
      </p:sp>
    </p:spTree>
    <p:extLst>
      <p:ext uri="{BB962C8B-B14F-4D97-AF65-F5344CB8AC3E}">
        <p14:creationId xmlns:p14="http://schemas.microsoft.com/office/powerpoint/2010/main" val="390943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5626100" cy="4622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338138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WW PAIR PRODUCTION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28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349971" y="2105189"/>
            <a:ext cx="1592636" cy="11216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14833" y="3332034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z</a:t>
            </a:r>
            <a:r>
              <a:rPr lang="en-US" sz="2400" b="1" baseline="-25000" dirty="0" err="1" smtClean="0"/>
              <a:t>hit</a:t>
            </a:r>
            <a:endParaRPr lang="en-US" sz="2400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828962" y="3094722"/>
            <a:ext cx="11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pipe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76" y="4784136"/>
            <a:ext cx="20350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meas</a:t>
            </a:r>
            <a:r>
              <a:rPr lang="en-US" dirty="0" smtClean="0"/>
              <a:t> = (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hit</a:t>
            </a:r>
            <a:r>
              <a:rPr lang="en-US" dirty="0" smtClean="0"/>
              <a:t> + D)/c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= 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det</a:t>
            </a:r>
            <a:r>
              <a:rPr lang="en-US" dirty="0" smtClean="0"/>
              <a:t>/c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T = </a:t>
            </a:r>
            <a:r>
              <a:rPr lang="en-US" dirty="0" err="1" smtClean="0">
                <a:cs typeface="Symbol" charset="2"/>
              </a:rPr>
              <a:t>T</a:t>
            </a:r>
            <a:r>
              <a:rPr lang="en-US" baseline="-25000" dirty="0" err="1" smtClean="0">
                <a:cs typeface="Symbol" charset="2"/>
              </a:rPr>
              <a:t>meas</a:t>
            </a:r>
            <a:r>
              <a:rPr lang="en-US" dirty="0" smtClean="0">
                <a:cs typeface="Symbol" charset="2"/>
              </a:rPr>
              <a:t> – T</a:t>
            </a:r>
            <a:r>
              <a:rPr lang="en-US" baseline="-25000" dirty="0" smtClean="0">
                <a:cs typeface="Symbol" charset="2"/>
              </a:rPr>
              <a:t>0</a:t>
            </a:r>
          </a:p>
          <a:p>
            <a:r>
              <a:rPr lang="en-US" sz="2400" dirty="0" err="1" smtClean="0">
                <a:cs typeface="Symbol" charset="2"/>
              </a:rPr>
              <a:t>z</a:t>
            </a:r>
            <a:r>
              <a:rPr lang="en-US" sz="2400" baseline="-25000" dirty="0" err="1" smtClean="0">
                <a:cs typeface="Symbol" charset="2"/>
              </a:rPr>
              <a:t>hit</a:t>
            </a:r>
            <a:r>
              <a:rPr lang="en-US" sz="2400" dirty="0" smtClean="0">
                <a:cs typeface="Symbol" charset="2"/>
              </a:rPr>
              <a:t> = </a:t>
            </a:r>
            <a:r>
              <a:rPr lang="en-US" sz="2400" dirty="0" err="1" smtClean="0">
                <a:cs typeface="Symbol" charset="2"/>
              </a:rPr>
              <a:t>z</a:t>
            </a:r>
            <a:r>
              <a:rPr lang="en-US" sz="2400" baseline="-25000" dirty="0" err="1" smtClean="0">
                <a:cs typeface="Symbol" charset="2"/>
              </a:rPr>
              <a:t>det</a:t>
            </a:r>
            <a:r>
              <a:rPr lang="en-US" sz="2400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–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T × c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453857" y="3226850"/>
            <a:ext cx="45719" cy="11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32404" y="3228295"/>
            <a:ext cx="4354804" cy="9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25547" y="3332034"/>
            <a:ext cx="4354804" cy="9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65447" y="4349464"/>
            <a:ext cx="4354804" cy="9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25547" y="2203329"/>
            <a:ext cx="4354804" cy="9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85925" y="2433167"/>
            <a:ext cx="35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baseline="-25000" dirty="0"/>
          </a:p>
        </p:txBody>
      </p:sp>
      <p:sp>
        <p:nvSpPr>
          <p:cNvPr id="34" name="Oval 33"/>
          <p:cNvSpPr/>
          <p:nvPr/>
        </p:nvSpPr>
        <p:spPr>
          <a:xfrm>
            <a:off x="1344032" y="2213230"/>
            <a:ext cx="242831" cy="214613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32404" y="2105189"/>
            <a:ext cx="4388317" cy="14202"/>
          </a:xfrm>
          <a:prstGeom prst="line">
            <a:avLst/>
          </a:prstGeom>
          <a:ln w="76200" cmpd="tri">
            <a:solidFill>
              <a:srgbClr val="396D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904116" y="335757"/>
            <a:ext cx="4301091" cy="1171572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800000"/>
                </a:solidFill>
              </a:rPr>
              <a:t>pinpointing the </a:t>
            </a:r>
            <a:br>
              <a:rPr lang="en-US" sz="4000" b="1" dirty="0" smtClean="0">
                <a:solidFill>
                  <a:srgbClr val="800000"/>
                </a:solidFill>
              </a:rPr>
            </a:br>
            <a:r>
              <a:rPr lang="en-US" sz="4000" b="1" dirty="0" smtClean="0">
                <a:solidFill>
                  <a:srgbClr val="800000"/>
                </a:solidFill>
              </a:rPr>
              <a:t>proton exit points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20251" y="1939989"/>
            <a:ext cx="92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709" y="335757"/>
            <a:ext cx="2623034" cy="1566856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2335406" y="2119391"/>
            <a:ext cx="1607201" cy="1107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937510" y="2119392"/>
            <a:ext cx="0" cy="11074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54642" y="2544007"/>
            <a:ext cx="298946" cy="221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16937" y="3341935"/>
            <a:ext cx="557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z</a:t>
            </a:r>
            <a:r>
              <a:rPr lang="en-US" sz="2400" b="1" baseline="-25000" dirty="0" err="1" smtClean="0"/>
              <a:t>det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418195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1184"/>
            <a:ext cx="7313613" cy="116794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USING TIMING INFORMATION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2362"/>
            <a:ext cx="4773639" cy="4645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2374" y="4146188"/>
            <a:ext cx="2435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no. of z-hits in a detector </a:t>
            </a:r>
          </a:p>
          <a:p>
            <a:r>
              <a:rPr lang="en-US" dirty="0" smtClean="0"/>
              <a:t>at 50 cm from the beam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71796" y="2707269"/>
            <a:ext cx="2293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pipe z-hits,</a:t>
            </a:r>
          </a:p>
          <a:p>
            <a:r>
              <a:rPr lang="en-US" dirty="0" smtClean="0"/>
              <a:t>using time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8919" y="1961424"/>
            <a:ext cx="39421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no. of hits along the z-axis: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peak at ≈50 cm from the impact point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most within </a:t>
            </a:r>
            <a:r>
              <a:rPr lang="en-US" dirty="0"/>
              <a:t>≈</a:t>
            </a:r>
            <a:r>
              <a:rPr lang="en-US" dirty="0" smtClean="0"/>
              <a:t>2 m, long tail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FWHM </a:t>
            </a:r>
            <a:r>
              <a:rPr lang="en-US" dirty="0"/>
              <a:t>≈</a:t>
            </a:r>
            <a:r>
              <a:rPr lang="en-US" dirty="0" smtClean="0"/>
              <a:t>1 m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by using time information: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peak at </a:t>
            </a:r>
            <a:r>
              <a:rPr lang="en-US" dirty="0"/>
              <a:t>≈</a:t>
            </a:r>
            <a:r>
              <a:rPr lang="en-US" dirty="0" smtClean="0"/>
              <a:t>30 cm from the impact point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FWHM </a:t>
            </a:r>
            <a:r>
              <a:rPr lang="en-US" dirty="0"/>
              <a:t>≈</a:t>
            </a:r>
            <a:r>
              <a:rPr lang="en-US" dirty="0" smtClean="0"/>
              <a:t>30 cm</a:t>
            </a:r>
          </a:p>
          <a:p>
            <a:pPr marL="285750" indent="-285750">
              <a:buFont typeface="Symbol" charset="0"/>
              <a:buChar char=""/>
            </a:pPr>
            <a:r>
              <a:rPr lang="en-US" dirty="0" err="1" smtClean="0"/>
              <a:t>localise</a:t>
            </a:r>
            <a:r>
              <a:rPr lang="en-US" dirty="0" smtClean="0"/>
              <a:t> the exit point within </a:t>
            </a:r>
            <a:r>
              <a:rPr lang="en-US" dirty="0"/>
              <a:t>≈</a:t>
            </a:r>
            <a:r>
              <a:rPr lang="en-US" dirty="0" smtClean="0"/>
              <a:t>30 cm</a:t>
            </a:r>
          </a:p>
          <a:p>
            <a:pPr marL="285750" indent="-285750">
              <a:buFont typeface="Symbol" charset="0"/>
              <a:buChar char=""/>
            </a:pPr>
            <a:endParaRPr lang="en-US" dirty="0"/>
          </a:p>
          <a:p>
            <a:r>
              <a:rPr lang="en-US" dirty="0" smtClean="0"/>
              <a:t>impact points simulated to a few cm’s for </a:t>
            </a:r>
          </a:p>
          <a:p>
            <a:r>
              <a:rPr lang="en-US" dirty="0" smtClean="0"/>
              <a:t>a fixed </a:t>
            </a:r>
            <a:r>
              <a:rPr lang="en-US" dirty="0" err="1" smtClean="0"/>
              <a:t>ξ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646" y="6380409"/>
            <a:ext cx="25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by Jerry </a:t>
            </a:r>
            <a:r>
              <a:rPr lang="en-US" dirty="0" err="1" smtClean="0"/>
              <a:t>Lämsä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21388" y="5488797"/>
            <a:ext cx="1483056" cy="851848"/>
          </a:xfrm>
        </p:spPr>
        <p:txBody>
          <a:bodyPr/>
          <a:lstStyle/>
          <a:p>
            <a:fld id="{26876D6D-1C0B-F547-AB70-D90E164F753C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6064" y="655638"/>
            <a:ext cx="7313613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720808"/>
                </a:solidFill>
              </a:rPr>
              <a:t>THE PLAN</a:t>
            </a:r>
            <a:endParaRPr lang="en-US" b="1" dirty="0">
              <a:solidFill>
                <a:srgbClr val="720808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6800" y="1887538"/>
            <a:ext cx="7313613" cy="4056062"/>
          </a:xfrm>
        </p:spPr>
        <p:txBody>
          <a:bodyPr/>
          <a:lstStyle/>
          <a:p>
            <a:endParaRPr lang="en-US" b="1" dirty="0" smtClean="0">
              <a:solidFill>
                <a:srgbClr val="800000"/>
              </a:solidFill>
            </a:endParaRPr>
          </a:p>
          <a:p>
            <a:pPr lvl="1"/>
            <a:r>
              <a:rPr lang="en-US" dirty="0" smtClean="0"/>
              <a:t>PROTONS EXITING THE LHC RING</a:t>
            </a:r>
          </a:p>
          <a:p>
            <a:pPr lvl="1"/>
            <a:r>
              <a:rPr lang="en-US" dirty="0" smtClean="0"/>
              <a:t>TAGGING PHYSICS PROCESSES</a:t>
            </a:r>
          </a:p>
          <a:p>
            <a:pPr lvl="1"/>
            <a:r>
              <a:rPr lang="en-US" dirty="0" smtClean="0"/>
              <a:t>FURTHER DEVELOPMENT</a:t>
            </a:r>
          </a:p>
          <a:p>
            <a:pPr lvl="1"/>
            <a:r>
              <a:rPr lang="en-US" dirty="0" smtClean="0"/>
              <a:t>SUMMARY </a:t>
            </a:r>
          </a:p>
          <a:p>
            <a:pPr lvl="1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1763888"/>
            <a:ext cx="6835422" cy="22747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4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92338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150 to 400 meters - anomalous couplings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W’W’/Z’Z’, SUSY, ALRGE EXTRA DIMENSIONS...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7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3613" cy="483080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338138"/>
            <a:ext cx="7721600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ANOMALOUS COUPLINGS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907" y="6202404"/>
            <a:ext cx="5188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E</a:t>
            </a:r>
            <a:r>
              <a:rPr lang="en-US" sz="1200" dirty="0"/>
              <a:t>. </a:t>
            </a:r>
            <a:r>
              <a:rPr lang="en-US" sz="1200" dirty="0" err="1"/>
              <a:t>Chapon</a:t>
            </a:r>
            <a:r>
              <a:rPr lang="en-US" sz="1200" dirty="0"/>
              <a:t>, C. </a:t>
            </a:r>
            <a:r>
              <a:rPr lang="en-US" sz="1200" dirty="0" err="1"/>
              <a:t>Royon</a:t>
            </a:r>
            <a:r>
              <a:rPr lang="en-US" sz="1200" dirty="0"/>
              <a:t>, and O. </a:t>
            </a:r>
            <a:r>
              <a:rPr lang="en-US" sz="1200" dirty="0" err="1"/>
              <a:t>Kepka</a:t>
            </a:r>
            <a:r>
              <a:rPr lang="en-US" sz="1200" dirty="0"/>
              <a:t>. \Anomalous quartic</a:t>
            </a:r>
          </a:p>
          <a:p>
            <a:r>
              <a:rPr lang="fr-FR" sz="1200" dirty="0" smtClean="0"/>
              <a:t>Phys</a:t>
            </a:r>
            <a:r>
              <a:rPr lang="fr-FR" sz="1200" dirty="0"/>
              <a:t>. </a:t>
            </a:r>
            <a:r>
              <a:rPr lang="fr-FR" sz="1200" dirty="0" err="1"/>
              <a:t>Rev</a:t>
            </a:r>
            <a:r>
              <a:rPr lang="fr-FR" sz="1200" dirty="0"/>
              <a:t>. D81 (2010), p. 074003. </a:t>
            </a:r>
            <a:r>
              <a:rPr lang="fr-FR" sz="1200" dirty="0" err="1"/>
              <a:t>doi</a:t>
            </a:r>
            <a:r>
              <a:rPr lang="fr-FR" sz="1200" dirty="0"/>
              <a:t>: 10.1103/PhysRevD.81.074003.</a:t>
            </a:r>
          </a:p>
          <a:p>
            <a:r>
              <a:rPr lang="fr-FR" sz="1200" dirty="0" err="1"/>
              <a:t>arXiv</a:t>
            </a:r>
            <a:r>
              <a:rPr lang="fr-FR" sz="1200" dirty="0"/>
              <a:t>: 0912.5161 [hep-ph]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98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47838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427 meters - SM Higgs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2872597"/>
            <a:ext cx="3591034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3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4062"/>
            <a:ext cx="7313613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860908"/>
                </a:solidFill>
              </a:rPr>
              <a:t>connecting cryostat at 420m</a:t>
            </a:r>
            <a:endParaRPr lang="en-US" b="1" dirty="0">
              <a:solidFill>
                <a:srgbClr val="86090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278" y="1359741"/>
            <a:ext cx="3253736" cy="3407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00" y="1371599"/>
            <a:ext cx="4098544" cy="3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1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34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3331" y="10749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SM Higgs – exit points: z, </a:t>
            </a:r>
            <a:r>
              <a:rPr lang="en-US" dirty="0" err="1" smtClean="0">
                <a:solidFill>
                  <a:srgbClr val="800000"/>
                </a:solidFill>
              </a:rPr>
              <a:t>p</a:t>
            </a:r>
            <a:r>
              <a:rPr lang="en-US" baseline="-25000" dirty="0" err="1" smtClean="0">
                <a:solidFill>
                  <a:srgbClr val="800000"/>
                </a:solidFill>
              </a:rPr>
              <a:t>T</a:t>
            </a:r>
            <a:r>
              <a:rPr lang="en-US" dirty="0" smtClean="0">
                <a:solidFill>
                  <a:srgbClr val="800000"/>
                </a:solidFill>
              </a:rPr>
              <a:t>, </a:t>
            </a:r>
            <a:r>
              <a:rPr lang="en-US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f</a:t>
            </a:r>
            <a:endParaRPr lang="en-US" dirty="0">
              <a:solidFill>
                <a:srgbClr val="800000"/>
              </a:solidFill>
              <a:latin typeface="Symbol" charset="2"/>
              <a:cs typeface="Symbol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99" y="1196747"/>
            <a:ext cx="5237402" cy="52224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89600" y="1917700"/>
            <a:ext cx="3142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</a:rPr>
              <a:t>measure exit point to 10 cm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</a:rPr>
              <a:t>azimuthal angle measurable in selected locations</a:t>
            </a:r>
          </a:p>
        </p:txBody>
      </p:sp>
    </p:spTree>
    <p:extLst>
      <p:ext uri="{BB962C8B-B14F-4D97-AF65-F5344CB8AC3E}">
        <p14:creationId xmlns:p14="http://schemas.microsoft.com/office/powerpoint/2010/main" val="417867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8138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SM HIGGS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06500"/>
            <a:ext cx="6388100" cy="45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5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36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</p:spPr>
        <p:txBody>
          <a:bodyPr/>
          <a:lstStyle/>
          <a:p>
            <a:r>
              <a:rPr lang="en-GB" dirty="0" smtClean="0">
                <a:solidFill>
                  <a:srgbClr val="800000"/>
                </a:solidFill>
              </a:rPr>
              <a:t>CEP Higgs?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" y="1669986"/>
            <a:ext cx="8966199" cy="3182845"/>
          </a:xfr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457200" y="566420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Matti</a:t>
            </a:r>
            <a:r>
              <a:rPr lang="en-US" dirty="0" smtClean="0"/>
              <a:t> </a:t>
            </a:r>
            <a:r>
              <a:rPr lang="en-US" dirty="0" err="1" smtClean="0"/>
              <a:t>Kalliokoski</a:t>
            </a:r>
            <a:r>
              <a:rPr lang="en-US" dirty="0" smtClean="0"/>
              <a:t> - Diffraction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0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37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800000"/>
                </a:solidFill>
              </a:rPr>
              <a:t>CEP Higgs?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" y="1669986"/>
            <a:ext cx="8966198" cy="3182845"/>
          </a:xfr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346494" y="593131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Matti</a:t>
            </a:r>
            <a:r>
              <a:rPr lang="en-US" dirty="0" smtClean="0"/>
              <a:t> </a:t>
            </a:r>
            <a:r>
              <a:rPr lang="en-US" dirty="0" err="1" smtClean="0"/>
              <a:t>Kalliokoski</a:t>
            </a:r>
            <a:r>
              <a:rPr lang="en-US" dirty="0" smtClean="0"/>
              <a:t> - Diffraction 2016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414732" y="2441275"/>
            <a:ext cx="379562" cy="73324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776431" y="2441275"/>
            <a:ext cx="408945" cy="73324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14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290638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&gt; 420 meters – CEP gluon jets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38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29002" y="2524602"/>
            <a:ext cx="5322836" cy="2951495"/>
            <a:chOff x="1411502" y="1577113"/>
            <a:chExt cx="5322836" cy="2951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502" y="1577113"/>
              <a:ext cx="4968704" cy="2951495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5833181" y="2791351"/>
              <a:ext cx="404695" cy="167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833181" y="2958832"/>
              <a:ext cx="404695" cy="2512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37876" y="254221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558ED5"/>
                  </a:solidFill>
                </a:rPr>
                <a:t>JET</a:t>
              </a:r>
              <a:endParaRPr lang="en-US" b="1" dirty="0">
                <a:solidFill>
                  <a:srgbClr val="558ED5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41895" y="3025387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558ED5"/>
                  </a:solidFill>
                </a:rPr>
                <a:t>JET</a:t>
              </a:r>
              <a:endParaRPr lang="en-US" b="1" dirty="0">
                <a:solidFill>
                  <a:srgbClr val="558E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788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2738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CEP AND GLUON JETS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6527800" cy="462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5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9714"/>
            <a:ext cx="7313613" cy="8683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860908"/>
                </a:solidFill>
              </a:rPr>
              <a:t>CENTRAL EXCLUSIVE PRODUCTION</a:t>
            </a:r>
            <a:endParaRPr lang="en-US" sz="4000" b="1" dirty="0">
              <a:solidFill>
                <a:srgbClr val="86090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371599"/>
            <a:ext cx="7313613" cy="48668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663145">
            <a:off x="7650291" y="2443309"/>
            <a:ext cx="3027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764376">
            <a:off x="1296695" y="4102161"/>
            <a:ext cx="3027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2607" y="2023729"/>
            <a:ext cx="212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CENTRAL SYSTEM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125316"/>
              </p:ext>
            </p:extLst>
          </p:nvPr>
        </p:nvGraphicFramePr>
        <p:xfrm>
          <a:off x="6067821" y="1908346"/>
          <a:ext cx="1716589" cy="48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4" name="Equation" r:id="rId4" imgW="495300" imgH="177800" progId="Equation.3">
                  <p:embed/>
                </p:oleObj>
              </mc:Choice>
              <mc:Fallback>
                <p:oleObj name="Equation" r:id="rId4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7821" y="1908346"/>
                        <a:ext cx="1716589" cy="48471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71221" y="1562064"/>
            <a:ext cx="199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FFFFFF"/>
                </a:solidFill>
              </a:rPr>
              <a:t>pp</a:t>
            </a:r>
            <a:r>
              <a:rPr lang="en-US" sz="2400" i="1" dirty="0" smtClean="0">
                <a:solidFill>
                  <a:srgbClr val="FFFFFF"/>
                </a:solidFill>
              </a:rPr>
              <a:t> -&gt; p + M + p</a:t>
            </a:r>
            <a:endParaRPr lang="en-US" sz="2400" i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774357">
            <a:off x="2356555" y="3803594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void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774357">
            <a:off x="6417731" y="2754605"/>
            <a:ext cx="57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void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7913" y="5104034"/>
            <a:ext cx="394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X</a:t>
            </a:r>
            <a:endParaRPr lang="en-US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19679" y="2322268"/>
            <a:ext cx="155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J</a:t>
            </a:r>
            <a:r>
              <a:rPr lang="en-US" b="1" i="1" baseline="30000" dirty="0" smtClean="0">
                <a:solidFill>
                  <a:schemeClr val="bg1"/>
                </a:solidFill>
              </a:rPr>
              <a:t>PC</a:t>
            </a:r>
            <a:r>
              <a:rPr lang="en-US" b="1" i="1" dirty="0" smtClean="0">
                <a:solidFill>
                  <a:schemeClr val="bg1"/>
                </a:solidFill>
              </a:rPr>
              <a:t> = 0</a:t>
            </a:r>
            <a:r>
              <a:rPr lang="en-US" b="1" i="1" baseline="30000" dirty="0" smtClean="0">
                <a:solidFill>
                  <a:schemeClr val="bg1"/>
                </a:solidFill>
              </a:rPr>
              <a:t>++</a:t>
            </a:r>
            <a:r>
              <a:rPr lang="en-US" b="1" i="1" dirty="0" smtClean="0">
                <a:solidFill>
                  <a:schemeClr val="bg1"/>
                </a:solidFill>
              </a:rPr>
              <a:t>, 2</a:t>
            </a:r>
            <a:r>
              <a:rPr lang="en-US" b="1" i="1" baseline="30000" dirty="0" smtClean="0">
                <a:solidFill>
                  <a:schemeClr val="bg1"/>
                </a:solidFill>
              </a:rPr>
              <a:t>++</a:t>
            </a:r>
            <a:r>
              <a:rPr lang="en-US" b="1" i="1" dirty="0" smtClean="0">
                <a:solidFill>
                  <a:schemeClr val="bg1"/>
                </a:solidFill>
              </a:rPr>
              <a:t>,...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591" y="4691546"/>
            <a:ext cx="5153422" cy="15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6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838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CEP JET ACCEPTANCE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058474" cy="454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7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2027238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40-60 meters – high-t elastic scattering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41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3187700"/>
            <a:ext cx="38608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5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838"/>
            <a:ext cx="7747000" cy="8683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HIGH-t ELASTIC SCATTERING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95970"/>
            <a:ext cx="4686300" cy="48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0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98638"/>
            <a:ext cx="7313613" cy="16811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DISORIENTED CHIRAL CONDENSATES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43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900" y="4552767"/>
            <a:ext cx="783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J.D. </a:t>
            </a:r>
            <a:r>
              <a:rPr lang="ru-RU" dirty="0" err="1"/>
              <a:t>Bjorken</a:t>
            </a:r>
            <a:r>
              <a:rPr lang="ru-RU" dirty="0"/>
              <a:t>, K.L. </a:t>
            </a:r>
            <a:r>
              <a:rPr lang="ru-RU" dirty="0" err="1"/>
              <a:t>Kowalski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C.C. </a:t>
            </a:r>
            <a:r>
              <a:rPr lang="ru-RU" dirty="0" err="1"/>
              <a:t>Taylor</a:t>
            </a:r>
            <a:r>
              <a:rPr lang="ru-RU" dirty="0"/>
              <a:t>, </a:t>
            </a:r>
            <a:r>
              <a:rPr lang="ru-RU" i="1" dirty="0" err="1"/>
              <a:t>Observing</a:t>
            </a:r>
            <a:r>
              <a:rPr lang="ru-RU" i="1" dirty="0"/>
              <a:t> </a:t>
            </a:r>
            <a:r>
              <a:rPr lang="ru-RU" i="1" dirty="0" err="1"/>
              <a:t>disoriented</a:t>
            </a:r>
            <a:r>
              <a:rPr lang="ru-RU" i="1" dirty="0"/>
              <a:t> </a:t>
            </a:r>
            <a:r>
              <a:rPr lang="ru-RU" i="1" dirty="0" err="1"/>
              <a:t>chiral</a:t>
            </a:r>
            <a:r>
              <a:rPr lang="ru-RU" i="1" dirty="0"/>
              <a:t> </a:t>
            </a:r>
            <a:r>
              <a:rPr lang="ru-RU" i="1" dirty="0" err="1"/>
              <a:t>condensates</a:t>
            </a:r>
            <a:r>
              <a:rPr lang="ru-RU" dirty="0"/>
              <a:t>, SLAC-PUB-6413, HEP-PH 9309235 </a:t>
            </a:r>
            <a:r>
              <a:rPr lang="ru-RU" dirty="0" err="1"/>
              <a:t>December</a:t>
            </a:r>
            <a:r>
              <a:rPr lang="ru-RU" dirty="0"/>
              <a:t> 1993 (1993).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8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DCC FORMATION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38" y="1593476"/>
            <a:ext cx="8048440" cy="2775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939" y="4762500"/>
            <a:ext cx="804843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/>
              <a:t>highly</a:t>
            </a:r>
            <a:r>
              <a:rPr lang="ru-RU" dirty="0"/>
              <a:t> </a:t>
            </a:r>
            <a:r>
              <a:rPr lang="ru-RU" dirty="0" err="1"/>
              <a:t>Lorentz</a:t>
            </a:r>
            <a:r>
              <a:rPr lang="ru-RU" dirty="0"/>
              <a:t> </a:t>
            </a:r>
            <a:r>
              <a:rPr lang="ru-RU" dirty="0" err="1"/>
              <a:t>contracted</a:t>
            </a:r>
            <a:r>
              <a:rPr lang="ru-RU" dirty="0"/>
              <a:t> </a:t>
            </a:r>
            <a:r>
              <a:rPr lang="ru-RU" dirty="0" err="1"/>
              <a:t>nuclei</a:t>
            </a:r>
            <a:r>
              <a:rPr lang="ru-RU" dirty="0"/>
              <a:t> </a:t>
            </a:r>
            <a:r>
              <a:rPr lang="ru-RU" dirty="0" err="1" smtClean="0"/>
              <a:t>collide</a:t>
            </a:r>
            <a:r>
              <a:rPr lang="fi-FI" dirty="0"/>
              <a:t> </a:t>
            </a:r>
            <a:r>
              <a:rPr lang="fi-FI" dirty="0" smtClean="0"/>
              <a:t>– </a:t>
            </a:r>
            <a:r>
              <a:rPr lang="ru-RU" dirty="0" err="1" smtClean="0"/>
              <a:t>leave</a:t>
            </a:r>
            <a:r>
              <a:rPr lang="ru-RU" dirty="0" smtClean="0"/>
              <a:t> </a:t>
            </a:r>
            <a:r>
              <a:rPr lang="ru-RU" dirty="0" err="1" smtClean="0"/>
              <a:t>behind</a:t>
            </a:r>
            <a:r>
              <a:rPr lang="ru-RU" dirty="0" smtClean="0"/>
              <a:t> </a:t>
            </a:r>
            <a:r>
              <a:rPr lang="ru-RU" dirty="0" err="1"/>
              <a:t>baryon</a:t>
            </a:r>
            <a:r>
              <a:rPr lang="ru-RU" dirty="0"/>
              <a:t> </a:t>
            </a:r>
            <a:r>
              <a:rPr lang="ru-RU" dirty="0" err="1"/>
              <a:t>free</a:t>
            </a:r>
            <a:r>
              <a:rPr lang="ru-RU" dirty="0"/>
              <a:t> </a:t>
            </a:r>
            <a:r>
              <a:rPr lang="ru-RU" dirty="0" err="1"/>
              <a:t>plasma</a:t>
            </a:r>
            <a:r>
              <a:rPr lang="ru-RU" dirty="0"/>
              <a:t> </a:t>
            </a:r>
            <a:endParaRPr lang="fi-FI" dirty="0" smtClean="0"/>
          </a:p>
          <a:p>
            <a:r>
              <a:rPr lang="fi-FI" dirty="0"/>
              <a:t> </a:t>
            </a:r>
            <a:r>
              <a:rPr lang="fi-FI" dirty="0" smtClean="0"/>
              <a:t>   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central</a:t>
            </a:r>
            <a:r>
              <a:rPr lang="ru-RU" dirty="0"/>
              <a:t> </a:t>
            </a:r>
            <a:r>
              <a:rPr lang="ru-RU" dirty="0" err="1"/>
              <a:t>rapidity</a:t>
            </a:r>
            <a:r>
              <a:rPr lang="ru-RU" dirty="0"/>
              <a:t> </a:t>
            </a:r>
            <a:r>
              <a:rPr lang="ru-RU" dirty="0" err="1" smtClean="0"/>
              <a:t>region</a:t>
            </a:r>
            <a:r>
              <a:rPr lang="fi-FI" dirty="0"/>
              <a:t> </a:t>
            </a:r>
            <a:r>
              <a:rPr lang="fi-FI" dirty="0" smtClean="0"/>
              <a:t>-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/>
              <a:t>chiral</a:t>
            </a:r>
            <a:r>
              <a:rPr lang="ru-RU" dirty="0"/>
              <a:t> </a:t>
            </a:r>
            <a:r>
              <a:rPr lang="ru-RU" dirty="0" err="1"/>
              <a:t>symmetry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fi-FI" dirty="0" err="1" smtClean="0"/>
              <a:t>then</a:t>
            </a:r>
            <a:r>
              <a:rPr lang="fi-FI" dirty="0" smtClean="0"/>
              <a:t> </a:t>
            </a:r>
            <a:r>
              <a:rPr lang="ru-RU" dirty="0" err="1" smtClean="0"/>
              <a:t>restored</a:t>
            </a:r>
            <a:r>
              <a:rPr lang="ru-RU" dirty="0" smtClean="0"/>
              <a:t>.</a:t>
            </a:r>
            <a:endParaRPr lang="fi-FI" dirty="0"/>
          </a:p>
          <a:p>
            <a:pPr marL="285750" indent="-285750">
              <a:buFont typeface="Arial"/>
              <a:buChar char="•"/>
            </a:pPr>
            <a:r>
              <a:rPr lang="fi-FI" dirty="0" smtClean="0"/>
              <a:t>t</a:t>
            </a:r>
            <a:r>
              <a:rPr lang="ru-RU" dirty="0" err="1" smtClean="0"/>
              <a:t>he</a:t>
            </a:r>
            <a:r>
              <a:rPr lang="ru-RU" dirty="0" smtClean="0"/>
              <a:t> </a:t>
            </a:r>
            <a:r>
              <a:rPr lang="ru-RU" dirty="0" err="1"/>
              <a:t>plasma</a:t>
            </a:r>
            <a:r>
              <a:rPr lang="ru-RU" dirty="0"/>
              <a:t> </a:t>
            </a:r>
            <a:r>
              <a:rPr lang="ru-RU" dirty="0" err="1"/>
              <a:t>cools</a:t>
            </a:r>
            <a:r>
              <a:rPr lang="ru-RU" dirty="0"/>
              <a:t> </a:t>
            </a:r>
            <a:r>
              <a:rPr lang="ru-RU" dirty="0" err="1"/>
              <a:t>down</a:t>
            </a:r>
            <a:r>
              <a:rPr lang="ru-RU" dirty="0"/>
              <a:t> </a:t>
            </a:r>
            <a:r>
              <a:rPr lang="ru-RU" dirty="0" err="1"/>
              <a:t>through</a:t>
            </a:r>
            <a:r>
              <a:rPr lang="ru-RU" dirty="0"/>
              <a:t> </a:t>
            </a:r>
            <a:r>
              <a:rPr lang="ru-RU" dirty="0" err="1"/>
              <a:t>rapid</a:t>
            </a:r>
            <a:r>
              <a:rPr lang="ru-RU" dirty="0"/>
              <a:t> </a:t>
            </a:r>
            <a:r>
              <a:rPr lang="ru-RU" dirty="0" err="1"/>
              <a:t>hydrodynamic</a:t>
            </a:r>
            <a:r>
              <a:rPr lang="ru-RU" dirty="0"/>
              <a:t> </a:t>
            </a:r>
            <a:r>
              <a:rPr lang="ru-RU" dirty="0" err="1"/>
              <a:t>expansion</a:t>
            </a:r>
            <a:r>
              <a:rPr lang="ru-RU" dirty="0"/>
              <a:t> </a:t>
            </a:r>
            <a:r>
              <a:rPr lang="ru-RU" dirty="0" err="1"/>
              <a:t>via</a:t>
            </a:r>
            <a:r>
              <a:rPr lang="ru-RU" dirty="0"/>
              <a:t> </a:t>
            </a:r>
            <a:r>
              <a:rPr lang="ru-RU" dirty="0" err="1"/>
              <a:t>non-</a:t>
            </a:r>
            <a:r>
              <a:rPr lang="ru-RU" dirty="0" err="1" smtClean="0"/>
              <a:t>equilibrium</a:t>
            </a:r>
            <a:endParaRPr lang="fi-FI" dirty="0" smtClean="0"/>
          </a:p>
          <a:p>
            <a:r>
              <a:rPr lang="fi-FI" dirty="0" smtClean="0"/>
              <a:t>    </a:t>
            </a:r>
            <a:r>
              <a:rPr lang="ru-RU" dirty="0" smtClean="0"/>
              <a:t> </a:t>
            </a:r>
            <a:r>
              <a:rPr lang="ru-RU" dirty="0" err="1"/>
              <a:t>chiral</a:t>
            </a:r>
            <a:r>
              <a:rPr lang="ru-RU" dirty="0"/>
              <a:t> </a:t>
            </a:r>
            <a:r>
              <a:rPr lang="ru-RU" dirty="0" err="1"/>
              <a:t>phase</a:t>
            </a:r>
            <a:r>
              <a:rPr lang="ru-RU" dirty="0"/>
              <a:t> </a:t>
            </a:r>
            <a:r>
              <a:rPr lang="ru-RU" dirty="0" err="1"/>
              <a:t>transition</a:t>
            </a:r>
            <a:r>
              <a:rPr lang="ru-RU" dirty="0"/>
              <a:t> </a:t>
            </a:r>
            <a:r>
              <a:rPr lang="ru-RU" dirty="0" smtClean="0"/>
              <a:t> </a:t>
            </a:r>
            <a:endParaRPr lang="fi-FI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DCC probes </a:t>
            </a:r>
            <a:r>
              <a:rPr lang="en-US" dirty="0"/>
              <a:t>the chiral </a:t>
            </a:r>
            <a:r>
              <a:rPr lang="en-US" dirty="0" smtClean="0"/>
              <a:t>structure </a:t>
            </a:r>
            <a:r>
              <a:rPr lang="en-US" dirty="0"/>
              <a:t>of the QCD </a:t>
            </a:r>
            <a:r>
              <a:rPr lang="en-US" dirty="0" smtClean="0"/>
              <a:t>vacuum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5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DCC  CANDIDATES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45" y="1371600"/>
            <a:ext cx="5621655" cy="34064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3800" y="4860966"/>
            <a:ext cx="63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UFO &amp; ULO losses:  a BLM monitor registers a </a:t>
            </a:r>
            <a:r>
              <a:rPr lang="en-GB" dirty="0"/>
              <a:t>secondary </a:t>
            </a:r>
            <a:r>
              <a:rPr lang="en-GB" dirty="0" smtClean="0"/>
              <a:t>shower</a:t>
            </a:r>
          </a:p>
          <a:p>
            <a:r>
              <a:rPr lang="en-GB" dirty="0" smtClean="0"/>
              <a:t> </a:t>
            </a:r>
            <a:r>
              <a:rPr lang="en-GB" dirty="0"/>
              <a:t>along with </a:t>
            </a:r>
            <a:r>
              <a:rPr lang="en-GB" dirty="0" smtClean="0"/>
              <a:t>monitors </a:t>
            </a:r>
            <a:r>
              <a:rPr lang="en-GB" dirty="0"/>
              <a:t>in the intersection.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0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135853"/>
            <a:ext cx="81153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 BENT CRYSTAL TEST BENCH – A STRAIGHT                   COLLIMATOR - INSTALLED IN IP7!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200" y="150167"/>
            <a:ext cx="6695374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AN ULTIMATE DETECTOR SYSTEM </a:t>
            </a:r>
          </a:p>
          <a:p>
            <a:r>
              <a:rPr lang="en-US" sz="2400" b="1" dirty="0" smtClean="0">
                <a:solidFill>
                  <a:srgbClr val="800000"/>
                </a:solidFill>
              </a:rPr>
              <a:t>FOR FORWARD PHYSICS</a:t>
            </a:r>
            <a:endParaRPr lang="en-US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983" y="371844"/>
            <a:ext cx="7313613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860908"/>
                </a:solidFill>
              </a:rPr>
              <a:t>SUMMARY</a:t>
            </a:r>
            <a:endParaRPr lang="en-US" b="1" dirty="0">
              <a:solidFill>
                <a:srgbClr val="8609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676" y="1447059"/>
            <a:ext cx="7675424" cy="4378043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860908"/>
                </a:solidFill>
              </a:rPr>
              <a:t>NEW HEAVY PARTICLES, SUCH AS MONOPOLIUM, W’/Z’, SUSY, EXTRA DIMENSIONS</a:t>
            </a:r>
            <a:r>
              <a:rPr lang="en-US" sz="1600" dirty="0">
                <a:solidFill>
                  <a:srgbClr val="860908"/>
                </a:solidFill>
              </a:rPr>
              <a:t> </a:t>
            </a:r>
            <a:r>
              <a:rPr lang="en-US" sz="1600" dirty="0" smtClean="0">
                <a:solidFill>
                  <a:srgbClr val="860908"/>
                </a:solidFill>
              </a:rPr>
              <a:t>- PRODUCED IN CEP - ARE SCANNED – INDEPENDENTLY OF THEIR DECAY MODES - BY USING THE PROTON EXIT POINTS ALONG THE LHC RING</a:t>
            </a:r>
          </a:p>
          <a:p>
            <a:r>
              <a:rPr lang="en-US" sz="1600" dirty="0">
                <a:solidFill>
                  <a:srgbClr val="860908"/>
                </a:solidFill>
              </a:rPr>
              <a:t>A</a:t>
            </a:r>
            <a:r>
              <a:rPr lang="en-US" sz="1600" dirty="0" smtClean="0">
                <a:solidFill>
                  <a:srgbClr val="860908"/>
                </a:solidFill>
              </a:rPr>
              <a:t> WAY TO SEARCH FOR INVISIBLE DECAYS –TURNING LHC INTO A DARK MATTER FACTORY!?</a:t>
            </a:r>
          </a:p>
          <a:p>
            <a:r>
              <a:rPr lang="en-US" sz="1600" dirty="0" smtClean="0">
                <a:solidFill>
                  <a:srgbClr val="860908"/>
                </a:solidFill>
              </a:rPr>
              <a:t>FIRST CANDIDATE EVENTS BEING LOOKED AT, ACCEPTANCE x EFFICIENCY CALCULATIONS ONGOING </a:t>
            </a:r>
          </a:p>
          <a:p>
            <a:r>
              <a:rPr lang="en-US" sz="1600" dirty="0" smtClean="0">
                <a:solidFill>
                  <a:srgbClr val="860908"/>
                </a:solidFill>
              </a:rPr>
              <a:t>THE METHOD CAN BE EXTENDED TO ALL LHC IPs; CORRELATIONS WITH EXISTING DETECTORS, COLLIMATORS etc. WILL BE EXPLOITED</a:t>
            </a:r>
          </a:p>
          <a:p>
            <a:r>
              <a:rPr lang="en-US" sz="1600" dirty="0" smtClean="0">
                <a:solidFill>
                  <a:srgbClr val="860908"/>
                </a:solidFill>
              </a:rPr>
              <a:t>AUTOMATIC SCANNING OF THE BLM DATA WILL BE SOON AVAILABLE</a:t>
            </a:r>
          </a:p>
          <a:p>
            <a:r>
              <a:rPr lang="en-US" sz="1600" dirty="0" smtClean="0">
                <a:solidFill>
                  <a:srgbClr val="860908"/>
                </a:solidFill>
              </a:rPr>
              <a:t>TRIGGERING OF THE CEP EVENT CANDIDATES vs. CENTRAL </a:t>
            </a:r>
            <a:r>
              <a:rPr lang="en-US" sz="1600" smtClean="0">
                <a:solidFill>
                  <a:srgbClr val="860908"/>
                </a:solidFill>
              </a:rPr>
              <a:t>MASS etc.</a:t>
            </a:r>
            <a:endParaRPr lang="en-US" sz="1600" dirty="0">
              <a:solidFill>
                <a:srgbClr val="86090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4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5682"/>
            <a:ext cx="7313613" cy="86836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GLUON vs. PHOTON INDUCED PRODUCTION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9" r="3226"/>
          <a:stretch>
            <a:fillRect/>
          </a:stretch>
        </p:blipFill>
        <p:spPr bwMode="auto">
          <a:xfrm>
            <a:off x="44066" y="1379713"/>
            <a:ext cx="7019415" cy="496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3333" y="6688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18363" y="6342924"/>
            <a:ext cx="4124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Lucida Bright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Lucida Bright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Lucida Bright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Lucida Bright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Lucida Brigh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ucida Brigh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ucida Brigh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ucida Brigh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Lucida Bright" pitchFamily="18" charset="0"/>
              </a:defRPr>
            </a:lvl9pPr>
          </a:lstStyle>
          <a:p>
            <a:pPr eaLnBrk="1" hangingPunct="1"/>
            <a:r>
              <a:rPr lang="en-GB" altLang="en-US" dirty="0" smtClean="0"/>
              <a:t>see also: </a:t>
            </a:r>
            <a:r>
              <a:rPr lang="en-GB" altLang="en-US" sz="1600" dirty="0" smtClean="0">
                <a:solidFill>
                  <a:srgbClr val="006600"/>
                </a:solidFill>
              </a:rPr>
              <a:t>KMOR</a:t>
            </a:r>
            <a:r>
              <a:rPr lang="en-GB" altLang="en-US" sz="1600" dirty="0">
                <a:solidFill>
                  <a:srgbClr val="006600"/>
                </a:solidFill>
              </a:rPr>
              <a:t>, </a:t>
            </a:r>
            <a:r>
              <a:rPr lang="en-GB" altLang="en-US" sz="1600" dirty="0" smtClean="0">
                <a:solidFill>
                  <a:srgbClr val="006600"/>
                </a:solidFill>
              </a:rPr>
              <a:t> </a:t>
            </a:r>
            <a:r>
              <a:rPr lang="en-US" altLang="en-US" sz="1200" dirty="0" smtClean="0">
                <a:solidFill>
                  <a:srgbClr val="006600"/>
                </a:solidFill>
              </a:rPr>
              <a:t>Eur.Phys.J.C19:313 </a:t>
            </a:r>
            <a:r>
              <a:rPr lang="en-US" altLang="en-US" sz="1200" dirty="0">
                <a:solidFill>
                  <a:srgbClr val="006600"/>
                </a:solidFill>
              </a:rPr>
              <a:t>(2001).</a:t>
            </a:r>
            <a:r>
              <a:rPr lang="en-US" altLang="en-US" sz="2000" dirty="0">
                <a:solidFill>
                  <a:srgbClr val="006600"/>
                </a:solidFill>
              </a:rPr>
              <a:t> </a:t>
            </a:r>
            <a:r>
              <a:rPr lang="en-GB" altLang="en-US" sz="2000" dirty="0">
                <a:solidFill>
                  <a:srgbClr val="006600"/>
                </a:solidFill>
              </a:rPr>
              <a:t> </a:t>
            </a:r>
            <a:endParaRPr lang="en-US" altLang="en-US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333" y="6020168"/>
            <a:ext cx="2107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KMR: </a:t>
            </a:r>
            <a:r>
              <a:rPr lang="en-US" sz="1400" dirty="0" err="1" smtClean="0"/>
              <a:t>arXiv</a:t>
            </a:r>
            <a:r>
              <a:rPr lang="en-US" sz="1400" dirty="0"/>
              <a:t> </a:t>
            </a:r>
            <a:r>
              <a:rPr lang="en-US" sz="1400" dirty="0" smtClean="0"/>
              <a:t>0111078(2001)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530600" y="2759259"/>
            <a:ext cx="0" cy="861356"/>
          </a:xfrm>
          <a:prstGeom prst="line">
            <a:avLst/>
          </a:prstGeom>
          <a:ln>
            <a:prstDash val="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1794" y="2392698"/>
            <a:ext cx="1240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M</a:t>
            </a:r>
            <a:r>
              <a:rPr lang="en-US" sz="1400" b="1" i="1" baseline="-25000" dirty="0" smtClean="0"/>
              <a:t>X</a:t>
            </a:r>
            <a:r>
              <a:rPr lang="en-US" sz="1400" b="1" i="1" dirty="0" smtClean="0"/>
              <a:t> = 125 </a:t>
            </a:r>
            <a:r>
              <a:rPr lang="en-US" sz="1400" b="1" i="1" dirty="0" err="1" smtClean="0"/>
              <a:t>GeV</a:t>
            </a:r>
            <a:endParaRPr lang="en-US" sz="1400" b="1" i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248400" y="3305840"/>
            <a:ext cx="0" cy="1000940"/>
          </a:xfrm>
          <a:prstGeom prst="line">
            <a:avLst/>
          </a:prstGeom>
          <a:ln>
            <a:prstDash val="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23832" y="2983881"/>
            <a:ext cx="124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M</a:t>
            </a:r>
            <a:r>
              <a:rPr lang="en-US" sz="1400" b="1" i="1" baseline="-25000" dirty="0" smtClean="0"/>
              <a:t>X</a:t>
            </a:r>
            <a:r>
              <a:rPr lang="en-US" sz="1400" b="1" i="1" dirty="0" smtClean="0"/>
              <a:t> = 750 </a:t>
            </a:r>
            <a:r>
              <a:rPr lang="en-US" sz="1400" b="1" i="1" dirty="0" err="1" smtClean="0"/>
              <a:t>GeV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04063" y="3882014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exclusive production strongly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dominated by </a:t>
            </a:r>
            <a:r>
              <a:rPr lang="en-US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gg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at large </a:t>
            </a:r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i="1" baseline="-25000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8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3446"/>
            <a:ext cx="7313613" cy="341622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SCANNING FOR MASSIVE NEW PARTICLES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(RECYCLING THE LEFT-OVER PROTONS)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7414" y="4119670"/>
            <a:ext cx="77229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Albert De </a:t>
            </a:r>
            <a:r>
              <a:rPr lang="en-US" dirty="0" err="1"/>
              <a:t>Roeck</a:t>
            </a:r>
            <a:r>
              <a:rPr lang="en-US" dirty="0"/>
              <a:t> (CERN, CH), Werner Herr (CERN, CH), </a:t>
            </a:r>
            <a:r>
              <a:rPr lang="en-US" dirty="0" err="1"/>
              <a:t>Matti</a:t>
            </a:r>
            <a:r>
              <a:rPr lang="en-US" dirty="0"/>
              <a:t> </a:t>
            </a:r>
            <a:r>
              <a:rPr lang="en-US" dirty="0" err="1"/>
              <a:t>Kalliokoski</a:t>
            </a:r>
            <a:endParaRPr lang="en-US" dirty="0"/>
          </a:p>
          <a:p>
            <a:r>
              <a:rPr lang="en-US" dirty="0"/>
              <a:t>(CERN, CH), Jerry W. </a:t>
            </a:r>
            <a:r>
              <a:rPr lang="en-US" dirty="0" err="1" smtClean="0"/>
              <a:t>Läms</a:t>
            </a:r>
            <a:r>
              <a:rPr lang="en-US" dirty="0" err="1"/>
              <a:t>ä</a:t>
            </a:r>
            <a:r>
              <a:rPr lang="en-US" dirty="0" smtClean="0"/>
              <a:t> </a:t>
            </a:r>
            <a:r>
              <a:rPr lang="en-US" dirty="0"/>
              <a:t>(Iowa State University, U.S.), </a:t>
            </a:r>
            <a:r>
              <a:rPr lang="en-US" dirty="0" err="1"/>
              <a:t>Vladyslav</a:t>
            </a:r>
            <a:endParaRPr lang="en-US" dirty="0"/>
          </a:p>
          <a:p>
            <a:r>
              <a:rPr lang="en-US" dirty="0" err="1"/>
              <a:t>Litichevsky</a:t>
            </a:r>
            <a:r>
              <a:rPr lang="en-US" dirty="0"/>
              <a:t> (HIP, FIN), </a:t>
            </a:r>
            <a:r>
              <a:rPr lang="en-US" dirty="0" smtClean="0"/>
              <a:t>Christina </a:t>
            </a:r>
            <a:r>
              <a:rPr lang="en-US" dirty="0" err="1" smtClean="0"/>
              <a:t>Mesropian</a:t>
            </a:r>
            <a:r>
              <a:rPr lang="en-US" dirty="0" smtClean="0"/>
              <a:t> (Rockefeller University, U.S.), Mikael </a:t>
            </a:r>
            <a:r>
              <a:rPr lang="en-US" dirty="0" err="1"/>
              <a:t>Mieskolainen</a:t>
            </a:r>
            <a:r>
              <a:rPr lang="en-US" dirty="0"/>
              <a:t> (HIP; UH, FIN), Toni </a:t>
            </a:r>
            <a:r>
              <a:rPr lang="en-US" dirty="0" err="1" smtClean="0"/>
              <a:t>Mäkelä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HIP</a:t>
            </a:r>
            <a:r>
              <a:rPr lang="en-US" dirty="0" err="1" smtClean="0"/>
              <a:t>;Aalto</a:t>
            </a:r>
            <a:r>
              <a:rPr lang="en-US" dirty="0" smtClean="0"/>
              <a:t> </a:t>
            </a:r>
            <a:r>
              <a:rPr lang="en-US" dirty="0"/>
              <a:t>U, FIN), Risto Orava (CERN,CH; HIP, UH, FIN), James Pinfold (</a:t>
            </a:r>
            <a:r>
              <a:rPr lang="en-US" dirty="0" err="1" smtClean="0"/>
              <a:t>U.Alberta</a:t>
            </a:r>
            <a:r>
              <a:rPr lang="en-US" dirty="0"/>
              <a:t>, Canada), </a:t>
            </a:r>
            <a:r>
              <a:rPr lang="en-US" dirty="0" smtClean="0"/>
              <a:t>Stefano </a:t>
            </a:r>
            <a:r>
              <a:rPr lang="en-US" dirty="0" err="1" smtClean="0"/>
              <a:t>Redaelli</a:t>
            </a:r>
            <a:r>
              <a:rPr lang="en-US" dirty="0" smtClean="0"/>
              <a:t> (LHC,CERN), </a:t>
            </a:r>
            <a:r>
              <a:rPr lang="en-US" dirty="0" err="1" smtClean="0"/>
              <a:t>Sampo</a:t>
            </a:r>
            <a:r>
              <a:rPr lang="en-US" dirty="0" smtClean="0"/>
              <a:t> </a:t>
            </a:r>
            <a:r>
              <a:rPr lang="en-US" dirty="0"/>
              <a:t>Saarinen (UH, FIN), </a:t>
            </a:r>
            <a:r>
              <a:rPr lang="en-US" dirty="0" err="1"/>
              <a:t>Marek</a:t>
            </a:r>
            <a:r>
              <a:rPr lang="en-US" dirty="0"/>
              <a:t> </a:t>
            </a:r>
            <a:r>
              <a:rPr lang="en-US" dirty="0" err="1"/>
              <a:t>Tasevsky</a:t>
            </a:r>
            <a:r>
              <a:rPr lang="en-US" dirty="0"/>
              <a:t> (FZU, CZ)</a:t>
            </a:r>
            <a:r>
              <a:rPr lang="en-US" dirty="0" smtClean="0"/>
              <a:t>,Vicente </a:t>
            </a:r>
            <a:r>
              <a:rPr lang="en-US" dirty="0"/>
              <a:t>Vento (IFIC, UV, S)</a:t>
            </a:r>
          </a:p>
        </p:txBody>
      </p:sp>
    </p:spTree>
    <p:extLst>
      <p:ext uri="{BB962C8B-B14F-4D97-AF65-F5344CB8AC3E}">
        <p14:creationId xmlns:p14="http://schemas.microsoft.com/office/powerpoint/2010/main" val="414557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9478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A SSC AUTOMATIC ROMAN POT SYSTEM PROPOSED BY DINO IN 1987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755900"/>
            <a:ext cx="44069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860908"/>
                </a:solidFill>
              </a:rPr>
              <a:t>LHC </a:t>
            </a:r>
            <a:r>
              <a:rPr lang="en-US" sz="3600" b="1" dirty="0" smtClean="0">
                <a:solidFill>
                  <a:srgbClr val="860908"/>
                </a:solidFill>
              </a:rPr>
              <a:t>RING AS A NEW PHYSICS SEARCH MACHINE</a:t>
            </a:r>
            <a:endParaRPr lang="en-US" sz="3600" b="1" dirty="0">
              <a:solidFill>
                <a:srgbClr val="86090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556" y="1143000"/>
            <a:ext cx="2032000" cy="141111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Beam Loss Monitors to tag exit protons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556" y="5094111"/>
            <a:ext cx="2314222" cy="134055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LHC experiments for analysis of the central systems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20444" y="5305778"/>
            <a:ext cx="4572000" cy="677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correlations with the collimators and other beam instrumentation devices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75563" y="6333346"/>
            <a:ext cx="22998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LHCb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MoEDAL</a:t>
            </a:r>
            <a:r>
              <a:rPr lang="en-US" b="1" dirty="0" smtClean="0">
                <a:solidFill>
                  <a:srgbClr val="FF0000"/>
                </a:solidFill>
              </a:rPr>
              <a:t> 1 fb</a:t>
            </a:r>
            <a:r>
              <a:rPr lang="en-US" b="1" baseline="30000" dirty="0" smtClean="0">
                <a:solidFill>
                  <a:srgbClr val="FF0000"/>
                </a:solidFill>
              </a:rPr>
              <a:t>-1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8902" y="2369445"/>
            <a:ext cx="15792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ALICE 20 pb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0478" y="4123284"/>
            <a:ext cx="69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Point 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2281" y="1822973"/>
            <a:ext cx="199168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CMS/Totem 20 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919151" y="4431061"/>
            <a:ext cx="214644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ATLAS/</a:t>
            </a:r>
            <a:r>
              <a:rPr lang="en-US" dirty="0" err="1" smtClean="0"/>
              <a:t>LHCf</a:t>
            </a:r>
            <a:r>
              <a:rPr lang="en-US" dirty="0" smtClean="0"/>
              <a:t> 20 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56556" y="1669084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Point 2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8247393" y="2369445"/>
            <a:ext cx="445051" cy="184666"/>
          </a:xfrm>
          <a:prstGeom prst="rect">
            <a:avLst/>
          </a:prstGeom>
          <a:solidFill>
            <a:srgbClr val="6B65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13400" y="3517900"/>
            <a:ext cx="120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 </a:t>
            </a:r>
            <a:r>
              <a:rPr lang="en-US" b="1" dirty="0" smtClean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b="1" dirty="0">
                <a:solidFill>
                  <a:schemeClr val="bg1"/>
                </a:solidFill>
                <a:sym typeface="Zapf Dingbats"/>
              </a:rPr>
              <a:t> </a:t>
            </a:r>
            <a:r>
              <a:rPr lang="en-US" b="1" dirty="0" smtClean="0">
                <a:solidFill>
                  <a:schemeClr val="bg1"/>
                </a:solidFill>
                <a:sym typeface="Zapf Dingbats"/>
              </a:rPr>
              <a:t>LIGO!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8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tracing the beam-like protons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2-8/09/16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DIFFRACTION 2016  - Acireale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6D6D-1C0B-F547-AB70-D90E164F753C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811563"/>
            <a:ext cx="7703117" cy="2523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7091" y="4004019"/>
            <a:ext cx="2839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Stefano </a:t>
            </a:r>
            <a:r>
              <a:rPr lang="en-US" dirty="0" err="1" smtClean="0"/>
              <a:t>Redaelli</a:t>
            </a:r>
            <a:r>
              <a:rPr lang="en-US" dirty="0" smtClean="0"/>
              <a:t> et al. CERN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927600"/>
            <a:ext cx="6853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simulation of beam-like protons (MAD-X, SIXTRACK)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proton loss simulation at the BLMs – GEANT4, </a:t>
            </a:r>
            <a:r>
              <a:rPr lang="en-US" dirty="0" err="1" smtClean="0"/>
              <a:t>Fluka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proton shower simulation in the machine elements – GEANT4, </a:t>
            </a:r>
            <a:r>
              <a:rPr lang="en-US" dirty="0" err="1" smtClean="0"/>
              <a:t>Fluka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simulation of gluon and photon induced processes: </a:t>
            </a:r>
            <a:r>
              <a:rPr lang="en-US" dirty="0" err="1" smtClean="0"/>
              <a:t>SuperChic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0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6175</TotalTime>
  <Words>2092</Words>
  <Application>Microsoft Macintosh PowerPoint</Application>
  <PresentationFormat>On-screen Show (4:3)</PresentationFormat>
  <Paragraphs>342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Inkwell</vt:lpstr>
      <vt:lpstr>Equation</vt:lpstr>
      <vt:lpstr>PowerPoint Presentation</vt:lpstr>
      <vt:lpstr>LHC RING AS A SEARCH MACHINE FOR NEW PHYSICS</vt:lpstr>
      <vt:lpstr>THE PLAN</vt:lpstr>
      <vt:lpstr>CENTRAL EXCLUSIVE PRODUCTION</vt:lpstr>
      <vt:lpstr>GLUON vs. PHOTON INDUCED PRODUCTION</vt:lpstr>
      <vt:lpstr>SCANNING FOR MASSIVE NEW PARTICLES  (RECYCLING THE LEFT-OVER PROTONS) </vt:lpstr>
      <vt:lpstr>A SSC AUTOMATIC ROMAN POT SYSTEM PROPOSED BY DINO IN 1987</vt:lpstr>
      <vt:lpstr>PowerPoint Presentation</vt:lpstr>
      <vt:lpstr>tracing the beam-like protons</vt:lpstr>
      <vt:lpstr>PROTON EXIT POINTS vs. ξ</vt:lpstr>
      <vt:lpstr>PROTON PAIRS IN CEP: EXIT POINTS</vt:lpstr>
      <vt:lpstr>LHC BLM SYSTEM</vt:lpstr>
      <vt:lpstr>Upgrades to the BLM system</vt:lpstr>
      <vt:lpstr>Optical Beam Loss Monitors, oBLM</vt:lpstr>
      <vt:lpstr>ACCESS TO THE BEAM VACUUM CHAMBER: LOCATION AT 230 METERS</vt:lpstr>
      <vt:lpstr>csm scintillation detectors for the 230m location</vt:lpstr>
      <vt:lpstr>PowerPoint Presentation</vt:lpstr>
      <vt:lpstr>330 meters – magnetic monopolium</vt:lpstr>
      <vt:lpstr>PROTON EXIT WITHIN AN LHC DIPOLE</vt:lpstr>
      <vt:lpstr>MONOPOLIUM</vt:lpstr>
      <vt:lpstr>MONOPOLIUM</vt:lpstr>
      <vt:lpstr>MONOPOLIUM</vt:lpstr>
      <vt:lpstr>MONOPOLIUM</vt:lpstr>
      <vt:lpstr>MONOPOLIUM</vt:lpstr>
      <vt:lpstr>400 meters – W+W- pairs</vt:lpstr>
      <vt:lpstr>WW PAIR PRODUCTION</vt:lpstr>
      <vt:lpstr>WW PAIR PRODUCTION</vt:lpstr>
      <vt:lpstr>pinpointing the  proton exit points</vt:lpstr>
      <vt:lpstr>USING TIMING INFORMATION</vt:lpstr>
      <vt:lpstr>150 to 400 meters - anomalous couplings  W’W’/Z’Z’, SUSY, ALRGE EXTRA DIMENSIONS...</vt:lpstr>
      <vt:lpstr>ANOMALOUS COUPLINGS</vt:lpstr>
      <vt:lpstr>427 meters - SM Higgs</vt:lpstr>
      <vt:lpstr>connecting cryostat at 420m</vt:lpstr>
      <vt:lpstr>SM Higgs – exit points: z, pT, f</vt:lpstr>
      <vt:lpstr>SM HIGGS</vt:lpstr>
      <vt:lpstr>CEP Higgs?</vt:lpstr>
      <vt:lpstr>PowerPoint Presentation</vt:lpstr>
      <vt:lpstr>&gt; 420 meters – CEP gluon jets </vt:lpstr>
      <vt:lpstr>CEP AND GLUON JETS</vt:lpstr>
      <vt:lpstr>CEP JET ACCEPTANCE</vt:lpstr>
      <vt:lpstr>40-60 meters – high-t elastic scattering</vt:lpstr>
      <vt:lpstr>HIGH-t ELASTIC SCATTERING</vt:lpstr>
      <vt:lpstr>DISORIENTED CHIRAL CONDENSATES</vt:lpstr>
      <vt:lpstr>DCC FORMATION</vt:lpstr>
      <vt:lpstr>DCC  CANDIDATES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DIFFRACTIVE SCATTERING</dc:title>
  <dc:creator>Orava, Risto O</dc:creator>
  <cp:lastModifiedBy>Orava, Risto O</cp:lastModifiedBy>
  <cp:revision>231</cp:revision>
  <cp:lastPrinted>2016-06-26T16:45:14Z</cp:lastPrinted>
  <dcterms:created xsi:type="dcterms:W3CDTF">2014-10-24T15:05:00Z</dcterms:created>
  <dcterms:modified xsi:type="dcterms:W3CDTF">2016-09-07T09:30:26Z</dcterms:modified>
</cp:coreProperties>
</file>