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  <p:sldMasterId id="2147483749" r:id="rId2"/>
  </p:sldMasterIdLst>
  <p:notesMasterIdLst>
    <p:notesMasterId r:id="rId14"/>
  </p:notesMasterIdLst>
  <p:sldIdLst>
    <p:sldId id="288" r:id="rId3"/>
    <p:sldId id="289" r:id="rId4"/>
    <p:sldId id="294" r:id="rId5"/>
    <p:sldId id="292" r:id="rId6"/>
    <p:sldId id="293" r:id="rId7"/>
    <p:sldId id="295" r:id="rId8"/>
    <p:sldId id="296" r:id="rId9"/>
    <p:sldId id="299" r:id="rId10"/>
    <p:sldId id="297" r:id="rId11"/>
    <p:sldId id="298" r:id="rId12"/>
    <p:sldId id="30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-1584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42BDE-07C2-4E89-AEF1-5D66167DE019}" type="datetimeFigureOut">
              <a:rPr lang="en-US" smtClean="0"/>
              <a:t>02/02/16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59FD9-FE4F-4482-9C7A-978C9E3CB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79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59FD9-FE4F-4482-9C7A-978C9E3CB0B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633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71472" y="4343400"/>
            <a:ext cx="8115328" cy="1975104"/>
          </a:xfrm>
        </p:spPr>
        <p:txBody>
          <a:bodyPr/>
          <a:lstStyle>
            <a:lvl1pPr marR="9144" algn="l">
              <a:lnSpc>
                <a:spcPts val="6000"/>
              </a:lnSpc>
              <a:defRPr sz="4000" b="1" cap="none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71472" y="2786058"/>
            <a:ext cx="812959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r>
              <a:rPr lang="en-US" smtClean="0"/>
              <a:t>2/2/2016</a:t>
            </a:r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27025" y="6416675"/>
            <a:ext cx="5905500" cy="365125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PM - ITk Italia</a:t>
            </a: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02FB1924-7088-494D-B9B9-B46EC856F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410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2/2/2016</a:t>
            </a: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PM - ITk Italia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FB1924-7088-494D-B9B9-B46EC856F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881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2/2/2016</a:t>
            </a: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PM - ITk Italia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FB1924-7088-494D-B9B9-B46EC856F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6497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2/2/2016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PM - ITk Italia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A030-8AAD-48AD-A3B5-04A2DE4006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856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2/2/2016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PM - ITk Italia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A030-8AAD-48AD-A3B5-04A2DE4006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6656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2/2/2016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PM - ITk Italia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A030-8AAD-48AD-A3B5-04A2DE4006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8084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2/2/2016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PM - ITk Italia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A030-8AAD-48AD-A3B5-04A2DE4006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9374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2/2/2016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PM - ITk Italia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A030-8AAD-48AD-A3B5-04A2DE4006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1404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2/2/2016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PM - ITk Italia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A030-8AAD-48AD-A3B5-04A2DE4006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8575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2/2/2016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PM - ITk Italia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A030-8AAD-48AD-A3B5-04A2DE4006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218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2/2/2016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PM - ITk Italia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A030-8AAD-48AD-A3B5-04A2DE4006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884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400" b="1" smtClean="0"/>
            </a:lvl1pPr>
            <a:extLst/>
          </a:lstStyle>
          <a:p>
            <a:r>
              <a:rPr lang="en-US" smtClean="0"/>
              <a:t>2/2/2016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b="1">
                <a:latin typeface="+mn-lt"/>
              </a:defRPr>
            </a:lvl1pPr>
            <a:extLst/>
          </a:lstStyle>
          <a:p>
            <a:r>
              <a:rPr lang="en-US" smtClean="0"/>
              <a:t>PM - ITk Italia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/>
            </a:lvl1pPr>
            <a:extLst/>
          </a:lstStyle>
          <a:p>
            <a:fld id="{02FB1924-7088-494D-B9B9-B46EC856F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8111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2/2/2016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PM - ITk Italia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A030-8AAD-48AD-A3B5-04A2DE4006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5028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2/2/2016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PM - ITk Italia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A030-8AAD-48AD-A3B5-04A2DE4006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1842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2/2/2016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PM - ITk Italia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A030-8AAD-48AD-A3B5-04A2DE4006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139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r>
              <a:rPr lang="en-US" smtClean="0"/>
              <a:t>2/2/2016</a:t>
            </a:r>
            <a:endParaRPr lang="en-US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PM - ITk Italia</a:t>
            </a:r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02FB1924-7088-494D-B9B9-B46EC856F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22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r>
              <a:rPr lang="en-US" smtClean="0"/>
              <a:t>2/2/2016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PM - ITk Italia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02FB1924-7088-494D-B9B9-B46EC856F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881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r>
              <a:rPr lang="en-US" smtClean="0"/>
              <a:t>2/2/2016</a:t>
            </a:r>
            <a:endParaRPr lang="en-US"/>
          </a:p>
        </p:txBody>
      </p:sp>
      <p:sp>
        <p:nvSpPr>
          <p:cNvPr id="1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PM - ITk Italia</a:t>
            </a:r>
            <a:endParaRPr lang="en-US"/>
          </a:p>
        </p:txBody>
      </p:sp>
      <p:sp>
        <p:nvSpPr>
          <p:cNvPr id="1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02FB1924-7088-494D-B9B9-B46EC856F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49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2/2/2016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PM - ITk Italia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FB1924-7088-494D-B9B9-B46EC856F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614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r>
              <a:rPr lang="en-US" smtClean="0"/>
              <a:t>2/2/2016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PM - ITk Italia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02FB1924-7088-494D-B9B9-B46EC856F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26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2/2/2016</a:t>
            </a: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PM - ITk Italia</a:t>
            </a: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FB1924-7088-494D-B9B9-B46EC856F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936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18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Straight Connector 7"/>
            <p:cNvCxnSpPr/>
            <p:nvPr/>
          </p:nvCxnSpPr>
          <p:spPr>
            <a:xfrm rot="16200000">
              <a:off x="6663593" y="1257774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 flipH="1">
              <a:off x="6744513" y="1256798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4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Straight Connector 11"/>
            <p:cNvCxnSpPr/>
            <p:nvPr/>
          </p:nvCxnSpPr>
          <p:spPr>
            <a:xfrm rot="16200000">
              <a:off x="6663593" y="1257774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>
              <a:off x="6744513" y="1256798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28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Straight Connector 15"/>
            <p:cNvCxnSpPr/>
            <p:nvPr/>
          </p:nvCxnSpPr>
          <p:spPr>
            <a:xfrm rot="16200000">
              <a:off x="6663592" y="1257773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>
              <a:off x="6744512" y="1256799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 smtClean="0"/>
            </a:lvl1pPr>
            <a:extLst/>
          </a:lstStyle>
          <a:p>
            <a:r>
              <a:rPr lang="en-US" smtClean="0"/>
              <a:t>2/2/2016</a:t>
            </a:r>
            <a:endParaRPr lang="en-US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PM - ITk Italia</a:t>
            </a:r>
            <a:endParaRPr lang="en-US"/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  <a:extLst/>
          </a:lstStyle>
          <a:p>
            <a:fld id="{02FB1924-7088-494D-B9B9-B46EC856F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18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42938" y="512763"/>
            <a:ext cx="8043862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31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42938" y="1784350"/>
            <a:ext cx="804386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2865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smtClean="0">
                <a:solidFill>
                  <a:schemeClr val="accent3"/>
                </a:solidFill>
                <a:latin typeface="+mn-lt"/>
                <a:cs typeface="+mn-cs"/>
              </a:defRPr>
            </a:lvl1pPr>
            <a:extLst/>
          </a:lstStyle>
          <a:p>
            <a:r>
              <a:rPr lang="en-US" smtClean="0"/>
              <a:t>2/2/2016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5750" y="6421438"/>
            <a:ext cx="59055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accent3"/>
                </a:solidFill>
                <a:latin typeface="+mn-lt"/>
                <a:cs typeface="+mn-cs"/>
              </a:defRPr>
            </a:lvl1pPr>
            <a:extLst/>
          </a:lstStyle>
          <a:p>
            <a:r>
              <a:rPr lang="en-US" smtClean="0"/>
              <a:t>PM - ITk Italia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501063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3"/>
                </a:solidFill>
                <a:latin typeface="+mn-lt"/>
                <a:cs typeface="+mn-cs"/>
              </a:defRPr>
            </a:lvl1pPr>
            <a:extLst/>
          </a:lstStyle>
          <a:p>
            <a:fld id="{02FB1924-7088-494D-B9B9-B46EC856F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3045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 spc="-100">
          <a:solidFill>
            <a:srgbClr val="FEB80A"/>
          </a:solidFill>
          <a:latin typeface="Arial Rounded MT Bold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EB80A"/>
          </a:solidFill>
          <a:latin typeface="Arial Rounded MT Bold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EB80A"/>
          </a:solidFill>
          <a:latin typeface="Arial Rounded MT Bold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EB80A"/>
          </a:solidFill>
          <a:latin typeface="Arial Rounded MT Bold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EB80A"/>
          </a:solidFill>
          <a:latin typeface="Arial Rounded MT Bold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EB80A"/>
          </a:solidFill>
          <a:latin typeface="Arial Rounded MT Bold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EB80A"/>
          </a:solidFill>
          <a:latin typeface="Arial Rounded MT Bold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EB80A"/>
          </a:solidFill>
          <a:latin typeface="Arial Rounded MT Bold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EB80A"/>
          </a:solidFill>
          <a:latin typeface="Arial Rounded MT Bold" pitchFamily="34" charset="0"/>
        </a:defRPr>
      </a:lvl9pPr>
      <a:extLst/>
    </p:titleStyle>
    <p:bodyStyle>
      <a:lvl1pPr marL="411163" indent="-342900" algn="l" rtl="0" eaLnBrk="1" fontAlgn="base" hangingPunct="1">
        <a:spcBef>
          <a:spcPts val="700"/>
        </a:spcBef>
        <a:spcAft>
          <a:spcPct val="0"/>
        </a:spcAft>
        <a:buClr>
          <a:srgbClr val="FEB80A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eaLnBrk="1" fontAlgn="base" hangingPunct="1">
        <a:spcBef>
          <a:spcPct val="20000"/>
        </a:spcBef>
        <a:spcAft>
          <a:spcPct val="0"/>
        </a:spcAft>
        <a:buClr>
          <a:srgbClr val="FEB80A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1" fontAlgn="base" hangingPunct="1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eaLnBrk="1" fontAlgn="base" hangingPunct="1">
        <a:spcBef>
          <a:spcPct val="20000"/>
        </a:spcBef>
        <a:spcAft>
          <a:spcPct val="0"/>
        </a:spcAft>
        <a:buClr>
          <a:srgbClr val="FEB80A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eaLnBrk="1" fontAlgn="base" hangingPunct="1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2/2/2016</a:t>
            </a:r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PM - ITk Italia</a:t>
            </a:r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718A030-8AAD-48AD-A3B5-04A2DE400600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3765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ITk Pixel Update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P. Morettini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PM - ITk Italia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B1924-7088-494D-B9B9-B46EC856F17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783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142875"/>
            <a:ext cx="8043862" cy="914400"/>
          </a:xfrm>
        </p:spPr>
        <p:txBody>
          <a:bodyPr/>
          <a:lstStyle/>
          <a:p>
            <a:r>
              <a:rPr lang="it-IT" dirty="0" smtClean="0"/>
              <a:t>CMOS: quale strategia?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876301"/>
            <a:ext cx="8229599" cy="5480050"/>
          </a:xfrm>
        </p:spPr>
        <p:txBody>
          <a:bodyPr/>
          <a:lstStyle/>
          <a:p>
            <a:r>
              <a:rPr lang="it-IT" sz="2400" dirty="0" smtClean="0"/>
              <a:t>Nei prossimi mesi saranno </a:t>
            </a:r>
            <a:r>
              <a:rPr lang="it-IT" sz="2400" dirty="0" smtClean="0">
                <a:solidFill>
                  <a:schemeClr val="accent3"/>
                </a:solidFill>
              </a:rPr>
              <a:t>disponibili diversi dimostratori di grandi dimensioni </a:t>
            </a:r>
            <a:r>
              <a:rPr lang="it-IT" sz="2400" dirty="0" smtClean="0"/>
              <a:t>che ci consentiranno di capire meglio diverse tecnologie:</a:t>
            </a:r>
          </a:p>
          <a:p>
            <a:pPr lvl="1"/>
            <a:r>
              <a:rPr lang="it-IT" sz="2000" dirty="0" smtClean="0">
                <a:solidFill>
                  <a:schemeClr val="accent3"/>
                </a:solidFill>
              </a:rPr>
              <a:t>Passive CMOS </a:t>
            </a:r>
            <a:r>
              <a:rPr lang="it-IT" sz="2000" dirty="0" err="1" smtClean="0"/>
              <a:t>sensors</a:t>
            </a:r>
            <a:r>
              <a:rPr lang="it-IT" sz="2000" dirty="0" smtClean="0"/>
              <a:t> (</a:t>
            </a:r>
            <a:r>
              <a:rPr lang="it-IT" sz="2000" dirty="0" err="1" smtClean="0"/>
              <a:t>traditional</a:t>
            </a:r>
            <a:r>
              <a:rPr lang="it-IT" sz="2000" dirty="0" smtClean="0"/>
              <a:t> BB or </a:t>
            </a:r>
            <a:r>
              <a:rPr lang="it-IT" sz="2000" dirty="0" err="1" smtClean="0"/>
              <a:t>glue</a:t>
            </a:r>
            <a:r>
              <a:rPr lang="it-IT" sz="2000" dirty="0" smtClean="0"/>
              <a:t>)</a:t>
            </a:r>
          </a:p>
          <a:p>
            <a:pPr lvl="1"/>
            <a:r>
              <a:rPr lang="it-IT" sz="2000" dirty="0" smtClean="0">
                <a:solidFill>
                  <a:schemeClr val="accent3"/>
                </a:solidFill>
              </a:rPr>
              <a:t>Active CMOS </a:t>
            </a:r>
            <a:r>
              <a:rPr lang="it-IT" sz="2000" dirty="0" err="1" smtClean="0"/>
              <a:t>sensors</a:t>
            </a:r>
            <a:r>
              <a:rPr lang="it-IT" sz="2000" dirty="0" smtClean="0"/>
              <a:t> (</a:t>
            </a:r>
            <a:r>
              <a:rPr lang="it-IT" sz="2000" dirty="0" err="1" smtClean="0"/>
              <a:t>glue</a:t>
            </a:r>
            <a:r>
              <a:rPr lang="it-IT" sz="2000" dirty="0" smtClean="0"/>
              <a:t>)</a:t>
            </a:r>
          </a:p>
          <a:p>
            <a:pPr lvl="1"/>
            <a:r>
              <a:rPr lang="it-IT" sz="2000" dirty="0" err="1" smtClean="0">
                <a:solidFill>
                  <a:schemeClr val="accent3"/>
                </a:solidFill>
              </a:rPr>
              <a:t>Monolithic</a:t>
            </a:r>
            <a:r>
              <a:rPr lang="it-IT" sz="2000" dirty="0" smtClean="0"/>
              <a:t> </a:t>
            </a:r>
            <a:r>
              <a:rPr lang="it-IT" sz="2000" dirty="0" err="1" smtClean="0"/>
              <a:t>sensors</a:t>
            </a:r>
            <a:endParaRPr lang="it-IT" sz="2000" dirty="0" smtClean="0"/>
          </a:p>
          <a:p>
            <a:r>
              <a:rPr lang="it-IT" sz="2400" dirty="0" smtClean="0"/>
              <a:t>Come prima cosa questo significa un </a:t>
            </a:r>
            <a:r>
              <a:rPr lang="it-IT" sz="2400" dirty="0" smtClean="0">
                <a:solidFill>
                  <a:schemeClr val="accent3"/>
                </a:solidFill>
              </a:rPr>
              <a:t>ulteriore impegno per i laboratori </a:t>
            </a:r>
            <a:r>
              <a:rPr lang="it-IT" sz="2400" dirty="0" smtClean="0"/>
              <a:t>dove dovremo imparare a maneggiare nuovi tipi di dispositivi. Possibili </a:t>
            </a:r>
            <a:r>
              <a:rPr lang="it-IT" sz="2400" dirty="0" smtClean="0">
                <a:solidFill>
                  <a:schemeClr val="accent3"/>
                </a:solidFill>
              </a:rPr>
              <a:t>contributi: </a:t>
            </a:r>
            <a:r>
              <a:rPr lang="it-IT" sz="2400" dirty="0" err="1" smtClean="0">
                <a:solidFill>
                  <a:schemeClr val="accent3"/>
                </a:solidFill>
              </a:rPr>
              <a:t>glueing</a:t>
            </a:r>
            <a:r>
              <a:rPr lang="it-IT" sz="2400" dirty="0" smtClean="0">
                <a:solidFill>
                  <a:schemeClr val="accent3"/>
                </a:solidFill>
              </a:rPr>
              <a:t>, </a:t>
            </a:r>
            <a:r>
              <a:rPr lang="it-IT" sz="2400" dirty="0" err="1" smtClean="0">
                <a:solidFill>
                  <a:schemeClr val="accent3"/>
                </a:solidFill>
              </a:rPr>
              <a:t>tests</a:t>
            </a:r>
            <a:r>
              <a:rPr lang="it-IT" sz="2400" dirty="0" smtClean="0">
                <a:solidFill>
                  <a:schemeClr val="accent3"/>
                </a:solidFill>
              </a:rPr>
              <a:t>, …</a:t>
            </a:r>
          </a:p>
          <a:p>
            <a:r>
              <a:rPr lang="it-IT" sz="2400" dirty="0" smtClean="0"/>
              <a:t>Tra 10/12 mesi dovremo </a:t>
            </a:r>
            <a:r>
              <a:rPr lang="it-IT" sz="2400" dirty="0" smtClean="0">
                <a:solidFill>
                  <a:schemeClr val="accent3"/>
                </a:solidFill>
              </a:rPr>
              <a:t>tirare le fila dell’esperienza con i dimostratori </a:t>
            </a:r>
            <a:r>
              <a:rPr lang="it-IT" sz="2400" dirty="0" smtClean="0"/>
              <a:t>e cercare di capire </a:t>
            </a:r>
            <a:r>
              <a:rPr lang="it-IT" sz="2400" dirty="0" smtClean="0">
                <a:solidFill>
                  <a:schemeClr val="accent3"/>
                </a:solidFill>
              </a:rPr>
              <a:t>se e come procedere</a:t>
            </a:r>
            <a:r>
              <a:rPr lang="it-IT" sz="2400" dirty="0" smtClean="0"/>
              <a:t>.</a:t>
            </a:r>
          </a:p>
          <a:p>
            <a:r>
              <a:rPr lang="it-IT" sz="2400" dirty="0" smtClean="0"/>
              <a:t>È plausibile che ci saranno </a:t>
            </a:r>
            <a:r>
              <a:rPr lang="it-IT" sz="2400" dirty="0" smtClean="0">
                <a:solidFill>
                  <a:schemeClr val="accent3"/>
                </a:solidFill>
              </a:rPr>
              <a:t>decisioni difficili da prendere</a:t>
            </a:r>
            <a:r>
              <a:rPr lang="it-IT" sz="2400" dirty="0" smtClean="0"/>
              <a:t>, ma non possiamo affrontare il TDR con una dozzina di opzioni aperte. 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PM - ITk Italia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B1924-7088-494D-B9B9-B46EC856F17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011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3893" y="212726"/>
            <a:ext cx="7886700" cy="617854"/>
          </a:xfrm>
        </p:spPr>
        <p:txBody>
          <a:bodyPr/>
          <a:lstStyle/>
          <a:p>
            <a:r>
              <a:rPr lang="it-IT" dirty="0" smtClean="0">
                <a:solidFill>
                  <a:schemeClr val="accent3"/>
                </a:solidFill>
              </a:rPr>
              <a:t>Piano di lavoro 2016-2019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2955" y="2608145"/>
            <a:ext cx="2134566" cy="328989"/>
          </a:xfrm>
          <a:prstGeom prst="rect">
            <a:avLst/>
          </a:prstGeom>
          <a:ln w="28575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it-IT" sz="1400" b="1" dirty="0" err="1" smtClean="0"/>
              <a:t>Cost</a:t>
            </a:r>
            <a:r>
              <a:rPr lang="it-IT" sz="1400" b="1" dirty="0" smtClean="0"/>
              <a:t> and Schedule </a:t>
            </a:r>
            <a:r>
              <a:rPr lang="it-IT" sz="1400" b="1" dirty="0" err="1" smtClean="0"/>
              <a:t>review</a:t>
            </a:r>
            <a:endParaRPr lang="en-US" sz="1400" dirty="0" smtClean="0"/>
          </a:p>
        </p:txBody>
      </p:sp>
      <p:sp>
        <p:nvSpPr>
          <p:cNvPr id="38" name="Date Placeholder 3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2/2/2016</a:t>
            </a:r>
            <a:endParaRPr lang="en-US"/>
          </a:p>
        </p:txBody>
      </p:sp>
      <p:sp>
        <p:nvSpPr>
          <p:cNvPr id="39" name="Footer Placeholder 38"/>
          <p:cNvSpPr>
            <a:spLocks noGrp="1"/>
          </p:cNvSpPr>
          <p:nvPr>
            <p:ph type="ftr" sz="quarter" idx="11"/>
          </p:nvPr>
        </p:nvSpPr>
        <p:spPr>
          <a:xfrm>
            <a:off x="340519" y="6416675"/>
            <a:ext cx="5905500" cy="365125"/>
          </a:xfrm>
        </p:spPr>
        <p:txBody>
          <a:bodyPr/>
          <a:lstStyle/>
          <a:p>
            <a:r>
              <a:rPr lang="en-US" smtClean="0"/>
              <a:t>PM - ITk Italia</a:t>
            </a:r>
            <a:endParaRPr lang="en-US"/>
          </a:p>
        </p:txBody>
      </p:sp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B1924-7088-494D-B9B9-B46EC856F175}" type="slidenum">
              <a:rPr lang="en-US" smtClean="0"/>
              <a:t>11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85750" y="1454727"/>
            <a:ext cx="8567305" cy="249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297642" y="1038742"/>
            <a:ext cx="0" cy="4575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8845897" y="997181"/>
            <a:ext cx="0" cy="4575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2434706" y="997181"/>
            <a:ext cx="0" cy="4575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4571770" y="997181"/>
            <a:ext cx="0" cy="4575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6708834" y="997181"/>
            <a:ext cx="0" cy="4575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919865" y="902000"/>
            <a:ext cx="892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>
                <a:solidFill>
                  <a:schemeClr val="accent3"/>
                </a:solidFill>
              </a:rPr>
              <a:t>2016</a:t>
            </a:r>
            <a:endParaRPr lang="en-US" sz="2800" dirty="0">
              <a:solidFill>
                <a:schemeClr val="accent3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073862" y="902000"/>
            <a:ext cx="8519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>
                <a:solidFill>
                  <a:schemeClr val="accent3"/>
                </a:solidFill>
              </a:rPr>
              <a:t>2017</a:t>
            </a:r>
            <a:endParaRPr lang="en-US" sz="2800" dirty="0">
              <a:solidFill>
                <a:schemeClr val="accent3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235866" y="902000"/>
            <a:ext cx="8894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>
                <a:solidFill>
                  <a:schemeClr val="accent3"/>
                </a:solidFill>
              </a:rPr>
              <a:t>2018</a:t>
            </a:r>
            <a:endParaRPr lang="en-US" sz="2800" dirty="0">
              <a:solidFill>
                <a:schemeClr val="accent3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331059" y="902000"/>
            <a:ext cx="892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>
                <a:solidFill>
                  <a:schemeClr val="accent3"/>
                </a:solidFill>
              </a:rPr>
              <a:t>2019</a:t>
            </a:r>
            <a:endParaRPr lang="en-US" sz="2800" dirty="0">
              <a:solidFill>
                <a:schemeClr val="accent3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4569402" y="1425220"/>
            <a:ext cx="0" cy="4825951"/>
          </a:xfrm>
          <a:prstGeom prst="line">
            <a:avLst/>
          </a:prstGeom>
          <a:ln>
            <a:solidFill>
              <a:schemeClr val="tx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717320" y="1425220"/>
            <a:ext cx="0" cy="4825951"/>
          </a:xfrm>
          <a:prstGeom prst="line">
            <a:avLst/>
          </a:prstGeom>
          <a:ln>
            <a:solidFill>
              <a:schemeClr val="tx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8853055" y="1425219"/>
            <a:ext cx="0" cy="4825951"/>
          </a:xfrm>
          <a:prstGeom prst="line">
            <a:avLst/>
          </a:prstGeom>
          <a:ln>
            <a:solidFill>
              <a:schemeClr val="tx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97642" y="1425219"/>
            <a:ext cx="0" cy="4825951"/>
          </a:xfrm>
          <a:prstGeom prst="line">
            <a:avLst/>
          </a:prstGeom>
          <a:ln>
            <a:solidFill>
              <a:schemeClr val="tx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2444173" y="1479665"/>
            <a:ext cx="0" cy="4825951"/>
          </a:xfrm>
          <a:prstGeom prst="line">
            <a:avLst/>
          </a:prstGeom>
          <a:ln>
            <a:solidFill>
              <a:schemeClr val="tx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1407276" y="1608222"/>
            <a:ext cx="1033550" cy="328989"/>
          </a:xfrm>
          <a:prstGeom prst="rect">
            <a:avLst/>
          </a:prstGeom>
          <a:ln w="28575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it-IT" sz="1400" b="1" dirty="0" smtClean="0"/>
              <a:t>Strip TDR</a:t>
            </a:r>
            <a:endParaRPr lang="en-US" sz="1400" dirty="0" smtClean="0"/>
          </a:p>
        </p:txBody>
      </p:sp>
      <p:sp>
        <p:nvSpPr>
          <p:cNvPr id="47" name="Rectangle 46"/>
          <p:cNvSpPr/>
          <p:nvPr/>
        </p:nvSpPr>
        <p:spPr>
          <a:xfrm>
            <a:off x="3533030" y="1938220"/>
            <a:ext cx="1033550" cy="328989"/>
          </a:xfrm>
          <a:prstGeom prst="rect">
            <a:avLst/>
          </a:prstGeom>
          <a:ln w="28575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it-IT" sz="1400" b="1" dirty="0" smtClean="0"/>
              <a:t>Pixel TDR</a:t>
            </a:r>
            <a:endParaRPr lang="en-US" sz="1400" dirty="0" smtClean="0"/>
          </a:p>
        </p:txBody>
      </p:sp>
      <p:sp>
        <p:nvSpPr>
          <p:cNvPr id="48" name="Rectangle 47"/>
          <p:cNvSpPr/>
          <p:nvPr/>
        </p:nvSpPr>
        <p:spPr>
          <a:xfrm>
            <a:off x="4566580" y="2281755"/>
            <a:ext cx="1033550" cy="328989"/>
          </a:xfrm>
          <a:prstGeom prst="rect">
            <a:avLst/>
          </a:prstGeom>
          <a:ln w="28575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it-IT" sz="1400" b="1" dirty="0" smtClean="0"/>
              <a:t>Pixel MOU</a:t>
            </a:r>
            <a:endParaRPr lang="en-US" sz="1400" dirty="0" smtClean="0"/>
          </a:p>
        </p:txBody>
      </p:sp>
      <p:sp>
        <p:nvSpPr>
          <p:cNvPr id="49" name="Rectangle 48"/>
          <p:cNvSpPr/>
          <p:nvPr/>
        </p:nvSpPr>
        <p:spPr>
          <a:xfrm>
            <a:off x="6564404" y="2625290"/>
            <a:ext cx="1844098" cy="328989"/>
          </a:xfrm>
          <a:prstGeom prst="rect">
            <a:avLst/>
          </a:prstGeom>
          <a:ln w="28575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it-IT" sz="1400" b="1" dirty="0" err="1" smtClean="0"/>
              <a:t>Pre</a:t>
            </a:r>
            <a:r>
              <a:rPr lang="it-IT" sz="1400" b="1" dirty="0" smtClean="0"/>
              <a:t>-production</a:t>
            </a:r>
            <a:endParaRPr lang="en-US" sz="1400" dirty="0" smtClean="0"/>
          </a:p>
        </p:txBody>
      </p:sp>
      <p:sp>
        <p:nvSpPr>
          <p:cNvPr id="50" name="Rectangle 49"/>
          <p:cNvSpPr/>
          <p:nvPr/>
        </p:nvSpPr>
        <p:spPr>
          <a:xfrm>
            <a:off x="308439" y="3340211"/>
            <a:ext cx="1844098" cy="328989"/>
          </a:xfrm>
          <a:prstGeom prst="rect">
            <a:avLst/>
          </a:prstGeom>
          <a:ln w="28575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it-IT" sz="1400" b="1" dirty="0" smtClean="0"/>
              <a:t>Layout </a:t>
            </a:r>
            <a:r>
              <a:rPr lang="it-IT" sz="1400" b="1" dirty="0" err="1" smtClean="0"/>
              <a:t>definition</a:t>
            </a:r>
            <a:endParaRPr lang="en-US" sz="1400" dirty="0" smtClean="0"/>
          </a:p>
        </p:txBody>
      </p:sp>
      <p:sp>
        <p:nvSpPr>
          <p:cNvPr id="51" name="Rectangle 50"/>
          <p:cNvSpPr/>
          <p:nvPr/>
        </p:nvSpPr>
        <p:spPr>
          <a:xfrm>
            <a:off x="1571105" y="3702451"/>
            <a:ext cx="1924339" cy="328989"/>
          </a:xfrm>
          <a:prstGeom prst="rect">
            <a:avLst/>
          </a:prstGeom>
          <a:ln w="28575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b="1" dirty="0" smtClean="0"/>
              <a:t>Local </a:t>
            </a:r>
            <a:r>
              <a:rPr lang="it-IT" sz="1100" b="1" dirty="0" err="1" smtClean="0"/>
              <a:t>support</a:t>
            </a:r>
            <a:r>
              <a:rPr lang="it-IT" sz="1100" b="1" dirty="0" smtClean="0"/>
              <a:t>  </a:t>
            </a:r>
            <a:r>
              <a:rPr lang="it-IT" sz="1100" b="1" dirty="0" err="1" smtClean="0"/>
              <a:t>conceptual</a:t>
            </a:r>
            <a:r>
              <a:rPr lang="it-IT" sz="1100" b="1" dirty="0" smtClean="0"/>
              <a:t> design</a:t>
            </a:r>
            <a:endParaRPr lang="en-US" sz="1100" dirty="0" smtClean="0"/>
          </a:p>
        </p:txBody>
      </p:sp>
      <p:sp>
        <p:nvSpPr>
          <p:cNvPr id="52" name="Rectangle 51"/>
          <p:cNvSpPr/>
          <p:nvPr/>
        </p:nvSpPr>
        <p:spPr>
          <a:xfrm>
            <a:off x="315721" y="2976677"/>
            <a:ext cx="2134566" cy="328989"/>
          </a:xfrm>
          <a:prstGeom prst="rect">
            <a:avLst/>
          </a:prstGeom>
          <a:ln w="28575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it-IT" sz="1400" b="1" dirty="0" err="1" smtClean="0"/>
              <a:t>Requirements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review</a:t>
            </a:r>
            <a:endParaRPr lang="en-US" sz="1400" dirty="0" smtClean="0"/>
          </a:p>
        </p:txBody>
      </p:sp>
      <p:sp>
        <p:nvSpPr>
          <p:cNvPr id="53" name="Rectangle 52"/>
          <p:cNvSpPr/>
          <p:nvPr/>
        </p:nvSpPr>
        <p:spPr>
          <a:xfrm>
            <a:off x="4124738" y="5906076"/>
            <a:ext cx="2439666" cy="328989"/>
          </a:xfrm>
          <a:prstGeom prst="rect">
            <a:avLst/>
          </a:prstGeom>
          <a:ln w="28575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b="1" dirty="0" err="1" smtClean="0"/>
              <a:t>Bump-bonding</a:t>
            </a:r>
            <a:r>
              <a:rPr lang="it-IT" sz="1100" b="1" dirty="0" smtClean="0"/>
              <a:t> </a:t>
            </a:r>
            <a:r>
              <a:rPr lang="it-IT" sz="1100" b="1" dirty="0" err="1" smtClean="0"/>
              <a:t>vendors</a:t>
            </a:r>
            <a:r>
              <a:rPr lang="it-IT" sz="1100" b="1" dirty="0" smtClean="0"/>
              <a:t> qualification</a:t>
            </a:r>
            <a:endParaRPr lang="en-US" sz="1100" dirty="0" smtClean="0"/>
          </a:p>
        </p:txBody>
      </p:sp>
      <p:sp>
        <p:nvSpPr>
          <p:cNvPr id="56" name="Rectangle 55"/>
          <p:cNvSpPr/>
          <p:nvPr/>
        </p:nvSpPr>
        <p:spPr>
          <a:xfrm>
            <a:off x="2888727" y="4443377"/>
            <a:ext cx="2454798" cy="328989"/>
          </a:xfrm>
          <a:prstGeom prst="rect">
            <a:avLst/>
          </a:prstGeom>
          <a:ln w="28575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it-IT" sz="1400" b="1" dirty="0" smtClean="0"/>
              <a:t>RD53-A </a:t>
            </a:r>
            <a:r>
              <a:rPr lang="it-IT" sz="1400" b="1" dirty="0" err="1" smtClean="0"/>
              <a:t>tests</a:t>
            </a:r>
            <a:endParaRPr lang="en-US" sz="1400" dirty="0" smtClean="0"/>
          </a:p>
        </p:txBody>
      </p:sp>
      <p:sp>
        <p:nvSpPr>
          <p:cNvPr id="58" name="Rectangle 57"/>
          <p:cNvSpPr/>
          <p:nvPr/>
        </p:nvSpPr>
        <p:spPr>
          <a:xfrm>
            <a:off x="460838" y="4793902"/>
            <a:ext cx="2510961" cy="328989"/>
          </a:xfrm>
          <a:prstGeom prst="rect">
            <a:avLst/>
          </a:prstGeom>
          <a:ln w="28575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it-IT" sz="1400" b="1" dirty="0" smtClean="0"/>
              <a:t>CMOS </a:t>
            </a:r>
            <a:r>
              <a:rPr lang="it-IT" sz="1400" b="1" dirty="0" err="1" smtClean="0"/>
              <a:t>demonstrator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tests</a:t>
            </a:r>
            <a:endParaRPr lang="en-US" sz="1400" dirty="0" smtClean="0"/>
          </a:p>
        </p:txBody>
      </p:sp>
      <p:sp>
        <p:nvSpPr>
          <p:cNvPr id="59" name="Rectangle 58"/>
          <p:cNvSpPr/>
          <p:nvPr/>
        </p:nvSpPr>
        <p:spPr>
          <a:xfrm>
            <a:off x="2445431" y="5160439"/>
            <a:ext cx="1414926" cy="328989"/>
          </a:xfrm>
          <a:prstGeom prst="rect">
            <a:avLst/>
          </a:prstGeom>
          <a:ln w="28575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it-IT" sz="1400" b="1" dirty="0" smtClean="0"/>
              <a:t>CMOS </a:t>
            </a:r>
            <a:r>
              <a:rPr lang="it-IT" sz="1400" b="1" dirty="0" err="1" smtClean="0"/>
              <a:t>review</a:t>
            </a:r>
            <a:endParaRPr lang="en-US" sz="1400" dirty="0" smtClean="0"/>
          </a:p>
        </p:txBody>
      </p:sp>
      <p:sp>
        <p:nvSpPr>
          <p:cNvPr id="60" name="Rectangle 59"/>
          <p:cNvSpPr/>
          <p:nvPr/>
        </p:nvSpPr>
        <p:spPr>
          <a:xfrm>
            <a:off x="1877078" y="5524614"/>
            <a:ext cx="2458467" cy="328989"/>
          </a:xfrm>
          <a:prstGeom prst="rect">
            <a:avLst/>
          </a:prstGeom>
          <a:ln w="28575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it-IT" sz="1400" b="1" dirty="0" err="1" smtClean="0"/>
              <a:t>Module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conceptual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desing</a:t>
            </a:r>
            <a:endParaRPr lang="en-US" sz="1400" dirty="0" smtClean="0"/>
          </a:p>
        </p:txBody>
      </p:sp>
      <p:sp>
        <p:nvSpPr>
          <p:cNvPr id="35" name="Rectangle 34"/>
          <p:cNvSpPr/>
          <p:nvPr/>
        </p:nvSpPr>
        <p:spPr>
          <a:xfrm>
            <a:off x="3916302" y="5155625"/>
            <a:ext cx="3513198" cy="328989"/>
          </a:xfrm>
          <a:prstGeom prst="rect">
            <a:avLst/>
          </a:prstGeom>
          <a:ln w="28575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it-IT" sz="1400" b="1" dirty="0" smtClean="0"/>
              <a:t>CMOS </a:t>
            </a:r>
            <a:r>
              <a:rPr lang="it-IT" sz="1400" b="1" dirty="0" err="1" smtClean="0"/>
              <a:t>phase</a:t>
            </a:r>
            <a:r>
              <a:rPr lang="it-IT" sz="1400" b="1" dirty="0" smtClean="0"/>
              <a:t> II</a:t>
            </a:r>
            <a:endParaRPr lang="en-US" sz="1400" dirty="0" smtClean="0"/>
          </a:p>
        </p:txBody>
      </p:sp>
      <p:sp>
        <p:nvSpPr>
          <p:cNvPr id="36" name="Rectangle 35"/>
          <p:cNvSpPr/>
          <p:nvPr/>
        </p:nvSpPr>
        <p:spPr>
          <a:xfrm>
            <a:off x="5403969" y="4441886"/>
            <a:ext cx="2074251" cy="328989"/>
          </a:xfrm>
          <a:prstGeom prst="rect">
            <a:avLst/>
          </a:prstGeom>
          <a:ln w="28575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it-IT" sz="1400" b="1" dirty="0" smtClean="0"/>
              <a:t>RD53 «</a:t>
            </a:r>
            <a:r>
              <a:rPr lang="it-IT" sz="1400" b="1" dirty="0" err="1" smtClean="0"/>
              <a:t>final</a:t>
            </a:r>
            <a:r>
              <a:rPr lang="it-IT" sz="1400" b="1" dirty="0" smtClean="0"/>
              <a:t>» design</a:t>
            </a:r>
            <a:endParaRPr lang="en-US" sz="1400" dirty="0" smtClean="0"/>
          </a:p>
        </p:txBody>
      </p:sp>
      <p:sp>
        <p:nvSpPr>
          <p:cNvPr id="37" name="Rectangle 36"/>
          <p:cNvSpPr/>
          <p:nvPr/>
        </p:nvSpPr>
        <p:spPr>
          <a:xfrm>
            <a:off x="466205" y="4064401"/>
            <a:ext cx="1814773" cy="328989"/>
          </a:xfrm>
          <a:prstGeom prst="rect">
            <a:avLst/>
          </a:prstGeom>
          <a:ln w="28575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b="1" dirty="0" smtClean="0"/>
              <a:t>Global </a:t>
            </a:r>
            <a:r>
              <a:rPr lang="it-IT" sz="1100" b="1" dirty="0" err="1" smtClean="0"/>
              <a:t>support</a:t>
            </a:r>
            <a:r>
              <a:rPr lang="it-IT" sz="1100" b="1" dirty="0" smtClean="0"/>
              <a:t>  </a:t>
            </a:r>
            <a:r>
              <a:rPr lang="it-IT" sz="1100" b="1" dirty="0" err="1" smtClean="0"/>
              <a:t>conceptual</a:t>
            </a:r>
            <a:r>
              <a:rPr lang="it-IT" sz="1100" b="1" dirty="0" smtClean="0"/>
              <a:t> design</a:t>
            </a:r>
            <a:endParaRPr 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2813292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3893" y="212726"/>
            <a:ext cx="7886700" cy="617854"/>
          </a:xfrm>
        </p:spPr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Pixel Organization – 2016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62203" y="1028947"/>
            <a:ext cx="2561560" cy="613453"/>
          </a:xfrm>
          <a:prstGeom prst="rect">
            <a:avLst/>
          </a:prstGeom>
          <a:ln w="28575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US" sz="1600" b="1" dirty="0" smtClean="0"/>
              <a:t>Pixel PL : </a:t>
            </a:r>
            <a:r>
              <a:rPr lang="en-US" sz="1600" dirty="0" smtClean="0"/>
              <a:t>P. Morettini</a:t>
            </a:r>
          </a:p>
          <a:p>
            <a:pPr algn="ctr"/>
            <a:r>
              <a:rPr lang="en-US" sz="1600" b="1" dirty="0" smtClean="0"/>
              <a:t>Deputy PL : </a:t>
            </a:r>
            <a:r>
              <a:rPr lang="en-US" sz="1600" dirty="0" smtClean="0"/>
              <a:t>P. Grenier</a:t>
            </a:r>
          </a:p>
        </p:txBody>
      </p:sp>
      <p:sp>
        <p:nvSpPr>
          <p:cNvPr id="6" name="Rectangle 5"/>
          <p:cNvSpPr/>
          <p:nvPr/>
        </p:nvSpPr>
        <p:spPr>
          <a:xfrm>
            <a:off x="1365023" y="4462817"/>
            <a:ext cx="1160127" cy="850588"/>
          </a:xfrm>
          <a:prstGeom prst="rect">
            <a:avLst/>
          </a:prstGeom>
          <a:ln w="28575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Modules</a:t>
            </a:r>
          </a:p>
          <a:p>
            <a:pPr algn="ctr"/>
            <a:r>
              <a:rPr lang="it-IT" sz="1400" dirty="0" smtClean="0"/>
              <a:t>R. Bates</a:t>
            </a:r>
          </a:p>
          <a:p>
            <a:pPr algn="ctr"/>
            <a:r>
              <a:rPr lang="en-US" sz="1400" dirty="0"/>
              <a:t>F. Huegging</a:t>
            </a:r>
            <a:endParaRPr lang="en-US" sz="1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4582691" y="4454545"/>
            <a:ext cx="1400459" cy="763470"/>
          </a:xfrm>
          <a:prstGeom prst="rect">
            <a:avLst/>
          </a:prstGeom>
          <a:ln w="28575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D</a:t>
            </a:r>
            <a:r>
              <a:rPr lang="en-US" sz="1400" b="1" dirty="0" smtClean="0"/>
              <a:t>etector</a:t>
            </a:r>
          </a:p>
          <a:p>
            <a:pPr algn="ctr"/>
            <a:r>
              <a:rPr lang="en-US" sz="1400" b="1" dirty="0" smtClean="0"/>
              <a:t>Electronics</a:t>
            </a:r>
          </a:p>
          <a:p>
            <a:pPr algn="ctr"/>
            <a:r>
              <a:rPr lang="it-IT" sz="1400" dirty="0" smtClean="0"/>
              <a:t>T. Flick</a:t>
            </a:r>
            <a:endParaRPr lang="en-US" sz="1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6241832" y="4465975"/>
            <a:ext cx="1809382" cy="763470"/>
          </a:xfrm>
          <a:prstGeom prst="rect">
            <a:avLst/>
          </a:prstGeom>
          <a:ln w="28575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Read-out system</a:t>
            </a:r>
          </a:p>
          <a:p>
            <a:pPr algn="ctr"/>
            <a:r>
              <a:rPr lang="en-US" sz="1400" b="1" dirty="0"/>
              <a:t>a</a:t>
            </a:r>
            <a:r>
              <a:rPr lang="en-US" sz="1400" b="1" dirty="0" smtClean="0"/>
              <a:t>nd Software</a:t>
            </a:r>
          </a:p>
          <a:p>
            <a:pPr algn="ctr"/>
            <a:r>
              <a:rPr lang="it-IT" sz="1400" dirty="0" smtClean="0"/>
              <a:t>J. Grosse-Knetter</a:t>
            </a:r>
            <a:endParaRPr lang="en-US" sz="14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090513" y="1987734"/>
            <a:ext cx="3104940" cy="1961717"/>
          </a:xfrm>
          <a:prstGeom prst="rect">
            <a:avLst/>
          </a:prstGeom>
          <a:ln w="28575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Steering committee / Design Group</a:t>
            </a:r>
          </a:p>
          <a:p>
            <a:pPr algn="ctr"/>
            <a:r>
              <a:rPr lang="it-IT" sz="1400" dirty="0" smtClean="0"/>
              <a:t>PL, </a:t>
            </a:r>
            <a:r>
              <a:rPr lang="it-IT" sz="1400" dirty="0" err="1" smtClean="0"/>
              <a:t>Deputy</a:t>
            </a:r>
            <a:r>
              <a:rPr lang="it-IT" sz="1400" dirty="0" smtClean="0"/>
              <a:t> PL</a:t>
            </a:r>
          </a:p>
          <a:p>
            <a:pPr algn="ctr"/>
            <a:r>
              <a:rPr lang="it-IT" sz="1400" dirty="0" smtClean="0"/>
              <a:t>D. Giugni : PE</a:t>
            </a:r>
          </a:p>
          <a:p>
            <a:pPr algn="ctr"/>
            <a:r>
              <a:rPr lang="it-IT" sz="1400" dirty="0" smtClean="0"/>
              <a:t>R. Bates, D. Dobos, T. Flick, </a:t>
            </a:r>
            <a:br>
              <a:rPr lang="it-IT" sz="1400" dirty="0" smtClean="0"/>
            </a:br>
            <a:r>
              <a:rPr lang="en-US" sz="1400" dirty="0" smtClean="0"/>
              <a:t>F</a:t>
            </a:r>
            <a:r>
              <a:rPr lang="en-US" sz="1400" dirty="0"/>
              <a:t>. </a:t>
            </a:r>
            <a:r>
              <a:rPr lang="en-US" sz="1400" dirty="0" smtClean="0"/>
              <a:t>Huegging, </a:t>
            </a:r>
            <a:r>
              <a:rPr lang="it-IT" sz="1400" dirty="0" smtClean="0"/>
              <a:t>J. Grosse-Knetter</a:t>
            </a:r>
          </a:p>
          <a:p>
            <a:pPr algn="ctr"/>
            <a:r>
              <a:rPr lang="it-IT" sz="1400" dirty="0" smtClean="0"/>
              <a:t>C. Gemme : LTF</a:t>
            </a:r>
          </a:p>
          <a:p>
            <a:pPr algn="ctr"/>
            <a:r>
              <a:rPr lang="it-IT" sz="1400" dirty="0" smtClean="0"/>
              <a:t>M. Garcia-Sciveres : RD53 </a:t>
            </a:r>
            <a:r>
              <a:rPr lang="it-IT" sz="1400" dirty="0" err="1" smtClean="0"/>
              <a:t>contact</a:t>
            </a:r>
            <a:endParaRPr lang="it-IT" sz="1400" dirty="0" smtClean="0"/>
          </a:p>
          <a:p>
            <a:pPr algn="ctr"/>
            <a:r>
              <a:rPr lang="it-IT" sz="1400" dirty="0" smtClean="0"/>
              <a:t>D. Ferrere : Pixel PL</a:t>
            </a:r>
            <a:endParaRPr lang="en-US" sz="1400" dirty="0" smtClean="0"/>
          </a:p>
        </p:txBody>
      </p:sp>
      <p:cxnSp>
        <p:nvCxnSpPr>
          <p:cNvPr id="12" name="Elbow Connector 11"/>
          <p:cNvCxnSpPr>
            <a:stCxn id="11" idx="2"/>
            <a:endCxn id="6" idx="0"/>
          </p:cNvCxnSpPr>
          <p:nvPr/>
        </p:nvCxnSpPr>
        <p:spPr>
          <a:xfrm rot="5400000">
            <a:off x="3067289" y="2887123"/>
            <a:ext cx="513366" cy="2638023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stCxn id="11" idx="2"/>
            <a:endCxn id="7" idx="0"/>
          </p:cNvCxnSpPr>
          <p:nvPr/>
        </p:nvCxnSpPr>
        <p:spPr>
          <a:xfrm rot="16200000" flipH="1">
            <a:off x="4710405" y="3882029"/>
            <a:ext cx="505094" cy="639938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2841331" y="4465975"/>
            <a:ext cx="1482678" cy="930436"/>
          </a:xfrm>
          <a:prstGeom prst="rect">
            <a:avLst/>
          </a:prstGeom>
          <a:ln w="28575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Mechanics and</a:t>
            </a:r>
          </a:p>
          <a:p>
            <a:pPr algn="ctr"/>
            <a:r>
              <a:rPr lang="en-US" sz="1400" b="1" dirty="0" smtClean="0"/>
              <a:t>Integration</a:t>
            </a:r>
          </a:p>
          <a:p>
            <a:pPr algn="ctr"/>
            <a:r>
              <a:rPr lang="it-IT" sz="1400" dirty="0" smtClean="0"/>
              <a:t>D. Dobos</a:t>
            </a:r>
          </a:p>
          <a:p>
            <a:pPr algn="ctr"/>
            <a:r>
              <a:rPr lang="it-IT" sz="1400" dirty="0" smtClean="0"/>
              <a:t>D. Giugni</a:t>
            </a:r>
            <a:endParaRPr lang="en-US" sz="1400" dirty="0" smtClean="0"/>
          </a:p>
        </p:txBody>
      </p:sp>
      <p:cxnSp>
        <p:nvCxnSpPr>
          <p:cNvPr id="45" name="Elbow Connector 44"/>
          <p:cNvCxnSpPr>
            <a:stCxn id="11" idx="2"/>
            <a:endCxn id="35" idx="0"/>
          </p:cNvCxnSpPr>
          <p:nvPr/>
        </p:nvCxnSpPr>
        <p:spPr>
          <a:xfrm rot="5400000">
            <a:off x="3854565" y="3677557"/>
            <a:ext cx="516524" cy="1060313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98768" y="5689568"/>
            <a:ext cx="1154818" cy="763470"/>
          </a:xfrm>
          <a:prstGeom prst="rect">
            <a:avLst/>
          </a:prstGeom>
          <a:ln w="28575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Sensors</a:t>
            </a:r>
          </a:p>
          <a:p>
            <a:pPr algn="ctr"/>
            <a:r>
              <a:rPr lang="en-US" sz="1400" dirty="0"/>
              <a:t>S. </a:t>
            </a:r>
            <a:r>
              <a:rPr lang="en-US" sz="1400" dirty="0" smtClean="0"/>
              <a:t>Grinstein</a:t>
            </a:r>
          </a:p>
          <a:p>
            <a:pPr algn="ctr"/>
            <a:r>
              <a:rPr lang="it-IT" sz="1400" dirty="0" smtClean="0"/>
              <a:t>A. Macchiolo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121306" y="5689568"/>
            <a:ext cx="1154818" cy="763470"/>
          </a:xfrm>
          <a:prstGeom prst="rect">
            <a:avLst/>
          </a:prstGeom>
          <a:ln w="28575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CMOS</a:t>
            </a:r>
          </a:p>
          <a:p>
            <a:pPr algn="ctr"/>
            <a:r>
              <a:rPr lang="it-IT" sz="1400" dirty="0" smtClean="0"/>
              <a:t>N. Wermes</a:t>
            </a:r>
            <a:endParaRPr lang="en-US" sz="1400" dirty="0" smtClean="0"/>
          </a:p>
        </p:txBody>
      </p:sp>
      <p:cxnSp>
        <p:nvCxnSpPr>
          <p:cNvPr id="37" name="Elbow Connector 36"/>
          <p:cNvCxnSpPr>
            <a:stCxn id="11" idx="2"/>
            <a:endCxn id="9" idx="0"/>
          </p:cNvCxnSpPr>
          <p:nvPr/>
        </p:nvCxnSpPr>
        <p:spPr>
          <a:xfrm rot="16200000" flipH="1">
            <a:off x="5636491" y="2955943"/>
            <a:ext cx="516524" cy="2503540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stCxn id="6" idx="2"/>
            <a:endCxn id="17" idx="0"/>
          </p:cNvCxnSpPr>
          <p:nvPr/>
        </p:nvCxnSpPr>
        <p:spPr>
          <a:xfrm rot="5400000">
            <a:off x="1422551" y="5167031"/>
            <a:ext cx="376163" cy="668910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stCxn id="6" idx="2"/>
            <a:endCxn id="19" idx="0"/>
          </p:cNvCxnSpPr>
          <p:nvPr/>
        </p:nvCxnSpPr>
        <p:spPr>
          <a:xfrm rot="16200000" flipH="1">
            <a:off x="2133820" y="5124672"/>
            <a:ext cx="376163" cy="753628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>
            <a:stCxn id="2" idx="2"/>
            <a:endCxn id="11" idx="0"/>
          </p:cNvCxnSpPr>
          <p:nvPr/>
        </p:nvCxnSpPr>
        <p:spPr>
          <a:xfrm rot="5400000">
            <a:off x="4470316" y="1815067"/>
            <a:ext cx="345334" cy="12700"/>
          </a:xfrm>
          <a:prstGeom prst="bentConnector3">
            <a:avLst>
              <a:gd name="adj1" fmla="val 97709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Date Placeholder 3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2/2/2016</a:t>
            </a:r>
            <a:endParaRPr lang="en-US"/>
          </a:p>
        </p:txBody>
      </p:sp>
      <p:sp>
        <p:nvSpPr>
          <p:cNvPr id="39" name="Footer Placeholder 3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PM - ITk Italia</a:t>
            </a:r>
            <a:endParaRPr lang="en-US"/>
          </a:p>
        </p:txBody>
      </p:sp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B1924-7088-494D-B9B9-B46EC856F17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96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3893" y="212726"/>
            <a:ext cx="7886700" cy="617854"/>
          </a:xfrm>
        </p:spPr>
        <p:txBody>
          <a:bodyPr/>
          <a:lstStyle/>
          <a:p>
            <a:r>
              <a:rPr lang="it-IT" dirty="0" smtClean="0">
                <a:solidFill>
                  <a:schemeClr val="accent3"/>
                </a:solidFill>
              </a:rPr>
              <a:t>Piano di lavoro 2016-2019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2955" y="2608145"/>
            <a:ext cx="2134566" cy="328989"/>
          </a:xfrm>
          <a:prstGeom prst="rect">
            <a:avLst/>
          </a:prstGeom>
          <a:ln w="28575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it-IT" sz="1400" b="1" dirty="0" err="1" smtClean="0"/>
              <a:t>Cost</a:t>
            </a:r>
            <a:r>
              <a:rPr lang="it-IT" sz="1400" b="1" dirty="0" smtClean="0"/>
              <a:t> and Schedule </a:t>
            </a:r>
            <a:r>
              <a:rPr lang="it-IT" sz="1400" b="1" dirty="0" err="1" smtClean="0"/>
              <a:t>review</a:t>
            </a:r>
            <a:endParaRPr lang="en-US" sz="1400" dirty="0" smtClean="0"/>
          </a:p>
        </p:txBody>
      </p:sp>
      <p:sp>
        <p:nvSpPr>
          <p:cNvPr id="38" name="Date Placeholder 3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2/2/2016</a:t>
            </a:r>
            <a:endParaRPr lang="en-US"/>
          </a:p>
        </p:txBody>
      </p:sp>
      <p:sp>
        <p:nvSpPr>
          <p:cNvPr id="39" name="Footer Placeholder 38"/>
          <p:cNvSpPr>
            <a:spLocks noGrp="1"/>
          </p:cNvSpPr>
          <p:nvPr>
            <p:ph type="ftr" sz="quarter" idx="11"/>
          </p:nvPr>
        </p:nvSpPr>
        <p:spPr>
          <a:xfrm>
            <a:off x="340519" y="6416675"/>
            <a:ext cx="5905500" cy="365125"/>
          </a:xfrm>
        </p:spPr>
        <p:txBody>
          <a:bodyPr/>
          <a:lstStyle/>
          <a:p>
            <a:r>
              <a:rPr lang="en-US" smtClean="0"/>
              <a:t>PM - ITk Italia</a:t>
            </a:r>
            <a:endParaRPr lang="en-US"/>
          </a:p>
        </p:txBody>
      </p:sp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B1924-7088-494D-B9B9-B46EC856F175}" type="slidenum">
              <a:rPr lang="en-US" smtClean="0"/>
              <a:t>3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85750" y="1454727"/>
            <a:ext cx="8567305" cy="249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297642" y="1038742"/>
            <a:ext cx="0" cy="4575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8845897" y="997181"/>
            <a:ext cx="0" cy="4575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2434706" y="997181"/>
            <a:ext cx="0" cy="4575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4571770" y="997181"/>
            <a:ext cx="0" cy="4575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6708834" y="997181"/>
            <a:ext cx="0" cy="4575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919865" y="902000"/>
            <a:ext cx="892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>
                <a:solidFill>
                  <a:schemeClr val="accent3"/>
                </a:solidFill>
              </a:rPr>
              <a:t>2016</a:t>
            </a:r>
            <a:endParaRPr lang="en-US" sz="2800" dirty="0">
              <a:solidFill>
                <a:schemeClr val="accent3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073862" y="902000"/>
            <a:ext cx="8519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>
                <a:solidFill>
                  <a:schemeClr val="accent3"/>
                </a:solidFill>
              </a:rPr>
              <a:t>2017</a:t>
            </a:r>
            <a:endParaRPr lang="en-US" sz="2800" dirty="0">
              <a:solidFill>
                <a:schemeClr val="accent3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235866" y="902000"/>
            <a:ext cx="8894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>
                <a:solidFill>
                  <a:schemeClr val="accent3"/>
                </a:solidFill>
              </a:rPr>
              <a:t>2018</a:t>
            </a:r>
            <a:endParaRPr lang="en-US" sz="2800" dirty="0">
              <a:solidFill>
                <a:schemeClr val="accent3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331059" y="902000"/>
            <a:ext cx="892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>
                <a:solidFill>
                  <a:schemeClr val="accent3"/>
                </a:solidFill>
              </a:rPr>
              <a:t>2019</a:t>
            </a:r>
            <a:endParaRPr lang="en-US" sz="2800" dirty="0">
              <a:solidFill>
                <a:schemeClr val="accent3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4569402" y="1425220"/>
            <a:ext cx="0" cy="4825951"/>
          </a:xfrm>
          <a:prstGeom prst="line">
            <a:avLst/>
          </a:prstGeom>
          <a:ln>
            <a:solidFill>
              <a:schemeClr val="tx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717320" y="1425220"/>
            <a:ext cx="0" cy="4825951"/>
          </a:xfrm>
          <a:prstGeom prst="line">
            <a:avLst/>
          </a:prstGeom>
          <a:ln>
            <a:solidFill>
              <a:schemeClr val="tx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8853055" y="1425219"/>
            <a:ext cx="0" cy="4825951"/>
          </a:xfrm>
          <a:prstGeom prst="line">
            <a:avLst/>
          </a:prstGeom>
          <a:ln>
            <a:solidFill>
              <a:schemeClr val="tx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97642" y="1425219"/>
            <a:ext cx="0" cy="4825951"/>
          </a:xfrm>
          <a:prstGeom prst="line">
            <a:avLst/>
          </a:prstGeom>
          <a:ln>
            <a:solidFill>
              <a:schemeClr val="tx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2444173" y="1479665"/>
            <a:ext cx="0" cy="4825951"/>
          </a:xfrm>
          <a:prstGeom prst="line">
            <a:avLst/>
          </a:prstGeom>
          <a:ln>
            <a:solidFill>
              <a:schemeClr val="tx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1407276" y="1608222"/>
            <a:ext cx="1033550" cy="328989"/>
          </a:xfrm>
          <a:prstGeom prst="rect">
            <a:avLst/>
          </a:prstGeom>
          <a:ln w="28575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it-IT" sz="1400" b="1" dirty="0" smtClean="0"/>
              <a:t>Strip TDR</a:t>
            </a:r>
            <a:endParaRPr lang="en-US" sz="1400" dirty="0" smtClean="0"/>
          </a:p>
        </p:txBody>
      </p:sp>
      <p:sp>
        <p:nvSpPr>
          <p:cNvPr id="47" name="Rectangle 46"/>
          <p:cNvSpPr/>
          <p:nvPr/>
        </p:nvSpPr>
        <p:spPr>
          <a:xfrm>
            <a:off x="3533030" y="1938220"/>
            <a:ext cx="1033550" cy="328989"/>
          </a:xfrm>
          <a:prstGeom prst="rect">
            <a:avLst/>
          </a:prstGeom>
          <a:ln w="28575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it-IT" sz="1400" b="1" dirty="0" smtClean="0"/>
              <a:t>Pixel TDR</a:t>
            </a:r>
            <a:endParaRPr lang="en-US" sz="1400" dirty="0" smtClean="0"/>
          </a:p>
        </p:txBody>
      </p:sp>
      <p:sp>
        <p:nvSpPr>
          <p:cNvPr id="48" name="Rectangle 47"/>
          <p:cNvSpPr/>
          <p:nvPr/>
        </p:nvSpPr>
        <p:spPr>
          <a:xfrm>
            <a:off x="4566580" y="2281755"/>
            <a:ext cx="1033550" cy="328989"/>
          </a:xfrm>
          <a:prstGeom prst="rect">
            <a:avLst/>
          </a:prstGeom>
          <a:ln w="28575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it-IT" sz="1400" b="1" dirty="0" smtClean="0"/>
              <a:t>Pixel MOU</a:t>
            </a:r>
            <a:endParaRPr lang="en-US" sz="1400" dirty="0" smtClean="0"/>
          </a:p>
        </p:txBody>
      </p:sp>
      <p:sp>
        <p:nvSpPr>
          <p:cNvPr id="49" name="Rectangle 48"/>
          <p:cNvSpPr/>
          <p:nvPr/>
        </p:nvSpPr>
        <p:spPr>
          <a:xfrm>
            <a:off x="6564404" y="2625290"/>
            <a:ext cx="1844098" cy="328989"/>
          </a:xfrm>
          <a:prstGeom prst="rect">
            <a:avLst/>
          </a:prstGeom>
          <a:ln w="28575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it-IT" sz="1400" b="1" dirty="0" err="1" smtClean="0"/>
              <a:t>Pre</a:t>
            </a:r>
            <a:r>
              <a:rPr lang="it-IT" sz="1400" b="1" dirty="0" smtClean="0"/>
              <a:t>-production</a:t>
            </a:r>
            <a:endParaRPr lang="en-US" sz="1400" dirty="0" smtClean="0"/>
          </a:p>
        </p:txBody>
      </p:sp>
      <p:sp>
        <p:nvSpPr>
          <p:cNvPr id="50" name="Rectangle 49"/>
          <p:cNvSpPr/>
          <p:nvPr/>
        </p:nvSpPr>
        <p:spPr>
          <a:xfrm>
            <a:off x="308439" y="3340211"/>
            <a:ext cx="1844098" cy="328989"/>
          </a:xfrm>
          <a:prstGeom prst="rect">
            <a:avLst/>
          </a:prstGeom>
          <a:ln w="28575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it-IT" sz="1400" b="1" dirty="0" smtClean="0"/>
              <a:t>Layout </a:t>
            </a:r>
            <a:r>
              <a:rPr lang="it-IT" sz="1400" b="1" dirty="0" err="1" smtClean="0"/>
              <a:t>definition</a:t>
            </a:r>
            <a:endParaRPr lang="en-US" sz="1400" dirty="0" smtClean="0"/>
          </a:p>
        </p:txBody>
      </p:sp>
      <p:sp>
        <p:nvSpPr>
          <p:cNvPr id="51" name="Rectangle 50"/>
          <p:cNvSpPr/>
          <p:nvPr/>
        </p:nvSpPr>
        <p:spPr>
          <a:xfrm>
            <a:off x="1571105" y="3702451"/>
            <a:ext cx="1924339" cy="328989"/>
          </a:xfrm>
          <a:prstGeom prst="rect">
            <a:avLst/>
          </a:prstGeom>
          <a:ln w="28575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b="1" dirty="0" smtClean="0"/>
              <a:t>Local </a:t>
            </a:r>
            <a:r>
              <a:rPr lang="it-IT" sz="1100" b="1" dirty="0" err="1" smtClean="0"/>
              <a:t>support</a:t>
            </a:r>
            <a:r>
              <a:rPr lang="it-IT" sz="1100" b="1" dirty="0" smtClean="0"/>
              <a:t>  </a:t>
            </a:r>
            <a:r>
              <a:rPr lang="it-IT" sz="1100" b="1" dirty="0" err="1" smtClean="0"/>
              <a:t>conceptual</a:t>
            </a:r>
            <a:r>
              <a:rPr lang="it-IT" sz="1100" b="1" dirty="0" smtClean="0"/>
              <a:t> design</a:t>
            </a:r>
            <a:endParaRPr lang="en-US" sz="1100" dirty="0" smtClean="0"/>
          </a:p>
        </p:txBody>
      </p:sp>
      <p:sp>
        <p:nvSpPr>
          <p:cNvPr id="52" name="Rectangle 51"/>
          <p:cNvSpPr/>
          <p:nvPr/>
        </p:nvSpPr>
        <p:spPr>
          <a:xfrm>
            <a:off x="315721" y="2976677"/>
            <a:ext cx="2134566" cy="328989"/>
          </a:xfrm>
          <a:prstGeom prst="rect">
            <a:avLst/>
          </a:prstGeom>
          <a:ln w="28575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it-IT" sz="1400" b="1" dirty="0" err="1" smtClean="0"/>
              <a:t>Requirements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review</a:t>
            </a:r>
            <a:endParaRPr lang="en-US" sz="1400" dirty="0" smtClean="0"/>
          </a:p>
        </p:txBody>
      </p:sp>
      <p:sp>
        <p:nvSpPr>
          <p:cNvPr id="53" name="Rectangle 52"/>
          <p:cNvSpPr/>
          <p:nvPr/>
        </p:nvSpPr>
        <p:spPr>
          <a:xfrm>
            <a:off x="4124738" y="5906076"/>
            <a:ext cx="2439666" cy="328989"/>
          </a:xfrm>
          <a:prstGeom prst="rect">
            <a:avLst/>
          </a:prstGeom>
          <a:ln w="28575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b="1" dirty="0" err="1" smtClean="0"/>
              <a:t>Bump-bonding</a:t>
            </a:r>
            <a:r>
              <a:rPr lang="it-IT" sz="1100" b="1" dirty="0" smtClean="0"/>
              <a:t> </a:t>
            </a:r>
            <a:r>
              <a:rPr lang="it-IT" sz="1100" b="1" dirty="0" err="1" smtClean="0"/>
              <a:t>vendors</a:t>
            </a:r>
            <a:r>
              <a:rPr lang="it-IT" sz="1100" b="1" dirty="0" smtClean="0"/>
              <a:t> qualification</a:t>
            </a:r>
            <a:endParaRPr lang="en-US" sz="1100" dirty="0" smtClean="0"/>
          </a:p>
        </p:txBody>
      </p:sp>
      <p:sp>
        <p:nvSpPr>
          <p:cNvPr id="56" name="Rectangle 55"/>
          <p:cNvSpPr/>
          <p:nvPr/>
        </p:nvSpPr>
        <p:spPr>
          <a:xfrm>
            <a:off x="2888727" y="4443377"/>
            <a:ext cx="2454798" cy="328989"/>
          </a:xfrm>
          <a:prstGeom prst="rect">
            <a:avLst/>
          </a:prstGeom>
          <a:ln w="28575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it-IT" sz="1400" b="1" dirty="0" smtClean="0"/>
              <a:t>RD53-A </a:t>
            </a:r>
            <a:r>
              <a:rPr lang="it-IT" sz="1400" b="1" dirty="0" err="1" smtClean="0"/>
              <a:t>tests</a:t>
            </a:r>
            <a:endParaRPr lang="en-US" sz="1400" dirty="0" smtClean="0"/>
          </a:p>
        </p:txBody>
      </p:sp>
      <p:sp>
        <p:nvSpPr>
          <p:cNvPr id="58" name="Rectangle 57"/>
          <p:cNvSpPr/>
          <p:nvPr/>
        </p:nvSpPr>
        <p:spPr>
          <a:xfrm>
            <a:off x="460838" y="4793902"/>
            <a:ext cx="2510961" cy="328989"/>
          </a:xfrm>
          <a:prstGeom prst="rect">
            <a:avLst/>
          </a:prstGeom>
          <a:ln w="28575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it-IT" sz="1400" b="1" dirty="0" smtClean="0"/>
              <a:t>CMOS </a:t>
            </a:r>
            <a:r>
              <a:rPr lang="it-IT" sz="1400" b="1" dirty="0" err="1" smtClean="0"/>
              <a:t>demonstrator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tests</a:t>
            </a:r>
            <a:endParaRPr lang="en-US" sz="1400" dirty="0" smtClean="0"/>
          </a:p>
        </p:txBody>
      </p:sp>
      <p:sp>
        <p:nvSpPr>
          <p:cNvPr id="59" name="Rectangle 58"/>
          <p:cNvSpPr/>
          <p:nvPr/>
        </p:nvSpPr>
        <p:spPr>
          <a:xfrm>
            <a:off x="2445431" y="5160439"/>
            <a:ext cx="1414926" cy="328989"/>
          </a:xfrm>
          <a:prstGeom prst="rect">
            <a:avLst/>
          </a:prstGeom>
          <a:ln w="28575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it-IT" sz="1400" b="1" dirty="0" smtClean="0"/>
              <a:t>CMOS </a:t>
            </a:r>
            <a:r>
              <a:rPr lang="it-IT" sz="1400" b="1" dirty="0" err="1" smtClean="0"/>
              <a:t>review</a:t>
            </a:r>
            <a:endParaRPr lang="en-US" sz="1400" dirty="0" smtClean="0"/>
          </a:p>
        </p:txBody>
      </p:sp>
      <p:sp>
        <p:nvSpPr>
          <p:cNvPr id="60" name="Rectangle 59"/>
          <p:cNvSpPr/>
          <p:nvPr/>
        </p:nvSpPr>
        <p:spPr>
          <a:xfrm>
            <a:off x="1877078" y="5524614"/>
            <a:ext cx="2458467" cy="328989"/>
          </a:xfrm>
          <a:prstGeom prst="rect">
            <a:avLst/>
          </a:prstGeom>
          <a:ln w="28575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it-IT" sz="1400" b="1" dirty="0" err="1" smtClean="0"/>
              <a:t>Module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conceptual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desing</a:t>
            </a:r>
            <a:endParaRPr lang="en-US" sz="1400" dirty="0" smtClean="0"/>
          </a:p>
        </p:txBody>
      </p:sp>
      <p:sp>
        <p:nvSpPr>
          <p:cNvPr id="35" name="Rectangle 34"/>
          <p:cNvSpPr/>
          <p:nvPr/>
        </p:nvSpPr>
        <p:spPr>
          <a:xfrm>
            <a:off x="3916302" y="5155625"/>
            <a:ext cx="3513198" cy="328989"/>
          </a:xfrm>
          <a:prstGeom prst="rect">
            <a:avLst/>
          </a:prstGeom>
          <a:ln w="28575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it-IT" sz="1400" b="1" dirty="0" smtClean="0"/>
              <a:t>CMOS </a:t>
            </a:r>
            <a:r>
              <a:rPr lang="it-IT" sz="1400" b="1" dirty="0" err="1" smtClean="0"/>
              <a:t>phase</a:t>
            </a:r>
            <a:r>
              <a:rPr lang="it-IT" sz="1400" b="1" dirty="0" smtClean="0"/>
              <a:t> II</a:t>
            </a:r>
            <a:endParaRPr lang="en-US" sz="1400" dirty="0" smtClean="0"/>
          </a:p>
        </p:txBody>
      </p:sp>
      <p:sp>
        <p:nvSpPr>
          <p:cNvPr id="36" name="Rectangle 35"/>
          <p:cNvSpPr/>
          <p:nvPr/>
        </p:nvSpPr>
        <p:spPr>
          <a:xfrm>
            <a:off x="5403969" y="4441886"/>
            <a:ext cx="2074251" cy="328989"/>
          </a:xfrm>
          <a:prstGeom prst="rect">
            <a:avLst/>
          </a:prstGeom>
          <a:ln w="28575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it-IT" sz="1400" b="1" dirty="0" smtClean="0"/>
              <a:t>RD53 «</a:t>
            </a:r>
            <a:r>
              <a:rPr lang="it-IT" sz="1400" b="1" dirty="0" err="1" smtClean="0"/>
              <a:t>final</a:t>
            </a:r>
            <a:r>
              <a:rPr lang="it-IT" sz="1400" b="1" dirty="0" smtClean="0"/>
              <a:t>» design</a:t>
            </a:r>
            <a:endParaRPr lang="en-US" sz="1400" dirty="0" smtClean="0"/>
          </a:p>
        </p:txBody>
      </p:sp>
      <p:sp>
        <p:nvSpPr>
          <p:cNvPr id="37" name="Rectangle 36"/>
          <p:cNvSpPr/>
          <p:nvPr/>
        </p:nvSpPr>
        <p:spPr>
          <a:xfrm>
            <a:off x="466205" y="4064401"/>
            <a:ext cx="1814773" cy="328989"/>
          </a:xfrm>
          <a:prstGeom prst="rect">
            <a:avLst/>
          </a:prstGeom>
          <a:ln w="28575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b="1" dirty="0" smtClean="0"/>
              <a:t>Global </a:t>
            </a:r>
            <a:r>
              <a:rPr lang="it-IT" sz="1100" b="1" dirty="0" err="1" smtClean="0"/>
              <a:t>support</a:t>
            </a:r>
            <a:r>
              <a:rPr lang="it-IT" sz="1100" b="1" dirty="0" smtClean="0"/>
              <a:t>  </a:t>
            </a:r>
            <a:r>
              <a:rPr lang="it-IT" sz="1100" b="1" dirty="0" err="1" smtClean="0"/>
              <a:t>conceptual</a:t>
            </a:r>
            <a:r>
              <a:rPr lang="it-IT" sz="1100" b="1" dirty="0" smtClean="0"/>
              <a:t> design</a:t>
            </a:r>
            <a:endParaRPr 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2139453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7963"/>
            <a:ext cx="8043862" cy="914400"/>
          </a:xfrm>
        </p:spPr>
        <p:txBody>
          <a:bodyPr/>
          <a:lstStyle/>
          <a:p>
            <a:r>
              <a:rPr lang="en-US" dirty="0" smtClean="0"/>
              <a:t>Important activities in 2016 (I)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996778"/>
            <a:ext cx="8349048" cy="5419897"/>
          </a:xfrm>
        </p:spPr>
        <p:txBody>
          <a:bodyPr/>
          <a:lstStyle/>
          <a:p>
            <a:pPr marL="271463" indent="-203200"/>
            <a:r>
              <a:rPr lang="en-US" sz="2400" dirty="0" smtClean="0">
                <a:solidFill>
                  <a:schemeClr val="accent3"/>
                </a:solidFill>
              </a:rPr>
              <a:t>Production schedule </a:t>
            </a:r>
            <a:r>
              <a:rPr lang="en-US" sz="2400" dirty="0" smtClean="0"/>
              <a:t>(Pixel Design Group)</a:t>
            </a:r>
          </a:p>
          <a:p>
            <a:pPr marL="600075" lvl="1" indent="-203200"/>
            <a:r>
              <a:rPr lang="en-US" sz="1800" dirty="0" smtClean="0"/>
              <a:t>Understand the implications of the RD53 development plans, BB capabilities at the different companies, organization of the work according to institutes production capabilities.</a:t>
            </a:r>
          </a:p>
          <a:p>
            <a:pPr marL="271463" indent="-203200"/>
            <a:r>
              <a:rPr lang="en-US" sz="2400" dirty="0" smtClean="0">
                <a:solidFill>
                  <a:schemeClr val="accent3"/>
                </a:solidFill>
              </a:rPr>
              <a:t>Responsibility of the institutes </a:t>
            </a:r>
            <a:r>
              <a:rPr lang="en-US" sz="2400" dirty="0" smtClean="0"/>
              <a:t>(IB + Pixel Steering Committee)</a:t>
            </a:r>
          </a:p>
          <a:p>
            <a:pPr marL="600075" lvl="1" indent="-203200"/>
            <a:r>
              <a:rPr lang="en-US" sz="1800" dirty="0" smtClean="0"/>
              <a:t>A new survey should be done to understand in greater </a:t>
            </a:r>
            <a:r>
              <a:rPr lang="en-US" sz="1800" dirty="0" smtClean="0"/>
              <a:t>detail </a:t>
            </a:r>
            <a:r>
              <a:rPr lang="en-US" sz="1800" dirty="0" smtClean="0"/>
              <a:t>what each institute can cover in terms of core cost and in terms of production capabilities.</a:t>
            </a:r>
          </a:p>
          <a:p>
            <a:pPr marL="271463" indent="-203200"/>
            <a:r>
              <a:rPr lang="en-US" sz="2400" dirty="0" smtClean="0">
                <a:solidFill>
                  <a:schemeClr val="accent3"/>
                </a:solidFill>
              </a:rPr>
              <a:t>Cost optimization </a:t>
            </a:r>
            <a:r>
              <a:rPr lang="en-US" sz="2400" dirty="0" smtClean="0"/>
              <a:t>(Pixel Steering Committee)</a:t>
            </a:r>
          </a:p>
          <a:p>
            <a:pPr marL="600075" lvl="1" indent="-203200"/>
            <a:r>
              <a:rPr lang="en-US" sz="1800" dirty="0" smtClean="0"/>
              <a:t>Try to get a better understanding of the cost driving items; in particular more BB quotes from different vendors, cost of different types of sensors. Refine the understanding of services, power supplies, readout and mechanics and prepare a more reliable cost estimate.</a:t>
            </a:r>
          </a:p>
          <a:p>
            <a:pPr marL="271463" indent="-203200"/>
            <a:r>
              <a:rPr lang="en-US" sz="2400" dirty="0" smtClean="0">
                <a:solidFill>
                  <a:schemeClr val="accent3"/>
                </a:solidFill>
              </a:rPr>
              <a:t>Layout definition </a:t>
            </a:r>
            <a:r>
              <a:rPr lang="en-US" sz="2400" dirty="0" smtClean="0"/>
              <a:t>(LTF)</a:t>
            </a:r>
          </a:p>
          <a:p>
            <a:pPr marL="600075" lvl="1" indent="-203200"/>
            <a:r>
              <a:rPr lang="en-US" sz="1800" dirty="0" smtClean="0"/>
              <a:t>We expect an important involvement of the Design Group for the optimization of Pixel specific aspects (material description, pixel size, thickness, cluster size, PR). Should converge to a single layout for the Pixel TDR.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PM - ITk Italia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B1924-7088-494D-B9B9-B46EC856F17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072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7963"/>
            <a:ext cx="8043862" cy="914400"/>
          </a:xfrm>
        </p:spPr>
        <p:txBody>
          <a:bodyPr/>
          <a:lstStyle/>
          <a:p>
            <a:r>
              <a:rPr lang="en-US" dirty="0" smtClean="0"/>
              <a:t>Important activities in 2016 (II)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885826"/>
            <a:ext cx="8501062" cy="5530850"/>
          </a:xfrm>
        </p:spPr>
        <p:txBody>
          <a:bodyPr/>
          <a:lstStyle/>
          <a:p>
            <a:pPr marL="266700" indent="-198438"/>
            <a:r>
              <a:rPr lang="en-US" sz="2400" dirty="0" smtClean="0">
                <a:solidFill>
                  <a:schemeClr val="accent3"/>
                </a:solidFill>
              </a:rPr>
              <a:t>Local support design </a:t>
            </a:r>
            <a:r>
              <a:rPr lang="en-US" sz="2400" dirty="0" smtClean="0"/>
              <a:t>(Mechanics Group)</a:t>
            </a:r>
          </a:p>
          <a:p>
            <a:pPr marL="595312" lvl="1" indent="-198438"/>
            <a:r>
              <a:rPr lang="en-US" sz="1800" dirty="0" smtClean="0"/>
              <a:t>Evaluation of the different designs in terms of performance. Measurement on prototypes.</a:t>
            </a:r>
          </a:p>
          <a:p>
            <a:pPr marL="266700" indent="-198438"/>
            <a:r>
              <a:rPr lang="en-US" sz="2400" dirty="0" smtClean="0">
                <a:solidFill>
                  <a:schemeClr val="accent3"/>
                </a:solidFill>
              </a:rPr>
              <a:t>Global support </a:t>
            </a:r>
            <a:r>
              <a:rPr lang="en-US" sz="2400" dirty="0" smtClean="0"/>
              <a:t>(Mechanics Group + Common Mechanics)</a:t>
            </a:r>
          </a:p>
          <a:p>
            <a:pPr marL="595312" lvl="1" indent="-198438"/>
            <a:r>
              <a:rPr lang="en-US" sz="1800" dirty="0" smtClean="0"/>
              <a:t>Definition of Pixel mechanical interface due for the Strips TDR.</a:t>
            </a:r>
          </a:p>
          <a:p>
            <a:pPr marL="271463" indent="-203200"/>
            <a:r>
              <a:rPr lang="en-US" sz="2400" dirty="0" smtClean="0">
                <a:solidFill>
                  <a:schemeClr val="accent3"/>
                </a:solidFill>
              </a:rPr>
              <a:t>Sensors </a:t>
            </a:r>
            <a:r>
              <a:rPr lang="en-US" sz="2400" dirty="0" smtClean="0"/>
              <a:t>(Module Group)</a:t>
            </a:r>
          </a:p>
          <a:p>
            <a:pPr marL="600075" lvl="1" indent="-203200"/>
            <a:r>
              <a:rPr lang="en-US" sz="1800" dirty="0" smtClean="0"/>
              <a:t>Planar: more results on power dissipation</a:t>
            </a:r>
          </a:p>
          <a:p>
            <a:pPr marL="600075" lvl="1" indent="-203200"/>
            <a:r>
              <a:rPr lang="en-US" sz="1800" dirty="0" smtClean="0"/>
              <a:t>3D: need to accelerate. New prototypes to demonstrate performance, yield, cost.</a:t>
            </a:r>
          </a:p>
          <a:p>
            <a:pPr marL="600075" lvl="1" indent="-203200"/>
            <a:r>
              <a:rPr lang="en-US" sz="1800" dirty="0" smtClean="0"/>
              <a:t>CMOS: analysis of the demonstrators. Definition of subsequent steps. Milestones.</a:t>
            </a:r>
          </a:p>
          <a:p>
            <a:pPr marL="271463" indent="-203200"/>
            <a:r>
              <a:rPr lang="en-US" sz="2400" dirty="0" smtClean="0">
                <a:solidFill>
                  <a:schemeClr val="accent3"/>
                </a:solidFill>
              </a:rPr>
              <a:t>FE requirements document </a:t>
            </a:r>
            <a:r>
              <a:rPr lang="en-US" sz="2400" dirty="0" smtClean="0"/>
              <a:t>(Design Group)</a:t>
            </a:r>
          </a:p>
          <a:p>
            <a:pPr marL="600075" lvl="1" indent="-203200"/>
            <a:r>
              <a:rPr lang="en-US" sz="1800" dirty="0" smtClean="0"/>
              <a:t>To be submitted to RD53</a:t>
            </a:r>
          </a:p>
          <a:p>
            <a:pPr marL="271463" indent="-203200"/>
            <a:r>
              <a:rPr lang="en-US" sz="2400" dirty="0" smtClean="0">
                <a:solidFill>
                  <a:schemeClr val="accent3"/>
                </a:solidFill>
              </a:rPr>
              <a:t>Readout chain conceptual design </a:t>
            </a:r>
            <a:r>
              <a:rPr lang="en-US" sz="2400" dirty="0" smtClean="0"/>
              <a:t>(Pixel Design Group)</a:t>
            </a:r>
          </a:p>
          <a:p>
            <a:pPr marL="600075" lvl="1" indent="-203200"/>
            <a:r>
              <a:rPr lang="en-US" sz="1800" dirty="0" smtClean="0"/>
              <a:t>Data transmission, optical conversion stage, aggregation strategy.</a:t>
            </a:r>
          </a:p>
          <a:p>
            <a:pPr marL="271463" indent="-203200"/>
            <a:r>
              <a:rPr lang="en-US" sz="2400" dirty="0" smtClean="0">
                <a:solidFill>
                  <a:schemeClr val="accent3"/>
                </a:solidFill>
              </a:rPr>
              <a:t>Power distribution conceptual design</a:t>
            </a:r>
            <a:r>
              <a:rPr lang="en-US" sz="2400" dirty="0" smtClean="0"/>
              <a:t> (Module Group)</a:t>
            </a:r>
          </a:p>
          <a:p>
            <a:pPr marL="600075" lvl="1" indent="-203200"/>
            <a:r>
              <a:rPr lang="en-US" sz="1800" dirty="0" smtClean="0"/>
              <a:t>Estimate of type II, III and IV cables needed for the Strips TDR.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PM - ITk Italia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B1924-7088-494D-B9B9-B46EC856F17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524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186" y="246756"/>
            <a:ext cx="8043862" cy="914400"/>
          </a:xfrm>
        </p:spPr>
        <p:txBody>
          <a:bodyPr/>
          <a:lstStyle/>
          <a:p>
            <a:r>
              <a:rPr lang="it-IT" dirty="0" smtClean="0"/>
              <a:t>Responsabilità degli istituti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186" y="1072342"/>
            <a:ext cx="8143614" cy="5284008"/>
          </a:xfrm>
        </p:spPr>
        <p:txBody>
          <a:bodyPr/>
          <a:lstStyle/>
          <a:p>
            <a:r>
              <a:rPr lang="it-IT" sz="2400" dirty="0" smtClean="0"/>
              <a:t>Un primo sondaggio sulle intenzioni degli istituti è stato fatto a fine 2015</a:t>
            </a:r>
            <a:r>
              <a:rPr lang="it-IT" sz="2400" dirty="0" smtClean="0">
                <a:solidFill>
                  <a:schemeClr val="accent3"/>
                </a:solidFill>
              </a:rPr>
              <a:t>. Un nuovo sondaggio sta per essere lanciato</a:t>
            </a:r>
            <a:r>
              <a:rPr lang="it-IT" sz="2400" dirty="0" smtClean="0"/>
              <a:t>, con la speranza di ottenere maggiori dettagli.</a:t>
            </a:r>
          </a:p>
          <a:p>
            <a:r>
              <a:rPr lang="it-IT" sz="2400" dirty="0" smtClean="0"/>
              <a:t>In generale, sembra che </a:t>
            </a:r>
            <a:r>
              <a:rPr lang="it-IT" sz="2400" dirty="0" smtClean="0">
                <a:solidFill>
                  <a:schemeClr val="accent3"/>
                </a:solidFill>
              </a:rPr>
              <a:t>le promesse dei gruppi eccedano le reali richieste</a:t>
            </a:r>
            <a:r>
              <a:rPr lang="it-IT" sz="2400" dirty="0" smtClean="0"/>
              <a:t> per la costruzione del rivelatore, sia da un punto di vista </a:t>
            </a:r>
            <a:r>
              <a:rPr lang="it-IT" sz="2400" dirty="0" smtClean="0">
                <a:solidFill>
                  <a:schemeClr val="accent3"/>
                </a:solidFill>
              </a:rPr>
              <a:t>economico</a:t>
            </a:r>
            <a:r>
              <a:rPr lang="it-IT" sz="2400" dirty="0" smtClean="0"/>
              <a:t> che di </a:t>
            </a:r>
            <a:r>
              <a:rPr lang="it-IT" sz="2400" dirty="0" err="1" smtClean="0">
                <a:solidFill>
                  <a:schemeClr val="accent3"/>
                </a:solidFill>
              </a:rPr>
              <a:t>manpower</a:t>
            </a:r>
            <a:r>
              <a:rPr lang="it-IT" sz="2400" dirty="0" smtClean="0"/>
              <a:t>. La distribuzione tuttavia non sembra ottimale (ad esempio, </a:t>
            </a:r>
            <a:r>
              <a:rPr lang="it-IT" sz="2400" dirty="0" smtClean="0">
                <a:solidFill>
                  <a:schemeClr val="accent3"/>
                </a:solidFill>
              </a:rPr>
              <a:t>un end-</a:t>
            </a:r>
            <a:r>
              <a:rPr lang="it-IT" sz="2400" dirty="0" err="1" smtClean="0">
                <a:solidFill>
                  <a:schemeClr val="accent3"/>
                </a:solidFill>
              </a:rPr>
              <a:t>cap</a:t>
            </a:r>
            <a:r>
              <a:rPr lang="it-IT" sz="2400" dirty="0" smtClean="0">
                <a:solidFill>
                  <a:schemeClr val="accent3"/>
                </a:solidFill>
              </a:rPr>
              <a:t> è completamente scoperto</a:t>
            </a:r>
            <a:r>
              <a:rPr lang="it-IT" sz="2400" dirty="0" smtClean="0"/>
              <a:t>).</a:t>
            </a:r>
          </a:p>
          <a:p>
            <a:r>
              <a:rPr lang="it-IT" sz="2400" dirty="0" smtClean="0"/>
              <a:t>Sarà dunque necessario </a:t>
            </a:r>
            <a:r>
              <a:rPr lang="it-IT" sz="2400" dirty="0" smtClean="0">
                <a:solidFill>
                  <a:schemeClr val="accent3"/>
                </a:solidFill>
              </a:rPr>
              <a:t>ridistribuire</a:t>
            </a:r>
            <a:r>
              <a:rPr lang="it-IT" sz="2400" dirty="0" smtClean="0"/>
              <a:t> le attività dei gruppi e </a:t>
            </a:r>
            <a:r>
              <a:rPr lang="it-IT" sz="2400" dirty="0" smtClean="0">
                <a:solidFill>
                  <a:schemeClr val="accent3"/>
                </a:solidFill>
              </a:rPr>
              <a:t>ridirigere</a:t>
            </a:r>
            <a:r>
              <a:rPr lang="it-IT" sz="2400" dirty="0" smtClean="0"/>
              <a:t> alcune risorse su </a:t>
            </a:r>
            <a:r>
              <a:rPr lang="it-IT" sz="2400" dirty="0" err="1" smtClean="0"/>
              <a:t>items</a:t>
            </a:r>
            <a:r>
              <a:rPr lang="it-IT" sz="2400" dirty="0" smtClean="0"/>
              <a:t> </a:t>
            </a:r>
            <a:r>
              <a:rPr lang="it-IT" sz="2400" dirty="0" smtClean="0"/>
              <a:t>comuni (o anche esterni ad </a:t>
            </a:r>
            <a:r>
              <a:rPr lang="it-IT" sz="2400" dirty="0" err="1" smtClean="0"/>
              <a:t>ITk</a:t>
            </a:r>
            <a:r>
              <a:rPr lang="it-IT" sz="2400" dirty="0" smtClean="0"/>
              <a:t> …).</a:t>
            </a:r>
            <a:endParaRPr lang="it-IT" sz="2400" dirty="0" smtClean="0"/>
          </a:p>
          <a:p>
            <a:r>
              <a:rPr lang="it-IT" sz="2400" dirty="0" smtClean="0"/>
              <a:t>L’Italia ha dichiarato la </a:t>
            </a:r>
            <a:r>
              <a:rPr lang="it-IT" sz="2400" dirty="0" smtClean="0">
                <a:solidFill>
                  <a:schemeClr val="accent3"/>
                </a:solidFill>
              </a:rPr>
              <a:t>disponibilità a costruire i due </a:t>
            </a:r>
            <a:r>
              <a:rPr lang="it-IT" sz="2400" dirty="0" err="1" smtClean="0">
                <a:solidFill>
                  <a:schemeClr val="accent3"/>
                </a:solidFill>
              </a:rPr>
              <a:t>layers</a:t>
            </a:r>
            <a:r>
              <a:rPr lang="it-IT" sz="2400" dirty="0" smtClean="0">
                <a:solidFill>
                  <a:schemeClr val="accent3"/>
                </a:solidFill>
              </a:rPr>
              <a:t> interni del </a:t>
            </a:r>
            <a:r>
              <a:rPr lang="it-IT" sz="2400" dirty="0" err="1" smtClean="0">
                <a:solidFill>
                  <a:schemeClr val="accent3"/>
                </a:solidFill>
              </a:rPr>
              <a:t>barrel</a:t>
            </a:r>
            <a:r>
              <a:rPr lang="it-IT" sz="2400" dirty="0" smtClean="0">
                <a:solidFill>
                  <a:schemeClr val="accent3"/>
                </a:solidFill>
              </a:rPr>
              <a:t> </a:t>
            </a:r>
            <a:r>
              <a:rPr lang="it-IT" sz="2400" dirty="0" smtClean="0"/>
              <a:t>(circa 2000 moduli). 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PM - ITk Italia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B1924-7088-494D-B9B9-B46EC856F17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63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872" y="280007"/>
            <a:ext cx="8043862" cy="914400"/>
          </a:xfrm>
        </p:spPr>
        <p:txBody>
          <a:bodyPr/>
          <a:lstStyle/>
          <a:p>
            <a:r>
              <a:rPr lang="it-IT" dirty="0" smtClean="0"/>
              <a:t>Studi su sensori/moduli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871" y="1030778"/>
            <a:ext cx="8285279" cy="5385896"/>
          </a:xfrm>
        </p:spPr>
        <p:txBody>
          <a:bodyPr/>
          <a:lstStyle/>
          <a:p>
            <a:r>
              <a:rPr lang="it-IT" sz="2400" dirty="0" smtClean="0"/>
              <a:t>È importante raffinare la </a:t>
            </a:r>
            <a:r>
              <a:rPr lang="it-IT" sz="2400" dirty="0" smtClean="0">
                <a:solidFill>
                  <a:schemeClr val="accent3"/>
                </a:solidFill>
              </a:rPr>
              <a:t>comprensione dei costi e delle tecniche di produzione</a:t>
            </a:r>
            <a:r>
              <a:rPr lang="it-IT" sz="2400" dirty="0" smtClean="0"/>
              <a:t> dei moduli per preparare una schedule convincente.</a:t>
            </a:r>
          </a:p>
          <a:p>
            <a:r>
              <a:rPr lang="it-IT" sz="2400" dirty="0"/>
              <a:t>G</a:t>
            </a:r>
            <a:r>
              <a:rPr lang="it-IT" sz="2400" dirty="0" smtClean="0"/>
              <a:t>li aspetti che ci riguardano più direttamente sono i </a:t>
            </a:r>
            <a:r>
              <a:rPr lang="it-IT" sz="2400" dirty="0" smtClean="0">
                <a:solidFill>
                  <a:schemeClr val="accent3"/>
                </a:solidFill>
              </a:rPr>
              <a:t>sensori 3D ed il </a:t>
            </a:r>
            <a:r>
              <a:rPr lang="it-IT" sz="2400" dirty="0" err="1" smtClean="0">
                <a:solidFill>
                  <a:schemeClr val="accent3"/>
                </a:solidFill>
              </a:rPr>
              <a:t>bump-bonding</a:t>
            </a:r>
            <a:r>
              <a:rPr lang="it-IT" sz="2400" dirty="0" smtClean="0"/>
              <a:t>.</a:t>
            </a:r>
          </a:p>
          <a:p>
            <a:r>
              <a:rPr lang="it-IT" sz="2400" dirty="0" smtClean="0"/>
              <a:t>Per i </a:t>
            </a:r>
            <a:r>
              <a:rPr lang="it-IT" sz="2400" dirty="0" smtClean="0">
                <a:solidFill>
                  <a:schemeClr val="accent3"/>
                </a:solidFill>
              </a:rPr>
              <a:t>3D</a:t>
            </a:r>
            <a:r>
              <a:rPr lang="it-IT" sz="2400" dirty="0" smtClean="0"/>
              <a:t> credo sia importante che il 2016 mostri un </a:t>
            </a:r>
            <a:r>
              <a:rPr lang="it-IT" sz="2400" dirty="0" smtClean="0">
                <a:solidFill>
                  <a:schemeClr val="accent3"/>
                </a:solidFill>
              </a:rPr>
              <a:t>cambio di derivata</a:t>
            </a:r>
            <a:r>
              <a:rPr lang="it-IT" sz="2400" dirty="0" smtClean="0"/>
              <a:t>. È chiaro che i 3D possono essere la tecnologia vincente per i </a:t>
            </a:r>
            <a:r>
              <a:rPr lang="it-IT" sz="2400" dirty="0" err="1" smtClean="0"/>
              <a:t>layers</a:t>
            </a:r>
            <a:r>
              <a:rPr lang="it-IT" sz="2400" dirty="0" smtClean="0"/>
              <a:t> interni, ma servono </a:t>
            </a:r>
            <a:r>
              <a:rPr lang="it-IT" sz="2400" dirty="0" smtClean="0">
                <a:solidFill>
                  <a:schemeClr val="accent3"/>
                </a:solidFill>
              </a:rPr>
              <a:t>indicazioni convincenti</a:t>
            </a:r>
            <a:r>
              <a:rPr lang="it-IT" sz="2400" dirty="0" smtClean="0"/>
              <a:t> oltre che sulla </a:t>
            </a:r>
            <a:r>
              <a:rPr lang="it-IT" sz="2400" dirty="0" smtClean="0">
                <a:solidFill>
                  <a:schemeClr val="accent3"/>
                </a:solidFill>
              </a:rPr>
              <a:t>performance</a:t>
            </a:r>
            <a:r>
              <a:rPr lang="it-IT" sz="2400" dirty="0" smtClean="0"/>
              <a:t>, sulla </a:t>
            </a:r>
            <a:r>
              <a:rPr lang="it-IT" sz="2400" dirty="0" smtClean="0">
                <a:solidFill>
                  <a:schemeClr val="accent3"/>
                </a:solidFill>
              </a:rPr>
              <a:t>capacità produttiva</a:t>
            </a:r>
            <a:r>
              <a:rPr lang="it-IT" sz="2400" dirty="0" smtClean="0"/>
              <a:t> e sul </a:t>
            </a:r>
            <a:r>
              <a:rPr lang="it-IT" sz="2400" dirty="0" smtClean="0">
                <a:solidFill>
                  <a:schemeClr val="accent3"/>
                </a:solidFill>
              </a:rPr>
              <a:t>controllo di </a:t>
            </a:r>
            <a:r>
              <a:rPr lang="it-IT" sz="2400" dirty="0" err="1" smtClean="0">
                <a:solidFill>
                  <a:schemeClr val="accent3"/>
                </a:solidFill>
              </a:rPr>
              <a:t>yield</a:t>
            </a:r>
            <a:r>
              <a:rPr lang="it-IT" sz="2400" dirty="0" smtClean="0">
                <a:solidFill>
                  <a:schemeClr val="accent3"/>
                </a:solidFill>
              </a:rPr>
              <a:t> e costi</a:t>
            </a:r>
            <a:r>
              <a:rPr lang="it-IT" sz="2400" dirty="0" smtClean="0"/>
              <a:t>.</a:t>
            </a:r>
          </a:p>
          <a:p>
            <a:r>
              <a:rPr lang="it-IT" sz="2400" dirty="0" smtClean="0"/>
              <a:t>Il </a:t>
            </a:r>
            <a:r>
              <a:rPr lang="it-IT" sz="2400" dirty="0" err="1" smtClean="0">
                <a:solidFill>
                  <a:schemeClr val="accent3"/>
                </a:solidFill>
              </a:rPr>
              <a:t>bump-bonding</a:t>
            </a:r>
            <a:r>
              <a:rPr lang="it-IT" sz="2400" dirty="0" smtClean="0"/>
              <a:t> rimane un item critico ed eccessivamente IZM-centrico. Accanto agli aspetti di </a:t>
            </a:r>
            <a:r>
              <a:rPr lang="it-IT" sz="2400" dirty="0" smtClean="0">
                <a:solidFill>
                  <a:schemeClr val="accent3"/>
                </a:solidFill>
              </a:rPr>
              <a:t>R&amp;D</a:t>
            </a:r>
            <a:r>
              <a:rPr lang="it-IT" sz="2400" dirty="0" smtClean="0"/>
              <a:t> dobbiamo dare indicazioni credibili su </a:t>
            </a:r>
            <a:r>
              <a:rPr lang="it-IT" sz="2400" dirty="0" smtClean="0">
                <a:solidFill>
                  <a:schemeClr val="accent3"/>
                </a:solidFill>
              </a:rPr>
              <a:t>strategie di produzione con 4-5 </a:t>
            </a:r>
            <a:r>
              <a:rPr lang="it-IT" sz="2400" dirty="0" err="1" smtClean="0">
                <a:solidFill>
                  <a:schemeClr val="accent3"/>
                </a:solidFill>
              </a:rPr>
              <a:t>vendors</a:t>
            </a:r>
            <a:r>
              <a:rPr lang="it-IT" sz="2400" dirty="0" smtClean="0"/>
              <a:t>.    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PM - ITk Italia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B1924-7088-494D-B9B9-B46EC856F17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906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5195"/>
            <a:ext cx="8043862" cy="914400"/>
          </a:xfrm>
        </p:spPr>
        <p:txBody>
          <a:bodyPr/>
          <a:lstStyle/>
          <a:p>
            <a:r>
              <a:rPr lang="it-IT" dirty="0" smtClean="0"/>
              <a:t>Layout e </a:t>
            </a:r>
            <a:r>
              <a:rPr lang="it-IT" dirty="0" err="1" smtClean="0"/>
              <a:t>local</a:t>
            </a:r>
            <a:r>
              <a:rPr lang="it-IT" dirty="0" smtClean="0"/>
              <a:t> </a:t>
            </a:r>
            <a:r>
              <a:rPr lang="it-IT" dirty="0" err="1" smtClean="0"/>
              <a:t>support</a:t>
            </a:r>
            <a:r>
              <a:rPr lang="it-IT" dirty="0" smtClean="0"/>
              <a:t>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2825"/>
            <a:ext cx="8215313" cy="3417340"/>
          </a:xfrm>
        </p:spPr>
        <p:txBody>
          <a:bodyPr/>
          <a:lstStyle/>
          <a:p>
            <a:r>
              <a:rPr lang="it-IT" sz="2400" dirty="0" smtClean="0"/>
              <a:t>Speriamo che la Layout Task Force possa </a:t>
            </a:r>
            <a:r>
              <a:rPr lang="it-IT" sz="2400" dirty="0" smtClean="0">
                <a:solidFill>
                  <a:schemeClr val="accent3"/>
                </a:solidFill>
              </a:rPr>
              <a:t>convergere ad una definizione del layout del rivelatore entro la fine del 2016</a:t>
            </a:r>
            <a:r>
              <a:rPr lang="it-IT" sz="2400" dirty="0" smtClean="0"/>
              <a:t>.</a:t>
            </a:r>
          </a:p>
          <a:p>
            <a:r>
              <a:rPr lang="it-IT" sz="2400" dirty="0" smtClean="0"/>
              <a:t>Sarà necessario un </a:t>
            </a:r>
            <a:r>
              <a:rPr lang="it-IT" sz="2400" dirty="0" smtClean="0">
                <a:solidFill>
                  <a:schemeClr val="accent3"/>
                </a:solidFill>
              </a:rPr>
              <a:t>notevole impegno sul fronte della simulazione</a:t>
            </a:r>
            <a:r>
              <a:rPr lang="it-IT" sz="2400" dirty="0" smtClean="0"/>
              <a:t> (layouts, </a:t>
            </a:r>
            <a:r>
              <a:rPr lang="it-IT" sz="2400" dirty="0" err="1" smtClean="0"/>
              <a:t>tracking</a:t>
            </a:r>
            <a:r>
              <a:rPr lang="it-IT" sz="2400" dirty="0" smtClean="0"/>
              <a:t>, pixel </a:t>
            </a:r>
            <a:r>
              <a:rPr lang="it-IT" sz="2400" dirty="0" err="1" smtClean="0"/>
              <a:t>specific</a:t>
            </a:r>
            <a:r>
              <a:rPr lang="it-IT" sz="2400" dirty="0" smtClean="0"/>
              <a:t> </a:t>
            </a:r>
            <a:r>
              <a:rPr lang="it-IT" sz="2400" dirty="0" err="1" smtClean="0"/>
              <a:t>optimizations</a:t>
            </a:r>
            <a:r>
              <a:rPr lang="it-IT" sz="2400" dirty="0" smtClean="0"/>
              <a:t>…)</a:t>
            </a:r>
          </a:p>
          <a:p>
            <a:r>
              <a:rPr lang="it-IT" sz="2400" dirty="0" smtClean="0"/>
              <a:t>Al tempo stesso è importante avanzare con gli </a:t>
            </a:r>
            <a:r>
              <a:rPr lang="it-IT" sz="2400" dirty="0" smtClean="0">
                <a:solidFill>
                  <a:schemeClr val="accent3"/>
                </a:solidFill>
              </a:rPr>
              <a:t>studi sui </a:t>
            </a:r>
            <a:r>
              <a:rPr lang="it-IT" sz="2400" dirty="0" err="1" smtClean="0">
                <a:solidFill>
                  <a:schemeClr val="accent3"/>
                </a:solidFill>
              </a:rPr>
              <a:t>local</a:t>
            </a:r>
            <a:r>
              <a:rPr lang="it-IT" sz="2400" dirty="0" smtClean="0">
                <a:solidFill>
                  <a:schemeClr val="accent3"/>
                </a:solidFill>
              </a:rPr>
              <a:t> </a:t>
            </a:r>
            <a:r>
              <a:rPr lang="it-IT" sz="2400" dirty="0" err="1" smtClean="0">
                <a:solidFill>
                  <a:schemeClr val="accent3"/>
                </a:solidFill>
              </a:rPr>
              <a:t>supports</a:t>
            </a:r>
            <a:r>
              <a:rPr lang="it-IT" sz="2400" dirty="0" smtClean="0"/>
              <a:t>, soprattutto per dimostrare che si possono ottenere le </a:t>
            </a:r>
            <a:r>
              <a:rPr lang="it-IT" sz="2400" dirty="0" smtClean="0">
                <a:solidFill>
                  <a:schemeClr val="accent3"/>
                </a:solidFill>
              </a:rPr>
              <a:t>prestazioni termiche </a:t>
            </a:r>
            <a:r>
              <a:rPr lang="it-IT" sz="2400" dirty="0" smtClean="0"/>
              <a:t>necessarie (lavoro di ottimizzazione moduli-</a:t>
            </a:r>
            <a:r>
              <a:rPr lang="it-IT" sz="2400" dirty="0" err="1" smtClean="0"/>
              <a:t>local</a:t>
            </a:r>
            <a:r>
              <a:rPr lang="it-IT" sz="2400" dirty="0" smtClean="0"/>
              <a:t> </a:t>
            </a:r>
            <a:r>
              <a:rPr lang="it-IT" sz="2400" dirty="0" err="1" smtClean="0"/>
              <a:t>supports-cooling</a:t>
            </a:r>
            <a:r>
              <a:rPr lang="it-IT" sz="2400" dirty="0" smtClean="0"/>
              <a:t> system).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PM - ITk Italia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B1924-7088-494D-B9B9-B46EC856F175}" type="slidenum">
              <a:rPr lang="en-US" smtClean="0"/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b="41899"/>
          <a:stretch/>
        </p:blipFill>
        <p:spPr>
          <a:xfrm>
            <a:off x="704851" y="4285336"/>
            <a:ext cx="3476775" cy="231390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t="58579"/>
          <a:stretch/>
        </p:blipFill>
        <p:spPr>
          <a:xfrm>
            <a:off x="5195739" y="4631921"/>
            <a:ext cx="3476775" cy="164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123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213" y="380206"/>
            <a:ext cx="8043862" cy="914400"/>
          </a:xfrm>
        </p:spPr>
        <p:txBody>
          <a:bodyPr/>
          <a:lstStyle/>
          <a:p>
            <a:r>
              <a:rPr lang="it-IT" dirty="0" smtClean="0"/>
              <a:t>FE chip / </a:t>
            </a:r>
            <a:r>
              <a:rPr lang="it-IT" dirty="0" err="1" smtClean="0"/>
              <a:t>module</a:t>
            </a:r>
            <a:r>
              <a:rPr lang="it-IT" dirty="0" smtClean="0"/>
              <a:t> </a:t>
            </a:r>
            <a:r>
              <a:rPr lang="it-IT" dirty="0" err="1" smtClean="0"/>
              <a:t>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213" y="1171575"/>
            <a:ext cx="8043862" cy="5245100"/>
          </a:xfrm>
        </p:spPr>
        <p:txBody>
          <a:bodyPr/>
          <a:lstStyle/>
          <a:p>
            <a:r>
              <a:rPr lang="it-IT" sz="2400" dirty="0" smtClean="0"/>
              <a:t>I </a:t>
            </a:r>
            <a:r>
              <a:rPr lang="it-IT" sz="2400" dirty="0" smtClean="0">
                <a:solidFill>
                  <a:schemeClr val="accent3"/>
                </a:solidFill>
              </a:rPr>
              <a:t>rapporti con RD53 </a:t>
            </a:r>
            <a:r>
              <a:rPr lang="it-IT" sz="2400" dirty="0" smtClean="0"/>
              <a:t>devono essere chiariti e potenziati. Per iniziare, è stata suggerita la </a:t>
            </a:r>
            <a:r>
              <a:rPr lang="it-IT" sz="2400" dirty="0" smtClean="0">
                <a:solidFill>
                  <a:schemeClr val="accent3"/>
                </a:solidFill>
              </a:rPr>
              <a:t>preparazione di un documento di </a:t>
            </a:r>
            <a:r>
              <a:rPr lang="it-IT" sz="2400" dirty="0" err="1" smtClean="0">
                <a:solidFill>
                  <a:schemeClr val="accent3"/>
                </a:solidFill>
              </a:rPr>
              <a:t>requirements</a:t>
            </a:r>
            <a:r>
              <a:rPr lang="it-IT" sz="2400" dirty="0" smtClean="0">
                <a:solidFill>
                  <a:schemeClr val="accent3"/>
                </a:solidFill>
              </a:rPr>
              <a:t> </a:t>
            </a:r>
            <a:r>
              <a:rPr lang="it-IT" sz="2400" dirty="0" smtClean="0"/>
              <a:t>che ATLAS manderà a RD53.</a:t>
            </a:r>
          </a:p>
          <a:p>
            <a:r>
              <a:rPr lang="it-IT" sz="2400" dirty="0" smtClean="0"/>
              <a:t>Alla fine del 2016 RD53 manderà in </a:t>
            </a:r>
            <a:r>
              <a:rPr lang="it-IT" sz="2400" dirty="0" smtClean="0">
                <a:solidFill>
                  <a:schemeClr val="accent3"/>
                </a:solidFill>
              </a:rPr>
              <a:t>fabbricazione il primo prototipo </a:t>
            </a:r>
            <a:r>
              <a:rPr lang="it-IT" sz="2400" dirty="0" err="1" smtClean="0">
                <a:solidFill>
                  <a:schemeClr val="accent3"/>
                </a:solidFill>
              </a:rPr>
              <a:t>bump-bondabile</a:t>
            </a:r>
            <a:r>
              <a:rPr lang="it-IT" sz="2400" dirty="0" smtClean="0"/>
              <a:t>.</a:t>
            </a:r>
          </a:p>
          <a:p>
            <a:r>
              <a:rPr lang="it-IT" sz="2400" dirty="0" smtClean="0"/>
              <a:t>Nel corso del </a:t>
            </a:r>
            <a:r>
              <a:rPr lang="it-IT" sz="2400" dirty="0" smtClean="0">
                <a:solidFill>
                  <a:schemeClr val="accent3"/>
                </a:solidFill>
              </a:rPr>
              <a:t>2017</a:t>
            </a:r>
            <a:r>
              <a:rPr lang="it-IT" sz="2400" dirty="0" smtClean="0"/>
              <a:t>, sfortunatamente non proprio in fase con il TDR, dovremo essere </a:t>
            </a:r>
            <a:r>
              <a:rPr lang="it-IT" sz="2400" dirty="0" smtClean="0">
                <a:solidFill>
                  <a:schemeClr val="accent3"/>
                </a:solidFill>
              </a:rPr>
              <a:t>pronti a fare test </a:t>
            </a:r>
            <a:r>
              <a:rPr lang="it-IT" sz="2400" dirty="0" smtClean="0"/>
              <a:t>con i primi prototipi di moduli che utilizzano il </a:t>
            </a:r>
            <a:r>
              <a:rPr lang="it-IT" sz="2400" dirty="0" smtClean="0">
                <a:solidFill>
                  <a:schemeClr val="accent3"/>
                </a:solidFill>
              </a:rPr>
              <a:t>nuovo FE chip</a:t>
            </a:r>
            <a:r>
              <a:rPr lang="it-IT" sz="2400" dirty="0" smtClean="0"/>
              <a:t>.</a:t>
            </a:r>
          </a:p>
          <a:p>
            <a:r>
              <a:rPr lang="it-IT" sz="2400" dirty="0" smtClean="0"/>
              <a:t>L’obiettivo sarebbe di procedere in modo spedito, per </a:t>
            </a:r>
            <a:r>
              <a:rPr lang="it-IT" sz="2400" dirty="0" smtClean="0">
                <a:solidFill>
                  <a:schemeClr val="accent3"/>
                </a:solidFill>
              </a:rPr>
              <a:t>consentire la sottomissione del chip definitivo nel 2018 </a:t>
            </a:r>
            <a:r>
              <a:rPr lang="it-IT" sz="2400" dirty="0" smtClean="0"/>
              <a:t>e l’inizio della </a:t>
            </a:r>
            <a:r>
              <a:rPr lang="it-IT" sz="2400" dirty="0" smtClean="0">
                <a:solidFill>
                  <a:schemeClr val="accent3"/>
                </a:solidFill>
              </a:rPr>
              <a:t>pre-produzione nel 2019</a:t>
            </a:r>
            <a:r>
              <a:rPr lang="it-IT" sz="2400" dirty="0" smtClean="0"/>
              <a:t>.</a:t>
            </a:r>
          </a:p>
          <a:p>
            <a:r>
              <a:rPr lang="it-IT" sz="2400" dirty="0" smtClean="0"/>
              <a:t>I gruppi italiani potrebbero contribuire in modo significativo con </a:t>
            </a:r>
            <a:r>
              <a:rPr lang="it-IT" sz="2400" dirty="0" smtClean="0">
                <a:solidFill>
                  <a:schemeClr val="accent3"/>
                </a:solidFill>
              </a:rPr>
              <a:t>test in laboratorio e sistemi di lettura</a:t>
            </a:r>
            <a:r>
              <a:rPr lang="it-IT" sz="2400" dirty="0" smtClean="0"/>
              <a:t>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PM - ITk Italia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B1924-7088-494D-B9B9-B46EC856F17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6795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FELIX-ITK</Template>
  <TotalTime>10663</TotalTime>
  <Words>1221</Words>
  <Application>Microsoft Macintosh PowerPoint</Application>
  <PresentationFormat>On-screen Show (4:3)</PresentationFormat>
  <Paragraphs>158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Metro</vt:lpstr>
      <vt:lpstr>1_Office Theme</vt:lpstr>
      <vt:lpstr>ITk Pixel Update</vt:lpstr>
      <vt:lpstr>Pixel Organization – 2016</vt:lpstr>
      <vt:lpstr>Piano di lavoro 2016-2019</vt:lpstr>
      <vt:lpstr>Important activities in 2016 (I)</vt:lpstr>
      <vt:lpstr>Important activities in 2016 (II)</vt:lpstr>
      <vt:lpstr>Responsabilità degli istituti</vt:lpstr>
      <vt:lpstr>Studi su sensori/moduli</vt:lpstr>
      <vt:lpstr>Layout e local support design</vt:lpstr>
      <vt:lpstr>FE chip / module testing</vt:lpstr>
      <vt:lpstr>CMOS: quale strategia?</vt:lpstr>
      <vt:lpstr>Piano di lavoro 2016-2019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Pixel organization (1)</dc:title>
  <dc:creator>Paolo Morettini</dc:creator>
  <cp:lastModifiedBy>Gian-Franco Dalla Betta</cp:lastModifiedBy>
  <cp:revision>221</cp:revision>
  <dcterms:created xsi:type="dcterms:W3CDTF">2013-11-12T11:11:33Z</dcterms:created>
  <dcterms:modified xsi:type="dcterms:W3CDTF">2016-02-02T09:06:37Z</dcterms:modified>
</cp:coreProperties>
</file>