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87" r:id="rId16"/>
    <p:sldId id="270" r:id="rId17"/>
    <p:sldId id="272" r:id="rId18"/>
    <p:sldId id="273" r:id="rId19"/>
    <p:sldId id="274" r:id="rId20"/>
    <p:sldId id="275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00" r:id="rId31"/>
    <p:sldId id="303" r:id="rId32"/>
    <p:sldId id="302" r:id="rId33"/>
    <p:sldId id="305" r:id="rId34"/>
    <p:sldId id="304" r:id="rId35"/>
    <p:sldId id="306" r:id="rId36"/>
    <p:sldId id="307" r:id="rId37"/>
    <p:sldId id="298" r:id="rId38"/>
    <p:sldId id="299" r:id="rId39"/>
    <p:sldId id="265" r:id="rId4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38" autoAdjust="0"/>
    <p:restoredTop sz="99910" autoAdjust="0"/>
  </p:normalViewPr>
  <p:slideViewPr>
    <p:cSldViewPr snapToGrid="0" snapToObjects="1">
      <p:cViewPr varScale="1">
        <p:scale>
          <a:sx n="214" d="100"/>
          <a:sy n="214" d="100"/>
        </p:scale>
        <p:origin x="-4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60931-79B6-494D-8150-3FE02379880C}" type="datetimeFigureOut">
              <a:rPr lang="it-IT" smtClean="0"/>
              <a:t>01/03/16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E1B18-8D0A-9C4F-9FFF-30497C64456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2019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A842A-5FCA-1D4A-AD3C-17ECA5633319}" type="datetimeFigureOut">
              <a:rPr lang="it-IT" smtClean="0"/>
              <a:t>01/03/16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2E3CB-2FE0-CC44-815E-A4F2C4072A9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973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7FFC-2114-3441-843F-281F6622D392}" type="datetime1">
              <a:rPr lang="it-IT" smtClean="0"/>
              <a:t>01/03/16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1F63-1728-954A-8197-415836A4004D}" type="datetime1">
              <a:rPr lang="it-IT" smtClean="0"/>
              <a:t>01/03/16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20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B2CE-4D5D-FD45-A431-6F2081F4D681}" type="datetime1">
              <a:rPr lang="it-IT" smtClean="0"/>
              <a:t>01/03/16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43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B0D0-ECA7-8E4B-8546-73EA985913FE}" type="datetime1">
              <a:rPr lang="it-IT" smtClean="0"/>
              <a:t>01/03/16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7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7F20-977D-9E4A-A2B5-1FFB5AF2FBE2}" type="datetime1">
              <a:rPr lang="it-IT" smtClean="0"/>
              <a:t>01/03/16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30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CE13-D533-C347-943D-3C7796B6D3A7}" type="datetime1">
              <a:rPr lang="it-IT" smtClean="0"/>
              <a:t>01/03/16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39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E9D-5509-2E4D-B443-246A0D05B014}" type="datetime1">
              <a:rPr lang="it-IT" smtClean="0"/>
              <a:t>01/03/16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4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5F92-0365-BB4D-9447-ADD12F99B868}" type="datetime1">
              <a:rPr lang="it-IT" smtClean="0"/>
              <a:t>01/03/16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68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86B7-2D5D-B446-BDF1-E0736A7F1B6E}" type="datetime1">
              <a:rPr lang="it-IT" smtClean="0"/>
              <a:t>01/03/16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47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E059-A30F-AB4B-BCC1-071FCB9A9BFD}" type="datetime1">
              <a:rPr lang="it-IT" smtClean="0"/>
              <a:t>01/03/16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15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4FF2-6EFE-2845-9308-267F151550EE}" type="datetime1">
              <a:rPr lang="it-IT" smtClean="0"/>
              <a:t>01/03/16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88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695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1921-2D78-7549-ACD8-666E9744E39C}" type="datetime1">
              <a:rPr lang="it-IT" smtClean="0"/>
              <a:t>01/03/16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252E9-9B0E-E444-A23C-8438CF9E9A8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45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enciclopedia/errori-di-misura_(Enciclopedia_dei_ragazzi)/" TargetMode="External"/><Relationship Id="rId4" Type="http://schemas.openxmlformats.org/officeDocument/2006/relationships/hyperlink" Target="http://appuntidifisica.wikidot.com/l-errore-di-misura" TargetMode="External"/><Relationship Id="rId5" Type="http://schemas.openxmlformats.org/officeDocument/2006/relationships/hyperlink" Target="manvoweb.altervista.org%5Cindex_files%5CGalileoGravi.pdf" TargetMode="External"/><Relationship Id="rId6" Type="http://schemas.openxmlformats.org/officeDocument/2006/relationships/hyperlink" Target="https://www.youtube.com/watch?v=i-UCK6397_k" TargetMode="External"/><Relationship Id="rId7" Type="http://schemas.openxmlformats.org/officeDocument/2006/relationships/hyperlink" Target="https://www.youtube.com/watch?v=SGrO4X1Newo" TargetMode="External"/><Relationship Id="rId8" Type="http://schemas.openxmlformats.org/officeDocument/2006/relationships/hyperlink" Target="http://virgilio.mib.infn.it/~ttf/BeSmart/index.html" TargetMode="External"/><Relationship Id="rId9" Type="http://schemas.openxmlformats.org/officeDocument/2006/relationships/hyperlink" Target="https://www.youtube.com/watch?v=-DG4FaY7Bws" TargetMode="External"/><Relationship Id="rId10" Type="http://schemas.openxmlformats.org/officeDocument/2006/relationships/hyperlink" Target="https://www.youtube.com/watch?v=yYxOV6X-GF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d.infn.it/~gibin/teoriaErrori_I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Esperimenti di </a:t>
            </a:r>
            <a:r>
              <a:rPr lang="it-IT" dirty="0" smtClean="0">
                <a:solidFill>
                  <a:srgbClr val="FF0000"/>
                </a:solidFill>
              </a:rPr>
              <a:t>Fisica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con lo smartphone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954785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Pierluigi Paolucci</a:t>
            </a:r>
          </a:p>
          <a:p>
            <a:r>
              <a:rPr lang="it-IT" sz="2800" dirty="0" smtClean="0">
                <a:solidFill>
                  <a:schemeClr val="accent5">
                    <a:lumMod val="50000"/>
                  </a:schemeClr>
                </a:solidFill>
              </a:rPr>
              <a:t>Istituto Nazionale di Fisica Nucleare </a:t>
            </a:r>
          </a:p>
          <a:p>
            <a:r>
              <a:rPr lang="it-IT" sz="2800" dirty="0" smtClean="0">
                <a:solidFill>
                  <a:schemeClr val="accent5">
                    <a:lumMod val="50000"/>
                  </a:schemeClr>
                </a:solidFill>
              </a:rPr>
              <a:t>&amp;</a:t>
            </a:r>
          </a:p>
          <a:p>
            <a:r>
              <a:rPr lang="it-IT" sz="2800" dirty="0" smtClean="0">
                <a:solidFill>
                  <a:schemeClr val="accent5">
                    <a:lumMod val="50000"/>
                  </a:schemeClr>
                </a:solidFill>
              </a:rPr>
              <a:t>CERN di Ginevra</a:t>
            </a:r>
            <a:endParaRPr lang="it-IT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43" y="295558"/>
            <a:ext cx="2114113" cy="1630887"/>
          </a:xfrm>
          <a:prstGeom prst="rect">
            <a:avLst/>
          </a:prstGeom>
        </p:spPr>
      </p:pic>
      <p:pic>
        <p:nvPicPr>
          <p:cNvPr id="5" name="Immagine 4" descr="iphonePis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00" y="295558"/>
            <a:ext cx="2435901" cy="1629156"/>
          </a:xfrm>
          <a:prstGeom prst="rect">
            <a:avLst/>
          </a:prstGeom>
        </p:spPr>
      </p:pic>
      <p:pic>
        <p:nvPicPr>
          <p:cNvPr id="8" name="Immagine 7" descr="CERN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5140786"/>
            <a:ext cx="695369" cy="700198"/>
          </a:xfrm>
          <a:prstGeom prst="rect">
            <a:avLst/>
          </a:prstGeom>
        </p:spPr>
      </p:pic>
      <p:pic>
        <p:nvPicPr>
          <p:cNvPr id="9" name="Immagine 8" descr="Logo_Infn_trasp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533" y="5140787"/>
            <a:ext cx="704493" cy="7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Stima della misura con errore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56595"/>
            <a:ext cx="8229600" cy="2488542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Errori casuali e sistematici</a:t>
            </a:r>
          </a:p>
          <a:p>
            <a:r>
              <a:rPr lang="it-IT" dirty="0" smtClean="0"/>
              <a:t>Errori relativi e assoluti</a:t>
            </a:r>
          </a:p>
          <a:p>
            <a:r>
              <a:rPr lang="it-IT" dirty="0" smtClean="0"/>
              <a:t>Propagazione degli errori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FF0000"/>
                </a:solidFill>
              </a:rPr>
              <a:t>Come minimizzare l’errore sulla nostra misura della velocità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10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803" y="1766480"/>
            <a:ext cx="2912550" cy="131873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061148" y="4820520"/>
            <a:ext cx="456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596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Discussione in classe</a:t>
            </a:r>
            <a:endParaRPr lang="it-IT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1596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57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Esperimento da laboratorio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Che tipo di esperimento di fisica possiamo fare in un laboratorio ?</a:t>
            </a:r>
          </a:p>
          <a:p>
            <a:pPr lvl="1"/>
            <a:r>
              <a:rPr lang="it-IT" dirty="0" smtClean="0"/>
              <a:t>Vediamo vari esempi possibili e studiamo i seguenti punti: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dirty="0" smtClean="0"/>
              <a:t>Grandezza da misurare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dirty="0"/>
              <a:t>Esperimento da compiere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dirty="0" smtClean="0"/>
              <a:t>Strumenti di misura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dirty="0" smtClean="0"/>
              <a:t>Dati e risultati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11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119173" y="5415114"/>
            <a:ext cx="456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596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Discussione in classe</a:t>
            </a:r>
            <a:endParaRPr lang="it-IT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1596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12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Esperimento più complesso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 vogliamo fare un esperimento più </a:t>
            </a:r>
            <a:r>
              <a:rPr lang="it-IT" dirty="0" smtClean="0">
                <a:solidFill>
                  <a:srgbClr val="FF0000"/>
                </a:solidFill>
              </a:rPr>
              <a:t>complesso</a:t>
            </a:r>
            <a:r>
              <a:rPr lang="it-IT" dirty="0" smtClean="0"/>
              <a:t> </a:t>
            </a:r>
            <a:r>
              <a:rPr lang="it-IT" sz="2800" dirty="0" smtClean="0"/>
              <a:t>(veloce, che genera molti dati, che necessita di strumenti complessi) </a:t>
            </a:r>
            <a:r>
              <a:rPr lang="it-IT" dirty="0" smtClean="0"/>
              <a:t>avremo bisogno di: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>
                <a:solidFill>
                  <a:srgbClr val="0000FF"/>
                </a:solidFill>
              </a:rPr>
              <a:t>Strumenti più precisi e veloci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>
                <a:solidFill>
                  <a:srgbClr val="800000"/>
                </a:solidFill>
              </a:rPr>
              <a:t>Acquisizione dati “automatica”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>
                <a:solidFill>
                  <a:srgbClr val="0000FF"/>
                </a:solidFill>
              </a:rPr>
              <a:t>Conservare i dati ottenuti “su una memoria”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>
                <a:solidFill>
                  <a:srgbClr val="800000"/>
                </a:solidFill>
              </a:rPr>
              <a:t>Analisi dei dati “con un computer”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11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Sistema di acquisizione dati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8522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Se vogliamo fare della misure veloci (minore di un secondo) abbiamo bisogno di un sistema 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Strumento + elettronica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+ computer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>
                <a:solidFill>
                  <a:srgbClr val="0000FF"/>
                </a:solidFill>
              </a:rPr>
              <a:t>Orologio digitale, sensore, fotocellula, macchina fotografica digitale, telecamera</a:t>
            </a:r>
            <a:r>
              <a:rPr lang="is-IS" dirty="0" smtClean="0">
                <a:solidFill>
                  <a:srgbClr val="0000FF"/>
                </a:solidFill>
              </a:rPr>
              <a:t>…..</a:t>
            </a:r>
          </a:p>
          <a:p>
            <a:endParaRPr lang="is-IS" dirty="0"/>
          </a:p>
          <a:p>
            <a:r>
              <a:rPr lang="is-IS" dirty="0" smtClean="0">
                <a:solidFill>
                  <a:srgbClr val="800000"/>
                </a:solidFill>
              </a:rPr>
              <a:t>La sua uscita “digitale” viene inviata ad un computer attraverso un collegamento fatto con un cavo (USB...) oppure wireless </a:t>
            </a:r>
          </a:p>
          <a:p>
            <a:endParaRPr lang="it-IT" dirty="0" smtClean="0"/>
          </a:p>
          <a:p>
            <a:r>
              <a:rPr lang="it-IT" dirty="0" smtClean="0"/>
              <a:t>I dati acquisiti possono essere salvati sul hard-disk del computer in vari formati (testo, tabelle</a:t>
            </a:r>
            <a:r>
              <a:rPr lang="is-IS" dirty="0" smtClean="0"/>
              <a:t>…..)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7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dei dati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800" dirty="0" smtClean="0"/>
              <a:t>Grazie al computer e sviluppando una serie di programmi </a:t>
            </a:r>
            <a:r>
              <a:rPr lang="is-IS" sz="2800" dirty="0" smtClean="0">
                <a:solidFill>
                  <a:srgbClr val="FF0000"/>
                </a:solidFill>
              </a:rPr>
              <a:t>(informatica di base si studia in tutti i corsi di laurea scientifici) </a:t>
            </a:r>
            <a:r>
              <a:rPr lang="is-IS" sz="2800" dirty="0" smtClean="0"/>
              <a:t>(excel, linguaggi di programmazione....) possiamo: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2400" dirty="0" smtClean="0">
                <a:solidFill>
                  <a:srgbClr val="800000"/>
                </a:solidFill>
              </a:rPr>
              <a:t>V</a:t>
            </a:r>
            <a:r>
              <a:rPr lang="is-IS" sz="2400" dirty="0" smtClean="0">
                <a:solidFill>
                  <a:srgbClr val="800000"/>
                </a:solidFill>
              </a:rPr>
              <a:t>erificare che i dati raccolti siano tutti corretti.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2400" dirty="0" err="1">
                <a:solidFill>
                  <a:srgbClr val="0000FF"/>
                </a:solidFill>
              </a:rPr>
              <a:t>P</a:t>
            </a:r>
            <a:r>
              <a:rPr lang="is-IS" sz="2400" dirty="0" smtClean="0">
                <a:solidFill>
                  <a:srgbClr val="0000FF"/>
                </a:solidFill>
              </a:rPr>
              <a:t>rodurre dei grafici e/o istogrammi che ci aiutino a capire quale set di dati possiamo usare per la nostra misura.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sz="2400" dirty="0" smtClean="0">
                <a:solidFill>
                  <a:srgbClr val="800000"/>
                </a:solidFill>
              </a:rPr>
              <a:t>Compiere la misura e calcolare i suoi errori.</a:t>
            </a:r>
          </a:p>
          <a:p>
            <a:pPr marL="457200" lvl="1" indent="0">
              <a:buNone/>
            </a:pPr>
            <a:endParaRPr lang="it-IT" sz="2400" dirty="0">
              <a:solidFill>
                <a:srgbClr val="8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14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798709" y="5323386"/>
            <a:ext cx="54535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596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Esperimento completato</a:t>
            </a:r>
            <a:endParaRPr lang="it-IT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1596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46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Esperimento di Galileo Galilei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95274"/>
            <a:ext cx="8229600" cy="4261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Come se la cavava Galileo Galilei ?</a:t>
            </a:r>
          </a:p>
          <a:p>
            <a:endParaRPr lang="it-IT" sz="1800" dirty="0"/>
          </a:p>
          <a:p>
            <a:r>
              <a:rPr lang="it-IT" sz="1800" dirty="0" smtClean="0"/>
              <a:t>Studiava il</a:t>
            </a:r>
            <a:r>
              <a:rPr lang="it-IT" sz="1800" dirty="0"/>
              <a:t> </a:t>
            </a:r>
            <a:r>
              <a:rPr lang="it-IT" sz="1800" dirty="0" smtClean="0">
                <a:solidFill>
                  <a:srgbClr val="FF0000"/>
                </a:solidFill>
              </a:rPr>
              <a:t>Moto uniformemente accelerato con 						esperimenti fatti con un piano inclinato</a:t>
            </a:r>
          </a:p>
          <a:p>
            <a:pPr lvl="1"/>
            <a:r>
              <a:rPr lang="it-IT" sz="1800" dirty="0"/>
              <a:t>Come </a:t>
            </a:r>
            <a:r>
              <a:rPr lang="it-IT" sz="1800" dirty="0" smtClean="0"/>
              <a:t>misurava </a:t>
            </a:r>
            <a:r>
              <a:rPr lang="it-IT" sz="1800" dirty="0"/>
              <a:t>il tempo </a:t>
            </a:r>
            <a:r>
              <a:rPr lang="it-IT" sz="1800" dirty="0" smtClean="0"/>
              <a:t>?</a:t>
            </a:r>
          </a:p>
          <a:p>
            <a:pPr lvl="1"/>
            <a:r>
              <a:rPr lang="it-IT" sz="1800" dirty="0" smtClean="0"/>
              <a:t>Come acquisiva ed analizzava i dati ?</a:t>
            </a:r>
            <a:endParaRPr lang="it-IT" sz="1800" dirty="0"/>
          </a:p>
          <a:p>
            <a:pPr lvl="1"/>
            <a:r>
              <a:rPr lang="it-IT" sz="1800" b="1" dirty="0" smtClean="0">
                <a:solidFill>
                  <a:srgbClr val="FF0000"/>
                </a:solidFill>
              </a:rPr>
              <a:t>Avete qualche IDEA </a:t>
            </a:r>
            <a:r>
              <a:rPr lang="is-IS" sz="1800" b="1" dirty="0" smtClean="0">
                <a:solidFill>
                  <a:srgbClr val="FF0000"/>
                </a:solidFill>
              </a:rPr>
              <a:t>…... </a:t>
            </a:r>
            <a:r>
              <a:rPr lang="it-IT" sz="1800" b="1" dirty="0" smtClean="0">
                <a:solidFill>
                  <a:srgbClr val="FF0000"/>
                </a:solidFill>
              </a:rPr>
              <a:t>a posteriori ?</a:t>
            </a:r>
          </a:p>
          <a:p>
            <a:r>
              <a:rPr lang="it-IT" sz="1800" dirty="0" smtClean="0">
                <a:solidFill>
                  <a:srgbClr val="FF0000"/>
                </a:solidFill>
              </a:rPr>
              <a:t>Pendolo</a:t>
            </a:r>
            <a:r>
              <a:rPr lang="it-IT" sz="1800" dirty="0" smtClean="0"/>
              <a:t> per misurare il tempo. </a:t>
            </a:r>
          </a:p>
          <a:p>
            <a:r>
              <a:rPr lang="it-IT" sz="1800" dirty="0" smtClean="0">
                <a:solidFill>
                  <a:srgbClr val="FF0000"/>
                </a:solidFill>
              </a:rPr>
              <a:t>Campanelli</a:t>
            </a:r>
            <a:r>
              <a:rPr lang="it-IT" sz="1800" dirty="0" smtClean="0"/>
              <a:t> per </a:t>
            </a:r>
            <a:r>
              <a:rPr lang="it-IT" sz="1800" dirty="0"/>
              <a:t>verificare che </a:t>
            </a:r>
            <a:r>
              <a:rPr lang="it-IT" sz="1800" dirty="0" smtClean="0"/>
              <a:t>la </a:t>
            </a:r>
            <a:r>
              <a:rPr lang="it-IT" sz="1800" dirty="0"/>
              <a:t>distanza </a:t>
            </a:r>
            <a:r>
              <a:rPr lang="it-IT" sz="1800" dirty="0" smtClean="0"/>
              <a:t>percorsa. </a:t>
            </a:r>
          </a:p>
          <a:p>
            <a:r>
              <a:rPr lang="it-IT" sz="1800" dirty="0" smtClean="0">
                <a:solidFill>
                  <a:srgbClr val="FF0000"/>
                </a:solidFill>
              </a:rPr>
              <a:t>Conclusione:</a:t>
            </a:r>
          </a:p>
          <a:p>
            <a:pPr marL="0" indent="0">
              <a:buNone/>
            </a:pPr>
            <a:r>
              <a:rPr lang="it-IT" sz="1800" i="1" dirty="0"/>
              <a:t>u</a:t>
            </a:r>
            <a:r>
              <a:rPr lang="it-IT" sz="1800" i="1" dirty="0" smtClean="0"/>
              <a:t>n </a:t>
            </a:r>
            <a:r>
              <a:rPr lang="it-IT" sz="1800" i="1" dirty="0"/>
              <a:t>corpo in caduta </a:t>
            </a:r>
            <a:r>
              <a:rPr lang="it-IT" sz="1800" i="1" dirty="0" smtClean="0"/>
              <a:t>libera </a:t>
            </a:r>
            <a:r>
              <a:rPr lang="it-IT" sz="1800" i="1" dirty="0"/>
              <a:t>dipende dal quadrato del tempo durante il quale viene accelerato. Se il tempo cresce in unità uguali (1, 2, 3, ...</a:t>
            </a:r>
            <a:r>
              <a:rPr lang="it-IT" sz="1800" i="1" dirty="0" smtClean="0"/>
              <a:t>) </a:t>
            </a:r>
            <a:r>
              <a:rPr lang="it-IT" sz="1800" i="1" dirty="0"/>
              <a:t>la distanza percorsa dall'oggetto in ogni intervallo successivo aumenta secondo la progressione </a:t>
            </a:r>
            <a:r>
              <a:rPr lang="it-IT" sz="1800" i="1" dirty="0" smtClean="0"/>
              <a:t>dei </a:t>
            </a:r>
            <a:r>
              <a:rPr lang="it-IT" sz="1800" i="1" dirty="0"/>
              <a:t>numeri disparì (1, 3, 5, ...</a:t>
            </a:r>
            <a:r>
              <a:rPr lang="it-IT" sz="1800" i="1" dirty="0" smtClean="0"/>
              <a:t>).</a:t>
            </a:r>
            <a:endParaRPr lang="it-IT" sz="1400" i="1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15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430" y="1291545"/>
            <a:ext cx="3934973" cy="250854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57200" y="1304439"/>
            <a:ext cx="808635" cy="461665"/>
          </a:xfrm>
          <a:prstGeom prst="rect">
            <a:avLst/>
          </a:prstGeom>
          <a:solidFill>
            <a:srgbClr val="254061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1604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2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93228" y="2569504"/>
            <a:ext cx="7772400" cy="136207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Misura dell’accelerazione di gravità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84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di g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754928"/>
            <a:ext cx="8229600" cy="3086772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Come possiamo misurare l’accelerazione di gravità con dei “semplici” esperimenti ?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Di che moto si muove un grave in caduta libera ?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0000FF"/>
                </a:solidFill>
              </a:rPr>
              <a:t>Facciamo una prova adesso !! Con una sistema molto semplice (grave, metro e cronometro)</a:t>
            </a:r>
          </a:p>
          <a:p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17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112722" y="5246022"/>
            <a:ext cx="456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596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Discussione in classe</a:t>
            </a:r>
            <a:endParaRPr lang="it-IT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1596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03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Caduta di un grave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60220" y="1262103"/>
            <a:ext cx="4103265" cy="485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rgbClr val="0000FF"/>
                </a:solidFill>
              </a:rPr>
              <a:t>Moto uniformemente accelerato</a:t>
            </a:r>
            <a:endParaRPr lang="it-IT" sz="2400" dirty="0">
              <a:solidFill>
                <a:srgbClr val="0000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18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32068" y="4600983"/>
            <a:ext cx="5135541" cy="1569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it-IT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596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Facciamo questo esperimento</a:t>
            </a:r>
          </a:p>
          <a:p>
            <a:r>
              <a:rPr lang="it-IT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596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596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alcoliamo l’errore ottenuto</a:t>
            </a:r>
          </a:p>
          <a:p>
            <a:r>
              <a:rPr lang="it-IT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596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it-IT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596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596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conserviamo il risultato</a:t>
            </a:r>
          </a:p>
          <a:p>
            <a:r>
              <a:rPr lang="it-IT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 vuole una buona idea per misurare t</a:t>
            </a:r>
            <a:endParaRPr lang="it-IT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5671780" y="4167655"/>
            <a:ext cx="2346641" cy="1063756"/>
            <a:chOff x="2211257" y="4177658"/>
            <a:chExt cx="2346641" cy="1063756"/>
          </a:xfrm>
        </p:grpSpPr>
        <p:sp>
          <p:nvSpPr>
            <p:cNvPr id="8" name="Rettangolo arrotondato 7"/>
            <p:cNvSpPr/>
            <p:nvPr/>
          </p:nvSpPr>
          <p:spPr>
            <a:xfrm>
              <a:off x="2211257" y="4177658"/>
              <a:ext cx="2346641" cy="10637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9" name="Gruppo 8"/>
            <p:cNvGrpSpPr/>
            <p:nvPr/>
          </p:nvGrpSpPr>
          <p:grpSpPr>
            <a:xfrm>
              <a:off x="2326980" y="4268392"/>
              <a:ext cx="2123777" cy="763502"/>
              <a:chOff x="2326980" y="4268392"/>
              <a:chExt cx="2123777" cy="763502"/>
            </a:xfrm>
          </p:grpSpPr>
          <p:sp>
            <p:nvSpPr>
              <p:cNvPr id="10" name="CasellaDiTesto 9"/>
              <p:cNvSpPr txBox="1"/>
              <p:nvPr/>
            </p:nvSpPr>
            <p:spPr>
              <a:xfrm>
                <a:off x="2957572" y="4268392"/>
                <a:ext cx="42293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2h</a:t>
                </a:r>
                <a:endParaRPr lang="it-IT" baseline="30000" dirty="0"/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3003866" y="4662562"/>
                <a:ext cx="3399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t</a:t>
                </a:r>
                <a:r>
                  <a:rPr lang="it-IT" baseline="30000" dirty="0" smtClean="0"/>
                  <a:t>2</a:t>
                </a:r>
                <a:endParaRPr lang="it-IT" baseline="30000" dirty="0"/>
              </a:p>
            </p:txBody>
          </p:sp>
          <p:cxnSp>
            <p:nvCxnSpPr>
              <p:cNvPr id="12" name="Connettore 1 11"/>
              <p:cNvCxnSpPr/>
              <p:nvPr/>
            </p:nvCxnSpPr>
            <p:spPr>
              <a:xfrm>
                <a:off x="2810456" y="4637724"/>
                <a:ext cx="831639" cy="0"/>
              </a:xfrm>
              <a:prstGeom prst="lin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asellaDiTesto 12"/>
              <p:cNvSpPr txBox="1"/>
              <p:nvPr/>
            </p:nvSpPr>
            <p:spPr>
              <a:xfrm>
                <a:off x="2326980" y="4414376"/>
                <a:ext cx="4604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g = </a:t>
                </a:r>
                <a:endParaRPr lang="it-IT" baseline="30000" dirty="0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3724739" y="4395035"/>
                <a:ext cx="7260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[ms</a:t>
                </a:r>
                <a:r>
                  <a:rPr lang="it-IT" baseline="30000" dirty="0" smtClean="0"/>
                  <a:t>-2</a:t>
                </a:r>
                <a:r>
                  <a:rPr lang="it-IT" dirty="0" smtClean="0"/>
                  <a:t>]</a:t>
                </a:r>
                <a:endParaRPr lang="it-IT" dirty="0"/>
              </a:p>
            </p:txBody>
          </p:sp>
          <p:cxnSp>
            <p:nvCxnSpPr>
              <p:cNvPr id="15" name="Connettore 1 14"/>
              <p:cNvCxnSpPr/>
              <p:nvPr/>
            </p:nvCxnSpPr>
            <p:spPr>
              <a:xfrm>
                <a:off x="2868832" y="4637724"/>
                <a:ext cx="63178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CasellaDiTesto 15"/>
          <p:cNvSpPr txBox="1"/>
          <p:nvPr/>
        </p:nvSpPr>
        <p:spPr>
          <a:xfrm>
            <a:off x="5941819" y="5299785"/>
            <a:ext cx="1813317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h</a:t>
            </a:r>
            <a:r>
              <a:rPr lang="it-IT" sz="1400" dirty="0" smtClean="0"/>
              <a:t> = altezza da cui cade</a:t>
            </a:r>
          </a:p>
          <a:p>
            <a:r>
              <a:rPr lang="it-IT" sz="1400" dirty="0"/>
              <a:t>t</a:t>
            </a:r>
            <a:r>
              <a:rPr lang="it-IT" sz="1400" dirty="0" smtClean="0"/>
              <a:t> = intervallo di tempo</a:t>
            </a:r>
            <a:endParaRPr lang="it-IT" sz="1400" dirty="0"/>
          </a:p>
        </p:txBody>
      </p:sp>
      <p:grpSp>
        <p:nvGrpSpPr>
          <p:cNvPr id="40" name="Gruppo 39"/>
          <p:cNvGrpSpPr/>
          <p:nvPr/>
        </p:nvGrpSpPr>
        <p:grpSpPr>
          <a:xfrm>
            <a:off x="5250370" y="1747138"/>
            <a:ext cx="3090583" cy="642433"/>
            <a:chOff x="5673196" y="2125183"/>
            <a:chExt cx="3090583" cy="642433"/>
          </a:xfrm>
        </p:grpSpPr>
        <p:sp>
          <p:nvSpPr>
            <p:cNvPr id="32" name="Rettangolo arrotondato 31"/>
            <p:cNvSpPr/>
            <p:nvPr/>
          </p:nvSpPr>
          <p:spPr>
            <a:xfrm>
              <a:off x="5673196" y="2125183"/>
              <a:ext cx="3090583" cy="6424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6" name="Connettore 1 35"/>
            <p:cNvCxnSpPr/>
            <p:nvPr/>
          </p:nvCxnSpPr>
          <p:spPr>
            <a:xfrm>
              <a:off x="7016337" y="2463231"/>
              <a:ext cx="831639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sellaDiTesto 36"/>
            <p:cNvSpPr txBox="1"/>
            <p:nvPr/>
          </p:nvSpPr>
          <p:spPr>
            <a:xfrm>
              <a:off x="5858149" y="2242656"/>
              <a:ext cx="19898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S</a:t>
              </a:r>
              <a:r>
                <a:rPr lang="it-IT" dirty="0" smtClean="0"/>
                <a:t> = S</a:t>
              </a:r>
              <a:r>
                <a:rPr lang="it-IT" baseline="-25000" dirty="0" smtClean="0"/>
                <a:t>0</a:t>
              </a:r>
              <a:r>
                <a:rPr lang="it-IT" dirty="0" smtClean="0"/>
                <a:t> + v</a:t>
              </a:r>
              <a:r>
                <a:rPr lang="it-IT" baseline="-25000" dirty="0" smtClean="0"/>
                <a:t>0</a:t>
              </a:r>
              <a:r>
                <a:rPr lang="it-IT" dirty="0" smtClean="0"/>
                <a:t>t + ½ at</a:t>
              </a:r>
              <a:r>
                <a:rPr lang="it-IT" baseline="30000" dirty="0" smtClean="0"/>
                <a:t>2</a:t>
              </a:r>
              <a:r>
                <a:rPr lang="it-IT" dirty="0" smtClean="0"/>
                <a:t> </a:t>
              </a:r>
              <a:endParaRPr lang="it-IT" baseline="30000" dirty="0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7930620" y="2220542"/>
              <a:ext cx="510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[m]</a:t>
              </a:r>
              <a:endParaRPr lang="it-IT" dirty="0"/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5898271" y="2936424"/>
            <a:ext cx="1947820" cy="642433"/>
            <a:chOff x="5572902" y="3283378"/>
            <a:chExt cx="1947820" cy="642433"/>
          </a:xfrm>
        </p:grpSpPr>
        <p:sp>
          <p:nvSpPr>
            <p:cNvPr id="42" name="Rettangolo arrotondato 41"/>
            <p:cNvSpPr/>
            <p:nvPr/>
          </p:nvSpPr>
          <p:spPr>
            <a:xfrm>
              <a:off x="5572902" y="3283378"/>
              <a:ext cx="1737785" cy="6424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3" name="Connettore 1 42"/>
            <p:cNvCxnSpPr/>
            <p:nvPr/>
          </p:nvCxnSpPr>
          <p:spPr>
            <a:xfrm>
              <a:off x="6775873" y="3621426"/>
              <a:ext cx="744849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sellaDiTesto 43"/>
            <p:cNvSpPr txBox="1"/>
            <p:nvPr/>
          </p:nvSpPr>
          <p:spPr>
            <a:xfrm>
              <a:off x="5738553" y="3400851"/>
              <a:ext cx="17821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h</a:t>
              </a:r>
              <a:r>
                <a:rPr lang="it-IT" dirty="0" smtClean="0"/>
                <a:t> =  ½ gt</a:t>
              </a:r>
              <a:r>
                <a:rPr lang="it-IT" baseline="30000" dirty="0" smtClean="0"/>
                <a:t>2</a:t>
              </a:r>
              <a:r>
                <a:rPr lang="it-IT" dirty="0" smtClean="0"/>
                <a:t> </a:t>
              </a:r>
              <a:endParaRPr lang="it-IT" baseline="30000" dirty="0"/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6728258" y="3400851"/>
              <a:ext cx="4573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[m]</a:t>
              </a:r>
              <a:endParaRPr lang="it-IT" dirty="0"/>
            </a:p>
          </p:txBody>
        </p:sp>
      </p:grpSp>
      <p:sp>
        <p:nvSpPr>
          <p:cNvPr id="50" name="CasellaDiTesto 49"/>
          <p:cNvSpPr txBox="1"/>
          <p:nvPr/>
        </p:nvSpPr>
        <p:spPr>
          <a:xfrm>
            <a:off x="4413991" y="2449861"/>
            <a:ext cx="461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Se il corpo parte da fermo (V</a:t>
            </a:r>
            <a:r>
              <a:rPr lang="it-IT" sz="1600" baseline="-25000" dirty="0" smtClean="0"/>
              <a:t>0</a:t>
            </a:r>
            <a:r>
              <a:rPr lang="it-IT" sz="1600" dirty="0" smtClean="0"/>
              <a:t> = 0) dall’origine (S</a:t>
            </a:r>
            <a:r>
              <a:rPr lang="it-IT" sz="1600" baseline="-25000" dirty="0" smtClean="0"/>
              <a:t>0</a:t>
            </a:r>
            <a:r>
              <a:rPr lang="it-IT" sz="1600" dirty="0" smtClean="0"/>
              <a:t> = 0)  </a:t>
            </a:r>
            <a:endParaRPr lang="it-IT" sz="1600" dirty="0"/>
          </a:p>
        </p:txBody>
      </p:sp>
      <p:grpSp>
        <p:nvGrpSpPr>
          <p:cNvPr id="60" name="Gruppo 59"/>
          <p:cNvGrpSpPr/>
          <p:nvPr/>
        </p:nvGrpSpPr>
        <p:grpSpPr>
          <a:xfrm>
            <a:off x="251426" y="1286039"/>
            <a:ext cx="3429705" cy="2996260"/>
            <a:chOff x="251426" y="1389191"/>
            <a:chExt cx="3429705" cy="2996260"/>
          </a:xfrm>
        </p:grpSpPr>
        <p:sp>
          <p:nvSpPr>
            <p:cNvPr id="46" name="CasellaDiTesto 45"/>
            <p:cNvSpPr txBox="1"/>
            <p:nvPr/>
          </p:nvSpPr>
          <p:spPr>
            <a:xfrm>
              <a:off x="1190158" y="4016119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h</a:t>
              </a:r>
              <a:endParaRPr lang="it-IT" dirty="0"/>
            </a:p>
          </p:txBody>
        </p:sp>
        <p:cxnSp>
          <p:nvCxnSpPr>
            <p:cNvPr id="48" name="Connettore 1 47"/>
            <p:cNvCxnSpPr/>
            <p:nvPr/>
          </p:nvCxnSpPr>
          <p:spPr>
            <a:xfrm>
              <a:off x="251426" y="4365097"/>
              <a:ext cx="342970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uppo 50"/>
            <p:cNvGrpSpPr/>
            <p:nvPr/>
          </p:nvGrpSpPr>
          <p:grpSpPr>
            <a:xfrm>
              <a:off x="1190158" y="1389191"/>
              <a:ext cx="1959832" cy="2975906"/>
              <a:chOff x="992809" y="1363403"/>
              <a:chExt cx="1959832" cy="2975906"/>
            </a:xfrm>
          </p:grpSpPr>
          <p:sp>
            <p:nvSpPr>
              <p:cNvPr id="52" name="Ovale 51"/>
              <p:cNvSpPr/>
              <p:nvPr/>
            </p:nvSpPr>
            <p:spPr>
              <a:xfrm>
                <a:off x="1624591" y="1721350"/>
                <a:ext cx="290107" cy="257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3" name="Connettore 1 52"/>
              <p:cNvCxnSpPr/>
              <p:nvPr/>
            </p:nvCxnSpPr>
            <p:spPr>
              <a:xfrm>
                <a:off x="1366725" y="1837396"/>
                <a:ext cx="25787" cy="2501913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1360278" y="1837396"/>
                <a:ext cx="1592363" cy="0"/>
              </a:xfrm>
              <a:prstGeom prst="line">
                <a:avLst/>
              </a:prstGeom>
              <a:ln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CasellaDiTesto 54"/>
              <p:cNvSpPr txBox="1"/>
              <p:nvPr/>
            </p:nvSpPr>
            <p:spPr>
              <a:xfrm>
                <a:off x="992809" y="164398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0</a:t>
                </a:r>
              </a:p>
            </p:txBody>
          </p:sp>
          <p:sp>
            <p:nvSpPr>
              <p:cNvPr id="56" name="CasellaDiTesto 55"/>
              <p:cNvSpPr txBox="1"/>
              <p:nvPr/>
            </p:nvSpPr>
            <p:spPr>
              <a:xfrm>
                <a:off x="2665383" y="1363403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x</a:t>
                </a:r>
                <a:endParaRPr lang="it-IT" dirty="0"/>
              </a:p>
            </p:txBody>
          </p:sp>
          <p:sp>
            <p:nvSpPr>
              <p:cNvPr id="57" name="CasellaDiTesto 56"/>
              <p:cNvSpPr txBox="1"/>
              <p:nvPr/>
            </p:nvSpPr>
            <p:spPr>
              <a:xfrm>
                <a:off x="1496619" y="3969977"/>
                <a:ext cx="289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y</a:t>
                </a:r>
              </a:p>
            </p:txBody>
          </p:sp>
          <p:cxnSp>
            <p:nvCxnSpPr>
              <p:cNvPr id="58" name="Connettore 1 57"/>
              <p:cNvCxnSpPr>
                <a:stCxn id="52" idx="4"/>
              </p:cNvCxnSpPr>
              <p:nvPr/>
            </p:nvCxnSpPr>
            <p:spPr>
              <a:xfrm>
                <a:off x="1769645" y="1979230"/>
                <a:ext cx="16123" cy="444843"/>
              </a:xfrm>
              <a:prstGeom prst="line">
                <a:avLst/>
              </a:prstGeom>
              <a:ln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asellaDiTesto 58"/>
              <p:cNvSpPr txBox="1"/>
              <p:nvPr/>
            </p:nvSpPr>
            <p:spPr>
              <a:xfrm>
                <a:off x="1882792" y="2372497"/>
                <a:ext cx="816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/>
                  <a:t>P</a:t>
                </a:r>
                <a:r>
                  <a:rPr lang="it-IT" dirty="0" smtClean="0"/>
                  <a:t> = mg</a:t>
                </a:r>
                <a:endParaRPr lang="it-IT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121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Piano inclinato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37681"/>
            <a:ext cx="4758273" cy="3410465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Possiamo calcolare g usando la caduta di un grave su di un piano inclinato.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Più semplice ? Più preciso ? </a:t>
            </a:r>
            <a:endParaRPr lang="it-IT" dirty="0" smtClean="0">
              <a:solidFill>
                <a:srgbClr val="000090"/>
              </a:solidFill>
            </a:endParaRPr>
          </a:p>
          <a:p>
            <a:r>
              <a:rPr lang="it-IT" dirty="0" smtClean="0"/>
              <a:t>Otterremo lo stesso risultato di prima ?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19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90103" y="5241414"/>
            <a:ext cx="456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596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Discussione in classe</a:t>
            </a:r>
            <a:endParaRPr lang="it-IT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1596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340" y="1326579"/>
            <a:ext cx="3196460" cy="2058098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>
            <a:off x="5795686" y="4177658"/>
            <a:ext cx="2346641" cy="1063756"/>
            <a:chOff x="2211257" y="4177658"/>
            <a:chExt cx="2346641" cy="1063756"/>
          </a:xfrm>
        </p:grpSpPr>
        <p:sp>
          <p:nvSpPr>
            <p:cNvPr id="19" name="Rettangolo arrotondato 18"/>
            <p:cNvSpPr/>
            <p:nvPr/>
          </p:nvSpPr>
          <p:spPr>
            <a:xfrm>
              <a:off x="2211257" y="4177658"/>
              <a:ext cx="2346641" cy="10637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2326980" y="4268392"/>
              <a:ext cx="2123777" cy="763502"/>
              <a:chOff x="2326980" y="4268392"/>
              <a:chExt cx="2123777" cy="763502"/>
            </a:xfrm>
          </p:grpSpPr>
          <p:sp>
            <p:nvSpPr>
              <p:cNvPr id="9" name="CasellaDiTesto 8"/>
              <p:cNvSpPr txBox="1"/>
              <p:nvPr/>
            </p:nvSpPr>
            <p:spPr>
              <a:xfrm>
                <a:off x="2957572" y="4268392"/>
                <a:ext cx="4077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2S</a:t>
                </a:r>
                <a:endParaRPr lang="it-IT" baseline="30000" dirty="0"/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2810456" y="4662562"/>
                <a:ext cx="7794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/>
                  <a:t>sinθ</a:t>
                </a:r>
                <a:r>
                  <a:rPr lang="it-IT" dirty="0" smtClean="0"/>
                  <a:t> t</a:t>
                </a:r>
                <a:r>
                  <a:rPr lang="it-IT" baseline="30000" dirty="0" smtClean="0"/>
                  <a:t>2</a:t>
                </a:r>
                <a:endParaRPr lang="it-IT" baseline="30000" dirty="0"/>
              </a:p>
            </p:txBody>
          </p:sp>
          <p:cxnSp>
            <p:nvCxnSpPr>
              <p:cNvPr id="12" name="Connettore 1 11"/>
              <p:cNvCxnSpPr/>
              <p:nvPr/>
            </p:nvCxnSpPr>
            <p:spPr>
              <a:xfrm>
                <a:off x="2810456" y="4637724"/>
                <a:ext cx="831639" cy="0"/>
              </a:xfrm>
              <a:prstGeom prst="lin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asellaDiTesto 12"/>
              <p:cNvSpPr txBox="1"/>
              <p:nvPr/>
            </p:nvSpPr>
            <p:spPr>
              <a:xfrm>
                <a:off x="2326980" y="4414376"/>
                <a:ext cx="4604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g = </a:t>
                </a:r>
                <a:endParaRPr lang="it-IT" baseline="30000" dirty="0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3724739" y="4395035"/>
                <a:ext cx="7260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[ms</a:t>
                </a:r>
                <a:r>
                  <a:rPr lang="it-IT" baseline="30000" dirty="0" smtClean="0"/>
                  <a:t>-2</a:t>
                </a:r>
                <a:r>
                  <a:rPr lang="it-IT" dirty="0" smtClean="0"/>
                  <a:t>]</a:t>
                </a:r>
                <a:endParaRPr lang="it-IT" dirty="0"/>
              </a:p>
            </p:txBody>
          </p:sp>
          <p:cxnSp>
            <p:nvCxnSpPr>
              <p:cNvPr id="17" name="Connettore 1 16"/>
              <p:cNvCxnSpPr/>
              <p:nvPr/>
            </p:nvCxnSpPr>
            <p:spPr>
              <a:xfrm>
                <a:off x="2868832" y="4637724"/>
                <a:ext cx="63178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CasellaDiTesto 20"/>
          <p:cNvSpPr txBox="1"/>
          <p:nvPr/>
        </p:nvSpPr>
        <p:spPr>
          <a:xfrm>
            <a:off x="5289350" y="138610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527685" y="32000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795686" y="5318778"/>
            <a:ext cx="2435971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S</a:t>
            </a:r>
            <a:r>
              <a:rPr lang="it-IT" sz="1400" dirty="0" smtClean="0"/>
              <a:t> = lunghezza del piano AB</a:t>
            </a:r>
          </a:p>
          <a:p>
            <a:r>
              <a:rPr lang="it-IT" sz="1400" dirty="0"/>
              <a:t>t</a:t>
            </a:r>
            <a:r>
              <a:rPr lang="it-IT" sz="1400" dirty="0" smtClean="0"/>
              <a:t> = intervallo di tempo da A a B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83920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9251"/>
            <a:ext cx="8229600" cy="85358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Lezione </a:t>
            </a:r>
            <a:r>
              <a:rPr lang="it-IT" dirty="0">
                <a:solidFill>
                  <a:srgbClr val="FF0000"/>
                </a:solidFill>
              </a:rPr>
              <a:t>Teorica </a:t>
            </a:r>
            <a:r>
              <a:rPr lang="it-IT" dirty="0" smtClean="0">
                <a:solidFill>
                  <a:srgbClr val="FF0000"/>
                </a:solidFill>
              </a:rPr>
              <a:t>preparatoria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966" y="1386107"/>
            <a:ext cx="7678679" cy="4907679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>
                <a:solidFill>
                  <a:srgbClr val="0000FF"/>
                </a:solidFill>
              </a:rPr>
              <a:t>Cosa significa fare un esperimento</a:t>
            </a:r>
          </a:p>
          <a:p>
            <a:pPr lvl="1"/>
            <a:r>
              <a:rPr lang="it-IT" sz="2000" dirty="0" smtClean="0"/>
              <a:t>Cosa vogliamo misurare e come possiamo farlo ?</a:t>
            </a:r>
          </a:p>
          <a:p>
            <a:pPr lvl="1"/>
            <a:r>
              <a:rPr lang="it-IT" sz="2000" dirty="0" smtClean="0"/>
              <a:t>Sistema di acquisizione dati</a:t>
            </a:r>
          </a:p>
          <a:p>
            <a:pPr lvl="1"/>
            <a:r>
              <a:rPr lang="it-IT" sz="2000" dirty="0" smtClean="0"/>
              <a:t>Analisi dei dati</a:t>
            </a:r>
          </a:p>
          <a:p>
            <a:pPr lvl="1"/>
            <a:r>
              <a:rPr lang="it-IT" sz="2000" dirty="0" smtClean="0"/>
              <a:t>Trattamento degli errori</a:t>
            </a:r>
          </a:p>
          <a:p>
            <a:r>
              <a:rPr lang="it-IT" sz="2400" dirty="0" smtClean="0">
                <a:solidFill>
                  <a:srgbClr val="0000FF"/>
                </a:solidFill>
              </a:rPr>
              <a:t>Progettiamo un esperimento semplice</a:t>
            </a:r>
          </a:p>
          <a:p>
            <a:pPr lvl="1"/>
            <a:r>
              <a:rPr lang="it-IT" sz="2200" dirty="0" smtClean="0"/>
              <a:t>Misura della accelerazione di gravità</a:t>
            </a:r>
          </a:p>
          <a:p>
            <a:pPr lvl="2"/>
            <a:r>
              <a:rPr lang="it-IT" sz="1800" dirty="0" smtClean="0"/>
              <a:t>Tecniche classiche</a:t>
            </a:r>
          </a:p>
          <a:p>
            <a:pPr lvl="2"/>
            <a:r>
              <a:rPr lang="it-IT" sz="1800" dirty="0" smtClean="0"/>
              <a:t>Esperimento di Galileo Galilei</a:t>
            </a:r>
          </a:p>
          <a:p>
            <a:r>
              <a:rPr lang="it-IT" sz="2400" dirty="0" smtClean="0">
                <a:solidFill>
                  <a:srgbClr val="0000FF"/>
                </a:solidFill>
              </a:rPr>
              <a:t>Lo smartphone come strumento di misura</a:t>
            </a:r>
          </a:p>
          <a:p>
            <a:pPr lvl="1"/>
            <a:r>
              <a:rPr lang="it-IT" sz="2000" dirty="0" smtClean="0"/>
              <a:t>Come è fatto uno smartphone</a:t>
            </a:r>
          </a:p>
          <a:p>
            <a:pPr lvl="1"/>
            <a:r>
              <a:rPr lang="it-IT" sz="2000" dirty="0" smtClean="0"/>
              <a:t>Strumento di misura e di acquisizione dati</a:t>
            </a:r>
          </a:p>
          <a:p>
            <a:r>
              <a:rPr lang="it-IT" sz="2400" dirty="0" smtClean="0">
                <a:solidFill>
                  <a:srgbClr val="0000FF"/>
                </a:solidFill>
              </a:rPr>
              <a:t>Esperimenti con lo smartphone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10" y="2409470"/>
            <a:ext cx="3292445" cy="1852000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29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Altri possibili esperimenti	per 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misura della costante g può essere fatta anche usando un </a:t>
            </a:r>
            <a:r>
              <a:rPr lang="it-IT" dirty="0" smtClean="0">
                <a:solidFill>
                  <a:srgbClr val="FF0000"/>
                </a:solidFill>
              </a:rPr>
              <a:t>pendolo semplice </a:t>
            </a:r>
            <a:r>
              <a:rPr lang="it-IT" dirty="0" smtClean="0"/>
              <a:t>o </a:t>
            </a:r>
            <a:r>
              <a:rPr lang="it-IT" dirty="0" smtClean="0">
                <a:solidFill>
                  <a:srgbClr val="FF0000"/>
                </a:solidFill>
              </a:rPr>
              <a:t>il moto circolare uniforme</a:t>
            </a:r>
            <a:r>
              <a:rPr lang="it-IT" dirty="0" smtClean="0"/>
              <a:t>.</a:t>
            </a:r>
          </a:p>
          <a:p>
            <a:r>
              <a:rPr lang="it-IT" dirty="0" smtClean="0"/>
              <a:t>Questi due esperimenti sono un </a:t>
            </a:r>
            <a:r>
              <a:rPr lang="it-IT" dirty="0" err="1" smtClean="0"/>
              <a:t>p</a:t>
            </a:r>
            <a:r>
              <a:rPr lang="uk-UA" dirty="0" smtClean="0"/>
              <a:t>o’</a:t>
            </a:r>
            <a:r>
              <a:rPr lang="it-IT" dirty="0" smtClean="0"/>
              <a:t> più complicati e vengono eseguiti nei corsi universitari.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99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93228" y="2569504"/>
            <a:ext cx="7772400" cy="136207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Smartphone come strumento di misura e di acquisizione dati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738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Smartphone moderni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Gli smartphone sono degli strumenti di misura molto sofisticati:</a:t>
            </a:r>
          </a:p>
          <a:p>
            <a:pPr lvl="1"/>
            <a:r>
              <a:rPr lang="it-IT" dirty="0" smtClean="0">
                <a:solidFill>
                  <a:srgbClr val="800000"/>
                </a:solidFill>
              </a:rPr>
              <a:t>Sono dotati di molti </a:t>
            </a:r>
            <a:r>
              <a:rPr lang="it-IT" u="sng" dirty="0" smtClean="0">
                <a:solidFill>
                  <a:srgbClr val="800000"/>
                </a:solidFill>
              </a:rPr>
              <a:t>sensori ambientali</a:t>
            </a:r>
          </a:p>
          <a:p>
            <a:pPr lvl="1"/>
            <a:r>
              <a:rPr lang="it-IT" dirty="0" smtClean="0"/>
              <a:t>Hanno applicazioni (software) che servono ad acquisire i dati</a:t>
            </a:r>
          </a:p>
          <a:p>
            <a:pPr lvl="1"/>
            <a:r>
              <a:rPr lang="it-IT" dirty="0" smtClean="0">
                <a:solidFill>
                  <a:srgbClr val="800000"/>
                </a:solidFill>
              </a:rPr>
              <a:t>Sono dotati di sistema per la trasmissione dei dati</a:t>
            </a:r>
          </a:p>
          <a:p>
            <a:pPr lvl="1"/>
            <a:r>
              <a:rPr lang="it-IT" dirty="0" smtClean="0">
                <a:solidFill>
                  <a:srgbClr val="000090"/>
                </a:solidFill>
              </a:rPr>
              <a:t>Hanno altri pregi tra i quali: velocità, costo e dimensioni</a:t>
            </a:r>
            <a:endParaRPr lang="it-IT" dirty="0">
              <a:solidFill>
                <a:srgbClr val="000090"/>
              </a:solidFill>
            </a:endParaRPr>
          </a:p>
          <a:p>
            <a:r>
              <a:rPr lang="it-IT" dirty="0" smtClean="0">
                <a:solidFill>
                  <a:srgbClr val="000090"/>
                </a:solidFill>
              </a:rPr>
              <a:t>Servono anche per telefonare </a:t>
            </a:r>
            <a:r>
              <a:rPr lang="it-IT" dirty="0" smtClean="0">
                <a:solidFill>
                  <a:srgbClr val="000090"/>
                </a:solidFill>
                <a:sym typeface="Wingdings"/>
              </a:rPr>
              <a:t></a:t>
            </a:r>
            <a:r>
              <a:rPr lang="it-IT" dirty="0" smtClean="0">
                <a:solidFill>
                  <a:srgbClr val="000090"/>
                </a:solidFill>
              </a:rPr>
              <a:t> </a:t>
            </a:r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09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sensori  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Uno smartphone è equipaggiato con molti sensori (piccolissimi):</a:t>
            </a:r>
          </a:p>
          <a:p>
            <a:pPr lvl="1"/>
            <a:r>
              <a:rPr lang="it-IT" dirty="0" smtClean="0">
                <a:solidFill>
                  <a:srgbClr val="800000"/>
                </a:solidFill>
              </a:rPr>
              <a:t>Sensori di temperatura e pressione</a:t>
            </a:r>
          </a:p>
          <a:p>
            <a:pPr lvl="1"/>
            <a:r>
              <a:rPr lang="it-IT" dirty="0" smtClean="0">
                <a:solidFill>
                  <a:srgbClr val="800000"/>
                </a:solidFill>
              </a:rPr>
              <a:t>Accelerometro</a:t>
            </a:r>
            <a:endParaRPr lang="it-IT" u="sng" dirty="0" smtClean="0">
              <a:solidFill>
                <a:srgbClr val="800000"/>
              </a:solidFill>
            </a:endParaRPr>
          </a:p>
          <a:p>
            <a:pPr lvl="1"/>
            <a:r>
              <a:rPr lang="it-IT" dirty="0" smtClean="0"/>
              <a:t>Giroscopio</a:t>
            </a:r>
          </a:p>
          <a:p>
            <a:pPr lvl="1"/>
            <a:r>
              <a:rPr lang="it-IT" dirty="0" smtClean="0">
                <a:solidFill>
                  <a:srgbClr val="800000"/>
                </a:solidFill>
              </a:rPr>
              <a:t>Fotocamera</a:t>
            </a:r>
          </a:p>
          <a:p>
            <a:pPr lvl="1"/>
            <a:r>
              <a:rPr lang="it-IT" dirty="0" smtClean="0">
                <a:solidFill>
                  <a:srgbClr val="000090"/>
                </a:solidFill>
              </a:rPr>
              <a:t>Microfono</a:t>
            </a:r>
          </a:p>
          <a:p>
            <a:pPr lvl="1"/>
            <a:r>
              <a:rPr lang="it-IT" dirty="0" smtClean="0">
                <a:solidFill>
                  <a:srgbClr val="000090"/>
                </a:solidFill>
              </a:rPr>
              <a:t>GPS</a:t>
            </a:r>
          </a:p>
          <a:p>
            <a:r>
              <a:rPr lang="it-IT" dirty="0" smtClean="0">
                <a:solidFill>
                  <a:srgbClr val="000090"/>
                </a:solidFill>
              </a:rPr>
              <a:t>Ognuno di loro svolge un compito preciso e può essere utilizzato come sistema di misura portatile per esperimenti di fisica “classica”.</a:t>
            </a:r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64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24" y="274638"/>
            <a:ext cx="5419215" cy="910695"/>
          </a:xfrm>
        </p:spPr>
        <p:txBody>
          <a:bodyPr/>
          <a:lstStyle/>
          <a:p>
            <a:r>
              <a:rPr lang="it-IT" dirty="0" smtClean="0"/>
              <a:t>Accelerometro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8342"/>
            <a:ext cx="4880762" cy="4707822"/>
          </a:xfrm>
        </p:spPr>
        <p:txBody>
          <a:bodyPr>
            <a:normAutofit fontScale="55000" lnSpcReduction="20000"/>
          </a:bodyPr>
          <a:lstStyle/>
          <a:p>
            <a:r>
              <a:rPr lang="it-IT" dirty="0"/>
              <a:t>gli </a:t>
            </a:r>
            <a:r>
              <a:rPr lang="it-IT" dirty="0">
                <a:solidFill>
                  <a:srgbClr val="FF0000"/>
                </a:solidFill>
              </a:rPr>
              <a:t>accelerometri</a:t>
            </a:r>
            <a:r>
              <a:rPr lang="it-IT" dirty="0"/>
              <a:t> fanno parte della famiglia dei MEMS, Sistemi micro-elettro-meccanici (</a:t>
            </a:r>
            <a:r>
              <a:rPr lang="it-IT" i="1" dirty="0"/>
              <a:t>Micro </a:t>
            </a:r>
            <a:r>
              <a:rPr lang="it-IT" i="1" dirty="0" err="1"/>
              <a:t>ElectroMechanical</a:t>
            </a:r>
            <a:r>
              <a:rPr lang="it-IT" i="1" dirty="0"/>
              <a:t> Systems</a:t>
            </a:r>
            <a:r>
              <a:rPr lang="it-IT" dirty="0" smtClean="0"/>
              <a:t>)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Meccanico</a:t>
            </a:r>
            <a:r>
              <a:rPr lang="it-IT" dirty="0" smtClean="0"/>
              <a:t>: questo </a:t>
            </a:r>
            <a:r>
              <a:rPr lang="it-IT" dirty="0"/>
              <a:t>è composto da una parte centrale libera di muoversi e collegata con delle molle a quella esterna, fissa e solidale con lo smartphone. Quando agitiamo il telefono la parte esterna  si muove rispetto a quella centrale che rimane </a:t>
            </a:r>
            <a:r>
              <a:rPr lang="it-IT" dirty="0" smtClean="0"/>
              <a:t>ferma. </a:t>
            </a:r>
            <a:r>
              <a:rPr lang="it-IT" dirty="0"/>
              <a:t> Caricando elettricamente queste due parti  abbiamo a disposizione un microscopico condensatore per generare  un segnale elettrico in grado di essere registrato dal processore dello smartphone. Il condensatore, misurando di quanto  la molla viene compressa o allungata misura l’accelerazione del sistema. </a:t>
            </a:r>
            <a:endParaRPr lang="it-IT" dirty="0" smtClean="0"/>
          </a:p>
          <a:p>
            <a:r>
              <a:rPr lang="it-IT" dirty="0" smtClean="0"/>
              <a:t>Questo sarebbe però troppo grande per essere messo in un oggetto così piccolo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24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939" y="274638"/>
            <a:ext cx="3570061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62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24" y="274638"/>
            <a:ext cx="5419215" cy="910695"/>
          </a:xfrm>
        </p:spPr>
        <p:txBody>
          <a:bodyPr/>
          <a:lstStyle/>
          <a:p>
            <a:r>
              <a:rPr lang="it-IT" dirty="0" smtClean="0"/>
              <a:t>Accelerometro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744" y="1418342"/>
            <a:ext cx="4880762" cy="4707822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Circuito integrati composto da piccole lamelle che generano un segnale elettrico proporzionale alla accelerazione.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A cosa serve</a:t>
            </a:r>
            <a:r>
              <a:rPr lang="it-IT" dirty="0" smtClean="0"/>
              <a:t>: </a:t>
            </a:r>
          </a:p>
          <a:p>
            <a:pPr lvl="1"/>
            <a:r>
              <a:rPr lang="it-IT" dirty="0" smtClean="0">
                <a:solidFill>
                  <a:srgbClr val="000090"/>
                </a:solidFill>
              </a:rPr>
              <a:t>Orientamento della schermata</a:t>
            </a:r>
          </a:p>
          <a:p>
            <a:pPr lvl="1"/>
            <a:r>
              <a:rPr lang="it-IT" dirty="0" smtClean="0">
                <a:solidFill>
                  <a:srgbClr val="000090"/>
                </a:solidFill>
              </a:rPr>
              <a:t>A molte applicazioni e giochi:</a:t>
            </a:r>
          </a:p>
          <a:p>
            <a:pPr lvl="2"/>
            <a:r>
              <a:rPr lang="it-IT" dirty="0" smtClean="0"/>
              <a:t>Auto, moto </a:t>
            </a:r>
          </a:p>
          <a:p>
            <a:pPr lvl="2"/>
            <a:r>
              <a:rPr lang="it-IT" dirty="0" smtClean="0"/>
              <a:t>Simulatori di volo</a:t>
            </a:r>
          </a:p>
          <a:p>
            <a:pPr lvl="2"/>
            <a:r>
              <a:rPr lang="it-IT" dirty="0" smtClean="0"/>
              <a:t>Contatori di passi e di movimento</a:t>
            </a:r>
          </a:p>
          <a:p>
            <a:pPr lvl="2"/>
            <a:r>
              <a:rPr lang="it-IT" dirty="0" err="1" smtClean="0"/>
              <a:t>P</a:t>
            </a:r>
            <a:r>
              <a:rPr lang="is-IS" dirty="0" smtClean="0"/>
              <a:t>er disegnare muovendo il cellulare</a:t>
            </a:r>
          </a:p>
          <a:p>
            <a:pPr lvl="2"/>
            <a:r>
              <a:rPr lang="it-IT" dirty="0" err="1" smtClean="0"/>
              <a:t>P</a:t>
            </a:r>
            <a:r>
              <a:rPr lang="is-IS" dirty="0" smtClean="0"/>
              <a:t>er scattare foto notturne</a:t>
            </a:r>
          </a:p>
          <a:p>
            <a:pPr lvl="2"/>
            <a:r>
              <a:rPr lang="is-IS" b="1" u="sng" dirty="0" smtClean="0">
                <a:solidFill>
                  <a:schemeClr val="accent4">
                    <a:lumMod val="75000"/>
                  </a:schemeClr>
                </a:solidFill>
              </a:rPr>
              <a:t>Alla vostra prossima applicazione 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D</a:t>
            </a:r>
            <a:r>
              <a:rPr lang="is-IS" dirty="0" smtClean="0">
                <a:solidFill>
                  <a:srgbClr val="FF0000"/>
                </a:solidFill>
              </a:rPr>
              <a:t>imenticavo serve anche a misurare l’accelerazione a cui siete sottoposti....se avere il cellulare solidale al vostro corpo </a:t>
            </a:r>
            <a:r>
              <a:rPr lang="is-IS" dirty="0" smtClean="0">
                <a:solidFill>
                  <a:srgbClr val="FF0000"/>
                </a:solidFill>
                <a:sym typeface="Wingdings"/>
              </a:rPr>
              <a:t></a:t>
            </a:r>
            <a:endParaRPr lang="is-IS" dirty="0" smtClean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25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8" y="1245894"/>
            <a:ext cx="3759634" cy="209912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8" y="3514807"/>
            <a:ext cx="3759634" cy="253399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030686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24" y="274638"/>
            <a:ext cx="8393752" cy="910695"/>
          </a:xfrm>
        </p:spPr>
        <p:txBody>
          <a:bodyPr/>
          <a:lstStyle/>
          <a:p>
            <a:r>
              <a:rPr lang="it-IT" dirty="0" smtClean="0"/>
              <a:t>Altri sensori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744" y="1418342"/>
            <a:ext cx="4880762" cy="4938008"/>
          </a:xfrm>
        </p:spPr>
        <p:txBody>
          <a:bodyPr>
            <a:normAutofit fontScale="475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Giroscopio</a:t>
            </a:r>
            <a:r>
              <a:rPr lang="it-IT" dirty="0"/>
              <a:t>: </a:t>
            </a:r>
            <a:r>
              <a:rPr lang="it-IT" dirty="0" smtClean="0"/>
              <a:t>è </a:t>
            </a:r>
            <a:r>
              <a:rPr lang="it-IT" dirty="0"/>
              <a:t>un sensore che serve per rilevare i movimenti nei tre assi tridimensionali X,Y e </a:t>
            </a:r>
            <a:r>
              <a:rPr lang="it-IT" dirty="0" err="1"/>
              <a:t>Z</a:t>
            </a:r>
            <a:r>
              <a:rPr lang="it-IT" dirty="0"/>
              <a:t> </a:t>
            </a:r>
            <a:r>
              <a:rPr lang="it-IT" dirty="0" smtClean="0"/>
              <a:t>dell'oggetto. Viene usato insieme all’accelerometro per determinare ogni movimento del telefono.</a:t>
            </a:r>
          </a:p>
          <a:p>
            <a:r>
              <a:rPr lang="it-IT" dirty="0" smtClean="0"/>
              <a:t>Il </a:t>
            </a:r>
            <a:r>
              <a:rPr lang="it-IT" dirty="0">
                <a:solidFill>
                  <a:srgbClr val="FF0000"/>
                </a:solidFill>
              </a:rPr>
              <a:t>Magnetometro</a:t>
            </a:r>
            <a:r>
              <a:rPr lang="it-IT" dirty="0"/>
              <a:t> è un sensore </a:t>
            </a:r>
            <a:r>
              <a:rPr lang="it-IT" dirty="0" smtClean="0"/>
              <a:t>misura i campi magnetici e quindi principalmente quello terrestre. Serve per varie applicazioni (mappe</a:t>
            </a:r>
            <a:r>
              <a:rPr lang="it-IT" dirty="0"/>
              <a:t>/</a:t>
            </a:r>
            <a:r>
              <a:rPr lang="it-IT" dirty="0" smtClean="0"/>
              <a:t>navigatori, bussola</a:t>
            </a:r>
            <a:r>
              <a:rPr lang="is-IS" dirty="0" smtClean="0"/>
              <a:t>…)</a:t>
            </a:r>
            <a:r>
              <a:rPr lang="it-IT" dirty="0" smtClean="0"/>
              <a:t>.</a:t>
            </a:r>
          </a:p>
          <a:p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sensore di prossimità </a:t>
            </a:r>
            <a:r>
              <a:rPr lang="it-IT" dirty="0" smtClean="0"/>
              <a:t>entra </a:t>
            </a:r>
            <a:r>
              <a:rPr lang="it-IT" dirty="0"/>
              <a:t>in funzione quando si avvicina il telefonino al volto (o a un altro oggetto</a:t>
            </a:r>
            <a:r>
              <a:rPr lang="it-IT" dirty="0" smtClean="0"/>
              <a:t>).</a:t>
            </a:r>
          </a:p>
          <a:p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sensore di luce </a:t>
            </a:r>
            <a:r>
              <a:rPr lang="it-IT" dirty="0"/>
              <a:t>è molto utile per regolare l'intensità dell'illuminazione del display in maniera del tutto </a:t>
            </a:r>
            <a:r>
              <a:rPr lang="it-IT" dirty="0" smtClean="0"/>
              <a:t>automatica.</a:t>
            </a:r>
          </a:p>
          <a:p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GPS</a:t>
            </a:r>
            <a:r>
              <a:rPr lang="it-IT" dirty="0"/>
              <a:t> è un sensore che consente di localizzare la posizione del dispositivo con lo scarto di pochi metri rispetto la posizione </a:t>
            </a:r>
            <a:r>
              <a:rPr lang="it-IT" dirty="0" smtClean="0"/>
              <a:t>effettiva</a:t>
            </a:r>
          </a:p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sensore per impronte digitali </a:t>
            </a:r>
            <a:r>
              <a:rPr lang="it-IT" dirty="0" smtClean="0"/>
              <a:t>fa uno </a:t>
            </a:r>
            <a:r>
              <a:rPr lang="it-IT" dirty="0" err="1" smtClean="0"/>
              <a:t>scan</a:t>
            </a:r>
            <a:r>
              <a:rPr lang="it-IT" dirty="0" smtClean="0"/>
              <a:t> ad altissima risoluzione dell’impronta e la confronta con una immagina conservata.</a:t>
            </a:r>
          </a:p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sensore di battito cardiaco</a:t>
            </a:r>
            <a:r>
              <a:rPr lang="it-IT" dirty="0" smtClean="0"/>
              <a:t>, misura il battito ponendo il dito su di una luce prodotta da un led. Proporzionale alla velocità di scorrimento del sangue. Premio per migliore </a:t>
            </a:r>
            <a:r>
              <a:rPr lang="it-IT" dirty="0" err="1" smtClean="0"/>
              <a:t>app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microfono</a:t>
            </a:r>
            <a:r>
              <a:rPr lang="it-IT" dirty="0" smtClean="0"/>
              <a:t> rileva e quantifica</a:t>
            </a:r>
            <a:r>
              <a:rPr lang="it-IT" dirty="0"/>
              <a:t> </a:t>
            </a:r>
            <a:r>
              <a:rPr lang="it-IT" dirty="0" smtClean="0"/>
              <a:t>i suoni.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26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953" y="2847009"/>
            <a:ext cx="2735865" cy="198777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459" y="1293259"/>
            <a:ext cx="3162017" cy="15537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656" y="4957983"/>
            <a:ext cx="3187144" cy="17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4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3005" y="274638"/>
            <a:ext cx="8393752" cy="910695"/>
          </a:xfrm>
        </p:spPr>
        <p:txBody>
          <a:bodyPr/>
          <a:lstStyle/>
          <a:p>
            <a:r>
              <a:rPr lang="it-IT" dirty="0" smtClean="0"/>
              <a:t>Applicazioni per sensori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1555" y="1418342"/>
            <a:ext cx="4216749" cy="3352441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>
                <a:solidFill>
                  <a:srgbClr val="FF0000"/>
                </a:solidFill>
              </a:rPr>
              <a:t>Android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Physics Toolbox Sensor Suite</a:t>
            </a:r>
          </a:p>
          <a:p>
            <a:r>
              <a:rPr lang="en-US" sz="2000" dirty="0" smtClean="0"/>
              <a:t>Accelerometer Analyzer</a:t>
            </a:r>
          </a:p>
          <a:p>
            <a:r>
              <a:rPr lang="en-US" sz="2000" dirty="0" smtClean="0"/>
              <a:t>Wireless IMU</a:t>
            </a:r>
            <a:endParaRPr lang="en-US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27</a:t>
            </a:fld>
            <a:endParaRPr lang="it-IT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619512" y="1422462"/>
            <a:ext cx="4216749" cy="334832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dirty="0" smtClean="0">
                <a:solidFill>
                  <a:srgbClr val="FF0000"/>
                </a:solidFill>
              </a:rPr>
              <a:t>IOS</a:t>
            </a:r>
          </a:p>
          <a:p>
            <a:r>
              <a:rPr lang="en-GB" sz="2000" dirty="0" smtClean="0"/>
              <a:t>sensor</a:t>
            </a:r>
          </a:p>
          <a:p>
            <a:r>
              <a:rPr lang="en-GB" sz="2000" dirty="0" err="1" smtClean="0"/>
              <a:t>SensorLog</a:t>
            </a:r>
            <a:endParaRPr lang="en-GB" sz="2000" dirty="0" smtClean="0"/>
          </a:p>
          <a:p>
            <a:r>
              <a:rPr lang="en-GB" sz="2000" dirty="0" err="1" smtClean="0"/>
              <a:t>DataCollection</a:t>
            </a:r>
            <a:endParaRPr lang="en-GB" sz="2000" dirty="0" smtClean="0"/>
          </a:p>
          <a:p>
            <a:r>
              <a:rPr lang="en-GB" sz="2000" dirty="0" err="1" smtClean="0"/>
              <a:t>AccelMeter</a:t>
            </a:r>
            <a:endParaRPr lang="en-GB" sz="2000" dirty="0" smtClean="0"/>
          </a:p>
          <a:p>
            <a:r>
              <a:rPr lang="en-GB" sz="2000" dirty="0" smtClean="0"/>
              <a:t>Decibel 10°</a:t>
            </a:r>
          </a:p>
          <a:p>
            <a:r>
              <a:rPr lang="en-GB" sz="2000" dirty="0" smtClean="0"/>
              <a:t>Measures</a:t>
            </a:r>
          </a:p>
          <a:p>
            <a:r>
              <a:rPr lang="en-GB" sz="2000" dirty="0" err="1" smtClean="0"/>
              <a:t>SPARKvue</a:t>
            </a:r>
            <a:endParaRPr lang="en-GB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54724" y="4925511"/>
            <a:ext cx="6571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Basta cercare “</a:t>
            </a:r>
            <a:r>
              <a:rPr lang="it-IT" dirty="0" err="1" smtClean="0">
                <a:solidFill>
                  <a:srgbClr val="FF0000"/>
                </a:solidFill>
              </a:rPr>
              <a:t>sensor</a:t>
            </a:r>
            <a:r>
              <a:rPr lang="it-IT" dirty="0" smtClean="0">
                <a:solidFill>
                  <a:srgbClr val="FF0000"/>
                </a:solidFill>
              </a:rPr>
              <a:t>” su </a:t>
            </a:r>
            <a:r>
              <a:rPr lang="it-IT" dirty="0" err="1" smtClean="0">
                <a:solidFill>
                  <a:srgbClr val="FF0000"/>
                </a:solidFill>
              </a:rPr>
              <a:t>AppStore</a:t>
            </a:r>
            <a:r>
              <a:rPr lang="it-IT" dirty="0" smtClean="0">
                <a:solidFill>
                  <a:srgbClr val="FF0000"/>
                </a:solidFill>
              </a:rPr>
              <a:t> e </a:t>
            </a:r>
            <a:r>
              <a:rPr lang="it-IT" dirty="0" err="1" smtClean="0">
                <a:solidFill>
                  <a:srgbClr val="FF0000"/>
                </a:solidFill>
              </a:rPr>
              <a:t>GooglePlay</a:t>
            </a:r>
            <a:endParaRPr lang="it-IT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Controllate sempre che sia compatibile con il vostro smartphone.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Non tutti registrano i dati, alcuni li mostrano solo sul display.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Poche applicazioni fanno lo streaming dei dati.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8033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di g con lo smartphone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025" y="1600200"/>
            <a:ext cx="5660827" cy="4525963"/>
          </a:xfrm>
        </p:spPr>
        <p:txBody>
          <a:bodyPr/>
          <a:lstStyle/>
          <a:p>
            <a:r>
              <a:rPr lang="it-IT" sz="2400" dirty="0" smtClean="0"/>
              <a:t>Alcune info sullo </a:t>
            </a:r>
            <a:r>
              <a:rPr lang="it-IT" sz="2400" dirty="0" smtClean="0">
                <a:solidFill>
                  <a:srgbClr val="FF0000"/>
                </a:solidFill>
              </a:rPr>
              <a:t>smartphone</a:t>
            </a:r>
            <a:r>
              <a:rPr lang="it-IT" sz="2400" dirty="0" smtClean="0"/>
              <a:t>:</a:t>
            </a:r>
          </a:p>
          <a:p>
            <a:pPr lvl="1"/>
            <a:r>
              <a:rPr lang="it-IT" sz="2000" dirty="0" smtClean="0"/>
              <a:t>Samsung </a:t>
            </a:r>
            <a:r>
              <a:rPr lang="it-IT" sz="2000" dirty="0" err="1" smtClean="0"/>
              <a:t>Galaxy</a:t>
            </a:r>
            <a:r>
              <a:rPr lang="it-IT" sz="2000" dirty="0" smtClean="0"/>
              <a:t> S4 modello GT-19505</a:t>
            </a:r>
          </a:p>
          <a:p>
            <a:pPr lvl="1"/>
            <a:r>
              <a:rPr lang="it-IT" sz="2000" dirty="0" err="1" smtClean="0"/>
              <a:t>Android</a:t>
            </a:r>
            <a:r>
              <a:rPr lang="it-IT" sz="2000" dirty="0" smtClean="0"/>
              <a:t> 5.0.1</a:t>
            </a:r>
          </a:p>
          <a:p>
            <a:pPr lvl="1"/>
            <a:r>
              <a:rPr lang="it-IT" sz="2000" dirty="0" err="1" smtClean="0"/>
              <a:t>App</a:t>
            </a:r>
            <a:r>
              <a:rPr lang="it-IT" sz="2000" dirty="0" smtClean="0"/>
              <a:t>: Wireless IMU e </a:t>
            </a:r>
            <a:r>
              <a:rPr lang="en-US" sz="2000" dirty="0"/>
              <a:t>Accelerometer </a:t>
            </a:r>
            <a:r>
              <a:rPr lang="en-US" sz="2000" dirty="0" smtClean="0"/>
              <a:t>Analyzer</a:t>
            </a:r>
          </a:p>
          <a:p>
            <a:pPr lvl="1"/>
            <a:endParaRPr lang="en-US" sz="2000" dirty="0"/>
          </a:p>
          <a:p>
            <a:endParaRPr lang="en-US" sz="2400" dirty="0" smtClean="0"/>
          </a:p>
          <a:p>
            <a:r>
              <a:rPr lang="it-IT" sz="2400" dirty="0" smtClean="0"/>
              <a:t>Cosa vediamo muovendo il nostro strumento ? Vedi pagina dopo.</a:t>
            </a:r>
          </a:p>
          <a:p>
            <a:pPr lvl="1"/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28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707" y="3163722"/>
            <a:ext cx="3304396" cy="350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27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applicazioni che useremo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Accelerometer </a:t>
            </a:r>
            <a:r>
              <a:rPr lang="en-US" dirty="0" smtClean="0">
                <a:solidFill>
                  <a:srgbClr val="FF0000"/>
                </a:solidFill>
              </a:rPr>
              <a:t>Analyzer (android) </a:t>
            </a:r>
            <a:r>
              <a:rPr lang="en-US" dirty="0" err="1" smtClean="0">
                <a:solidFill>
                  <a:srgbClr val="FF0000"/>
                </a:solidFill>
              </a:rPr>
              <a:t>SensorLog</a:t>
            </a:r>
            <a:r>
              <a:rPr lang="en-US" dirty="0" smtClean="0">
                <a:solidFill>
                  <a:srgbClr val="FF0000"/>
                </a:solidFill>
              </a:rPr>
              <a:t> (IOS)</a:t>
            </a:r>
          </a:p>
          <a:p>
            <a:pPr lvl="1"/>
            <a:r>
              <a:rPr lang="it-IT" dirty="0" smtClean="0">
                <a:solidFill>
                  <a:srgbClr val="0000FF"/>
                </a:solidFill>
              </a:rPr>
              <a:t>Ci consente di salvare i dati acquisiti con lo smartphone in un file CSV</a:t>
            </a:r>
          </a:p>
          <a:p>
            <a:pPr lvl="1"/>
            <a:r>
              <a:rPr lang="it-IT" dirty="0" smtClean="0"/>
              <a:t>Possiamo inviare questo file via email in modo da averlo disponibile sul PC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Wireless IMU (android)</a:t>
            </a:r>
          </a:p>
          <a:p>
            <a:pPr lvl="1"/>
            <a:r>
              <a:rPr lang="it-IT" dirty="0" smtClean="0">
                <a:solidFill>
                  <a:srgbClr val="0000FF"/>
                </a:solidFill>
              </a:rPr>
              <a:t>Acquisisce in tempo reale i dati dell’accelerometro e li invia al PC usando la wireless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77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9251"/>
            <a:ext cx="8229600" cy="85358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Lezione </a:t>
            </a:r>
            <a:r>
              <a:rPr lang="it-IT" dirty="0">
                <a:solidFill>
                  <a:srgbClr val="FF0000"/>
                </a:solidFill>
              </a:rPr>
              <a:t>in laboratorio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1555" y="1457023"/>
            <a:ext cx="8229600" cy="4669140"/>
          </a:xfrm>
        </p:spPr>
        <p:txBody>
          <a:bodyPr>
            <a:normAutofit/>
          </a:bodyPr>
          <a:lstStyle/>
          <a:p>
            <a:pPr lvl="1"/>
            <a:r>
              <a:rPr lang="it-IT" sz="2400" dirty="0" smtClean="0"/>
              <a:t>Esperimenti in laboratorio</a:t>
            </a:r>
          </a:p>
          <a:p>
            <a:pPr lvl="2"/>
            <a:r>
              <a:rPr lang="it-IT" sz="2000" dirty="0" smtClean="0">
                <a:solidFill>
                  <a:srgbClr val="0000FF"/>
                </a:solidFill>
              </a:rPr>
              <a:t>Caduta di un grave</a:t>
            </a:r>
          </a:p>
          <a:p>
            <a:pPr lvl="2"/>
            <a:r>
              <a:rPr lang="it-IT" sz="2000" dirty="0" smtClean="0">
                <a:solidFill>
                  <a:srgbClr val="0000FF"/>
                </a:solidFill>
              </a:rPr>
              <a:t>Piano inclinato</a:t>
            </a:r>
          </a:p>
          <a:p>
            <a:pPr lvl="2"/>
            <a:r>
              <a:rPr lang="it-IT" sz="2000" dirty="0" smtClean="0">
                <a:solidFill>
                  <a:srgbClr val="0000FF"/>
                </a:solidFill>
              </a:rPr>
              <a:t>Campo magnetico</a:t>
            </a:r>
          </a:p>
          <a:p>
            <a:pPr lvl="1"/>
            <a:r>
              <a:rPr lang="it-IT" sz="2400" dirty="0" smtClean="0"/>
              <a:t>Verifica dei dati raccolti</a:t>
            </a:r>
          </a:p>
          <a:p>
            <a:pPr lvl="1"/>
            <a:r>
              <a:rPr lang="it-IT" sz="2400" dirty="0" smtClean="0">
                <a:solidFill>
                  <a:srgbClr val="0000FF"/>
                </a:solidFill>
              </a:rPr>
              <a:t>Analisi dei dati</a:t>
            </a:r>
          </a:p>
          <a:p>
            <a:pPr lvl="1"/>
            <a:r>
              <a:rPr lang="it-IT" sz="2400" dirty="0" smtClean="0"/>
              <a:t>Rifatelo voi a casa</a:t>
            </a:r>
            <a:r>
              <a:rPr lang="it-IT" sz="2400" dirty="0" smtClean="0">
                <a:sym typeface="Wingdings"/>
              </a:rPr>
              <a:t> ma senza rompere </a:t>
            </a:r>
          </a:p>
          <a:p>
            <a:pPr marL="457200" lvl="1" indent="0">
              <a:buNone/>
            </a:pPr>
            <a:r>
              <a:rPr lang="it-IT" sz="2400" dirty="0" smtClean="0">
                <a:sym typeface="Wingdings"/>
              </a:rPr>
              <a:t>Lo smartphone </a:t>
            </a:r>
          </a:p>
          <a:p>
            <a:pPr lvl="1"/>
            <a:r>
              <a:rPr lang="it-IT" sz="2400" dirty="0" smtClean="0">
                <a:solidFill>
                  <a:srgbClr val="0000FF"/>
                </a:solidFill>
                <a:sym typeface="Wingdings"/>
              </a:rPr>
              <a:t>Cosa faremo con i risultati ottenuti 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19" y="1373816"/>
            <a:ext cx="2267868" cy="3401802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86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1573" cy="910695"/>
          </a:xfrm>
        </p:spPr>
        <p:txBody>
          <a:bodyPr/>
          <a:lstStyle/>
          <a:p>
            <a:r>
              <a:rPr lang="it-IT" dirty="0" smtClean="0"/>
              <a:t>Come funziona la </a:t>
            </a:r>
            <a:r>
              <a:rPr lang="it-IT" dirty="0" err="1" smtClean="0"/>
              <a:t>App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195824" y="1291415"/>
            <a:ext cx="6180076" cy="1680654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Il valore dell’accelerazione misurata cambia a secondo della posizione del telefono.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Se lo ponete su di un tavolo (superfice orizzontale) solo la componente </a:t>
            </a:r>
            <a:r>
              <a:rPr lang="it-IT" dirty="0" err="1" smtClean="0">
                <a:solidFill>
                  <a:srgbClr val="FF0000"/>
                </a:solidFill>
              </a:rPr>
              <a:t>Z</a:t>
            </a:r>
            <a:r>
              <a:rPr lang="it-IT" dirty="0" smtClean="0">
                <a:solidFill>
                  <a:srgbClr val="FF0000"/>
                </a:solidFill>
              </a:rPr>
              <a:t> dell’accelerazione sarà uguale a g. Le altre sono nulle.</a:t>
            </a:r>
          </a:p>
          <a:p>
            <a:r>
              <a:rPr lang="it-IT" dirty="0" smtClean="0">
                <a:solidFill>
                  <a:srgbClr val="000090"/>
                </a:solidFill>
              </a:rPr>
              <a:t>Potete verificare la vostra accelerazione in auto o in treno.</a:t>
            </a:r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30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23" y="3053525"/>
            <a:ext cx="6520800" cy="36679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496" y="1291415"/>
            <a:ext cx="2118372" cy="31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78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1573" cy="910695"/>
          </a:xfrm>
        </p:spPr>
        <p:txBody>
          <a:bodyPr/>
          <a:lstStyle/>
          <a:p>
            <a:r>
              <a:rPr lang="it-IT" dirty="0" smtClean="0"/>
              <a:t>Altre Applicazioni utili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195824" y="1291414"/>
            <a:ext cx="4829748" cy="4738061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 err="1" smtClean="0">
                <a:solidFill>
                  <a:srgbClr val="FF0000"/>
                </a:solidFill>
              </a:rPr>
              <a:t>SensorKinetics</a:t>
            </a:r>
            <a:r>
              <a:rPr lang="it-IT" sz="2400" dirty="0" smtClean="0">
                <a:solidFill>
                  <a:srgbClr val="FF0000"/>
                </a:solidFill>
              </a:rPr>
              <a:t> (</a:t>
            </a:r>
            <a:r>
              <a:rPr lang="it-IT" sz="2400" dirty="0" err="1" smtClean="0">
                <a:solidFill>
                  <a:srgbClr val="FF0000"/>
                </a:solidFill>
              </a:rPr>
              <a:t>iphone</a:t>
            </a:r>
            <a:r>
              <a:rPr lang="it-IT" sz="2400" dirty="0" smtClean="0">
                <a:solidFill>
                  <a:srgbClr val="FF0000"/>
                </a:solidFill>
              </a:rPr>
              <a:t>) </a:t>
            </a:r>
            <a:r>
              <a:rPr lang="it-IT" sz="2400" dirty="0" smtClean="0"/>
              <a:t>acquisisce tutti i sensori e genera grafici molto ben fatti.</a:t>
            </a: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err="1" smtClean="0">
                <a:solidFill>
                  <a:srgbClr val="FF0000"/>
                </a:solidFill>
              </a:rPr>
              <a:t>Physics</a:t>
            </a:r>
            <a:r>
              <a:rPr lang="it-IT" sz="2400" dirty="0" smtClean="0">
                <a:solidFill>
                  <a:srgbClr val="FF0000"/>
                </a:solidFill>
              </a:rPr>
              <a:t> toolbar </a:t>
            </a:r>
            <a:r>
              <a:rPr lang="it-IT" sz="2400" dirty="0" smtClean="0"/>
              <a:t>consente di leggere tutti i sensori presenti e di </a:t>
            </a:r>
            <a:r>
              <a:rPr lang="it-IT" sz="2400" dirty="0"/>
              <a:t> </a:t>
            </a:r>
            <a:r>
              <a:rPr lang="it-IT" sz="2400" dirty="0" err="1" smtClean="0"/>
              <a:t>graficare</a:t>
            </a:r>
            <a:r>
              <a:rPr lang="it-IT" sz="2400" dirty="0" smtClean="0"/>
              <a:t> i loro valori in funzione del tempo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Wireless IMU </a:t>
            </a:r>
            <a:r>
              <a:rPr lang="it-IT" sz="2400" dirty="0" smtClean="0">
                <a:solidFill>
                  <a:srgbClr val="000090"/>
                </a:solidFill>
              </a:rPr>
              <a:t>consente l’invio dei dati tramite wireless ad un PC che è collegato alla stessa rete. Utile per sviluppare applicazioni </a:t>
            </a:r>
            <a:r>
              <a:rPr lang="it-IT" sz="2400" dirty="0" smtClean="0">
                <a:solidFill>
                  <a:srgbClr val="000090"/>
                </a:solidFill>
              </a:rPr>
              <a:t>per guardare i risultati in tempo reale.</a:t>
            </a:r>
          </a:p>
          <a:p>
            <a:pPr lvl="1"/>
            <a:r>
              <a:rPr lang="it-IT" sz="2000" dirty="0" smtClean="0">
                <a:solidFill>
                  <a:srgbClr val="000090"/>
                </a:solidFill>
              </a:rPr>
              <a:t>Nel Target IP </a:t>
            </a:r>
            <a:r>
              <a:rPr lang="it-IT" sz="2000" dirty="0" err="1" smtClean="0">
                <a:solidFill>
                  <a:srgbClr val="000090"/>
                </a:solidFill>
              </a:rPr>
              <a:t>address</a:t>
            </a:r>
            <a:r>
              <a:rPr lang="it-IT" sz="2000" dirty="0" smtClean="0">
                <a:solidFill>
                  <a:srgbClr val="000090"/>
                </a:solidFill>
              </a:rPr>
              <a:t> bisogna inserire il numero IP del vostro computer a cui inviare i dati.</a:t>
            </a:r>
            <a:endParaRPr lang="it-IT" sz="2000" dirty="0">
              <a:solidFill>
                <a:srgbClr val="00009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31</a:t>
            </a:fld>
            <a:endParaRPr lang="it-IT"/>
          </a:p>
        </p:txBody>
      </p:sp>
      <p:pic>
        <p:nvPicPr>
          <p:cNvPr id="2" name="Immagine 1" descr="FotoWirelessIM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38" y="3314094"/>
            <a:ext cx="1711269" cy="3042255"/>
          </a:xfrm>
          <a:prstGeom prst="rect">
            <a:avLst/>
          </a:prstGeom>
        </p:spPr>
      </p:pic>
      <p:pic>
        <p:nvPicPr>
          <p:cNvPr id="3" name="Immagine 2" descr="FotoPhysicsTool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76" y="3314094"/>
            <a:ext cx="1708623" cy="30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26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1591"/>
            <a:ext cx="8229600" cy="91069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Caduta di un grave con lo smartphone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33763" y="1165429"/>
            <a:ext cx="4653038" cy="3633025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it-IT" sz="1800" dirty="0" smtClean="0"/>
              <a:t>Poniamo lo smartphone ad un’altezza h “nota”.</a:t>
            </a:r>
          </a:p>
          <a:p>
            <a:pPr marL="514350" indent="-514350">
              <a:buFont typeface="+mj-lt"/>
              <a:buAutoNum type="arabicParenR"/>
            </a:pPr>
            <a:r>
              <a:rPr lang="it-IT" sz="1800" dirty="0" smtClean="0"/>
              <a:t>In questa posizione avremo che  partecipa solo la </a:t>
            </a:r>
            <a:r>
              <a:rPr lang="it-IT" sz="1800" dirty="0" smtClean="0">
                <a:solidFill>
                  <a:srgbClr val="FF0000"/>
                </a:solidFill>
              </a:rPr>
              <a:t>componente Y</a:t>
            </a:r>
            <a:endParaRPr lang="it-IT" sz="1800" dirty="0"/>
          </a:p>
          <a:p>
            <a:pPr marL="400050" lvl="1" indent="0">
              <a:buNone/>
            </a:pPr>
            <a:r>
              <a:rPr lang="it-IT" sz="1800" dirty="0" smtClean="0"/>
              <a:t>		</a:t>
            </a:r>
            <a:r>
              <a:rPr lang="it-IT" sz="1800" dirty="0" err="1" smtClean="0">
                <a:solidFill>
                  <a:srgbClr val="000090"/>
                </a:solidFill>
              </a:rPr>
              <a:t>a</a:t>
            </a:r>
            <a:r>
              <a:rPr lang="it-IT" sz="1800" baseline="-25000" dirty="0" err="1" smtClean="0">
                <a:solidFill>
                  <a:srgbClr val="000090"/>
                </a:solidFill>
              </a:rPr>
              <a:t>y</a:t>
            </a:r>
            <a:r>
              <a:rPr lang="it-IT" sz="1800" dirty="0" smtClean="0">
                <a:solidFill>
                  <a:srgbClr val="000090"/>
                </a:solidFill>
              </a:rPr>
              <a:t> = g;  </a:t>
            </a:r>
            <a:r>
              <a:rPr lang="it-IT" sz="1800" dirty="0" err="1" smtClean="0"/>
              <a:t>a</a:t>
            </a:r>
            <a:r>
              <a:rPr lang="it-IT" sz="1800" baseline="-25000" dirty="0" err="1" smtClean="0"/>
              <a:t>x</a:t>
            </a:r>
            <a:r>
              <a:rPr lang="it-IT" sz="1800" dirty="0" smtClean="0"/>
              <a:t> = 0;  </a:t>
            </a:r>
            <a:r>
              <a:rPr lang="it-IT" sz="1800" dirty="0" err="1" smtClean="0"/>
              <a:t>a</a:t>
            </a:r>
            <a:r>
              <a:rPr lang="it-IT" sz="1800" baseline="-25000" dirty="0" err="1" smtClean="0"/>
              <a:t>z</a:t>
            </a:r>
            <a:r>
              <a:rPr lang="it-IT" sz="1800" dirty="0" smtClean="0"/>
              <a:t> = 0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1800" dirty="0" smtClean="0"/>
              <a:t>Lasciamolo cadere lungo Y e </a:t>
            </a:r>
            <a:r>
              <a:rPr lang="it-IT" sz="1800" dirty="0"/>
              <a:t>d</a:t>
            </a:r>
            <a:r>
              <a:rPr lang="it-IT" sz="1800" dirty="0" smtClean="0"/>
              <a:t>urante la caduta avremo:</a:t>
            </a:r>
          </a:p>
          <a:p>
            <a:pPr marL="400050" lvl="1" indent="0">
              <a:buNone/>
            </a:pPr>
            <a:r>
              <a:rPr lang="it-IT" sz="1800" dirty="0" smtClean="0"/>
              <a:t>		</a:t>
            </a:r>
            <a:r>
              <a:rPr lang="it-IT" sz="1800" dirty="0" err="1" smtClean="0">
                <a:solidFill>
                  <a:srgbClr val="000090"/>
                </a:solidFill>
              </a:rPr>
              <a:t>a</a:t>
            </a:r>
            <a:r>
              <a:rPr lang="it-IT" sz="1800" baseline="-25000" dirty="0" err="1" smtClean="0">
                <a:solidFill>
                  <a:srgbClr val="000090"/>
                </a:solidFill>
              </a:rPr>
              <a:t>y</a:t>
            </a:r>
            <a:r>
              <a:rPr lang="it-IT" sz="1800" dirty="0" smtClean="0">
                <a:solidFill>
                  <a:srgbClr val="000090"/>
                </a:solidFill>
              </a:rPr>
              <a:t> </a:t>
            </a:r>
            <a:r>
              <a:rPr lang="it-IT" sz="1800" dirty="0">
                <a:solidFill>
                  <a:srgbClr val="000090"/>
                </a:solidFill>
              </a:rPr>
              <a:t>= </a:t>
            </a:r>
            <a:r>
              <a:rPr lang="it-IT" sz="1800" dirty="0" smtClean="0">
                <a:solidFill>
                  <a:srgbClr val="000090"/>
                </a:solidFill>
              </a:rPr>
              <a:t>0</a:t>
            </a:r>
            <a:r>
              <a:rPr lang="it-IT" sz="1800" dirty="0" smtClean="0"/>
              <a:t>;  </a:t>
            </a:r>
            <a:r>
              <a:rPr lang="it-IT" sz="1800" dirty="0" err="1"/>
              <a:t>a</a:t>
            </a:r>
            <a:r>
              <a:rPr lang="it-IT" sz="1800" baseline="-25000" dirty="0" err="1"/>
              <a:t>x</a:t>
            </a:r>
            <a:r>
              <a:rPr lang="it-IT" sz="1800" dirty="0"/>
              <a:t> = 0;  </a:t>
            </a:r>
            <a:r>
              <a:rPr lang="it-IT" sz="1800" dirty="0" err="1"/>
              <a:t>a</a:t>
            </a:r>
            <a:r>
              <a:rPr lang="it-IT" sz="1800" baseline="-25000" dirty="0" err="1"/>
              <a:t>z</a:t>
            </a:r>
            <a:r>
              <a:rPr lang="it-IT" sz="1800" dirty="0"/>
              <a:t> = </a:t>
            </a:r>
            <a:r>
              <a:rPr lang="it-IT" sz="1800" dirty="0" smtClean="0"/>
              <a:t>0</a:t>
            </a:r>
          </a:p>
          <a:p>
            <a:pPr marL="457200" indent="-457200">
              <a:buFont typeface="+mj-lt"/>
              <a:buAutoNum type="arabicParenR"/>
            </a:pPr>
            <a:r>
              <a:rPr lang="it-IT" sz="1800" dirty="0" smtClean="0"/>
              <a:t>Al suo arrivo a terra lo smartphone rimbalza ed avremo:</a:t>
            </a:r>
          </a:p>
          <a:p>
            <a:pPr marL="400050" lvl="1" indent="0">
              <a:buNone/>
            </a:pPr>
            <a:r>
              <a:rPr lang="it-IT" sz="1800" dirty="0" smtClean="0">
                <a:solidFill>
                  <a:srgbClr val="000090"/>
                </a:solidFill>
              </a:rPr>
              <a:t>		</a:t>
            </a:r>
            <a:r>
              <a:rPr lang="it-IT" sz="1800" dirty="0" err="1" smtClean="0">
                <a:solidFill>
                  <a:srgbClr val="FF0000"/>
                </a:solidFill>
              </a:rPr>
              <a:t>a</a:t>
            </a:r>
            <a:r>
              <a:rPr lang="it-IT" sz="1800" baseline="-25000" dirty="0" err="1" smtClean="0">
                <a:solidFill>
                  <a:srgbClr val="FF0000"/>
                </a:solidFill>
              </a:rPr>
              <a:t>y</a:t>
            </a:r>
            <a:r>
              <a:rPr lang="it-IT" sz="1800" dirty="0" smtClean="0">
                <a:solidFill>
                  <a:srgbClr val="FF0000"/>
                </a:solidFill>
              </a:rPr>
              <a:t> ≠ </a:t>
            </a:r>
            <a:r>
              <a:rPr lang="it-IT" sz="1800" dirty="0">
                <a:solidFill>
                  <a:srgbClr val="FF0000"/>
                </a:solidFill>
              </a:rPr>
              <a:t>0;  </a:t>
            </a:r>
            <a:r>
              <a:rPr lang="it-IT" sz="1800" dirty="0" err="1">
                <a:solidFill>
                  <a:srgbClr val="FF0000"/>
                </a:solidFill>
              </a:rPr>
              <a:t>a</a:t>
            </a:r>
            <a:r>
              <a:rPr lang="it-IT" sz="1800" baseline="-25000" dirty="0" err="1">
                <a:solidFill>
                  <a:srgbClr val="FF0000"/>
                </a:solidFill>
              </a:rPr>
              <a:t>x</a:t>
            </a:r>
            <a:r>
              <a:rPr lang="it-IT" sz="1800" dirty="0">
                <a:solidFill>
                  <a:srgbClr val="FF0000"/>
                </a:solidFill>
              </a:rPr>
              <a:t> ≠</a:t>
            </a:r>
            <a:r>
              <a:rPr lang="it-IT" sz="1800" dirty="0" smtClean="0">
                <a:solidFill>
                  <a:srgbClr val="FF0000"/>
                </a:solidFill>
              </a:rPr>
              <a:t>0</a:t>
            </a:r>
            <a:r>
              <a:rPr lang="it-IT" sz="1800" dirty="0">
                <a:solidFill>
                  <a:srgbClr val="FF0000"/>
                </a:solidFill>
              </a:rPr>
              <a:t>;  </a:t>
            </a:r>
            <a:r>
              <a:rPr lang="it-IT" sz="1800" dirty="0" err="1">
                <a:solidFill>
                  <a:srgbClr val="FF0000"/>
                </a:solidFill>
              </a:rPr>
              <a:t>a</a:t>
            </a:r>
            <a:r>
              <a:rPr lang="it-IT" sz="1800" baseline="-25000" dirty="0" err="1">
                <a:solidFill>
                  <a:srgbClr val="FF0000"/>
                </a:solidFill>
              </a:rPr>
              <a:t>z</a:t>
            </a:r>
            <a:r>
              <a:rPr lang="it-IT" sz="1800" dirty="0">
                <a:solidFill>
                  <a:srgbClr val="FF0000"/>
                </a:solidFill>
              </a:rPr>
              <a:t> ≠</a:t>
            </a:r>
            <a:r>
              <a:rPr lang="it-IT" sz="1800" dirty="0" smtClean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32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90158" y="4016119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</a:t>
            </a:r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251426" y="4365097"/>
            <a:ext cx="34297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po 8"/>
          <p:cNvGrpSpPr/>
          <p:nvPr/>
        </p:nvGrpSpPr>
        <p:grpSpPr>
          <a:xfrm>
            <a:off x="1190158" y="1389191"/>
            <a:ext cx="1959832" cy="2975906"/>
            <a:chOff x="992809" y="1363403"/>
            <a:chExt cx="1959832" cy="2975906"/>
          </a:xfrm>
        </p:grpSpPr>
        <p:sp>
          <p:nvSpPr>
            <p:cNvPr id="10" name="Ovale 9"/>
            <p:cNvSpPr/>
            <p:nvPr/>
          </p:nvSpPr>
          <p:spPr>
            <a:xfrm>
              <a:off x="1624591" y="1721350"/>
              <a:ext cx="290107" cy="257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1" name="Connettore 1 10"/>
            <p:cNvCxnSpPr/>
            <p:nvPr/>
          </p:nvCxnSpPr>
          <p:spPr>
            <a:xfrm>
              <a:off x="1366725" y="1837396"/>
              <a:ext cx="25787" cy="2501913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>
              <a:off x="1360278" y="1837396"/>
              <a:ext cx="1592363" cy="0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/>
            <p:cNvSpPr txBox="1"/>
            <p:nvPr/>
          </p:nvSpPr>
          <p:spPr>
            <a:xfrm>
              <a:off x="992809" y="164398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0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665383" y="1363403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x</a:t>
              </a:r>
              <a:endParaRPr lang="it-IT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1496619" y="3969977"/>
              <a:ext cx="28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y</a:t>
              </a:r>
            </a:p>
          </p:txBody>
        </p:sp>
        <p:cxnSp>
          <p:nvCxnSpPr>
            <p:cNvPr id="16" name="Connettore 1 15"/>
            <p:cNvCxnSpPr>
              <a:stCxn id="10" idx="4"/>
            </p:cNvCxnSpPr>
            <p:nvPr/>
          </p:nvCxnSpPr>
          <p:spPr>
            <a:xfrm>
              <a:off x="1769645" y="1979230"/>
              <a:ext cx="16123" cy="444843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1882792" y="2372497"/>
              <a:ext cx="816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P</a:t>
              </a:r>
              <a:r>
                <a:rPr lang="it-IT" dirty="0" smtClean="0"/>
                <a:t> = mg</a:t>
              </a:r>
              <a:endParaRPr lang="it-IT" dirty="0"/>
            </a:p>
          </p:txBody>
        </p:sp>
      </p:grp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09" y="1669774"/>
            <a:ext cx="513600" cy="400968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14592" y="4737978"/>
            <a:ext cx="3755856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Non abbiamo bisogno di misurare il tempo</a:t>
            </a:r>
          </a:p>
          <a:p>
            <a:r>
              <a:rPr lang="it-IT" sz="1600" dirty="0"/>
              <a:t>c</a:t>
            </a:r>
            <a:r>
              <a:rPr lang="it-IT" sz="1600" dirty="0" smtClean="0"/>
              <a:t>he possiamo estrapolare dai dati </a:t>
            </a:r>
          </a:p>
          <a:p>
            <a:r>
              <a:rPr lang="it-IT" sz="1600" dirty="0"/>
              <a:t>d</a:t>
            </a:r>
            <a:r>
              <a:rPr lang="it-IT" sz="1600" dirty="0" smtClean="0"/>
              <a:t>ell’accelerometro che sono stati registrati</a:t>
            </a:r>
          </a:p>
          <a:p>
            <a:r>
              <a:rPr lang="it-IT" sz="1600" dirty="0"/>
              <a:t>d</a:t>
            </a:r>
            <a:r>
              <a:rPr lang="it-IT" sz="1600" dirty="0" smtClean="0"/>
              <a:t>all’applicazione e poi inviati al PC.</a:t>
            </a:r>
          </a:p>
          <a:p>
            <a:r>
              <a:rPr lang="it-IT" sz="1600" dirty="0" smtClean="0">
                <a:solidFill>
                  <a:srgbClr val="FF0000"/>
                </a:solidFill>
              </a:rPr>
              <a:t>H deve essere misurato con precisione.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462842" y="5410832"/>
            <a:ext cx="3223959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chemeClr val="bg1"/>
                </a:solidFill>
              </a:rPr>
              <a:t>Mettiamo lo smartphone in modalità aereo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chemeClr val="bg1"/>
                </a:solidFill>
              </a:rPr>
              <a:t>Spegniamo tutte le applicazioni.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rgbClr val="FFFF00"/>
                </a:solidFill>
              </a:rPr>
              <a:t>In questo modo l’acquisizione è più veloce e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>
                <a:solidFill>
                  <a:srgbClr val="FFFF00"/>
                </a:solidFill>
              </a:rPr>
              <a:t>n</a:t>
            </a:r>
            <a:r>
              <a:rPr lang="it-IT" sz="1200" dirty="0" smtClean="0">
                <a:solidFill>
                  <a:srgbClr val="FFFF00"/>
                </a:solidFill>
              </a:rPr>
              <a:t>on ha interruzioni.</a:t>
            </a:r>
            <a:endParaRPr lang="it-IT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3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1591"/>
            <a:ext cx="8229600" cy="91069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Caduta di un grave con lo smartphone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33</a:t>
            </a:fld>
            <a:endParaRPr lang="it-IT"/>
          </a:p>
        </p:txBody>
      </p:sp>
      <p:pic>
        <p:nvPicPr>
          <p:cNvPr id="6" name="Immagine 5" descr="GraficoCadutaGra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482"/>
            <a:ext cx="4898571" cy="2358571"/>
          </a:xfrm>
          <a:prstGeom prst="rect">
            <a:avLst/>
          </a:prstGeom>
        </p:spPr>
      </p:pic>
      <p:cxnSp>
        <p:nvCxnSpPr>
          <p:cNvPr id="31" name="Connettore 2 30"/>
          <p:cNvCxnSpPr/>
          <p:nvPr/>
        </p:nvCxnSpPr>
        <p:spPr>
          <a:xfrm>
            <a:off x="1905000" y="2527905"/>
            <a:ext cx="278190" cy="0"/>
          </a:xfrm>
          <a:prstGeom prst="straightConnector1">
            <a:avLst/>
          </a:prstGeom>
          <a:ln w="63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836532" y="2470230"/>
            <a:ext cx="39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Δ</a:t>
            </a:r>
            <a:r>
              <a:rPr lang="it-IT" dirty="0" err="1" smtClean="0"/>
              <a:t>t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553348" y="1543334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Prima della caduta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2329543" y="1580829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Dopo la caduta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21532" y="1157482"/>
            <a:ext cx="4426726" cy="5154365"/>
          </a:xfrm>
          <a:ln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r>
              <a:rPr lang="it-IT" sz="1800" dirty="0"/>
              <a:t>Il </a:t>
            </a:r>
            <a:r>
              <a:rPr lang="it-IT" sz="1800" dirty="0">
                <a:solidFill>
                  <a:srgbClr val="FF0000"/>
                </a:solidFill>
              </a:rPr>
              <a:t>tempo</a:t>
            </a:r>
            <a:r>
              <a:rPr lang="it-IT" sz="1800" dirty="0"/>
              <a:t> lo possiamo estrarre dal grafico </a:t>
            </a:r>
            <a:r>
              <a:rPr lang="it-IT" sz="1800" dirty="0" smtClean="0"/>
              <a:t>dell’accelerometro </a:t>
            </a:r>
            <a:r>
              <a:rPr lang="it-IT" sz="1800" dirty="0"/>
              <a:t>misurando la durata del </a:t>
            </a:r>
            <a:r>
              <a:rPr lang="it-IT" sz="1800" dirty="0" smtClean="0"/>
              <a:t>periodo in </a:t>
            </a:r>
            <a:r>
              <a:rPr lang="it-IT" sz="1800" dirty="0"/>
              <a:t>cui le tre componenti sono nulle.</a:t>
            </a:r>
          </a:p>
          <a:p>
            <a:r>
              <a:rPr lang="it-IT" sz="1800" dirty="0" smtClean="0"/>
              <a:t>Lo </a:t>
            </a:r>
            <a:r>
              <a:rPr lang="it-IT" sz="1800" dirty="0" smtClean="0">
                <a:solidFill>
                  <a:srgbClr val="FF0000"/>
                </a:solidFill>
              </a:rPr>
              <a:t>spazio percorso </a:t>
            </a:r>
            <a:r>
              <a:rPr lang="it-IT" sz="1800" dirty="0" smtClean="0"/>
              <a:t>h lo possiamo misurare</a:t>
            </a:r>
          </a:p>
          <a:p>
            <a:endParaRPr lang="it-IT" sz="1800" dirty="0" smtClean="0"/>
          </a:p>
          <a:p>
            <a:endParaRPr lang="it-IT" sz="1800" dirty="0"/>
          </a:p>
          <a:p>
            <a:endParaRPr lang="it-IT" sz="1800" dirty="0" smtClean="0"/>
          </a:p>
          <a:p>
            <a:endParaRPr lang="it-IT" sz="1800" dirty="0"/>
          </a:p>
          <a:p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>
                <a:solidFill>
                  <a:srgbClr val="FF0000"/>
                </a:solidFill>
              </a:rPr>
              <a:t>Introduciamo poi gli errori sulle misure</a:t>
            </a:r>
          </a:p>
          <a:p>
            <a:pPr lvl="1"/>
            <a:r>
              <a:rPr lang="it-IT" sz="1400" dirty="0" smtClean="0"/>
              <a:t>Lo smartphone fa una lettura ogni 10-20 </a:t>
            </a:r>
            <a:r>
              <a:rPr lang="it-IT" sz="1400" dirty="0" err="1" smtClean="0"/>
              <a:t>msec</a:t>
            </a:r>
            <a:r>
              <a:rPr lang="it-IT" sz="1400" dirty="0" smtClean="0"/>
              <a:t>. </a:t>
            </a:r>
          </a:p>
          <a:p>
            <a:pPr lvl="1"/>
            <a:r>
              <a:rPr lang="it-IT" sz="1400" dirty="0" smtClean="0"/>
              <a:t>L’errore su </a:t>
            </a:r>
            <a:r>
              <a:rPr lang="it-IT" sz="1400" dirty="0" err="1"/>
              <a:t>Δt</a:t>
            </a:r>
            <a:r>
              <a:rPr lang="it-IT" sz="1400" dirty="0" smtClean="0"/>
              <a:t> sarà quindi sull’intervallo di tempo tra una lettura e la successiva.</a:t>
            </a:r>
          </a:p>
          <a:p>
            <a:pPr lvl="1"/>
            <a:r>
              <a:rPr lang="it-IT" sz="1400" dirty="0" smtClean="0"/>
              <a:t>L’errore su h dipende da come l’abbiamo misurato</a:t>
            </a:r>
          </a:p>
          <a:p>
            <a:endParaRPr lang="it-IT" sz="1800" dirty="0" smtClean="0"/>
          </a:p>
          <a:p>
            <a:endParaRPr lang="it-IT" sz="1800" dirty="0"/>
          </a:p>
        </p:txBody>
      </p:sp>
      <p:grpSp>
        <p:nvGrpSpPr>
          <p:cNvPr id="21" name="Gruppo 20"/>
          <p:cNvGrpSpPr/>
          <p:nvPr/>
        </p:nvGrpSpPr>
        <p:grpSpPr>
          <a:xfrm>
            <a:off x="5452211" y="2984175"/>
            <a:ext cx="2346641" cy="1063756"/>
            <a:chOff x="2211257" y="4177658"/>
            <a:chExt cx="2346641" cy="1063756"/>
          </a:xfrm>
        </p:grpSpPr>
        <p:sp>
          <p:nvSpPr>
            <p:cNvPr id="22" name="Rettangolo arrotondato 21"/>
            <p:cNvSpPr/>
            <p:nvPr/>
          </p:nvSpPr>
          <p:spPr>
            <a:xfrm>
              <a:off x="2211257" y="4177658"/>
              <a:ext cx="2346641" cy="10637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3" name="Gruppo 22"/>
            <p:cNvGrpSpPr/>
            <p:nvPr/>
          </p:nvGrpSpPr>
          <p:grpSpPr>
            <a:xfrm>
              <a:off x="2326980" y="4268392"/>
              <a:ext cx="2123777" cy="763502"/>
              <a:chOff x="2326980" y="4268392"/>
              <a:chExt cx="2123777" cy="763502"/>
            </a:xfrm>
          </p:grpSpPr>
          <p:sp>
            <p:nvSpPr>
              <p:cNvPr id="24" name="CasellaDiTesto 23"/>
              <p:cNvSpPr txBox="1"/>
              <p:nvPr/>
            </p:nvSpPr>
            <p:spPr>
              <a:xfrm>
                <a:off x="2957572" y="4268392"/>
                <a:ext cx="42293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2h</a:t>
                </a:r>
                <a:endParaRPr lang="it-IT" baseline="30000" dirty="0"/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3003866" y="4662562"/>
                <a:ext cx="47027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Δt</a:t>
                </a:r>
                <a:r>
                  <a:rPr lang="it-IT" baseline="30000" dirty="0" smtClean="0"/>
                  <a:t>2</a:t>
                </a:r>
                <a:endParaRPr lang="it-IT" baseline="30000" dirty="0"/>
              </a:p>
            </p:txBody>
          </p:sp>
          <p:cxnSp>
            <p:nvCxnSpPr>
              <p:cNvPr id="26" name="Connettore 1 25"/>
              <p:cNvCxnSpPr/>
              <p:nvPr/>
            </p:nvCxnSpPr>
            <p:spPr>
              <a:xfrm>
                <a:off x="2810456" y="4637724"/>
                <a:ext cx="831639" cy="0"/>
              </a:xfrm>
              <a:prstGeom prst="lin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CasellaDiTesto 26"/>
              <p:cNvSpPr txBox="1"/>
              <p:nvPr/>
            </p:nvSpPr>
            <p:spPr>
              <a:xfrm>
                <a:off x="2326980" y="4414376"/>
                <a:ext cx="4604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g = </a:t>
                </a:r>
                <a:endParaRPr lang="it-IT" baseline="30000" dirty="0"/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3724739" y="4395035"/>
                <a:ext cx="7260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[ms</a:t>
                </a:r>
                <a:r>
                  <a:rPr lang="it-IT" baseline="30000" dirty="0" smtClean="0"/>
                  <a:t>-2</a:t>
                </a:r>
                <a:r>
                  <a:rPr lang="it-IT" dirty="0" smtClean="0"/>
                  <a:t>]</a:t>
                </a:r>
                <a:endParaRPr lang="it-IT" dirty="0"/>
              </a:p>
            </p:txBody>
          </p:sp>
          <p:cxnSp>
            <p:nvCxnSpPr>
              <p:cNvPr id="29" name="Connettore 1 28"/>
              <p:cNvCxnSpPr/>
              <p:nvPr/>
            </p:nvCxnSpPr>
            <p:spPr>
              <a:xfrm>
                <a:off x="2868832" y="4637724"/>
                <a:ext cx="63178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CasellaDiTesto 34"/>
          <p:cNvSpPr txBox="1"/>
          <p:nvPr/>
        </p:nvSpPr>
        <p:spPr>
          <a:xfrm>
            <a:off x="217714" y="4003524"/>
            <a:ext cx="4260752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Il risultato della misura dipende molto dalla</a:t>
            </a:r>
          </a:p>
          <a:p>
            <a:r>
              <a:rPr lang="it-IT" dirty="0">
                <a:solidFill>
                  <a:srgbClr val="FF0000"/>
                </a:solidFill>
              </a:rPr>
              <a:t>c</a:t>
            </a:r>
            <a:r>
              <a:rPr lang="it-IT" dirty="0" smtClean="0">
                <a:solidFill>
                  <a:srgbClr val="FF0000"/>
                </a:solidFill>
              </a:rPr>
              <a:t>alibrazione</a:t>
            </a:r>
            <a:r>
              <a:rPr lang="it-IT" dirty="0" smtClean="0"/>
              <a:t> del sensore e da quando esso</a:t>
            </a:r>
          </a:p>
          <a:p>
            <a:r>
              <a:rPr lang="it-IT" dirty="0"/>
              <a:t>f</a:t>
            </a:r>
            <a:r>
              <a:rPr lang="it-IT" dirty="0" smtClean="0"/>
              <a:t>unzioni correttamente.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Ci sono modi per calibrarlo.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0000FF"/>
                </a:solidFill>
              </a:rPr>
              <a:t>Confrontiamo poi questa misura con quella</a:t>
            </a:r>
          </a:p>
          <a:p>
            <a:r>
              <a:rPr lang="it-IT" dirty="0">
                <a:solidFill>
                  <a:srgbClr val="0000FF"/>
                </a:solidFill>
              </a:rPr>
              <a:t>c</a:t>
            </a:r>
            <a:r>
              <a:rPr lang="it-IT" dirty="0" smtClean="0">
                <a:solidFill>
                  <a:srgbClr val="0000FF"/>
                </a:solidFill>
              </a:rPr>
              <a:t>he otterremo con altri metodi in modo da</a:t>
            </a:r>
          </a:p>
          <a:p>
            <a:r>
              <a:rPr lang="it-IT" dirty="0">
                <a:solidFill>
                  <a:srgbClr val="0000FF"/>
                </a:solidFill>
              </a:rPr>
              <a:t>v</a:t>
            </a:r>
            <a:r>
              <a:rPr lang="it-IT" dirty="0" smtClean="0">
                <a:solidFill>
                  <a:srgbClr val="0000FF"/>
                </a:solidFill>
              </a:rPr>
              <a:t>alutare la calibrazione del sensore.</a:t>
            </a:r>
          </a:p>
        </p:txBody>
      </p:sp>
    </p:spTree>
    <p:extLst>
      <p:ext uri="{BB962C8B-B14F-4D97-AF65-F5344CB8AC3E}">
        <p14:creationId xmlns:p14="http://schemas.microsoft.com/office/powerpoint/2010/main" val="197130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Piano inclinato con lo smartphone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77387" y="1669774"/>
            <a:ext cx="4528605" cy="2986893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it-IT" sz="2000" dirty="0" smtClean="0"/>
              <a:t>Posizione iniziale: Smartphone fermo</a:t>
            </a:r>
            <a:endParaRPr lang="it-IT" sz="2000" dirty="0" smtClean="0"/>
          </a:p>
          <a:p>
            <a:pPr marL="400050" lvl="1" indent="0">
              <a:buNone/>
            </a:pPr>
            <a:r>
              <a:rPr lang="it-IT" sz="2000" dirty="0" smtClean="0"/>
              <a:t>		</a:t>
            </a:r>
            <a:r>
              <a:rPr lang="it-IT" sz="2000" dirty="0" err="1" smtClean="0">
                <a:solidFill>
                  <a:srgbClr val="FF0000"/>
                </a:solidFill>
              </a:rPr>
              <a:t>a</a:t>
            </a:r>
            <a:r>
              <a:rPr lang="it-IT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it-IT" sz="2000" dirty="0" smtClean="0">
                <a:solidFill>
                  <a:srgbClr val="FF0000"/>
                </a:solidFill>
              </a:rPr>
              <a:t> = </a:t>
            </a:r>
            <a:r>
              <a:rPr lang="it-IT" sz="2000" dirty="0" err="1" smtClean="0">
                <a:solidFill>
                  <a:srgbClr val="FF0000"/>
                </a:solidFill>
              </a:rPr>
              <a:t>gsinθ</a:t>
            </a:r>
            <a:r>
              <a:rPr lang="it-IT" sz="2000" dirty="0" smtClean="0">
                <a:solidFill>
                  <a:srgbClr val="000090"/>
                </a:solidFill>
              </a:rPr>
              <a:t>;  </a:t>
            </a:r>
            <a:r>
              <a:rPr lang="it-IT" sz="2000" dirty="0" err="1" smtClean="0"/>
              <a:t>a</a:t>
            </a:r>
            <a:r>
              <a:rPr lang="it-IT" sz="2000" baseline="-25000" dirty="0" err="1" smtClean="0"/>
              <a:t>x</a:t>
            </a:r>
            <a:r>
              <a:rPr lang="it-IT" sz="2000" dirty="0" smtClean="0"/>
              <a:t> = 0;  </a:t>
            </a:r>
            <a:r>
              <a:rPr lang="it-IT" sz="2000" dirty="0" err="1" smtClean="0">
                <a:solidFill>
                  <a:srgbClr val="4F6228"/>
                </a:solidFill>
              </a:rPr>
              <a:t>a</a:t>
            </a:r>
            <a:r>
              <a:rPr lang="it-IT" sz="2000" baseline="-25000" dirty="0" err="1" smtClean="0">
                <a:solidFill>
                  <a:srgbClr val="4F6228"/>
                </a:solidFill>
              </a:rPr>
              <a:t>z</a:t>
            </a:r>
            <a:r>
              <a:rPr lang="it-IT" sz="2000" dirty="0" smtClean="0">
                <a:solidFill>
                  <a:srgbClr val="4F6228"/>
                </a:solidFill>
              </a:rPr>
              <a:t> = </a:t>
            </a:r>
            <a:r>
              <a:rPr lang="it-IT" sz="2000" dirty="0" err="1" smtClean="0">
                <a:solidFill>
                  <a:srgbClr val="4F6228"/>
                </a:solidFill>
              </a:rPr>
              <a:t>gcos</a:t>
            </a:r>
            <a:r>
              <a:rPr lang="it-IT" sz="2000" dirty="0" err="1" smtClean="0">
                <a:solidFill>
                  <a:srgbClr val="4F6228"/>
                </a:solidFill>
              </a:rPr>
              <a:t>θ</a:t>
            </a:r>
            <a:endParaRPr lang="it-IT" sz="2000" dirty="0" smtClean="0">
              <a:solidFill>
                <a:srgbClr val="4F6228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it-IT" sz="2000" dirty="0" smtClean="0"/>
              <a:t>Lasciamolo cadere lungo Y e durante la caduta avremo:</a:t>
            </a:r>
          </a:p>
          <a:p>
            <a:pPr marL="400050" lvl="1" indent="0">
              <a:buNone/>
            </a:pPr>
            <a:r>
              <a:rPr lang="it-IT" sz="2000" dirty="0" smtClean="0"/>
              <a:t>		</a:t>
            </a:r>
            <a:r>
              <a:rPr lang="it-IT" sz="2000" dirty="0" err="1" smtClean="0">
                <a:solidFill>
                  <a:srgbClr val="FF0000"/>
                </a:solidFill>
              </a:rPr>
              <a:t>a</a:t>
            </a:r>
            <a:r>
              <a:rPr lang="it-IT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it-IT" sz="2000" dirty="0" smtClean="0">
                <a:solidFill>
                  <a:srgbClr val="FF0000"/>
                </a:solidFill>
              </a:rPr>
              <a:t> = 0</a:t>
            </a:r>
            <a:r>
              <a:rPr lang="it-IT" sz="2000" dirty="0" smtClean="0"/>
              <a:t>;  </a:t>
            </a:r>
            <a:r>
              <a:rPr lang="it-IT" sz="2000" dirty="0" err="1" smtClean="0"/>
              <a:t>a</a:t>
            </a:r>
            <a:r>
              <a:rPr lang="it-IT" sz="2000" baseline="-25000" dirty="0" err="1" smtClean="0"/>
              <a:t>x</a:t>
            </a:r>
            <a:r>
              <a:rPr lang="it-IT" sz="2000" dirty="0" smtClean="0"/>
              <a:t> = 0;  </a:t>
            </a:r>
            <a:r>
              <a:rPr lang="it-IT" sz="2000" dirty="0" err="1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it-IT" sz="2000" baseline="-25000" dirty="0" err="1" smtClean="0">
                <a:solidFill>
                  <a:schemeClr val="accent3">
                    <a:lumMod val="50000"/>
                  </a:schemeClr>
                </a:solidFill>
              </a:rPr>
              <a:t>z</a:t>
            </a:r>
            <a:r>
              <a:rPr lang="it-IT" sz="2000" dirty="0" smtClean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it-IT" sz="2000" dirty="0" err="1" smtClean="0">
                <a:solidFill>
                  <a:schemeClr val="accent3">
                    <a:lumMod val="50000"/>
                  </a:schemeClr>
                </a:solidFill>
              </a:rPr>
              <a:t>gcosθ</a:t>
            </a:r>
            <a:endParaRPr lang="it-IT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it-IT" sz="2000" dirty="0" smtClean="0"/>
              <a:t>Al </a:t>
            </a:r>
            <a:r>
              <a:rPr lang="it-IT" sz="2000" dirty="0" smtClean="0"/>
              <a:t>suo arrivo a terra lo smartphone rimbalza ed avremo:</a:t>
            </a:r>
          </a:p>
          <a:p>
            <a:pPr marL="400050" lvl="1" indent="0">
              <a:buNone/>
            </a:pPr>
            <a:r>
              <a:rPr lang="it-IT" sz="2000" dirty="0" smtClean="0">
                <a:solidFill>
                  <a:srgbClr val="000090"/>
                </a:solidFill>
              </a:rPr>
              <a:t>		</a:t>
            </a:r>
            <a:r>
              <a:rPr lang="it-IT" sz="2000" dirty="0" err="1" smtClean="0">
                <a:solidFill>
                  <a:srgbClr val="FF0000"/>
                </a:solidFill>
              </a:rPr>
              <a:t>a</a:t>
            </a:r>
            <a:r>
              <a:rPr lang="it-IT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it-IT" sz="2000" dirty="0" smtClean="0">
                <a:solidFill>
                  <a:srgbClr val="FF0000"/>
                </a:solidFill>
              </a:rPr>
              <a:t> ≠ </a:t>
            </a:r>
            <a:r>
              <a:rPr lang="it-IT" sz="2000" dirty="0">
                <a:solidFill>
                  <a:srgbClr val="FF0000"/>
                </a:solidFill>
              </a:rPr>
              <a:t>0;  </a:t>
            </a:r>
            <a:r>
              <a:rPr lang="it-IT" sz="2000" dirty="0" err="1"/>
              <a:t>a</a:t>
            </a:r>
            <a:r>
              <a:rPr lang="it-IT" sz="2000" baseline="-25000" dirty="0" err="1"/>
              <a:t>x</a:t>
            </a:r>
            <a:r>
              <a:rPr lang="it-IT" sz="2000" dirty="0"/>
              <a:t> ≠</a:t>
            </a:r>
            <a:r>
              <a:rPr lang="it-IT" sz="2000" dirty="0" smtClean="0"/>
              <a:t>0</a:t>
            </a:r>
            <a:r>
              <a:rPr lang="it-IT" sz="2000" dirty="0"/>
              <a:t>;</a:t>
            </a:r>
            <a:r>
              <a:rPr lang="it-IT" sz="2000" dirty="0">
                <a:solidFill>
                  <a:srgbClr val="FF0000"/>
                </a:solidFill>
              </a:rPr>
              <a:t>  </a:t>
            </a:r>
            <a:r>
              <a:rPr lang="it-IT" sz="2000" dirty="0" err="1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it-IT" sz="2000" baseline="-25000" dirty="0" err="1">
                <a:solidFill>
                  <a:schemeClr val="accent3">
                    <a:lumMod val="50000"/>
                  </a:schemeClr>
                </a:solidFill>
              </a:rPr>
              <a:t>z</a:t>
            </a:r>
            <a:r>
              <a:rPr lang="it-IT" sz="2000" dirty="0">
                <a:solidFill>
                  <a:schemeClr val="accent3">
                    <a:lumMod val="50000"/>
                  </a:schemeClr>
                </a:solidFill>
              </a:rPr>
              <a:t> ≠</a:t>
            </a:r>
            <a:r>
              <a:rPr lang="it-IT" sz="20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endParaRPr lang="it-IT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34</a:t>
            </a:fld>
            <a:endParaRPr lang="it-IT"/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163430" y="3501571"/>
            <a:ext cx="3948951" cy="281214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it-IT" sz="2000" dirty="0" smtClean="0">
                <a:solidFill>
                  <a:srgbClr val="FF0000"/>
                </a:solidFill>
              </a:rPr>
              <a:t>Solo attrito volvente: </a:t>
            </a:r>
          </a:p>
          <a:p>
            <a:pPr marL="857250" lvl="1" indent="-457200"/>
            <a:r>
              <a:rPr lang="it-IT" sz="1600" dirty="0" smtClean="0">
                <a:solidFill>
                  <a:srgbClr val="000000"/>
                </a:solidFill>
              </a:rPr>
              <a:t>Lo possiamo porre su di una macchinina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>
                <a:solidFill>
                  <a:srgbClr val="FF0000"/>
                </a:solidFill>
              </a:rPr>
              <a:t>Traiettoria rettilinea: </a:t>
            </a:r>
            <a:endParaRPr lang="it-IT" sz="2000" dirty="0">
              <a:solidFill>
                <a:srgbClr val="FF0000"/>
              </a:solidFill>
            </a:endParaRPr>
          </a:p>
          <a:p>
            <a:pPr marL="857250" lvl="1" indent="-457200"/>
            <a:r>
              <a:rPr lang="it-IT" sz="1600" dirty="0" smtClean="0">
                <a:solidFill>
                  <a:srgbClr val="000000"/>
                </a:solidFill>
              </a:rPr>
              <a:t>Costruire due solchi per le ruote</a:t>
            </a:r>
          </a:p>
          <a:p>
            <a:pPr marL="857250" lvl="1" indent="-457200"/>
            <a:r>
              <a:rPr lang="it-IT" sz="1600" dirty="0" smtClean="0">
                <a:solidFill>
                  <a:srgbClr val="000000"/>
                </a:solidFill>
              </a:rPr>
              <a:t>Il piano non si deve flettere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>
                <a:solidFill>
                  <a:srgbClr val="FF0000"/>
                </a:solidFill>
              </a:rPr>
              <a:t>Piccole oscillazioni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sz="1600" dirty="0" smtClean="0">
                <a:solidFill>
                  <a:srgbClr val="000000"/>
                </a:solidFill>
              </a:rPr>
              <a:t>Piano molto liscio</a:t>
            </a:r>
          </a:p>
          <a:p>
            <a:pPr marL="857250" lvl="1" indent="-457200"/>
            <a:endParaRPr lang="it-IT" sz="1600" dirty="0">
              <a:solidFill>
                <a:srgbClr val="000000"/>
              </a:solidFill>
            </a:endParaRPr>
          </a:p>
          <a:p>
            <a:pPr marL="857250" lvl="1" indent="-457200"/>
            <a:endParaRPr lang="it-IT" sz="1600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000" dirty="0" smtClean="0">
              <a:solidFill>
                <a:srgbClr val="FF0000"/>
              </a:solidFill>
            </a:endParaRPr>
          </a:p>
        </p:txBody>
      </p:sp>
      <p:pic>
        <p:nvPicPr>
          <p:cNvPr id="24" name="Immagine 23" descr="ferra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288">
            <a:off x="766110" y="1966624"/>
            <a:ext cx="1393089" cy="375062"/>
          </a:xfrm>
          <a:prstGeom prst="rect">
            <a:avLst/>
          </a:prstGeom>
        </p:spPr>
      </p:pic>
      <p:pic>
        <p:nvPicPr>
          <p:cNvPr id="25" name="Immagine 24" descr="iphonelatera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2484">
            <a:off x="455531" y="1811688"/>
            <a:ext cx="1909636" cy="290126"/>
          </a:xfrm>
          <a:prstGeom prst="rect">
            <a:avLst/>
          </a:prstGeom>
        </p:spPr>
      </p:pic>
      <p:cxnSp>
        <p:nvCxnSpPr>
          <p:cNvPr id="27" name="Connettore 2 26"/>
          <p:cNvCxnSpPr>
            <a:stCxn id="24" idx="2"/>
          </p:cNvCxnSpPr>
          <p:nvPr/>
        </p:nvCxnSpPr>
        <p:spPr>
          <a:xfrm>
            <a:off x="1414051" y="2335278"/>
            <a:ext cx="2226617" cy="7248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riangolo rettangolo 27"/>
          <p:cNvSpPr/>
          <p:nvPr/>
        </p:nvSpPr>
        <p:spPr>
          <a:xfrm>
            <a:off x="163430" y="1929190"/>
            <a:ext cx="3416904" cy="1130905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3761619" y="2854476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y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1425718" y="1545847"/>
            <a:ext cx="356809" cy="82180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770432" y="1255676"/>
            <a:ext cx="2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z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716591" y="2752876"/>
            <a:ext cx="30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FFFF"/>
                </a:solidFill>
              </a:rPr>
              <a:t>θ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11836" y="1789690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0000"/>
                </a:solidFill>
              </a:rPr>
              <a:t>S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0258" y="2367655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577747" y="5410832"/>
            <a:ext cx="3223959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chemeClr val="bg1"/>
                </a:solidFill>
              </a:rPr>
              <a:t>Mettiamo lo smartphone in modalità aereo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chemeClr val="bg1"/>
                </a:solidFill>
              </a:rPr>
              <a:t>Spegniamo tutte le applicazioni.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 smtClean="0">
                <a:solidFill>
                  <a:srgbClr val="FFFF00"/>
                </a:solidFill>
              </a:rPr>
              <a:t>In questo modo l’acquisizione è più veloce e</a:t>
            </a:r>
          </a:p>
          <a:p>
            <a:pPr marL="285750" indent="-285750">
              <a:buFont typeface="Arial"/>
              <a:buChar char="•"/>
            </a:pPr>
            <a:r>
              <a:rPr lang="it-IT" sz="1200" dirty="0">
                <a:solidFill>
                  <a:srgbClr val="FFFF00"/>
                </a:solidFill>
              </a:rPr>
              <a:t>n</a:t>
            </a:r>
            <a:r>
              <a:rPr lang="it-IT" sz="1200" dirty="0" smtClean="0">
                <a:solidFill>
                  <a:srgbClr val="FFFF00"/>
                </a:solidFill>
              </a:rPr>
              <a:t>on ha interruzioni.</a:t>
            </a:r>
            <a:endParaRPr lang="it-IT" sz="1200" dirty="0">
              <a:solidFill>
                <a:srgbClr val="FFFF00"/>
              </a:solidFill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1425718" y="2335278"/>
            <a:ext cx="0" cy="519198"/>
          </a:xfrm>
          <a:prstGeom prst="straightConnector1">
            <a:avLst/>
          </a:prstGeom>
          <a:ln w="127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1219421" y="2745860"/>
            <a:ext cx="41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mg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44" name="Connettore 2 43"/>
          <p:cNvCxnSpPr>
            <a:stCxn id="24" idx="2"/>
            <a:endCxn id="28" idx="5"/>
          </p:cNvCxnSpPr>
          <p:nvPr/>
        </p:nvCxnSpPr>
        <p:spPr>
          <a:xfrm>
            <a:off x="1414051" y="2335278"/>
            <a:ext cx="457831" cy="159365"/>
          </a:xfrm>
          <a:prstGeom prst="straightConnector1">
            <a:avLst/>
          </a:prstGeom>
          <a:ln w="127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1518202" y="2445099"/>
            <a:ext cx="754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m</a:t>
            </a:r>
            <a:r>
              <a:rPr lang="it-IT" sz="1400" dirty="0" smtClean="0">
                <a:solidFill>
                  <a:schemeClr val="bg1"/>
                </a:solidFill>
              </a:rPr>
              <a:t>g </a:t>
            </a:r>
            <a:r>
              <a:rPr lang="it-IT" sz="1400" dirty="0" err="1" smtClean="0">
                <a:solidFill>
                  <a:schemeClr val="bg1"/>
                </a:solidFill>
              </a:rPr>
              <a:t>sin</a:t>
            </a:r>
            <a:r>
              <a:rPr lang="it-IT" sz="1400" dirty="0" err="1">
                <a:solidFill>
                  <a:schemeClr val="bg1"/>
                </a:solidFill>
              </a:rPr>
              <a:t>θ</a:t>
            </a:r>
            <a:endParaRPr lang="it-IT" sz="1400" dirty="0">
              <a:solidFill>
                <a:schemeClr val="bg1"/>
              </a:solidFill>
            </a:endParaRPr>
          </a:p>
        </p:txBody>
      </p:sp>
      <p:cxnSp>
        <p:nvCxnSpPr>
          <p:cNvPr id="49" name="Connettore 2 48"/>
          <p:cNvCxnSpPr/>
          <p:nvPr/>
        </p:nvCxnSpPr>
        <p:spPr>
          <a:xfrm flipH="1">
            <a:off x="1209524" y="2367655"/>
            <a:ext cx="216194" cy="432393"/>
          </a:xfrm>
          <a:prstGeom prst="straightConnector1">
            <a:avLst/>
          </a:prstGeom>
          <a:ln w="127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468962" y="2336727"/>
            <a:ext cx="789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m</a:t>
            </a:r>
            <a:r>
              <a:rPr lang="it-IT" sz="1400" dirty="0" smtClean="0">
                <a:solidFill>
                  <a:schemeClr val="bg1"/>
                </a:solidFill>
              </a:rPr>
              <a:t>g </a:t>
            </a:r>
            <a:r>
              <a:rPr lang="it-IT" sz="1400" dirty="0" err="1" smtClean="0">
                <a:solidFill>
                  <a:schemeClr val="bg1"/>
                </a:solidFill>
              </a:rPr>
              <a:t>cosθ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6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Piano inclinato con lo smartphone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5158" y="1330272"/>
            <a:ext cx="4528605" cy="5026078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it-IT" sz="2000" dirty="0"/>
              <a:t>Il </a:t>
            </a:r>
            <a:r>
              <a:rPr lang="it-IT" sz="2000" dirty="0">
                <a:solidFill>
                  <a:srgbClr val="FF0000"/>
                </a:solidFill>
              </a:rPr>
              <a:t>tempo</a:t>
            </a:r>
            <a:r>
              <a:rPr lang="it-IT" sz="2000" dirty="0"/>
              <a:t> lo possiamo estrarre dal grafico dell’accelerometro misurando la durata del periodo in cui le tre componenti sono nulle.</a:t>
            </a:r>
          </a:p>
          <a:p>
            <a:r>
              <a:rPr lang="it-IT" sz="2000" dirty="0"/>
              <a:t>Lo </a:t>
            </a:r>
            <a:r>
              <a:rPr lang="it-IT" sz="2000" dirty="0">
                <a:solidFill>
                  <a:srgbClr val="FF0000"/>
                </a:solidFill>
              </a:rPr>
              <a:t>spazio percorso </a:t>
            </a:r>
            <a:r>
              <a:rPr lang="it-IT" sz="2000" dirty="0" smtClean="0"/>
              <a:t>S</a:t>
            </a:r>
            <a:r>
              <a:rPr lang="it-IT" sz="2000" dirty="0" smtClean="0"/>
              <a:t> </a:t>
            </a:r>
            <a:r>
              <a:rPr lang="it-IT" sz="2000" dirty="0"/>
              <a:t>lo possiamo </a:t>
            </a:r>
            <a:r>
              <a:rPr lang="it-IT" sz="2000" dirty="0" smtClean="0"/>
              <a:t>misurare.</a:t>
            </a:r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r>
              <a:rPr lang="it-IT" sz="1800" dirty="0">
                <a:solidFill>
                  <a:srgbClr val="FF0000"/>
                </a:solidFill>
              </a:rPr>
              <a:t>Introduciamo poi gli errori sulle misure</a:t>
            </a:r>
          </a:p>
          <a:p>
            <a:pPr lvl="1"/>
            <a:r>
              <a:rPr lang="it-IT" sz="1400" dirty="0"/>
              <a:t>Lo smartphone fa una lettura ogni 10-20 </a:t>
            </a:r>
            <a:r>
              <a:rPr lang="it-IT" sz="1400" dirty="0" err="1"/>
              <a:t>msec</a:t>
            </a:r>
            <a:r>
              <a:rPr lang="it-IT" sz="1400" dirty="0"/>
              <a:t>. </a:t>
            </a:r>
          </a:p>
          <a:p>
            <a:pPr lvl="1"/>
            <a:r>
              <a:rPr lang="it-IT" sz="1400" dirty="0"/>
              <a:t>L’errore su </a:t>
            </a:r>
            <a:r>
              <a:rPr lang="it-IT" sz="1400" dirty="0" err="1"/>
              <a:t>Δt</a:t>
            </a:r>
            <a:r>
              <a:rPr lang="it-IT" sz="1400" dirty="0"/>
              <a:t> sarà quindi sull’intervallo di tempo tra una lettura e la successiva.</a:t>
            </a:r>
          </a:p>
          <a:p>
            <a:pPr lvl="1"/>
            <a:r>
              <a:rPr lang="it-IT" sz="1400" dirty="0"/>
              <a:t>L’errore su </a:t>
            </a:r>
            <a:r>
              <a:rPr lang="it-IT" sz="1400" dirty="0" err="1" smtClean="0"/>
              <a:t>S</a:t>
            </a:r>
            <a:r>
              <a:rPr lang="it-IT" sz="1400" dirty="0" smtClean="0"/>
              <a:t> e su </a:t>
            </a:r>
            <a:r>
              <a:rPr lang="it-IT" sz="1400" dirty="0" err="1" smtClean="0"/>
              <a:t>θ</a:t>
            </a:r>
            <a:r>
              <a:rPr lang="it-IT" sz="1400" dirty="0" smtClean="0"/>
              <a:t> </a:t>
            </a:r>
            <a:r>
              <a:rPr lang="it-IT" sz="1400" dirty="0"/>
              <a:t>dipende da come l’abbiamo misurato</a:t>
            </a:r>
          </a:p>
          <a:p>
            <a:pPr marL="0" indent="0">
              <a:buNone/>
            </a:pPr>
            <a:endParaRPr lang="it-IT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35</a:t>
            </a:fld>
            <a:endParaRPr lang="it-IT"/>
          </a:p>
        </p:txBody>
      </p:sp>
      <p:grpSp>
        <p:nvGrpSpPr>
          <p:cNvPr id="18" name="Gruppo 17"/>
          <p:cNvGrpSpPr/>
          <p:nvPr/>
        </p:nvGrpSpPr>
        <p:grpSpPr>
          <a:xfrm>
            <a:off x="5576451" y="3379203"/>
            <a:ext cx="2346641" cy="1063756"/>
            <a:chOff x="2211257" y="4177658"/>
            <a:chExt cx="2346641" cy="1063756"/>
          </a:xfrm>
        </p:grpSpPr>
        <p:sp>
          <p:nvSpPr>
            <p:cNvPr id="19" name="Rettangolo arrotondato 18"/>
            <p:cNvSpPr/>
            <p:nvPr/>
          </p:nvSpPr>
          <p:spPr>
            <a:xfrm>
              <a:off x="2211257" y="4177658"/>
              <a:ext cx="2346641" cy="10637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0" name="Gruppo 19"/>
            <p:cNvGrpSpPr/>
            <p:nvPr/>
          </p:nvGrpSpPr>
          <p:grpSpPr>
            <a:xfrm>
              <a:off x="2326980" y="4268392"/>
              <a:ext cx="2123777" cy="763502"/>
              <a:chOff x="2326980" y="4268392"/>
              <a:chExt cx="2123777" cy="763502"/>
            </a:xfrm>
          </p:grpSpPr>
          <p:sp>
            <p:nvSpPr>
              <p:cNvPr id="22" name="CasellaDiTesto 21"/>
              <p:cNvSpPr txBox="1"/>
              <p:nvPr/>
            </p:nvSpPr>
            <p:spPr>
              <a:xfrm>
                <a:off x="2957572" y="4268392"/>
                <a:ext cx="4077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2S</a:t>
                </a:r>
                <a:endParaRPr lang="it-IT" baseline="30000" dirty="0"/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2810456" y="4662562"/>
                <a:ext cx="90973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/>
                  <a:t>sinθ</a:t>
                </a:r>
                <a:r>
                  <a:rPr lang="it-IT" dirty="0" smtClean="0"/>
                  <a:t> </a:t>
                </a:r>
                <a:r>
                  <a:rPr lang="it-IT" dirty="0"/>
                  <a:t>Δt</a:t>
                </a:r>
                <a:r>
                  <a:rPr lang="it-IT" baseline="30000" dirty="0" smtClean="0"/>
                  <a:t>2</a:t>
                </a:r>
                <a:endParaRPr lang="it-IT" baseline="30000" dirty="0"/>
              </a:p>
            </p:txBody>
          </p:sp>
          <p:cxnSp>
            <p:nvCxnSpPr>
              <p:cNvPr id="26" name="Connettore 1 25"/>
              <p:cNvCxnSpPr/>
              <p:nvPr/>
            </p:nvCxnSpPr>
            <p:spPr>
              <a:xfrm>
                <a:off x="2810456" y="4637724"/>
                <a:ext cx="831639" cy="0"/>
              </a:xfrm>
              <a:prstGeom prst="lin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CasellaDiTesto 28"/>
              <p:cNvSpPr txBox="1"/>
              <p:nvPr/>
            </p:nvSpPr>
            <p:spPr>
              <a:xfrm>
                <a:off x="2326980" y="4414376"/>
                <a:ext cx="4604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g = </a:t>
                </a:r>
                <a:endParaRPr lang="it-IT" baseline="30000" dirty="0"/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3724739" y="4395035"/>
                <a:ext cx="7260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[ms</a:t>
                </a:r>
                <a:r>
                  <a:rPr lang="it-IT" baseline="30000" dirty="0" smtClean="0"/>
                  <a:t>-2</a:t>
                </a:r>
                <a:r>
                  <a:rPr lang="it-IT" dirty="0" smtClean="0"/>
                  <a:t>]</a:t>
                </a:r>
                <a:endParaRPr lang="it-IT" dirty="0"/>
              </a:p>
            </p:txBody>
          </p:sp>
          <p:cxnSp>
            <p:nvCxnSpPr>
              <p:cNvPr id="33" name="Connettore 1 32"/>
              <p:cNvCxnSpPr/>
              <p:nvPr/>
            </p:nvCxnSpPr>
            <p:spPr>
              <a:xfrm>
                <a:off x="2868832" y="4637724"/>
                <a:ext cx="63178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CasellaDiTesto 6"/>
          <p:cNvSpPr txBox="1"/>
          <p:nvPr/>
        </p:nvSpPr>
        <p:spPr>
          <a:xfrm>
            <a:off x="257629" y="4662715"/>
            <a:ext cx="3916419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Confrontiamo questo risultato con </a:t>
            </a:r>
          </a:p>
          <a:p>
            <a:r>
              <a:rPr lang="it-IT" dirty="0"/>
              <a:t>q</a:t>
            </a:r>
            <a:r>
              <a:rPr lang="it-IT" dirty="0" smtClean="0"/>
              <a:t>uello ottenuto con la caduta del grave.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Sono uguali entro gli errori ?</a:t>
            </a:r>
          </a:p>
        </p:txBody>
      </p:sp>
      <p:pic>
        <p:nvPicPr>
          <p:cNvPr id="8" name="Immagine 7" descr="GraficoPianoInclina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" y="1320782"/>
            <a:ext cx="4525790" cy="2567000"/>
          </a:xfrm>
          <a:prstGeom prst="rect">
            <a:avLst/>
          </a:prstGeom>
        </p:spPr>
      </p:pic>
      <p:cxnSp>
        <p:nvCxnSpPr>
          <p:cNvPr id="34" name="Connettore 2 33"/>
          <p:cNvCxnSpPr/>
          <p:nvPr/>
        </p:nvCxnSpPr>
        <p:spPr>
          <a:xfrm>
            <a:off x="2800388" y="2712571"/>
            <a:ext cx="447183" cy="0"/>
          </a:xfrm>
          <a:prstGeom prst="straightConnector1">
            <a:avLst/>
          </a:prstGeom>
          <a:ln w="6350" cmpd="sng"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2855291" y="2710188"/>
            <a:ext cx="39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Δ</a:t>
            </a:r>
            <a:r>
              <a:rPr lang="it-IT" dirty="0" err="1" smtClean="0"/>
              <a:t>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237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Misure ripetute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75667" y="1382485"/>
            <a:ext cx="4411133" cy="4525963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/>
              <a:t>Lo stesso esperimento lo faranno tanti studenti che utilizzeranno uno smartphone diverso, semmai una diversa applicazione ed avranno errori diversi sulla misura dello spazio percorso.</a:t>
            </a:r>
          </a:p>
          <a:p>
            <a:r>
              <a:rPr lang="it-IT" sz="2000" dirty="0" smtClean="0"/>
              <a:t>Possiamo </a:t>
            </a:r>
            <a:r>
              <a:rPr lang="it-IT" sz="2000" dirty="0" err="1" smtClean="0"/>
              <a:t>graficare</a:t>
            </a:r>
            <a:r>
              <a:rPr lang="it-IT" sz="2000" dirty="0" smtClean="0"/>
              <a:t> tutti i risultati ottenuti con i loro errori e calcolare il valor medio delle misure e la </a:t>
            </a:r>
            <a:r>
              <a:rPr lang="it-IT" sz="2000" smtClean="0"/>
              <a:t>deviazione standard.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Numero di misure = ?</a:t>
            </a:r>
          </a:p>
          <a:p>
            <a:r>
              <a:rPr lang="it-IT" sz="2000" dirty="0" smtClean="0"/>
              <a:t>La media delle misure è &lt;</a:t>
            </a:r>
            <a:r>
              <a:rPr lang="it-IT" sz="2000" dirty="0" err="1" smtClean="0"/>
              <a:t>Δt</a:t>
            </a:r>
            <a:r>
              <a:rPr lang="it-IT" sz="2000" dirty="0" smtClean="0"/>
              <a:t>&gt; = ?</a:t>
            </a:r>
          </a:p>
          <a:p>
            <a:r>
              <a:rPr lang="it-IT" sz="2000" dirty="0" smtClean="0"/>
              <a:t>La sua deviazione standard è </a:t>
            </a:r>
            <a:r>
              <a:rPr lang="it-IT" sz="2000" dirty="0" err="1" smtClean="0"/>
              <a:t>σ</a:t>
            </a:r>
            <a:r>
              <a:rPr lang="it-IT" sz="2000" baseline="-25000" dirty="0" err="1" smtClean="0"/>
              <a:t>Δt</a:t>
            </a:r>
            <a:r>
              <a:rPr lang="it-IT" sz="2000" baseline="-25000" dirty="0" smtClean="0"/>
              <a:t> </a:t>
            </a:r>
            <a:r>
              <a:rPr lang="it-IT" sz="2000" dirty="0" smtClean="0"/>
              <a:t>= </a:t>
            </a:r>
            <a:endParaRPr lang="it-IT" sz="2000" baseline="-25000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36</a:t>
            </a:fld>
            <a:endParaRPr lang="it-IT"/>
          </a:p>
        </p:txBody>
      </p:sp>
      <p:pic>
        <p:nvPicPr>
          <p:cNvPr id="6" name="Immagine 5" descr="Schermata 2016-03-02 alle 13.0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4904"/>
            <a:ext cx="3725659" cy="50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48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appare il file CSV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3146138"/>
            <a:ext cx="8229600" cy="298002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Così si presenta il file CSV letto con Excel.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Essendo un file di testo può anche essere aperto con un programma di testo.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37</a:t>
            </a:fld>
            <a:endParaRPr lang="it-IT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195197"/>
              </p:ext>
            </p:extLst>
          </p:nvPr>
        </p:nvGraphicFramePr>
        <p:xfrm>
          <a:off x="457198" y="1756766"/>
          <a:ext cx="8400725" cy="976435"/>
        </p:xfrm>
        <a:graphic>
          <a:graphicData uri="http://schemas.openxmlformats.org/drawingml/2006/table">
            <a:tbl>
              <a:tblPr/>
              <a:tblGrid>
                <a:gridCol w="1570996"/>
                <a:gridCol w="1014702"/>
                <a:gridCol w="870493"/>
                <a:gridCol w="676737"/>
                <a:gridCol w="676737"/>
                <a:gridCol w="676737"/>
                <a:gridCol w="930513"/>
                <a:gridCol w="930513"/>
                <a:gridCol w="1053297"/>
              </a:tblGrid>
              <a:tr h="4181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time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timestamp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recordtime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lat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long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alt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accelerationX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accelerationY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accelerationZ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103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2014-10-02 17:27:47.263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4.083.978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1.424.281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8.386.349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-0.06028748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0.0411377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0.989563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103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2014-10-02 17:27:47.288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4.083.978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1.424.281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8.386.349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-0.07080078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0.03042603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0.9847565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103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2014-10-02 17:27:47.292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4.083.978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1.424.281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8.386.349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-0.07394409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0.01739502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0.9600983</a:t>
                      </a:r>
                    </a:p>
                  </a:txBody>
                  <a:tcPr marL="12085" marR="12085" marT="12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325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dei dati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file CSV può essere letto con EXCEL oppure può essere letto con programmi scritti in vari linguaggi (C, C++, </a:t>
            </a:r>
            <a:r>
              <a:rPr lang="it-IT" dirty="0" err="1" smtClean="0"/>
              <a:t>Python</a:t>
            </a:r>
            <a:r>
              <a:rPr lang="is-IS" dirty="0" smtClean="0"/>
              <a:t>….)</a:t>
            </a:r>
          </a:p>
          <a:p>
            <a:r>
              <a:rPr lang="is-IS" dirty="0" smtClean="0"/>
              <a:t>Nel nostro caso useremo dei programmi in Python scritti per fare l’analisi dei dati.</a:t>
            </a:r>
          </a:p>
          <a:p>
            <a:r>
              <a:rPr lang="is-IS" dirty="0" smtClean="0"/>
              <a:t>Voi a casa potete usare excel o anche solo guardare i dati per misurare g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542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5698"/>
            <a:ext cx="8229600" cy="69885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referenze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7568"/>
            <a:ext cx="8229600" cy="4978596"/>
          </a:xfrm>
        </p:spPr>
        <p:txBody>
          <a:bodyPr>
            <a:normAutofit/>
          </a:bodyPr>
          <a:lstStyle/>
          <a:p>
            <a:r>
              <a:rPr lang="it-IT" sz="2400" dirty="0" smtClean="0"/>
              <a:t>Misure ed errori:</a:t>
            </a:r>
          </a:p>
          <a:p>
            <a:pPr lvl="1"/>
            <a:r>
              <a:rPr lang="it-IT" sz="1800" i="1" dirty="0" smtClean="0">
                <a:hlinkClick r:id="rId2"/>
              </a:rPr>
              <a:t>Teoria degli errori (per università)</a:t>
            </a:r>
            <a:endParaRPr lang="it-IT" sz="1800" i="1" dirty="0" smtClean="0"/>
          </a:p>
          <a:p>
            <a:pPr lvl="1"/>
            <a:r>
              <a:rPr lang="it-IT" sz="1800" i="1" dirty="0" smtClean="0">
                <a:hlinkClick r:id="rId3"/>
              </a:rPr>
              <a:t>Misure ed errori (semplice)</a:t>
            </a:r>
            <a:endParaRPr lang="it-IT" sz="1800" i="1" dirty="0" smtClean="0"/>
          </a:p>
          <a:p>
            <a:pPr lvl="1"/>
            <a:r>
              <a:rPr lang="it-IT" sz="1800" i="1" dirty="0" smtClean="0">
                <a:hlinkClick r:id="rId4"/>
              </a:rPr>
              <a:t>Errori di misura</a:t>
            </a:r>
            <a:endParaRPr lang="it-IT" sz="2000" dirty="0" smtClean="0"/>
          </a:p>
          <a:p>
            <a:r>
              <a:rPr lang="it-IT" sz="2400" dirty="0" smtClean="0"/>
              <a:t>Caduta dei gravi:</a:t>
            </a:r>
            <a:endParaRPr lang="it-IT" sz="2000" i="1" dirty="0" smtClean="0"/>
          </a:p>
          <a:p>
            <a:pPr lvl="1"/>
            <a:r>
              <a:rPr lang="it-IT" sz="2000" i="1" dirty="0" smtClean="0">
                <a:hlinkClick r:id="rId5" action="ppaction://hlinkfile"/>
              </a:rPr>
              <a:t>ricerca scolastica</a:t>
            </a:r>
            <a:endParaRPr lang="it-IT" sz="2000" i="1" dirty="0" smtClean="0"/>
          </a:p>
          <a:p>
            <a:pPr lvl="1"/>
            <a:r>
              <a:rPr lang="it-IT" sz="2000" i="1" dirty="0" smtClean="0">
                <a:hlinkClick r:id="rId6"/>
              </a:rPr>
              <a:t>Esperimento scolastico (video)</a:t>
            </a:r>
            <a:endParaRPr lang="it-IT" sz="2000" i="1" dirty="0" smtClean="0"/>
          </a:p>
          <a:p>
            <a:pPr lvl="1"/>
            <a:r>
              <a:rPr lang="it-IT" sz="2000" i="1" dirty="0" smtClean="0">
                <a:hlinkClick r:id="rId7"/>
              </a:rPr>
              <a:t>Il laboratorio di Galileo Galilei (video)</a:t>
            </a:r>
            <a:endParaRPr lang="it-IT" sz="2000" i="1" dirty="0"/>
          </a:p>
          <a:p>
            <a:r>
              <a:rPr lang="it-IT" sz="2400" dirty="0" smtClean="0"/>
              <a:t>Esperimenti con smartphone</a:t>
            </a:r>
            <a:endParaRPr lang="it-IT" sz="2400" dirty="0"/>
          </a:p>
          <a:p>
            <a:pPr lvl="1"/>
            <a:r>
              <a:rPr lang="it-IT" sz="1800" i="1" dirty="0" smtClean="0">
                <a:hlinkClick r:id="rId8"/>
              </a:rPr>
              <a:t>prof. T. Tabarelli (Milano Bicocca)</a:t>
            </a:r>
            <a:endParaRPr lang="it-IT" sz="1800" i="1" dirty="0" smtClean="0"/>
          </a:p>
          <a:p>
            <a:r>
              <a:rPr lang="it-IT" sz="2400" dirty="0" smtClean="0"/>
              <a:t>Sensori </a:t>
            </a:r>
            <a:r>
              <a:rPr lang="it-IT" sz="2400" dirty="0" smtClean="0"/>
              <a:t>smartphone</a:t>
            </a:r>
          </a:p>
          <a:p>
            <a:pPr lvl="1"/>
            <a:r>
              <a:rPr lang="it-IT" sz="1800" i="1" dirty="0" smtClean="0">
                <a:hlinkClick r:id="rId9"/>
              </a:rPr>
              <a:t>Come </a:t>
            </a:r>
            <a:r>
              <a:rPr lang="it-IT" sz="1800" i="1" dirty="0" smtClean="0">
                <a:hlinkClick r:id="rId9"/>
              </a:rPr>
              <a:t>funziona l'accelerometro (video</a:t>
            </a:r>
            <a:r>
              <a:rPr lang="it-IT" sz="1800" i="1" dirty="0" smtClean="0">
                <a:hlinkClick r:id="rId9"/>
              </a:rPr>
              <a:t>)</a:t>
            </a:r>
            <a:endParaRPr lang="it-IT" sz="1800" i="1" dirty="0" smtClean="0"/>
          </a:p>
          <a:p>
            <a:pPr lvl="1"/>
            <a:r>
              <a:rPr lang="it-IT" sz="1800" i="1" dirty="0" smtClean="0">
                <a:hlinkClick r:id="rId10"/>
              </a:rPr>
              <a:t>Esperimenti di fisica (video)</a:t>
            </a:r>
            <a:endParaRPr lang="it-IT" sz="1800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32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9251"/>
            <a:ext cx="8229600" cy="85358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  <a:sym typeface="Wingdings"/>
              </a:rPr>
              <a:t>Analisi </a:t>
            </a:r>
            <a:r>
              <a:rPr lang="it-IT" dirty="0">
                <a:solidFill>
                  <a:srgbClr val="FF0000"/>
                </a:solidFill>
                <a:sym typeface="Wingdings"/>
              </a:rPr>
              <a:t>dei dati e risultati ottenuti</a:t>
            </a:r>
            <a:r>
              <a:rPr lang="it-IT" dirty="0">
                <a:solidFill>
                  <a:srgbClr val="FF0000"/>
                </a:solidFill>
              </a:rPr>
              <a:t>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31236"/>
            <a:ext cx="8229600" cy="2972068"/>
          </a:xfrm>
        </p:spPr>
        <p:txBody>
          <a:bodyPr>
            <a:normAutofit/>
          </a:bodyPr>
          <a:lstStyle/>
          <a:p>
            <a:pPr lvl="1"/>
            <a:r>
              <a:rPr lang="it-IT" sz="2400" dirty="0" smtClean="0">
                <a:solidFill>
                  <a:srgbClr val="000000"/>
                </a:solidFill>
              </a:rPr>
              <a:t>Confrontiamo i nostri risultati</a:t>
            </a:r>
          </a:p>
          <a:p>
            <a:pPr lvl="1"/>
            <a:r>
              <a:rPr lang="it-IT" sz="2400" dirty="0" smtClean="0">
                <a:solidFill>
                  <a:srgbClr val="0000FF"/>
                </a:solidFill>
              </a:rPr>
              <a:t>Vediamo perché sono un </a:t>
            </a:r>
            <a:r>
              <a:rPr lang="it-IT" sz="2400" dirty="0" err="1" smtClean="0">
                <a:solidFill>
                  <a:srgbClr val="0000FF"/>
                </a:solidFill>
              </a:rPr>
              <a:t>pò</a:t>
            </a:r>
            <a:r>
              <a:rPr lang="it-IT" sz="2400" dirty="0" smtClean="0">
                <a:solidFill>
                  <a:srgbClr val="0000FF"/>
                </a:solidFill>
              </a:rPr>
              <a:t> diversi</a:t>
            </a:r>
          </a:p>
          <a:p>
            <a:pPr lvl="1"/>
            <a:r>
              <a:rPr lang="it-IT" sz="2400" dirty="0" smtClean="0">
                <a:solidFill>
                  <a:srgbClr val="000000"/>
                </a:solidFill>
              </a:rPr>
              <a:t>Mettiamo tutto su un grafico</a:t>
            </a:r>
          </a:p>
          <a:p>
            <a:pPr lvl="1"/>
            <a:r>
              <a:rPr lang="it-IT" sz="2400" dirty="0" smtClean="0">
                <a:solidFill>
                  <a:srgbClr val="0000FF"/>
                </a:solidFill>
              </a:rPr>
              <a:t>Come li interpretiamo ?</a:t>
            </a:r>
          </a:p>
          <a:p>
            <a:pPr lvl="1"/>
            <a:r>
              <a:rPr lang="it-IT" sz="2400" dirty="0" smtClean="0">
                <a:solidFill>
                  <a:srgbClr val="000000"/>
                </a:solidFill>
              </a:rPr>
              <a:t>Qual è il nostro risultato finale ?</a:t>
            </a:r>
          </a:p>
          <a:p>
            <a:pPr lvl="1"/>
            <a:r>
              <a:rPr lang="it-IT" sz="2400" dirty="0" smtClean="0">
                <a:solidFill>
                  <a:srgbClr val="FF0000"/>
                </a:solidFill>
              </a:rPr>
              <a:t>Un esperimento complesso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77" y="4771508"/>
            <a:ext cx="1625453" cy="1625453"/>
          </a:xfrm>
          <a:prstGeom prst="rect">
            <a:avLst/>
          </a:prstGeom>
        </p:spPr>
      </p:pic>
      <p:pic>
        <p:nvPicPr>
          <p:cNvPr id="5" name="Immagine 4" descr="iphonePis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4" y="4771508"/>
            <a:ext cx="2435901" cy="162915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357" y="4793619"/>
            <a:ext cx="2118954" cy="1603342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V="1">
            <a:off x="2946187" y="5531529"/>
            <a:ext cx="986362" cy="193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5722440" y="5550870"/>
            <a:ext cx="986362" cy="193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94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93228" y="2569504"/>
            <a:ext cx="7772400" cy="136207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Esperimento di fisica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24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671"/>
          </a:xfrm>
        </p:spPr>
        <p:txBody>
          <a:bodyPr/>
          <a:lstStyle/>
          <a:p>
            <a:r>
              <a:rPr lang="it-IT" dirty="0" smtClean="0"/>
              <a:t>Come fare un esperimento di fisica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5542" y="1600200"/>
            <a:ext cx="7739181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rgbClr val="0000FF"/>
                </a:solidFill>
              </a:rPr>
              <a:t>Cosa vogliamo misurare ?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Come possiamo calcolare questa grandezza ?</a:t>
            </a:r>
          </a:p>
          <a:p>
            <a:pPr lvl="1"/>
            <a:r>
              <a:rPr lang="it-IT" sz="2000" dirty="0" smtClean="0"/>
              <a:t>Misura </a:t>
            </a:r>
            <a:r>
              <a:rPr lang="it-IT" sz="2000" dirty="0" smtClean="0">
                <a:solidFill>
                  <a:srgbClr val="FF0000"/>
                </a:solidFill>
              </a:rPr>
              <a:t>diretta</a:t>
            </a:r>
            <a:r>
              <a:rPr lang="it-IT" sz="2000" dirty="0" smtClean="0"/>
              <a:t> (lunghezza di un oggetto)</a:t>
            </a:r>
          </a:p>
          <a:p>
            <a:pPr lvl="1"/>
            <a:r>
              <a:rPr lang="it-IT" sz="2000" dirty="0" smtClean="0"/>
              <a:t>Misura </a:t>
            </a:r>
            <a:r>
              <a:rPr lang="it-IT" sz="2000" dirty="0" smtClean="0">
                <a:solidFill>
                  <a:srgbClr val="FF0000"/>
                </a:solidFill>
              </a:rPr>
              <a:t>indiretta</a:t>
            </a:r>
            <a:r>
              <a:rPr lang="it-IT" sz="2000" dirty="0" smtClean="0"/>
              <a:t> (relazioni matematica)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>
                <a:solidFill>
                  <a:srgbClr val="800000"/>
                </a:solidFill>
              </a:rPr>
              <a:t>Sappiamo misurare le grandezze dalle quali estrapolare la misura indiretta ? E quanto bene sappiamo misurarle ? </a:t>
            </a:r>
            <a:r>
              <a:rPr lang="it-IT" sz="2000" dirty="0" smtClean="0">
                <a:solidFill>
                  <a:srgbClr val="000090"/>
                </a:solidFill>
              </a:rPr>
              <a:t>(risponderemo bene a queste due domande alla fine dall’incontro)</a:t>
            </a:r>
          </a:p>
          <a:p>
            <a:endParaRPr lang="it-IT" sz="2800" dirty="0"/>
          </a:p>
          <a:p>
            <a:r>
              <a:rPr lang="it-IT" sz="2800" dirty="0" smtClean="0">
                <a:solidFill>
                  <a:srgbClr val="FF0000"/>
                </a:solidFill>
              </a:rPr>
              <a:t>Facciamo un esempio con la velocità 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6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286787" y="5648464"/>
            <a:ext cx="456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596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Discussione in classe</a:t>
            </a:r>
            <a:endParaRPr lang="it-IT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1596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72598" y="4934651"/>
            <a:ext cx="1785465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/>
              <a:t>V = </a:t>
            </a:r>
            <a:r>
              <a:rPr lang="it-IT" sz="2400" dirty="0" err="1" smtClean="0"/>
              <a:t>s</a:t>
            </a:r>
            <a:r>
              <a:rPr lang="it-IT" sz="2400" dirty="0" smtClean="0"/>
              <a:t>/t [ms</a:t>
            </a:r>
            <a:r>
              <a:rPr lang="it-IT" sz="2400" baseline="30000" dirty="0" smtClean="0"/>
              <a:t>-1</a:t>
            </a:r>
            <a:r>
              <a:rPr lang="it-IT" sz="2400" dirty="0" smtClean="0"/>
              <a:t>]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4882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67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Quanto siamo bravi a fare la misura 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rgbClr val="0000FF"/>
                </a:solidFill>
              </a:rPr>
              <a:t>Con che precisione possiamo misurare le grandezza da cui deriva la nostra incognita ?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Dipende dal tipo di esperimento ? Dalle condizioni al contorno ? Dagli strumenti di misura che usiamo ?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Dipende anche dal valore delle grandezze che vogliamo misurare ?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>
                <a:solidFill>
                  <a:srgbClr val="FF0000"/>
                </a:solidFill>
              </a:rPr>
              <a:t>Continuiamo con la misura della velocità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7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061148" y="5574819"/>
            <a:ext cx="456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1596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Discussione in classe</a:t>
            </a:r>
            <a:endParaRPr lang="it-IT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1596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33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Strumenti analogici e digitali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8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9506"/>
            <a:ext cx="2272306" cy="151632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71" y="3381327"/>
            <a:ext cx="2404435" cy="217324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657076" y="1822065"/>
            <a:ext cx="4572000" cy="646331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>
            <a:spAutoFit/>
          </a:bodyPr>
          <a:lstStyle/>
          <a:p>
            <a:r>
              <a:rPr lang="it-IT" dirty="0" smtClean="0"/>
              <a:t>La </a:t>
            </a:r>
            <a:r>
              <a:rPr lang="it-IT" dirty="0" smtClean="0">
                <a:solidFill>
                  <a:srgbClr val="FF0000"/>
                </a:solidFill>
              </a:rPr>
              <a:t>precisione</a:t>
            </a:r>
            <a:r>
              <a:rPr lang="it-IT" dirty="0" smtClean="0"/>
              <a:t> di uno strumento di misura è un indice della qualità dello strumento stesso.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657076" y="2524195"/>
            <a:ext cx="4572000" cy="923330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>
            <a:spAutoFit/>
          </a:bodyPr>
          <a:lstStyle/>
          <a:p>
            <a:r>
              <a:rPr lang="it-IT" dirty="0" smtClean="0"/>
              <a:t>La </a:t>
            </a:r>
            <a:r>
              <a:rPr lang="it-IT" dirty="0" smtClean="0">
                <a:solidFill>
                  <a:srgbClr val="FF0000"/>
                </a:solidFill>
              </a:rPr>
              <a:t>portata</a:t>
            </a:r>
            <a:r>
              <a:rPr lang="it-IT" dirty="0" smtClean="0"/>
              <a:t> di uno strumento è il più grande valore della grandezza che lo strumento può misurare.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657076" y="3515109"/>
            <a:ext cx="4572000" cy="923330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>
            <a:spAutoFit/>
          </a:bodyPr>
          <a:lstStyle/>
          <a:p>
            <a:r>
              <a:rPr lang="it-IT" dirty="0" smtClean="0"/>
              <a:t>La </a:t>
            </a:r>
            <a:r>
              <a:rPr lang="it-IT" dirty="0" smtClean="0">
                <a:solidFill>
                  <a:srgbClr val="FF0000"/>
                </a:solidFill>
              </a:rPr>
              <a:t>sensibilità</a:t>
            </a:r>
            <a:r>
              <a:rPr lang="it-IT" dirty="0" smtClean="0"/>
              <a:t> di uno strumento è il più piccolo valore della grandezza che lo strumento può distinguere.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3657076" y="4552482"/>
            <a:ext cx="4572000" cy="923330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>
            <a:spAutoFit/>
          </a:bodyPr>
          <a:lstStyle/>
          <a:p>
            <a:r>
              <a:rPr lang="it-IT" dirty="0" smtClean="0"/>
              <a:t>La </a:t>
            </a:r>
            <a:r>
              <a:rPr lang="it-IT" dirty="0" smtClean="0">
                <a:solidFill>
                  <a:srgbClr val="FF0000"/>
                </a:solidFill>
              </a:rPr>
              <a:t>prontezza</a:t>
            </a:r>
            <a:r>
              <a:rPr lang="it-IT" dirty="0" smtClean="0"/>
              <a:t> di uno strumento indica la rapidità con cui esso risponde a una variazione della quantità da misurare.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30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9911"/>
            <a:ext cx="8229600" cy="73754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Risultato di una misura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Pierluigi Paolucci - Liceo Mercalli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52E9-9B0E-E444-A23C-8438CF9E9A83}" type="slidenum">
              <a:rPr lang="it-IT" smtClean="0"/>
              <a:t>9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57200" y="2445127"/>
            <a:ext cx="4572000" cy="923330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L’errore massimo</a:t>
            </a:r>
            <a:r>
              <a:rPr lang="it-IT" dirty="0" smtClean="0"/>
              <a:t> è uguale alla differenza tra il valore massimo e il valore minimo divisa per due.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57200" y="1191297"/>
            <a:ext cx="4572000" cy="1200329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>
            <a:spAutoFit/>
          </a:bodyPr>
          <a:lstStyle/>
          <a:p>
            <a:r>
              <a:rPr lang="it-IT" dirty="0" smtClean="0"/>
              <a:t>Se si fanno diverse misure, si sceglie come risultato della misura il loro </a:t>
            </a:r>
            <a:r>
              <a:rPr lang="it-IT" dirty="0" smtClean="0">
                <a:solidFill>
                  <a:srgbClr val="FF0000"/>
                </a:solidFill>
              </a:rPr>
              <a:t>valore medio</a:t>
            </a:r>
            <a:r>
              <a:rPr lang="it-IT" dirty="0" smtClean="0"/>
              <a:t>, che è il rapporto tra la somma delle misure e il numero delle misure.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391"/>
            <a:ext cx="6429891" cy="1230411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33177"/>
            <a:ext cx="7768764" cy="1459644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27349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2665</Words>
  <Application>Microsoft Macintosh PowerPoint</Application>
  <PresentationFormat>Presentazione su schermo (4:3)</PresentationFormat>
  <Paragraphs>477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Tema di Office</vt:lpstr>
      <vt:lpstr>Esperimenti di Fisica  con lo smartphone</vt:lpstr>
      <vt:lpstr>Lezione Teorica preparatoria</vt:lpstr>
      <vt:lpstr>Lezione in laboratorio:</vt:lpstr>
      <vt:lpstr>Analisi dei dati e risultati ottenuti </vt:lpstr>
      <vt:lpstr>Esperimento di fisica </vt:lpstr>
      <vt:lpstr>Come fare un esperimento di fisica</vt:lpstr>
      <vt:lpstr>Quanto siamo bravi a fare la misura ?</vt:lpstr>
      <vt:lpstr>Strumenti analogici e digitali</vt:lpstr>
      <vt:lpstr>Risultato di una misura</vt:lpstr>
      <vt:lpstr>Stima della misura con errore</vt:lpstr>
      <vt:lpstr>Esperimento da laboratorio</vt:lpstr>
      <vt:lpstr>Esperimento più complesso </vt:lpstr>
      <vt:lpstr>Sistema di acquisizione dati</vt:lpstr>
      <vt:lpstr>Analisi dei dati</vt:lpstr>
      <vt:lpstr>Esperimento di Galileo Galilei</vt:lpstr>
      <vt:lpstr>Misura dell’accelerazione di gravità</vt:lpstr>
      <vt:lpstr>Misura di g</vt:lpstr>
      <vt:lpstr>Caduta di un grave</vt:lpstr>
      <vt:lpstr>Piano inclinato</vt:lpstr>
      <vt:lpstr>Altri possibili esperimenti per g</vt:lpstr>
      <vt:lpstr>Smartphone come strumento di misura e di acquisizione dati</vt:lpstr>
      <vt:lpstr>Smartphone moderni</vt:lpstr>
      <vt:lpstr>I sensori  </vt:lpstr>
      <vt:lpstr>Accelerometro</vt:lpstr>
      <vt:lpstr>Accelerometro</vt:lpstr>
      <vt:lpstr>Altri sensori</vt:lpstr>
      <vt:lpstr>Applicazioni per sensori</vt:lpstr>
      <vt:lpstr>Misura di g con lo smartphone</vt:lpstr>
      <vt:lpstr>Le applicazioni che useremo</vt:lpstr>
      <vt:lpstr>Come funziona la App</vt:lpstr>
      <vt:lpstr>Altre Applicazioni utili</vt:lpstr>
      <vt:lpstr>Caduta di un grave con lo smartphone</vt:lpstr>
      <vt:lpstr>Caduta di un grave con lo smartphone</vt:lpstr>
      <vt:lpstr>Piano inclinato con lo smartphone</vt:lpstr>
      <vt:lpstr>Piano inclinato con lo smartphone</vt:lpstr>
      <vt:lpstr>Misure ripetute</vt:lpstr>
      <vt:lpstr>Come appare il file CSV</vt:lpstr>
      <vt:lpstr>Analisi dei dati</vt:lpstr>
      <vt:lpstr>referenze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Esperimenti di Fisica  con lo smartphone</dc:title>
  <dc:creator>Pierluigi Paolucci</dc:creator>
  <cp:lastModifiedBy>Pierluigi Paolucci</cp:lastModifiedBy>
  <cp:revision>184</cp:revision>
  <dcterms:created xsi:type="dcterms:W3CDTF">2016-02-29T14:22:26Z</dcterms:created>
  <dcterms:modified xsi:type="dcterms:W3CDTF">2016-03-02T12:11:38Z</dcterms:modified>
</cp:coreProperties>
</file>