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3.bin" ContentType="application/vnd.openxmlformats-officedocument.oleObject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322" r:id="rId1"/>
    <p:sldMasterId id="2147486352" r:id="rId2"/>
    <p:sldMasterId id="2147486355" r:id="rId3"/>
    <p:sldMasterId id="2147486376" r:id="rId4"/>
    <p:sldMasterId id="2147486421" r:id="rId5"/>
    <p:sldMasterId id="2147486423" r:id="rId6"/>
    <p:sldMasterId id="2147486452" r:id="rId7"/>
    <p:sldMasterId id="2147486471" r:id="rId8"/>
    <p:sldMasterId id="2147486473" r:id="rId9"/>
    <p:sldMasterId id="2147486475" r:id="rId10"/>
    <p:sldMasterId id="2147486477" r:id="rId11"/>
    <p:sldMasterId id="2147486479" r:id="rId12"/>
    <p:sldMasterId id="2147486481" r:id="rId13"/>
    <p:sldMasterId id="2147486483" r:id="rId14"/>
    <p:sldMasterId id="2147486635" r:id="rId15"/>
  </p:sldMasterIdLst>
  <p:notesMasterIdLst>
    <p:notesMasterId r:id="rId77"/>
  </p:notesMasterIdLst>
  <p:handoutMasterIdLst>
    <p:handoutMasterId r:id="rId78"/>
  </p:handoutMasterIdLst>
  <p:sldIdLst>
    <p:sldId id="2812" r:id="rId16"/>
    <p:sldId id="3124" r:id="rId17"/>
    <p:sldId id="3127" r:id="rId18"/>
    <p:sldId id="2941" r:id="rId19"/>
    <p:sldId id="3130" r:id="rId20"/>
    <p:sldId id="3120" r:id="rId21"/>
    <p:sldId id="3119" r:id="rId22"/>
    <p:sldId id="3169" r:id="rId23"/>
    <p:sldId id="3122" r:id="rId24"/>
    <p:sldId id="3174" r:id="rId25"/>
    <p:sldId id="3220" r:id="rId26"/>
    <p:sldId id="2954" r:id="rId27"/>
    <p:sldId id="3046" r:id="rId28"/>
    <p:sldId id="3221" r:id="rId29"/>
    <p:sldId id="3179" r:id="rId30"/>
    <p:sldId id="3100" r:id="rId31"/>
    <p:sldId id="3228" r:id="rId32"/>
    <p:sldId id="3200" r:id="rId33"/>
    <p:sldId id="3201" r:id="rId34"/>
    <p:sldId id="3202" r:id="rId35"/>
    <p:sldId id="3204" r:id="rId36"/>
    <p:sldId id="3205" r:id="rId37"/>
    <p:sldId id="3206" r:id="rId38"/>
    <p:sldId id="3207" r:id="rId39"/>
    <p:sldId id="3208" r:id="rId40"/>
    <p:sldId id="2955" r:id="rId41"/>
    <p:sldId id="3018" r:id="rId42"/>
    <p:sldId id="2957" r:id="rId43"/>
    <p:sldId id="2958" r:id="rId44"/>
    <p:sldId id="2959" r:id="rId45"/>
    <p:sldId id="3214" r:id="rId46"/>
    <p:sldId id="3043" r:id="rId47"/>
    <p:sldId id="3152" r:id="rId48"/>
    <p:sldId id="3211" r:id="rId49"/>
    <p:sldId id="3151" r:id="rId50"/>
    <p:sldId id="3149" r:id="rId51"/>
    <p:sldId id="3150" r:id="rId52"/>
    <p:sldId id="2979" r:id="rId53"/>
    <p:sldId id="2969" r:id="rId54"/>
    <p:sldId id="3199" r:id="rId55"/>
    <p:sldId id="2970" r:id="rId56"/>
    <p:sldId id="3057" r:id="rId57"/>
    <p:sldId id="3051" r:id="rId58"/>
    <p:sldId id="3052" r:id="rId59"/>
    <p:sldId id="3229" r:id="rId60"/>
    <p:sldId id="3053" r:id="rId61"/>
    <p:sldId id="2974" r:id="rId62"/>
    <p:sldId id="3159" r:id="rId63"/>
    <p:sldId id="3156" r:id="rId64"/>
    <p:sldId id="3158" r:id="rId65"/>
    <p:sldId id="2977" r:id="rId66"/>
    <p:sldId id="2976" r:id="rId67"/>
    <p:sldId id="3227" r:id="rId68"/>
    <p:sldId id="3216" r:id="rId69"/>
    <p:sldId id="3217" r:id="rId70"/>
    <p:sldId id="2991" r:id="rId71"/>
    <p:sldId id="3154" r:id="rId72"/>
    <p:sldId id="2994" r:id="rId73"/>
    <p:sldId id="3186" r:id="rId74"/>
    <p:sldId id="3219" r:id="rId75"/>
    <p:sldId id="3014" r:id="rId76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bg2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bg2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bg2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bg2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bg2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bg2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bg2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bg2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bg2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FF00"/>
    <a:srgbClr val="F6E2E3"/>
    <a:srgbClr val="D14DE3"/>
    <a:srgbClr val="CAFF0A"/>
    <a:srgbClr val="1087FF"/>
    <a:srgbClr val="17BAFE"/>
    <a:srgbClr val="66CCFF"/>
    <a:srgbClr val="0080FF"/>
    <a:srgbClr val="FFE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567" autoAdjust="0"/>
  </p:normalViewPr>
  <p:slideViewPr>
    <p:cSldViewPr>
      <p:cViewPr varScale="1">
        <p:scale>
          <a:sx n="80" d="100"/>
          <a:sy n="80" d="100"/>
        </p:scale>
        <p:origin x="-1320" y="-10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368"/>
    </p:cViewPr>
  </p:sorterViewPr>
  <p:notesViewPr>
    <p:cSldViewPr>
      <p:cViewPr varScale="1">
        <p:scale>
          <a:sx n="56" d="100"/>
          <a:sy n="56" d="100"/>
        </p:scale>
        <p:origin x="-2480" y="-12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55.xml"/><Relationship Id="rId71" Type="http://schemas.openxmlformats.org/officeDocument/2006/relationships/slide" Target="slides/slide56.xml"/><Relationship Id="rId72" Type="http://schemas.openxmlformats.org/officeDocument/2006/relationships/slide" Target="slides/slide57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73" Type="http://schemas.openxmlformats.org/officeDocument/2006/relationships/slide" Target="slides/slide58.xml"/><Relationship Id="rId74" Type="http://schemas.openxmlformats.org/officeDocument/2006/relationships/slide" Target="slides/slide59.xml"/><Relationship Id="rId75" Type="http://schemas.openxmlformats.org/officeDocument/2006/relationships/slide" Target="slides/slide60.xml"/><Relationship Id="rId76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2621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163" y="0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2621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946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2621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63" y="9723946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2621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B8850E8-0746-42AD-9227-0F986906E0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141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2621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2621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6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8343" y="4859518"/>
            <a:ext cx="5202616" cy="460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946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2621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3946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2621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727C623-8B73-4ECB-A86D-32FCA6C896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598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9993" indent="-296151"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84605" indent="-236921"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58447" indent="-236921"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32289" indent="-236921"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5761C93-8219-4493-B13F-C5D52C0AB4EE}" type="slidenum">
              <a:rPr lang="de-DE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</a:t>
            </a:fld>
            <a:endParaRPr lang="de-DE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4023821" y="9727220"/>
            <a:ext cx="3075479" cy="5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6" tIns="49142" rIns="98276" bIns="49142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D648E0FC-7308-467E-BC70-3756F61B1945}" type="slidenum">
              <a:rPr lang="en-GB" sz="1300" b="0">
                <a:solidFill>
                  <a:srgbClr val="000000"/>
                </a:solidFill>
              </a:rPr>
              <a:pPr algn="r" eaLnBrk="1" hangingPunct="1"/>
              <a:t>1</a:t>
            </a:fld>
            <a:endParaRPr lang="en-GB" sz="1300" b="0">
              <a:solidFill>
                <a:srgbClr val="000000"/>
              </a:solidFill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38575"/>
          </a:xfrm>
          <a:ln/>
        </p:spPr>
      </p:sp>
      <p:sp>
        <p:nvSpPr>
          <p:cNvPr id="449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685" y="4861155"/>
            <a:ext cx="5205932" cy="4605821"/>
          </a:xfrm>
        </p:spPr>
        <p:txBody>
          <a:bodyPr lIns="98276" tIns="49142" rIns="98276" bIns="49142"/>
          <a:lstStyle/>
          <a:p>
            <a:pPr eaLnBrk="1" hangingPunct="1">
              <a:defRPr/>
            </a:pPr>
            <a:endParaRPr lang="de-DE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622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802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033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D0A7092C-D5EA-2845-BC3A-113B74A515F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986925" y="775005"/>
            <a:ext cx="5068799" cy="38750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835" tIns="43418" rIns="86835" bIns="43418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98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709632" y="4861251"/>
            <a:ext cx="5645748" cy="457100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137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291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006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807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33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037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1BF6-7484-9A41-973C-6693A7FF495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9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0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r>
              <a:rPr lang="en-US" dirty="0" smtClean="0"/>
              <a:t>Entrance</a:t>
            </a:r>
            <a:r>
              <a:rPr lang="en-US" baseline="0" dirty="0" smtClean="0"/>
              <a:t> channel 0.5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/mum and 0.2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-&gt; about 3% cell killing</a:t>
            </a:r>
          </a:p>
          <a:p>
            <a:pPr marL="185715" indent="-185715">
              <a:buFontTx/>
              <a:buChar char="-"/>
            </a:pPr>
            <a:r>
              <a:rPr lang="en-US" baseline="0" dirty="0" smtClean="0"/>
              <a:t>Bragg peak 2.5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/mum and 2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‘_ about 60% cell killing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12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28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420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283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591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353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874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381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704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569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49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  <p:sp>
        <p:nvSpPr>
          <p:cNvPr id="206852" name="Foliennummernplatzhalter 3"/>
          <p:cNvSpPr txBox="1">
            <a:spLocks noGrp="1"/>
          </p:cNvSpPr>
          <p:nvPr/>
        </p:nvSpPr>
        <p:spPr bwMode="auto">
          <a:xfrm>
            <a:off x="4020507" y="9720674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2" tIns="47376" rIns="94752" bIns="47376" anchor="b"/>
          <a:lstStyle/>
          <a:p>
            <a:pPr algn="r" defTabSz="914311"/>
            <a:fld id="{E5036605-D639-4FD7-9209-3743B01A7458}" type="slidenum">
              <a: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311"/>
              <a:t>30</a:t>
            </a:fld>
            <a:endParaRPr lang="de-D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667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Isotope production cross sections (in </a:t>
            </a:r>
            <a:r>
              <a:rPr lang="en-US" sz="1200" dirty="0" err="1" smtClean="0">
                <a:solidFill>
                  <a:srgbClr val="000000"/>
                </a:solidFill>
              </a:rPr>
              <a:t>mb</a:t>
            </a:r>
            <a:r>
              <a:rPr lang="en-US" sz="1200" dirty="0" smtClean="0">
                <a:solidFill>
                  <a:srgbClr val="000000"/>
                </a:solidFill>
              </a:rPr>
              <a:t>) for the fragmentation of 86 MeV/n 12C ion projectiles on a carbon target. Data are compared to FLUKA predictions, integrated over the measured angular range from 2to 22. The experimental uncertainty is on the order of 10%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1132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8088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337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16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6820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095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9855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1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49784" indent="-249917" defTabSz="9121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99668" indent="-199934" defTabSz="9121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99535" indent="-199934" defTabSz="9121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99402" indent="-199934" defTabSz="9121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99269" indent="-199934" algn="ctr" defTabSz="9121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9136" indent="-199934" algn="ctr" defTabSz="9121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999003" indent="-199934" algn="ctr" defTabSz="9121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398871" indent="-199934" algn="ctr" defTabSz="9121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07E67A-E0A7-3D4A-BB93-4A2F4E50718F}" type="slidenum">
              <a:rPr lang="it-IT" sz="1100">
                <a:solidFill>
                  <a:srgbClr val="000000"/>
                </a:solidFill>
              </a:rPr>
              <a:pPr eaLnBrk="1" hangingPunct="1"/>
              <a:t>39</a:t>
            </a:fld>
            <a:endParaRPr lang="it-IT" sz="1100">
              <a:solidFill>
                <a:srgbClr val="000000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8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368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1609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42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320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4253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5888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035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100" dirty="0"/>
              <a:t>based on the combination of a in-beam PET scanner and a tracking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686BC-412A-BE44-AD7A-6FFA1E20243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CED0-105D-4D4C-A4E3-AE68EF814CC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2175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142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955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535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CED0-105D-4D4C-A4E3-AE68EF814CC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1277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454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135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029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069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defRPr sz="4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E6EF825-CD57-6141-AE6F-05A5252BF988}" type="slidenum">
              <a:rPr lang="it-IT" sz="1300" b="0">
                <a:solidFill>
                  <a:prstClr val="black"/>
                </a:solidFill>
              </a:rPr>
              <a:pPr algn="r"/>
              <a:t>56</a:t>
            </a:fld>
            <a:endParaRPr lang="it-IT" sz="1300" b="0">
              <a:solidFill>
                <a:prstClr val="black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solidFill>
                <a:srgbClr val="F0F513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Iwata: 1.80 g/cm2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9493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801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1501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81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smtClean="0"/>
              <a:t>1954 – Berkeley </a:t>
            </a:r>
            <a:r>
              <a:rPr lang="it-IT" sz="1200" dirty="0" err="1" smtClean="0"/>
              <a:t>treats</a:t>
            </a:r>
            <a:r>
              <a:rPr lang="it-IT" sz="1200" dirty="0" smtClean="0"/>
              <a:t> </a:t>
            </a:r>
            <a:r>
              <a:rPr lang="en-US" sz="1200" dirty="0" smtClean="0"/>
              <a:t>the first patient and </a:t>
            </a:r>
            <a:r>
              <a:rPr lang="it-IT" sz="1200" dirty="0" err="1" smtClean="0"/>
              <a:t>begins</a:t>
            </a:r>
            <a:r>
              <a:rPr lang="it-IT" sz="1200" dirty="0" smtClean="0"/>
              <a:t> </a:t>
            </a:r>
            <a:r>
              <a:rPr lang="it-IT" sz="1200" dirty="0" err="1" smtClean="0"/>
              <a:t>extensive</a:t>
            </a:r>
            <a:r>
              <a:rPr lang="it-IT" sz="1200" dirty="0" smtClean="0"/>
              <a:t> </a:t>
            </a:r>
            <a:r>
              <a:rPr lang="it-IT" sz="1200" dirty="0" err="1" smtClean="0"/>
              <a:t>studies</a:t>
            </a:r>
            <a:r>
              <a:rPr lang="it-IT" sz="1200" dirty="0" smtClean="0"/>
              <a:t> with </a:t>
            </a:r>
            <a:r>
              <a:rPr lang="it-IT" sz="1200" dirty="0" err="1" smtClean="0"/>
              <a:t>various</a:t>
            </a:r>
            <a:r>
              <a:rPr lang="it-IT" sz="1200" dirty="0" smtClean="0"/>
              <a:t> </a:t>
            </a:r>
            <a:r>
              <a:rPr lang="it-IT" sz="1200" dirty="0" err="1" smtClean="0"/>
              <a:t>ions</a:t>
            </a:r>
            <a:endParaRPr lang="it-IT" sz="1200" dirty="0" smtClean="0"/>
          </a:p>
          <a:p>
            <a:r>
              <a:rPr lang="it-IT" sz="1200" dirty="0" smtClean="0"/>
              <a:t>1957 – first </a:t>
            </a:r>
            <a:r>
              <a:rPr lang="it-IT" sz="1200" dirty="0" err="1" smtClean="0"/>
              <a:t>patient</a:t>
            </a:r>
            <a:r>
              <a:rPr lang="it-IT" sz="1200" dirty="0" smtClean="0"/>
              <a:t> </a:t>
            </a:r>
            <a:r>
              <a:rPr lang="it-IT" sz="1200" dirty="0" err="1" smtClean="0"/>
              <a:t>treated</a:t>
            </a:r>
            <a:r>
              <a:rPr lang="it-IT" sz="1200" dirty="0" smtClean="0"/>
              <a:t> with </a:t>
            </a:r>
            <a:r>
              <a:rPr lang="it-IT" sz="1200" dirty="0" err="1" smtClean="0"/>
              <a:t>protons</a:t>
            </a:r>
            <a:r>
              <a:rPr lang="it-IT" sz="1200" dirty="0" smtClean="0"/>
              <a:t> in Europe </a:t>
            </a:r>
            <a:r>
              <a:rPr lang="it-IT" sz="1200" dirty="0" err="1" smtClean="0"/>
              <a:t>at</a:t>
            </a:r>
            <a:r>
              <a:rPr lang="it-IT" sz="1200" dirty="0" smtClean="0"/>
              <a:t> Uppsala</a:t>
            </a:r>
          </a:p>
          <a:p>
            <a:r>
              <a:rPr lang="it-IT" sz="1200" dirty="0" smtClean="0"/>
              <a:t>1961 – </a:t>
            </a:r>
            <a:r>
              <a:rPr lang="it-IT" sz="1200" dirty="0" err="1" smtClean="0"/>
              <a:t>collaboration</a:t>
            </a:r>
            <a:r>
              <a:rPr lang="it-IT" sz="1200" dirty="0" smtClean="0"/>
              <a:t> </a:t>
            </a:r>
            <a:r>
              <a:rPr lang="it-IT" sz="1200" dirty="0" err="1" smtClean="0"/>
              <a:t>between</a:t>
            </a:r>
            <a:r>
              <a:rPr lang="it-IT" sz="1200" dirty="0" smtClean="0"/>
              <a:t> Harvard </a:t>
            </a:r>
            <a:r>
              <a:rPr lang="it-IT" sz="1200" dirty="0" err="1" smtClean="0"/>
              <a:t>Cyclotron</a:t>
            </a:r>
            <a:r>
              <a:rPr lang="it-IT" sz="1200" dirty="0" smtClean="0"/>
              <a:t> Lab. and Massachusetts General Hospital</a:t>
            </a:r>
          </a:p>
          <a:p>
            <a:r>
              <a:rPr lang="it-IT" sz="1200" dirty="0" smtClean="0"/>
              <a:t>1993 – </a:t>
            </a:r>
            <a:r>
              <a:rPr lang="it-IT" sz="1200" dirty="0" err="1" smtClean="0"/>
              <a:t>patients</a:t>
            </a:r>
            <a:r>
              <a:rPr lang="it-IT" sz="1200" dirty="0" smtClean="0"/>
              <a:t> </a:t>
            </a:r>
            <a:r>
              <a:rPr lang="it-IT" sz="1200" dirty="0" err="1" smtClean="0"/>
              <a:t>treated</a:t>
            </a:r>
            <a:r>
              <a:rPr lang="it-IT" sz="1200" dirty="0" smtClean="0"/>
              <a:t> </a:t>
            </a:r>
            <a:r>
              <a:rPr lang="it-IT" sz="1200" dirty="0" err="1" smtClean="0"/>
              <a:t>at</a:t>
            </a:r>
            <a:r>
              <a:rPr lang="it-IT" sz="1200" dirty="0" smtClean="0"/>
              <a:t> the first hospital-</a:t>
            </a:r>
            <a:r>
              <a:rPr lang="it-IT" sz="1200" dirty="0" err="1" smtClean="0"/>
              <a:t>based</a:t>
            </a:r>
            <a:r>
              <a:rPr lang="it-IT" sz="1200" dirty="0" smtClean="0"/>
              <a:t> </a:t>
            </a:r>
            <a:r>
              <a:rPr lang="it-IT" sz="1200" dirty="0" err="1" smtClean="0"/>
              <a:t>facility</a:t>
            </a:r>
            <a:r>
              <a:rPr lang="it-IT" sz="1200" dirty="0" smtClean="0"/>
              <a:t> </a:t>
            </a:r>
            <a:r>
              <a:rPr lang="it-IT" sz="1200" dirty="0" err="1" smtClean="0"/>
              <a:t>at</a:t>
            </a:r>
            <a:r>
              <a:rPr lang="it-IT" sz="1200" dirty="0" smtClean="0"/>
              <a:t> </a:t>
            </a:r>
            <a:r>
              <a:rPr lang="it-IT" sz="1200" dirty="0" err="1" smtClean="0"/>
              <a:t>Loma</a:t>
            </a:r>
            <a:r>
              <a:rPr lang="it-IT" sz="1200" dirty="0" smtClean="0"/>
              <a:t> Linda</a:t>
            </a:r>
          </a:p>
          <a:p>
            <a:r>
              <a:rPr lang="it-IT" sz="1200" dirty="0" smtClean="0"/>
              <a:t>1994 – first </a:t>
            </a:r>
            <a:r>
              <a:rPr lang="it-IT" sz="1200" dirty="0" err="1" smtClean="0"/>
              <a:t>facility</a:t>
            </a:r>
            <a:r>
              <a:rPr lang="it-IT" sz="1200" dirty="0" smtClean="0"/>
              <a:t> </a:t>
            </a:r>
            <a:r>
              <a:rPr lang="it-IT" sz="1200" dirty="0" err="1" smtClean="0"/>
              <a:t>dedicated</a:t>
            </a:r>
            <a:r>
              <a:rPr lang="it-IT" sz="1200" dirty="0" smtClean="0"/>
              <a:t> to carbon </a:t>
            </a:r>
            <a:r>
              <a:rPr lang="it-IT" sz="1200" dirty="0" err="1" smtClean="0"/>
              <a:t>ions</a:t>
            </a:r>
            <a:r>
              <a:rPr lang="it-IT" sz="1200" dirty="0" smtClean="0"/>
              <a:t> </a:t>
            </a:r>
            <a:r>
              <a:rPr lang="it-IT" sz="1200" dirty="0" err="1" smtClean="0"/>
              <a:t>operational</a:t>
            </a:r>
            <a:r>
              <a:rPr lang="it-IT" sz="1200" dirty="0" smtClean="0"/>
              <a:t> </a:t>
            </a:r>
            <a:r>
              <a:rPr lang="it-IT" sz="1200" dirty="0" err="1" smtClean="0"/>
              <a:t>at</a:t>
            </a:r>
            <a:r>
              <a:rPr lang="it-IT" sz="1200" dirty="0" smtClean="0"/>
              <a:t> HIMAC, Japan</a:t>
            </a:r>
          </a:p>
          <a:p>
            <a:r>
              <a:rPr lang="it-IT" sz="1200" dirty="0" smtClean="0"/>
              <a:t>2009 – first </a:t>
            </a:r>
            <a:r>
              <a:rPr lang="it-IT" sz="1200" dirty="0" err="1" smtClean="0"/>
              <a:t>European</a:t>
            </a:r>
            <a:r>
              <a:rPr lang="it-IT" sz="1200" dirty="0" smtClean="0"/>
              <a:t> </a:t>
            </a:r>
            <a:r>
              <a:rPr lang="it-IT" sz="1200" dirty="0" err="1" smtClean="0"/>
              <a:t>proton</a:t>
            </a:r>
            <a:r>
              <a:rPr lang="it-IT" sz="1200" dirty="0" smtClean="0"/>
              <a:t>-carbon </a:t>
            </a:r>
            <a:r>
              <a:rPr lang="it-IT" sz="1200" dirty="0" err="1" smtClean="0"/>
              <a:t>ion</a:t>
            </a:r>
            <a:r>
              <a:rPr lang="it-IT" sz="1200" dirty="0" smtClean="0"/>
              <a:t> </a:t>
            </a:r>
            <a:r>
              <a:rPr lang="it-IT" sz="1200" dirty="0" err="1" smtClean="0"/>
              <a:t>facility</a:t>
            </a:r>
            <a:r>
              <a:rPr lang="it-IT" sz="1200" dirty="0" smtClean="0"/>
              <a:t> </a:t>
            </a:r>
            <a:r>
              <a:rPr lang="it-IT" sz="1200" dirty="0" err="1" smtClean="0"/>
              <a:t>starts</a:t>
            </a:r>
            <a:r>
              <a:rPr lang="it-IT" sz="1200" dirty="0" smtClean="0"/>
              <a:t> treatment in Heidelberg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0" dirty="0" smtClean="0">
                <a:solidFill>
                  <a:srgbClr val="FFFFFF"/>
                </a:solidFill>
              </a:rPr>
              <a:t>At the beginning of 2015, more than 30 particle therapy centers, with a total of about 80 treatment rooms, </a:t>
            </a:r>
          </a:p>
          <a:p>
            <a:r>
              <a:rPr lang="en-US" sz="1200" b="0" dirty="0" smtClean="0">
                <a:solidFill>
                  <a:srgbClr val="FFFFFF"/>
                </a:solidFill>
              </a:rPr>
              <a:t>were under construction worldwide. </a:t>
            </a:r>
          </a:p>
          <a:p>
            <a:endParaRPr lang="en-US" sz="1200" b="0" dirty="0" smtClean="0">
              <a:solidFill>
                <a:srgbClr val="FFFFFF"/>
              </a:solidFill>
            </a:endParaRPr>
          </a:p>
          <a:p>
            <a:r>
              <a:rPr lang="en-US" sz="1200" b="0" dirty="0" smtClean="0">
                <a:solidFill>
                  <a:srgbClr val="FFFFFF"/>
                </a:solidFill>
              </a:rPr>
              <a:t>~1/2 in the United States and ~1/3 in Asia.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rgbClr val="FFFFFF"/>
                </a:solidFill>
              </a:rPr>
              <a:t>About 15 centers expect to start technical and/or clinical commissioning in 2015 and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rgbClr val="FFFFFF"/>
                </a:solidFill>
              </a:rPr>
              <a:t>about half of them should be ready for patient treatment before the end of 2015.</a:t>
            </a:r>
            <a:endParaRPr lang="en-US" sz="12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3207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9993" indent="-296151"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84605" indent="-236921"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58447" indent="-236921"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32289" indent="-236921" eaLnBrk="0" hangingPunct="0"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1228946-5F31-48C8-92D6-5A200BF38C8A}" type="slidenum">
              <a:rPr lang="de-DE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61</a:t>
            </a:fld>
            <a:endParaRPr lang="de-DE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38575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685" y="4861155"/>
            <a:ext cx="5205932" cy="4605821"/>
          </a:xfrm>
        </p:spPr>
        <p:txBody>
          <a:bodyPr/>
          <a:lstStyle/>
          <a:p>
            <a:pPr eaLnBrk="1" hangingPunct="1">
              <a:defRPr/>
            </a:pPr>
            <a:endParaRPr noProof="1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191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77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92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7C623-8B73-4ECB-A86D-32FCA6C8965A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88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24/06/15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G.Battistoni, NN2015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37C1F-C821-4371-BE69-2EBB5D9488C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 userDrawn="1"/>
        </p:nvSpPr>
        <p:spPr>
          <a:xfrm>
            <a:off x="0" y="-23830"/>
            <a:ext cx="9144000" cy="10287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cxnSp>
        <p:nvCxnSpPr>
          <p:cNvPr id="14" name="Shape 14"/>
          <p:cNvCxnSpPr/>
          <p:nvPr/>
        </p:nvCxnSpPr>
        <p:spPr>
          <a:xfrm>
            <a:off x="0" y="1004870"/>
            <a:ext cx="9144000" cy="1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61258" y="186967"/>
            <a:ext cx="8229600" cy="607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defRPr sz="3600"/>
            </a:lvl1pPr>
            <a:lvl2pPr rtl="0">
              <a:defRPr sz="3600"/>
            </a:lvl2pPr>
            <a:lvl3pPr rtl="0">
              <a:defRPr sz="3600"/>
            </a:lvl3pPr>
            <a:lvl4pPr rtl="0">
              <a:defRPr sz="3600"/>
            </a:lvl4pPr>
            <a:lvl5pPr rtl="0">
              <a:defRPr sz="3600"/>
            </a:lvl5pPr>
            <a:lvl6pPr rtl="0">
              <a:defRPr sz="3600"/>
            </a:lvl6pPr>
            <a:lvl7pPr rtl="0">
              <a:defRPr sz="3600"/>
            </a:lvl7pPr>
            <a:lvl8pPr rtl="0">
              <a:defRPr sz="3600"/>
            </a:lvl8pPr>
            <a:lvl9pPr rtl="0">
              <a:defRPr sz="3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114299" y="1215667"/>
            <a:ext cx="8833757" cy="5201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25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userDrawn="1">
  <p:cSld name="title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9"/>
          <p:cNvCxnSpPr/>
          <p:nvPr userDrawn="1"/>
        </p:nvCxnSpPr>
        <p:spPr>
          <a:xfrm>
            <a:off x="0" y="1004870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Shape 13"/>
          <p:cNvSpPr/>
          <p:nvPr userDrawn="1"/>
        </p:nvSpPr>
        <p:spPr>
          <a:xfrm>
            <a:off x="-1" y="-23830"/>
            <a:ext cx="9144001" cy="10287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7" name="Shape 15"/>
          <p:cNvSpPr txBox="1">
            <a:spLocks noGrp="1"/>
          </p:cNvSpPr>
          <p:nvPr>
            <p:ph type="title"/>
          </p:nvPr>
        </p:nvSpPr>
        <p:spPr>
          <a:xfrm>
            <a:off x="261257" y="186967"/>
            <a:ext cx="8425515" cy="607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defRPr sz="3600"/>
            </a:lvl1pPr>
            <a:lvl2pPr rtl="0">
              <a:defRPr sz="3600"/>
            </a:lvl2pPr>
            <a:lvl3pPr rtl="0">
              <a:defRPr sz="3600"/>
            </a:lvl3pPr>
            <a:lvl4pPr rtl="0">
              <a:defRPr sz="3600"/>
            </a:lvl4pPr>
            <a:lvl5pPr rtl="0">
              <a:defRPr sz="3600"/>
            </a:lvl5pPr>
            <a:lvl6pPr rtl="0">
              <a:defRPr sz="3600"/>
            </a:lvl6pPr>
            <a:lvl7pPr rtl="0">
              <a:defRPr sz="3600"/>
            </a:lvl7pPr>
            <a:lvl8pPr rtl="0">
              <a:defRPr sz="3600"/>
            </a:lvl8pPr>
            <a:lvl9pPr rtl="0"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167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06495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de-DE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de-DE" smtClean="0"/>
              <a:t>Fare clic per modificare gli stili del testo dello schema</a:t>
            </a:r>
          </a:p>
          <a:p>
            <a:pPr lvl="1"/>
            <a:r>
              <a:rPr lang="de-DE" smtClean="0"/>
              <a:t>Secondo livello</a:t>
            </a:r>
          </a:p>
          <a:p>
            <a:pPr lvl="2"/>
            <a:r>
              <a:rPr lang="de-DE" smtClean="0"/>
              <a:t>Terzo livello</a:t>
            </a:r>
          </a:p>
          <a:p>
            <a:pPr lvl="3"/>
            <a:r>
              <a:rPr lang="de-DE" smtClean="0"/>
              <a:t>Quarto livello</a:t>
            </a:r>
          </a:p>
          <a:p>
            <a:pPr lvl="4"/>
            <a:r>
              <a:rPr lang="de-DE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de-DE" smtClean="0"/>
              <a:t>Fare clic per modificare gli stili del testo dello schema</a:t>
            </a:r>
          </a:p>
          <a:p>
            <a:pPr lvl="1"/>
            <a:r>
              <a:rPr lang="de-DE" smtClean="0"/>
              <a:t>Secondo livello</a:t>
            </a:r>
          </a:p>
          <a:p>
            <a:pPr lvl="2"/>
            <a:r>
              <a:rPr lang="de-DE" smtClean="0"/>
              <a:t>Terzo livello</a:t>
            </a:r>
          </a:p>
          <a:p>
            <a:pPr lvl="3"/>
            <a:r>
              <a:rPr lang="de-DE" smtClean="0"/>
              <a:t>Quarto livello</a:t>
            </a:r>
          </a:p>
          <a:p>
            <a:pPr lvl="4"/>
            <a:r>
              <a:rPr lang="de-DE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de-DE" smtClean="0"/>
              <a:t>Fare clic per modificare gli stili del testo dello schema</a:t>
            </a:r>
          </a:p>
          <a:p>
            <a:pPr lvl="1"/>
            <a:r>
              <a:rPr lang="de-DE" smtClean="0"/>
              <a:t>Secondo livello</a:t>
            </a:r>
          </a:p>
          <a:p>
            <a:pPr lvl="2"/>
            <a:r>
              <a:rPr lang="de-DE" smtClean="0"/>
              <a:t>Terzo livello</a:t>
            </a:r>
          </a:p>
          <a:p>
            <a:pPr lvl="3"/>
            <a:r>
              <a:rPr lang="de-DE" smtClean="0"/>
              <a:t>Quarto livello</a:t>
            </a:r>
          </a:p>
          <a:p>
            <a:pPr lvl="4"/>
            <a:r>
              <a:rPr lang="de-DE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G.Battistoni, NN2015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8DD7A4E-621C-3C45-A441-7AEDAB7FA22F}" type="slidenum">
              <a:rPr lang="it-IT"/>
              <a:pPr/>
              <a:t>‹#›</a:t>
            </a:fld>
            <a:endParaRPr lang="it-IT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24/06/15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14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528" y="1124744"/>
            <a:ext cx="8447088" cy="25384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384" y="3789040"/>
            <a:ext cx="8447088" cy="23762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6876256" y="6540384"/>
            <a:ext cx="1905000" cy="246863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pPr>
              <a:defRPr/>
            </a:pPr>
            <a:r>
              <a:rPr lang="en-US" smtClean="0"/>
              <a:t>08/06/2015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536432"/>
            <a:ext cx="2895600" cy="27694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/>
              <a:t>G. Battistoni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79512" y="6545928"/>
            <a:ext cx="1905000" cy="246863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pPr>
              <a:defRPr/>
            </a:pPr>
            <a:fld id="{010085E2-8C7E-47EE-8FC4-0CA80CAA0B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77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7B013F8-D6A5-BE4A-AB49-A76FA6F1F8E9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10/03/16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75D73-0F6E-3C42-A77E-7E286E7AA5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056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 userDrawn="1"/>
        </p:nvSpPr>
        <p:spPr bwMode="auto">
          <a:xfrm>
            <a:off x="611560" y="6309320"/>
            <a:ext cx="7929587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1400" dirty="0" smtClean="0">
                <a:solidFill>
                  <a:srgbClr val="FFFFFF"/>
                </a:solidFill>
                <a:latin typeface="Arial" pitchFamily="34" charset="0"/>
              </a:rPr>
              <a:t>“</a:t>
            </a:r>
            <a:r>
              <a:rPr lang="en-US" altLang="it-IT" sz="1400" dirty="0" smtClean="0">
                <a:solidFill>
                  <a:srgbClr val="FFFFFF"/>
                </a:solidFill>
                <a:latin typeface="Arial" pitchFamily="34" charset="0"/>
              </a:rPr>
              <a:t>Physics is like sex: sure, it may give some practical results, but that's not why we do it.</a:t>
            </a:r>
            <a:r>
              <a:rPr lang="it-IT" altLang="it-IT" sz="1400" dirty="0" smtClean="0">
                <a:solidFill>
                  <a:srgbClr val="FFFFFF"/>
                </a:solidFill>
                <a:latin typeface="Arial" pitchFamily="34" charset="0"/>
              </a:rPr>
              <a:t> ”</a:t>
            </a:r>
            <a:endParaRPr lang="it-IT" sz="1400" dirty="0" smtClean="0">
              <a:solidFill>
                <a:srgbClr val="FFFFFF"/>
              </a:solidFill>
              <a:latin typeface="Arial" pitchFamily="34" charset="0"/>
            </a:endParaRPr>
          </a:p>
          <a:p>
            <a:pPr algn="r">
              <a:defRPr/>
            </a:pPr>
            <a:r>
              <a:rPr lang="it-IT" sz="1400" dirty="0" smtClean="0">
                <a:solidFill>
                  <a:srgbClr val="FFFFFF"/>
                </a:solidFill>
                <a:latin typeface="Arial" pitchFamily="34" charset="0"/>
              </a:rPr>
              <a:t>R. </a:t>
            </a:r>
            <a:r>
              <a:rPr lang="it-IT" sz="1400" dirty="0" err="1" smtClean="0">
                <a:solidFill>
                  <a:srgbClr val="FFFFFF"/>
                </a:solidFill>
                <a:latin typeface="Arial" pitchFamily="34" charset="0"/>
              </a:rPr>
              <a:t>Feynmann</a:t>
            </a:r>
            <a:r>
              <a:rPr lang="it-IT" sz="1400" dirty="0" smtClean="0">
                <a:solidFill>
                  <a:srgbClr val="FFFFFF"/>
                </a:solidFill>
                <a:latin typeface="Arial" pitchFamily="34" charset="0"/>
              </a:rPr>
              <a:t>\</a:t>
            </a:r>
            <a:endParaRPr lang="it-IT" sz="14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" name="CasellaDiTesto 3"/>
          <p:cNvSpPr txBox="1">
            <a:spLocks noChangeArrowheads="1"/>
          </p:cNvSpPr>
          <p:nvPr userDrawn="1"/>
        </p:nvSpPr>
        <p:spPr bwMode="auto">
          <a:xfrm>
            <a:off x="251520" y="4365104"/>
            <a:ext cx="5387975" cy="554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3000" dirty="0" err="1" smtClean="0">
                <a:solidFill>
                  <a:srgbClr val="FFFFFF"/>
                </a:solidFill>
                <a:latin typeface="Arial" pitchFamily="34" charset="0"/>
              </a:rPr>
              <a:t>Thank</a:t>
            </a:r>
            <a:r>
              <a:rPr lang="it-IT" sz="3000" baseline="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it-IT" sz="3000" baseline="0" dirty="0" err="1" smtClean="0">
                <a:solidFill>
                  <a:srgbClr val="FFFFFF"/>
                </a:solidFill>
                <a:latin typeface="Arial" pitchFamily="34" charset="0"/>
              </a:rPr>
              <a:t>you</a:t>
            </a:r>
            <a:r>
              <a:rPr lang="it-IT" sz="3000" baseline="0" dirty="0" smtClean="0">
                <a:solidFill>
                  <a:srgbClr val="FFFFFF"/>
                </a:solidFill>
                <a:latin typeface="Arial" pitchFamily="34" charset="0"/>
              </a:rPr>
              <a:t> for the </a:t>
            </a:r>
            <a:r>
              <a:rPr lang="it-IT" sz="3000" baseline="0" dirty="0" err="1" smtClean="0">
                <a:solidFill>
                  <a:srgbClr val="FFFFFF"/>
                </a:solidFill>
                <a:latin typeface="Arial" pitchFamily="34" charset="0"/>
              </a:rPr>
              <a:t>attention</a:t>
            </a:r>
            <a:endParaRPr lang="it-IT" sz="30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22544"/>
      </p:ext>
    </p:extLst>
  </p:cSld>
  <p:clrMapOvr>
    <a:masterClrMapping/>
  </p:clrMapOvr>
  <p:transition xmlns:p14="http://schemas.microsoft.com/office/powerpoint/2010/main" spd="med">
    <p:fade/>
  </p:transition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tito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 userDrawn="1"/>
        </p:nvSpPr>
        <p:spPr bwMode="auto">
          <a:xfrm>
            <a:off x="251520" y="4365104"/>
            <a:ext cx="5387975" cy="554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3000" dirty="0" err="1" smtClean="0">
                <a:solidFill>
                  <a:srgbClr val="FFFFFF"/>
                </a:solidFill>
                <a:latin typeface="Arial" pitchFamily="34" charset="0"/>
              </a:rPr>
              <a:t>Thank</a:t>
            </a:r>
            <a:r>
              <a:rPr lang="it-IT" sz="3000" baseline="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it-IT" sz="3000" baseline="0" dirty="0" err="1" smtClean="0">
                <a:solidFill>
                  <a:srgbClr val="FFFFFF"/>
                </a:solidFill>
                <a:latin typeface="Arial" pitchFamily="34" charset="0"/>
              </a:rPr>
              <a:t>you</a:t>
            </a:r>
            <a:r>
              <a:rPr lang="it-IT" sz="3000" baseline="0" dirty="0" smtClean="0">
                <a:solidFill>
                  <a:srgbClr val="FFFFFF"/>
                </a:solidFill>
                <a:latin typeface="Arial" pitchFamily="34" charset="0"/>
              </a:rPr>
              <a:t> for the </a:t>
            </a:r>
            <a:r>
              <a:rPr lang="it-IT" sz="3000" baseline="0" dirty="0" err="1" smtClean="0">
                <a:solidFill>
                  <a:srgbClr val="FFFFFF"/>
                </a:solidFill>
                <a:latin typeface="Arial" pitchFamily="34" charset="0"/>
              </a:rPr>
              <a:t>attention</a:t>
            </a:r>
            <a:endParaRPr lang="it-IT" sz="30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61654"/>
      </p:ext>
    </p:extLst>
  </p:cSld>
  <p:clrMapOvr>
    <a:masterClrMapping/>
  </p:clrMapOvr>
  <p:transition xmlns:p14="http://schemas.microsoft.com/office/powerpoint/2010/main" spd="med">
    <p:fade/>
  </p:transition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76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 userDrawn="1"/>
        </p:nvSpPr>
        <p:spPr>
          <a:xfrm>
            <a:off x="0" y="-23830"/>
            <a:ext cx="9144000" cy="10287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61258" y="186967"/>
            <a:ext cx="8229600" cy="607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defRPr sz="3600"/>
            </a:lvl1pPr>
            <a:lvl2pPr rtl="0">
              <a:defRPr sz="3600"/>
            </a:lvl2pPr>
            <a:lvl3pPr rtl="0">
              <a:defRPr sz="3600"/>
            </a:lvl3pPr>
            <a:lvl4pPr rtl="0">
              <a:defRPr sz="3600"/>
            </a:lvl4pPr>
            <a:lvl5pPr rtl="0">
              <a:defRPr sz="3600"/>
            </a:lvl5pPr>
            <a:lvl6pPr rtl="0">
              <a:defRPr sz="3600"/>
            </a:lvl6pPr>
            <a:lvl7pPr rtl="0">
              <a:defRPr sz="3600"/>
            </a:lvl7pPr>
            <a:lvl8pPr rtl="0">
              <a:defRPr sz="3600"/>
            </a:lvl8pPr>
            <a:lvl9pPr rtl="0">
              <a:defRPr sz="3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114299" y="1215667"/>
            <a:ext cx="8833757" cy="5201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17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59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480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495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074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February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18th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35635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: M.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Bruzzi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–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of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Firenze and INFN Firenze - Trento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28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userDrawn="1">
  <p:cSld name="title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9"/>
          <p:cNvCxnSpPr/>
          <p:nvPr userDrawn="1"/>
        </p:nvCxnSpPr>
        <p:spPr>
          <a:xfrm>
            <a:off x="0" y="1004870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Shape 13"/>
          <p:cNvSpPr/>
          <p:nvPr userDrawn="1"/>
        </p:nvSpPr>
        <p:spPr>
          <a:xfrm>
            <a:off x="-1" y="-23830"/>
            <a:ext cx="9144001" cy="10287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7" name="Shape 15"/>
          <p:cNvSpPr txBox="1">
            <a:spLocks noGrp="1"/>
          </p:cNvSpPr>
          <p:nvPr>
            <p:ph type="title"/>
          </p:nvPr>
        </p:nvSpPr>
        <p:spPr>
          <a:xfrm>
            <a:off x="261257" y="186967"/>
            <a:ext cx="8425515" cy="607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defRPr sz="3600"/>
            </a:lvl1pPr>
            <a:lvl2pPr rtl="0">
              <a:defRPr sz="3600"/>
            </a:lvl2pPr>
            <a:lvl3pPr rtl="0">
              <a:defRPr sz="3600"/>
            </a:lvl3pPr>
            <a:lvl4pPr rtl="0">
              <a:defRPr sz="3600"/>
            </a:lvl4pPr>
            <a:lvl5pPr rtl="0">
              <a:defRPr sz="3600"/>
            </a:lvl5pPr>
            <a:lvl6pPr rtl="0">
              <a:defRPr sz="3600"/>
            </a:lvl6pPr>
            <a:lvl7pPr rtl="0">
              <a:defRPr sz="3600"/>
            </a:lvl7pPr>
            <a:lvl8pPr rtl="0">
              <a:defRPr sz="3600"/>
            </a:lvl8pPr>
            <a:lvl9pPr rtl="0"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49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1B41-1323-EA46-9973-201DC73B7F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10/03/16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C668-D27C-2240-A6C6-59594CB2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668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476027"/>
            <a:ext cx="3276600" cy="2468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08/06/2015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Battistoni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476027"/>
            <a:ext cx="2438400" cy="246863"/>
          </a:xfrm>
          <a:prstGeom prst="rect">
            <a:avLst/>
          </a:prstGeom>
        </p:spPr>
        <p:txBody>
          <a:bodyPr/>
          <a:lstStyle/>
          <a:p>
            <a:fld id="{E3AC184A-B3B0-45E0-921E-2F1139A15F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08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 userDrawn="1"/>
        </p:nvSpPr>
        <p:spPr bwMode="auto">
          <a:xfrm>
            <a:off x="251520" y="4509120"/>
            <a:ext cx="5387975" cy="554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3000" dirty="0" err="1" smtClean="0">
                <a:solidFill>
                  <a:srgbClr val="FFFFFF"/>
                </a:solidFill>
                <a:latin typeface="Arial" pitchFamily="34" charset="0"/>
              </a:rPr>
              <a:t>Thank</a:t>
            </a:r>
            <a:r>
              <a:rPr lang="it-IT" sz="3000" baseline="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it-IT" sz="3000" baseline="0" dirty="0" err="1" smtClean="0">
                <a:solidFill>
                  <a:srgbClr val="FFFFFF"/>
                </a:solidFill>
                <a:latin typeface="Arial" pitchFamily="34" charset="0"/>
              </a:rPr>
              <a:t>you</a:t>
            </a:r>
            <a:r>
              <a:rPr lang="it-IT" sz="3000" baseline="0" dirty="0" smtClean="0">
                <a:solidFill>
                  <a:srgbClr val="FFFFFF"/>
                </a:solidFill>
                <a:latin typeface="Arial" pitchFamily="34" charset="0"/>
              </a:rPr>
              <a:t> for the </a:t>
            </a:r>
            <a:r>
              <a:rPr lang="it-IT" sz="3000" baseline="0" dirty="0" err="1" smtClean="0">
                <a:solidFill>
                  <a:srgbClr val="FFFFFF"/>
                </a:solidFill>
                <a:latin typeface="Arial" pitchFamily="34" charset="0"/>
              </a:rPr>
              <a:t>attention</a:t>
            </a:r>
            <a:endParaRPr lang="it-IT" sz="30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7411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userDrawn="1">
  <p:cSld name="title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9"/>
          <p:cNvCxnSpPr/>
          <p:nvPr userDrawn="1"/>
        </p:nvCxnSpPr>
        <p:spPr>
          <a:xfrm>
            <a:off x="0" y="1004870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Shape 13"/>
          <p:cNvSpPr/>
          <p:nvPr userDrawn="1"/>
        </p:nvSpPr>
        <p:spPr>
          <a:xfrm>
            <a:off x="-1" y="-23830"/>
            <a:ext cx="9144001" cy="10287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7" name="Shape 15"/>
          <p:cNvSpPr txBox="1">
            <a:spLocks noGrp="1"/>
          </p:cNvSpPr>
          <p:nvPr>
            <p:ph type="title"/>
          </p:nvPr>
        </p:nvSpPr>
        <p:spPr>
          <a:xfrm>
            <a:off x="261257" y="186967"/>
            <a:ext cx="8425515" cy="607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defRPr sz="3600">
                <a:solidFill>
                  <a:srgbClr val="FFFFFF"/>
                </a:solidFill>
              </a:defRPr>
            </a:lvl1pPr>
            <a:lvl2pPr rtl="0">
              <a:defRPr sz="3600"/>
            </a:lvl2pPr>
            <a:lvl3pPr rtl="0">
              <a:defRPr sz="3600"/>
            </a:lvl3pPr>
            <a:lvl4pPr rtl="0">
              <a:defRPr sz="3600"/>
            </a:lvl4pPr>
            <a:lvl5pPr rtl="0">
              <a:defRPr sz="3600"/>
            </a:lvl5pPr>
            <a:lvl6pPr rtl="0">
              <a:defRPr sz="3600"/>
            </a:lvl6pPr>
            <a:lvl7pPr rtl="0">
              <a:defRPr sz="3600"/>
            </a:lvl7pPr>
            <a:lvl8pPr rtl="0">
              <a:defRPr sz="3600"/>
            </a:lvl8pPr>
            <a:lvl9pPr rtl="0"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204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52070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44004" y="6568977"/>
            <a:ext cx="2289048" cy="2899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en-US" smtClean="0"/>
              <a:t>24/06/15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8648" y="6568977"/>
            <a:ext cx="3505200" cy="28990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smtClean="0"/>
              <a:t>G.Battistoni, NN2015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648" y="6568977"/>
            <a:ext cx="1981200" cy="2899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E3AC184A-B3B0-45E0-921E-2F1139A15F7A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86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theme" Target="../theme/theme15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0" name="Freeform 14"/>
          <p:cNvSpPr>
            <a:spLocks/>
          </p:cNvSpPr>
          <p:nvPr/>
        </p:nvSpPr>
        <p:spPr bwMode="auto">
          <a:xfrm>
            <a:off x="4572000" y="3429000"/>
            <a:ext cx="4572000" cy="3429000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accent2">
                  <a:gamma/>
                  <a:tint val="60000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fr-FR" sz="2000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6050"/>
            <a:ext cx="7772400" cy="462307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52941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6027"/>
            <a:ext cx="32766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1000" b="0" smtClean="0">
                <a:solidFill>
                  <a:schemeClr val="tx1"/>
                </a:solidFill>
                <a:latin typeface="Arial Unicode MS" pitchFamily="34" charset="-128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24/06/15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76027"/>
            <a:ext cx="29718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spcBef>
                <a:spcPct val="0"/>
              </a:spcBef>
              <a:defRPr sz="1000" b="0">
                <a:solidFill>
                  <a:schemeClr val="tx1"/>
                </a:solidFill>
                <a:latin typeface="Arial Unicode MS" pitchFamily="34" charset="-128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G.Battistoni, NN2015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76027"/>
            <a:ext cx="24384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000" b="0" smtClean="0">
                <a:solidFill>
                  <a:schemeClr val="tx1"/>
                </a:solidFill>
                <a:latin typeface="Arial Unicode MS" pitchFamily="34" charset="-128"/>
                <a:ea typeface="ＭＳ Ｐゴシック" charset="-128"/>
              </a:defRPr>
            </a:lvl1pPr>
          </a:lstStyle>
          <a:p>
            <a:pPr>
              <a:defRPr/>
            </a:pPr>
            <a:fld id="{0D2E345C-BA6E-487A-BA6D-1C8874DE7F5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720"/>
            <a:ext cx="843528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2" name="Rectangle 10"/>
          <p:cNvSpPr>
            <a:spLocks noChangeAspect="1" noChangeArrowheads="1"/>
          </p:cNvSpPr>
          <p:nvPr/>
        </p:nvSpPr>
        <p:spPr bwMode="auto">
          <a:xfrm>
            <a:off x="4824157" y="6682009"/>
            <a:ext cx="2931" cy="317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fr-FR" sz="2000">
              <a:solidFill>
                <a:srgbClr val="0000FF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23" r:id="rId1"/>
    <p:sldLayoutId id="2147486547" r:id="rId2"/>
    <p:sldLayoutId id="2147486548" r:id="rId3"/>
    <p:sldLayoutId id="2147486644" r:id="rId4"/>
    <p:sldLayoutId id="2147486645" r:id="rId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MS PGothic" pitchFamily="34" charset="-128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MS PGothic" pitchFamily="34" charset="-128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MS PGothic" pitchFamily="34" charset="-128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l"/>
        <a:defRPr sz="2000">
          <a:solidFill>
            <a:srgbClr val="FFFFF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>
          <a:solidFill>
            <a:srgbClr val="FFFFF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l"/>
        <a:defRPr>
          <a:solidFill>
            <a:srgbClr val="FFFFFF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>
          <a:solidFill>
            <a:srgbClr val="FFFFFF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>
          <a:solidFill>
            <a:srgbClr val="FFFFFF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>
          <a:solidFill>
            <a:schemeClr val="fol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>
          <a:solidFill>
            <a:schemeClr val="fol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>
          <a:solidFill>
            <a:schemeClr val="fol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>
          <a:solidFill>
            <a:schemeClr val="folHlink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51520" y="6585924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412776"/>
            <a:ext cx="852487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565726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484784"/>
            <a:ext cx="852487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72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36" r:id="rId1"/>
    <p:sldLayoutId id="2147486637" r:id="rId2"/>
    <p:sldLayoutId id="2147486638" r:id="rId3"/>
    <p:sldLayoutId id="2147486639" r:id="rId4"/>
    <p:sldLayoutId id="2147486640" r:id="rId5"/>
    <p:sldLayoutId id="2147486641" r:id="rId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  <a:latin typeface="Arial" pitchFamily="34" charset="0"/>
              </a:rPr>
              <a:t>G.Battistoni, NN2015</a:t>
            </a:r>
            <a:endParaRPr lang="de-DE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052736"/>
            <a:ext cx="852487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das Titelformat zu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3" r:id="rId1"/>
    <p:sldLayoutId id="2147486534" r:id="rId2"/>
    <p:sldLayoutId id="2147486646" r:id="rId3"/>
    <p:sldLayoutId id="2147486647" r:id="rId4"/>
  </p:sldLayoutIdLst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16632"/>
            <a:ext cx="777240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66294"/>
            <a:ext cx="23622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0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24/06/15</a:t>
            </a:r>
            <a:endParaRPr lang="en-GB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66294"/>
            <a:ext cx="28956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10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 smtClean="0"/>
              <a:t>G.Battistoni, NN2015</a:t>
            </a:r>
            <a:endParaRPr lang="en-GB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76519"/>
            <a:ext cx="25908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2904401-A90D-46ED-917E-9B0A483129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764704"/>
            <a:ext cx="874008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24586" name="Rectangle 10"/>
          <p:cNvSpPr>
            <a:spLocks noChangeAspect="1" noChangeArrowheads="1"/>
          </p:cNvSpPr>
          <p:nvPr userDrawn="1"/>
        </p:nvSpPr>
        <p:spPr bwMode="auto">
          <a:xfrm>
            <a:off x="4824413" y="6681788"/>
            <a:ext cx="3175" cy="317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30" r:id="rId1"/>
    <p:sldLayoutId id="2147486531" r:id="rId2"/>
    <p:sldLayoutId id="2147486536" r:id="rId3"/>
    <p:sldLayoutId id="2147486553" r:id="rId4"/>
    <p:sldLayoutId id="2147486630" r:id="rId5"/>
    <p:sldLayoutId id="2147486633" r:id="rId6"/>
    <p:sldLayoutId id="2147486634" r:id="rId7"/>
    <p:sldLayoutId id="2147486648" r:id="rId8"/>
    <p:sldLayoutId id="2147486649" r:id="rId9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j-ea"/>
          <a:cs typeface="Arial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1000"/>
        <a:buFont typeface="Arial"/>
        <a:buChar char="•"/>
        <a:defRPr sz="20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>
          <a:solidFill>
            <a:srgbClr val="00FF99"/>
          </a:solidFill>
          <a:latin typeface="Arial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l"/>
        <a:defRPr>
          <a:solidFill>
            <a:schemeClr val="tx1"/>
          </a:solidFill>
          <a:latin typeface="Arial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Arial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Arial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774645" y="6610350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124744"/>
            <a:ext cx="852487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 smtClean="0"/>
              <a:t>Klicken Sie, um die Formate des Vorlagentextes zu bearbeiten</a:t>
            </a:r>
          </a:p>
          <a:p>
            <a:pPr lvl="1"/>
            <a:r>
              <a:rPr lang="de-DE" altLang="it-IT" smtClean="0"/>
              <a:t>Zweite Ebene</a:t>
            </a:r>
          </a:p>
          <a:p>
            <a:pPr lvl="2"/>
            <a:r>
              <a:rPr lang="de-DE" altLang="it-IT" smtClean="0"/>
              <a:t>Dritte Ebene</a:t>
            </a:r>
          </a:p>
          <a:p>
            <a:pPr lvl="3"/>
            <a:r>
              <a:rPr lang="de-DE" altLang="it-IT" smtClean="0"/>
              <a:t>Vierte Ebene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 smtClean="0"/>
              <a:t>Klicken Sie, um das Titelformat zu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800975" y="6586681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 smtClean="0"/>
              <a:t>Klicken Sie, um die Formate des Vorlagentextes zu bearbeiten</a:t>
            </a:r>
          </a:p>
          <a:p>
            <a:pPr lvl="1"/>
            <a:r>
              <a:rPr lang="de-DE" altLang="it-IT" smtClean="0"/>
              <a:t>Zweite Ebene</a:t>
            </a:r>
          </a:p>
          <a:p>
            <a:pPr lvl="2"/>
            <a:r>
              <a:rPr lang="de-DE" altLang="it-IT" smtClean="0"/>
              <a:t>Dritte Ebene</a:t>
            </a:r>
          </a:p>
          <a:p>
            <a:pPr lvl="3"/>
            <a:r>
              <a:rPr lang="de-DE" altLang="it-IT" smtClean="0"/>
              <a:t>Vierte Ebene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 smtClean="0"/>
              <a:t>Klicken Sie, um das Titelformat zu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grpSp>
        <p:nvGrpSpPr>
          <p:cNvPr id="76803" name="Group 3"/>
          <p:cNvGrpSpPr>
            <a:grpSpLocks/>
          </p:cNvGrpSpPr>
          <p:nvPr/>
        </p:nvGrpSpPr>
        <p:grpSpPr bwMode="auto">
          <a:xfrm>
            <a:off x="0" y="0"/>
            <a:ext cx="9144000" cy="6553200"/>
            <a:chOff x="0" y="0"/>
            <a:chExt cx="5760" cy="4128"/>
          </a:xfrm>
        </p:grpSpPr>
        <p:sp>
          <p:nvSpPr>
            <p:cNvPr id="76805" name="Line 5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6806" name="Line 6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6807" name="Picture 7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80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583363"/>
            <a:ext cx="1905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</a:rPr>
              <a:t>24/06/15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463" y="6583363"/>
            <a:ext cx="5305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</a:rPr>
              <a:t>G.Battistoni, NN2015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681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8488" y="6581775"/>
            <a:ext cx="9255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2485ABA-BE79-4B5A-A4D0-9FBC7913A09F}" type="slidenum">
              <a:rPr lang="en-US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>
    <p:random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800975" y="6610350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124744"/>
            <a:ext cx="852487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 sz="1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51520" y="6610350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b="0" smtClean="0">
                <a:solidFill>
                  <a:srgbClr val="000000"/>
                </a:solidFill>
              </a:rPr>
              <a:t>G.Battistoni, NN2015</a:t>
            </a:r>
            <a:endParaRPr lang="de-DE" b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196752"/>
            <a:ext cx="852487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png"/><Relationship Id="rId7" Type="http://schemas.microsoft.com/office/2007/relationships/hdphoto" Target="../media/hdphoto1.wdp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tiff"/><Relationship Id="rId5" Type="http://schemas.openxmlformats.org/officeDocument/2006/relationships/image" Target="../media/image6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hyperlink" Target="http://blog.lesoir.be/salledesprofs/files/2011/12/ucl.jpg" TargetMode="External"/><Relationship Id="rId12" Type="http://schemas.openxmlformats.org/officeDocument/2006/relationships/image" Target="../media/image8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8" Type="http://schemas.microsoft.com/office/2007/relationships/hdphoto" Target="../media/hdphoto2.wdp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25.png"/><Relationship Id="rId7" Type="http://schemas.openxmlformats.org/officeDocument/2006/relationships/hyperlink" Target="http://www.tu-dresden.de/" TargetMode="External"/><Relationship Id="rId8" Type="http://schemas.openxmlformats.org/officeDocument/2006/relationships/image" Target="../media/image94.jpeg"/><Relationship Id="rId9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6" Type="http://schemas.openxmlformats.org/officeDocument/2006/relationships/image" Target="../media/image101.jpeg"/><Relationship Id="rId7" Type="http://schemas.openxmlformats.org/officeDocument/2006/relationships/image" Target="../media/image102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9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wmf"/><Relationship Id="rId7" Type="http://schemas.openxmlformats.org/officeDocument/2006/relationships/image" Target="../media/image16.jpeg"/><Relationship Id="rId8" Type="http://schemas.openxmlformats.org/officeDocument/2006/relationships/oleObject" Target="../embeddings/oleObject2.bin"/><Relationship Id="rId9" Type="http://schemas.openxmlformats.org/officeDocument/2006/relationships/image" Target="../media/image14.wmf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27.png"/><Relationship Id="rId5" Type="http://schemas.openxmlformats.org/officeDocument/2006/relationships/image" Target="../media/image136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4" Type="http://schemas.openxmlformats.org/officeDocument/2006/relationships/image" Target="../media/image139.jpeg"/><Relationship Id="rId5" Type="http://schemas.openxmlformats.org/officeDocument/2006/relationships/image" Target="../media/image140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ti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ti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sellaDiTesto 1"/>
          <p:cNvSpPr txBox="1">
            <a:spLocks noChangeArrowheads="1"/>
          </p:cNvSpPr>
          <p:nvPr/>
        </p:nvSpPr>
        <p:spPr bwMode="auto">
          <a:xfrm>
            <a:off x="-992188" y="94615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it-IT" b="0" smtClean="0">
              <a:solidFill>
                <a:srgbClr val="000000"/>
              </a:solidFill>
            </a:endParaRPr>
          </a:p>
        </p:txBody>
      </p:sp>
      <p:sp>
        <p:nvSpPr>
          <p:cNvPr id="5123" name="CasellaDiTesto 2"/>
          <p:cNvSpPr txBox="1">
            <a:spLocks noChangeArrowheads="1"/>
          </p:cNvSpPr>
          <p:nvPr/>
        </p:nvSpPr>
        <p:spPr bwMode="auto">
          <a:xfrm>
            <a:off x="107504" y="4005064"/>
            <a:ext cx="87849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800" dirty="0" err="1" smtClean="0">
                <a:solidFill>
                  <a:srgbClr val="FFFF00"/>
                </a:solidFill>
              </a:rPr>
              <a:t>Charged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Particle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Therapy</a:t>
            </a:r>
            <a:r>
              <a:rPr lang="it-IT" sz="2800" dirty="0" smtClean="0">
                <a:solidFill>
                  <a:srgbClr val="FFFF00"/>
                </a:solidFill>
              </a:rPr>
              <a:t> and </a:t>
            </a:r>
            <a:r>
              <a:rPr lang="it-IT" sz="2800" dirty="0" err="1" smtClean="0">
                <a:solidFill>
                  <a:srgbClr val="FFFF00"/>
                </a:solidFill>
              </a:rPr>
              <a:t>Nuclear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Physics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5124" name="CasellaDiTesto 4"/>
          <p:cNvSpPr txBox="1">
            <a:spLocks noChangeArrowheads="1"/>
          </p:cNvSpPr>
          <p:nvPr/>
        </p:nvSpPr>
        <p:spPr bwMode="auto">
          <a:xfrm>
            <a:off x="179512" y="4581128"/>
            <a:ext cx="280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 b="0" dirty="0" smtClean="0">
                <a:solidFill>
                  <a:srgbClr val="FFFFFF"/>
                </a:solidFill>
              </a:rPr>
              <a:t>Giuseppe Battistoni, </a:t>
            </a:r>
          </a:p>
          <a:p>
            <a:pPr eaLnBrk="1" hangingPunct="1"/>
            <a:r>
              <a:rPr lang="it-IT" sz="1800" b="0" dirty="0" smtClean="0">
                <a:solidFill>
                  <a:srgbClr val="FFFFFF"/>
                </a:solidFill>
              </a:rPr>
              <a:t>INFN, Milano, </a:t>
            </a:r>
            <a:r>
              <a:rPr lang="it-IT" sz="1800" b="0" dirty="0" err="1" smtClean="0">
                <a:solidFill>
                  <a:srgbClr val="FFFFFF"/>
                </a:solidFill>
              </a:rPr>
              <a:t>Italy</a:t>
            </a:r>
            <a:endParaRPr lang="it-IT" sz="1800" b="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 descr="infnlogo-official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517232"/>
            <a:ext cx="1349229" cy="912945"/>
          </a:xfrm>
          <a:prstGeom prst="rect">
            <a:avLst/>
          </a:prstGeom>
        </p:spPr>
      </p:pic>
      <p:pic>
        <p:nvPicPr>
          <p:cNvPr id="8" name="Picture 2" descr="C:\Users\celona\AppData\Local\Temp\rdh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45224"/>
            <a:ext cx="864096" cy="936104"/>
          </a:xfrm>
          <a:prstGeom prst="rect">
            <a:avLst/>
          </a:prstGeom>
          <a:noFill/>
          <a:ln w="28575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nlight 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651" y="5157192"/>
            <a:ext cx="1678925" cy="12130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31840" y="6159225"/>
            <a:ext cx="2808312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en-US" sz="1600" dirty="0">
                <a:solidFill>
                  <a:srgbClr val="0000FF"/>
                </a:solidFill>
              </a:rPr>
              <a:t>European </a:t>
            </a:r>
            <a:r>
              <a:rPr lang="en-US" sz="1600" dirty="0" smtClean="0">
                <a:solidFill>
                  <a:srgbClr val="0000FF"/>
                </a:solidFill>
              </a:rPr>
              <a:t>Network for </a:t>
            </a:r>
            <a:r>
              <a:rPr lang="en-US" sz="1600" dirty="0">
                <a:solidFill>
                  <a:srgbClr val="0000FF"/>
                </a:solidFill>
              </a:rPr>
              <a:t>Light </a:t>
            </a:r>
            <a:r>
              <a:rPr lang="en-US" sz="1600" dirty="0" smtClean="0">
                <a:solidFill>
                  <a:srgbClr val="0000FF"/>
                </a:solidFill>
              </a:rPr>
              <a:t>Ion </a:t>
            </a:r>
            <a:r>
              <a:rPr lang="en-US" sz="1600" dirty="0">
                <a:solidFill>
                  <a:srgbClr val="0000FF"/>
                </a:solidFill>
              </a:rPr>
              <a:t>Hadron </a:t>
            </a:r>
            <a:r>
              <a:rPr lang="en-US" sz="1600" dirty="0" smtClean="0">
                <a:solidFill>
                  <a:srgbClr val="0000FF"/>
                </a:solidFill>
              </a:rPr>
              <a:t>Therapy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12" name="Immagine 1" descr="CNAO_05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16632"/>
            <a:ext cx="4926877" cy="3284985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5317" y="0"/>
            <a:ext cx="419868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2239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P_pl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" y="953432"/>
            <a:ext cx="5924383" cy="5785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926138"/>
            <a:ext cx="3203848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Pure CSDA: MCS off; </a:t>
            </a:r>
            <a:r>
              <a:rPr lang="en-US" sz="2000" dirty="0" err="1" smtClean="0">
                <a:solidFill>
                  <a:srgbClr val="FF0000"/>
                </a:solidFill>
              </a:rPr>
              <a:t>nucl</a:t>
            </a:r>
            <a:r>
              <a:rPr lang="en-US" sz="2000" dirty="0" smtClean="0">
                <a:solidFill>
                  <a:srgbClr val="FF0000"/>
                </a:solidFill>
              </a:rPr>
              <a:t>. int. off; 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dE</a:t>
            </a:r>
            <a:r>
              <a:rPr lang="en-US" sz="2000" dirty="0" smtClean="0">
                <a:solidFill>
                  <a:srgbClr val="FF0000"/>
                </a:solidFill>
              </a:rPr>
              <a:t>/dx </a:t>
            </a:r>
            <a:r>
              <a:rPr lang="en-US" sz="2000" dirty="0" err="1" smtClean="0">
                <a:solidFill>
                  <a:srgbClr val="FF0000"/>
                </a:solidFill>
              </a:rPr>
              <a:t>fluct</a:t>
            </a:r>
            <a:r>
              <a:rPr lang="en-US" sz="2000" dirty="0" smtClean="0">
                <a:solidFill>
                  <a:srgbClr val="FF0000"/>
                </a:solidFill>
              </a:rPr>
              <a:t>. off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2026002"/>
            <a:ext cx="3203848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MCS on; </a:t>
            </a:r>
          </a:p>
          <a:p>
            <a:r>
              <a:rPr lang="en-US" sz="2000" dirty="0" err="1" smtClean="0">
                <a:solidFill>
                  <a:srgbClr val="008000"/>
                </a:solidFill>
              </a:rPr>
              <a:t>nucl</a:t>
            </a:r>
            <a:r>
              <a:rPr lang="en-US" sz="2000" dirty="0" smtClean="0">
                <a:solidFill>
                  <a:srgbClr val="008000"/>
                </a:solidFill>
              </a:rPr>
              <a:t>. int. off; </a:t>
            </a:r>
          </a:p>
          <a:p>
            <a:r>
              <a:rPr lang="en-US" sz="2000" dirty="0" err="1" smtClean="0">
                <a:solidFill>
                  <a:srgbClr val="008000"/>
                </a:solidFill>
              </a:rPr>
              <a:t>dE</a:t>
            </a:r>
            <a:r>
              <a:rPr lang="en-US" sz="2000" dirty="0" smtClean="0">
                <a:solidFill>
                  <a:srgbClr val="008000"/>
                </a:solidFill>
              </a:rPr>
              <a:t>/dx </a:t>
            </a:r>
            <a:r>
              <a:rPr lang="en-US" sz="2000" dirty="0" err="1" smtClean="0">
                <a:solidFill>
                  <a:srgbClr val="008000"/>
                </a:solidFill>
              </a:rPr>
              <a:t>fluct</a:t>
            </a:r>
            <a:r>
              <a:rPr lang="en-US" sz="2000" dirty="0" smtClean="0">
                <a:solidFill>
                  <a:srgbClr val="008000"/>
                </a:solidFill>
              </a:rPr>
              <a:t>. off.</a:t>
            </a:r>
          </a:p>
          <a:p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2" y="3106122"/>
            <a:ext cx="3203848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MCS off; 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nucl</a:t>
            </a:r>
            <a:r>
              <a:rPr lang="en-US" sz="2000" dirty="0" smtClean="0">
                <a:solidFill>
                  <a:srgbClr val="0000FF"/>
                </a:solidFill>
              </a:rPr>
              <a:t>. int. on; 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dE</a:t>
            </a:r>
            <a:r>
              <a:rPr lang="en-US" sz="2000" dirty="0" smtClean="0">
                <a:solidFill>
                  <a:srgbClr val="0000FF"/>
                </a:solidFill>
              </a:rPr>
              <a:t>/dx </a:t>
            </a:r>
            <a:r>
              <a:rPr lang="en-US" sz="2000" dirty="0" err="1" smtClean="0">
                <a:solidFill>
                  <a:srgbClr val="0000FF"/>
                </a:solidFill>
              </a:rPr>
              <a:t>fluct</a:t>
            </a:r>
            <a:r>
              <a:rPr lang="en-US" sz="2000" dirty="0" smtClean="0">
                <a:solidFill>
                  <a:srgbClr val="0000FF"/>
                </a:solidFill>
              </a:rPr>
              <a:t>. off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4265801"/>
            <a:ext cx="3203848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D14DE3"/>
                </a:solidFill>
              </a:rPr>
              <a:t>MCS off; </a:t>
            </a:r>
          </a:p>
          <a:p>
            <a:r>
              <a:rPr lang="en-US" sz="2000" dirty="0" err="1" smtClean="0">
                <a:solidFill>
                  <a:srgbClr val="D14DE3"/>
                </a:solidFill>
              </a:rPr>
              <a:t>nucl</a:t>
            </a:r>
            <a:r>
              <a:rPr lang="en-US" sz="2000" dirty="0" smtClean="0">
                <a:solidFill>
                  <a:srgbClr val="D14DE3"/>
                </a:solidFill>
              </a:rPr>
              <a:t>. int. off; </a:t>
            </a:r>
          </a:p>
          <a:p>
            <a:r>
              <a:rPr lang="en-US" sz="2000" dirty="0" err="1" smtClean="0">
                <a:solidFill>
                  <a:srgbClr val="D14DE3"/>
                </a:solidFill>
              </a:rPr>
              <a:t>dE</a:t>
            </a:r>
            <a:r>
              <a:rPr lang="en-US" sz="2000" dirty="0" smtClean="0">
                <a:solidFill>
                  <a:srgbClr val="D14DE3"/>
                </a:solidFill>
              </a:rPr>
              <a:t>/dx </a:t>
            </a:r>
            <a:r>
              <a:rPr lang="en-US" sz="2000" dirty="0" err="1" smtClean="0">
                <a:solidFill>
                  <a:srgbClr val="D14DE3"/>
                </a:solidFill>
              </a:rPr>
              <a:t>fluct</a:t>
            </a:r>
            <a:r>
              <a:rPr lang="en-US" sz="2000" dirty="0" smtClean="0">
                <a:solidFill>
                  <a:srgbClr val="D14DE3"/>
                </a:solidFill>
              </a:rPr>
              <a:t>. on</a:t>
            </a:r>
          </a:p>
          <a:p>
            <a:endParaRPr lang="en-US" sz="2000" dirty="0">
              <a:solidFill>
                <a:srgbClr val="D14DE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5417929"/>
            <a:ext cx="3203848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7BAFE"/>
                </a:solidFill>
              </a:rPr>
              <a:t>Full physics:</a:t>
            </a:r>
          </a:p>
          <a:p>
            <a:r>
              <a:rPr lang="en-US" sz="2000" dirty="0" smtClean="0">
                <a:solidFill>
                  <a:srgbClr val="17BAFE"/>
                </a:solidFill>
              </a:rPr>
              <a:t>MCS on; </a:t>
            </a:r>
          </a:p>
          <a:p>
            <a:r>
              <a:rPr lang="en-US" sz="2000" dirty="0" err="1" smtClean="0">
                <a:solidFill>
                  <a:srgbClr val="17BAFE"/>
                </a:solidFill>
              </a:rPr>
              <a:t>nucl</a:t>
            </a:r>
            <a:r>
              <a:rPr lang="en-US" sz="2000" dirty="0" smtClean="0">
                <a:solidFill>
                  <a:srgbClr val="17BAFE"/>
                </a:solidFill>
              </a:rPr>
              <a:t>. int. on; </a:t>
            </a:r>
          </a:p>
          <a:p>
            <a:r>
              <a:rPr lang="en-US" sz="2000" dirty="0" err="1" smtClean="0">
                <a:solidFill>
                  <a:srgbClr val="17BAFE"/>
                </a:solidFill>
              </a:rPr>
              <a:t>dE</a:t>
            </a:r>
            <a:r>
              <a:rPr lang="en-US" sz="2000" dirty="0" smtClean="0">
                <a:solidFill>
                  <a:srgbClr val="17BAFE"/>
                </a:solidFill>
              </a:rPr>
              <a:t>/dx </a:t>
            </a:r>
            <a:r>
              <a:rPr lang="en-US" sz="2000" dirty="0" err="1" smtClean="0">
                <a:solidFill>
                  <a:srgbClr val="17BAFE"/>
                </a:solidFill>
              </a:rPr>
              <a:t>fluct</a:t>
            </a:r>
            <a:r>
              <a:rPr lang="en-US" sz="2000" dirty="0" smtClean="0">
                <a:solidFill>
                  <a:srgbClr val="17BAFE"/>
                </a:solidFill>
              </a:rPr>
              <a:t>. on</a:t>
            </a:r>
            <a:endParaRPr lang="en-US" sz="2000" dirty="0">
              <a:solidFill>
                <a:srgbClr val="17BAF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57113"/>
            <a:ext cx="8425515" cy="738633"/>
          </a:xfrm>
        </p:spPr>
        <p:txBody>
          <a:bodyPr/>
          <a:lstStyle/>
          <a:p>
            <a:r>
              <a:rPr lang="en-US" dirty="0" smtClean="0">
                <a:solidFill>
                  <a:srgbClr val="FFEC0A"/>
                </a:solidFill>
              </a:rPr>
              <a:t>Physics of the Bragg Peak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755576" y="2132856"/>
            <a:ext cx="3528392" cy="201622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9592" y="126876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MCS, Energy loss fluctuations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and </a:t>
            </a:r>
            <a:r>
              <a:rPr lang="en-US" sz="2000" u="sng" dirty="0">
                <a:solidFill>
                  <a:srgbClr val="FF0000"/>
                </a:solidFill>
              </a:rPr>
              <a:t>nuclear interactions </a:t>
            </a:r>
          </a:p>
          <a:p>
            <a:r>
              <a:rPr lang="en-US" sz="2000" u="sng" dirty="0">
                <a:solidFill>
                  <a:srgbClr val="FF0000"/>
                </a:solidFill>
              </a:rPr>
              <a:t>do affect the shape!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2492896"/>
            <a:ext cx="3240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800000"/>
                </a:solidFill>
              </a:rPr>
              <a:t>dE</a:t>
            </a:r>
            <a:r>
              <a:rPr lang="en-US" sz="2000" dirty="0" smtClean="0">
                <a:solidFill>
                  <a:srgbClr val="800000"/>
                </a:solidFill>
              </a:rPr>
              <a:t>/dx at low energy:</a:t>
            </a:r>
            <a:endParaRPr lang="en-US" sz="1600" dirty="0" smtClean="0">
              <a:solidFill>
                <a:srgbClr val="800000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1800" dirty="0" smtClean="0">
                <a:solidFill>
                  <a:schemeClr val="bg1"/>
                </a:solidFill>
              </a:rPr>
              <a:t>Nuclear Stopping Power</a:t>
            </a:r>
          </a:p>
          <a:p>
            <a:pPr marL="285750" indent="-285750">
              <a:buFont typeface="Courier New"/>
              <a:buChar char="o"/>
            </a:pPr>
            <a:r>
              <a:rPr lang="en-US" sz="1800" dirty="0" smtClean="0">
                <a:solidFill>
                  <a:schemeClr val="bg1"/>
                </a:solidFill>
              </a:rPr>
              <a:t>Shell Corrections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High order corrections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1800" dirty="0" err="1" smtClean="0">
                <a:solidFill>
                  <a:schemeClr val="bg1"/>
                </a:solidFill>
              </a:rPr>
              <a:t>Barkas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correction </a:t>
            </a:r>
            <a:r>
              <a:rPr lang="en-US" sz="1800" dirty="0" smtClean="0">
                <a:solidFill>
                  <a:schemeClr val="bg1"/>
                </a:solidFill>
              </a:rPr>
              <a:t>(∝ z</a:t>
            </a:r>
            <a:r>
              <a:rPr lang="en-US" sz="1800" baseline="30000" dirty="0" smtClean="0">
                <a:solidFill>
                  <a:schemeClr val="bg1"/>
                </a:solidFill>
              </a:rPr>
              <a:t>3</a:t>
            </a:r>
            <a:r>
              <a:rPr lang="en-US" sz="1800" dirty="0" smtClean="0">
                <a:solidFill>
                  <a:schemeClr val="bg1"/>
                </a:solidFill>
              </a:rPr>
              <a:t>) </a:t>
            </a:r>
          </a:p>
          <a:p>
            <a:pPr marL="285750" indent="-285750">
              <a:buFont typeface="Courier New"/>
              <a:buChar char="o"/>
            </a:pPr>
            <a:r>
              <a:rPr lang="en-US" sz="1800" dirty="0" smtClean="0">
                <a:solidFill>
                  <a:schemeClr val="bg1"/>
                </a:solidFill>
              </a:rPr>
              <a:t>Bloch correction (∝ z</a:t>
            </a:r>
            <a:r>
              <a:rPr lang="en-US" sz="1800" baseline="30000" dirty="0" smtClean="0">
                <a:solidFill>
                  <a:schemeClr val="bg1"/>
                </a:solidFill>
              </a:rPr>
              <a:t>4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Courier New"/>
              <a:buChar char="o"/>
            </a:pPr>
            <a:r>
              <a:rPr lang="en-US" sz="1800" dirty="0" smtClean="0">
                <a:solidFill>
                  <a:schemeClr val="bg1"/>
                </a:solidFill>
              </a:rPr>
              <a:t>Mott corrections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5805264"/>
            <a:ext cx="1634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@ 200 MeV in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4830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5902506"/>
            <a:ext cx="28803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Tail beyond the Peak due to nuclear fragmentation of Projectile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3491880" y="5301209"/>
            <a:ext cx="576064" cy="5760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4572000" y="5301208"/>
            <a:ext cx="639688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0" y="5805264"/>
            <a:ext cx="313184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Some apparently trivial parameter is not well known. For example: &lt;I&gt;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404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2792039" y="3662207"/>
            <a:ext cx="3693905" cy="56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83477" y="2008168"/>
            <a:ext cx="7435352" cy="32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261257" y="186967"/>
            <a:ext cx="8775239" cy="607106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Why reliable MC is important in Particle Therapy 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7732" y="3284984"/>
            <a:ext cx="770485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697" rIns="0" bIns="0"/>
          <a:lstStyle>
            <a:lvl1pPr marL="255588" indent="-247650"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11000"/>
              </a:lnSpc>
              <a:spcAft>
                <a:spcPts val="0"/>
              </a:spcAft>
              <a:buClr>
                <a:srgbClr val="FF0000"/>
              </a:buClr>
              <a:buSzPct val="45000"/>
              <a:buFont typeface="Wingdings" charset="0"/>
              <a:buChar char=""/>
              <a:defRPr/>
            </a:pP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Production of </a:t>
            </a:r>
            <a:r>
              <a:rPr lang="it-IT" sz="1800" dirty="0" err="1">
                <a:solidFill>
                  <a:srgbClr val="FFEC0A"/>
                </a:solidFill>
                <a:latin typeface="Arial"/>
                <a:cs typeface="Arial"/>
              </a:rPr>
              <a:t>fragments</a:t>
            </a: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 with </a:t>
            </a:r>
            <a:r>
              <a:rPr lang="it-IT" sz="1800" dirty="0" err="1">
                <a:solidFill>
                  <a:srgbClr val="FFEC0A"/>
                </a:solidFill>
                <a:latin typeface="Arial"/>
                <a:cs typeface="Arial"/>
              </a:rPr>
              <a:t>higher</a:t>
            </a: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 </a:t>
            </a:r>
            <a:r>
              <a:rPr lang="it-IT" sz="1800" dirty="0" err="1">
                <a:solidFill>
                  <a:srgbClr val="FFEC0A"/>
                </a:solidFill>
                <a:latin typeface="Arial"/>
                <a:cs typeface="Arial"/>
              </a:rPr>
              <a:t>range</a:t>
            </a: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 vs </a:t>
            </a:r>
            <a:r>
              <a:rPr lang="it-IT" sz="1800" dirty="0" err="1">
                <a:solidFill>
                  <a:srgbClr val="FFEC0A"/>
                </a:solidFill>
                <a:latin typeface="Arial"/>
                <a:cs typeface="Arial"/>
              </a:rPr>
              <a:t>primary</a:t>
            </a: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 </a:t>
            </a:r>
            <a:r>
              <a:rPr lang="it-IT" sz="1800" dirty="0" err="1" smtClean="0">
                <a:solidFill>
                  <a:srgbClr val="FFEC0A"/>
                </a:solidFill>
                <a:latin typeface="Arial"/>
                <a:cs typeface="Arial"/>
              </a:rPr>
              <a:t>ions</a:t>
            </a:r>
            <a:endParaRPr lang="it-IT" sz="1800" dirty="0">
              <a:solidFill>
                <a:srgbClr val="FFEC0A"/>
              </a:solidFill>
              <a:latin typeface="Arial"/>
              <a:cs typeface="Arial"/>
            </a:endParaRPr>
          </a:p>
          <a:p>
            <a:pPr>
              <a:lnSpc>
                <a:spcPct val="111000"/>
              </a:lnSpc>
              <a:spcAft>
                <a:spcPts val="0"/>
              </a:spcAft>
              <a:buClr>
                <a:srgbClr val="FF0000"/>
              </a:buClr>
              <a:buSzPct val="45000"/>
              <a:buFont typeface="Wingdings" charset="0"/>
              <a:buChar char=""/>
              <a:defRPr/>
            </a:pPr>
            <a:r>
              <a:rPr lang="it-IT" sz="1800" dirty="0" smtClean="0">
                <a:solidFill>
                  <a:srgbClr val="FFEC0A"/>
                </a:solidFill>
                <a:latin typeface="Arial"/>
                <a:cs typeface="Arial"/>
              </a:rPr>
              <a:t>Production </a:t>
            </a: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of </a:t>
            </a:r>
            <a:r>
              <a:rPr lang="it-IT" sz="1800" dirty="0" err="1">
                <a:solidFill>
                  <a:srgbClr val="FFEC0A"/>
                </a:solidFill>
                <a:latin typeface="Arial"/>
                <a:cs typeface="Arial"/>
              </a:rPr>
              <a:t>fragment</a:t>
            </a: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 with </a:t>
            </a:r>
            <a:r>
              <a:rPr lang="it-IT" sz="1800" dirty="0" err="1">
                <a:solidFill>
                  <a:srgbClr val="FFEC0A"/>
                </a:solidFill>
                <a:latin typeface="Arial"/>
                <a:cs typeface="Arial"/>
              </a:rPr>
              <a:t>different</a:t>
            </a: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 </a:t>
            </a:r>
            <a:r>
              <a:rPr lang="it-IT" sz="1800" dirty="0" err="1">
                <a:solidFill>
                  <a:srgbClr val="FFEC0A"/>
                </a:solidFill>
                <a:latin typeface="Arial"/>
                <a:cs typeface="Arial"/>
              </a:rPr>
              <a:t>direction</a:t>
            </a: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 vs </a:t>
            </a:r>
            <a:r>
              <a:rPr lang="it-IT" sz="1800" dirty="0" err="1">
                <a:solidFill>
                  <a:srgbClr val="FFEC0A"/>
                </a:solidFill>
                <a:latin typeface="Arial"/>
                <a:cs typeface="Arial"/>
              </a:rPr>
              <a:t>primary</a:t>
            </a:r>
            <a:r>
              <a:rPr lang="it-IT" sz="1800" dirty="0">
                <a:solidFill>
                  <a:srgbClr val="FFEC0A"/>
                </a:solidFill>
                <a:latin typeface="Arial"/>
                <a:cs typeface="Arial"/>
              </a:rPr>
              <a:t> </a:t>
            </a:r>
            <a:r>
              <a:rPr lang="it-IT" sz="1800" dirty="0" err="1" smtClean="0">
                <a:solidFill>
                  <a:srgbClr val="FFEC0A"/>
                </a:solidFill>
                <a:latin typeface="Arial"/>
                <a:cs typeface="Arial"/>
              </a:rPr>
              <a:t>ions</a:t>
            </a:r>
            <a:r>
              <a:rPr lang="it-IT" sz="1800" dirty="0" smtClean="0">
                <a:solidFill>
                  <a:srgbClr val="FFEC0A"/>
                </a:solidFill>
                <a:latin typeface="Arial"/>
                <a:cs typeface="Arial"/>
              </a:rPr>
              <a:t>: </a:t>
            </a:r>
            <a:r>
              <a:rPr lang="it-IT" sz="1800" i="1" dirty="0" err="1">
                <a:solidFill>
                  <a:schemeClr val="tx1"/>
                </a:solidFill>
              </a:rPr>
              <a:t>Different</a:t>
            </a:r>
            <a:r>
              <a:rPr lang="it-IT" sz="1800" i="1" dirty="0">
                <a:solidFill>
                  <a:schemeClr val="tx1"/>
                </a:solidFill>
              </a:rPr>
              <a:t> </a:t>
            </a:r>
            <a:r>
              <a:rPr lang="it-IT" sz="1800" i="1" dirty="0" err="1">
                <a:solidFill>
                  <a:schemeClr val="tx1"/>
                </a:solidFill>
              </a:rPr>
              <a:t>biological</a:t>
            </a:r>
            <a:r>
              <a:rPr lang="it-IT" sz="1800" i="1" dirty="0">
                <a:solidFill>
                  <a:schemeClr val="tx1"/>
                </a:solidFill>
              </a:rPr>
              <a:t> </a:t>
            </a:r>
            <a:r>
              <a:rPr lang="it-IT" sz="1800" i="1" dirty="0" err="1">
                <a:solidFill>
                  <a:schemeClr val="tx1"/>
                </a:solidFill>
              </a:rPr>
              <a:t>effectiveness</a:t>
            </a:r>
            <a:r>
              <a:rPr lang="it-IT" sz="1800" i="1" dirty="0">
                <a:solidFill>
                  <a:schemeClr val="tx1"/>
                </a:solidFill>
              </a:rPr>
              <a:t> of the </a:t>
            </a:r>
            <a:r>
              <a:rPr lang="it-IT" sz="1800" i="1" dirty="0" err="1">
                <a:solidFill>
                  <a:schemeClr val="tx1"/>
                </a:solidFill>
              </a:rPr>
              <a:t>fragments</a:t>
            </a:r>
            <a:r>
              <a:rPr lang="it-IT" sz="1800" i="1" dirty="0">
                <a:solidFill>
                  <a:schemeClr val="tx1"/>
                </a:solidFill>
              </a:rPr>
              <a:t> </a:t>
            </a:r>
            <a:r>
              <a:rPr lang="it-IT" sz="1800" i="1" dirty="0" err="1">
                <a:solidFill>
                  <a:schemeClr val="tx1"/>
                </a:solidFill>
              </a:rPr>
              <a:t>wrt</a:t>
            </a:r>
            <a:r>
              <a:rPr lang="it-IT" sz="1800" i="1" dirty="0">
                <a:solidFill>
                  <a:schemeClr val="tx1"/>
                </a:solidFill>
              </a:rPr>
              <a:t> the </a:t>
            </a:r>
            <a:r>
              <a:rPr lang="it-IT" sz="1800" i="1" dirty="0" err="1">
                <a:solidFill>
                  <a:schemeClr val="tx1"/>
                </a:solidFill>
              </a:rPr>
              <a:t>beam</a:t>
            </a:r>
            <a:endParaRPr lang="it-IT" sz="1800" i="1" dirty="0">
              <a:solidFill>
                <a:schemeClr val="tx1"/>
              </a:solidFill>
            </a:endParaRPr>
          </a:p>
          <a:p>
            <a:pPr>
              <a:lnSpc>
                <a:spcPct val="111000"/>
              </a:lnSpc>
              <a:spcAft>
                <a:spcPts val="1293"/>
              </a:spcAft>
              <a:buClr>
                <a:srgbClr val="FF0000"/>
              </a:buClr>
              <a:buSzPct val="45000"/>
              <a:buFont typeface="Wingdings" charset="0"/>
              <a:buChar char=""/>
              <a:defRPr/>
            </a:pPr>
            <a:endParaRPr lang="it-IT" sz="1800" dirty="0">
              <a:solidFill>
                <a:srgbClr val="FFEC0A"/>
              </a:solidFill>
              <a:latin typeface="Arial"/>
              <a:cs typeface="Arial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788024" y="4869160"/>
            <a:ext cx="3707904" cy="1872208"/>
          </a:xfrm>
          <a:prstGeom prst="rect">
            <a:avLst/>
          </a:prstGeom>
          <a:solidFill>
            <a:srgbClr val="7EFFFF"/>
          </a:solidFill>
          <a:ln>
            <a:noFill/>
          </a:ln>
          <a:effectLst/>
          <a:extLst/>
        </p:spPr>
        <p:txBody>
          <a:bodyPr lIns="0" tIns="14697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111000"/>
              </a:lnSpc>
              <a:spcAft>
                <a:spcPts val="1293"/>
              </a:spcAft>
              <a:defRPr/>
            </a:pPr>
            <a:r>
              <a:rPr lang="it-IT" sz="1800" dirty="0">
                <a:solidFill>
                  <a:srgbClr val="000080"/>
                </a:solidFill>
                <a:latin typeface="Arial"/>
                <a:cs typeface="Arial"/>
              </a:rPr>
              <a:t>Dose release in </a:t>
            </a:r>
            <a:r>
              <a:rPr lang="it-IT" sz="1800" dirty="0" err="1">
                <a:solidFill>
                  <a:srgbClr val="000080"/>
                </a:solidFill>
                <a:latin typeface="Arial"/>
                <a:cs typeface="Arial"/>
              </a:rPr>
              <a:t>healthy</a:t>
            </a:r>
            <a:r>
              <a:rPr lang="it-IT" sz="1800" dirty="0">
                <a:solidFill>
                  <a:srgbClr val="000080"/>
                </a:solidFill>
                <a:latin typeface="Arial"/>
                <a:cs typeface="Arial"/>
              </a:rPr>
              <a:t> </a:t>
            </a:r>
            <a:r>
              <a:rPr lang="it-IT" sz="1800" dirty="0" err="1">
                <a:solidFill>
                  <a:srgbClr val="000080"/>
                </a:solidFill>
                <a:latin typeface="Arial"/>
                <a:cs typeface="Arial"/>
              </a:rPr>
              <a:t>tissues</a:t>
            </a:r>
            <a:r>
              <a:rPr lang="it-IT" sz="1800" dirty="0">
                <a:solidFill>
                  <a:srgbClr val="000080"/>
                </a:solidFill>
                <a:latin typeface="Arial"/>
                <a:cs typeface="Arial"/>
              </a:rPr>
              <a:t> with </a:t>
            </a:r>
            <a:r>
              <a:rPr lang="it-IT" sz="1800" dirty="0" err="1">
                <a:solidFill>
                  <a:srgbClr val="000080"/>
                </a:solidFill>
                <a:latin typeface="Arial"/>
                <a:cs typeface="Arial"/>
              </a:rPr>
              <a:t>possible</a:t>
            </a:r>
            <a:r>
              <a:rPr lang="it-IT" sz="1800" dirty="0">
                <a:solidFill>
                  <a:srgbClr val="000080"/>
                </a:solidFill>
                <a:latin typeface="Arial"/>
                <a:cs typeface="Arial"/>
              </a:rPr>
              <a:t> long </a:t>
            </a:r>
            <a:r>
              <a:rPr lang="it-IT" sz="1800" dirty="0" err="1">
                <a:solidFill>
                  <a:srgbClr val="000080"/>
                </a:solidFill>
                <a:latin typeface="Arial"/>
                <a:cs typeface="Arial"/>
              </a:rPr>
              <a:t>term</a:t>
            </a:r>
            <a:r>
              <a:rPr lang="it-IT" sz="1800" dirty="0">
                <a:solidFill>
                  <a:srgbClr val="000080"/>
                </a:solidFill>
                <a:latin typeface="Arial"/>
                <a:cs typeface="Arial"/>
              </a:rPr>
              <a:t> side </a:t>
            </a:r>
            <a:r>
              <a:rPr lang="it-IT" sz="1800" dirty="0" err="1" smtClean="0">
                <a:solidFill>
                  <a:srgbClr val="000080"/>
                </a:solidFill>
                <a:latin typeface="Arial"/>
                <a:cs typeface="Arial"/>
              </a:rPr>
              <a:t>effects</a:t>
            </a:r>
            <a:r>
              <a:rPr lang="it-IT" sz="1800" dirty="0">
                <a:solidFill>
                  <a:srgbClr val="000080"/>
                </a:solidFill>
                <a:latin typeface="Arial"/>
                <a:cs typeface="Arial"/>
              </a:rPr>
              <a:t> </a:t>
            </a:r>
            <a:r>
              <a:rPr lang="it-IT" sz="1800" dirty="0" smtClean="0">
                <a:solidFill>
                  <a:srgbClr val="000080"/>
                </a:solidFill>
                <a:latin typeface="Arial"/>
                <a:ea typeface="Wingdings"/>
                <a:cs typeface="Arial"/>
                <a:sym typeface="Wingdings"/>
              </a:rPr>
              <a:t></a:t>
            </a:r>
            <a:r>
              <a:rPr lang="it-IT" sz="1800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must be </a:t>
            </a:r>
            <a:r>
              <a:rPr lang="it-IT" sz="1800" dirty="0" err="1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carefully</a:t>
            </a:r>
            <a:r>
              <a:rPr lang="it-IT" sz="1800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taken</a:t>
            </a:r>
            <a:r>
              <a:rPr lang="it-IT" sz="1800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into</a:t>
            </a:r>
            <a:r>
              <a:rPr lang="it-IT" sz="1800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 account in the Treatment Planning System </a:t>
            </a:r>
            <a:endParaRPr lang="it-IT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872" y="4293096"/>
            <a:ext cx="4403112" cy="2392281"/>
            <a:chOff x="4114800" y="3532336"/>
            <a:chExt cx="6020159" cy="3273425"/>
          </a:xfrm>
        </p:grpSpPr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" t="1660"/>
            <a:stretch>
              <a:fillRect/>
            </a:stretch>
          </p:blipFill>
          <p:spPr bwMode="auto">
            <a:xfrm>
              <a:off x="4114800" y="3532336"/>
              <a:ext cx="5776913" cy="3273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191" t="166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4330700" y="3691086"/>
              <a:ext cx="3670300" cy="5115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hangingPunct="1">
                <a:lnSpc>
                  <a:spcPct val="100000"/>
                </a:lnSpc>
                <a:defRPr/>
              </a:pPr>
              <a:r>
                <a:rPr lang="it-IT" b="1" baseline="30000">
                  <a:solidFill>
                    <a:srgbClr val="FF0000"/>
                  </a:solidFill>
                  <a:latin typeface="Arial"/>
                  <a:cs typeface="Arial"/>
                </a:rPr>
                <a:t>12</a:t>
              </a:r>
              <a:r>
                <a:rPr lang="it-IT" b="1">
                  <a:solidFill>
                    <a:srgbClr val="FF0000"/>
                  </a:solidFill>
                  <a:latin typeface="Arial"/>
                  <a:cs typeface="Arial"/>
                </a:rPr>
                <a:t>C  (400 MeV/u) on water</a:t>
              </a:r>
            </a:p>
            <a:p>
              <a:pPr algn="ctr" hangingPunct="1">
                <a:lnSpc>
                  <a:spcPct val="100000"/>
                </a:lnSpc>
                <a:defRPr/>
              </a:pPr>
              <a:r>
                <a:rPr lang="it-IT" b="1">
                  <a:solidFill>
                    <a:srgbClr val="FF0000"/>
                  </a:solidFill>
                  <a:latin typeface="Arial"/>
                  <a:cs typeface="Arial"/>
                </a:rPr>
                <a:t>Bragg-Peak</a:t>
              </a:r>
            </a:p>
          </p:txBody>
        </p:sp>
        <p:sp>
          <p:nvSpPr>
            <p:cNvPr id="8203" name="AutoShape 11"/>
            <p:cNvSpPr>
              <a:spLocks noChangeArrowheads="1"/>
            </p:cNvSpPr>
            <p:nvPr/>
          </p:nvSpPr>
          <p:spPr bwMode="auto">
            <a:xfrm>
              <a:off x="8493125" y="3824436"/>
              <a:ext cx="1538288" cy="1417638"/>
            </a:xfrm>
            <a:prstGeom prst="wedgeRoundRectCallout">
              <a:avLst>
                <a:gd name="adj1" fmla="val -40199"/>
                <a:gd name="adj2" fmla="val 108810"/>
                <a:gd name="adj3" fmla="val 16667"/>
              </a:avLst>
            </a:prstGeom>
            <a:solidFill>
              <a:srgbClr val="ED5D05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8371108" y="3786675"/>
              <a:ext cx="1711105" cy="898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b="1" dirty="0">
                  <a:latin typeface="Arial"/>
                  <a:cs typeface="Arial"/>
                </a:rPr>
                <a:t>Dose </a:t>
              </a:r>
              <a:r>
                <a:rPr lang="it-IT" b="1" dirty="0" err="1" smtClean="0">
                  <a:latin typeface="Arial"/>
                  <a:cs typeface="Arial"/>
                </a:rPr>
                <a:t>beyond</a:t>
              </a:r>
              <a:r>
                <a:rPr lang="it-IT" b="1" dirty="0" smtClean="0">
                  <a:latin typeface="Arial"/>
                  <a:cs typeface="Arial"/>
                </a:rPr>
                <a:t> </a:t>
              </a:r>
              <a:r>
                <a:rPr lang="en-US" b="1" dirty="0" smtClean="0">
                  <a:latin typeface="Arial"/>
                  <a:cs typeface="Arial"/>
                </a:rPr>
                <a:t> </a:t>
              </a:r>
              <a:r>
                <a:rPr lang="it-IT" b="1" dirty="0">
                  <a:latin typeface="Arial"/>
                  <a:cs typeface="Arial"/>
                </a:rPr>
                <a:t>the</a:t>
              </a:r>
              <a:r>
                <a:rPr lang="en-US" b="1" dirty="0">
                  <a:latin typeface="Arial"/>
                  <a:cs typeface="Arial"/>
                </a:rPr>
                <a:t> </a:t>
              </a:r>
              <a:r>
                <a:rPr lang="en-US" b="1" dirty="0" smtClean="0">
                  <a:latin typeface="Arial"/>
                  <a:cs typeface="Arial"/>
                </a:rPr>
                <a:t>Bragg</a:t>
              </a:r>
              <a:r>
                <a:rPr lang="it-IT" dirty="0">
                  <a:latin typeface="Arial"/>
                  <a:cs typeface="Arial"/>
                </a:rPr>
                <a:t> </a:t>
              </a:r>
              <a:r>
                <a:rPr lang="it-IT" b="1" dirty="0" err="1" smtClean="0">
                  <a:latin typeface="Arial"/>
                  <a:cs typeface="Arial"/>
                </a:rPr>
                <a:t>Peak</a:t>
              </a:r>
              <a:r>
                <a:rPr lang="en-US" b="1" dirty="0" smtClean="0">
                  <a:latin typeface="Arial"/>
                  <a:cs typeface="Arial"/>
                </a:rPr>
                <a:t> </a:t>
              </a:r>
              <a:r>
                <a:rPr lang="en-US" b="1" dirty="0">
                  <a:latin typeface="Arial"/>
                  <a:cs typeface="Arial"/>
                </a:rPr>
                <a:t>:</a:t>
              </a:r>
            </a:p>
          </p:txBody>
        </p:sp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8644599" y="4641921"/>
              <a:ext cx="1490360" cy="456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sz="1500" b="1" dirty="0">
                  <a:latin typeface="Arial"/>
                  <a:cs typeface="Arial"/>
                </a:rPr>
                <a:t>C ~ </a:t>
              </a:r>
              <a:r>
                <a:rPr lang="en-US" sz="1500" b="1" dirty="0" smtClean="0">
                  <a:latin typeface="Arial"/>
                  <a:cs typeface="Arial"/>
                </a:rPr>
                <a:t>15 </a:t>
              </a:r>
              <a:r>
                <a:rPr lang="en-US" sz="1500" b="1" dirty="0">
                  <a:latin typeface="Arial"/>
                  <a:cs typeface="Arial"/>
                </a:rPr>
                <a:t>%       </a:t>
              </a:r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8637588" y="4924574"/>
              <a:ext cx="1201737" cy="435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2098" y="908720"/>
            <a:ext cx="9326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MC </a:t>
            </a:r>
            <a:r>
              <a:rPr lang="en-US" sz="1800" b="0" dirty="0">
                <a:solidFill>
                  <a:schemeClr val="tx1"/>
                </a:solidFill>
              </a:rPr>
              <a:t>simulations </a:t>
            </a:r>
            <a:r>
              <a:rPr lang="en-US" sz="1800" b="0" dirty="0" smtClean="0">
                <a:solidFill>
                  <a:schemeClr val="tx1"/>
                </a:solidFill>
              </a:rPr>
              <a:t>are needed for </a:t>
            </a:r>
            <a:r>
              <a:rPr lang="en-US" sz="1800" b="0" dirty="0">
                <a:solidFill>
                  <a:schemeClr val="tx1"/>
                </a:solidFill>
              </a:rPr>
              <a:t>the design </a:t>
            </a:r>
            <a:r>
              <a:rPr lang="en-US" sz="1800" b="0" dirty="0" smtClean="0">
                <a:solidFill>
                  <a:schemeClr val="tx1"/>
                </a:solidFill>
              </a:rPr>
              <a:t>and commissioning </a:t>
            </a:r>
            <a:r>
              <a:rPr lang="en-US" sz="1800" b="0" dirty="0">
                <a:solidFill>
                  <a:schemeClr val="tx1"/>
                </a:solidFill>
              </a:rPr>
              <a:t>of novel clinical </a:t>
            </a:r>
            <a:r>
              <a:rPr lang="en-US" sz="1800" b="0" dirty="0" smtClean="0">
                <a:solidFill>
                  <a:schemeClr val="tx1"/>
                </a:solidFill>
              </a:rPr>
              <a:t>facilities</a:t>
            </a:r>
          </a:p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MC </a:t>
            </a:r>
            <a:r>
              <a:rPr lang="en-US" sz="1800" b="0" dirty="0">
                <a:solidFill>
                  <a:schemeClr val="tx1"/>
                </a:solidFill>
              </a:rPr>
              <a:t>calculations are </a:t>
            </a:r>
            <a:r>
              <a:rPr lang="en-US" sz="1800" b="0" dirty="0" smtClean="0">
                <a:solidFill>
                  <a:schemeClr val="tx1"/>
                </a:solidFill>
              </a:rPr>
              <a:t>needed </a:t>
            </a:r>
            <a:r>
              <a:rPr lang="en-US" sz="1800" b="0" dirty="0">
                <a:solidFill>
                  <a:schemeClr val="tx1"/>
                </a:solidFill>
              </a:rPr>
              <a:t>for the commissioning of Treatment Planning Systems (TPS). </a:t>
            </a:r>
            <a:endParaRPr lang="en-US" sz="1800" b="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MC </a:t>
            </a:r>
            <a:r>
              <a:rPr lang="en-US" sz="1800" b="0" dirty="0">
                <a:solidFill>
                  <a:schemeClr val="tx1"/>
                </a:solidFill>
              </a:rPr>
              <a:t>codes </a:t>
            </a:r>
            <a:r>
              <a:rPr lang="en-US" sz="1800" b="0" dirty="0" smtClean="0">
                <a:solidFill>
                  <a:schemeClr val="tx1"/>
                </a:solidFill>
              </a:rPr>
              <a:t>are used for </a:t>
            </a:r>
            <a:r>
              <a:rPr lang="en-US" sz="1800" b="0" dirty="0">
                <a:solidFill>
                  <a:schemeClr val="tx1"/>
                </a:solidFill>
              </a:rPr>
              <a:t>validation, and possibly the improvement, of analytical TPS. </a:t>
            </a:r>
            <a:endParaRPr lang="en-US" sz="1800" b="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In situations where </a:t>
            </a:r>
            <a:r>
              <a:rPr lang="en-US" sz="1800" b="0" dirty="0">
                <a:solidFill>
                  <a:schemeClr val="tx1"/>
                </a:solidFill>
              </a:rPr>
              <a:t>experimental validation is unavailable and/or analytical methods are inadequate, MC </a:t>
            </a:r>
            <a:r>
              <a:rPr lang="en-US" sz="1800" b="0" dirty="0" smtClean="0">
                <a:solidFill>
                  <a:schemeClr val="tx1"/>
                </a:solidFill>
              </a:rPr>
              <a:t>simulation allows </a:t>
            </a:r>
            <a:r>
              <a:rPr lang="en-US" sz="1800" b="0" dirty="0">
                <a:solidFill>
                  <a:schemeClr val="tx1"/>
                </a:solidFill>
              </a:rPr>
              <a:t>patient-specific dose calculation</a:t>
            </a:r>
            <a:r>
              <a:rPr lang="en-US" sz="1800" b="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MC essential to predict </a:t>
            </a:r>
            <a:r>
              <a:rPr lang="en-US" sz="1800" b="0" dirty="0" err="1" smtClean="0">
                <a:solidFill>
                  <a:schemeClr val="tx1"/>
                </a:solidFill>
              </a:rPr>
              <a:t>infos</a:t>
            </a:r>
            <a:r>
              <a:rPr lang="en-US" sz="1800" b="0" dirty="0" smtClean="0">
                <a:solidFill>
                  <a:schemeClr val="tx1"/>
                </a:solidFill>
              </a:rPr>
              <a:t> for therapy monitoring</a:t>
            </a:r>
          </a:p>
        </p:txBody>
      </p:sp>
      <p:sp>
        <p:nvSpPr>
          <p:cNvPr id="4" name="Down Arrow 3"/>
          <p:cNvSpPr/>
          <p:nvPr/>
        </p:nvSpPr>
        <p:spPr bwMode="auto">
          <a:xfrm>
            <a:off x="6516216" y="4221088"/>
            <a:ext cx="216024" cy="5760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28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5630"/>
            <a:ext cx="8425515" cy="607106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Recent thin target, Double Diff Cross Section C-C measurements</a:t>
            </a:r>
            <a:endParaRPr lang="en-US" dirty="0"/>
          </a:p>
        </p:txBody>
      </p:sp>
      <p:pic>
        <p:nvPicPr>
          <p:cNvPr id="4" name="Picture 3" descr="CarbonBeam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/>
          <a:stretch/>
        </p:blipFill>
        <p:spPr>
          <a:xfrm>
            <a:off x="40109" y="1313372"/>
            <a:ext cx="5679694" cy="4078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179" y="5806791"/>
            <a:ext cx="2264821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98D2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8D20"/>
                </a:solidFill>
                <a:latin typeface="Arial"/>
                <a:cs typeface="Arial"/>
              </a:rPr>
              <a:t>LNS 62AMev C beam</a:t>
            </a:r>
          </a:p>
          <a:p>
            <a:r>
              <a:rPr lang="en-US" dirty="0" smtClean="0">
                <a:solidFill>
                  <a:srgbClr val="F98D20"/>
                </a:solidFill>
                <a:latin typeface="Arial"/>
                <a:cs typeface="Arial"/>
              </a:rPr>
              <a:t>(2009)</a:t>
            </a: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863600" y="4876735"/>
            <a:ext cx="416990" cy="930056"/>
          </a:xfrm>
          <a:prstGeom prst="straightConnector1">
            <a:avLst/>
          </a:prstGeom>
          <a:ln>
            <a:solidFill>
              <a:srgbClr val="F98D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15835" y="5570719"/>
            <a:ext cx="2197323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GANIL 95AMev C beam - E600 collaboration (2011)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168400" y="4994582"/>
            <a:ext cx="2828840" cy="5761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86417" y="5691228"/>
            <a:ext cx="1697901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GSI 400Mev C beam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FIRST experiment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(2011)</a:t>
            </a: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5630677" y="5003182"/>
            <a:ext cx="455740" cy="10112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52684" y="1492997"/>
            <a:ext cx="33033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 community is exploring the interesting region for therapeutic application, in particular for the </a:t>
            </a:r>
            <a:r>
              <a:rPr lang="en-US" sz="2000" baseline="30000" dirty="0" smtClean="0">
                <a:solidFill>
                  <a:srgbClr val="FFFF00"/>
                </a:solidFill>
                <a:latin typeface="Arial"/>
                <a:cs typeface="Arial"/>
              </a:rPr>
              <a:t>12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C beam.</a:t>
            </a:r>
          </a:p>
          <a:p>
            <a:r>
              <a:rPr lang="en-US" sz="2000" dirty="0" smtClean="0">
                <a:solidFill>
                  <a:srgbClr val="21FEFB"/>
                </a:solidFill>
                <a:latin typeface="Arial"/>
                <a:cs typeface="Arial"/>
              </a:rPr>
              <a:t>Yet there is a lot of energy range to explore in the range 150-350 </a:t>
            </a:r>
            <a:r>
              <a:rPr lang="en-US" sz="2000" dirty="0" err="1" smtClean="0">
                <a:solidFill>
                  <a:srgbClr val="21FEFB"/>
                </a:solidFill>
                <a:latin typeface="Arial"/>
                <a:cs typeface="Arial"/>
              </a:rPr>
              <a:t>AMeV</a:t>
            </a:r>
            <a:r>
              <a:rPr lang="en-US" sz="2000" dirty="0">
                <a:solidFill>
                  <a:srgbClr val="21FEFB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21FEFB"/>
                </a:solidFill>
                <a:latin typeface="Arial"/>
                <a:cs typeface="Arial"/>
              </a:rPr>
              <a:t>( i.e. 5-17 cm of range…)</a:t>
            </a:r>
          </a:p>
          <a:p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6396335"/>
            <a:ext cx="2197323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GANIL 50AMev C beam</a:t>
            </a:r>
          </a:p>
        </p:txBody>
      </p:sp>
    </p:spTree>
    <p:extLst>
      <p:ext uri="{BB962C8B-B14F-4D97-AF65-F5344CB8AC3E}">
        <p14:creationId xmlns:p14="http://schemas.microsoft.com/office/powerpoint/2010/main" val="76527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4510"/>
            <a:ext cx="9144000" cy="1292631"/>
          </a:xfrm>
        </p:spPr>
        <p:txBody>
          <a:bodyPr/>
          <a:lstStyle/>
          <a:p>
            <a:r>
              <a:rPr lang="en-US" sz="2400" dirty="0" smtClean="0"/>
              <a:t>Nuclear Fragmentation:</a:t>
            </a:r>
            <a:br>
              <a:rPr lang="en-US" sz="2400" dirty="0" smtClean="0"/>
            </a:br>
            <a:r>
              <a:rPr lang="en-US" sz="2400" dirty="0" smtClean="0"/>
              <a:t>C-C interactions at 95 MeV/u (</a:t>
            </a:r>
            <a:r>
              <a:rPr lang="en-US" sz="2400" dirty="0" err="1" smtClean="0"/>
              <a:t>Ganil</a:t>
            </a:r>
            <a:r>
              <a:rPr lang="en-US" sz="2400" dirty="0" smtClean="0"/>
              <a:t>) and comparison to MC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08720"/>
            <a:ext cx="8064896" cy="3035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35" y="3789040"/>
            <a:ext cx="7881357" cy="30361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32040" y="116632"/>
            <a:ext cx="4213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1" dirty="0">
                <a:solidFill>
                  <a:schemeClr val="tx1"/>
                </a:solidFill>
              </a:rPr>
              <a:t> http://hadrontherapy-data.in2p3.fr/</a:t>
            </a:r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2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r>
              <a:rPr lang="en-US" dirty="0" smtClean="0"/>
              <a:t>C-C @ 50 MeV/u (</a:t>
            </a:r>
            <a:r>
              <a:rPr lang="en-US" dirty="0" err="1" smtClean="0"/>
              <a:t>Ganil</a:t>
            </a:r>
            <a:r>
              <a:rPr lang="en-US" dirty="0"/>
              <a:t>)</a:t>
            </a:r>
          </a:p>
        </p:txBody>
      </p:sp>
      <p:pic>
        <p:nvPicPr>
          <p:cNvPr id="3" name="Picture 2" descr="CompFluk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6288" y="1165256"/>
            <a:ext cx="3087328" cy="7920880"/>
          </a:xfrm>
          <a:prstGeom prst="rect">
            <a:avLst/>
          </a:prstGeom>
        </p:spPr>
      </p:pic>
      <p:pic>
        <p:nvPicPr>
          <p:cNvPr id="4" name="Picture 3" descr="Xsec_Ganil5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7632848" cy="2965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48" y="1844824"/>
            <a:ext cx="233975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Comparison with GEANT-4 (QMD)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4797152"/>
            <a:ext cx="2159255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Comparison with FLUKA</a:t>
            </a:r>
          </a:p>
          <a:p>
            <a:pPr algn="r"/>
            <a:r>
              <a:rPr lang="en-US" sz="1800" dirty="0" smtClean="0">
                <a:solidFill>
                  <a:srgbClr val="FF0000"/>
                </a:solidFill>
              </a:rPr>
              <a:t>At these energies QMD is not used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425515" cy="1292631"/>
          </a:xfrm>
        </p:spPr>
        <p:txBody>
          <a:bodyPr/>
          <a:lstStyle/>
          <a:p>
            <a:r>
              <a:rPr lang="en-US" dirty="0" smtClean="0"/>
              <a:t>Some steps in hadron and nucleus interactions </a:t>
            </a:r>
            <a:r>
              <a:rPr lang="en-US" dirty="0" err="1" smtClean="0"/>
              <a:t>modelling</a:t>
            </a:r>
            <a:endParaRPr lang="en-US" dirty="0"/>
          </a:p>
        </p:txBody>
      </p:sp>
      <p:pic>
        <p:nvPicPr>
          <p:cNvPr id="3" name="Picture 2" descr="fig_NuclMo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80728"/>
            <a:ext cx="915107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6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88793"/>
            <a:ext cx="8425515" cy="1169521"/>
          </a:xfrm>
        </p:spPr>
        <p:txBody>
          <a:bodyPr/>
          <a:lstStyle/>
          <a:p>
            <a:r>
              <a:rPr lang="en-US" sz="3200" dirty="0" smtClean="0"/>
              <a:t>Nucleus-Nucleus interactions at energies useful for Particle Therapy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052736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rgbClr val="FFEC0A"/>
                </a:solidFill>
              </a:rPr>
              <a:t>QMD (Quantum Molecular Dynamics) approach</a:t>
            </a:r>
          </a:p>
          <a:p>
            <a:pPr algn="just"/>
            <a:r>
              <a:rPr lang="en-US" sz="1800" b="0" dirty="0">
                <a:solidFill>
                  <a:schemeClr val="tx1"/>
                </a:solidFill>
              </a:rPr>
              <a:t>I</a:t>
            </a:r>
            <a:r>
              <a:rPr lang="en-US" sz="1800" b="0" dirty="0" smtClean="0">
                <a:solidFill>
                  <a:schemeClr val="tx1"/>
                </a:solidFill>
              </a:rPr>
              <a:t>nteraction </a:t>
            </a:r>
            <a:r>
              <a:rPr lang="en-US" sz="1800" b="0" dirty="0">
                <a:solidFill>
                  <a:schemeClr val="tx1"/>
                </a:solidFill>
              </a:rPr>
              <a:t>of two nuclei starting from their </a:t>
            </a:r>
            <a:r>
              <a:rPr lang="en-US" sz="1800" b="0" dirty="0" smtClean="0">
                <a:solidFill>
                  <a:schemeClr val="tx1"/>
                </a:solidFill>
              </a:rPr>
              <a:t>initial state, modeled as </a:t>
            </a:r>
            <a:r>
              <a:rPr lang="en-US" sz="1800" b="0" dirty="0">
                <a:solidFill>
                  <a:schemeClr val="tx1"/>
                </a:solidFill>
              </a:rPr>
              <a:t>a Fermi gas, following the propagation of each nucleon in </a:t>
            </a:r>
            <a:r>
              <a:rPr lang="en-US" sz="1800" b="0" dirty="0" smtClean="0">
                <a:solidFill>
                  <a:schemeClr val="tx1"/>
                </a:solidFill>
              </a:rPr>
              <a:t>the potential </a:t>
            </a:r>
            <a:r>
              <a:rPr lang="en-US" sz="1800" b="0" dirty="0">
                <a:solidFill>
                  <a:schemeClr val="tx1"/>
                </a:solidFill>
              </a:rPr>
              <a:t>generated by all others </a:t>
            </a:r>
            <a:r>
              <a:rPr lang="en-US" sz="1800" b="0" dirty="0" smtClean="0">
                <a:solidFill>
                  <a:schemeClr val="tx1"/>
                </a:solidFill>
              </a:rPr>
              <a:t>nucleons. Described </a:t>
            </a:r>
            <a:r>
              <a:rPr lang="en-US" sz="1800" b="0" dirty="0">
                <a:solidFill>
                  <a:schemeClr val="tx1"/>
                </a:solidFill>
              </a:rPr>
              <a:t>according to a </a:t>
            </a:r>
            <a:r>
              <a:rPr lang="en-US" sz="1800" b="0" dirty="0" smtClean="0">
                <a:solidFill>
                  <a:schemeClr val="tx1"/>
                </a:solidFill>
              </a:rPr>
              <a:t>quantum mechanical </a:t>
            </a:r>
            <a:r>
              <a:rPr lang="en-US" sz="1800" b="0" dirty="0">
                <a:solidFill>
                  <a:schemeClr val="tx1"/>
                </a:solidFill>
              </a:rPr>
              <a:t>formalism. </a:t>
            </a:r>
            <a:r>
              <a:rPr lang="en-US" sz="1800" b="0" dirty="0" smtClean="0">
                <a:solidFill>
                  <a:schemeClr val="tx1"/>
                </a:solidFill>
              </a:rPr>
              <a:t>Dynamical </a:t>
            </a:r>
            <a:r>
              <a:rPr lang="en-US" sz="1800" b="0" dirty="0">
                <a:solidFill>
                  <a:schemeClr val="tx1"/>
                </a:solidFill>
              </a:rPr>
              <a:t>evolution of particles, </a:t>
            </a:r>
            <a:r>
              <a:rPr lang="en-US" sz="1800" b="0" dirty="0" smtClean="0">
                <a:solidFill>
                  <a:schemeClr val="tx1"/>
                </a:solidFill>
              </a:rPr>
              <a:t>formation </a:t>
            </a:r>
            <a:r>
              <a:rPr lang="en-US" sz="1800" b="0" dirty="0">
                <a:solidFill>
                  <a:schemeClr val="tx1"/>
                </a:solidFill>
              </a:rPr>
              <a:t>of </a:t>
            </a:r>
            <a:r>
              <a:rPr lang="en-US" sz="1800" b="0" dirty="0" smtClean="0">
                <a:solidFill>
                  <a:schemeClr val="tx1"/>
                </a:solidFill>
              </a:rPr>
              <a:t>heavy and </a:t>
            </a:r>
            <a:r>
              <a:rPr lang="en-US" sz="1800" b="0" dirty="0">
                <a:solidFill>
                  <a:schemeClr val="tx1"/>
                </a:solidFill>
              </a:rPr>
              <a:t>light fragments and secondary nucleons is then </a:t>
            </a:r>
            <a:r>
              <a:rPr lang="en-US" sz="1800" b="0" dirty="0" smtClean="0">
                <a:solidFill>
                  <a:schemeClr val="tx1"/>
                </a:solidFill>
              </a:rPr>
              <a:t>predicted. </a:t>
            </a:r>
            <a:endParaRPr lang="en-US" sz="1800" b="0" dirty="0">
              <a:solidFill>
                <a:schemeClr val="tx1"/>
              </a:solidFill>
            </a:endParaRPr>
          </a:p>
          <a:p>
            <a:pPr algn="ctr"/>
            <a:r>
              <a:rPr lang="en-US" sz="1800" dirty="0" smtClean="0">
                <a:solidFill>
                  <a:srgbClr val="F6E2E3"/>
                </a:solidFill>
              </a:rPr>
              <a:t>Different implementations exist</a:t>
            </a:r>
            <a:endParaRPr lang="en-US" sz="1800" dirty="0">
              <a:solidFill>
                <a:srgbClr val="F6E2E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3140968"/>
            <a:ext cx="4994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EC0A"/>
                </a:solidFill>
              </a:rPr>
              <a:t>Invented to work down to ~ 1 </a:t>
            </a:r>
            <a:r>
              <a:rPr lang="en-US" sz="2000" i="1" dirty="0" err="1" smtClean="0">
                <a:solidFill>
                  <a:srgbClr val="FFEC0A"/>
                </a:solidFill>
              </a:rPr>
              <a:t>GeV</a:t>
            </a:r>
            <a:r>
              <a:rPr lang="en-US" sz="2000" i="1" dirty="0" smtClean="0">
                <a:solidFill>
                  <a:srgbClr val="FFEC0A"/>
                </a:solidFill>
              </a:rPr>
              <a:t>/u. </a:t>
            </a:r>
          </a:p>
          <a:p>
            <a:pPr algn="ctr"/>
            <a:r>
              <a:rPr lang="en-US" sz="2000" i="1" dirty="0" smtClean="0">
                <a:solidFill>
                  <a:srgbClr val="FFEC0A"/>
                </a:solidFill>
              </a:rPr>
              <a:t> Sometimes difficult to extend it below</a:t>
            </a:r>
            <a:endParaRPr lang="en-US" sz="2000" i="1" dirty="0">
              <a:solidFill>
                <a:srgbClr val="FFEC0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933056"/>
            <a:ext cx="83232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EC0A"/>
                </a:solidFill>
              </a:rPr>
              <a:t>FLUKA MC code (reference at CNAO and Heidelberg):</a:t>
            </a:r>
          </a:p>
          <a:p>
            <a:endParaRPr lang="en-US" sz="1800" dirty="0">
              <a:solidFill>
                <a:srgbClr val="FFEC0A"/>
              </a:solidFill>
            </a:endParaRPr>
          </a:p>
          <a:p>
            <a:r>
              <a:rPr lang="en-US" sz="1800" dirty="0" smtClean="0">
                <a:solidFill>
                  <a:srgbClr val="FFEC0A"/>
                </a:solidFill>
              </a:rPr>
              <a:t>0.12 </a:t>
            </a:r>
            <a:r>
              <a:rPr lang="en-US" sz="1800" dirty="0" err="1" smtClean="0">
                <a:solidFill>
                  <a:srgbClr val="FFEC0A"/>
                </a:solidFill>
              </a:rPr>
              <a:t>GeV</a:t>
            </a:r>
            <a:r>
              <a:rPr lang="en-US" sz="1800" dirty="0" smtClean="0">
                <a:solidFill>
                  <a:srgbClr val="FFEC0A"/>
                </a:solidFill>
              </a:rPr>
              <a:t>/u &lt; E/A &lt; 5 </a:t>
            </a:r>
            <a:r>
              <a:rPr lang="en-US" sz="1800" dirty="0" err="1" smtClean="0">
                <a:solidFill>
                  <a:srgbClr val="FFEC0A"/>
                </a:solidFill>
              </a:rPr>
              <a:t>GeV</a:t>
            </a:r>
            <a:r>
              <a:rPr lang="en-US" sz="1800" dirty="0" smtClean="0">
                <a:solidFill>
                  <a:srgbClr val="FFEC0A"/>
                </a:solidFill>
              </a:rPr>
              <a:t>/u:  </a:t>
            </a:r>
            <a:r>
              <a:rPr lang="en-US" sz="2400" dirty="0" err="1" smtClean="0">
                <a:solidFill>
                  <a:srgbClr val="FFEC0A"/>
                </a:solidFill>
              </a:rPr>
              <a:t>rQMD</a:t>
            </a:r>
            <a:r>
              <a:rPr lang="en-US" sz="2400" dirty="0" smtClean="0">
                <a:solidFill>
                  <a:srgbClr val="FFEC0A"/>
                </a:solidFill>
              </a:rPr>
              <a:t> </a:t>
            </a:r>
            <a:r>
              <a:rPr lang="en-US" sz="1600" i="1" dirty="0" smtClean="0">
                <a:solidFill>
                  <a:srgbClr val="FFFFFF"/>
                </a:solidFill>
              </a:rPr>
              <a:t>H</a:t>
            </a:r>
            <a:r>
              <a:rPr lang="en-US" sz="1600" i="1" dirty="0">
                <a:solidFill>
                  <a:srgbClr val="FFFFFF"/>
                </a:solidFill>
              </a:rPr>
              <a:t>. </a:t>
            </a:r>
            <a:r>
              <a:rPr lang="en-US" sz="1600" i="1" dirty="0" err="1">
                <a:solidFill>
                  <a:srgbClr val="FFFFFF"/>
                </a:solidFill>
              </a:rPr>
              <a:t>Sorge</a:t>
            </a:r>
            <a:r>
              <a:rPr lang="en-US" sz="1600" i="1" dirty="0">
                <a:solidFill>
                  <a:srgbClr val="FFFFFF"/>
                </a:solidFill>
              </a:rPr>
              <a:t>, Phys. Rev. C 52, 3291 (1995</a:t>
            </a:r>
            <a:r>
              <a:rPr lang="en-US" sz="1600" i="1" dirty="0" smtClean="0">
                <a:solidFill>
                  <a:srgbClr val="FFFFFF"/>
                </a:solidFill>
              </a:rPr>
              <a:t>)</a:t>
            </a:r>
            <a:endParaRPr lang="en-US" sz="2400" i="1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EC0A"/>
                </a:solidFill>
              </a:rPr>
              <a:t>                E/A &lt; 0.12 </a:t>
            </a:r>
            <a:r>
              <a:rPr lang="en-US" sz="1800" dirty="0" err="1" smtClean="0">
                <a:solidFill>
                  <a:srgbClr val="FFEC0A"/>
                </a:solidFill>
              </a:rPr>
              <a:t>GeV</a:t>
            </a:r>
            <a:r>
              <a:rPr lang="en-US" sz="1800" dirty="0" smtClean="0">
                <a:solidFill>
                  <a:srgbClr val="FFEC0A"/>
                </a:solidFill>
              </a:rPr>
              <a:t>/u:  </a:t>
            </a:r>
            <a:r>
              <a:rPr lang="en-US" sz="2400" dirty="0" smtClean="0">
                <a:solidFill>
                  <a:srgbClr val="FFEC0A"/>
                </a:solidFill>
              </a:rPr>
              <a:t>BME </a:t>
            </a:r>
            <a:r>
              <a:rPr lang="en-US" sz="1400" i="1" dirty="0">
                <a:solidFill>
                  <a:srgbClr val="FFFFFF"/>
                </a:solidFill>
              </a:rPr>
              <a:t>M. </a:t>
            </a:r>
            <a:r>
              <a:rPr lang="en-US" sz="1400" i="1" dirty="0" err="1">
                <a:solidFill>
                  <a:srgbClr val="FFFFFF"/>
                </a:solidFill>
              </a:rPr>
              <a:t>Cavinato</a:t>
            </a:r>
            <a:r>
              <a:rPr lang="en-US" sz="1400" i="1" dirty="0">
                <a:solidFill>
                  <a:srgbClr val="FFFFFF"/>
                </a:solidFill>
              </a:rPr>
              <a:t> et al., </a:t>
            </a:r>
            <a:r>
              <a:rPr lang="en-US" sz="1400" i="1" dirty="0" err="1">
                <a:solidFill>
                  <a:srgbClr val="FFFFFF"/>
                </a:solidFill>
              </a:rPr>
              <a:t>Nucl</a:t>
            </a:r>
            <a:r>
              <a:rPr lang="en-US" sz="1400" i="1" dirty="0">
                <a:solidFill>
                  <a:srgbClr val="FFFFFF"/>
                </a:solidFill>
              </a:rPr>
              <a:t>. Phys. A 679, 753 (2001</a:t>
            </a:r>
            <a:r>
              <a:rPr lang="en-US" sz="1400" i="1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EC0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4522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0" dirty="0" smtClean="0">
                <a:solidFill>
                  <a:schemeClr val="tx1"/>
                </a:solidFill>
              </a:rPr>
              <a:t>It describes </a:t>
            </a:r>
            <a:r>
              <a:rPr lang="en-US" sz="1800" b="0" dirty="0">
                <a:solidFill>
                  <a:schemeClr val="tx1"/>
                </a:solidFill>
              </a:rPr>
              <a:t>the evolution of the de-excitation of the system </a:t>
            </a:r>
            <a:r>
              <a:rPr lang="en-US" sz="1800" b="0" dirty="0" smtClean="0">
                <a:solidFill>
                  <a:schemeClr val="tx1"/>
                </a:solidFill>
              </a:rPr>
              <a:t>of The </a:t>
            </a:r>
            <a:r>
              <a:rPr lang="en-US" sz="1800" b="0" dirty="0">
                <a:solidFill>
                  <a:schemeClr val="tx1"/>
                </a:solidFill>
              </a:rPr>
              <a:t>two interacting nuclei during the pre-equilibrium phase. By solving a set </a:t>
            </a:r>
            <a:r>
              <a:rPr lang="en-US" sz="1800" b="0" dirty="0" smtClean="0">
                <a:solidFill>
                  <a:schemeClr val="tx1"/>
                </a:solidFill>
              </a:rPr>
              <a:t>of time</a:t>
            </a:r>
            <a:r>
              <a:rPr lang="en-US" sz="1800" b="0" dirty="0">
                <a:solidFill>
                  <a:schemeClr val="tx1"/>
                </a:solidFill>
              </a:rPr>
              <a:t>-dependent transport equations, the model describes the evolution towards </a:t>
            </a:r>
            <a:r>
              <a:rPr lang="en-US" sz="1800" b="0" dirty="0" smtClean="0">
                <a:solidFill>
                  <a:schemeClr val="tx1"/>
                </a:solidFill>
              </a:rPr>
              <a:t>an equilibrium </a:t>
            </a:r>
            <a:r>
              <a:rPr lang="en-US" sz="1800" b="0" dirty="0">
                <a:solidFill>
                  <a:schemeClr val="tx1"/>
                </a:solidFill>
              </a:rPr>
              <a:t>state through a sequence of two body reactions and ejection of </a:t>
            </a:r>
            <a:r>
              <a:rPr lang="en-US" sz="1800" b="0" dirty="0" smtClean="0">
                <a:solidFill>
                  <a:schemeClr val="tx1"/>
                </a:solidFill>
              </a:rPr>
              <a:t>unbound particles</a:t>
            </a:r>
            <a:r>
              <a:rPr lang="en-US" sz="1800" b="0" dirty="0">
                <a:solidFill>
                  <a:schemeClr val="tx1"/>
                </a:solidFill>
              </a:rPr>
              <a:t>, whose multiplicity can be calculated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Radiobiology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-9128"/>
            <a:ext cx="4608512" cy="2892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0112" y="-6141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b="0" i="1" dirty="0">
                <a:solidFill>
                  <a:srgbClr val="FF0000"/>
                </a:solidFill>
              </a:rPr>
              <a:t>Jay S. </a:t>
            </a:r>
            <a:r>
              <a:rPr lang="en-US" b="0" i="1" dirty="0" err="1">
                <a:solidFill>
                  <a:srgbClr val="FF0000"/>
                </a:solidFill>
              </a:rPr>
              <a:t>Loeffler</a:t>
            </a:r>
            <a:r>
              <a:rPr lang="en-US" b="0" i="1" dirty="0">
                <a:solidFill>
                  <a:srgbClr val="FF0000"/>
                </a:solidFill>
              </a:rPr>
              <a:t> and Marco </a:t>
            </a:r>
            <a:r>
              <a:rPr lang="en-US" b="0" i="1" dirty="0" smtClean="0">
                <a:solidFill>
                  <a:srgbClr val="FF0000"/>
                </a:solidFill>
              </a:rPr>
              <a:t>Durante, </a:t>
            </a:r>
            <a:endParaRPr lang="en-US" b="0" dirty="0">
              <a:solidFill>
                <a:srgbClr val="FF0000"/>
              </a:solidFill>
            </a:endParaRPr>
          </a:p>
          <a:p>
            <a:r>
              <a:rPr lang="en-US" b="0" dirty="0">
                <a:solidFill>
                  <a:srgbClr val="FF0000"/>
                </a:solidFill>
              </a:rPr>
              <a:t> </a:t>
            </a:r>
            <a:r>
              <a:rPr lang="en-US" b="0" i="1" dirty="0">
                <a:solidFill>
                  <a:srgbClr val="FF0000"/>
                </a:solidFill>
              </a:rPr>
              <a:t>Nat. Rev. </a:t>
            </a:r>
            <a:r>
              <a:rPr lang="en-US" b="0" i="1" dirty="0" err="1">
                <a:solidFill>
                  <a:srgbClr val="FF0000"/>
                </a:solidFill>
              </a:rPr>
              <a:t>Clin</a:t>
            </a:r>
            <a:r>
              <a:rPr lang="en-US" b="0" i="1" dirty="0">
                <a:solidFill>
                  <a:srgbClr val="FF0000"/>
                </a:solidFill>
              </a:rPr>
              <a:t>. </a:t>
            </a:r>
            <a:r>
              <a:rPr lang="en-US" b="0" i="1" dirty="0" err="1">
                <a:solidFill>
                  <a:srgbClr val="FF0000"/>
                </a:solidFill>
              </a:rPr>
              <a:t>Oncol</a:t>
            </a:r>
            <a:r>
              <a:rPr lang="en-US" b="0" i="1" dirty="0">
                <a:solidFill>
                  <a:srgbClr val="FF0000"/>
                </a:solidFill>
              </a:rPr>
              <a:t>. </a:t>
            </a:r>
            <a:r>
              <a:rPr lang="en-US" b="0" i="1" dirty="0" smtClean="0">
                <a:solidFill>
                  <a:srgbClr val="FF0000"/>
                </a:solidFill>
              </a:rPr>
              <a:t>2013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Paganetti_RB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96952"/>
            <a:ext cx="7524328" cy="2954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9952" y="2996952"/>
            <a:ext cx="1872208" cy="307777"/>
          </a:xfrm>
          <a:prstGeom prst="rect">
            <a:avLst/>
          </a:prstGeom>
          <a:solidFill>
            <a:schemeClr val="tx1"/>
          </a:solidFill>
          <a:ln w="1905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</a:rPr>
              <a:t>Paganetti</a:t>
            </a:r>
            <a:r>
              <a:rPr lang="en-US" sz="1400" dirty="0" smtClean="0">
                <a:solidFill>
                  <a:srgbClr val="FF0000"/>
                </a:solidFill>
              </a:rPr>
              <a:t> 2002 PMB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492896"/>
            <a:ext cx="2299728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RBE of protons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recomm</a:t>
            </a:r>
            <a:r>
              <a:rPr lang="en-US" sz="2000" dirty="0" smtClean="0">
                <a:solidFill>
                  <a:srgbClr val="FF0000"/>
                </a:solidFill>
              </a:rPr>
              <a:t>.:  1.1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021918"/>
            <a:ext cx="377991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New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Paradigm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for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Proton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Radiobiology</a:t>
            </a:r>
            <a:endParaRPr lang="de-DE" sz="1600" dirty="0" smtClean="0">
              <a:solidFill>
                <a:srgbClr val="FFFF00"/>
              </a:solidFill>
              <a:latin typeface="Calibri" charset="0"/>
            </a:endParaRPr>
          </a:p>
          <a:p>
            <a:pPr algn="ctr"/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(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Girdhani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2013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Radiat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Res)</a:t>
            </a:r>
            <a:endParaRPr lang="de-DE" sz="1600" dirty="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7984" y="5887478"/>
            <a:ext cx="4572000" cy="9705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Protons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and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photons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present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distinct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physics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and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biological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properties</a:t>
            </a:r>
            <a:r>
              <a:rPr lang="de-DE" sz="1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at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Sub-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Cellular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,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Cellular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and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Tissue</a:t>
            </a:r>
            <a:r>
              <a:rPr lang="de-DE" sz="16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1600" dirty="0" err="1" smtClean="0">
                <a:solidFill>
                  <a:srgbClr val="FFFF00"/>
                </a:solidFill>
                <a:latin typeface="Calibri" charset="0"/>
              </a:rPr>
              <a:t>level</a:t>
            </a:r>
            <a:endParaRPr lang="de-DE" sz="1600" dirty="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3779912" y="6237312"/>
            <a:ext cx="432048" cy="144016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3568" y="1196752"/>
            <a:ext cx="3312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RBE versus LET from published experiments on </a:t>
            </a:r>
            <a:r>
              <a:rPr lang="en-US" sz="1400" b="0" i="1" dirty="0">
                <a:solidFill>
                  <a:schemeClr val="tx1"/>
                </a:solidFill>
              </a:rPr>
              <a:t>in vitro </a:t>
            </a:r>
            <a:r>
              <a:rPr lang="en-US" sz="1400" b="0" dirty="0">
                <a:solidFill>
                  <a:schemeClr val="tx1"/>
                </a:solidFill>
              </a:rPr>
              <a:t>cell lines. RBE is calculated at 10% </a:t>
            </a:r>
            <a:r>
              <a:rPr lang="en-US" sz="1400" b="0" dirty="0" smtClean="0">
                <a:solidFill>
                  <a:schemeClr val="tx1"/>
                </a:solidFill>
              </a:rPr>
              <a:t>survival</a:t>
            </a:r>
            <a:r>
              <a:rPr lang="en-US" sz="1400" b="0" dirty="0">
                <a:solidFill>
                  <a:schemeClr val="tx1"/>
                </a:solidFill>
              </a:rPr>
              <a:t>.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8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61257" y="373622"/>
            <a:ext cx="8425515" cy="607106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Proton Therapy: can target fragmentation contribute to a variable RBE? </a:t>
            </a:r>
            <a:endParaRPr lang="en-US" sz="2800" i="1" dirty="0">
              <a:solidFill>
                <a:srgbClr val="FFEC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4294967295"/>
          </p:nvPr>
        </p:nvSpPr>
        <p:spPr>
          <a:xfrm>
            <a:off x="179512" y="1119907"/>
            <a:ext cx="8794750" cy="796925"/>
          </a:xfrm>
        </p:spPr>
        <p:txBody>
          <a:bodyPr>
            <a:noAutofit/>
          </a:bodyPr>
          <a:lstStyle/>
          <a:p>
            <a:pPr marL="0" indent="0" algn="just" defTabSz="914400">
              <a:buNone/>
            </a:pPr>
            <a:r>
              <a:rPr lang="en-US" sz="2000" dirty="0" smtClean="0"/>
              <a:t>Can we overcome the ICRU recommendation for protons (RBE</a:t>
            </a:r>
            <a:r>
              <a:rPr lang="en-US" sz="2000" dirty="0"/>
              <a:t>=1.1</a:t>
            </a:r>
            <a:r>
              <a:rPr lang="en-US" sz="2000" dirty="0" smtClean="0"/>
              <a:t>) in clinical operation?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475145"/>
            <a:ext cx="4537493" cy="3122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363" y="1985818"/>
            <a:ext cx="4629727" cy="35098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317109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AFF0A"/>
                </a:solidFill>
                <a:latin typeface="Calibri"/>
                <a:ea typeface="ＭＳ Ｐゴシック"/>
              </a:rPr>
              <a:t>RBE=1.1</a:t>
            </a:r>
            <a:endParaRPr lang="en-US" sz="2000" dirty="0">
              <a:solidFill>
                <a:srgbClr val="CAFF0A"/>
              </a:solidFill>
              <a:latin typeface="Calibri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317109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AFF0A"/>
                </a:solidFill>
                <a:latin typeface="Calibri"/>
                <a:ea typeface="ＭＳ Ｐゴシック"/>
              </a:rPr>
              <a:t>Variable RBE</a:t>
            </a:r>
            <a:endParaRPr lang="en-US" sz="2000" dirty="0">
              <a:solidFill>
                <a:srgbClr val="CAFF0A"/>
              </a:solidFill>
              <a:latin typeface="Calibri"/>
              <a:ea typeface="ＭＳ Ｐゴシック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3614" y="5858089"/>
            <a:ext cx="2376264" cy="307777"/>
          </a:xfrm>
          <a:prstGeom prst="rect">
            <a:avLst/>
          </a:prstGeom>
          <a:solidFill>
            <a:srgbClr val="CCFFCC"/>
          </a:solidFill>
          <a:ln w="19050">
            <a:solidFill>
              <a:srgbClr val="00009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Wedenberg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2014 Med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Phys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Content Placeholder 13"/>
          <p:cNvSpPr txBox="1">
            <a:spLocks/>
          </p:cNvSpPr>
          <p:nvPr/>
        </p:nvSpPr>
        <p:spPr>
          <a:xfrm>
            <a:off x="107504" y="1796681"/>
            <a:ext cx="4281354" cy="1170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>
              <a:buFont typeface="Arial"/>
              <a:buNone/>
            </a:pPr>
            <a:r>
              <a:rPr lang="en-US" sz="2000" dirty="0" smtClean="0">
                <a:solidFill>
                  <a:srgbClr val="FFEC0A"/>
                </a:solidFill>
                <a:latin typeface="Arial"/>
                <a:ea typeface="ＭＳ Ｐゴシック"/>
                <a:cs typeface="Arial"/>
              </a:rPr>
              <a:t>Lately has been pointed out possible impact of variable proton RBE on clinical NCTP values</a:t>
            </a:r>
          </a:p>
        </p:txBody>
      </p:sp>
    </p:spTree>
    <p:extLst>
      <p:ext uri="{BB962C8B-B14F-4D97-AF65-F5344CB8AC3E}">
        <p14:creationId xmlns:p14="http://schemas.microsoft.com/office/powerpoint/2010/main" val="323770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r>
              <a:rPr lang="en-US" dirty="0" smtClean="0"/>
              <a:t>Cancer and radiotherapy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980728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EC0A"/>
                </a:solidFill>
              </a:rPr>
              <a:t>~</a:t>
            </a:r>
            <a:r>
              <a:rPr lang="en-US" sz="2400" dirty="0" smtClean="0">
                <a:solidFill>
                  <a:srgbClr val="FFEC0A"/>
                </a:solidFill>
              </a:rPr>
              <a:t>50</a:t>
            </a:r>
            <a:r>
              <a:rPr lang="en-US" sz="2400" dirty="0">
                <a:solidFill>
                  <a:srgbClr val="FFEC0A"/>
                </a:solidFill>
              </a:rPr>
              <a:t>% of all cancer patients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•Highly individualized treatment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•50% of cures –radiotherapy sole treatment or major component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•Organ-and function sparing, well tolerable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•More than 4m long term </a:t>
            </a:r>
            <a:r>
              <a:rPr lang="en-US" sz="2400" dirty="0" smtClean="0">
                <a:solidFill>
                  <a:schemeClr val="tx1"/>
                </a:solidFill>
              </a:rPr>
              <a:t>survivors in </a:t>
            </a:r>
            <a:r>
              <a:rPr lang="en-US" sz="2400" dirty="0">
                <a:solidFill>
                  <a:schemeClr val="tx1"/>
                </a:solidFill>
              </a:rPr>
              <a:t>Europe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•Favorable cost/</a:t>
            </a:r>
            <a:r>
              <a:rPr lang="en-US" sz="2400" dirty="0" smtClean="0">
                <a:solidFill>
                  <a:schemeClr val="tx1"/>
                </a:solidFill>
              </a:rPr>
              <a:t>benefit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04" y="3623139"/>
            <a:ext cx="6264696" cy="32348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51672" y="764704"/>
            <a:ext cx="442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dirty="0">
              <a:solidFill>
                <a:srgbClr val="FFEC0A"/>
              </a:solidFill>
            </a:endParaRPr>
          </a:p>
          <a:p>
            <a:pPr algn="r"/>
            <a:r>
              <a:rPr lang="en-US" sz="1600" dirty="0" smtClean="0">
                <a:solidFill>
                  <a:srgbClr val="FFEC0A"/>
                </a:solidFill>
              </a:rPr>
              <a:t>Only 40</a:t>
            </a:r>
            <a:r>
              <a:rPr lang="en-US" sz="1600" dirty="0">
                <a:solidFill>
                  <a:srgbClr val="FFEC0A"/>
                </a:solidFill>
              </a:rPr>
              <a:t>-60% </a:t>
            </a:r>
            <a:r>
              <a:rPr lang="en-US" sz="1600" dirty="0" smtClean="0">
                <a:solidFill>
                  <a:srgbClr val="FFEC0A"/>
                </a:solidFill>
              </a:rPr>
              <a:t>of patients with cancer have access to radiotherapy</a:t>
            </a:r>
            <a:endParaRPr lang="en-US" sz="1600" dirty="0">
              <a:solidFill>
                <a:srgbClr val="FFEC0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5616" y="764704"/>
            <a:ext cx="3596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0" i="1" dirty="0" err="1">
                <a:solidFill>
                  <a:srgbClr val="FFFFFF"/>
                </a:solidFill>
              </a:rPr>
              <a:t>Atunet</a:t>
            </a:r>
            <a:r>
              <a:rPr lang="it-IT" sz="1400" b="0" i="1" dirty="0">
                <a:solidFill>
                  <a:srgbClr val="FFFFFF"/>
                </a:solidFill>
              </a:rPr>
              <a:t> al., Lancet Oncol16:1153-86, 2015 </a:t>
            </a:r>
            <a:endParaRPr lang="en-US" sz="1400" b="0" i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4365104"/>
            <a:ext cx="2952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FFEC0A"/>
                </a:solidFill>
              </a:rPr>
              <a:t>Benefits</a:t>
            </a:r>
          </a:p>
          <a:p>
            <a:r>
              <a:rPr lang="sk-SK" sz="1600" b="0" dirty="0" smtClean="0">
                <a:solidFill>
                  <a:schemeClr val="tx1"/>
                </a:solidFill>
              </a:rPr>
              <a:t>2012:</a:t>
            </a:r>
          </a:p>
          <a:p>
            <a:r>
              <a:rPr lang="sk-SK" sz="1800" b="0" dirty="0" smtClean="0">
                <a:solidFill>
                  <a:schemeClr val="tx1"/>
                </a:solidFill>
              </a:rPr>
              <a:t>1.5M </a:t>
            </a:r>
            <a:r>
              <a:rPr lang="sk-SK" sz="1800" b="0" dirty="0">
                <a:solidFill>
                  <a:schemeClr val="tx1"/>
                </a:solidFill>
              </a:rPr>
              <a:t>pts. Local Control, 0.58M </a:t>
            </a:r>
            <a:r>
              <a:rPr lang="sk-SK" sz="1800" b="0" dirty="0" smtClean="0">
                <a:solidFill>
                  <a:schemeClr val="tx1"/>
                </a:solidFill>
              </a:rPr>
              <a:t>Survival</a:t>
            </a:r>
          </a:p>
          <a:p>
            <a:endParaRPr lang="sk-SK" sz="1800" b="0" dirty="0">
              <a:solidFill>
                <a:schemeClr val="tx1"/>
              </a:solidFill>
            </a:endParaRPr>
          </a:p>
          <a:p>
            <a:r>
              <a:rPr lang="hr-HR" sz="1800" b="0" dirty="0" smtClean="0">
                <a:solidFill>
                  <a:schemeClr val="tx1"/>
                </a:solidFill>
              </a:rPr>
              <a:t>2035:  </a:t>
            </a:r>
          </a:p>
          <a:p>
            <a:r>
              <a:rPr lang="hr-HR" sz="1800" b="0" dirty="0" smtClean="0">
                <a:solidFill>
                  <a:schemeClr val="tx1"/>
                </a:solidFill>
              </a:rPr>
              <a:t>2.5M </a:t>
            </a:r>
            <a:r>
              <a:rPr lang="hr-HR" sz="1800" b="0" dirty="0">
                <a:solidFill>
                  <a:schemeClr val="tx1"/>
                </a:solidFill>
              </a:rPr>
              <a:t>pts. Local Control, 0.95M </a:t>
            </a:r>
            <a:r>
              <a:rPr lang="hr-HR" sz="1800" b="0" dirty="0" smtClean="0">
                <a:solidFill>
                  <a:schemeClr val="tx1"/>
                </a:solidFill>
              </a:rPr>
              <a:t>Survival</a:t>
            </a:r>
            <a:endParaRPr lang="hr-HR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6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936" y="1067901"/>
            <a:ext cx="8478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Target fragmentation in proton therapy: gives contribution also outside the tumor region!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6" y="2038756"/>
            <a:ext cx="6133690" cy="4608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8183" y="2014758"/>
            <a:ext cx="2819857" cy="397031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About 10% of biological effect in the entrance channel due to secondary fragments</a:t>
            </a:r>
          </a:p>
          <a:p>
            <a:pPr algn="ctr"/>
            <a:endParaRPr lang="en-US" sz="18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US" sz="1800" dirty="0" smtClean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Largest contributions of recoil fragments expected from </a:t>
            </a:r>
          </a:p>
          <a:p>
            <a:pPr algn="ctr"/>
            <a:r>
              <a:rPr lang="en-US" sz="1800" dirty="0" smtClean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He, C, Be, O, N</a:t>
            </a:r>
          </a:p>
          <a:p>
            <a:pPr algn="ctr"/>
            <a:endParaRPr lang="en-US" sz="1800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US" sz="1800" dirty="0" smtClean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See also dedicated MC studies:</a:t>
            </a:r>
          </a:p>
          <a:p>
            <a:pPr algn="ctr"/>
            <a:r>
              <a:rPr lang="en-US" sz="1800" dirty="0" smtClean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- </a:t>
            </a:r>
            <a:r>
              <a:rPr lang="en-US" sz="1800" dirty="0" err="1" smtClean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Paganetti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 2002 PMB</a:t>
            </a:r>
          </a:p>
          <a:p>
            <a:pPr algn="ctr"/>
            <a:r>
              <a:rPr lang="en-US" sz="1800" dirty="0" smtClean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- </a:t>
            </a:r>
            <a:r>
              <a:rPr lang="en-US" sz="1800" dirty="0" err="1" smtClean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Grassberger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 2011 PMB</a:t>
            </a:r>
            <a:endParaRPr lang="en-US" sz="1800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5412" y="3906566"/>
            <a:ext cx="2304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Calibri"/>
                <a:ea typeface="ＭＳ Ｐゴシック"/>
              </a:rPr>
              <a:t>250 MeV proton beam in water</a:t>
            </a:r>
          </a:p>
        </p:txBody>
      </p:sp>
      <p:sp>
        <p:nvSpPr>
          <p:cNvPr id="10" name="Title 18"/>
          <p:cNvSpPr>
            <a:spLocks noGrp="1"/>
          </p:cNvSpPr>
          <p:nvPr>
            <p:ph type="title"/>
          </p:nvPr>
        </p:nvSpPr>
        <p:spPr>
          <a:xfrm>
            <a:off x="251520" y="40966"/>
            <a:ext cx="8425515" cy="939762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Warning: nuclear interaction may change RBE in the normal tissue</a:t>
            </a:r>
            <a:endParaRPr lang="en-US" i="1" dirty="0">
              <a:solidFill>
                <a:srgbClr val="FFEC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581" y="3208290"/>
            <a:ext cx="81304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a typeface="ＭＳ Ｐゴシック"/>
              </a:rPr>
              <a:t>R=</a:t>
            </a:r>
            <a:r>
              <a:rPr lang="en-US" sz="2000" dirty="0" smtClean="0">
                <a:solidFill>
                  <a:srgbClr val="FF0000"/>
                </a:solidFill>
                <a:ea typeface="ＭＳ Ｐゴシック"/>
              </a:rPr>
              <a:t>1</a:t>
            </a:r>
            <a:r>
              <a:rPr lang="en-US" sz="2000" dirty="0" smtClean="0">
                <a:solidFill>
                  <a:srgbClr val="FEA501"/>
                </a:solidFill>
                <a:ea typeface="ＭＳ Ｐゴシック"/>
              </a:rPr>
              <a:t>/</a:t>
            </a:r>
            <a:r>
              <a:rPr lang="en-US" sz="2000" dirty="0" smtClean="0">
                <a:solidFill>
                  <a:srgbClr val="008000"/>
                </a:solidFill>
                <a:ea typeface="ＭＳ Ｐゴシック"/>
              </a:rPr>
              <a:t>8</a:t>
            </a:r>
            <a:endParaRPr lang="en-US" sz="2000" dirty="0">
              <a:solidFill>
                <a:srgbClr val="008000"/>
              </a:solidFill>
              <a:ea typeface="ＭＳ Ｐゴシック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2761" y="2113020"/>
            <a:ext cx="94070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a typeface="ＭＳ Ｐゴシック"/>
              </a:rPr>
              <a:t>R=</a:t>
            </a:r>
            <a:r>
              <a:rPr lang="en-US" sz="2000" dirty="0" smtClean="0">
                <a:solidFill>
                  <a:srgbClr val="FF0000"/>
                </a:solidFill>
                <a:ea typeface="ＭＳ Ｐゴシック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ea typeface="ＭＳ Ｐゴシック"/>
              </a:rPr>
              <a:t>/</a:t>
            </a:r>
            <a:r>
              <a:rPr lang="en-US" sz="2000" dirty="0" smtClean="0">
                <a:solidFill>
                  <a:srgbClr val="008000"/>
                </a:solidFill>
                <a:ea typeface="ＭＳ Ｐゴシック"/>
              </a:rPr>
              <a:t>40</a:t>
            </a:r>
            <a:endParaRPr lang="en-US" sz="2000" dirty="0">
              <a:solidFill>
                <a:srgbClr val="008000"/>
              </a:solidFill>
              <a:ea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876" y="1910937"/>
            <a:ext cx="2416619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SzPct val="200000"/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ea typeface="ＭＳ Ｐゴシック"/>
              </a:rPr>
              <a:t>Cell killed by ionization</a:t>
            </a:r>
          </a:p>
          <a:p>
            <a:pPr marL="285750" indent="-285750">
              <a:buSzPct val="200000"/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ea typeface="ＭＳ Ｐゴシック"/>
              </a:rPr>
              <a:t>Recoil fragment generated</a:t>
            </a:r>
            <a:endParaRPr lang="en-US" dirty="0">
              <a:solidFill>
                <a:srgbClr val="FF0000"/>
              </a:solidFill>
              <a:ea typeface="ＭＳ Ｐゴシック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6309320"/>
            <a:ext cx="2978475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Cancers 2015,7 </a:t>
            </a:r>
            <a:r>
              <a:rPr lang="en-US" dirty="0" err="1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Tommasino</a:t>
            </a: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&amp; Durante</a:t>
            </a: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89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</a:t>
            </a:r>
            <a:r>
              <a:rPr lang="en-US" sz="3200" i="1" dirty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scattering on Brain tissue @200 MeV</a:t>
            </a:r>
            <a:endParaRPr lang="en-US" sz="3200" i="1" dirty="0">
              <a:solidFill>
                <a:srgbClr val="FFEC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7797" y="1412776"/>
            <a:ext cx="8966200" cy="1027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MC </a:t>
            </a:r>
            <a:r>
              <a:rPr lang="el-GR" dirty="0" smtClean="0">
                <a:latin typeface="Arial"/>
                <a:cs typeface="Arial"/>
              </a:rPr>
              <a:t>(</a:t>
            </a:r>
            <a:r>
              <a:rPr lang="en-US" dirty="0" smtClean="0">
                <a:latin typeface="Arial"/>
                <a:cs typeface="Arial"/>
              </a:rPr>
              <a:t>FLUKA</a:t>
            </a:r>
            <a:r>
              <a:rPr lang="el-GR" dirty="0" smtClean="0">
                <a:latin typeface="Arial"/>
                <a:cs typeface="Arial"/>
              </a:rPr>
              <a:t>) </a:t>
            </a:r>
            <a:r>
              <a:rPr lang="en-US" dirty="0" smtClean="0">
                <a:latin typeface="Arial"/>
                <a:cs typeface="Arial"/>
              </a:rPr>
              <a:t>prediction of production of heavy fragments for 200 MeV p on “BRAIN” : </a:t>
            </a:r>
            <a:r>
              <a:rPr lang="en-US" sz="1800" dirty="0" smtClean="0">
                <a:latin typeface="Arial"/>
                <a:cs typeface="Arial"/>
              </a:rPr>
              <a:t>production of He &amp; </a:t>
            </a:r>
            <a:r>
              <a:rPr lang="en-US" sz="1800" dirty="0">
                <a:latin typeface="Arial"/>
                <a:cs typeface="Arial"/>
              </a:rPr>
              <a:t>C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pC_200brain-4H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73"/>
          <a:stretch/>
        </p:blipFill>
        <p:spPr>
          <a:xfrm>
            <a:off x="177549" y="2085507"/>
            <a:ext cx="4611472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6021288"/>
            <a:ext cx="120207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Ekin</a:t>
            </a: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tot (</a:t>
            </a:r>
            <a:r>
              <a:rPr lang="en-US" dirty="0" err="1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GeV</a:t>
            </a: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)</a:t>
            </a: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6" name="Picture 5" descr="pC_200brain-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4"/>
          <a:stretch/>
        </p:blipFill>
        <p:spPr>
          <a:xfrm>
            <a:off x="4789021" y="2108192"/>
            <a:ext cx="4089893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162" y="2657855"/>
            <a:ext cx="71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4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He</a:t>
            </a:r>
            <a:endParaRPr lang="en-US" sz="2400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6323" y="2791841"/>
            <a:ext cx="635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12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C</a:t>
            </a:r>
            <a:endParaRPr lang="en-US" sz="2400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2580" y="6021288"/>
            <a:ext cx="120207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Ekin</a:t>
            </a: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tot (</a:t>
            </a:r>
            <a:r>
              <a:rPr lang="en-US" dirty="0" err="1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GeV</a:t>
            </a: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)</a:t>
            </a: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1598" y="2657855"/>
            <a:ext cx="0" cy="376323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67861" y="4916666"/>
            <a:ext cx="1134069" cy="27699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15 </a:t>
            </a:r>
            <a:r>
              <a:rPr lang="el-GR" dirty="0" smtClean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μ</a:t>
            </a:r>
            <a:r>
              <a:rPr lang="en-US" dirty="0" smtClean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m range</a:t>
            </a:r>
            <a:endParaRPr lang="en-US" dirty="0">
              <a:solidFill>
                <a:srgbClr val="008000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224313" y="2504939"/>
            <a:ext cx="34956" cy="391615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72074" y="5101332"/>
            <a:ext cx="1134069" cy="27699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15 </a:t>
            </a:r>
            <a:r>
              <a:rPr lang="el-GR" dirty="0">
                <a:solidFill>
                  <a:srgbClr val="008000"/>
                </a:solidFill>
                <a:latin typeface="Arial"/>
                <a:cs typeface="Arial"/>
              </a:rPr>
              <a:t>μ</a:t>
            </a:r>
            <a:r>
              <a:rPr lang="en-US" dirty="0" smtClean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m range</a:t>
            </a:r>
            <a:endParaRPr lang="en-US" dirty="0">
              <a:solidFill>
                <a:srgbClr val="008000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8" name="Straight Arrow Connector 17"/>
          <p:cNvCxnSpPr>
            <a:stCxn id="12" idx="1"/>
          </p:cNvCxnSpPr>
          <p:nvPr/>
        </p:nvCxnSpPr>
        <p:spPr>
          <a:xfrm flipH="1">
            <a:off x="2368119" y="5055166"/>
            <a:ext cx="499742" cy="479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948322" y="5285998"/>
            <a:ext cx="275991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82238" y="2288523"/>
            <a:ext cx="1372867" cy="27699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dN</a:t>
            </a:r>
            <a:r>
              <a:rPr lang="en-US" dirty="0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/</a:t>
            </a:r>
            <a:r>
              <a:rPr lang="en-US" dirty="0" err="1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dlog</a:t>
            </a:r>
            <a:r>
              <a:rPr lang="en-US" dirty="0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(E[</a:t>
            </a:r>
            <a:r>
              <a:rPr lang="en-US" dirty="0" err="1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GeV</a:t>
            </a:r>
            <a:r>
              <a:rPr lang="en-US" dirty="0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]</a:t>
            </a: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)</a:t>
            </a: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965" y="3192692"/>
            <a:ext cx="1372867" cy="27699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dN</a:t>
            </a:r>
            <a:r>
              <a:rPr lang="en-US" dirty="0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/</a:t>
            </a:r>
            <a:r>
              <a:rPr lang="en-US" dirty="0" err="1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dlog</a:t>
            </a:r>
            <a:r>
              <a:rPr lang="en-US" dirty="0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(E[</a:t>
            </a:r>
            <a:r>
              <a:rPr lang="en-US" dirty="0" err="1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GeV</a:t>
            </a:r>
            <a:r>
              <a:rPr lang="en-US" dirty="0" smtClean="0">
                <a:solidFill>
                  <a:srgbClr val="FF6600"/>
                </a:solidFill>
                <a:latin typeface="Arial"/>
                <a:ea typeface="ＭＳ Ｐゴシック"/>
                <a:cs typeface="Arial"/>
              </a:rPr>
              <a:t>]</a:t>
            </a: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)</a:t>
            </a: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7624" y="5517232"/>
            <a:ext cx="7058392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for RBE: the knowledge of d</a:t>
            </a:r>
            <a:r>
              <a:rPr lang="el-GR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σ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dE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is mandatory!</a:t>
            </a:r>
            <a:r>
              <a:rPr lang="en-US" sz="24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76470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/>
              <a:buNone/>
            </a:pPr>
            <a:r>
              <a:rPr lang="en-US" sz="2000" dirty="0">
                <a:solidFill>
                  <a:srgbClr val="FFEC0A"/>
                </a:solidFill>
                <a:latin typeface="Arial"/>
                <a:ea typeface="ＭＳ Ｐゴシック"/>
                <a:cs typeface="Arial"/>
              </a:rPr>
              <a:t>“Heavy” (A≥4) fragment emission energy and angle largely unknown.</a:t>
            </a:r>
          </a:p>
          <a:p>
            <a:pPr marL="0" indent="0">
              <a:buFont typeface="Arial"/>
              <a:buNone/>
            </a:pPr>
            <a:r>
              <a:rPr lang="en-US" sz="2000" dirty="0">
                <a:solidFill>
                  <a:srgbClr val="FFEC0A"/>
                </a:solidFill>
                <a:latin typeface="Arial"/>
                <a:ea typeface="ＭＳ Ｐゴシック"/>
                <a:cs typeface="Arial"/>
              </a:rPr>
              <a:t>Very low energy-short range fragments. </a:t>
            </a:r>
            <a:endParaRPr lang="en-US" sz="2000" dirty="0">
              <a:solidFill>
                <a:srgbClr val="FFE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5004048" y="4725144"/>
            <a:ext cx="4032448" cy="20162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Inverse kinematic strategy </a:t>
            </a:r>
            <a:endParaRPr lang="en-US" i="1" dirty="0">
              <a:solidFill>
                <a:srgbClr val="FFEC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4016" y="1052736"/>
            <a:ext cx="8964488" cy="4274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Target </a:t>
            </a:r>
            <a:r>
              <a:rPr lang="en-US" sz="2400" dirty="0"/>
              <a:t>fragments travel few </a:t>
            </a:r>
            <a:r>
              <a:rPr lang="el-GR" sz="2400" dirty="0">
                <a:latin typeface="Symbol" charset="2"/>
                <a:cs typeface="Symbol" charset="2"/>
              </a:rPr>
              <a:t>μ</a:t>
            </a:r>
            <a:r>
              <a:rPr lang="en-US" sz="2400" dirty="0"/>
              <a:t>m in the target-&gt; difficult to directly detect them, even for very thin target (10 </a:t>
            </a:r>
            <a:r>
              <a:rPr lang="el-GR" sz="2400" dirty="0">
                <a:latin typeface="Symbol" charset="2"/>
                <a:cs typeface="Symbol" charset="2"/>
              </a:rPr>
              <a:t>μ</a:t>
            </a:r>
            <a:r>
              <a:rPr lang="en-US" sz="2400" dirty="0"/>
              <a:t>m?)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EC0A"/>
                </a:solidFill>
              </a:rPr>
              <a:t>let’s shoot a </a:t>
            </a:r>
            <a:r>
              <a:rPr lang="el-GR" sz="2400" dirty="0" smtClean="0">
                <a:solidFill>
                  <a:srgbClr val="FFEC0A"/>
                </a:solidFill>
                <a:latin typeface="Symbol" charset="2"/>
                <a:cs typeface="Symbol" charset="2"/>
                <a:sym typeface="Wingdings"/>
              </a:rPr>
              <a:t>β</a:t>
            </a:r>
            <a:r>
              <a:rPr lang="en-US" sz="2400" dirty="0" smtClean="0">
                <a:solidFill>
                  <a:srgbClr val="FFEC0A"/>
                </a:solidFill>
                <a:sym typeface="Wingdings"/>
              </a:rPr>
              <a:t>=0.6 </a:t>
            </a:r>
            <a:r>
              <a:rPr lang="en-US" sz="2400" dirty="0" smtClean="0">
                <a:solidFill>
                  <a:srgbClr val="FFEC0A"/>
                </a:solidFill>
              </a:rPr>
              <a:t>patient (C,O,N nuclei) on a proton at rest and measure how it fragments!!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Then if we measure the X-section, provided that we apply an inverse velocity transformation, the result should be the same. </a:t>
            </a:r>
          </a:p>
          <a:p>
            <a:r>
              <a:rPr lang="en-US" dirty="0" smtClean="0">
                <a:solidFill>
                  <a:srgbClr val="CAFF0A"/>
                </a:solidFill>
              </a:rPr>
              <a:t>Use (as patient) beams N, O, C ions with </a:t>
            </a:r>
            <a:r>
              <a:rPr lang="el-GR" dirty="0" smtClean="0">
                <a:solidFill>
                  <a:srgbClr val="CAFF0A"/>
                </a:solidFill>
                <a:latin typeface="Symbol" charset="2"/>
                <a:cs typeface="Symbol" charset="2"/>
              </a:rPr>
              <a:t>β</a:t>
            </a:r>
            <a:r>
              <a:rPr lang="en-US" dirty="0" smtClean="0">
                <a:solidFill>
                  <a:srgbClr val="CAFF0A"/>
                </a:solidFill>
              </a:rPr>
              <a:t>= 0.6 </a:t>
            </a:r>
            <a:r>
              <a:rPr lang="en-US" dirty="0" smtClean="0">
                <a:solidFill>
                  <a:srgbClr val="CAFF0A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CAFF0A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AFF0A"/>
                </a:solidFill>
              </a:rPr>
              <a:t>Ekin</a:t>
            </a:r>
            <a:r>
              <a:rPr lang="en-US" dirty="0" smtClean="0">
                <a:solidFill>
                  <a:srgbClr val="CAFF0A"/>
                </a:solidFill>
              </a:rPr>
              <a:t>=200 A MeV.</a:t>
            </a:r>
            <a:endParaRPr lang="el-GR" dirty="0" smtClean="0">
              <a:solidFill>
                <a:srgbClr val="CAFF0A"/>
              </a:solidFill>
            </a:endParaRPr>
          </a:p>
          <a:p>
            <a:r>
              <a:rPr lang="en-US" dirty="0" smtClean="0">
                <a:solidFill>
                  <a:srgbClr val="FFEC0A"/>
                </a:solidFill>
              </a:rPr>
              <a:t>The </a:t>
            </a:r>
            <a:r>
              <a:rPr lang="en-US" dirty="0">
                <a:solidFill>
                  <a:srgbClr val="FFEC0A"/>
                </a:solidFill>
              </a:rPr>
              <a:t>heavy fragment (all but </a:t>
            </a:r>
            <a:r>
              <a:rPr lang="en-US" dirty="0" err="1">
                <a:solidFill>
                  <a:srgbClr val="FFEC0A"/>
                </a:solidFill>
              </a:rPr>
              <a:t>p,d,t,He</a:t>
            </a:r>
            <a:r>
              <a:rPr lang="en-US" dirty="0">
                <a:solidFill>
                  <a:srgbClr val="FFEC0A"/>
                </a:solidFill>
              </a:rPr>
              <a:t>) has ~</a:t>
            </a:r>
            <a:r>
              <a:rPr lang="en-US" dirty="0" smtClean="0">
                <a:solidFill>
                  <a:srgbClr val="FFEC0A"/>
                </a:solidFill>
              </a:rPr>
              <a:t>200 MeV</a:t>
            </a:r>
            <a:r>
              <a:rPr lang="en-US" dirty="0">
                <a:solidFill>
                  <a:srgbClr val="FFEC0A"/>
                </a:solidFill>
              </a:rPr>
              <a:t>/nucleon kinetic energy and are forward </a:t>
            </a:r>
            <a:r>
              <a:rPr lang="en-US" dirty="0" smtClean="0">
                <a:solidFill>
                  <a:srgbClr val="FFEC0A"/>
                </a:solidFill>
              </a:rPr>
              <a:t>peaked</a:t>
            </a:r>
            <a:endParaRPr lang="en-US" dirty="0">
              <a:solidFill>
                <a:srgbClr val="FFEC0A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6056" y="4941168"/>
            <a:ext cx="3645883" cy="1409689"/>
            <a:chOff x="5431862" y="5086474"/>
            <a:chExt cx="3645883" cy="1409689"/>
          </a:xfrm>
        </p:grpSpPr>
        <p:sp>
          <p:nvSpPr>
            <p:cNvPr id="5" name="Rectangle 4"/>
            <p:cNvSpPr/>
            <p:nvPr/>
          </p:nvSpPr>
          <p:spPr>
            <a:xfrm>
              <a:off x="5903193" y="5551505"/>
              <a:ext cx="675823" cy="94372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91587" y="5551505"/>
              <a:ext cx="639947" cy="94465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431862" y="6230898"/>
              <a:ext cx="827300" cy="11651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6259162" y="6062718"/>
              <a:ext cx="1707769" cy="1649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6259162" y="6230898"/>
              <a:ext cx="2186983" cy="26526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431862" y="5772217"/>
              <a:ext cx="1458900" cy="1165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890762" y="5604036"/>
              <a:ext cx="1707769" cy="16492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890762" y="5772216"/>
              <a:ext cx="2186983" cy="265265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084775" y="5089840"/>
              <a:ext cx="348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6600"/>
                  </a:solidFill>
                  <a:ea typeface="ＭＳ Ｐゴシック"/>
                </a:rPr>
                <a:t>C</a:t>
              </a:r>
              <a:endParaRPr lang="en-US" sz="2400" dirty="0">
                <a:solidFill>
                  <a:srgbClr val="FF6600"/>
                </a:solidFill>
                <a:ea typeface="ＭＳ Ｐゴシック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68455" y="5086474"/>
              <a:ext cx="703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  <a:ea typeface="ＭＳ Ｐゴシック"/>
                </a:rPr>
                <a:t>CH</a:t>
              </a:r>
              <a:r>
                <a:rPr lang="el-GR" sz="2400" baseline="-25000" dirty="0" smtClean="0">
                  <a:solidFill>
                    <a:srgbClr val="008000"/>
                  </a:solidFill>
                  <a:ea typeface="ＭＳ Ｐゴシック"/>
                </a:rPr>
                <a:t>2</a:t>
              </a:r>
              <a:endParaRPr lang="en-US" sz="2400" baseline="-25000" dirty="0">
                <a:solidFill>
                  <a:srgbClr val="008000"/>
                </a:solidFill>
                <a:ea typeface="ＭＳ Ｐゴシック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0109" y="4797152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H target difficult!!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dirty="0">
                <a:solidFill>
                  <a:schemeClr val="tx1"/>
                </a:solidFill>
              </a:rPr>
              <a:t>possible solution is to use twin </a:t>
            </a:r>
            <a:r>
              <a:rPr lang="en-US" sz="2400" dirty="0" smtClean="0">
                <a:solidFill>
                  <a:schemeClr val="tx1"/>
                </a:solidFill>
              </a:rPr>
              <a:t>targets</a:t>
            </a:r>
            <a:r>
              <a:rPr lang="el-GR" sz="2400" dirty="0">
                <a:solidFill>
                  <a:schemeClr val="tx1"/>
                </a:solidFill>
              </a:rPr>
              <a:t>.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The fragmentation cross section can be obtained by subtraction.</a:t>
            </a:r>
          </a:p>
        </p:txBody>
      </p:sp>
    </p:spTree>
    <p:extLst>
      <p:ext uri="{BB962C8B-B14F-4D97-AF65-F5344CB8AC3E}">
        <p14:creationId xmlns:p14="http://schemas.microsoft.com/office/powerpoint/2010/main" val="190891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_profi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88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2276872"/>
            <a:ext cx="330576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Permanent Magnet (0.5 T)</a:t>
            </a:r>
            <a:endParaRPr lang="en-US" sz="2000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908720"/>
            <a:ext cx="366243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Scint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. Fiber Tracker (INSIDE)</a:t>
            </a:r>
            <a:endParaRPr lang="en-US" sz="2000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221088"/>
            <a:ext cx="207049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C or CH</a:t>
            </a:r>
            <a:r>
              <a:rPr lang="en-US" sz="2000" baseline="-25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 Target</a:t>
            </a:r>
            <a:endParaRPr lang="en-US" sz="2000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5209" y="3933691"/>
            <a:ext cx="2679214" cy="707886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Silicon Pixel (20 </a:t>
            </a:r>
            <a:r>
              <a:rPr lang="el-GR" sz="2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μ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m)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Front Tracker</a:t>
            </a:r>
            <a:endParaRPr lang="en-US" sz="2000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40152" y="1340768"/>
            <a:ext cx="486506" cy="75505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32106" y="2507705"/>
            <a:ext cx="0" cy="75505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43608" y="3933056"/>
            <a:ext cx="720080" cy="37319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195736" y="3861048"/>
            <a:ext cx="864096" cy="144016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Target_track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9" y="4776054"/>
            <a:ext cx="3260801" cy="1957218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1598059" y="4510443"/>
            <a:ext cx="350861" cy="118430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758581" y="4510443"/>
            <a:ext cx="807315" cy="1036026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FOOT_plum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76" y="4824763"/>
            <a:ext cx="3266961" cy="1960916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371528" y="3739513"/>
            <a:ext cx="2772472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Silicon Pixel Back Tracker (“Plume”)</a:t>
            </a:r>
            <a:endParaRPr lang="en-US" sz="2000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223909" y="4510443"/>
            <a:ext cx="364339" cy="132319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131841" y="3573016"/>
            <a:ext cx="3456383" cy="28803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11826" y="2110957"/>
            <a:ext cx="5846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Arial"/>
                <a:ea typeface="ＭＳ Ｐゴシック"/>
                <a:cs typeface="Arial"/>
              </a:rPr>
              <a:t>20 cm</a:t>
            </a:r>
            <a:endParaRPr lang="en-US" sz="1100" dirty="0">
              <a:solidFill>
                <a:srgbClr val="FFFF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7568" y="2946217"/>
            <a:ext cx="5846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Arial"/>
                <a:ea typeface="ＭＳ Ｐゴシック"/>
                <a:cs typeface="Arial"/>
              </a:rPr>
              <a:t>20 cm</a:t>
            </a:r>
            <a:endParaRPr lang="en-US" sz="1100" dirty="0">
              <a:solidFill>
                <a:srgbClr val="FFFF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0582" y="5729973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Arial"/>
                <a:ea typeface="ＭＳ Ｐゴシック"/>
                <a:cs typeface="Arial"/>
              </a:rPr>
              <a:t>0.75 cm</a:t>
            </a:r>
            <a:endParaRPr lang="en-US" sz="1100" dirty="0">
              <a:solidFill>
                <a:srgbClr val="FFFF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3481" y="6416347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Arial"/>
                <a:ea typeface="ＭＳ Ｐゴシック"/>
                <a:cs typeface="Arial"/>
              </a:rPr>
              <a:t>0.75 cm</a:t>
            </a:r>
            <a:endParaRPr lang="en-US" sz="1100" dirty="0">
              <a:solidFill>
                <a:srgbClr val="FFFF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7425"/>
            <a:ext cx="8425515" cy="607106"/>
          </a:xfrm>
        </p:spPr>
        <p:txBody>
          <a:bodyPr/>
          <a:lstStyle/>
          <a:p>
            <a:r>
              <a:rPr lang="en-US" sz="2800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possible new </a:t>
            </a:r>
            <a:r>
              <a:rPr lang="en-US" sz="2800" i="1" dirty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target fragmentation </a:t>
            </a:r>
            <a:r>
              <a:rPr lang="en-US" sz="2800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Experiment</a:t>
            </a:r>
            <a:endParaRPr lang="en-US" sz="2800" b="0" i="1" dirty="0">
              <a:solidFill>
                <a:srgbClr val="FFEC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412776"/>
            <a:ext cx="291081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366FF"/>
                </a:solidFill>
              </a:rPr>
              <a:t>(</a:t>
            </a:r>
            <a:r>
              <a:rPr lang="en-US" sz="1800" dirty="0" smtClean="0">
                <a:solidFill>
                  <a:srgbClr val="3366FF"/>
                </a:solidFill>
              </a:rPr>
              <a:t>Prin2015 proposal: </a:t>
            </a:r>
            <a:r>
              <a:rPr lang="en-US" sz="1800" dirty="0">
                <a:solidFill>
                  <a:srgbClr val="3366FF"/>
                </a:solidFill>
              </a:rPr>
              <a:t>POP)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504" y="692696"/>
            <a:ext cx="417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EC0A"/>
                </a:solidFill>
                <a:latin typeface="Calibri"/>
                <a:ea typeface="ＭＳ Ｐゴシック"/>
              </a:rPr>
              <a:t>F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  <a:ea typeface="ＭＳ Ｐゴシック"/>
              </a:rPr>
              <a:t>ramentati</a:t>
            </a:r>
            <a:r>
              <a:rPr lang="en-US" sz="2800" dirty="0" err="1" smtClean="0">
                <a:solidFill>
                  <a:srgbClr val="FFEC0A"/>
                </a:solidFill>
                <a:latin typeface="Calibri"/>
                <a:ea typeface="ＭＳ Ｐゴシック"/>
              </a:rPr>
              <a:t>O</a:t>
            </a:r>
            <a:r>
              <a:rPr lang="en-US" sz="2800" dirty="0" err="1" smtClean="0">
                <a:solidFill>
                  <a:schemeClr val="tx1"/>
                </a:solidFill>
                <a:latin typeface="Calibri"/>
                <a:ea typeface="ＭＳ Ｐゴシック"/>
              </a:rPr>
              <a:t>n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ea typeface="ＭＳ Ｐゴシック"/>
              </a:rPr>
              <a:t> </a:t>
            </a:r>
            <a:r>
              <a:rPr lang="en-US" sz="2800" dirty="0" smtClean="0">
                <a:solidFill>
                  <a:srgbClr val="FFEC0A"/>
                </a:solidFill>
                <a:latin typeface="Calibri"/>
                <a:ea typeface="ＭＳ Ｐゴシック"/>
              </a:rPr>
              <a:t>O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ea typeface="ＭＳ Ｐゴシック"/>
              </a:rPr>
              <a:t>f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sz="2800" dirty="0" smtClean="0">
                <a:solidFill>
                  <a:srgbClr val="FFEC0A"/>
                </a:solidFill>
                <a:latin typeface="Calibri"/>
                <a:ea typeface="ＭＳ Ｐゴシック"/>
              </a:rPr>
              <a:t>T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ea typeface="ＭＳ Ｐゴシック"/>
              </a:rPr>
              <a:t>arget</a:t>
            </a:r>
            <a:endParaRPr lang="en-US" sz="28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1520" y="1196752"/>
            <a:ext cx="1537317" cy="1470351"/>
            <a:chOff x="516624" y="1196752"/>
            <a:chExt cx="4919472" cy="4913376"/>
          </a:xfrm>
        </p:grpSpPr>
        <p:pic>
          <p:nvPicPr>
            <p:cNvPr id="28" name="Picture 27" descr="Untitled.png"/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WatercolorSponge/>
                      </a14:imgEffect>
                      <a14:imgEffect>
                        <a14:sharpenSoften amount="1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24" y="1196752"/>
              <a:ext cx="4919472" cy="4913376"/>
            </a:xfrm>
            <a:prstGeom prst="rect">
              <a:avLst/>
            </a:prstGeom>
          </p:spPr>
        </p:pic>
        <p:pic>
          <p:nvPicPr>
            <p:cNvPr id="29" name="Picture 28" descr="Right_Foot_Print_clip_art_high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8588">
              <a:off x="1351784" y="1862434"/>
              <a:ext cx="2844153" cy="361596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771800" y="2551544"/>
              <a:ext cx="5760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 smtClean="0">
                  <a:solidFill>
                    <a:prstClr val="white"/>
                  </a:solidFill>
                  <a:latin typeface="Calibri"/>
                  <a:ea typeface="ＭＳ Ｐゴシック"/>
                </a:rPr>
                <a:t>F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3995936" y="5229200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1403648" y="2492896"/>
              <a:ext cx="415280" cy="414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355976" y="4077072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979712" y="4077072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79712" y="2564904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1691680" y="3356992"/>
              <a:ext cx="415280" cy="414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187624" y="4149080"/>
              <a:ext cx="415280" cy="414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3923928" y="4509120"/>
              <a:ext cx="415280" cy="414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4716016" y="3429000"/>
              <a:ext cx="415280" cy="414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203848" y="1700808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716016" y="2780928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115616" y="3356992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475656" y="4941168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3131840" y="5373216"/>
              <a:ext cx="415280" cy="414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3995936" y="1916832"/>
              <a:ext cx="415280" cy="414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619672" y="2060848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411760" y="5589240"/>
              <a:ext cx="144016" cy="14401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771800" y="3050376"/>
              <a:ext cx="5760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 smtClean="0">
                  <a:solidFill>
                    <a:prstClr val="white"/>
                  </a:solidFill>
                  <a:latin typeface="Calibri"/>
                  <a:ea typeface="ＭＳ Ｐゴシック"/>
                </a:rPr>
                <a:t>O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71800" y="3554432"/>
              <a:ext cx="5760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 smtClean="0">
                  <a:solidFill>
                    <a:prstClr val="white"/>
                  </a:solidFill>
                  <a:latin typeface="Calibri"/>
                  <a:ea typeface="ＭＳ Ｐゴシック"/>
                </a:rPr>
                <a:t>O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71800" y="4058488"/>
              <a:ext cx="5760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 smtClean="0">
                  <a:solidFill>
                    <a:prstClr val="white"/>
                  </a:solidFill>
                  <a:latin typeface="Calibri"/>
                  <a:ea typeface="ＭＳ Ｐゴシック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48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r>
              <a:rPr lang="en-US" dirty="0" smtClean="0"/>
              <a:t>Aachen experiment</a:t>
            </a:r>
            <a:endParaRPr lang="en-US" dirty="0"/>
          </a:p>
        </p:txBody>
      </p:sp>
      <p:pic>
        <p:nvPicPr>
          <p:cNvPr id="3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7044" y="1340768"/>
            <a:ext cx="3730491" cy="53188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asellaDiTesto 8"/>
          <p:cNvSpPr txBox="1"/>
          <p:nvPr/>
        </p:nvSpPr>
        <p:spPr>
          <a:xfrm>
            <a:off x="299847" y="1720546"/>
            <a:ext cx="4389493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tests</a:t>
            </a:r>
            <a:r>
              <a:rPr lang="it-IT" dirty="0" smtClean="0"/>
              <a:t> </a:t>
            </a:r>
            <a:r>
              <a:rPr lang="it-IT" dirty="0" err="1" smtClean="0"/>
              <a:t>performed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</a:t>
            </a:r>
            <a:r>
              <a:rPr lang="en-US" dirty="0" smtClean="0"/>
              <a:t> </a:t>
            </a:r>
            <a:r>
              <a:rPr lang="en-US" b="1" dirty="0"/>
              <a:t>Cooler Synchrotron</a:t>
            </a:r>
            <a:r>
              <a:rPr lang="en-US" dirty="0"/>
              <a:t> </a:t>
            </a:r>
            <a:r>
              <a:rPr lang="en-US" dirty="0" smtClean="0"/>
              <a:t>(COSY) facility</a:t>
            </a:r>
          </a:p>
        </p:txBody>
      </p:sp>
      <p:pic>
        <p:nvPicPr>
          <p:cNvPr id="6" name="Immagin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3645024"/>
            <a:ext cx="6068633" cy="230425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40673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-120298"/>
            <a:ext cx="8425515" cy="1169521"/>
          </a:xfrm>
        </p:spPr>
        <p:txBody>
          <a:bodyPr/>
          <a:lstStyle/>
          <a:p>
            <a:r>
              <a:rPr lang="en-US" sz="3200" dirty="0" smtClean="0"/>
              <a:t>Other possible future experiments about fragmentation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4241"/>
            <a:ext cx="9144000" cy="533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8" y="-202386"/>
            <a:ext cx="8372788" cy="1292631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need for in-vivo monitoring of particle therapy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8483" y="2406367"/>
            <a:ext cx="323233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 uncertainties:</a:t>
            </a:r>
          </a:p>
          <a:p>
            <a:pPr marL="342900" indent="-342900">
              <a:buFontTx/>
              <a:buAutoNum type="alphaLcParenR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calculation</a:t>
            </a:r>
          </a:p>
          <a:p>
            <a:pPr marL="342900" indent="-342900">
              <a:buFontTx/>
              <a:buAutoNum type="alphaLcParenR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artefacts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positioning errors</a:t>
            </a:r>
          </a:p>
          <a:p>
            <a:pPr marL="342900" indent="-342900">
              <a:buFontTx/>
              <a:buAutoNum type="alphaLcParenR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 motion</a:t>
            </a:r>
          </a:p>
          <a:p>
            <a:pPr marL="342900" indent="-342900">
              <a:buFontTx/>
              <a:buAutoNum type="alphaLcParenR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Anatomic/physiologic variations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491880" y="980728"/>
            <a:ext cx="5236211" cy="302880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smtClean="0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61966" y="3745563"/>
            <a:ext cx="4375836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061966" y="1326489"/>
            <a:ext cx="0" cy="241907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4060925" y="1699307"/>
            <a:ext cx="4183352" cy="2046255"/>
          </a:xfrm>
          <a:custGeom>
            <a:avLst/>
            <a:gdLst>
              <a:gd name="connsiteX0" fmla="*/ 117940 w 6958355"/>
              <a:gd name="connsiteY0" fmla="*/ 3218532 h 3218532"/>
              <a:gd name="connsiteX1" fmla="*/ 926832 w 6958355"/>
              <a:gd name="connsiteY1" fmla="*/ 547 h 3218532"/>
              <a:gd name="connsiteX2" fmla="*/ 6958355 w 6958355"/>
              <a:gd name="connsiteY2" fmla="*/ 2937178 h 3218532"/>
              <a:gd name="connsiteX3" fmla="*/ 6958355 w 6958355"/>
              <a:gd name="connsiteY3" fmla="*/ 2937178 h 3218532"/>
              <a:gd name="connsiteX0" fmla="*/ 45708 w 6886123"/>
              <a:gd name="connsiteY0" fmla="*/ 3341704 h 3341704"/>
              <a:gd name="connsiteX1" fmla="*/ 1276630 w 6886123"/>
              <a:gd name="connsiteY1" fmla="*/ 627 h 3341704"/>
              <a:gd name="connsiteX2" fmla="*/ 6886123 w 6886123"/>
              <a:gd name="connsiteY2" fmla="*/ 3060350 h 3341704"/>
              <a:gd name="connsiteX3" fmla="*/ 6886123 w 6886123"/>
              <a:gd name="connsiteY3" fmla="*/ 3060350 h 3341704"/>
              <a:gd name="connsiteX0" fmla="*/ 57094 w 6897509"/>
              <a:gd name="connsiteY0" fmla="*/ 3341704 h 3341704"/>
              <a:gd name="connsiteX1" fmla="*/ 1288016 w 6897509"/>
              <a:gd name="connsiteY1" fmla="*/ 627 h 3341704"/>
              <a:gd name="connsiteX2" fmla="*/ 6897509 w 6897509"/>
              <a:gd name="connsiteY2" fmla="*/ 3060350 h 3341704"/>
              <a:gd name="connsiteX3" fmla="*/ 6897509 w 6897509"/>
              <a:gd name="connsiteY3" fmla="*/ 3060350 h 3341704"/>
              <a:gd name="connsiteX0" fmla="*/ 148205 w 6988620"/>
              <a:gd name="connsiteY0" fmla="*/ 3346523 h 3346523"/>
              <a:gd name="connsiteX1" fmla="*/ 77867 w 6988620"/>
              <a:gd name="connsiteY1" fmla="*/ 2344200 h 3346523"/>
              <a:gd name="connsiteX2" fmla="*/ 1379127 w 6988620"/>
              <a:gd name="connsiteY2" fmla="*/ 5446 h 3346523"/>
              <a:gd name="connsiteX3" fmla="*/ 6988620 w 6988620"/>
              <a:gd name="connsiteY3" fmla="*/ 3065169 h 3346523"/>
              <a:gd name="connsiteX4" fmla="*/ 6988620 w 6988620"/>
              <a:gd name="connsiteY4" fmla="*/ 3065169 h 3346523"/>
              <a:gd name="connsiteX0" fmla="*/ 70338 w 6910753"/>
              <a:gd name="connsiteY0" fmla="*/ 3346523 h 3346523"/>
              <a:gd name="connsiteX1" fmla="*/ 0 w 6910753"/>
              <a:gd name="connsiteY1" fmla="*/ 2344200 h 3346523"/>
              <a:gd name="connsiteX2" fmla="*/ 1301260 w 6910753"/>
              <a:gd name="connsiteY2" fmla="*/ 5446 h 3346523"/>
              <a:gd name="connsiteX3" fmla="*/ 6910753 w 6910753"/>
              <a:gd name="connsiteY3" fmla="*/ 3065169 h 3346523"/>
              <a:gd name="connsiteX4" fmla="*/ 6910753 w 6910753"/>
              <a:gd name="connsiteY4" fmla="*/ 3065169 h 3346523"/>
              <a:gd name="connsiteX0" fmla="*/ 701 w 6841116"/>
              <a:gd name="connsiteY0" fmla="*/ 3346523 h 3346523"/>
              <a:gd name="connsiteX1" fmla="*/ 35871 w 6841116"/>
              <a:gd name="connsiteY1" fmla="*/ 2344200 h 3346523"/>
              <a:gd name="connsiteX2" fmla="*/ 1231623 w 6841116"/>
              <a:gd name="connsiteY2" fmla="*/ 5446 h 3346523"/>
              <a:gd name="connsiteX3" fmla="*/ 6841116 w 6841116"/>
              <a:gd name="connsiteY3" fmla="*/ 3065169 h 3346523"/>
              <a:gd name="connsiteX4" fmla="*/ 6841116 w 6841116"/>
              <a:gd name="connsiteY4" fmla="*/ 3065169 h 3346523"/>
              <a:gd name="connsiteX0" fmla="*/ 1705 w 6842120"/>
              <a:gd name="connsiteY0" fmla="*/ 3346523 h 3346523"/>
              <a:gd name="connsiteX1" fmla="*/ 36875 w 6842120"/>
              <a:gd name="connsiteY1" fmla="*/ 2344200 h 3346523"/>
              <a:gd name="connsiteX2" fmla="*/ 1232627 w 6842120"/>
              <a:gd name="connsiteY2" fmla="*/ 5446 h 3346523"/>
              <a:gd name="connsiteX3" fmla="*/ 6842120 w 6842120"/>
              <a:gd name="connsiteY3" fmla="*/ 3065169 h 3346523"/>
              <a:gd name="connsiteX4" fmla="*/ 6842120 w 6842120"/>
              <a:gd name="connsiteY4" fmla="*/ 3065169 h 3346523"/>
              <a:gd name="connsiteX0" fmla="*/ 1705 w 6842120"/>
              <a:gd name="connsiteY0" fmla="*/ 3346772 h 3346772"/>
              <a:gd name="connsiteX1" fmla="*/ 36875 w 6842120"/>
              <a:gd name="connsiteY1" fmla="*/ 2344449 h 3346772"/>
              <a:gd name="connsiteX2" fmla="*/ 1232627 w 6842120"/>
              <a:gd name="connsiteY2" fmla="*/ 5695 h 3346772"/>
              <a:gd name="connsiteX3" fmla="*/ 6842120 w 6842120"/>
              <a:gd name="connsiteY3" fmla="*/ 3065418 h 3346772"/>
              <a:gd name="connsiteX4" fmla="*/ 6842120 w 6842120"/>
              <a:gd name="connsiteY4" fmla="*/ 3065418 h 334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2120" h="3346772">
                <a:moveTo>
                  <a:pt x="1705" y="3346772"/>
                </a:moveTo>
                <a:cubicBezTo>
                  <a:pt x="-10018" y="3179718"/>
                  <a:pt x="42736" y="3006803"/>
                  <a:pt x="36875" y="2344449"/>
                </a:cubicBezTo>
                <a:cubicBezTo>
                  <a:pt x="101352" y="1699680"/>
                  <a:pt x="98420" y="-114466"/>
                  <a:pt x="1232627" y="5695"/>
                </a:cubicBezTo>
                <a:cubicBezTo>
                  <a:pt x="2366834" y="125856"/>
                  <a:pt x="5907205" y="2555464"/>
                  <a:pt x="6842120" y="3065418"/>
                </a:cubicBezTo>
                <a:lnTo>
                  <a:pt x="6842120" y="3065418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4047" y="1590623"/>
            <a:ext cx="903121" cy="2139433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endParaRPr lang="it-IT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352139" y="1885564"/>
            <a:ext cx="3029557" cy="1701913"/>
          </a:xfrm>
          <a:custGeom>
            <a:avLst/>
            <a:gdLst>
              <a:gd name="connsiteX0" fmla="*/ 0 w 4955020"/>
              <a:gd name="connsiteY0" fmla="*/ 0 h 2783579"/>
              <a:gd name="connsiteX1" fmla="*/ 597877 w 4955020"/>
              <a:gd name="connsiteY1" fmla="*/ 158262 h 2783579"/>
              <a:gd name="connsiteX2" fmla="*/ 597877 w 4955020"/>
              <a:gd name="connsiteY2" fmla="*/ 158262 h 2783579"/>
              <a:gd name="connsiteX3" fmla="*/ 4659923 w 4955020"/>
              <a:gd name="connsiteY3" fmla="*/ 2602523 h 2783579"/>
              <a:gd name="connsiteX4" fmla="*/ 4642338 w 4955020"/>
              <a:gd name="connsiteY4" fmla="*/ 2602523 h 278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5020" h="2783579">
                <a:moveTo>
                  <a:pt x="0" y="0"/>
                </a:moveTo>
                <a:lnTo>
                  <a:pt x="597877" y="158262"/>
                </a:lnTo>
                <a:lnTo>
                  <a:pt x="597877" y="158262"/>
                </a:lnTo>
                <a:lnTo>
                  <a:pt x="4659923" y="2602523"/>
                </a:lnTo>
                <a:cubicBezTo>
                  <a:pt x="5334000" y="3009900"/>
                  <a:pt x="4642338" y="2602523"/>
                  <a:pt x="4642338" y="260252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4020" y="1556792"/>
            <a:ext cx="457900" cy="225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endParaRPr lang="it-IT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380" y="1590624"/>
            <a:ext cx="343900" cy="2154939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42816" y="1196752"/>
            <a:ext cx="599034" cy="225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gap</a:t>
            </a:r>
            <a:endParaRPr lang="it-IT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8184" y="1052736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therapy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491880" y="3839219"/>
            <a:ext cx="5270619" cy="304870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smtClean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065713" y="6260698"/>
            <a:ext cx="4404590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065713" y="3825728"/>
            <a:ext cx="0" cy="243497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065713" y="4636983"/>
            <a:ext cx="3820150" cy="1217607"/>
            <a:chOff x="1002323" y="2637039"/>
            <a:chExt cx="6207293" cy="1978468"/>
          </a:xfrm>
        </p:grpSpPr>
        <p:sp>
          <p:nvSpPr>
            <p:cNvPr id="31" name="Freeform 30"/>
            <p:cNvSpPr/>
            <p:nvPr/>
          </p:nvSpPr>
          <p:spPr>
            <a:xfrm>
              <a:off x="1002323" y="2644405"/>
              <a:ext cx="5512700" cy="1051349"/>
            </a:xfrm>
            <a:custGeom>
              <a:avLst/>
              <a:gdLst>
                <a:gd name="connsiteX0" fmla="*/ 0 w 5673647"/>
                <a:gd name="connsiteY0" fmla="*/ 1037492 h 1115526"/>
                <a:gd name="connsiteX1" fmla="*/ 2795954 w 5673647"/>
                <a:gd name="connsiteY1" fmla="*/ 1019908 h 1115526"/>
                <a:gd name="connsiteX2" fmla="*/ 4026877 w 5673647"/>
                <a:gd name="connsiteY2" fmla="*/ 87923 h 1115526"/>
                <a:gd name="connsiteX3" fmla="*/ 5539154 w 5673647"/>
                <a:gd name="connsiteY3" fmla="*/ 87923 h 1115526"/>
                <a:gd name="connsiteX4" fmla="*/ 5503985 w 5673647"/>
                <a:gd name="connsiteY4" fmla="*/ 0 h 1115526"/>
                <a:gd name="connsiteX0" fmla="*/ 0 w 5673647"/>
                <a:gd name="connsiteY0" fmla="*/ 1037492 h 1088297"/>
                <a:gd name="connsiteX1" fmla="*/ 2127739 w 5673647"/>
                <a:gd name="connsiteY1" fmla="*/ 1019908 h 1088297"/>
                <a:gd name="connsiteX2" fmla="*/ 2795954 w 5673647"/>
                <a:gd name="connsiteY2" fmla="*/ 1019908 h 1088297"/>
                <a:gd name="connsiteX3" fmla="*/ 4026877 w 5673647"/>
                <a:gd name="connsiteY3" fmla="*/ 87923 h 1088297"/>
                <a:gd name="connsiteX4" fmla="*/ 5539154 w 5673647"/>
                <a:gd name="connsiteY4" fmla="*/ 87923 h 1088297"/>
                <a:gd name="connsiteX5" fmla="*/ 5503985 w 5673647"/>
                <a:gd name="connsiteY5" fmla="*/ 0 h 1088297"/>
                <a:gd name="connsiteX0" fmla="*/ 0 w 5673647"/>
                <a:gd name="connsiteY0" fmla="*/ 1037492 h 1084605"/>
                <a:gd name="connsiteX1" fmla="*/ 2127739 w 5673647"/>
                <a:gd name="connsiteY1" fmla="*/ 1019908 h 1084605"/>
                <a:gd name="connsiteX2" fmla="*/ 2795954 w 5673647"/>
                <a:gd name="connsiteY2" fmla="*/ 1019908 h 1084605"/>
                <a:gd name="connsiteX3" fmla="*/ 4026877 w 5673647"/>
                <a:gd name="connsiteY3" fmla="*/ 87923 h 1084605"/>
                <a:gd name="connsiteX4" fmla="*/ 5539154 w 5673647"/>
                <a:gd name="connsiteY4" fmla="*/ 87923 h 1084605"/>
                <a:gd name="connsiteX5" fmla="*/ 5503985 w 5673647"/>
                <a:gd name="connsiteY5" fmla="*/ 0 h 1084605"/>
                <a:gd name="connsiteX0" fmla="*/ 0 w 5673647"/>
                <a:gd name="connsiteY0" fmla="*/ 1037492 h 1040478"/>
                <a:gd name="connsiteX1" fmla="*/ 2127739 w 5673647"/>
                <a:gd name="connsiteY1" fmla="*/ 1019908 h 1040478"/>
                <a:gd name="connsiteX2" fmla="*/ 2795954 w 5673647"/>
                <a:gd name="connsiteY2" fmla="*/ 1019908 h 1040478"/>
                <a:gd name="connsiteX3" fmla="*/ 4026877 w 5673647"/>
                <a:gd name="connsiteY3" fmla="*/ 87923 h 1040478"/>
                <a:gd name="connsiteX4" fmla="*/ 5539154 w 5673647"/>
                <a:gd name="connsiteY4" fmla="*/ 87923 h 1040478"/>
                <a:gd name="connsiteX5" fmla="*/ 5503985 w 5673647"/>
                <a:gd name="connsiteY5" fmla="*/ 0 h 1040478"/>
                <a:gd name="connsiteX0" fmla="*/ 0 w 5578771"/>
                <a:gd name="connsiteY0" fmla="*/ 1037492 h 1040478"/>
                <a:gd name="connsiteX1" fmla="*/ 2127739 w 5578771"/>
                <a:gd name="connsiteY1" fmla="*/ 1019908 h 1040478"/>
                <a:gd name="connsiteX2" fmla="*/ 2795954 w 5578771"/>
                <a:gd name="connsiteY2" fmla="*/ 1019908 h 1040478"/>
                <a:gd name="connsiteX3" fmla="*/ 4026877 w 5578771"/>
                <a:gd name="connsiteY3" fmla="*/ 87923 h 1040478"/>
                <a:gd name="connsiteX4" fmla="*/ 5339129 w 5578771"/>
                <a:gd name="connsiteY4" fmla="*/ 35535 h 1040478"/>
                <a:gd name="connsiteX5" fmla="*/ 5503985 w 5578771"/>
                <a:gd name="connsiteY5" fmla="*/ 0 h 1040478"/>
                <a:gd name="connsiteX0" fmla="*/ 0 w 5559272"/>
                <a:gd name="connsiteY0" fmla="*/ 1037500 h 1040486"/>
                <a:gd name="connsiteX1" fmla="*/ 2127739 w 5559272"/>
                <a:gd name="connsiteY1" fmla="*/ 1019916 h 1040486"/>
                <a:gd name="connsiteX2" fmla="*/ 2795954 w 5559272"/>
                <a:gd name="connsiteY2" fmla="*/ 1019916 h 1040486"/>
                <a:gd name="connsiteX3" fmla="*/ 4026877 w 5559272"/>
                <a:gd name="connsiteY3" fmla="*/ 87931 h 1040486"/>
                <a:gd name="connsiteX4" fmla="*/ 5339129 w 5559272"/>
                <a:gd name="connsiteY4" fmla="*/ 35543 h 1040486"/>
                <a:gd name="connsiteX5" fmla="*/ 5503985 w 5559272"/>
                <a:gd name="connsiteY5" fmla="*/ 8 h 1040486"/>
                <a:gd name="connsiteX0" fmla="*/ 0 w 5505972"/>
                <a:gd name="connsiteY0" fmla="*/ 1037492 h 1040478"/>
                <a:gd name="connsiteX1" fmla="*/ 2127739 w 5505972"/>
                <a:gd name="connsiteY1" fmla="*/ 1019908 h 1040478"/>
                <a:gd name="connsiteX2" fmla="*/ 2795954 w 5505972"/>
                <a:gd name="connsiteY2" fmla="*/ 1019908 h 1040478"/>
                <a:gd name="connsiteX3" fmla="*/ 4026877 w 5505972"/>
                <a:gd name="connsiteY3" fmla="*/ 87923 h 1040478"/>
                <a:gd name="connsiteX4" fmla="*/ 5339129 w 5505972"/>
                <a:gd name="connsiteY4" fmla="*/ 35535 h 1040478"/>
                <a:gd name="connsiteX5" fmla="*/ 5460390 w 5505972"/>
                <a:gd name="connsiteY5" fmla="*/ 30774 h 1040478"/>
                <a:gd name="connsiteX6" fmla="*/ 5503985 w 5505972"/>
                <a:gd name="connsiteY6" fmla="*/ 0 h 1040478"/>
                <a:gd name="connsiteX0" fmla="*/ 0 w 5505972"/>
                <a:gd name="connsiteY0" fmla="*/ 1037492 h 1040478"/>
                <a:gd name="connsiteX1" fmla="*/ 2127739 w 5505972"/>
                <a:gd name="connsiteY1" fmla="*/ 1019908 h 1040478"/>
                <a:gd name="connsiteX2" fmla="*/ 2795954 w 5505972"/>
                <a:gd name="connsiteY2" fmla="*/ 1019908 h 1040478"/>
                <a:gd name="connsiteX3" fmla="*/ 4026877 w 5505972"/>
                <a:gd name="connsiteY3" fmla="*/ 87923 h 1040478"/>
                <a:gd name="connsiteX4" fmla="*/ 5339129 w 5505972"/>
                <a:gd name="connsiteY4" fmla="*/ 35535 h 1040478"/>
                <a:gd name="connsiteX5" fmla="*/ 5460390 w 5505972"/>
                <a:gd name="connsiteY5" fmla="*/ 30774 h 1040478"/>
                <a:gd name="connsiteX6" fmla="*/ 5503985 w 5505972"/>
                <a:gd name="connsiteY6" fmla="*/ 0 h 1040478"/>
                <a:gd name="connsiteX0" fmla="*/ 0 w 5505972"/>
                <a:gd name="connsiteY0" fmla="*/ 1057880 h 1060866"/>
                <a:gd name="connsiteX1" fmla="*/ 2127739 w 5505972"/>
                <a:gd name="connsiteY1" fmla="*/ 1040296 h 1060866"/>
                <a:gd name="connsiteX2" fmla="*/ 2795954 w 5505972"/>
                <a:gd name="connsiteY2" fmla="*/ 1040296 h 1060866"/>
                <a:gd name="connsiteX3" fmla="*/ 4026877 w 5505972"/>
                <a:gd name="connsiteY3" fmla="*/ 108311 h 1060866"/>
                <a:gd name="connsiteX4" fmla="*/ 5286741 w 5505972"/>
                <a:gd name="connsiteY4" fmla="*/ 13061 h 1060866"/>
                <a:gd name="connsiteX5" fmla="*/ 5460390 w 5505972"/>
                <a:gd name="connsiteY5" fmla="*/ 51162 h 1060866"/>
                <a:gd name="connsiteX6" fmla="*/ 5503985 w 5505972"/>
                <a:gd name="connsiteY6" fmla="*/ 20388 h 1060866"/>
                <a:gd name="connsiteX0" fmla="*/ 0 w 5512700"/>
                <a:gd name="connsiteY0" fmla="*/ 1055451 h 1058437"/>
                <a:gd name="connsiteX1" fmla="*/ 2127739 w 5512700"/>
                <a:gd name="connsiteY1" fmla="*/ 1037867 h 1058437"/>
                <a:gd name="connsiteX2" fmla="*/ 2795954 w 5512700"/>
                <a:gd name="connsiteY2" fmla="*/ 1037867 h 1058437"/>
                <a:gd name="connsiteX3" fmla="*/ 4026877 w 5512700"/>
                <a:gd name="connsiteY3" fmla="*/ 105882 h 1058437"/>
                <a:gd name="connsiteX4" fmla="*/ 5286741 w 5512700"/>
                <a:gd name="connsiteY4" fmla="*/ 10632 h 1058437"/>
                <a:gd name="connsiteX5" fmla="*/ 5493727 w 5512700"/>
                <a:gd name="connsiteY5" fmla="*/ 10633 h 1058437"/>
                <a:gd name="connsiteX6" fmla="*/ 5503985 w 5512700"/>
                <a:gd name="connsiteY6" fmla="*/ 17959 h 1058437"/>
                <a:gd name="connsiteX0" fmla="*/ 0 w 5512700"/>
                <a:gd name="connsiteY0" fmla="*/ 1046081 h 1049067"/>
                <a:gd name="connsiteX1" fmla="*/ 2127739 w 5512700"/>
                <a:gd name="connsiteY1" fmla="*/ 1028497 h 1049067"/>
                <a:gd name="connsiteX2" fmla="*/ 2795954 w 5512700"/>
                <a:gd name="connsiteY2" fmla="*/ 1028497 h 1049067"/>
                <a:gd name="connsiteX3" fmla="*/ 4026877 w 5512700"/>
                <a:gd name="connsiteY3" fmla="*/ 96512 h 1049067"/>
                <a:gd name="connsiteX4" fmla="*/ 4250715 w 5512700"/>
                <a:gd name="connsiteY4" fmla="*/ 29838 h 1049067"/>
                <a:gd name="connsiteX5" fmla="*/ 5286741 w 5512700"/>
                <a:gd name="connsiteY5" fmla="*/ 1262 h 1049067"/>
                <a:gd name="connsiteX6" fmla="*/ 5493727 w 5512700"/>
                <a:gd name="connsiteY6" fmla="*/ 1263 h 1049067"/>
                <a:gd name="connsiteX7" fmla="*/ 5503985 w 5512700"/>
                <a:gd name="connsiteY7" fmla="*/ 8589 h 1049067"/>
                <a:gd name="connsiteX0" fmla="*/ 0 w 5512700"/>
                <a:gd name="connsiteY0" fmla="*/ 1046081 h 1049067"/>
                <a:gd name="connsiteX1" fmla="*/ 2127739 w 5512700"/>
                <a:gd name="connsiteY1" fmla="*/ 1028497 h 1049067"/>
                <a:gd name="connsiteX2" fmla="*/ 2795954 w 5512700"/>
                <a:gd name="connsiteY2" fmla="*/ 1028497 h 1049067"/>
                <a:gd name="connsiteX3" fmla="*/ 4026877 w 5512700"/>
                <a:gd name="connsiteY3" fmla="*/ 96512 h 1049067"/>
                <a:gd name="connsiteX4" fmla="*/ 4250715 w 5512700"/>
                <a:gd name="connsiteY4" fmla="*/ 29838 h 1049067"/>
                <a:gd name="connsiteX5" fmla="*/ 5286741 w 5512700"/>
                <a:gd name="connsiteY5" fmla="*/ 1262 h 1049067"/>
                <a:gd name="connsiteX6" fmla="*/ 5493727 w 5512700"/>
                <a:gd name="connsiteY6" fmla="*/ 1263 h 1049067"/>
                <a:gd name="connsiteX7" fmla="*/ 5503985 w 5512700"/>
                <a:gd name="connsiteY7" fmla="*/ 8589 h 1049067"/>
                <a:gd name="connsiteX0" fmla="*/ 0 w 5512700"/>
                <a:gd name="connsiteY0" fmla="*/ 1056345 h 1059331"/>
                <a:gd name="connsiteX1" fmla="*/ 2127739 w 5512700"/>
                <a:gd name="connsiteY1" fmla="*/ 1038761 h 1059331"/>
                <a:gd name="connsiteX2" fmla="*/ 2795954 w 5512700"/>
                <a:gd name="connsiteY2" fmla="*/ 1038761 h 1059331"/>
                <a:gd name="connsiteX3" fmla="*/ 4026877 w 5512700"/>
                <a:gd name="connsiteY3" fmla="*/ 106776 h 1059331"/>
                <a:gd name="connsiteX4" fmla="*/ 4250715 w 5512700"/>
                <a:gd name="connsiteY4" fmla="*/ 16290 h 1059331"/>
                <a:gd name="connsiteX5" fmla="*/ 5286741 w 5512700"/>
                <a:gd name="connsiteY5" fmla="*/ 11526 h 1059331"/>
                <a:gd name="connsiteX6" fmla="*/ 5493727 w 5512700"/>
                <a:gd name="connsiteY6" fmla="*/ 11527 h 1059331"/>
                <a:gd name="connsiteX7" fmla="*/ 5503985 w 5512700"/>
                <a:gd name="connsiteY7" fmla="*/ 18853 h 1059331"/>
                <a:gd name="connsiteX0" fmla="*/ 0 w 5512700"/>
                <a:gd name="connsiteY0" fmla="*/ 1050486 h 1053472"/>
                <a:gd name="connsiteX1" fmla="*/ 2127739 w 5512700"/>
                <a:gd name="connsiteY1" fmla="*/ 1032902 h 1053472"/>
                <a:gd name="connsiteX2" fmla="*/ 2795954 w 5512700"/>
                <a:gd name="connsiteY2" fmla="*/ 1032902 h 1053472"/>
                <a:gd name="connsiteX3" fmla="*/ 4026877 w 5512700"/>
                <a:gd name="connsiteY3" fmla="*/ 100917 h 1053472"/>
                <a:gd name="connsiteX4" fmla="*/ 4098315 w 5512700"/>
                <a:gd name="connsiteY4" fmla="*/ 15193 h 1053472"/>
                <a:gd name="connsiteX5" fmla="*/ 4250715 w 5512700"/>
                <a:gd name="connsiteY5" fmla="*/ 10431 h 1053472"/>
                <a:gd name="connsiteX6" fmla="*/ 5286741 w 5512700"/>
                <a:gd name="connsiteY6" fmla="*/ 5667 h 1053472"/>
                <a:gd name="connsiteX7" fmla="*/ 5493727 w 5512700"/>
                <a:gd name="connsiteY7" fmla="*/ 5668 h 1053472"/>
                <a:gd name="connsiteX8" fmla="*/ 5503985 w 5512700"/>
                <a:gd name="connsiteY8" fmla="*/ 12994 h 1053472"/>
                <a:gd name="connsiteX0" fmla="*/ 0 w 5512700"/>
                <a:gd name="connsiteY0" fmla="*/ 1050486 h 1053472"/>
                <a:gd name="connsiteX1" fmla="*/ 2127739 w 5512700"/>
                <a:gd name="connsiteY1" fmla="*/ 1032902 h 1053472"/>
                <a:gd name="connsiteX2" fmla="*/ 2795954 w 5512700"/>
                <a:gd name="connsiteY2" fmla="*/ 1032902 h 1053472"/>
                <a:gd name="connsiteX3" fmla="*/ 4026877 w 5512700"/>
                <a:gd name="connsiteY3" fmla="*/ 100917 h 1053472"/>
                <a:gd name="connsiteX4" fmla="*/ 4098315 w 5512700"/>
                <a:gd name="connsiteY4" fmla="*/ 15193 h 1053472"/>
                <a:gd name="connsiteX5" fmla="*/ 4250715 w 5512700"/>
                <a:gd name="connsiteY5" fmla="*/ 10431 h 1053472"/>
                <a:gd name="connsiteX6" fmla="*/ 5286741 w 5512700"/>
                <a:gd name="connsiteY6" fmla="*/ 5667 h 1053472"/>
                <a:gd name="connsiteX7" fmla="*/ 5493727 w 5512700"/>
                <a:gd name="connsiteY7" fmla="*/ 5668 h 1053472"/>
                <a:gd name="connsiteX8" fmla="*/ 5503985 w 5512700"/>
                <a:gd name="connsiteY8" fmla="*/ 12994 h 1053472"/>
                <a:gd name="connsiteX0" fmla="*/ 0 w 5512700"/>
                <a:gd name="connsiteY0" fmla="*/ 1053060 h 1100524"/>
                <a:gd name="connsiteX1" fmla="*/ 2127739 w 5512700"/>
                <a:gd name="connsiteY1" fmla="*/ 1035476 h 1100524"/>
                <a:gd name="connsiteX2" fmla="*/ 2795954 w 5512700"/>
                <a:gd name="connsiteY2" fmla="*/ 1035476 h 1100524"/>
                <a:gd name="connsiteX3" fmla="*/ 3998302 w 5512700"/>
                <a:gd name="connsiteY3" fmla="*/ 98729 h 1100524"/>
                <a:gd name="connsiteX4" fmla="*/ 4098315 w 5512700"/>
                <a:gd name="connsiteY4" fmla="*/ 17767 h 1100524"/>
                <a:gd name="connsiteX5" fmla="*/ 4250715 w 5512700"/>
                <a:gd name="connsiteY5" fmla="*/ 13005 h 1100524"/>
                <a:gd name="connsiteX6" fmla="*/ 5286741 w 5512700"/>
                <a:gd name="connsiteY6" fmla="*/ 8241 h 1100524"/>
                <a:gd name="connsiteX7" fmla="*/ 5493727 w 5512700"/>
                <a:gd name="connsiteY7" fmla="*/ 8242 h 1100524"/>
                <a:gd name="connsiteX8" fmla="*/ 5503985 w 5512700"/>
                <a:gd name="connsiteY8" fmla="*/ 15568 h 1100524"/>
                <a:gd name="connsiteX0" fmla="*/ 0 w 5512700"/>
                <a:gd name="connsiteY0" fmla="*/ 1055729 h 1103545"/>
                <a:gd name="connsiteX1" fmla="*/ 2127739 w 5512700"/>
                <a:gd name="connsiteY1" fmla="*/ 1038145 h 1103545"/>
                <a:gd name="connsiteX2" fmla="*/ 2795954 w 5512700"/>
                <a:gd name="connsiteY2" fmla="*/ 1038145 h 1103545"/>
                <a:gd name="connsiteX3" fmla="*/ 3984015 w 5512700"/>
                <a:gd name="connsiteY3" fmla="*/ 96636 h 1103545"/>
                <a:gd name="connsiteX4" fmla="*/ 4098315 w 5512700"/>
                <a:gd name="connsiteY4" fmla="*/ 20436 h 1103545"/>
                <a:gd name="connsiteX5" fmla="*/ 4250715 w 5512700"/>
                <a:gd name="connsiteY5" fmla="*/ 15674 h 1103545"/>
                <a:gd name="connsiteX6" fmla="*/ 5286741 w 5512700"/>
                <a:gd name="connsiteY6" fmla="*/ 10910 h 1103545"/>
                <a:gd name="connsiteX7" fmla="*/ 5493727 w 5512700"/>
                <a:gd name="connsiteY7" fmla="*/ 10911 h 1103545"/>
                <a:gd name="connsiteX8" fmla="*/ 5503985 w 5512700"/>
                <a:gd name="connsiteY8" fmla="*/ 18237 h 1103545"/>
                <a:gd name="connsiteX0" fmla="*/ 0 w 5512700"/>
                <a:gd name="connsiteY0" fmla="*/ 1055729 h 1103545"/>
                <a:gd name="connsiteX1" fmla="*/ 2127739 w 5512700"/>
                <a:gd name="connsiteY1" fmla="*/ 1038145 h 1103545"/>
                <a:gd name="connsiteX2" fmla="*/ 2795954 w 5512700"/>
                <a:gd name="connsiteY2" fmla="*/ 1038145 h 1103545"/>
                <a:gd name="connsiteX3" fmla="*/ 3984015 w 5512700"/>
                <a:gd name="connsiteY3" fmla="*/ 96636 h 1103545"/>
                <a:gd name="connsiteX4" fmla="*/ 4069740 w 5512700"/>
                <a:gd name="connsiteY4" fmla="*/ 20436 h 1103545"/>
                <a:gd name="connsiteX5" fmla="*/ 4250715 w 5512700"/>
                <a:gd name="connsiteY5" fmla="*/ 15674 h 1103545"/>
                <a:gd name="connsiteX6" fmla="*/ 5286741 w 5512700"/>
                <a:gd name="connsiteY6" fmla="*/ 10910 h 1103545"/>
                <a:gd name="connsiteX7" fmla="*/ 5493727 w 5512700"/>
                <a:gd name="connsiteY7" fmla="*/ 10911 h 1103545"/>
                <a:gd name="connsiteX8" fmla="*/ 5503985 w 5512700"/>
                <a:gd name="connsiteY8" fmla="*/ 18237 h 1103545"/>
                <a:gd name="connsiteX0" fmla="*/ 0 w 5512700"/>
                <a:gd name="connsiteY0" fmla="*/ 1055729 h 1058715"/>
                <a:gd name="connsiteX1" fmla="*/ 2127739 w 5512700"/>
                <a:gd name="connsiteY1" fmla="*/ 1038145 h 1058715"/>
                <a:gd name="connsiteX2" fmla="*/ 2795954 w 5512700"/>
                <a:gd name="connsiteY2" fmla="*/ 1038145 h 1058715"/>
                <a:gd name="connsiteX3" fmla="*/ 3984015 w 5512700"/>
                <a:gd name="connsiteY3" fmla="*/ 96636 h 1058715"/>
                <a:gd name="connsiteX4" fmla="*/ 4069740 w 5512700"/>
                <a:gd name="connsiteY4" fmla="*/ 20436 h 1058715"/>
                <a:gd name="connsiteX5" fmla="*/ 4250715 w 5512700"/>
                <a:gd name="connsiteY5" fmla="*/ 15674 h 1058715"/>
                <a:gd name="connsiteX6" fmla="*/ 5286741 w 5512700"/>
                <a:gd name="connsiteY6" fmla="*/ 10910 h 1058715"/>
                <a:gd name="connsiteX7" fmla="*/ 5493727 w 5512700"/>
                <a:gd name="connsiteY7" fmla="*/ 10911 h 1058715"/>
                <a:gd name="connsiteX8" fmla="*/ 5503985 w 5512700"/>
                <a:gd name="connsiteY8" fmla="*/ 18237 h 1058715"/>
                <a:gd name="connsiteX0" fmla="*/ 0 w 5512700"/>
                <a:gd name="connsiteY0" fmla="*/ 1048363 h 1056317"/>
                <a:gd name="connsiteX1" fmla="*/ 2127739 w 5512700"/>
                <a:gd name="connsiteY1" fmla="*/ 1030779 h 1056317"/>
                <a:gd name="connsiteX2" fmla="*/ 2795954 w 5512700"/>
                <a:gd name="connsiteY2" fmla="*/ 1030779 h 1056317"/>
                <a:gd name="connsiteX3" fmla="*/ 3538362 w 5512700"/>
                <a:gd name="connsiteY3" fmla="*/ 631151 h 1056317"/>
                <a:gd name="connsiteX4" fmla="*/ 3984015 w 5512700"/>
                <a:gd name="connsiteY4" fmla="*/ 89270 h 1056317"/>
                <a:gd name="connsiteX5" fmla="*/ 4069740 w 5512700"/>
                <a:gd name="connsiteY5" fmla="*/ 13070 h 1056317"/>
                <a:gd name="connsiteX6" fmla="*/ 4250715 w 5512700"/>
                <a:gd name="connsiteY6" fmla="*/ 8308 h 1056317"/>
                <a:gd name="connsiteX7" fmla="*/ 5286741 w 5512700"/>
                <a:gd name="connsiteY7" fmla="*/ 3544 h 1056317"/>
                <a:gd name="connsiteX8" fmla="*/ 5493727 w 5512700"/>
                <a:gd name="connsiteY8" fmla="*/ 3545 h 1056317"/>
                <a:gd name="connsiteX9" fmla="*/ 5503985 w 5512700"/>
                <a:gd name="connsiteY9" fmla="*/ 10871 h 1056317"/>
                <a:gd name="connsiteX0" fmla="*/ 0 w 5512700"/>
                <a:gd name="connsiteY0" fmla="*/ 1048363 h 1056317"/>
                <a:gd name="connsiteX1" fmla="*/ 2127739 w 5512700"/>
                <a:gd name="connsiteY1" fmla="*/ 1030779 h 1056317"/>
                <a:gd name="connsiteX2" fmla="*/ 2795954 w 5512700"/>
                <a:gd name="connsiteY2" fmla="*/ 1030779 h 1056317"/>
                <a:gd name="connsiteX3" fmla="*/ 3538362 w 5512700"/>
                <a:gd name="connsiteY3" fmla="*/ 631151 h 1056317"/>
                <a:gd name="connsiteX4" fmla="*/ 3984015 w 5512700"/>
                <a:gd name="connsiteY4" fmla="*/ 89270 h 1056317"/>
                <a:gd name="connsiteX5" fmla="*/ 4069740 w 5512700"/>
                <a:gd name="connsiteY5" fmla="*/ 13070 h 1056317"/>
                <a:gd name="connsiteX6" fmla="*/ 4250715 w 5512700"/>
                <a:gd name="connsiteY6" fmla="*/ 8308 h 1056317"/>
                <a:gd name="connsiteX7" fmla="*/ 5286741 w 5512700"/>
                <a:gd name="connsiteY7" fmla="*/ 3544 h 1056317"/>
                <a:gd name="connsiteX8" fmla="*/ 5493727 w 5512700"/>
                <a:gd name="connsiteY8" fmla="*/ 3545 h 1056317"/>
                <a:gd name="connsiteX9" fmla="*/ 5503985 w 5512700"/>
                <a:gd name="connsiteY9" fmla="*/ 10871 h 1056317"/>
                <a:gd name="connsiteX0" fmla="*/ 0 w 5512700"/>
                <a:gd name="connsiteY0" fmla="*/ 1048363 h 1056317"/>
                <a:gd name="connsiteX1" fmla="*/ 2127739 w 5512700"/>
                <a:gd name="connsiteY1" fmla="*/ 1030779 h 1056317"/>
                <a:gd name="connsiteX2" fmla="*/ 2795954 w 5512700"/>
                <a:gd name="connsiteY2" fmla="*/ 1030779 h 1056317"/>
                <a:gd name="connsiteX3" fmla="*/ 3538362 w 5512700"/>
                <a:gd name="connsiteY3" fmla="*/ 631151 h 1056317"/>
                <a:gd name="connsiteX4" fmla="*/ 3984015 w 5512700"/>
                <a:gd name="connsiteY4" fmla="*/ 89270 h 1056317"/>
                <a:gd name="connsiteX5" fmla="*/ 4069740 w 5512700"/>
                <a:gd name="connsiteY5" fmla="*/ 13070 h 1056317"/>
                <a:gd name="connsiteX6" fmla="*/ 4250715 w 5512700"/>
                <a:gd name="connsiteY6" fmla="*/ 8308 h 1056317"/>
                <a:gd name="connsiteX7" fmla="*/ 5286741 w 5512700"/>
                <a:gd name="connsiteY7" fmla="*/ 3544 h 1056317"/>
                <a:gd name="connsiteX8" fmla="*/ 5493727 w 5512700"/>
                <a:gd name="connsiteY8" fmla="*/ 3545 h 1056317"/>
                <a:gd name="connsiteX9" fmla="*/ 5503985 w 5512700"/>
                <a:gd name="connsiteY9" fmla="*/ 10871 h 1056317"/>
                <a:gd name="connsiteX0" fmla="*/ 0 w 5512700"/>
                <a:gd name="connsiteY0" fmla="*/ 1048363 h 1051349"/>
                <a:gd name="connsiteX1" fmla="*/ 2127739 w 5512700"/>
                <a:gd name="connsiteY1" fmla="*/ 1030779 h 1051349"/>
                <a:gd name="connsiteX2" fmla="*/ 2795954 w 5512700"/>
                <a:gd name="connsiteY2" fmla="*/ 1030779 h 1051349"/>
                <a:gd name="connsiteX3" fmla="*/ 3156318 w 5512700"/>
                <a:gd name="connsiteY3" fmla="*/ 919250 h 1051349"/>
                <a:gd name="connsiteX4" fmla="*/ 3538362 w 5512700"/>
                <a:gd name="connsiteY4" fmla="*/ 631151 h 1051349"/>
                <a:gd name="connsiteX5" fmla="*/ 3984015 w 5512700"/>
                <a:gd name="connsiteY5" fmla="*/ 89270 h 1051349"/>
                <a:gd name="connsiteX6" fmla="*/ 4069740 w 5512700"/>
                <a:gd name="connsiteY6" fmla="*/ 13070 h 1051349"/>
                <a:gd name="connsiteX7" fmla="*/ 4250715 w 5512700"/>
                <a:gd name="connsiteY7" fmla="*/ 8308 h 1051349"/>
                <a:gd name="connsiteX8" fmla="*/ 5286741 w 5512700"/>
                <a:gd name="connsiteY8" fmla="*/ 3544 h 1051349"/>
                <a:gd name="connsiteX9" fmla="*/ 5493727 w 5512700"/>
                <a:gd name="connsiteY9" fmla="*/ 3545 h 1051349"/>
                <a:gd name="connsiteX10" fmla="*/ 5503985 w 5512700"/>
                <a:gd name="connsiteY10" fmla="*/ 10871 h 1051349"/>
                <a:gd name="connsiteX0" fmla="*/ 0 w 5512700"/>
                <a:gd name="connsiteY0" fmla="*/ 1048363 h 1051349"/>
                <a:gd name="connsiteX1" fmla="*/ 2127739 w 5512700"/>
                <a:gd name="connsiteY1" fmla="*/ 1030779 h 1051349"/>
                <a:gd name="connsiteX2" fmla="*/ 2795954 w 5512700"/>
                <a:gd name="connsiteY2" fmla="*/ 1030779 h 1051349"/>
                <a:gd name="connsiteX3" fmla="*/ 3156318 w 5512700"/>
                <a:gd name="connsiteY3" fmla="*/ 919250 h 1051349"/>
                <a:gd name="connsiteX4" fmla="*/ 3538362 w 5512700"/>
                <a:gd name="connsiteY4" fmla="*/ 631151 h 1051349"/>
                <a:gd name="connsiteX5" fmla="*/ 3984015 w 5512700"/>
                <a:gd name="connsiteY5" fmla="*/ 89270 h 1051349"/>
                <a:gd name="connsiteX6" fmla="*/ 4069740 w 5512700"/>
                <a:gd name="connsiteY6" fmla="*/ 13070 h 1051349"/>
                <a:gd name="connsiteX7" fmla="*/ 4250715 w 5512700"/>
                <a:gd name="connsiteY7" fmla="*/ 8308 h 1051349"/>
                <a:gd name="connsiteX8" fmla="*/ 5286741 w 5512700"/>
                <a:gd name="connsiteY8" fmla="*/ 3544 h 1051349"/>
                <a:gd name="connsiteX9" fmla="*/ 5493727 w 5512700"/>
                <a:gd name="connsiteY9" fmla="*/ 3545 h 1051349"/>
                <a:gd name="connsiteX10" fmla="*/ 5503985 w 5512700"/>
                <a:gd name="connsiteY10" fmla="*/ 10871 h 1051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12700" h="1051349">
                  <a:moveTo>
                    <a:pt x="0" y="1048363"/>
                  </a:moveTo>
                  <a:cubicBezTo>
                    <a:pt x="354623" y="1060086"/>
                    <a:pt x="1661747" y="1033710"/>
                    <a:pt x="2127739" y="1030779"/>
                  </a:cubicBezTo>
                  <a:cubicBezTo>
                    <a:pt x="2664070" y="1010263"/>
                    <a:pt x="2624524" y="1049367"/>
                    <a:pt x="2795954" y="1030779"/>
                  </a:cubicBezTo>
                  <a:cubicBezTo>
                    <a:pt x="2967384" y="1012191"/>
                    <a:pt x="3032583" y="985855"/>
                    <a:pt x="3156318" y="919250"/>
                  </a:cubicBezTo>
                  <a:cubicBezTo>
                    <a:pt x="3348947" y="827593"/>
                    <a:pt x="3396237" y="766350"/>
                    <a:pt x="3538362" y="631151"/>
                  </a:cubicBezTo>
                  <a:cubicBezTo>
                    <a:pt x="3736372" y="417866"/>
                    <a:pt x="3895452" y="192283"/>
                    <a:pt x="3984015" y="89270"/>
                  </a:cubicBezTo>
                  <a:cubicBezTo>
                    <a:pt x="4072578" y="-13743"/>
                    <a:pt x="4032434" y="28151"/>
                    <a:pt x="4069740" y="13070"/>
                  </a:cubicBezTo>
                  <a:cubicBezTo>
                    <a:pt x="4107046" y="-2011"/>
                    <a:pt x="4060582" y="6721"/>
                    <a:pt x="4250715" y="8308"/>
                  </a:cubicBezTo>
                  <a:cubicBezTo>
                    <a:pt x="4460692" y="-7567"/>
                    <a:pt x="5079572" y="4338"/>
                    <a:pt x="5286741" y="3544"/>
                  </a:cubicBezTo>
                  <a:cubicBezTo>
                    <a:pt x="5493910" y="2750"/>
                    <a:pt x="5356713" y="9468"/>
                    <a:pt x="5493727" y="3545"/>
                  </a:cubicBezTo>
                  <a:cubicBezTo>
                    <a:pt x="5521203" y="-2378"/>
                    <a:pt x="5513388" y="15206"/>
                    <a:pt x="5503985" y="108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6493074" y="2637039"/>
              <a:ext cx="716542" cy="1978468"/>
            </a:xfrm>
            <a:custGeom>
              <a:avLst/>
              <a:gdLst>
                <a:gd name="connsiteX0" fmla="*/ 39786 w 180463"/>
                <a:gd name="connsiteY0" fmla="*/ 0 h 2479431"/>
                <a:gd name="connsiteX1" fmla="*/ 180463 w 180463"/>
                <a:gd name="connsiteY1" fmla="*/ 2479431 h 2479431"/>
                <a:gd name="connsiteX0" fmla="*/ 31550 w 197081"/>
                <a:gd name="connsiteY0" fmla="*/ 0 h 2479431"/>
                <a:gd name="connsiteX1" fmla="*/ 197081 w 197081"/>
                <a:gd name="connsiteY1" fmla="*/ 2479431 h 2479431"/>
                <a:gd name="connsiteX0" fmla="*/ 8636 w 174167"/>
                <a:gd name="connsiteY0" fmla="*/ 0 h 2479431"/>
                <a:gd name="connsiteX1" fmla="*/ 174167 w 174167"/>
                <a:gd name="connsiteY1" fmla="*/ 2479431 h 2479431"/>
                <a:gd name="connsiteX0" fmla="*/ 6302 w 171833"/>
                <a:gd name="connsiteY0" fmla="*/ 0 h 2479431"/>
                <a:gd name="connsiteX1" fmla="*/ 2390 w 171833"/>
                <a:gd name="connsiteY1" fmla="*/ 1244302 h 2479431"/>
                <a:gd name="connsiteX2" fmla="*/ 171833 w 171833"/>
                <a:gd name="connsiteY2" fmla="*/ 2479431 h 2479431"/>
                <a:gd name="connsiteX0" fmla="*/ 6302 w 171833"/>
                <a:gd name="connsiteY0" fmla="*/ 0 h 2479431"/>
                <a:gd name="connsiteX1" fmla="*/ 2390 w 171833"/>
                <a:gd name="connsiteY1" fmla="*/ 1322052 h 2479431"/>
                <a:gd name="connsiteX2" fmla="*/ 171833 w 171833"/>
                <a:gd name="connsiteY2" fmla="*/ 2479431 h 2479431"/>
                <a:gd name="connsiteX0" fmla="*/ 10903 w 176434"/>
                <a:gd name="connsiteY0" fmla="*/ 0 h 2479431"/>
                <a:gd name="connsiteX1" fmla="*/ 6991 w 176434"/>
                <a:gd name="connsiteY1" fmla="*/ 1322052 h 2479431"/>
                <a:gd name="connsiteX2" fmla="*/ 15751 w 176434"/>
                <a:gd name="connsiteY2" fmla="*/ 1586403 h 2479431"/>
                <a:gd name="connsiteX3" fmla="*/ 176434 w 176434"/>
                <a:gd name="connsiteY3" fmla="*/ 2479431 h 2479431"/>
                <a:gd name="connsiteX0" fmla="*/ 9261 w 174792"/>
                <a:gd name="connsiteY0" fmla="*/ 0 h 2479431"/>
                <a:gd name="connsiteX1" fmla="*/ 5349 w 174792"/>
                <a:gd name="connsiteY1" fmla="*/ 1322052 h 2479431"/>
                <a:gd name="connsiteX2" fmla="*/ 9670 w 174792"/>
                <a:gd name="connsiteY2" fmla="*/ 1539068 h 2479431"/>
                <a:gd name="connsiteX3" fmla="*/ 14109 w 174792"/>
                <a:gd name="connsiteY3" fmla="*/ 1586403 h 2479431"/>
                <a:gd name="connsiteX4" fmla="*/ 174792 w 174792"/>
                <a:gd name="connsiteY4" fmla="*/ 2479431 h 2479431"/>
                <a:gd name="connsiteX0" fmla="*/ 4444 w 169975"/>
                <a:gd name="connsiteY0" fmla="*/ 0 h 2479431"/>
                <a:gd name="connsiteX1" fmla="*/ 532 w 169975"/>
                <a:gd name="connsiteY1" fmla="*/ 1322052 h 2479431"/>
                <a:gd name="connsiteX2" fmla="*/ 4853 w 169975"/>
                <a:gd name="connsiteY2" fmla="*/ 1539068 h 2479431"/>
                <a:gd name="connsiteX3" fmla="*/ 27120 w 169975"/>
                <a:gd name="connsiteY3" fmla="*/ 1757453 h 2479431"/>
                <a:gd name="connsiteX4" fmla="*/ 169975 w 169975"/>
                <a:gd name="connsiteY4" fmla="*/ 2479431 h 2479431"/>
                <a:gd name="connsiteX0" fmla="*/ 4444 w 169975"/>
                <a:gd name="connsiteY0" fmla="*/ 0 h 2479431"/>
                <a:gd name="connsiteX1" fmla="*/ 532 w 169975"/>
                <a:gd name="connsiteY1" fmla="*/ 1322052 h 2479431"/>
                <a:gd name="connsiteX2" fmla="*/ 4853 w 169975"/>
                <a:gd name="connsiteY2" fmla="*/ 1539068 h 2479431"/>
                <a:gd name="connsiteX3" fmla="*/ 55348 w 169975"/>
                <a:gd name="connsiteY3" fmla="*/ 1944053 h 2479431"/>
                <a:gd name="connsiteX4" fmla="*/ 169975 w 169975"/>
                <a:gd name="connsiteY4" fmla="*/ 2479431 h 2479431"/>
                <a:gd name="connsiteX0" fmla="*/ 4444 w 169975"/>
                <a:gd name="connsiteY0" fmla="*/ 0 h 2456106"/>
                <a:gd name="connsiteX1" fmla="*/ 532 w 169975"/>
                <a:gd name="connsiteY1" fmla="*/ 1322052 h 2456106"/>
                <a:gd name="connsiteX2" fmla="*/ 4853 w 169975"/>
                <a:gd name="connsiteY2" fmla="*/ 1539068 h 2456106"/>
                <a:gd name="connsiteX3" fmla="*/ 55348 w 169975"/>
                <a:gd name="connsiteY3" fmla="*/ 1944053 h 2456106"/>
                <a:gd name="connsiteX4" fmla="*/ 169975 w 169975"/>
                <a:gd name="connsiteY4" fmla="*/ 2456106 h 2456106"/>
                <a:gd name="connsiteX0" fmla="*/ 4444 w 169975"/>
                <a:gd name="connsiteY0" fmla="*/ 0 h 2456106"/>
                <a:gd name="connsiteX1" fmla="*/ 532 w 169975"/>
                <a:gd name="connsiteY1" fmla="*/ 1322052 h 2456106"/>
                <a:gd name="connsiteX2" fmla="*/ 4853 w 169975"/>
                <a:gd name="connsiteY2" fmla="*/ 1539068 h 2456106"/>
                <a:gd name="connsiteX3" fmla="*/ 55348 w 169975"/>
                <a:gd name="connsiteY3" fmla="*/ 1944053 h 2456106"/>
                <a:gd name="connsiteX4" fmla="*/ 169975 w 169975"/>
                <a:gd name="connsiteY4" fmla="*/ 2456106 h 245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75" h="2456106">
                  <a:moveTo>
                    <a:pt x="4444" y="0"/>
                  </a:moveTo>
                  <a:cubicBezTo>
                    <a:pt x="2545" y="205753"/>
                    <a:pt x="2905" y="1064861"/>
                    <a:pt x="532" y="1322052"/>
                  </a:cubicBezTo>
                  <a:cubicBezTo>
                    <a:pt x="-1628" y="1569492"/>
                    <a:pt x="3393" y="1495010"/>
                    <a:pt x="4853" y="1539068"/>
                  </a:cubicBezTo>
                  <a:cubicBezTo>
                    <a:pt x="6313" y="1583126"/>
                    <a:pt x="25599" y="1778255"/>
                    <a:pt x="55348" y="1944053"/>
                  </a:cubicBezTo>
                  <a:cubicBezTo>
                    <a:pt x="83588" y="2136949"/>
                    <a:pt x="132052" y="2344848"/>
                    <a:pt x="169975" y="2456106"/>
                  </a:cubicBezTo>
                </a:path>
              </a:pathLst>
            </a:cu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29907" y="6262884"/>
            <a:ext cx="510236" cy="227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</a:rPr>
              <a:t>Depth</a:t>
            </a:r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91011" y="4065798"/>
            <a:ext cx="460909" cy="227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Dose</a:t>
            </a: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41903" y="4091598"/>
            <a:ext cx="909056" cy="215349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/>
              </a:rPr>
              <a:t>Tumor</a:t>
            </a:r>
            <a:endParaRPr lang="it-IT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82725" y="4091589"/>
            <a:ext cx="346160" cy="216910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66160" y="3777766"/>
            <a:ext cx="579293" cy="227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Air gap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07904" y="6485274"/>
            <a:ext cx="3172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Charged Particle therapy</a:t>
            </a:r>
            <a:endParaRPr lang="it-IT" sz="20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64386" y="4625578"/>
            <a:ext cx="2253676" cy="1217607"/>
            <a:chOff x="5796136" y="4653136"/>
            <a:chExt cx="2253676" cy="1217607"/>
          </a:xfrm>
        </p:grpSpPr>
        <p:sp>
          <p:nvSpPr>
            <p:cNvPr id="29" name="Freeform 28"/>
            <p:cNvSpPr/>
            <p:nvPr/>
          </p:nvSpPr>
          <p:spPr>
            <a:xfrm>
              <a:off x="6084168" y="4655617"/>
              <a:ext cx="1518650" cy="645591"/>
            </a:xfrm>
            <a:custGeom>
              <a:avLst/>
              <a:gdLst>
                <a:gd name="connsiteX0" fmla="*/ 0 w 2467627"/>
                <a:gd name="connsiteY0" fmla="*/ 1117728 h 1117728"/>
                <a:gd name="connsiteX1" fmla="*/ 463463 w 2467627"/>
                <a:gd name="connsiteY1" fmla="*/ 892260 h 1117728"/>
                <a:gd name="connsiteX2" fmla="*/ 1020871 w 2467627"/>
                <a:gd name="connsiteY2" fmla="*/ 103120 h 1117728"/>
                <a:gd name="connsiteX3" fmla="*/ 2467627 w 2467627"/>
                <a:gd name="connsiteY3" fmla="*/ 2912 h 1117728"/>
                <a:gd name="connsiteX0" fmla="*/ 0 w 2467627"/>
                <a:gd name="connsiteY0" fmla="*/ 1114816 h 1114816"/>
                <a:gd name="connsiteX1" fmla="*/ 463463 w 2467627"/>
                <a:gd name="connsiteY1" fmla="*/ 889348 h 1114816"/>
                <a:gd name="connsiteX2" fmla="*/ 814192 w 2467627"/>
                <a:gd name="connsiteY2" fmla="*/ 450937 h 1114816"/>
                <a:gd name="connsiteX3" fmla="*/ 1020871 w 2467627"/>
                <a:gd name="connsiteY3" fmla="*/ 100208 h 1114816"/>
                <a:gd name="connsiteX4" fmla="*/ 2467627 w 2467627"/>
                <a:gd name="connsiteY4" fmla="*/ 0 h 1114816"/>
                <a:gd name="connsiteX0" fmla="*/ 0 w 2467627"/>
                <a:gd name="connsiteY0" fmla="*/ 1114816 h 1114816"/>
                <a:gd name="connsiteX1" fmla="*/ 463463 w 2467627"/>
                <a:gd name="connsiteY1" fmla="*/ 889348 h 1114816"/>
                <a:gd name="connsiteX2" fmla="*/ 814192 w 2467627"/>
                <a:gd name="connsiteY2" fmla="*/ 450937 h 1114816"/>
                <a:gd name="connsiteX3" fmla="*/ 1039660 w 2467627"/>
                <a:gd name="connsiteY3" fmla="*/ 75156 h 1114816"/>
                <a:gd name="connsiteX4" fmla="*/ 2467627 w 2467627"/>
                <a:gd name="connsiteY4" fmla="*/ 0 h 1114816"/>
                <a:gd name="connsiteX0" fmla="*/ 0 w 2467627"/>
                <a:gd name="connsiteY0" fmla="*/ 1163326 h 1163326"/>
                <a:gd name="connsiteX1" fmla="*/ 463463 w 2467627"/>
                <a:gd name="connsiteY1" fmla="*/ 937858 h 1163326"/>
                <a:gd name="connsiteX2" fmla="*/ 814192 w 2467627"/>
                <a:gd name="connsiteY2" fmla="*/ 499447 h 1163326"/>
                <a:gd name="connsiteX3" fmla="*/ 1039660 w 2467627"/>
                <a:gd name="connsiteY3" fmla="*/ 123666 h 1163326"/>
                <a:gd name="connsiteX4" fmla="*/ 2467627 w 2467627"/>
                <a:gd name="connsiteY4" fmla="*/ 48510 h 1163326"/>
                <a:gd name="connsiteX0" fmla="*/ 0 w 2467627"/>
                <a:gd name="connsiteY0" fmla="*/ 1160694 h 1160694"/>
                <a:gd name="connsiteX1" fmla="*/ 463463 w 2467627"/>
                <a:gd name="connsiteY1" fmla="*/ 935226 h 1160694"/>
                <a:gd name="connsiteX2" fmla="*/ 814192 w 2467627"/>
                <a:gd name="connsiteY2" fmla="*/ 496815 h 1160694"/>
                <a:gd name="connsiteX3" fmla="*/ 1039660 w 2467627"/>
                <a:gd name="connsiteY3" fmla="*/ 121034 h 1160694"/>
                <a:gd name="connsiteX4" fmla="*/ 1321496 w 2467627"/>
                <a:gd name="connsiteY4" fmla="*/ 2037 h 1160694"/>
                <a:gd name="connsiteX5" fmla="*/ 2467627 w 2467627"/>
                <a:gd name="connsiteY5" fmla="*/ 45878 h 1160694"/>
                <a:gd name="connsiteX0" fmla="*/ 0 w 2467627"/>
                <a:gd name="connsiteY0" fmla="*/ 1115457 h 1115457"/>
                <a:gd name="connsiteX1" fmla="*/ 463463 w 2467627"/>
                <a:gd name="connsiteY1" fmla="*/ 889989 h 1115457"/>
                <a:gd name="connsiteX2" fmla="*/ 814192 w 2467627"/>
                <a:gd name="connsiteY2" fmla="*/ 451578 h 1115457"/>
                <a:gd name="connsiteX3" fmla="*/ 1039660 w 2467627"/>
                <a:gd name="connsiteY3" fmla="*/ 75797 h 1115457"/>
                <a:gd name="connsiteX4" fmla="*/ 1321496 w 2467627"/>
                <a:gd name="connsiteY4" fmla="*/ 63271 h 1115457"/>
                <a:gd name="connsiteX5" fmla="*/ 2467627 w 2467627"/>
                <a:gd name="connsiteY5" fmla="*/ 641 h 1115457"/>
                <a:gd name="connsiteX0" fmla="*/ 0 w 2467627"/>
                <a:gd name="connsiteY0" fmla="*/ 1068912 h 1068912"/>
                <a:gd name="connsiteX1" fmla="*/ 463463 w 2467627"/>
                <a:gd name="connsiteY1" fmla="*/ 843444 h 1068912"/>
                <a:gd name="connsiteX2" fmla="*/ 814192 w 2467627"/>
                <a:gd name="connsiteY2" fmla="*/ 405033 h 1068912"/>
                <a:gd name="connsiteX3" fmla="*/ 1039660 w 2467627"/>
                <a:gd name="connsiteY3" fmla="*/ 29252 h 1068912"/>
                <a:gd name="connsiteX4" fmla="*/ 1321496 w 2467627"/>
                <a:gd name="connsiteY4" fmla="*/ 16726 h 1068912"/>
                <a:gd name="connsiteX5" fmla="*/ 2467627 w 2467627"/>
                <a:gd name="connsiteY5" fmla="*/ 16726 h 1068912"/>
                <a:gd name="connsiteX0" fmla="*/ 0 w 2467627"/>
                <a:gd name="connsiteY0" fmla="*/ 1060573 h 1060573"/>
                <a:gd name="connsiteX1" fmla="*/ 463463 w 2467627"/>
                <a:gd name="connsiteY1" fmla="*/ 835105 h 1060573"/>
                <a:gd name="connsiteX2" fmla="*/ 814192 w 2467627"/>
                <a:gd name="connsiteY2" fmla="*/ 396694 h 1060573"/>
                <a:gd name="connsiteX3" fmla="*/ 1039660 w 2467627"/>
                <a:gd name="connsiteY3" fmla="*/ 20913 h 1060573"/>
                <a:gd name="connsiteX4" fmla="*/ 1321496 w 2467627"/>
                <a:gd name="connsiteY4" fmla="*/ 8387 h 1060573"/>
                <a:gd name="connsiteX5" fmla="*/ 2467627 w 2467627"/>
                <a:gd name="connsiteY5" fmla="*/ 8387 h 1060573"/>
                <a:gd name="connsiteX0" fmla="*/ 0 w 2467627"/>
                <a:gd name="connsiteY0" fmla="*/ 1059748 h 1059748"/>
                <a:gd name="connsiteX1" fmla="*/ 463463 w 2467627"/>
                <a:gd name="connsiteY1" fmla="*/ 834280 h 1059748"/>
                <a:gd name="connsiteX2" fmla="*/ 814192 w 2467627"/>
                <a:gd name="connsiteY2" fmla="*/ 395869 h 1059748"/>
                <a:gd name="connsiteX3" fmla="*/ 1039660 w 2467627"/>
                <a:gd name="connsiteY3" fmla="*/ 51403 h 1059748"/>
                <a:gd name="connsiteX4" fmla="*/ 1321496 w 2467627"/>
                <a:gd name="connsiteY4" fmla="*/ 7562 h 1059748"/>
                <a:gd name="connsiteX5" fmla="*/ 2467627 w 2467627"/>
                <a:gd name="connsiteY5" fmla="*/ 7562 h 105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7627" h="1059748">
                  <a:moveTo>
                    <a:pt x="0" y="1059748"/>
                  </a:moveTo>
                  <a:cubicBezTo>
                    <a:pt x="146659" y="1031564"/>
                    <a:pt x="327764" y="944927"/>
                    <a:pt x="463463" y="834280"/>
                  </a:cubicBezTo>
                  <a:cubicBezTo>
                    <a:pt x="599162" y="723634"/>
                    <a:pt x="721291" y="527392"/>
                    <a:pt x="814192" y="395869"/>
                  </a:cubicBezTo>
                  <a:cubicBezTo>
                    <a:pt x="907093" y="264346"/>
                    <a:pt x="917531" y="97332"/>
                    <a:pt x="1039660" y="51403"/>
                  </a:cubicBezTo>
                  <a:cubicBezTo>
                    <a:pt x="1161789" y="5474"/>
                    <a:pt x="1083502" y="20088"/>
                    <a:pt x="1321496" y="7562"/>
                  </a:cubicBezTo>
                  <a:cubicBezTo>
                    <a:pt x="1559491" y="-4964"/>
                    <a:pt x="2276605" y="255"/>
                    <a:pt x="2467627" y="756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7608831" y="4653136"/>
              <a:ext cx="440981" cy="1217607"/>
            </a:xfrm>
            <a:custGeom>
              <a:avLst/>
              <a:gdLst>
                <a:gd name="connsiteX0" fmla="*/ 39786 w 180463"/>
                <a:gd name="connsiteY0" fmla="*/ 0 h 2479431"/>
                <a:gd name="connsiteX1" fmla="*/ 180463 w 180463"/>
                <a:gd name="connsiteY1" fmla="*/ 2479431 h 2479431"/>
                <a:gd name="connsiteX0" fmla="*/ 31550 w 197081"/>
                <a:gd name="connsiteY0" fmla="*/ 0 h 2479431"/>
                <a:gd name="connsiteX1" fmla="*/ 197081 w 197081"/>
                <a:gd name="connsiteY1" fmla="*/ 2479431 h 2479431"/>
                <a:gd name="connsiteX0" fmla="*/ 8636 w 174167"/>
                <a:gd name="connsiteY0" fmla="*/ 0 h 2479431"/>
                <a:gd name="connsiteX1" fmla="*/ 174167 w 174167"/>
                <a:gd name="connsiteY1" fmla="*/ 2479431 h 2479431"/>
                <a:gd name="connsiteX0" fmla="*/ 6302 w 171833"/>
                <a:gd name="connsiteY0" fmla="*/ 0 h 2479431"/>
                <a:gd name="connsiteX1" fmla="*/ 2390 w 171833"/>
                <a:gd name="connsiteY1" fmla="*/ 1244302 h 2479431"/>
                <a:gd name="connsiteX2" fmla="*/ 171833 w 171833"/>
                <a:gd name="connsiteY2" fmla="*/ 2479431 h 2479431"/>
                <a:gd name="connsiteX0" fmla="*/ 6302 w 171833"/>
                <a:gd name="connsiteY0" fmla="*/ 0 h 2479431"/>
                <a:gd name="connsiteX1" fmla="*/ 2390 w 171833"/>
                <a:gd name="connsiteY1" fmla="*/ 1322052 h 2479431"/>
                <a:gd name="connsiteX2" fmla="*/ 171833 w 171833"/>
                <a:gd name="connsiteY2" fmla="*/ 2479431 h 2479431"/>
                <a:gd name="connsiteX0" fmla="*/ 10903 w 176434"/>
                <a:gd name="connsiteY0" fmla="*/ 0 h 2479431"/>
                <a:gd name="connsiteX1" fmla="*/ 6991 w 176434"/>
                <a:gd name="connsiteY1" fmla="*/ 1322052 h 2479431"/>
                <a:gd name="connsiteX2" fmla="*/ 15751 w 176434"/>
                <a:gd name="connsiteY2" fmla="*/ 1586403 h 2479431"/>
                <a:gd name="connsiteX3" fmla="*/ 176434 w 176434"/>
                <a:gd name="connsiteY3" fmla="*/ 2479431 h 2479431"/>
                <a:gd name="connsiteX0" fmla="*/ 9261 w 174792"/>
                <a:gd name="connsiteY0" fmla="*/ 0 h 2479431"/>
                <a:gd name="connsiteX1" fmla="*/ 5349 w 174792"/>
                <a:gd name="connsiteY1" fmla="*/ 1322052 h 2479431"/>
                <a:gd name="connsiteX2" fmla="*/ 9670 w 174792"/>
                <a:gd name="connsiteY2" fmla="*/ 1539068 h 2479431"/>
                <a:gd name="connsiteX3" fmla="*/ 14109 w 174792"/>
                <a:gd name="connsiteY3" fmla="*/ 1586403 h 2479431"/>
                <a:gd name="connsiteX4" fmla="*/ 174792 w 174792"/>
                <a:gd name="connsiteY4" fmla="*/ 2479431 h 2479431"/>
                <a:gd name="connsiteX0" fmla="*/ 4444 w 169975"/>
                <a:gd name="connsiteY0" fmla="*/ 0 h 2479431"/>
                <a:gd name="connsiteX1" fmla="*/ 532 w 169975"/>
                <a:gd name="connsiteY1" fmla="*/ 1322052 h 2479431"/>
                <a:gd name="connsiteX2" fmla="*/ 4853 w 169975"/>
                <a:gd name="connsiteY2" fmla="*/ 1539068 h 2479431"/>
                <a:gd name="connsiteX3" fmla="*/ 27120 w 169975"/>
                <a:gd name="connsiteY3" fmla="*/ 1757453 h 2479431"/>
                <a:gd name="connsiteX4" fmla="*/ 169975 w 169975"/>
                <a:gd name="connsiteY4" fmla="*/ 2479431 h 2479431"/>
                <a:gd name="connsiteX0" fmla="*/ 4444 w 169975"/>
                <a:gd name="connsiteY0" fmla="*/ 0 h 2479431"/>
                <a:gd name="connsiteX1" fmla="*/ 532 w 169975"/>
                <a:gd name="connsiteY1" fmla="*/ 1322052 h 2479431"/>
                <a:gd name="connsiteX2" fmla="*/ 4853 w 169975"/>
                <a:gd name="connsiteY2" fmla="*/ 1539068 h 2479431"/>
                <a:gd name="connsiteX3" fmla="*/ 55348 w 169975"/>
                <a:gd name="connsiteY3" fmla="*/ 1944053 h 2479431"/>
                <a:gd name="connsiteX4" fmla="*/ 169975 w 169975"/>
                <a:gd name="connsiteY4" fmla="*/ 2479431 h 2479431"/>
                <a:gd name="connsiteX0" fmla="*/ 4444 w 169975"/>
                <a:gd name="connsiteY0" fmla="*/ 0 h 2456106"/>
                <a:gd name="connsiteX1" fmla="*/ 532 w 169975"/>
                <a:gd name="connsiteY1" fmla="*/ 1322052 h 2456106"/>
                <a:gd name="connsiteX2" fmla="*/ 4853 w 169975"/>
                <a:gd name="connsiteY2" fmla="*/ 1539068 h 2456106"/>
                <a:gd name="connsiteX3" fmla="*/ 55348 w 169975"/>
                <a:gd name="connsiteY3" fmla="*/ 1944053 h 2456106"/>
                <a:gd name="connsiteX4" fmla="*/ 169975 w 169975"/>
                <a:gd name="connsiteY4" fmla="*/ 2456106 h 2456106"/>
                <a:gd name="connsiteX0" fmla="*/ 4444 w 169975"/>
                <a:gd name="connsiteY0" fmla="*/ 0 h 2456106"/>
                <a:gd name="connsiteX1" fmla="*/ 532 w 169975"/>
                <a:gd name="connsiteY1" fmla="*/ 1322052 h 2456106"/>
                <a:gd name="connsiteX2" fmla="*/ 4853 w 169975"/>
                <a:gd name="connsiteY2" fmla="*/ 1539068 h 2456106"/>
                <a:gd name="connsiteX3" fmla="*/ 55348 w 169975"/>
                <a:gd name="connsiteY3" fmla="*/ 1944053 h 2456106"/>
                <a:gd name="connsiteX4" fmla="*/ 169975 w 169975"/>
                <a:gd name="connsiteY4" fmla="*/ 2456106 h 245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75" h="2456106">
                  <a:moveTo>
                    <a:pt x="4444" y="0"/>
                  </a:moveTo>
                  <a:cubicBezTo>
                    <a:pt x="2545" y="205753"/>
                    <a:pt x="2905" y="1064861"/>
                    <a:pt x="532" y="1322052"/>
                  </a:cubicBezTo>
                  <a:cubicBezTo>
                    <a:pt x="-1628" y="1569492"/>
                    <a:pt x="3393" y="1495010"/>
                    <a:pt x="4853" y="1539068"/>
                  </a:cubicBezTo>
                  <a:cubicBezTo>
                    <a:pt x="6313" y="1583126"/>
                    <a:pt x="25599" y="1778255"/>
                    <a:pt x="55348" y="1944053"/>
                  </a:cubicBezTo>
                  <a:cubicBezTo>
                    <a:pt x="83588" y="2136949"/>
                    <a:pt x="132052" y="2344848"/>
                    <a:pt x="169975" y="245610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3" name="Straight Connector 12"/>
            <p:cNvCxnSpPr>
              <a:endCxn id="29" idx="0"/>
            </p:cNvCxnSpPr>
            <p:nvPr/>
          </p:nvCxnSpPr>
          <p:spPr bwMode="auto">
            <a:xfrm>
              <a:off x="5796136" y="5301208"/>
              <a:ext cx="28803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8066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Uncertainties related to particle range</a:t>
            </a:r>
            <a:endParaRPr lang="it-IT" dirty="0">
              <a:solidFill>
                <a:srgbClr val="FFFF00"/>
              </a:solidFill>
              <a:effectLst>
                <a:outerShdw blurRad="50800" dist="38100" dir="2700000" algn="tl" rotWithShape="0">
                  <a:schemeClr val="bg2">
                    <a:alpha val="4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79512" y="1052736"/>
            <a:ext cx="8568951" cy="1323439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2D7B64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2000" i="1" dirty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error intrinsic in this conversion (due to </a:t>
            </a:r>
            <a:r>
              <a:rPr lang="el-GR" sz="2000" i="1" dirty="0" smtClean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2000" i="1" dirty="0" smtClean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i="1" dirty="0" smtClean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GB" sz="2000" i="1" baseline="-25000" dirty="0" err="1" smtClean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i="1" dirty="0" err="1" smtClean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,Z</a:t>
            </a:r>
            <a:r>
              <a:rPr lang="en-GB" sz="2000" i="1" dirty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dependency on atomic number and electron density) is the principal cause of proton range </a:t>
            </a:r>
            <a:r>
              <a:rPr lang="en-GB" sz="2000" i="1" dirty="0" err="1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indetermination</a:t>
            </a:r>
            <a:r>
              <a:rPr lang="en-GB" sz="2000" i="1" dirty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(3%, up to 10 mm in the head)</a:t>
            </a:r>
            <a:r>
              <a:rPr lang="x-none" sz="2000" i="1" dirty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‏</a:t>
            </a:r>
            <a:endParaRPr lang="en-GB" sz="2000" i="1" dirty="0">
              <a:solidFill>
                <a:srgbClr val="2D7B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457200"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2000" i="1" dirty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[Schneider U. (1994), Med Phys. 22, 353]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79512" y="2636912"/>
            <a:ext cx="8568951" cy="1323439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2D7B64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i="1" dirty="0" smtClean="0">
                <a:solidFill>
                  <a:srgbClr val="2D7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AAPM 2012: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main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obstacle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proton therapy becoming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mainstream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• 35 % unproven clinical advantage 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 integral dose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•19 % never become a mainstream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treatment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option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• 33 % range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uncertainties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863103" y="1217240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uppo 7"/>
          <p:cNvGrpSpPr/>
          <p:nvPr/>
        </p:nvGrpSpPr>
        <p:grpSpPr>
          <a:xfrm>
            <a:off x="683568" y="4437112"/>
            <a:ext cx="2376264" cy="2088232"/>
            <a:chOff x="1979712" y="404664"/>
            <a:chExt cx="3583552" cy="3591516"/>
          </a:xfrm>
        </p:grpSpPr>
        <p:pic>
          <p:nvPicPr>
            <p:cNvPr id="8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404664"/>
              <a:ext cx="3583552" cy="3591516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9" name="Down Arrow 9"/>
            <p:cNvSpPr/>
            <p:nvPr/>
          </p:nvSpPr>
          <p:spPr bwMode="auto">
            <a:xfrm>
              <a:off x="2936135" y="404664"/>
              <a:ext cx="1987422" cy="691636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38518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6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</a:t>
              </a:r>
              <a:endParaRPr lang="en-US" sz="432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404664"/>
              <a:ext cx="3583552" cy="3591516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404664"/>
              <a:ext cx="3583552" cy="3591516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2" name="Down Arrow 25"/>
            <p:cNvSpPr/>
            <p:nvPr/>
          </p:nvSpPr>
          <p:spPr bwMode="auto">
            <a:xfrm>
              <a:off x="2936135" y="404664"/>
              <a:ext cx="2301351" cy="691636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38518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</a:t>
              </a:r>
            </a:p>
          </p:txBody>
        </p:sp>
      </p:grpSp>
      <p:sp>
        <p:nvSpPr>
          <p:cNvPr id="13" name="Rettangolo 11"/>
          <p:cNvSpPr/>
          <p:nvPr/>
        </p:nvSpPr>
        <p:spPr>
          <a:xfrm>
            <a:off x="3491880" y="4581128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8640"/>
            <a:r>
              <a:rPr lang="fr-BE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</a:t>
            </a:r>
            <a:r>
              <a:rPr lang="fr-BE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r>
              <a:rPr lang="fr-BE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5 mm</a:t>
            </a:r>
            <a:r>
              <a:rPr lang="fr-BE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548640"/>
            <a:r>
              <a:rPr lang="fr-BE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(margin of 3.5% + 2 mm) </a:t>
            </a:r>
          </a:p>
        </p:txBody>
      </p:sp>
    </p:spTree>
    <p:extLst>
      <p:ext uri="{BB962C8B-B14F-4D97-AF65-F5344CB8AC3E}">
        <p14:creationId xmlns:p14="http://schemas.microsoft.com/office/powerpoint/2010/main" val="126106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25515" cy="607106"/>
          </a:xfrm>
        </p:spPr>
        <p:txBody>
          <a:bodyPr/>
          <a:lstStyle/>
          <a:p>
            <a:r>
              <a:rPr lang="it-IT" sz="3200" i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elp from </a:t>
            </a:r>
            <a:r>
              <a:rPr lang="it-IT" sz="3200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Nuclear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Physics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</a:t>
            </a:r>
            <a:r>
              <a:rPr lang="it-IT" sz="3200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exploiting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secondary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products</a:t>
            </a:r>
            <a:endParaRPr lang="it-IT" sz="32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70114" y="1082026"/>
            <a:ext cx="9073886" cy="1828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434BD2"/>
                </a:solidFill>
                <a:latin typeface="Arial"/>
                <a:ea typeface="ＭＳ Ｐゴシック"/>
                <a:cs typeface="Times"/>
              </a:rPr>
              <a:t>The therapeutic beam is absorbed inside the patient: a monitor device can rely on </a:t>
            </a:r>
            <a:r>
              <a:rPr lang="en-US" sz="2000" dirty="0" err="1" smtClean="0">
                <a:solidFill>
                  <a:srgbClr val="434BD2"/>
                </a:solidFill>
                <a:latin typeface="Arial"/>
                <a:ea typeface="ＭＳ Ｐゴシック"/>
                <a:cs typeface="Times"/>
              </a:rPr>
              <a:t>secondaries</a:t>
            </a:r>
            <a:r>
              <a:rPr lang="en-US" sz="2000" dirty="0" smtClean="0">
                <a:solidFill>
                  <a:srgbClr val="434BD2"/>
                </a:solidFill>
                <a:latin typeface="Arial"/>
                <a:ea typeface="ＭＳ Ｐゴシック"/>
                <a:cs typeface="Times"/>
              </a:rPr>
              <a:t>, generated by the beam coming out from the patient.  The </a:t>
            </a:r>
            <a:r>
              <a:rPr lang="en-US" sz="2000" dirty="0">
                <a:solidFill>
                  <a:srgbClr val="434BD2"/>
                </a:solidFill>
                <a:latin typeface="Arial"/>
                <a:ea typeface="ＭＳ Ｐゴシック"/>
                <a:cs typeface="Times"/>
              </a:rPr>
              <a:t>p, </a:t>
            </a:r>
            <a:r>
              <a:rPr lang="en-US" sz="2000" baseline="30000" dirty="0">
                <a:solidFill>
                  <a:srgbClr val="434BD2"/>
                </a:solidFill>
                <a:latin typeface="Arial"/>
                <a:ea typeface="ＭＳ Ｐゴシック"/>
                <a:cs typeface="Times"/>
              </a:rPr>
              <a:t>12</a:t>
            </a:r>
            <a:r>
              <a:rPr lang="en-US" sz="2000" dirty="0">
                <a:solidFill>
                  <a:srgbClr val="434BD2"/>
                </a:solidFill>
                <a:latin typeface="Arial"/>
                <a:ea typeface="ＭＳ Ｐゴシック"/>
                <a:cs typeface="Times"/>
              </a:rPr>
              <a:t>C beams generate a huge amount of </a:t>
            </a:r>
            <a:r>
              <a:rPr lang="en-US" sz="2000" dirty="0" err="1">
                <a:solidFill>
                  <a:srgbClr val="434BD2"/>
                </a:solidFill>
                <a:latin typeface="Arial"/>
                <a:ea typeface="ＭＳ Ｐゴシック"/>
                <a:cs typeface="Times"/>
              </a:rPr>
              <a:t>secondaries</a:t>
            </a:r>
            <a:r>
              <a:rPr lang="en-US" sz="2000" dirty="0">
                <a:solidFill>
                  <a:srgbClr val="434BD2"/>
                </a:solidFill>
                <a:latin typeface="Arial"/>
                <a:ea typeface="ＭＳ Ｐゴシック"/>
                <a:cs typeface="Times"/>
              </a:rPr>
              <a:t>: </a:t>
            </a:r>
            <a:r>
              <a:rPr lang="en-US" sz="2000" dirty="0">
                <a:solidFill>
                  <a:srgbClr val="FC9409"/>
                </a:solidFill>
                <a:latin typeface="Arial"/>
                <a:ea typeface="ＭＳ Ｐゴシック"/>
                <a:cs typeface="Times"/>
              </a:rPr>
              <a:t>prompt </a:t>
            </a:r>
            <a:r>
              <a:rPr lang="el-GR" sz="2000" dirty="0" smtClean="0">
                <a:solidFill>
                  <a:srgbClr val="FC9409"/>
                </a:solidFill>
                <a:latin typeface="Arial"/>
                <a:ea typeface="ＭＳ Ｐゴシック"/>
                <a:cs typeface="Symbol" charset="2"/>
              </a:rPr>
              <a:t>γ</a:t>
            </a:r>
            <a:r>
              <a:rPr lang="en-US" sz="2000" dirty="0" smtClean="0">
                <a:solidFill>
                  <a:srgbClr val="FC9409"/>
                </a:solidFill>
                <a:latin typeface="Arial"/>
                <a:ea typeface="ＭＳ Ｐゴシック"/>
                <a:cs typeface="Times"/>
              </a:rPr>
              <a:t>s</a:t>
            </a:r>
            <a:r>
              <a:rPr lang="en-US" sz="2000" dirty="0">
                <a:solidFill>
                  <a:srgbClr val="256DBC">
                    <a:lumMod val="50000"/>
                  </a:srgbClr>
                </a:solidFill>
                <a:latin typeface="Arial"/>
                <a:ea typeface="ＭＳ Ｐゴシック"/>
                <a:cs typeface="Times"/>
              </a:rPr>
              <a:t>, PET- </a:t>
            </a:r>
            <a:r>
              <a:rPr lang="el-GR" sz="2000" dirty="0" smtClean="0">
                <a:solidFill>
                  <a:srgbClr val="256DBC">
                    <a:lumMod val="50000"/>
                  </a:srgbClr>
                </a:solidFill>
                <a:latin typeface="Arial"/>
                <a:ea typeface="ＭＳ Ｐゴシック"/>
                <a:cs typeface="Arial"/>
              </a:rPr>
              <a:t>γ</a:t>
            </a:r>
            <a:r>
              <a:rPr lang="en-US" sz="2000" dirty="0" smtClean="0">
                <a:solidFill>
                  <a:srgbClr val="256DBC">
                    <a:lumMod val="50000"/>
                  </a:srgbClr>
                </a:solidFill>
                <a:latin typeface="Arial"/>
                <a:ea typeface="ＭＳ Ｐゴシック"/>
                <a:cs typeface="Times"/>
              </a:rPr>
              <a:t>s</a:t>
            </a:r>
            <a:r>
              <a:rPr lang="en-US" sz="2000" dirty="0">
                <a:solidFill>
                  <a:srgbClr val="008000"/>
                </a:solidFill>
                <a:latin typeface="Arial"/>
                <a:ea typeface="ＭＳ Ｐゴシック"/>
                <a:cs typeface="Times"/>
              </a:rPr>
              <a:t>, </a:t>
            </a:r>
            <a:r>
              <a:rPr lang="en-US" sz="2000" dirty="0">
                <a:solidFill>
                  <a:srgbClr val="BD33BB"/>
                </a:solidFill>
                <a:latin typeface="Arial"/>
                <a:ea typeface="ＭＳ Ｐゴシック"/>
                <a:cs typeface="Times"/>
              </a:rPr>
              <a:t>neutrons</a:t>
            </a:r>
            <a:r>
              <a:rPr lang="en-US" sz="2000" dirty="0">
                <a:solidFill>
                  <a:srgbClr val="008000"/>
                </a:solidFill>
                <a:latin typeface="Arial"/>
                <a:ea typeface="ＭＳ Ｐゴシック"/>
                <a:cs typeface="Times"/>
              </a:rPr>
              <a:t> and charged </a:t>
            </a:r>
            <a:r>
              <a:rPr lang="en-US" sz="2000" dirty="0" smtClean="0">
                <a:solidFill>
                  <a:srgbClr val="008000"/>
                </a:solidFill>
                <a:latin typeface="Arial"/>
                <a:ea typeface="ＭＳ Ｐゴシック"/>
                <a:cs typeface="Times"/>
              </a:rPr>
              <a:t>particles/fragments</a:t>
            </a:r>
            <a:endParaRPr lang="en-US" sz="2000" dirty="0" smtClean="0">
              <a:solidFill>
                <a:srgbClr val="434BD2"/>
              </a:solidFill>
              <a:latin typeface="Arial"/>
              <a:ea typeface="ＭＳ Ｐゴシック"/>
              <a:cs typeface="Time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536" y="2714265"/>
            <a:ext cx="4467455" cy="409342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FF"/>
                </a:solidFill>
                <a:ea typeface="ＭＳ Ｐゴシック"/>
              </a:rPr>
              <a:t>Activity of </a:t>
            </a:r>
            <a:r>
              <a:rPr lang="el-GR" sz="2000" dirty="0" smtClean="0">
                <a:solidFill>
                  <a:srgbClr val="0000FF"/>
                </a:solidFill>
                <a:latin typeface="Symbol" charset="2"/>
                <a:ea typeface="ＭＳ Ｐゴシック"/>
                <a:cs typeface="Symbol" charset="2"/>
              </a:rPr>
              <a:t>β</a:t>
            </a:r>
            <a:r>
              <a:rPr lang="en-US" sz="2000" baseline="30000" dirty="0" smtClean="0">
                <a:solidFill>
                  <a:srgbClr val="0000FF"/>
                </a:solidFill>
                <a:latin typeface="Symbol" charset="2"/>
                <a:ea typeface="ＭＳ Ｐゴシック"/>
                <a:cs typeface="Symbol" charset="2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ea typeface="ＭＳ Ｐゴシック"/>
                <a:cs typeface="Symbol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ea typeface="ＭＳ Ｐゴシック"/>
              </a:rPr>
              <a:t>emitters is the baseline approach</a:t>
            </a:r>
            <a:endParaRPr lang="en-US" sz="2000" dirty="0">
              <a:solidFill>
                <a:srgbClr val="0000FF"/>
              </a:solidFill>
              <a:ea typeface="ＭＳ Ｐゴシック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EA501"/>
                </a:solidFill>
                <a:ea typeface="ＭＳ Ｐゴシック"/>
              </a:rPr>
              <a:t>Isotopes of short lifetime </a:t>
            </a:r>
            <a:r>
              <a:rPr lang="en-US" sz="2000" baseline="30000" dirty="0">
                <a:solidFill>
                  <a:srgbClr val="FF6600"/>
                </a:solidFill>
                <a:ea typeface="ＭＳ Ｐゴシック"/>
              </a:rPr>
              <a:t>11</a:t>
            </a:r>
            <a:r>
              <a:rPr lang="pt-BR" sz="2000" dirty="0">
                <a:solidFill>
                  <a:srgbClr val="FF6600"/>
                </a:solidFill>
                <a:ea typeface="ＭＳ Ｐゴシック"/>
              </a:rPr>
              <a:t>C (20 min)</a:t>
            </a:r>
            <a:r>
              <a:rPr lang="pt-BR" sz="2000" dirty="0">
                <a:solidFill>
                  <a:srgbClr val="FEA501"/>
                </a:solidFill>
                <a:ea typeface="ＭＳ Ｐゴシック"/>
              </a:rPr>
              <a:t>, </a:t>
            </a:r>
            <a:r>
              <a:rPr lang="pt-BR" sz="2000" baseline="30000" dirty="0">
                <a:solidFill>
                  <a:srgbClr val="FF6600"/>
                </a:solidFill>
                <a:ea typeface="ＭＳ Ｐゴシック"/>
              </a:rPr>
              <a:t>15</a:t>
            </a:r>
            <a:r>
              <a:rPr lang="pt-BR" sz="2000" dirty="0">
                <a:solidFill>
                  <a:srgbClr val="FF6600"/>
                </a:solidFill>
                <a:ea typeface="ＭＳ Ｐゴシック"/>
              </a:rPr>
              <a:t>O (2 min), </a:t>
            </a:r>
            <a:r>
              <a:rPr lang="pt-BR" sz="2000" baseline="30000" dirty="0">
                <a:solidFill>
                  <a:srgbClr val="FF6600"/>
                </a:solidFill>
                <a:ea typeface="ＭＳ Ｐゴシック"/>
              </a:rPr>
              <a:t>10</a:t>
            </a:r>
            <a:r>
              <a:rPr lang="pt-BR" sz="2000" dirty="0">
                <a:solidFill>
                  <a:srgbClr val="FF6600"/>
                </a:solidFill>
                <a:ea typeface="ＭＳ Ｐゴシック"/>
              </a:rPr>
              <a:t>C (20 </a:t>
            </a:r>
            <a:r>
              <a:rPr lang="pt-BR" sz="2000" dirty="0" err="1">
                <a:solidFill>
                  <a:srgbClr val="FF6600"/>
                </a:solidFill>
                <a:ea typeface="ＭＳ Ｐゴシック"/>
              </a:rPr>
              <a:t>s</a:t>
            </a:r>
            <a:r>
              <a:rPr lang="pt-BR" sz="2000" dirty="0">
                <a:solidFill>
                  <a:srgbClr val="FF6600"/>
                </a:solidFill>
                <a:ea typeface="ＭＳ Ｐゴシック"/>
              </a:rPr>
              <a:t>)</a:t>
            </a:r>
            <a:r>
              <a:rPr lang="pt-BR" sz="2000" dirty="0">
                <a:solidFill>
                  <a:srgbClr val="FEA501"/>
                </a:solidFill>
                <a:ea typeface="ＭＳ Ｐゴシック"/>
              </a:rPr>
              <a:t> </a:t>
            </a:r>
            <a:r>
              <a:rPr lang="pt-BR" sz="2000" dirty="0" err="1">
                <a:solidFill>
                  <a:srgbClr val="FEA501"/>
                </a:solidFill>
                <a:ea typeface="ＭＳ Ｐゴシック"/>
              </a:rPr>
              <a:t>with</a:t>
            </a:r>
            <a:r>
              <a:rPr lang="pt-BR" sz="2000" dirty="0">
                <a:solidFill>
                  <a:srgbClr val="FEA501"/>
                </a:solidFill>
                <a:ea typeface="ＭＳ Ｐゴシック"/>
              </a:rPr>
              <a:t> </a:t>
            </a:r>
            <a:r>
              <a:rPr lang="pt-BR" sz="2000" dirty="0" err="1">
                <a:solidFill>
                  <a:srgbClr val="FEA501"/>
                </a:solidFill>
                <a:ea typeface="ＭＳ Ｐゴシック"/>
              </a:rPr>
              <a:t>respect</a:t>
            </a:r>
            <a:r>
              <a:rPr lang="pt-BR" sz="2000" dirty="0">
                <a:solidFill>
                  <a:srgbClr val="FEA501"/>
                </a:solidFill>
                <a:ea typeface="ＭＳ Ｐゴシック"/>
              </a:rPr>
              <a:t> </a:t>
            </a:r>
            <a:r>
              <a:rPr lang="pt-BR" sz="2000" dirty="0" err="1">
                <a:solidFill>
                  <a:srgbClr val="FEA501"/>
                </a:solidFill>
                <a:ea typeface="ＭＳ Ｐゴシック"/>
              </a:rPr>
              <a:t>to</a:t>
            </a:r>
            <a:r>
              <a:rPr lang="pt-BR" sz="2000" dirty="0">
                <a:solidFill>
                  <a:srgbClr val="FEA501"/>
                </a:solidFill>
                <a:ea typeface="ＭＳ Ｐゴシック"/>
              </a:rPr>
              <a:t> </a:t>
            </a:r>
            <a:r>
              <a:rPr lang="pt-BR" sz="2000" dirty="0" err="1">
                <a:solidFill>
                  <a:srgbClr val="FEA501"/>
                </a:solidFill>
                <a:ea typeface="ＭＳ Ｐゴシック"/>
              </a:rPr>
              <a:t>conventional</a:t>
            </a:r>
            <a:r>
              <a:rPr lang="pt-BR" sz="2000" dirty="0">
                <a:solidFill>
                  <a:srgbClr val="FEA501"/>
                </a:solidFill>
                <a:ea typeface="ＭＳ Ｐゴシック"/>
              </a:rPr>
              <a:t> PET (hours)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ea typeface="ＭＳ Ｐゴシック"/>
              </a:rPr>
              <a:t>Low activity asks for quite a long acquisition time (some minutes at minimum) with difficult in-beam feedback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  <a:ea typeface="ＭＳ Ｐゴシック"/>
              </a:rPr>
              <a:t>Metabolic wash-out, the </a:t>
            </a:r>
            <a:r>
              <a:rPr lang="el-GR" sz="2000" dirty="0" smtClean="0">
                <a:solidFill>
                  <a:srgbClr val="660066"/>
                </a:solidFill>
                <a:latin typeface="Symbol" charset="2"/>
                <a:ea typeface="ＭＳ Ｐゴシック"/>
                <a:cs typeface="Symbol" charset="2"/>
              </a:rPr>
              <a:t>β</a:t>
            </a:r>
            <a:r>
              <a:rPr lang="en-US" sz="2000" baseline="30000" dirty="0" smtClean="0">
                <a:solidFill>
                  <a:srgbClr val="660066"/>
                </a:solidFill>
                <a:ea typeface="ＭＳ Ｐゴシック"/>
              </a:rPr>
              <a:t>+</a:t>
            </a:r>
            <a:r>
              <a:rPr lang="en-US" sz="2000" dirty="0" smtClean="0">
                <a:solidFill>
                  <a:srgbClr val="660066"/>
                </a:solidFill>
                <a:ea typeface="ＭＳ Ｐゴシック"/>
              </a:rPr>
              <a:t> </a:t>
            </a:r>
            <a:r>
              <a:rPr lang="en-US" sz="2000" dirty="0">
                <a:solidFill>
                  <a:srgbClr val="660066"/>
                </a:solidFill>
                <a:ea typeface="ＭＳ Ｐゴシック"/>
              </a:rPr>
              <a:t>emitters are blurred by the patient metabolism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88083" y="3005825"/>
            <a:ext cx="4348413" cy="3519519"/>
            <a:chOff x="4688083" y="3005825"/>
            <a:chExt cx="4348413" cy="3519519"/>
          </a:xfrm>
        </p:grpSpPr>
        <p:grpSp>
          <p:nvGrpSpPr>
            <p:cNvPr id="9" name="Group 8"/>
            <p:cNvGrpSpPr/>
            <p:nvPr/>
          </p:nvGrpSpPr>
          <p:grpSpPr>
            <a:xfrm>
              <a:off x="4688083" y="3005825"/>
              <a:ext cx="4348413" cy="3519519"/>
              <a:chOff x="4572464" y="3082544"/>
              <a:chExt cx="4348413" cy="3519519"/>
            </a:xfrm>
          </p:grpSpPr>
          <p:sp>
            <p:nvSpPr>
              <p:cNvPr id="11" name="Rectangle 27"/>
              <p:cNvSpPr>
                <a:spLocks/>
              </p:cNvSpPr>
              <p:nvPr/>
            </p:nvSpPr>
            <p:spPr bwMode="auto">
              <a:xfrm>
                <a:off x="5195173" y="4631820"/>
                <a:ext cx="3060776" cy="276020"/>
              </a:xfrm>
              <a:prstGeom prst="rect">
                <a:avLst/>
              </a:prstGeom>
              <a:solidFill>
                <a:srgbClr val="808080">
                  <a:alpha val="2078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cap="flat">
                    <a:solidFill>
                      <a:srgbClr val="333333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FEA501"/>
                  </a:solidFill>
                  <a:ea typeface="ＭＳ Ｐゴシック"/>
                </a:endParaRPr>
              </a:p>
            </p:txBody>
          </p:sp>
          <p:pic>
            <p:nvPicPr>
              <p:cNvPr id="12" name="Picture 2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069" y="4320184"/>
                <a:ext cx="1150430" cy="96161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139699" dir="20100015" algn="ctr" rotWithShape="0">
                  <a:srgbClr val="003F3F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9300" y="4783186"/>
                <a:ext cx="1139875" cy="1584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3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2790" y="3216102"/>
                <a:ext cx="1139875" cy="1584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33"/>
              <p:cNvGrpSpPr>
                <a:grpSpLocks/>
              </p:cNvGrpSpPr>
              <p:nvPr/>
            </p:nvGrpSpPr>
            <p:grpSpPr bwMode="auto">
              <a:xfrm>
                <a:off x="5300717" y="4293472"/>
                <a:ext cx="612155" cy="988331"/>
                <a:chOff x="0" y="0"/>
                <a:chExt cx="464" cy="888"/>
              </a:xfrm>
            </p:grpSpPr>
            <p:sp>
              <p:nvSpPr>
                <p:cNvPr id="38" name="AutoShape 31"/>
                <p:cNvSpPr>
                  <a:spLocks/>
                </p:cNvSpPr>
                <p:nvPr/>
              </p:nvSpPr>
              <p:spPr bwMode="auto">
                <a:xfrm>
                  <a:off x="24" y="128"/>
                  <a:ext cx="408" cy="632"/>
                </a:xfrm>
                <a:prstGeom prst="rightArrow">
                  <a:avLst>
                    <a:gd name="adj1" fmla="val 42139"/>
                    <a:gd name="adj2" fmla="val 31778"/>
                  </a:avLst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FEA501"/>
                    </a:solidFill>
                    <a:ea typeface="ＭＳ Ｐゴシック"/>
                  </a:endParaRPr>
                </a:p>
              </p:txBody>
            </p:sp>
            <p:pic>
              <p:nvPicPr>
                <p:cNvPr id="39" name="Picture 3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64" cy="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6" name="Rectangle 34"/>
              <p:cNvSpPr>
                <a:spLocks/>
              </p:cNvSpPr>
              <p:nvPr/>
            </p:nvSpPr>
            <p:spPr bwMode="auto">
              <a:xfrm>
                <a:off x="4572464" y="4203152"/>
                <a:ext cx="780126" cy="564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2000" dirty="0" smtClean="0">
                    <a:solidFill>
                      <a:srgbClr val="000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Beam</a:t>
                </a:r>
                <a:endParaRPr lang="en-US" sz="2000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pic>
            <p:nvPicPr>
              <p:cNvPr id="17" name="Picture 3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2665" y="3082544"/>
                <a:ext cx="211088" cy="222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464" y="5842748"/>
                <a:ext cx="211088" cy="222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37"/>
              <p:cNvSpPr>
                <a:spLocks/>
              </p:cNvSpPr>
              <p:nvPr/>
            </p:nvSpPr>
            <p:spPr bwMode="auto">
              <a:xfrm>
                <a:off x="4721545" y="5824940"/>
                <a:ext cx="967047" cy="320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2300">
                    <a:solidFill>
                      <a:srgbClr val="800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511 keV</a:t>
                </a:r>
              </a:p>
            </p:txBody>
          </p:sp>
          <p:sp>
            <p:nvSpPr>
              <p:cNvPr id="20" name="Rectangle 38"/>
              <p:cNvSpPr>
                <a:spLocks/>
              </p:cNvSpPr>
              <p:nvPr/>
            </p:nvSpPr>
            <p:spPr bwMode="auto">
              <a:xfrm>
                <a:off x="7953830" y="3153775"/>
                <a:ext cx="967047" cy="320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2300">
                    <a:solidFill>
                      <a:srgbClr val="800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511 keV</a:t>
                </a:r>
              </a:p>
            </p:txBody>
          </p:sp>
          <p:sp>
            <p:nvSpPr>
              <p:cNvPr id="21" name="Line 39"/>
              <p:cNvSpPr>
                <a:spLocks noChangeShapeType="1"/>
              </p:cNvSpPr>
              <p:nvPr/>
            </p:nvSpPr>
            <p:spPr bwMode="auto">
              <a:xfrm>
                <a:off x="6861450" y="4895598"/>
                <a:ext cx="1023777" cy="715649"/>
              </a:xfrm>
              <a:prstGeom prst="line">
                <a:avLst/>
              </a:prstGeom>
              <a:noFill/>
              <a:ln w="38100" cap="rnd">
                <a:solidFill>
                  <a:srgbClr val="FF8000"/>
                </a:solidFill>
                <a:prstDash val="sysDot"/>
                <a:miter lim="800000"/>
                <a:headEnd type="none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FEA501"/>
                  </a:solidFill>
                  <a:ea typeface="ＭＳ Ｐゴシック"/>
                </a:endParaRPr>
              </a:p>
            </p:txBody>
          </p:sp>
          <p:pic>
            <p:nvPicPr>
              <p:cNvPr id="22" name="Picture 4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4411" y="5611247"/>
                <a:ext cx="211088" cy="222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41"/>
              <p:cNvSpPr>
                <a:spLocks/>
              </p:cNvSpPr>
              <p:nvPr/>
            </p:nvSpPr>
            <p:spPr bwMode="auto">
              <a:xfrm>
                <a:off x="7209745" y="5709190"/>
                <a:ext cx="850948" cy="320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2300" dirty="0">
                    <a:solidFill>
                      <a:srgbClr val="FF8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prompt</a:t>
                </a:r>
              </a:p>
            </p:txBody>
          </p:sp>
          <p:sp>
            <p:nvSpPr>
              <p:cNvPr id="24" name="Line 42"/>
              <p:cNvSpPr>
                <a:spLocks noChangeShapeType="1"/>
              </p:cNvSpPr>
              <p:nvPr/>
            </p:nvSpPr>
            <p:spPr bwMode="auto">
              <a:xfrm>
                <a:off x="6841660" y="4818801"/>
                <a:ext cx="1044886" cy="415144"/>
              </a:xfrm>
              <a:prstGeom prst="line">
                <a:avLst/>
              </a:prstGeom>
              <a:noFill/>
              <a:ln w="38100" cap="rnd">
                <a:solidFill>
                  <a:srgbClr val="FF8000"/>
                </a:solidFill>
                <a:prstDash val="sysDot"/>
                <a:miter lim="800000"/>
                <a:headEnd type="none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FEA501"/>
                  </a:solidFill>
                  <a:ea typeface="ＭＳ Ｐゴシック"/>
                </a:endParaRPr>
              </a:p>
            </p:txBody>
          </p:sp>
          <p:sp>
            <p:nvSpPr>
              <p:cNvPr id="25" name="Line 43"/>
              <p:cNvSpPr>
                <a:spLocks noChangeShapeType="1"/>
              </p:cNvSpPr>
              <p:nvPr/>
            </p:nvSpPr>
            <p:spPr bwMode="auto">
              <a:xfrm>
                <a:off x="6809997" y="4946795"/>
                <a:ext cx="174148" cy="1050658"/>
              </a:xfrm>
              <a:prstGeom prst="line">
                <a:avLst/>
              </a:prstGeom>
              <a:noFill/>
              <a:ln w="38100" cap="rnd">
                <a:solidFill>
                  <a:srgbClr val="FF8000"/>
                </a:solidFill>
                <a:prstDash val="sysDot"/>
                <a:miter lim="800000"/>
                <a:headEnd type="none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FEA501"/>
                  </a:solidFill>
                  <a:ea typeface="ＭＳ Ｐゴシック"/>
                </a:endParaRPr>
              </a:p>
            </p:txBody>
          </p:sp>
          <p:pic>
            <p:nvPicPr>
              <p:cNvPr id="26" name="Picture 44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4453" y="4149897"/>
                <a:ext cx="1773139" cy="658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5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3344" y="3981836"/>
                <a:ext cx="1087103" cy="810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46"/>
              <p:cNvSpPr>
                <a:spLocks/>
              </p:cNvSpPr>
              <p:nvPr/>
            </p:nvSpPr>
            <p:spPr bwMode="auto">
              <a:xfrm>
                <a:off x="7825658" y="3672311"/>
                <a:ext cx="872057" cy="43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2000" dirty="0">
                    <a:solidFill>
                      <a:srgbClr val="008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proton</a:t>
                </a:r>
              </a:p>
            </p:txBody>
          </p:sp>
          <p:pic>
            <p:nvPicPr>
              <p:cNvPr id="29" name="Picture 4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0" t="7710" r="10962" b="20895"/>
              <a:stretch>
                <a:fillRect/>
              </a:stretch>
            </p:blipFill>
            <p:spPr bwMode="auto">
              <a:xfrm>
                <a:off x="5523679" y="3267300"/>
                <a:ext cx="1424844" cy="961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49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0" t="7710" r="10962" b="20895"/>
              <a:stretch>
                <a:fillRect/>
              </a:stretch>
            </p:blipFill>
            <p:spPr bwMode="auto">
              <a:xfrm>
                <a:off x="5511805" y="3269526"/>
                <a:ext cx="1424844" cy="961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" name="Group 52"/>
              <p:cNvGrpSpPr>
                <a:grpSpLocks/>
              </p:cNvGrpSpPr>
              <p:nvPr/>
            </p:nvGrpSpPr>
            <p:grpSpPr bwMode="auto">
              <a:xfrm>
                <a:off x="8055416" y="4284568"/>
                <a:ext cx="612155" cy="988331"/>
                <a:chOff x="0" y="0"/>
                <a:chExt cx="464" cy="888"/>
              </a:xfrm>
            </p:grpSpPr>
            <p:sp>
              <p:nvSpPr>
                <p:cNvPr id="36" name="AutoShape 50"/>
                <p:cNvSpPr>
                  <a:spLocks/>
                </p:cNvSpPr>
                <p:nvPr/>
              </p:nvSpPr>
              <p:spPr bwMode="auto">
                <a:xfrm>
                  <a:off x="24" y="128"/>
                  <a:ext cx="408" cy="632"/>
                </a:xfrm>
                <a:prstGeom prst="rightArrow">
                  <a:avLst>
                    <a:gd name="adj1" fmla="val 42139"/>
                    <a:gd name="adj2" fmla="val 31778"/>
                  </a:avLst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FEA501"/>
                    </a:solidFill>
                    <a:ea typeface="ＭＳ Ｐゴシック"/>
                  </a:endParaRPr>
                </a:p>
              </p:txBody>
            </p:sp>
            <p:pic>
              <p:nvPicPr>
                <p:cNvPr id="37" name="Picture 51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64" cy="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AutoShape 54"/>
              <p:cNvSpPr>
                <a:spLocks/>
              </p:cNvSpPr>
              <p:nvPr/>
            </p:nvSpPr>
            <p:spPr bwMode="auto">
              <a:xfrm>
                <a:off x="6472256" y="4596204"/>
                <a:ext cx="443285" cy="347251"/>
              </a:xfrm>
              <a:custGeom>
                <a:avLst/>
                <a:gdLst/>
                <a:ahLst/>
                <a:cxnLst/>
                <a:rect l="0" t="0" r="r" b="b"/>
                <a:pathLst>
                  <a:path w="21674" h="21748">
                    <a:moveTo>
                      <a:pt x="10837" y="0"/>
                    </a:moveTo>
                    <a:lnTo>
                      <a:pt x="11729" y="5511"/>
                    </a:lnTo>
                    <a:lnTo>
                      <a:pt x="14356" y="589"/>
                    </a:lnTo>
                    <a:lnTo>
                      <a:pt x="13416" y="6092"/>
                    </a:lnTo>
                    <a:lnTo>
                      <a:pt x="17493" y="2293"/>
                    </a:lnTo>
                    <a:lnTo>
                      <a:pt x="14824" y="7192"/>
                    </a:lnTo>
                    <a:lnTo>
                      <a:pt x="19909" y="4927"/>
                    </a:lnTo>
                    <a:lnTo>
                      <a:pt x="15799" y="8690"/>
                    </a:lnTo>
                    <a:lnTo>
                      <a:pt x="21342" y="8205"/>
                    </a:lnTo>
                    <a:lnTo>
                      <a:pt x="16237" y="10425"/>
                    </a:lnTo>
                    <a:lnTo>
                      <a:pt x="21637" y="11772"/>
                    </a:lnTo>
                    <a:lnTo>
                      <a:pt x="16090" y="12209"/>
                    </a:lnTo>
                    <a:lnTo>
                      <a:pt x="20761" y="15242"/>
                    </a:lnTo>
                    <a:lnTo>
                      <a:pt x="15373" y="13848"/>
                    </a:lnTo>
                    <a:lnTo>
                      <a:pt x="18810" y="18239"/>
                    </a:lnTo>
                    <a:lnTo>
                      <a:pt x="14165" y="15165"/>
                    </a:lnTo>
                    <a:lnTo>
                      <a:pt x="15995" y="20438"/>
                    </a:lnTo>
                    <a:lnTo>
                      <a:pt x="12596" y="16017"/>
                    </a:lnTo>
                    <a:lnTo>
                      <a:pt x="12621" y="21600"/>
                    </a:lnTo>
                    <a:lnTo>
                      <a:pt x="10837" y="16311"/>
                    </a:lnTo>
                    <a:lnTo>
                      <a:pt x="9053" y="21600"/>
                    </a:lnTo>
                    <a:lnTo>
                      <a:pt x="9078" y="16017"/>
                    </a:lnTo>
                    <a:lnTo>
                      <a:pt x="5679" y="20438"/>
                    </a:lnTo>
                    <a:lnTo>
                      <a:pt x="7509" y="15165"/>
                    </a:lnTo>
                    <a:lnTo>
                      <a:pt x="2864" y="18239"/>
                    </a:lnTo>
                    <a:lnTo>
                      <a:pt x="6301" y="13848"/>
                    </a:lnTo>
                    <a:lnTo>
                      <a:pt x="913" y="15242"/>
                    </a:lnTo>
                    <a:lnTo>
                      <a:pt x="5584" y="12209"/>
                    </a:lnTo>
                    <a:lnTo>
                      <a:pt x="37" y="11772"/>
                    </a:lnTo>
                    <a:lnTo>
                      <a:pt x="5437" y="10425"/>
                    </a:lnTo>
                    <a:lnTo>
                      <a:pt x="332" y="8205"/>
                    </a:lnTo>
                    <a:lnTo>
                      <a:pt x="5875" y="8690"/>
                    </a:lnTo>
                    <a:lnTo>
                      <a:pt x="1765" y="4927"/>
                    </a:lnTo>
                    <a:lnTo>
                      <a:pt x="6850" y="7192"/>
                    </a:lnTo>
                    <a:lnTo>
                      <a:pt x="4181" y="2293"/>
                    </a:lnTo>
                    <a:lnTo>
                      <a:pt x="8258" y="6092"/>
                    </a:lnTo>
                    <a:lnTo>
                      <a:pt x="7318" y="589"/>
                    </a:lnTo>
                    <a:lnTo>
                      <a:pt x="9945" y="5511"/>
                    </a:lnTo>
                    <a:lnTo>
                      <a:pt x="10837" y="0"/>
                    </a:lnTo>
                    <a:close/>
                    <a:moveTo>
                      <a:pt x="10837" y="0"/>
                    </a:moveTo>
                  </a:path>
                </a:pathLst>
              </a:custGeom>
              <a:gradFill rotWithShape="0">
                <a:gsLst>
                  <a:gs pos="0">
                    <a:srgbClr val="FFFF00">
                      <a:alpha val="84999"/>
                    </a:srgbClr>
                  </a:gs>
                  <a:gs pos="58031">
                    <a:srgbClr val="FFBF00">
                      <a:alpha val="84999"/>
                    </a:srgbClr>
                  </a:gs>
                  <a:gs pos="100000">
                    <a:srgbClr val="FF8000">
                      <a:alpha val="84999"/>
                    </a:srgb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76200" dir="3960011" algn="ctr" rotWithShape="0">
                  <a:srgbClr val="FFFF0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84999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FEA501"/>
                  </a:solidFill>
                  <a:ea typeface="ＭＳ Ｐゴシック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6376737" y="4943455"/>
                <a:ext cx="306607" cy="1312966"/>
              </a:xfrm>
              <a:prstGeom prst="straightConnector1">
                <a:avLst/>
              </a:prstGeom>
              <a:ln>
                <a:solidFill>
                  <a:srgbClr val="BD33B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24" idx="0"/>
              </p:cNvCxnSpPr>
              <p:nvPr/>
            </p:nvCxnSpPr>
            <p:spPr>
              <a:xfrm>
                <a:off x="6841660" y="4818801"/>
                <a:ext cx="1946514" cy="415144"/>
              </a:xfrm>
              <a:prstGeom prst="straightConnector1">
                <a:avLst/>
              </a:prstGeom>
              <a:ln>
                <a:solidFill>
                  <a:srgbClr val="BD33B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41"/>
              <p:cNvSpPr>
                <a:spLocks/>
              </p:cNvSpPr>
              <p:nvPr/>
            </p:nvSpPr>
            <p:spPr bwMode="auto">
              <a:xfrm>
                <a:off x="6015384" y="6248120"/>
                <a:ext cx="1000361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2300" dirty="0" smtClean="0">
                    <a:solidFill>
                      <a:srgbClr val="BD33BB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neutron</a:t>
                </a:r>
                <a:endParaRPr lang="en-US" sz="2300" dirty="0">
                  <a:solidFill>
                    <a:srgbClr val="BD33BB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 bwMode="auto">
            <a:xfrm>
              <a:off x="8100392" y="4365104"/>
              <a:ext cx="864096" cy="576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7549728" y="4521820"/>
              <a:ext cx="648072" cy="31688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8495928" y="4293096"/>
              <a:ext cx="252536" cy="31688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8495928" y="4731494"/>
              <a:ext cx="252536" cy="31688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71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Correlation between</a:t>
            </a:r>
            <a:r>
              <a:rPr lang="el-GR" sz="3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β</a:t>
            </a:r>
            <a:r>
              <a:rPr lang="en-US" sz="3200" i="1" baseline="30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+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activity and dose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 descr="activity_dose_carb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72617"/>
            <a:ext cx="4176464" cy="3176663"/>
          </a:xfrm>
          <a:prstGeom prst="rect">
            <a:avLst/>
          </a:prstGeom>
        </p:spPr>
      </p:pic>
      <p:pic>
        <p:nvPicPr>
          <p:cNvPr id="5" name="Picture 4" descr="activity_dose_prot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94371"/>
            <a:ext cx="4104456" cy="3111768"/>
          </a:xfrm>
          <a:prstGeom prst="rect">
            <a:avLst/>
          </a:prstGeom>
        </p:spPr>
      </p:pic>
      <p:pic>
        <p:nvPicPr>
          <p:cNvPr id="6" name="Picture 5" descr="ActivityBeamsbetapi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893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184482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EC0A"/>
                </a:solidFill>
                <a:latin typeface="Arial"/>
                <a:ea typeface="ＭＳ Ｐゴシック"/>
                <a:cs typeface="Arial"/>
              </a:rPr>
              <a:t>Projectiles &amp; target fragmentation</a:t>
            </a:r>
            <a:endParaRPr lang="en-US" sz="2400" dirty="0">
              <a:solidFill>
                <a:srgbClr val="FFEC0A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990" y="2031231"/>
            <a:ext cx="331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EC0A"/>
                </a:solidFill>
                <a:latin typeface="Arial"/>
                <a:ea typeface="ＭＳ Ｐゴシック"/>
                <a:cs typeface="Arial"/>
              </a:rPr>
              <a:t>T</a:t>
            </a:r>
            <a:r>
              <a:rPr lang="en-US" sz="2400" dirty="0" smtClean="0">
                <a:solidFill>
                  <a:srgbClr val="FFEC0A"/>
                </a:solidFill>
                <a:latin typeface="Arial"/>
                <a:ea typeface="ＭＳ Ｐゴシック"/>
                <a:cs typeface="Arial"/>
              </a:rPr>
              <a:t>arget fragmentation</a:t>
            </a:r>
            <a:endParaRPr lang="en-US" sz="2400" dirty="0">
              <a:solidFill>
                <a:srgbClr val="FFEC0A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49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822"/>
            <a:ext cx="4590214" cy="3160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610" y="4005064"/>
            <a:ext cx="5536390" cy="28529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518898"/>
            <a:ext cx="334786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sz="1800" b="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800" b="0" dirty="0" smtClean="0">
                <a:solidFill>
                  <a:srgbClr val="FFFFFF"/>
                </a:solidFill>
              </a:rPr>
              <a:t>35</a:t>
            </a:r>
            <a:r>
              <a:rPr lang="en-US" sz="1800" b="0" dirty="0">
                <a:solidFill>
                  <a:srgbClr val="FFFFFF"/>
                </a:solidFill>
              </a:rPr>
              <a:t>% local </a:t>
            </a:r>
            <a:r>
              <a:rPr lang="en-US" sz="1800" b="0" dirty="0" smtClean="0">
                <a:solidFill>
                  <a:srgbClr val="FFFFFF"/>
                </a:solidFill>
              </a:rPr>
              <a:t>recurrence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800" b="0" dirty="0" smtClean="0">
                <a:solidFill>
                  <a:srgbClr val="FFFFFF"/>
                </a:solidFill>
              </a:rPr>
              <a:t>Preventable </a:t>
            </a:r>
            <a:r>
              <a:rPr lang="en-US" sz="1800" b="0" dirty="0">
                <a:solidFill>
                  <a:srgbClr val="FFFFFF"/>
                </a:solidFill>
              </a:rPr>
              <a:t>distant </a:t>
            </a:r>
            <a:r>
              <a:rPr lang="en-US" sz="1800" b="0" dirty="0" smtClean="0">
                <a:solidFill>
                  <a:srgbClr val="FFFFFF"/>
                </a:solidFill>
              </a:rPr>
              <a:t>metastases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800" b="0" dirty="0" smtClean="0">
                <a:solidFill>
                  <a:srgbClr val="FFFFFF"/>
                </a:solidFill>
              </a:rPr>
              <a:t>Large volumes irradiated</a:t>
            </a:r>
            <a:endParaRPr lang="en-US" sz="1800" b="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800" b="0" dirty="0" smtClean="0">
                <a:solidFill>
                  <a:srgbClr val="FFFFFF"/>
                </a:solidFill>
              </a:rPr>
              <a:t>Early</a:t>
            </a:r>
            <a:r>
              <a:rPr lang="en-US" sz="1800" b="0" dirty="0">
                <a:solidFill>
                  <a:srgbClr val="FFFFFF"/>
                </a:solidFill>
              </a:rPr>
              <a:t>, </a:t>
            </a:r>
            <a:r>
              <a:rPr lang="en-US" sz="1800" b="0" dirty="0" smtClean="0">
                <a:solidFill>
                  <a:srgbClr val="FFFFFF"/>
                </a:solidFill>
              </a:rPr>
              <a:t>late and very late normal tissue damage</a:t>
            </a: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933056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EC0A"/>
                </a:solidFill>
              </a:rPr>
              <a:t>Image guided</a:t>
            </a:r>
            <a:r>
              <a:rPr lang="en-US" sz="1800" dirty="0" smtClean="0">
                <a:solidFill>
                  <a:srgbClr val="FFEC0A"/>
                </a:solidFill>
              </a:rPr>
              <a:t>, conformal </a:t>
            </a:r>
            <a:r>
              <a:rPr lang="en-US" sz="1800" dirty="0">
                <a:solidFill>
                  <a:srgbClr val="FFEC0A"/>
                </a:solidFill>
              </a:rPr>
              <a:t>(IMRT), photon therapy </a:t>
            </a:r>
          </a:p>
        </p:txBody>
      </p:sp>
      <p:sp>
        <p:nvSpPr>
          <p:cNvPr id="2" name="Down Arrow 1"/>
          <p:cNvSpPr/>
          <p:nvPr/>
        </p:nvSpPr>
        <p:spPr bwMode="auto">
          <a:xfrm>
            <a:off x="1619672" y="4581128"/>
            <a:ext cx="216024" cy="43204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257" y="-498558"/>
            <a:ext cx="8703231" cy="1292631"/>
          </a:xfrm>
        </p:spPr>
        <p:txBody>
          <a:bodyPr/>
          <a:lstStyle/>
          <a:p>
            <a:r>
              <a:rPr lang="en-US" dirty="0" smtClean="0"/>
              <a:t>Rationale of Charged Particle Therapy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836712"/>
            <a:ext cx="353336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116632"/>
            <a:ext cx="8765170" cy="93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</a:rPr>
              <a:t>In-Vivo range measurement with PET: workflow and potential</a:t>
            </a:r>
            <a:endParaRPr lang="de-DE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ＭＳ Ｐゴシック"/>
            </a:endParaRPr>
          </a:p>
          <a:p>
            <a:endParaRPr lang="de-DE" sz="2000" i="1" dirty="0" smtClean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5" name="Pfeil nach rechts 4"/>
          <p:cNvSpPr/>
          <p:nvPr/>
        </p:nvSpPr>
        <p:spPr>
          <a:xfrm>
            <a:off x="3046413" y="4080669"/>
            <a:ext cx="3024187" cy="647700"/>
          </a:xfrm>
          <a:prstGeom prst="rightArrow">
            <a:avLst/>
          </a:prstGeom>
          <a:solidFill>
            <a:srgbClr val="FFCCFF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6" name="Picture 13" descr="petscanner_nov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0788" y="2323307"/>
            <a:ext cx="1630362" cy="17780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Pfeil nach rechts 6"/>
          <p:cNvSpPr/>
          <p:nvPr/>
        </p:nvSpPr>
        <p:spPr>
          <a:xfrm rot="10027046">
            <a:off x="3081338" y="2785269"/>
            <a:ext cx="3413125" cy="647700"/>
          </a:xfrm>
          <a:prstGeom prst="rightArrow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3046413" y="1701007"/>
            <a:ext cx="3024187" cy="647700"/>
          </a:xfrm>
          <a:prstGeom prst="rightArrow">
            <a:avLst/>
          </a:prstGeom>
          <a:solidFill>
            <a:srgbClr val="CCFFCC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195"/>
          <p:cNvSpPr>
            <a:spLocks noChangeArrowheads="1"/>
          </p:cNvSpPr>
          <p:nvPr/>
        </p:nvSpPr>
        <p:spPr bwMode="auto">
          <a:xfrm>
            <a:off x="3930650" y="6291263"/>
            <a:ext cx="0" cy="36512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endParaRPr lang="de-DE" sz="2400">
              <a:solidFill>
                <a:srgbClr val="000000"/>
              </a:solidFill>
              <a:latin typeface="Helvetica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10" name="Picture 20" descr="Dose_movie4"/>
          <p:cNvPicPr>
            <a:picLocks noChangeAspect="1" noChangeArrowheads="1"/>
          </p:cNvPicPr>
          <p:nvPr/>
        </p:nvPicPr>
        <p:blipFill>
          <a:blip r:embed="rId4" cstate="print"/>
          <a:srcRect l="2193" t="44153" r="51331" b="3706"/>
          <a:stretch>
            <a:fillRect/>
          </a:stretch>
        </p:blipFill>
        <p:spPr bwMode="auto">
          <a:xfrm>
            <a:off x="328613" y="1124744"/>
            <a:ext cx="2727325" cy="1795463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1" name="Picture 24" descr="Dose_movie4"/>
          <p:cNvPicPr>
            <a:picLocks noChangeAspect="1" noChangeArrowheads="1"/>
          </p:cNvPicPr>
          <p:nvPr/>
        </p:nvPicPr>
        <p:blipFill>
          <a:blip r:embed="rId4" cstate="print"/>
          <a:srcRect l="51266" t="44780" r="2213" b="2902"/>
          <a:stretch>
            <a:fillRect/>
          </a:stretch>
        </p:blipFill>
        <p:spPr bwMode="auto">
          <a:xfrm>
            <a:off x="6091238" y="3501232"/>
            <a:ext cx="2728912" cy="18018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Picture 21" descr="Dose_movie1"/>
          <p:cNvPicPr>
            <a:picLocks noChangeAspect="1" noChangeArrowheads="1"/>
          </p:cNvPicPr>
          <p:nvPr/>
        </p:nvPicPr>
        <p:blipFill>
          <a:blip r:embed="rId5" cstate="print"/>
          <a:srcRect l="1617" t="13666" r="51079" b="34438"/>
          <a:stretch>
            <a:fillRect/>
          </a:stretch>
        </p:blipFill>
        <p:spPr bwMode="auto">
          <a:xfrm>
            <a:off x="6091238" y="1124744"/>
            <a:ext cx="2728912" cy="179863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4" name="Picture 22" descr="Dose_movie1"/>
          <p:cNvPicPr>
            <a:picLocks noChangeAspect="1" noChangeArrowheads="1"/>
          </p:cNvPicPr>
          <p:nvPr/>
        </p:nvPicPr>
        <p:blipFill>
          <a:blip r:embed="rId5" cstate="print"/>
          <a:srcRect l="50934" t="13245" r="1761" b="35400"/>
          <a:stretch>
            <a:fillRect/>
          </a:stretch>
        </p:blipFill>
        <p:spPr bwMode="auto">
          <a:xfrm>
            <a:off x="323410" y="3501232"/>
            <a:ext cx="2774950" cy="18097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Textfeld 16"/>
          <p:cNvSpPr txBox="1">
            <a:spLocks noChangeArrowheads="1"/>
          </p:cNvSpPr>
          <p:nvPr/>
        </p:nvSpPr>
        <p:spPr bwMode="auto">
          <a:xfrm>
            <a:off x="1319908" y="2935552"/>
            <a:ext cx="813043" cy="40011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Dose</a:t>
            </a:r>
            <a:endParaRPr lang="de-DE" sz="2000" dirty="0">
              <a:solidFill>
                <a:srgbClr val="000000"/>
              </a:solidFill>
              <a:latin typeface="Helvetic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6" name="Textfeld 18"/>
          <p:cNvSpPr txBox="1">
            <a:spLocks noChangeArrowheads="1"/>
          </p:cNvSpPr>
          <p:nvPr/>
        </p:nvSpPr>
        <p:spPr bwMode="auto">
          <a:xfrm>
            <a:off x="3563888" y="1844824"/>
            <a:ext cx="16665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Monte Carlo</a:t>
            </a:r>
          </a:p>
        </p:txBody>
      </p:sp>
      <p:sp>
        <p:nvSpPr>
          <p:cNvPr id="17" name="Textfeld 19"/>
          <p:cNvSpPr txBox="1">
            <a:spLocks noChangeArrowheads="1"/>
          </p:cNvSpPr>
          <p:nvPr/>
        </p:nvSpPr>
        <p:spPr bwMode="auto">
          <a:xfrm>
            <a:off x="6836851" y="2935552"/>
            <a:ext cx="1402948" cy="40011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2000" dirty="0" smtClean="0">
                <a:solidFill>
                  <a:srgbClr val="000000"/>
                </a:solidFill>
                <a:latin typeface="Symbol" pitchFamily="18" charset="2"/>
                <a:ea typeface="ＭＳ Ｐゴシック"/>
                <a:cs typeface="Arial" pitchFamily="34" charset="0"/>
              </a:rPr>
              <a:t>β</a:t>
            </a:r>
            <a:r>
              <a:rPr lang="de-DE" sz="2000" baseline="30000" dirty="0" smtClean="0">
                <a:solidFill>
                  <a:srgbClr val="000000"/>
                </a:solidFill>
                <a:latin typeface="Symbol" pitchFamily="18" charset="2"/>
                <a:ea typeface="ＭＳ Ｐゴシック"/>
                <a:cs typeface="Arial" pitchFamily="34" charset="0"/>
              </a:rPr>
              <a:t>+</a:t>
            </a:r>
            <a:r>
              <a:rPr lang="de-DE" sz="2000" dirty="0">
                <a:solidFill>
                  <a:srgbClr val="000000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-</a:t>
            </a:r>
            <a:r>
              <a:rPr lang="de-DE" sz="2000" dirty="0" err="1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activity</a:t>
            </a:r>
            <a:endParaRPr lang="de-DE" sz="2000" dirty="0">
              <a:solidFill>
                <a:srgbClr val="000000"/>
              </a:solidFill>
              <a:latin typeface="Helvetica" pitchFamily="34" charset="0"/>
              <a:ea typeface="ＭＳ Ｐゴシック"/>
              <a:cs typeface="Helvetica" pitchFamily="34" charset="0"/>
            </a:endParaRPr>
          </a:p>
        </p:txBody>
      </p:sp>
      <p:sp>
        <p:nvSpPr>
          <p:cNvPr id="18" name="Textfeld 20"/>
          <p:cNvSpPr txBox="1">
            <a:spLocks noChangeArrowheads="1"/>
          </p:cNvSpPr>
          <p:nvPr/>
        </p:nvSpPr>
        <p:spPr bwMode="auto">
          <a:xfrm>
            <a:off x="1089152" y="5328444"/>
            <a:ext cx="1402948" cy="40011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2000" dirty="0" smtClean="0">
                <a:solidFill>
                  <a:srgbClr val="000000"/>
                </a:solidFill>
                <a:latin typeface="Symbol" pitchFamily="18" charset="2"/>
                <a:ea typeface="ＭＳ Ｐゴシック"/>
                <a:cs typeface="Arial" pitchFamily="34" charset="0"/>
              </a:rPr>
              <a:t>β</a:t>
            </a:r>
            <a:r>
              <a:rPr lang="de-DE" sz="2000" baseline="30000" dirty="0" smtClean="0">
                <a:solidFill>
                  <a:srgbClr val="000000"/>
                </a:solidFill>
                <a:latin typeface="Symbol" pitchFamily="18" charset="2"/>
                <a:ea typeface="ＭＳ Ｐゴシック"/>
                <a:cs typeface="Arial" pitchFamily="34" charset="0"/>
              </a:rPr>
              <a:t>+</a:t>
            </a:r>
            <a:r>
              <a:rPr lang="de-DE" sz="2000" dirty="0">
                <a:solidFill>
                  <a:srgbClr val="000000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-</a:t>
            </a:r>
            <a:r>
              <a:rPr lang="de-DE" sz="2000" dirty="0" err="1">
                <a:solidFill>
                  <a:srgbClr val="000000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activity</a:t>
            </a:r>
            <a:endParaRPr lang="de-DE" sz="2000" dirty="0">
              <a:solidFill>
                <a:srgbClr val="000000"/>
              </a:solidFill>
              <a:latin typeface="Helvetica" pitchFamily="34" charset="0"/>
              <a:ea typeface="ＭＳ Ｐゴシック"/>
              <a:cs typeface="Helvetica" pitchFamily="34" charset="0"/>
            </a:endParaRPr>
          </a:p>
        </p:txBody>
      </p:sp>
      <p:sp>
        <p:nvSpPr>
          <p:cNvPr id="19" name="Textfeld 22"/>
          <p:cNvSpPr txBox="1">
            <a:spLocks noChangeArrowheads="1"/>
          </p:cNvSpPr>
          <p:nvPr/>
        </p:nvSpPr>
        <p:spPr bwMode="auto">
          <a:xfrm>
            <a:off x="7071275" y="5311510"/>
            <a:ext cx="813043" cy="40011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Dose</a:t>
            </a:r>
          </a:p>
        </p:txBody>
      </p:sp>
      <p:sp>
        <p:nvSpPr>
          <p:cNvPr id="20" name="Textfeld 24"/>
          <p:cNvSpPr txBox="1">
            <a:spLocks noChangeArrowheads="1"/>
          </p:cNvSpPr>
          <p:nvPr/>
        </p:nvSpPr>
        <p:spPr bwMode="auto">
          <a:xfrm rot="20845223">
            <a:off x="3497137" y="2944783"/>
            <a:ext cx="22068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Irradiation</a:t>
            </a:r>
            <a:r>
              <a:rPr lang="de-DE" sz="1400" dirty="0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and</a:t>
            </a:r>
            <a:r>
              <a:rPr lang="de-DE" sz="1400" dirty="0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PET</a:t>
            </a:r>
          </a:p>
        </p:txBody>
      </p:sp>
      <p:sp>
        <p:nvSpPr>
          <p:cNvPr id="21" name="Textfeld 25"/>
          <p:cNvSpPr txBox="1">
            <a:spLocks noChangeArrowheads="1"/>
          </p:cNvSpPr>
          <p:nvPr/>
        </p:nvSpPr>
        <p:spPr bwMode="auto">
          <a:xfrm>
            <a:off x="3144838" y="4212432"/>
            <a:ext cx="2788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dirty="0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Evaluation </a:t>
            </a:r>
            <a:r>
              <a:rPr lang="de-DE" sz="1800" dirty="0" err="1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and</a:t>
            </a:r>
            <a:r>
              <a:rPr lang="de-DE" sz="1800" dirty="0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reaction</a:t>
            </a:r>
            <a:endParaRPr lang="de-DE" sz="1800" dirty="0">
              <a:solidFill>
                <a:srgbClr val="000000"/>
              </a:solidFill>
              <a:latin typeface="Helvetic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5856" y="692696"/>
            <a:ext cx="56167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de-DE" sz="1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W. </a:t>
            </a:r>
            <a:r>
              <a:rPr lang="de-DE" sz="1600" dirty="0" err="1">
                <a:solidFill>
                  <a:schemeClr val="bg1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Enghardt</a:t>
            </a:r>
            <a:r>
              <a:rPr lang="de-DE" sz="1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 et al.: </a:t>
            </a:r>
            <a:r>
              <a:rPr lang="de-DE" sz="1600" dirty="0" err="1">
                <a:solidFill>
                  <a:schemeClr val="bg1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Radiother</a:t>
            </a:r>
            <a:r>
              <a:rPr lang="de-DE" sz="1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. </a:t>
            </a:r>
            <a:r>
              <a:rPr lang="de-DE" sz="1600" dirty="0" err="1">
                <a:solidFill>
                  <a:schemeClr val="bg1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Oncol</a:t>
            </a:r>
            <a:r>
              <a:rPr lang="de-DE" sz="1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Arial" pitchFamily="34" charset="0"/>
              </a:rPr>
              <a:t>. 73 (2004) S96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347830" y="129416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endParaRPr lang="de-DE" dirty="0">
              <a:solidFill>
                <a:srgbClr val="000000"/>
              </a:solidFill>
              <a:latin typeface="Helvetic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1" y="5877272"/>
            <a:ext cx="889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Problem to solve: Metabolic Washout! In-beam measurement is really necessary, but difficult. Trade-off: in-room or off-room measurement after irradiation (Heidelberg for example)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0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real in-beam measurement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46" y="2132856"/>
            <a:ext cx="8531726" cy="223224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Down Arrow 3"/>
          <p:cNvSpPr/>
          <p:nvPr/>
        </p:nvSpPr>
        <p:spPr bwMode="auto">
          <a:xfrm>
            <a:off x="4072848" y="2636912"/>
            <a:ext cx="72008" cy="21602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5" name="Left Arrow 4"/>
          <p:cNvSpPr/>
          <p:nvPr/>
        </p:nvSpPr>
        <p:spPr bwMode="auto">
          <a:xfrm rot="6436595">
            <a:off x="981660" y="4401276"/>
            <a:ext cx="1205438" cy="305271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7452320" y="4581128"/>
            <a:ext cx="288032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5445224"/>
            <a:ext cx="2851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practice 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@Heidelberg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5373216"/>
            <a:ext cx="28510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Ambition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7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116995"/>
            <a:ext cx="8425515" cy="677078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MC predictions and available data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24743"/>
            <a:ext cx="4248472" cy="5721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04048" y="2564904"/>
            <a:ext cx="35283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Isotope production cross sections (in </a:t>
            </a:r>
            <a:r>
              <a:rPr lang="en-US" sz="1600" dirty="0" err="1">
                <a:solidFill>
                  <a:srgbClr val="FFFF00"/>
                </a:solidFill>
              </a:rPr>
              <a:t>mb</a:t>
            </a:r>
            <a:r>
              <a:rPr lang="en-US" sz="1600" dirty="0">
                <a:solidFill>
                  <a:srgbClr val="FFFF00"/>
                </a:solidFill>
              </a:rPr>
              <a:t>) for the fragmentation of 86 MeV/n 12C ion projectiles on a carbon target. Data </a:t>
            </a:r>
            <a:r>
              <a:rPr lang="en-US" sz="1600" dirty="0" smtClean="0">
                <a:solidFill>
                  <a:srgbClr val="FFFF00"/>
                </a:solidFill>
              </a:rPr>
              <a:t>are </a:t>
            </a:r>
            <a:r>
              <a:rPr lang="en-US" sz="1600" dirty="0">
                <a:solidFill>
                  <a:srgbClr val="FFFF00"/>
                </a:solidFill>
              </a:rPr>
              <a:t>compared </a:t>
            </a:r>
            <a:r>
              <a:rPr lang="en-US" sz="1600" dirty="0" smtClean="0">
                <a:solidFill>
                  <a:srgbClr val="FFFF00"/>
                </a:solidFill>
              </a:rPr>
              <a:t>to FLUKA </a:t>
            </a:r>
            <a:r>
              <a:rPr lang="en-US" sz="1600" dirty="0">
                <a:solidFill>
                  <a:srgbClr val="FFFF00"/>
                </a:solidFill>
              </a:rPr>
              <a:t>predictions, integrated over the measured angular </a:t>
            </a:r>
            <a:r>
              <a:rPr lang="en-US" sz="1600" dirty="0" smtClean="0">
                <a:solidFill>
                  <a:srgbClr val="FFFF00"/>
                </a:solidFill>
              </a:rPr>
              <a:t>range. </a:t>
            </a:r>
            <a:r>
              <a:rPr lang="en-US" sz="1600" dirty="0">
                <a:solidFill>
                  <a:srgbClr val="FFFF00"/>
                </a:solidFill>
              </a:rPr>
              <a:t>The experimental uncertainty is on the order of 10%</a:t>
            </a:r>
          </a:p>
        </p:txBody>
      </p:sp>
      <p:pic>
        <p:nvPicPr>
          <p:cNvPr id="8" name="Picture 7" descr="logo3000x2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52736"/>
            <a:ext cx="2304256" cy="8374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1562" y="5190291"/>
            <a:ext cx="2756382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solidFill>
                  <a:srgbClr val="FF0000"/>
                </a:solidFill>
              </a:rPr>
              <a:t>12</a:t>
            </a:r>
            <a:r>
              <a:rPr lang="en-US" sz="1600" dirty="0" smtClean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en-US" sz="1600" dirty="0" err="1">
                <a:solidFill>
                  <a:srgbClr val="FF0000"/>
                </a:solidFill>
              </a:rPr>
              <a:t>p,x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  <a:r>
              <a:rPr lang="en-US" sz="1600" baseline="30000" dirty="0">
                <a:solidFill>
                  <a:srgbClr val="FF0000"/>
                </a:solidFill>
              </a:rPr>
              <a:t>11</a:t>
            </a:r>
            <a:r>
              <a:rPr lang="en-US" sz="1600" dirty="0">
                <a:solidFill>
                  <a:srgbClr val="FF0000"/>
                </a:solidFill>
              </a:rPr>
              <a:t>C </a:t>
            </a:r>
            <a:r>
              <a:rPr lang="en-US" sz="1600" dirty="0"/>
              <a:t>and </a:t>
            </a:r>
            <a:r>
              <a:rPr lang="en-US" sz="1600" baseline="30000" dirty="0">
                <a:solidFill>
                  <a:srgbClr val="3366FF"/>
                </a:solidFill>
              </a:rPr>
              <a:t>16</a:t>
            </a:r>
            <a:r>
              <a:rPr lang="en-US" sz="1600" dirty="0">
                <a:solidFill>
                  <a:srgbClr val="3366FF"/>
                </a:solidFill>
              </a:rPr>
              <a:t>O(</a:t>
            </a:r>
            <a:r>
              <a:rPr lang="en-US" sz="1600" dirty="0" err="1">
                <a:solidFill>
                  <a:srgbClr val="3366FF"/>
                </a:solidFill>
              </a:rPr>
              <a:t>p,x</a:t>
            </a:r>
            <a:r>
              <a:rPr lang="en-US" sz="1600" dirty="0">
                <a:solidFill>
                  <a:srgbClr val="3366FF"/>
                </a:solidFill>
              </a:rPr>
              <a:t>)</a:t>
            </a:r>
            <a:r>
              <a:rPr lang="en-US" sz="1600" baseline="30000" dirty="0">
                <a:solidFill>
                  <a:srgbClr val="3366FF"/>
                </a:solidFill>
              </a:rPr>
              <a:t>15</a:t>
            </a:r>
            <a:r>
              <a:rPr lang="en-US" sz="1600" dirty="0">
                <a:solidFill>
                  <a:srgbClr val="3366FF"/>
                </a:solidFill>
              </a:rPr>
              <a:t>O </a:t>
            </a:r>
            <a:endParaRPr lang="en-US" sz="1600" dirty="0" smtClean="0"/>
          </a:p>
          <a:p>
            <a:r>
              <a:rPr lang="en-US" sz="1600" dirty="0" smtClean="0"/>
              <a:t>MC: cont. lines</a:t>
            </a:r>
          </a:p>
          <a:p>
            <a:r>
              <a:rPr lang="en-US" sz="1600" dirty="0" smtClean="0"/>
              <a:t>Exp. Data: symbols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08104" y="4869160"/>
            <a:ext cx="2952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chemeClr val="tx1"/>
                </a:solidFill>
              </a:rPr>
              <a:t>           T</a:t>
            </a:r>
            <a:r>
              <a:rPr lang="en-US" sz="1800" baseline="-25000" dirty="0" smtClean="0">
                <a:solidFill>
                  <a:schemeClr val="tx1"/>
                </a:solidFill>
              </a:rPr>
              <a:t>1/2</a:t>
            </a:r>
            <a:r>
              <a:rPr lang="en-US" sz="1800" dirty="0" smtClean="0">
                <a:solidFill>
                  <a:schemeClr val="tx1"/>
                </a:solidFill>
              </a:rPr>
              <a:t>  (s)          </a:t>
            </a:r>
          </a:p>
          <a:p>
            <a:r>
              <a:rPr lang="en-US" sz="1800" baseline="30000" dirty="0" smtClean="0">
                <a:solidFill>
                  <a:schemeClr val="tx1"/>
                </a:solidFill>
              </a:rPr>
              <a:t>11</a:t>
            </a:r>
            <a:r>
              <a:rPr lang="en-US" sz="1800" dirty="0" smtClean="0">
                <a:solidFill>
                  <a:schemeClr val="tx1"/>
                </a:solidFill>
              </a:rPr>
              <a:t>C     </a:t>
            </a:r>
            <a:r>
              <a:rPr lang="en-GB" sz="1800" dirty="0" smtClean="0">
                <a:solidFill>
                  <a:schemeClr val="tx1"/>
                </a:solidFill>
              </a:rPr>
              <a:t>1221.84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baseline="30000" dirty="0" smtClean="0">
                <a:solidFill>
                  <a:schemeClr val="tx1"/>
                </a:solidFill>
              </a:rPr>
              <a:t>15</a:t>
            </a:r>
            <a:r>
              <a:rPr lang="en-US" sz="1800" dirty="0" smtClean="0">
                <a:solidFill>
                  <a:schemeClr val="tx1"/>
                </a:solidFill>
              </a:rPr>
              <a:t>O      </a:t>
            </a:r>
            <a:r>
              <a:rPr lang="en-GB" sz="1800" dirty="0" smtClean="0">
                <a:solidFill>
                  <a:schemeClr val="tx1"/>
                </a:solidFill>
              </a:rPr>
              <a:t>122.24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GB" sz="1800" baseline="30000" dirty="0" smtClean="0">
                <a:solidFill>
                  <a:srgbClr val="FFFFFF"/>
                </a:solidFill>
              </a:rPr>
              <a:t>13</a:t>
            </a:r>
            <a:r>
              <a:rPr lang="en-GB" sz="1800" dirty="0" smtClean="0">
                <a:solidFill>
                  <a:srgbClr val="FFFFFF"/>
                </a:solidFill>
              </a:rPr>
              <a:t>N      597.9</a:t>
            </a:r>
          </a:p>
          <a:p>
            <a:r>
              <a:rPr lang="is-IS" sz="1800" dirty="0" smtClean="0">
                <a:solidFill>
                  <a:srgbClr val="FFFFFF"/>
                </a:solidFill>
              </a:rPr>
              <a:t>…................</a:t>
            </a:r>
            <a:endParaRPr lang="en-GB" sz="1800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436096" y="5229200"/>
            <a:ext cx="22322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084168" y="4869160"/>
            <a:ext cx="0" cy="1628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679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prompt” de-excitation </a:t>
            </a:r>
            <a:r>
              <a:rPr lang="el-GR" dirty="0">
                <a:latin typeface="Courier"/>
                <a:cs typeface="Courier"/>
              </a:rPr>
              <a:t>γ</a:t>
            </a:r>
            <a:r>
              <a:rPr lang="en-US" dirty="0"/>
              <a:t>’s</a:t>
            </a:r>
          </a:p>
        </p:txBody>
      </p:sp>
      <p:pic>
        <p:nvPicPr>
          <p:cNvPr id="3" name="Picture 2" descr="fig_NuclDeEx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4512501" cy="3384376"/>
          </a:xfrm>
          <a:prstGeom prst="rect">
            <a:avLst/>
          </a:prstGeom>
        </p:spPr>
      </p:pic>
      <p:pic>
        <p:nvPicPr>
          <p:cNvPr id="4" name="Picture 3" descr="figGamma_B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5947" y="2487021"/>
            <a:ext cx="3096345" cy="45482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48064" y="764704"/>
            <a:ext cx="3563888" cy="2329956"/>
            <a:chOff x="330131" y="4437112"/>
            <a:chExt cx="3427136" cy="2329956"/>
          </a:xfrm>
        </p:grpSpPr>
        <p:grpSp>
          <p:nvGrpSpPr>
            <p:cNvPr id="7" name="Group 6"/>
            <p:cNvGrpSpPr/>
            <p:nvPr/>
          </p:nvGrpSpPr>
          <p:grpSpPr>
            <a:xfrm>
              <a:off x="330131" y="4437112"/>
              <a:ext cx="3427136" cy="2329956"/>
              <a:chOff x="5486656" y="853058"/>
              <a:chExt cx="3657344" cy="2589796"/>
            </a:xfrm>
          </p:grpSpPr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486656" y="980728"/>
                <a:ext cx="3657344" cy="246212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 eaLnBrk="0" hangingPunct="0">
                  <a:lnSpc>
                    <a:spcPct val="110000"/>
                  </a:lnSpc>
                  <a:spcBef>
                    <a:spcPts val="600"/>
                  </a:spcBef>
                  <a:defRPr/>
                </a:pPr>
                <a:r>
                  <a:rPr lang="en-US" sz="1800" dirty="0" smtClean="0">
                    <a:cs typeface="Arial" pitchFamily="34" charset="0"/>
                  </a:rPr>
                  <a:t>• </a:t>
                </a:r>
                <a:r>
                  <a:rPr lang="en-US" sz="1800" dirty="0">
                    <a:cs typeface="Arial" pitchFamily="34" charset="0"/>
                  </a:rPr>
                  <a:t>4</a:t>
                </a:r>
                <a:r>
                  <a:rPr lang="en-US" sz="1800" b="1" dirty="0">
                    <a:cs typeface="Arial" pitchFamily="34" charset="0"/>
                  </a:rPr>
                  <a:t> </a:t>
                </a:r>
                <a:r>
                  <a:rPr lang="en-US" sz="1800" dirty="0" smtClean="0">
                    <a:cs typeface="Arial" pitchFamily="34" charset="0"/>
                  </a:rPr>
                  <a:t>· 10</a:t>
                </a:r>
                <a:r>
                  <a:rPr lang="en-US" sz="1800" baseline="30000" dirty="0" smtClean="0">
                    <a:cs typeface="Arial" pitchFamily="34" charset="0"/>
                  </a:rPr>
                  <a:t>9 </a:t>
                </a:r>
                <a:r>
                  <a:rPr lang="en-US" sz="1800" dirty="0" smtClean="0">
                    <a:cs typeface="Arial" pitchFamily="34" charset="0"/>
                  </a:rPr>
                  <a:t>/</a:t>
                </a:r>
                <a:r>
                  <a:rPr lang="en-US" sz="1800" dirty="0" smtClean="0"/>
                  <a:t>f</a:t>
                </a:r>
                <a:r>
                  <a:rPr lang="en-US" sz="1800" dirty="0" smtClean="0">
                    <a:cs typeface="Arial" pitchFamily="34" charset="0"/>
                  </a:rPr>
                  <a:t>raction </a:t>
                </a:r>
                <a:r>
                  <a:rPr lang="en-US" sz="1800" dirty="0">
                    <a:cs typeface="Arial" pitchFamily="34" charset="0"/>
                  </a:rPr>
                  <a:t>(2 </a:t>
                </a:r>
                <a:r>
                  <a:rPr lang="en-US" sz="1800" dirty="0" err="1">
                    <a:cs typeface="Arial" pitchFamily="34" charset="0"/>
                  </a:rPr>
                  <a:t>Gy</a:t>
                </a:r>
                <a:r>
                  <a:rPr lang="en-US" sz="1800" dirty="0">
                    <a:cs typeface="Arial" pitchFamily="34" charset="0"/>
                  </a:rPr>
                  <a:t>)</a:t>
                </a:r>
              </a:p>
              <a:p>
                <a:pPr eaLnBrk="0" hangingPunct="0">
                  <a:spcBef>
                    <a:spcPts val="1200"/>
                  </a:spcBef>
                  <a:defRPr/>
                </a:pPr>
                <a:r>
                  <a:rPr lang="en-US" sz="1800" dirty="0" smtClean="0">
                    <a:cs typeface="Arial" pitchFamily="34" charset="0"/>
                  </a:rPr>
                  <a:t>• </a:t>
                </a:r>
                <a:r>
                  <a:rPr lang="el-GR" sz="1800" dirty="0" smtClean="0">
                    <a:latin typeface="Arial"/>
                    <a:cs typeface="Arial"/>
                  </a:rPr>
                  <a:t>γ</a:t>
                </a:r>
                <a:r>
                  <a:rPr lang="en-US" sz="1800" dirty="0" smtClean="0">
                    <a:latin typeface="Arial"/>
                    <a:cs typeface="Arial"/>
                  </a:rPr>
                  <a:t>-energy</a:t>
                </a:r>
                <a:r>
                  <a:rPr lang="en-US" sz="1800" dirty="0" smtClean="0">
                    <a:cs typeface="Arial" pitchFamily="34" charset="0"/>
                  </a:rPr>
                  <a:t>:  0… ~8 MeV</a:t>
                </a:r>
              </a:p>
              <a:p>
                <a:pPr eaLnBrk="0" hangingPunct="0">
                  <a:spcBef>
                    <a:spcPts val="0"/>
                  </a:spcBef>
                  <a:defRPr/>
                </a:pPr>
                <a:r>
                  <a:rPr lang="en-US" sz="1800" dirty="0" smtClean="0"/>
                  <a:t>    </a:t>
                </a:r>
                <a:endParaRPr lang="en-US" sz="1800" dirty="0"/>
              </a:p>
              <a:p>
                <a:pPr eaLnBrk="0" hangingPunct="0">
                  <a:spcBef>
                    <a:spcPts val="0"/>
                  </a:spcBef>
                  <a:defRPr/>
                </a:pPr>
                <a:endParaRPr lang="en-US" sz="1800" dirty="0" smtClean="0"/>
              </a:p>
              <a:p>
                <a:pPr algn="ctr" eaLnBrk="0" hangingPunct="0">
                  <a:spcBef>
                    <a:spcPts val="0"/>
                  </a:spcBef>
                  <a:defRPr/>
                </a:pPr>
                <a:r>
                  <a:rPr lang="en-US" sz="1800" dirty="0" smtClean="0">
                    <a:solidFill>
                      <a:srgbClr val="FF0000"/>
                    </a:solidFill>
                    <a:cs typeface="Arial" pitchFamily="34" charset="0"/>
                  </a:rPr>
                  <a:t>not suited for standard</a:t>
                </a:r>
              </a:p>
              <a:p>
                <a:pPr algn="ctr" eaLnBrk="0" hangingPunct="0">
                  <a:spcBef>
                    <a:spcPts val="0"/>
                  </a:spcBef>
                  <a:defRPr/>
                </a:pPr>
                <a:r>
                  <a:rPr lang="en-US" sz="1800" dirty="0" smtClean="0">
                    <a:solidFill>
                      <a:srgbClr val="FF0000"/>
                    </a:solidFill>
                    <a:cs typeface="Arial" pitchFamily="34" charset="0"/>
                  </a:rPr>
                  <a:t>gamma-imaging devices</a:t>
                </a:r>
              </a:p>
              <a:p>
                <a:pPr algn="ctr" eaLnBrk="0" hangingPunct="0">
                  <a:spcBef>
                    <a:spcPts val="0"/>
                  </a:spcBef>
                  <a:defRPr/>
                </a:pPr>
                <a:r>
                  <a:rPr lang="en-US" sz="1800" dirty="0" smtClean="0">
                    <a:solidFill>
                      <a:srgbClr val="FF0000"/>
                    </a:solidFill>
                    <a:cs typeface="Arial" pitchFamily="34" charset="0"/>
                  </a:rPr>
                  <a:t>of nuclear medicine</a:t>
                </a:r>
                <a:endParaRPr lang="en-US" sz="1800" dirty="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10" name="Textfeld 15"/>
              <p:cNvSpPr txBox="1">
                <a:spLocks noChangeArrowheads="1"/>
              </p:cNvSpPr>
              <p:nvPr/>
            </p:nvSpPr>
            <p:spPr bwMode="auto">
              <a:xfrm>
                <a:off x="8254534" y="853058"/>
                <a:ext cx="617538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4000" b="1" dirty="0">
                    <a:solidFill>
                      <a:srgbClr val="008000"/>
                    </a:solidFill>
                    <a:sym typeface="Wingdings" pitchFamily="2" charset="2"/>
                  </a:rPr>
                  <a:t></a:t>
                </a:r>
                <a:endParaRPr lang="de-DE" sz="40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1" name="Textfeld 16"/>
              <p:cNvSpPr txBox="1">
                <a:spLocks noChangeArrowheads="1"/>
              </p:cNvSpPr>
              <p:nvPr/>
            </p:nvSpPr>
            <p:spPr bwMode="auto">
              <a:xfrm>
                <a:off x="8254532" y="1320967"/>
                <a:ext cx="617537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4000" b="1" dirty="0">
                    <a:solidFill>
                      <a:srgbClr val="FF0000"/>
                    </a:solidFill>
                    <a:sym typeface="Wingdings" pitchFamily="2" charset="2"/>
                  </a:rPr>
                  <a:t></a:t>
                </a:r>
                <a:endParaRPr lang="de-DE" sz="4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Down Arrow 7"/>
            <p:cNvSpPr/>
            <p:nvPr/>
          </p:nvSpPr>
          <p:spPr bwMode="auto">
            <a:xfrm>
              <a:off x="1619672" y="5445224"/>
              <a:ext cx="333725" cy="49403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4869160"/>
            <a:ext cx="4499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Huge background from neutrons and </a:t>
            </a:r>
            <a:r>
              <a:rPr lang="el-GR" sz="2000" dirty="0" smtClean="0">
                <a:solidFill>
                  <a:srgbClr val="FFFF00"/>
                </a:solidFill>
                <a:latin typeface="Courier"/>
                <a:cs typeface="Courier"/>
              </a:rPr>
              <a:t>γ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’s  produced by neutrons.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TOF: not easy to implement in clinical practice 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9" y="3789040"/>
            <a:ext cx="2339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MC prediction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Exp. tests validated the idea in recent years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4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ex12C444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98660"/>
            <a:ext cx="3600399" cy="465933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 descr="fig_Egamm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5431" y="107304"/>
            <a:ext cx="4032448" cy="592331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79512" y="273137"/>
            <a:ext cx="8964488" cy="73863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MC prediction of de-</a:t>
            </a:r>
            <a:r>
              <a:rPr lang="en-US" dirty="0" smtClean="0">
                <a:solidFill>
                  <a:srgbClr val="FFFF00"/>
                </a:solidFill>
              </a:rPr>
              <a:t>excitation</a:t>
            </a:r>
            <a:r>
              <a:rPr lang="el-GR" dirty="0" smtClean="0">
                <a:solidFill>
                  <a:srgbClr val="FFFF00"/>
                </a:solidFill>
                <a:latin typeface="Courier"/>
                <a:cs typeface="Courier"/>
              </a:rPr>
              <a:t>γ</a:t>
            </a:r>
            <a:r>
              <a:rPr lang="en-US" dirty="0" smtClean="0">
                <a:solidFill>
                  <a:srgbClr val="FFFF00"/>
                </a:solidFill>
              </a:rPr>
              <a:t>’s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52736"/>
            <a:ext cx="733720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MC: </a:t>
            </a:r>
            <a:r>
              <a:rPr lang="el-GR" sz="1800" dirty="0" smtClean="0">
                <a:solidFill>
                  <a:srgbClr val="3366FF"/>
                </a:solidFill>
              </a:rPr>
              <a:t>γ</a:t>
            </a:r>
            <a:r>
              <a:rPr lang="en-US" sz="1800" dirty="0" smtClean="0">
                <a:solidFill>
                  <a:srgbClr val="3366FF"/>
                </a:solidFill>
              </a:rPr>
              <a:t> Energy spectrum produce</a:t>
            </a:r>
            <a:r>
              <a:rPr lang="en-US" sz="1800" dirty="0">
                <a:solidFill>
                  <a:srgbClr val="3366FF"/>
                </a:solidFill>
              </a:rPr>
              <a:t>d</a:t>
            </a:r>
            <a:r>
              <a:rPr lang="en-US" sz="1800" dirty="0" smtClean="0">
                <a:solidFill>
                  <a:srgbClr val="3366FF"/>
                </a:solidFill>
              </a:rPr>
              <a:t> by p impinging on a PMMA target</a:t>
            </a:r>
            <a:endParaRPr lang="en-US" sz="1800" dirty="0">
              <a:solidFill>
                <a:srgbClr val="3366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1043608" y="1484784"/>
            <a:ext cx="0" cy="4104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51520" y="2636912"/>
            <a:ext cx="504056" cy="28083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79512" y="5373216"/>
            <a:ext cx="1800200" cy="58477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0.511 MeV from e</a:t>
            </a:r>
            <a:r>
              <a:rPr lang="en-US" sz="1600" baseline="30000" dirty="0" smtClean="0">
                <a:solidFill>
                  <a:srgbClr val="3366FF"/>
                </a:solidFill>
              </a:rPr>
              <a:t>+</a:t>
            </a:r>
            <a:r>
              <a:rPr lang="en-US" sz="1600" dirty="0" smtClean="0">
                <a:solidFill>
                  <a:srgbClr val="3366FF"/>
                </a:solidFill>
              </a:rPr>
              <a:t> annihilation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15816" y="1700808"/>
            <a:ext cx="4968552" cy="58477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4.32 MeV from </a:t>
            </a:r>
            <a:r>
              <a:rPr lang="en-US" sz="1600" baseline="30000" dirty="0" smtClean="0">
                <a:solidFill>
                  <a:srgbClr val="3366FF"/>
                </a:solidFill>
              </a:rPr>
              <a:t>11</a:t>
            </a:r>
            <a:r>
              <a:rPr lang="en-US" sz="1600" dirty="0" smtClean="0">
                <a:solidFill>
                  <a:srgbClr val="3366FF"/>
                </a:solidFill>
              </a:rPr>
              <a:t>C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4.44 MeV from </a:t>
            </a:r>
            <a:r>
              <a:rPr lang="en-US" sz="1600" baseline="30000" dirty="0" smtClean="0">
                <a:solidFill>
                  <a:srgbClr val="3366FF"/>
                </a:solidFill>
              </a:rPr>
              <a:t>12</a:t>
            </a:r>
            <a:r>
              <a:rPr lang="en-US" sz="1600" dirty="0" smtClean="0">
                <a:solidFill>
                  <a:srgbClr val="3366FF"/>
                </a:solidFill>
              </a:rPr>
              <a:t>C (mostly from O fragmentation)</a:t>
            </a:r>
            <a:endParaRPr lang="en-US" sz="1600" dirty="0">
              <a:solidFill>
                <a:srgbClr val="3366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2771800" y="2276872"/>
            <a:ext cx="351656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4067944" y="2924944"/>
            <a:ext cx="2016224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6.4 MeV from </a:t>
            </a:r>
            <a:r>
              <a:rPr lang="en-US" sz="1600" baseline="30000" dirty="0" smtClean="0">
                <a:solidFill>
                  <a:srgbClr val="3366FF"/>
                </a:solidFill>
              </a:rPr>
              <a:t>16</a:t>
            </a:r>
            <a:r>
              <a:rPr lang="en-US" sz="1600" dirty="0" smtClean="0">
                <a:solidFill>
                  <a:srgbClr val="3366FF"/>
                </a:solidFill>
              </a:rPr>
              <a:t>O</a:t>
            </a:r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 bwMode="auto">
          <a:xfrm flipH="1">
            <a:off x="3635896" y="3094221"/>
            <a:ext cx="432048" cy="2627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275856" y="2492896"/>
            <a:ext cx="2952328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5.18 MeV 5.24 MeV from </a:t>
            </a:r>
            <a:r>
              <a:rPr lang="en-US" sz="1600" baseline="30000" dirty="0" smtClean="0">
                <a:solidFill>
                  <a:srgbClr val="3366FF"/>
                </a:solidFill>
              </a:rPr>
              <a:t>15</a:t>
            </a:r>
            <a:r>
              <a:rPr lang="en-US" sz="1600" dirty="0" smtClean="0">
                <a:solidFill>
                  <a:srgbClr val="3366FF"/>
                </a:solidFill>
              </a:rPr>
              <a:t>O</a:t>
            </a:r>
            <a:endParaRPr lang="en-US" sz="1600" dirty="0">
              <a:solidFill>
                <a:srgbClr val="3366FF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3059832" y="2852936"/>
            <a:ext cx="288032" cy="3347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115616" y="1988840"/>
            <a:ext cx="1584176" cy="58477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~2 MeV from </a:t>
            </a:r>
          </a:p>
          <a:p>
            <a:r>
              <a:rPr lang="en-US" sz="1600" baseline="30000" dirty="0" smtClean="0">
                <a:solidFill>
                  <a:srgbClr val="3366FF"/>
                </a:solidFill>
              </a:rPr>
              <a:t>  11</a:t>
            </a:r>
            <a:r>
              <a:rPr lang="en-US" sz="1600" dirty="0" smtClean="0">
                <a:solidFill>
                  <a:srgbClr val="3366FF"/>
                </a:solidFill>
              </a:rPr>
              <a:t>C   </a:t>
            </a:r>
            <a:r>
              <a:rPr lang="en-US" sz="1600" baseline="30000" dirty="0" smtClean="0">
                <a:solidFill>
                  <a:srgbClr val="3366FF"/>
                </a:solidFill>
              </a:rPr>
              <a:t>11</a:t>
            </a:r>
            <a:r>
              <a:rPr lang="en-US" sz="1600" dirty="0" smtClean="0">
                <a:solidFill>
                  <a:srgbClr val="3366FF"/>
                </a:solidFill>
              </a:rPr>
              <a:t>B </a:t>
            </a:r>
            <a:r>
              <a:rPr lang="is-IS" sz="1600" dirty="0" smtClean="0">
                <a:solidFill>
                  <a:srgbClr val="3366FF"/>
                </a:solidFill>
              </a:rPr>
              <a:t>….</a:t>
            </a:r>
            <a:endParaRPr lang="en-US" sz="1600" dirty="0">
              <a:solidFill>
                <a:srgbClr val="3366FF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1475656" y="2564904"/>
            <a:ext cx="72008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619672" y="3861048"/>
            <a:ext cx="1008112" cy="58477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~3 MeV from </a:t>
            </a:r>
            <a:r>
              <a:rPr lang="en-US" sz="1600" baseline="30000" dirty="0" smtClean="0">
                <a:solidFill>
                  <a:srgbClr val="3366FF"/>
                </a:solidFill>
              </a:rPr>
              <a:t>10</a:t>
            </a:r>
            <a:r>
              <a:rPr lang="en-US" sz="1600" dirty="0" smtClean="0">
                <a:solidFill>
                  <a:srgbClr val="3366FF"/>
                </a:solidFill>
              </a:rPr>
              <a:t>C</a:t>
            </a:r>
            <a:endParaRPr lang="en-US" sz="1600" dirty="0">
              <a:solidFill>
                <a:srgbClr val="3366FF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 flipV="1">
            <a:off x="1809426" y="3356992"/>
            <a:ext cx="152400" cy="4956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4808654" y="4808185"/>
            <a:ext cx="483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MeV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907704" y="4941168"/>
            <a:ext cx="279535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Broadening:  nuclear recoil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9" name="Picture 48" descr="logo3000x2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1296144" cy="471077"/>
          </a:xfrm>
          <a:prstGeom prst="rect">
            <a:avLst/>
          </a:prstGeom>
        </p:spPr>
      </p:pic>
      <p:pic>
        <p:nvPicPr>
          <p:cNvPr id="22" name="Picture 21" descr="logo3000x2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08920"/>
            <a:ext cx="1800200" cy="6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Knife-edge-slit camera by IBA</a:t>
            </a:r>
            <a:endParaRPr lang="it-IT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179512" y="692695"/>
            <a:ext cx="8964488" cy="4904757"/>
            <a:chOff x="179512" y="692695"/>
            <a:chExt cx="8964488" cy="4904757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6216" y="692695"/>
              <a:ext cx="2627784" cy="308628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3" name="Picture 2" descr="D:\ULB\Thèse\Avancement\121010_Défense publique de thèse\Figures\figure2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92696"/>
              <a:ext cx="6319347" cy="490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79512" y="692696"/>
            <a:ext cx="9001000" cy="4896544"/>
            <a:chOff x="179512" y="692696"/>
            <a:chExt cx="9001000" cy="4896544"/>
          </a:xfrm>
        </p:grpSpPr>
        <p:pic>
          <p:nvPicPr>
            <p:cNvPr id="9" name="Picture 9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9813" y="692696"/>
              <a:ext cx="2670699" cy="309634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4" name="Picture 3" descr="D:\ULB\Thèse\Avancement\121010_Défense publique de thèse\Figures\figure2p5mm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92696"/>
              <a:ext cx="6308766" cy="489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6"/>
          <p:cNvPicPr preferRelativeResize="0"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5877272"/>
            <a:ext cx="1312004" cy="576027"/>
          </a:xfrm>
          <a:prstGeom prst="rect">
            <a:avLst/>
          </a:prstGeom>
        </p:spPr>
      </p:pic>
      <p:pic>
        <p:nvPicPr>
          <p:cNvPr id="17" name="Picture 2" descr="D:\ULB\Thèse\Diffusion\06-BHPA 2012\Version présentée\LogoULBbleu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80526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ULB\Thèse\Diffusion\06-BHPA 2012\Version présentée\LogoFNRSblanc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580526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ULB\Thèse\Diffusion\06-BHPA 2012\Version présentée\LogoIBAvert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580526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blog.lesoir.be/salledesprofs/files/2011/12/ucl-150x150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580526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3"/>
          <p:cNvSpPr txBox="1"/>
          <p:nvPr/>
        </p:nvSpPr>
        <p:spPr>
          <a:xfrm>
            <a:off x="755576" y="5733256"/>
            <a:ext cx="319694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BE" sz="2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Collimator</a:t>
            </a:r>
            <a:r>
              <a:rPr lang="fr-BE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software and </a:t>
            </a:r>
            <a:r>
              <a:rPr lang="fr-BE" sz="2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project</a:t>
            </a:r>
            <a:r>
              <a:rPr lang="fr-BE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PI</a:t>
            </a:r>
            <a:endParaRPr lang="fr-BE" sz="24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2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jsmeets\Desktop\IMG_314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3306" y="952712"/>
            <a:ext cx="189672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6"/>
          <p:cNvSpPr/>
          <p:nvPr/>
        </p:nvSpPr>
        <p:spPr bwMode="auto">
          <a:xfrm>
            <a:off x="4742289" y="1521709"/>
            <a:ext cx="586618" cy="1060273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Arial" charset="0"/>
              <a:ea typeface="ＭＳ Ｐゴシック" pitchFamily="28" charset="-128"/>
            </a:endParaRPr>
          </a:p>
        </p:txBody>
      </p:sp>
      <p:sp>
        <p:nvSpPr>
          <p:cNvPr id="33" name="Circular Arrow 2"/>
          <p:cNvSpPr/>
          <p:nvPr/>
        </p:nvSpPr>
        <p:spPr bwMode="auto">
          <a:xfrm>
            <a:off x="4871275" y="611797"/>
            <a:ext cx="1932973" cy="1828788"/>
          </a:xfrm>
          <a:prstGeom prst="circularArrow">
            <a:avLst>
              <a:gd name="adj1" fmla="val 3544"/>
              <a:gd name="adj2" fmla="val 1577082"/>
              <a:gd name="adj3" fmla="val 17813450"/>
              <a:gd name="adj4" fmla="val 10823713"/>
              <a:gd name="adj5" fmla="val 9637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34" name="Picture 18" descr="C:\Users\jsmeets\Desktop\Y14M05D22_Conf call with UCBL\03_Crystal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0051" y="719845"/>
            <a:ext cx="1778845" cy="13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Immagine 3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872" y="2695622"/>
            <a:ext cx="2255151" cy="1567024"/>
          </a:xfrm>
          <a:prstGeom prst="rect">
            <a:avLst/>
          </a:prstGeom>
        </p:spPr>
      </p:pic>
      <p:sp>
        <p:nvSpPr>
          <p:cNvPr id="36" name="TextBox 20"/>
          <p:cNvSpPr txBox="1"/>
          <p:nvPr/>
        </p:nvSpPr>
        <p:spPr>
          <a:xfrm>
            <a:off x="6084168" y="2027988"/>
            <a:ext cx="3168252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BE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500 cm³ LYSO </a:t>
            </a:r>
            <a:r>
              <a:rPr lang="fr-BE" sz="1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distributed</a:t>
            </a:r>
            <a:r>
              <a:rPr lang="fr-BE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in </a:t>
            </a:r>
          </a:p>
          <a:p>
            <a:pPr algn="ctr"/>
            <a:r>
              <a:rPr lang="fr-BE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 </a:t>
            </a:r>
            <a:r>
              <a:rPr lang="fr-BE" sz="1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rows</a:t>
            </a:r>
            <a:r>
              <a:rPr lang="fr-BE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of 20 </a:t>
            </a:r>
            <a:r>
              <a:rPr lang="fr-BE" sz="1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slabs</a:t>
            </a:r>
            <a:endParaRPr lang="fr-BE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Box 21"/>
          <p:cNvSpPr txBox="1"/>
          <p:nvPr/>
        </p:nvSpPr>
        <p:spPr>
          <a:xfrm>
            <a:off x="6344338" y="4267121"/>
            <a:ext cx="283617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Light readout of one extremity of each LYSO slab by a row of 7 </a:t>
            </a:r>
            <a:r>
              <a:rPr lang="en-US" sz="1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SiPM</a:t>
            </a:r>
            <a:endParaRPr lang="en-US" sz="1400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8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5" y="908720"/>
            <a:ext cx="3822724" cy="5309341"/>
          </a:xfrm>
          <a:prstGeom prst="round2DiagRect">
            <a:avLst>
              <a:gd name="adj1" fmla="val 0"/>
              <a:gd name="adj2" fmla="val 17506"/>
            </a:avLst>
          </a:prstGeom>
          <a:ln w="88900" cap="sq">
            <a:noFill/>
            <a:miter lim="800000"/>
          </a:ln>
          <a:effectLst/>
        </p:spPr>
      </p:pic>
      <p:sp>
        <p:nvSpPr>
          <p:cNvPr id="39" name="TextBox 23"/>
          <p:cNvSpPr txBox="1"/>
          <p:nvPr/>
        </p:nvSpPr>
        <p:spPr>
          <a:xfrm>
            <a:off x="3744884" y="3203410"/>
            <a:ext cx="2708476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BE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53 kg W collimator</a:t>
            </a:r>
          </a:p>
          <a:p>
            <a:pPr algn="ctr"/>
            <a:r>
              <a:rPr lang="fr-BE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for a </a:t>
            </a:r>
            <a:r>
              <a:rPr 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 cm FOV</a:t>
            </a:r>
            <a:endParaRPr lang="fr-BE" sz="2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0" name="Picture 5" descr="C:\Users\irene\Dropbox\Irene\PMB_tesi\Tesi\phd_thesis_v2_con_rad_detectors\Figures\Fig_Chapter_4\20140825_14353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6189" y="4736372"/>
            <a:ext cx="2589192" cy="154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31"/>
          <p:cNvSpPr txBox="1"/>
          <p:nvPr/>
        </p:nvSpPr>
        <p:spPr>
          <a:xfrm>
            <a:off x="6549439" y="5085184"/>
            <a:ext cx="2702979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40 independent acquisition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</a:rPr>
              <a:t>channels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operating in two modes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(slow calibration and fast counting) 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z="2800" b="1" dirty="0" smtClean="0">
                <a:solidFill>
                  <a:srgbClr val="FFEC0A"/>
                </a:solidFill>
                <a:latin typeface="Arial"/>
                <a:cs typeface="Arial"/>
              </a:rPr>
              <a:t>The Gamma camera:  detector and </a:t>
            </a:r>
            <a:r>
              <a:rPr lang="fr-BE" sz="2800" b="1" dirty="0" err="1" smtClean="0">
                <a:solidFill>
                  <a:srgbClr val="FFEC0A"/>
                </a:solidFill>
                <a:latin typeface="Arial"/>
                <a:cs typeface="Arial"/>
              </a:rPr>
              <a:t>electronics</a:t>
            </a:r>
            <a:endParaRPr lang="fr-BE" sz="2800" b="1" dirty="0">
              <a:solidFill>
                <a:srgbClr val="FFEC0A"/>
              </a:solidFill>
              <a:latin typeface="Arial"/>
              <a:cs typeface="Arial"/>
            </a:endParaRPr>
          </a:p>
        </p:txBody>
      </p:sp>
      <p:pic>
        <p:nvPicPr>
          <p:cNvPr id="14" name="Picture 8" descr="D:\ULB\Thèse\Diffusion\06-BHPA 2012\Version présentée\LogoXGLab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6162056"/>
            <a:ext cx="695944" cy="6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:\ULB\Thèse\Diffusion\06-BHPA 2012\Version présentée\LogoPoliMi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6139521"/>
            <a:ext cx="720000" cy="71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5"/>
          <p:cNvSpPr txBox="1"/>
          <p:nvPr/>
        </p:nvSpPr>
        <p:spPr>
          <a:xfrm>
            <a:off x="251520" y="6119340"/>
            <a:ext cx="225656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BE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Detector and Electronics</a:t>
            </a:r>
            <a:endParaRPr lang="fr-BE" sz="20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7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rene\Dropbox\Irene\PMB_tesi\Tesi\Presentazione finale\Immagini\figure_shif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4"/>
          <a:stretch/>
        </p:blipFill>
        <p:spPr bwMode="auto">
          <a:xfrm>
            <a:off x="143081" y="1052735"/>
            <a:ext cx="3780847" cy="282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5" y="3861047"/>
            <a:ext cx="2780200" cy="25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70" y="3882181"/>
            <a:ext cx="5831439" cy="26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3"/>
          <p:cNvSpPr txBox="1">
            <a:spLocks/>
          </p:cNvSpPr>
          <p:nvPr/>
        </p:nvSpPr>
        <p:spPr>
          <a:xfrm>
            <a:off x="755576" y="3068960"/>
            <a:ext cx="2163382" cy="3272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BE" sz="1600" dirty="0" smtClean="0">
                <a:solidFill>
                  <a:prstClr val="black"/>
                </a:solidFill>
                <a:latin typeface="Calibri"/>
              </a:rPr>
              <a:t>Shift </a:t>
            </a:r>
            <a:r>
              <a:rPr lang="fr-BE" sz="1600" dirty="0" err="1" smtClean="0">
                <a:solidFill>
                  <a:prstClr val="black"/>
                </a:solidFill>
                <a:latin typeface="Calibri"/>
              </a:rPr>
              <a:t>measurements</a:t>
            </a:r>
            <a:endParaRPr lang="fr-BE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Ovale 1"/>
          <p:cNvSpPr/>
          <p:nvPr/>
        </p:nvSpPr>
        <p:spPr>
          <a:xfrm>
            <a:off x="3093662" y="5085184"/>
            <a:ext cx="183837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16"/>
          <p:cNvPicPr preferRelativeResize="0"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572" y="2035836"/>
            <a:ext cx="1105909" cy="624000"/>
          </a:xfrm>
          <a:prstGeom prst="rect">
            <a:avLst/>
          </a:prstGeom>
        </p:spPr>
      </p:pic>
      <p:pic>
        <p:nvPicPr>
          <p:cNvPr id="26" name="Picture 12" descr="TU Logo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482" y="2044679"/>
            <a:ext cx="1126075" cy="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hzdr.de/db/ContMan.Pics.SizeType?pOId=33163&amp;pSize=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4482" y="2490128"/>
            <a:ext cx="1126075" cy="28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0"/>
          <p:cNvSpPr txBox="1"/>
          <p:nvPr/>
        </p:nvSpPr>
        <p:spPr>
          <a:xfrm>
            <a:off x="4644008" y="1412776"/>
            <a:ext cx="2784309" cy="4924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BE" sz="2400" b="1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Clinical</a:t>
            </a:r>
            <a:r>
              <a:rPr lang="fr-BE" sz="24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fr-BE" sz="24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partner</a:t>
            </a:r>
            <a:endParaRPr lang="fr-BE" sz="24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r>
              <a:rPr lang="en-US" dirty="0" smtClean="0"/>
              <a:t>Experimental 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425515" cy="1292631"/>
          </a:xfrm>
        </p:spPr>
        <p:txBody>
          <a:bodyPr/>
          <a:lstStyle/>
          <a:p>
            <a:r>
              <a:rPr lang="en-US" dirty="0" smtClean="0"/>
              <a:t>How many particles/fragments out of a patient?</a:t>
            </a:r>
            <a:endParaRPr lang="en-US" dirty="0"/>
          </a:p>
        </p:txBody>
      </p:sp>
      <p:pic>
        <p:nvPicPr>
          <p:cNvPr id="3" name="Immagine 1" descr="All_Part_Energy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9" y="1077612"/>
            <a:ext cx="7743204" cy="58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a destra 3"/>
          <p:cNvSpPr>
            <a:spLocks noChangeArrowheads="1"/>
          </p:cNvSpPr>
          <p:nvPr/>
        </p:nvSpPr>
        <p:spPr bwMode="auto">
          <a:xfrm>
            <a:off x="1054196" y="4098278"/>
            <a:ext cx="965100" cy="476639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rgbClr val="FF0000"/>
                </a:solidFill>
                <a:latin typeface="Arial"/>
                <a:cs typeface="Arial"/>
              </a:rPr>
              <a:t>Beam</a:t>
            </a:r>
            <a:endParaRPr lang="it-IT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ttangolo 23"/>
          <p:cNvSpPr/>
          <p:nvPr/>
        </p:nvSpPr>
        <p:spPr bwMode="auto">
          <a:xfrm>
            <a:off x="2411760" y="3972460"/>
            <a:ext cx="771643" cy="750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Arco 25"/>
          <p:cNvSpPr>
            <a:spLocks/>
          </p:cNvSpPr>
          <p:nvPr/>
        </p:nvSpPr>
        <p:spPr bwMode="auto">
          <a:xfrm rot="206253">
            <a:off x="3260706" y="4028806"/>
            <a:ext cx="289289" cy="472065"/>
          </a:xfrm>
          <a:custGeom>
            <a:avLst/>
            <a:gdLst>
              <a:gd name="T0" fmla="*/ 144647 w 289294"/>
              <a:gd name="T1" fmla="*/ 0 h 555160"/>
              <a:gd name="T2" fmla="*/ 144647 w 289294"/>
              <a:gd name="T3" fmla="*/ 277580 h 555160"/>
              <a:gd name="T4" fmla="*/ 286678 w 289294"/>
              <a:gd name="T5" fmla="*/ 330137 h 555160"/>
              <a:gd name="T6" fmla="*/ 11796480 60000 65536"/>
              <a:gd name="T7" fmla="*/ 11796480 60000 65536"/>
              <a:gd name="T8" fmla="*/ 5898240 60000 65536"/>
              <a:gd name="T9" fmla="*/ 144647 w 289294"/>
              <a:gd name="T10" fmla="*/ 0 h 555160"/>
              <a:gd name="T11" fmla="*/ 289294 w 289294"/>
              <a:gd name="T12" fmla="*/ 330137 h 555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294" h="555160" stroke="0">
                <a:moveTo>
                  <a:pt x="144647" y="0"/>
                </a:moveTo>
                <a:lnTo>
                  <a:pt x="144647" y="-1"/>
                </a:lnTo>
                <a:cubicBezTo>
                  <a:pt x="224533" y="0"/>
                  <a:pt x="289294" y="124276"/>
                  <a:pt x="289294" y="277580"/>
                </a:cubicBezTo>
                <a:cubicBezTo>
                  <a:pt x="289294" y="295218"/>
                  <a:pt x="288417" y="312817"/>
                  <a:pt x="286677" y="330137"/>
                </a:cubicBezTo>
                <a:lnTo>
                  <a:pt x="144647" y="277580"/>
                </a:lnTo>
                <a:close/>
              </a:path>
              <a:path w="289294" h="555160" fill="none">
                <a:moveTo>
                  <a:pt x="144647" y="0"/>
                </a:moveTo>
                <a:lnTo>
                  <a:pt x="144647" y="-1"/>
                </a:lnTo>
                <a:cubicBezTo>
                  <a:pt x="224533" y="0"/>
                  <a:pt x="289294" y="124276"/>
                  <a:pt x="289294" y="277580"/>
                </a:cubicBezTo>
                <a:cubicBezTo>
                  <a:pt x="289294" y="295218"/>
                  <a:pt x="288417" y="312817"/>
                  <a:pt x="286677" y="33013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3533357" y="3831431"/>
            <a:ext cx="174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l-GR" sz="2400" dirty="0">
                <a:solidFill>
                  <a:srgbClr val="FF0000"/>
                </a:solidFill>
                <a:latin typeface="Gabriola" charset="0"/>
              </a:rPr>
              <a:t>θ</a:t>
            </a:r>
            <a:endParaRPr lang="it-IT" sz="2400" dirty="0">
              <a:solidFill>
                <a:srgbClr val="FF0000"/>
              </a:solidFill>
              <a:latin typeface="Gabriola" charset="0"/>
            </a:endParaRPr>
          </a:p>
        </p:txBody>
      </p:sp>
      <p:pic>
        <p:nvPicPr>
          <p:cNvPr id="10" name="Immagine 10" descr="TP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301" y="3973598"/>
            <a:ext cx="648072" cy="75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24"/>
          <p:cNvCxnSpPr>
            <a:cxnSpLocks noChangeShapeType="1"/>
          </p:cNvCxnSpPr>
          <p:nvPr/>
        </p:nvCxnSpPr>
        <p:spPr bwMode="auto">
          <a:xfrm flipV="1">
            <a:off x="2083877" y="4331235"/>
            <a:ext cx="1768043" cy="1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26"/>
          <p:cNvCxnSpPr>
            <a:cxnSpLocks noChangeShapeType="1"/>
          </p:cNvCxnSpPr>
          <p:nvPr/>
        </p:nvCxnSpPr>
        <p:spPr bwMode="auto">
          <a:xfrm flipV="1">
            <a:off x="2858596" y="3861048"/>
            <a:ext cx="849308" cy="436016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 type="none"/>
            <a:tailEnd type="triangle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e 28"/>
          <p:cNvSpPr/>
          <p:nvPr/>
        </p:nvSpPr>
        <p:spPr>
          <a:xfrm>
            <a:off x="2130573" y="3688158"/>
            <a:ext cx="1325017" cy="1325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CasellaDiTesto 40"/>
          <p:cNvSpPr txBox="1">
            <a:spLocks noChangeArrowheads="1"/>
          </p:cNvSpPr>
          <p:nvPr/>
        </p:nvSpPr>
        <p:spPr bwMode="auto">
          <a:xfrm>
            <a:off x="3394075" y="4085034"/>
            <a:ext cx="2492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000">
                <a:solidFill>
                  <a:srgbClr val="FFFFFF"/>
                </a:solidFill>
              </a:rPr>
              <a:t>z</a:t>
            </a:r>
          </a:p>
        </p:txBody>
      </p:sp>
      <p:sp>
        <p:nvSpPr>
          <p:cNvPr id="19" name="CasellaDiTesto 8"/>
          <p:cNvSpPr txBox="1">
            <a:spLocks noChangeArrowheads="1"/>
          </p:cNvSpPr>
          <p:nvPr/>
        </p:nvSpPr>
        <p:spPr bwMode="auto">
          <a:xfrm>
            <a:off x="6143625" y="6288484"/>
            <a:ext cx="174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l-GR" sz="2000">
                <a:solidFill>
                  <a:srgbClr val="FFFFFF"/>
                </a:solidFill>
                <a:latin typeface="Gabriola" charset="0"/>
              </a:rPr>
              <a:t>θ</a:t>
            </a:r>
            <a:endParaRPr lang="it-IT" sz="2000">
              <a:solidFill>
                <a:srgbClr val="FFFFFF"/>
              </a:solidFill>
              <a:latin typeface="Gabriol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548680"/>
            <a:ext cx="4248472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MC simulation of a 12C treatment plan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on a patient (CNAO)</a:t>
            </a:r>
          </a:p>
          <a:p>
            <a:r>
              <a:rPr lang="en-US" sz="1600" i="1" dirty="0" smtClean="0">
                <a:solidFill>
                  <a:srgbClr val="FF0000"/>
                </a:solidFill>
              </a:rPr>
              <a:t>(Battistoni, </a:t>
            </a:r>
            <a:r>
              <a:rPr lang="en-US" sz="1600" i="1" dirty="0" err="1" smtClean="0">
                <a:solidFill>
                  <a:srgbClr val="FF0000"/>
                </a:solidFill>
              </a:rPr>
              <a:t>Cappucci</a:t>
            </a:r>
            <a:r>
              <a:rPr lang="en-US" sz="1600" i="1" dirty="0" smtClean="0">
                <a:solidFill>
                  <a:srgbClr val="FF0000"/>
                </a:solidFill>
              </a:rPr>
              <a:t>, </a:t>
            </a:r>
            <a:r>
              <a:rPr lang="en-US" sz="1600" i="1" dirty="0" err="1" smtClean="0">
                <a:solidFill>
                  <a:srgbClr val="FF0000"/>
                </a:solidFill>
              </a:rPr>
              <a:t>Mairani</a:t>
            </a:r>
            <a:r>
              <a:rPr lang="en-US" sz="1600" i="1" dirty="0" smtClean="0">
                <a:solidFill>
                  <a:srgbClr val="FF0000"/>
                </a:solidFill>
              </a:rPr>
              <a:t>, 2014)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35896" y="1628800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1 energy (220 MeV/u)</a:t>
            </a:r>
          </a:p>
          <a:p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in a </a:t>
            </a:r>
            <a:r>
              <a:rPr lang="en-US" sz="1600" u="sng" dirty="0" smtClean="0">
                <a:solidFill>
                  <a:srgbClr val="0000FF">
                    <a:lumMod val="75000"/>
                  </a:srgbClr>
                </a:solidFill>
              </a:rPr>
              <a:t>single fraction </a:t>
            </a:r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of a </a:t>
            </a:r>
            <a:r>
              <a:rPr lang="en-US" sz="1600" baseline="30000" dirty="0" smtClean="0">
                <a:solidFill>
                  <a:srgbClr val="0000FF">
                    <a:lumMod val="75000"/>
                  </a:srgbClr>
                </a:solidFill>
              </a:rPr>
              <a:t>12</a:t>
            </a:r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C treatment</a:t>
            </a:r>
          </a:p>
          <a:p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10</a:t>
            </a:r>
            <a:r>
              <a:rPr lang="en-US" sz="1600" baseline="30000" dirty="0" smtClean="0">
                <a:solidFill>
                  <a:srgbClr val="0000FF">
                    <a:lumMod val="75000"/>
                  </a:srgbClr>
                </a:solidFill>
              </a:rPr>
              <a:t>7</a:t>
            </a:r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 ions in ~250 x-y spots</a:t>
            </a:r>
          </a:p>
          <a:p>
            <a:endParaRPr lang="en-US" sz="1600" dirty="0" smtClean="0">
              <a:solidFill>
                <a:srgbClr val="0000FF">
                  <a:lumMod val="75000"/>
                </a:srgbClr>
              </a:solidFill>
            </a:endParaRPr>
          </a:p>
          <a:p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Total fraction: 2 10</a:t>
            </a:r>
            <a:r>
              <a:rPr lang="en-US" sz="1600" baseline="30000" dirty="0" smtClean="0">
                <a:solidFill>
                  <a:srgbClr val="0000FF">
                    <a:lumMod val="75000"/>
                  </a:srgbClr>
                </a:solidFill>
              </a:rPr>
              <a:t>8</a:t>
            </a:r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 ion</a:t>
            </a:r>
          </a:p>
          <a:p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Total plan: </a:t>
            </a:r>
          </a:p>
          <a:p>
            <a:r>
              <a:rPr lang="en-US" sz="1600" dirty="0" smtClean="0">
                <a:solidFill>
                  <a:srgbClr val="0000FF">
                    <a:lumMod val="75000"/>
                  </a:srgbClr>
                </a:solidFill>
              </a:rPr>
              <a:t>~ 12/15 fractions</a:t>
            </a:r>
            <a:endParaRPr lang="en-US" sz="1600" dirty="0">
              <a:solidFill>
                <a:srgbClr val="0000FF">
                  <a:lumMod val="75000"/>
                </a:srgbClr>
              </a:solidFill>
            </a:endParaRPr>
          </a:p>
        </p:txBody>
      </p:sp>
      <p:pic>
        <p:nvPicPr>
          <p:cNvPr id="21" name="Picture 20" descr="logo3000x2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8680"/>
            <a:ext cx="1466769" cy="5330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3768" y="6525344"/>
            <a:ext cx="34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To be validated by experiment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8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First Exp. Test at large angle with </a:t>
            </a:r>
            <a:r>
              <a:rPr lang="en-US" sz="3200" baseline="30000" dirty="0" smtClean="0"/>
              <a:t>12</a:t>
            </a:r>
            <a:r>
              <a:rPr lang="en-US" sz="3200" dirty="0" smtClean="0"/>
              <a:t>C ions</a:t>
            </a:r>
            <a:endParaRPr lang="en-US" sz="3200" b="1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219200" y="14768"/>
            <a:ext cx="91440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endParaRPr lang="en-US" i="1" dirty="0">
              <a:solidFill>
                <a:srgbClr val="161645"/>
              </a:solidFill>
            </a:endParaRPr>
          </a:p>
        </p:txBody>
      </p:sp>
      <p:pic>
        <p:nvPicPr>
          <p:cNvPr id="15363" name="Picture 2" descr="SchemaCarichiGSI_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" y="1772816"/>
            <a:ext cx="4432300" cy="271621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179512" y="1220559"/>
            <a:ext cx="46805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 </a:t>
            </a: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produced at 90</a:t>
            </a:r>
            <a:r>
              <a:rPr lang="en-US" sz="2000" baseline="30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sz="2000" baseline="30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</a:t>
            </a: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MeV/u at GSI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4365104"/>
            <a:ext cx="2441694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Beam radiography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5" name="Picture 24" descr="DataOnFluka_PMB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6"/>
          <a:stretch/>
        </p:blipFill>
        <p:spPr>
          <a:xfrm>
            <a:off x="4716016" y="1124744"/>
            <a:ext cx="4037401" cy="2911467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539552" y="4581128"/>
            <a:ext cx="0" cy="7920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46479" y="4797152"/>
            <a:ext cx="97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Beam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4581128"/>
            <a:ext cx="97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Beam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CasellaDiTesto 37"/>
          <p:cNvSpPr txBox="1">
            <a:spLocks noChangeArrowheads="1"/>
          </p:cNvSpPr>
          <p:nvPr/>
        </p:nvSpPr>
        <p:spPr bwMode="auto">
          <a:xfrm>
            <a:off x="323528" y="692696"/>
            <a:ext cx="5759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</a:rPr>
              <a:t>L. </a:t>
            </a:r>
            <a:r>
              <a:rPr lang="en-US" sz="1800" dirty="0" err="1" smtClean="0">
                <a:solidFill>
                  <a:srgbClr val="FFFFFF"/>
                </a:solidFill>
              </a:rPr>
              <a:t>Piersanti</a:t>
            </a:r>
            <a:r>
              <a:rPr lang="en-US" sz="1800" dirty="0" smtClean="0">
                <a:solidFill>
                  <a:srgbClr val="FFFFFF"/>
                </a:solidFill>
              </a:rPr>
              <a:t> et al. 2014 </a:t>
            </a:r>
            <a:r>
              <a:rPr lang="en-US" sz="1800" i="1" dirty="0">
                <a:solidFill>
                  <a:srgbClr val="FFFFFF"/>
                </a:solidFill>
              </a:rPr>
              <a:t>Phys. Med. Biol.</a:t>
            </a:r>
            <a:r>
              <a:rPr lang="en-US" sz="1800" dirty="0">
                <a:solidFill>
                  <a:srgbClr val="FFFFFF"/>
                </a:solidFill>
              </a:rPr>
              <a:t> 59 </a:t>
            </a:r>
            <a:r>
              <a:rPr lang="en-US" sz="1800" dirty="0" smtClean="0">
                <a:solidFill>
                  <a:srgbClr val="FFFFFF"/>
                </a:solidFill>
              </a:rPr>
              <a:t>1857</a:t>
            </a:r>
            <a:endParaRPr lang="it-IT" sz="1800" i="1" dirty="0">
              <a:solidFill>
                <a:srgbClr val="FFFFFF"/>
              </a:solidFill>
            </a:endParaRPr>
          </a:p>
        </p:txBody>
      </p:sp>
      <p:pic>
        <p:nvPicPr>
          <p:cNvPr id="16" name="Picture 6" descr="XYpmma_run+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/>
          <a:stretch>
            <a:fillRect/>
          </a:stretch>
        </p:blipFill>
        <p:spPr bwMode="auto">
          <a:xfrm>
            <a:off x="4684737" y="3933056"/>
            <a:ext cx="4459263" cy="251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51437" y="5497691"/>
            <a:ext cx="71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alibri"/>
              </a:rPr>
              <a:t>Bragg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alibri"/>
              </a:rPr>
              <a:t>Peak</a:t>
            </a:r>
            <a:endParaRPr lang="en-US" sz="1800" b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7129" y="4305593"/>
            <a:ext cx="2315282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Beam radiography</a:t>
            </a:r>
            <a:endParaRPr lang="en-US" sz="20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19" name="Group 506"/>
          <p:cNvGrpSpPr/>
          <p:nvPr/>
        </p:nvGrpSpPr>
        <p:grpSpPr>
          <a:xfrm>
            <a:off x="5469342" y="5362249"/>
            <a:ext cx="2214016" cy="803297"/>
            <a:chOff x="0" y="0"/>
            <a:chExt cx="3568303" cy="3912027"/>
          </a:xfrm>
        </p:grpSpPr>
        <p:pic>
          <p:nvPicPr>
            <p:cNvPr id="20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568304" cy="391202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1" name="Shape 505"/>
            <p:cNvSpPr/>
            <p:nvPr/>
          </p:nvSpPr>
          <p:spPr>
            <a:xfrm>
              <a:off x="0" y="0"/>
              <a:ext cx="3568304" cy="3912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6" extrusionOk="0">
                  <a:moveTo>
                    <a:pt x="20817" y="0"/>
                  </a:moveTo>
                  <a:cubicBezTo>
                    <a:pt x="20644" y="-14"/>
                    <a:pt x="20503" y="841"/>
                    <a:pt x="20358" y="2731"/>
                  </a:cubicBezTo>
                  <a:cubicBezTo>
                    <a:pt x="19822" y="9714"/>
                    <a:pt x="19472" y="11103"/>
                    <a:pt x="17643" y="13573"/>
                  </a:cubicBezTo>
                  <a:cubicBezTo>
                    <a:pt x="16374" y="15288"/>
                    <a:pt x="15672" y="15751"/>
                    <a:pt x="13297" y="16431"/>
                  </a:cubicBezTo>
                  <a:cubicBezTo>
                    <a:pt x="10885" y="17122"/>
                    <a:pt x="7185" y="17396"/>
                    <a:pt x="0" y="17416"/>
                  </a:cubicBezTo>
                  <a:lnTo>
                    <a:pt x="0" y="17526"/>
                  </a:lnTo>
                  <a:lnTo>
                    <a:pt x="387" y="17519"/>
                  </a:lnTo>
                  <a:cubicBezTo>
                    <a:pt x="4371" y="17444"/>
                    <a:pt x="8635" y="17271"/>
                    <a:pt x="9864" y="17130"/>
                  </a:cubicBezTo>
                  <a:cubicBezTo>
                    <a:pt x="14447" y="16601"/>
                    <a:pt x="16698" y="15544"/>
                    <a:pt x="18191" y="13225"/>
                  </a:cubicBezTo>
                  <a:cubicBezTo>
                    <a:pt x="19581" y="11065"/>
                    <a:pt x="20042" y="9129"/>
                    <a:pt x="20449" y="3736"/>
                  </a:cubicBezTo>
                  <a:cubicBezTo>
                    <a:pt x="20534" y="2611"/>
                    <a:pt x="20618" y="2071"/>
                    <a:pt x="20692" y="2093"/>
                  </a:cubicBezTo>
                  <a:cubicBezTo>
                    <a:pt x="20816" y="2131"/>
                    <a:pt x="20922" y="3733"/>
                    <a:pt x="20990" y="6806"/>
                  </a:cubicBezTo>
                  <a:cubicBezTo>
                    <a:pt x="21120" y="12703"/>
                    <a:pt x="21293" y="18388"/>
                    <a:pt x="21432" y="21586"/>
                  </a:cubicBezTo>
                  <a:lnTo>
                    <a:pt x="21600" y="21586"/>
                  </a:lnTo>
                  <a:cubicBezTo>
                    <a:pt x="21461" y="18584"/>
                    <a:pt x="21300" y="13237"/>
                    <a:pt x="21124" y="5751"/>
                  </a:cubicBezTo>
                  <a:cubicBezTo>
                    <a:pt x="21053" y="2700"/>
                    <a:pt x="20950" y="139"/>
                    <a:pt x="20894" y="59"/>
                  </a:cubicBezTo>
                  <a:cubicBezTo>
                    <a:pt x="20868" y="22"/>
                    <a:pt x="20841" y="2"/>
                    <a:pt x="20817" y="0"/>
                  </a:cubicBezTo>
                  <a:close/>
                </a:path>
              </a:pathLst>
            </a:custGeom>
            <a:ln w="38100" cap="flat">
              <a:solidFill>
                <a:srgbClr val="00A900"/>
              </a:solidFill>
              <a:prstDash val="sysDot"/>
              <a:miter lim="400000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 b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 bwMode="auto">
          <a:xfrm>
            <a:off x="4299128" y="5242769"/>
            <a:ext cx="864096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926736"/>
              </p:ext>
            </p:extLst>
          </p:nvPr>
        </p:nvGraphicFramePr>
        <p:xfrm>
          <a:off x="-36512" y="5517232"/>
          <a:ext cx="5027880" cy="1340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89" name="Equation" r:id="rId8" imgW="3238500" imgH="863600" progId="Equation.3">
                  <p:embed/>
                </p:oleObj>
              </mc:Choice>
              <mc:Fallback>
                <p:oleObj name="Equation" r:id="rId8" imgW="32385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36512" y="5517232"/>
                        <a:ext cx="5027880" cy="134076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62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8" y="-188793"/>
            <a:ext cx="8229600" cy="1169521"/>
          </a:xfrm>
          <a:noFill/>
          <a:ln/>
        </p:spPr>
        <p:txBody>
          <a:bodyPr/>
          <a:lstStyle/>
          <a:p>
            <a:r>
              <a:rPr lang="it-IT" sz="3200" dirty="0" smtClean="0">
                <a:solidFill>
                  <a:srgbClr val="FFFF00"/>
                </a:solidFill>
              </a:rPr>
              <a:t>Radio </a:t>
            </a:r>
            <a:r>
              <a:rPr lang="it-IT" sz="3200" dirty="0" err="1" smtClean="0">
                <a:solidFill>
                  <a:srgbClr val="FFFF00"/>
                </a:solidFill>
              </a:rPr>
              <a:t>Biological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</a:rPr>
              <a:t>Effectiveness</a:t>
            </a:r>
            <a:r>
              <a:rPr lang="it-IT" sz="3200" dirty="0" smtClean="0">
                <a:solidFill>
                  <a:srgbClr val="FFFF00"/>
                </a:solidFill>
              </a:rPr>
              <a:t> (RBE)</a:t>
            </a:r>
            <a:br>
              <a:rPr lang="it-IT" sz="3200" dirty="0" smtClean="0">
                <a:solidFill>
                  <a:srgbClr val="FFFF00"/>
                </a:solidFill>
              </a:rPr>
            </a:br>
            <a:r>
              <a:rPr lang="it-IT" sz="3200" dirty="0" smtClean="0">
                <a:solidFill>
                  <a:srgbClr val="FFFF00"/>
                </a:solidFill>
              </a:rPr>
              <a:t>and </a:t>
            </a:r>
            <a:r>
              <a:rPr lang="it-IT" sz="3200" dirty="0" err="1" smtClean="0">
                <a:solidFill>
                  <a:srgbClr val="FFFF00"/>
                </a:solidFill>
              </a:rPr>
              <a:t>Oxygen</a:t>
            </a:r>
            <a:r>
              <a:rPr lang="it-IT" sz="3200" dirty="0" smtClean="0">
                <a:solidFill>
                  <a:srgbClr val="FFFF00"/>
                </a:solidFill>
              </a:rPr>
              <a:t> Enhancement Ratio (OER)</a:t>
            </a:r>
            <a:endParaRPr lang="it-IT" sz="3200" dirty="0">
              <a:solidFill>
                <a:srgbClr val="FFFF00"/>
              </a:solidFill>
            </a:endParaRPr>
          </a:p>
        </p:txBody>
      </p:sp>
      <p:grpSp>
        <p:nvGrpSpPr>
          <p:cNvPr id="431109" name="Group 5"/>
          <p:cNvGrpSpPr>
            <a:grpSpLocks/>
          </p:cNvGrpSpPr>
          <p:nvPr/>
        </p:nvGrpSpPr>
        <p:grpSpPr bwMode="auto">
          <a:xfrm>
            <a:off x="35496" y="980728"/>
            <a:ext cx="4168852" cy="2232248"/>
            <a:chOff x="1429" y="2251"/>
            <a:chExt cx="3074" cy="1646"/>
          </a:xfrm>
        </p:grpSpPr>
        <p:grpSp>
          <p:nvGrpSpPr>
            <p:cNvPr id="431110" name="Group 6"/>
            <p:cNvGrpSpPr>
              <a:grpSpLocks/>
            </p:cNvGrpSpPr>
            <p:nvPr/>
          </p:nvGrpSpPr>
          <p:grpSpPr bwMode="auto">
            <a:xfrm>
              <a:off x="1429" y="2251"/>
              <a:ext cx="3074" cy="1646"/>
              <a:chOff x="385" y="2238"/>
              <a:chExt cx="3074" cy="1646"/>
            </a:xfrm>
          </p:grpSpPr>
          <p:grpSp>
            <p:nvGrpSpPr>
              <p:cNvPr id="431111" name="Group 7"/>
              <p:cNvGrpSpPr>
                <a:grpSpLocks/>
              </p:cNvGrpSpPr>
              <p:nvPr/>
            </p:nvGrpSpPr>
            <p:grpSpPr bwMode="auto">
              <a:xfrm>
                <a:off x="385" y="2238"/>
                <a:ext cx="3074" cy="1646"/>
                <a:chOff x="385" y="2238"/>
                <a:chExt cx="3074" cy="1646"/>
              </a:xfrm>
            </p:grpSpPr>
            <p:pic>
              <p:nvPicPr>
                <p:cNvPr id="431112" name="Picture 8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238"/>
                  <a:ext cx="3074" cy="1646"/>
                </a:xfrm>
                <a:prstGeom prst="rect">
                  <a:avLst/>
                </a:prstGeom>
                <a:noFill/>
                <a:ln w="12700" cap="sq">
                  <a:solidFill>
                    <a:schemeClr val="accent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431113" name="Group 9"/>
                <p:cNvGrpSpPr>
                  <a:grpSpLocks/>
                </p:cNvGrpSpPr>
                <p:nvPr/>
              </p:nvGrpSpPr>
              <p:grpSpPr bwMode="auto">
                <a:xfrm>
                  <a:off x="879" y="2478"/>
                  <a:ext cx="1180" cy="1043"/>
                  <a:chOff x="879" y="2478"/>
                  <a:chExt cx="1180" cy="1043"/>
                </a:xfrm>
              </p:grpSpPr>
              <p:sp>
                <p:nvSpPr>
                  <p:cNvPr id="431114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383" y="2478"/>
                    <a:ext cx="0" cy="10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31115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879" y="3294"/>
                    <a:ext cx="1180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31116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879" y="2659"/>
                    <a:ext cx="1180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431117" name="Text Box 13"/>
              <p:cNvSpPr txBox="1">
                <a:spLocks noChangeArrowheads="1"/>
              </p:cNvSpPr>
              <p:nvPr/>
            </p:nvSpPr>
            <p:spPr bwMode="auto">
              <a:xfrm>
                <a:off x="1292" y="2309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200" smtClean="0">
                    <a:solidFill>
                      <a:srgbClr val="FF0000"/>
                    </a:solidFill>
                  </a:rPr>
                  <a:t>D</a:t>
                </a:r>
                <a:r>
                  <a:rPr lang="it-IT" sz="1200" baseline="-25000" smtClean="0">
                    <a:solidFill>
                      <a:srgbClr val="FF0000"/>
                    </a:solidFill>
                  </a:rPr>
                  <a:t>0</a:t>
                </a:r>
                <a:endParaRPr lang="it-IT" sz="12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1118" name="Text Box 14"/>
              <p:cNvSpPr txBox="1">
                <a:spLocks noChangeArrowheads="1"/>
              </p:cNvSpPr>
              <p:nvPr/>
            </p:nvSpPr>
            <p:spPr bwMode="auto">
              <a:xfrm>
                <a:off x="556" y="2568"/>
                <a:ext cx="32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200" smtClean="0">
                    <a:solidFill>
                      <a:srgbClr val="FF0000"/>
                    </a:solidFill>
                  </a:rPr>
                  <a:t>SF</a:t>
                </a:r>
                <a:r>
                  <a:rPr lang="it-IT" sz="1200" baseline="-25000" smtClean="0">
                    <a:solidFill>
                      <a:srgbClr val="FF0000"/>
                    </a:solidFill>
                  </a:rPr>
                  <a:t>XR</a:t>
                </a:r>
                <a:endParaRPr lang="it-IT" sz="12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1119" name="Text Box 15"/>
              <p:cNvSpPr txBox="1">
                <a:spLocks noChangeArrowheads="1"/>
              </p:cNvSpPr>
              <p:nvPr/>
            </p:nvSpPr>
            <p:spPr bwMode="auto">
              <a:xfrm>
                <a:off x="567" y="3121"/>
                <a:ext cx="30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200" smtClean="0">
                    <a:solidFill>
                      <a:srgbClr val="FF0000"/>
                    </a:solidFill>
                  </a:rPr>
                  <a:t>SF </a:t>
                </a:r>
                <a:r>
                  <a:rPr lang="it-IT" sz="1200" baseline="-25000" smtClean="0">
                    <a:solidFill>
                      <a:srgbClr val="FF0000"/>
                    </a:solidFill>
                  </a:rPr>
                  <a:t>p</a:t>
                </a:r>
                <a:endParaRPr lang="it-IT" sz="1200" smtClean="0">
                  <a:solidFill>
                    <a:srgbClr val="FF0000"/>
                  </a:solidFill>
                </a:endParaRPr>
              </a:p>
            </p:txBody>
          </p:sp>
        </p:grpSp>
        <p:graphicFrame>
          <p:nvGraphicFramePr>
            <p:cNvPr id="431120" name="Object 16"/>
            <p:cNvGraphicFramePr>
              <a:graphicFrameLocks noChangeAspect="1"/>
            </p:cNvGraphicFramePr>
            <p:nvPr/>
          </p:nvGraphicFramePr>
          <p:xfrm>
            <a:off x="3597" y="3478"/>
            <a:ext cx="780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830" name="Equation" r:id="rId5" imgW="1206360" imgH="545760" progId="Equation.3">
                    <p:embed/>
                  </p:oleObj>
                </mc:Choice>
                <mc:Fallback>
                  <p:oleObj name="Equation" r:id="rId5" imgW="1206360" imgH="545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7" y="3478"/>
                          <a:ext cx="780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Picture 1031" descr="RBE_vs_L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3717"/>
          <a:stretch>
            <a:fillRect/>
          </a:stretch>
        </p:blipFill>
        <p:spPr bwMode="auto">
          <a:xfrm>
            <a:off x="0" y="3212977"/>
            <a:ext cx="5004048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032"/>
          <p:cNvSpPr txBox="1">
            <a:spLocks noChangeArrowheads="1"/>
          </p:cNvSpPr>
          <p:nvPr/>
        </p:nvSpPr>
        <p:spPr bwMode="auto">
          <a:xfrm>
            <a:off x="1115616" y="5157192"/>
            <a:ext cx="3031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1600" dirty="0" smtClean="0">
                <a:solidFill>
                  <a:srgbClr val="FFFF00"/>
                </a:solidFill>
                <a:latin typeface="Arial" charset="0"/>
              </a:rPr>
              <a:t>1            10             100     LET</a:t>
            </a:r>
          </a:p>
        </p:txBody>
      </p:sp>
      <p:sp>
        <p:nvSpPr>
          <p:cNvPr id="25" name="Text Box 1033"/>
          <p:cNvSpPr txBox="1">
            <a:spLocks noChangeArrowheads="1"/>
          </p:cNvSpPr>
          <p:nvPr/>
        </p:nvSpPr>
        <p:spPr bwMode="auto">
          <a:xfrm>
            <a:off x="717592" y="3522588"/>
            <a:ext cx="601172" cy="2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sz="1600" dirty="0" smtClean="0">
                <a:solidFill>
                  <a:srgbClr val="FFFF00"/>
                </a:solidFill>
                <a:latin typeface="Arial" charset="0"/>
              </a:rPr>
              <a:t>RBE</a:t>
            </a:r>
          </a:p>
        </p:txBody>
      </p:sp>
      <p:sp>
        <p:nvSpPr>
          <p:cNvPr id="26" name="Text Box 1034"/>
          <p:cNvSpPr txBox="1">
            <a:spLocks noChangeArrowheads="1"/>
          </p:cNvSpPr>
          <p:nvPr/>
        </p:nvSpPr>
        <p:spPr bwMode="auto">
          <a:xfrm>
            <a:off x="-1291" y="3429000"/>
            <a:ext cx="402698" cy="19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ts val="2040"/>
              </a:spcBef>
            </a:pPr>
            <a:r>
              <a:rPr lang="en-US" altLang="it-IT" sz="1400" dirty="0" smtClean="0">
                <a:solidFill>
                  <a:srgbClr val="FFFF00"/>
                </a:solidFill>
                <a:latin typeface="Arial" charset="0"/>
              </a:rPr>
              <a:t>4</a:t>
            </a:r>
          </a:p>
          <a:p>
            <a:pPr algn="ctr" eaLnBrk="1" hangingPunct="1">
              <a:spcBef>
                <a:spcPts val="2040"/>
              </a:spcBef>
            </a:pPr>
            <a:r>
              <a:rPr lang="en-US" altLang="it-IT" sz="1400" dirty="0" smtClean="0">
                <a:solidFill>
                  <a:srgbClr val="FFFF00"/>
                </a:solidFill>
                <a:latin typeface="Arial" charset="0"/>
              </a:rPr>
              <a:t>3</a:t>
            </a:r>
          </a:p>
          <a:p>
            <a:pPr algn="ctr" eaLnBrk="1" hangingPunct="1">
              <a:spcBef>
                <a:spcPts val="2040"/>
              </a:spcBef>
            </a:pPr>
            <a:r>
              <a:rPr lang="en-US" altLang="it-IT" sz="1400" dirty="0" smtClean="0">
                <a:solidFill>
                  <a:srgbClr val="FFFF00"/>
                </a:solidFill>
                <a:latin typeface="Arial" charset="0"/>
              </a:rPr>
              <a:t>2</a:t>
            </a:r>
          </a:p>
          <a:p>
            <a:pPr algn="ctr" eaLnBrk="1" hangingPunct="1">
              <a:spcBef>
                <a:spcPts val="2040"/>
              </a:spcBef>
            </a:pPr>
            <a:r>
              <a:rPr lang="en-US" altLang="it-IT" sz="1400" dirty="0" smtClean="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27" name="Line 1035"/>
          <p:cNvSpPr>
            <a:spLocks noChangeShapeType="1"/>
          </p:cNvSpPr>
          <p:nvPr/>
        </p:nvSpPr>
        <p:spPr bwMode="auto">
          <a:xfrm flipH="1">
            <a:off x="2437265" y="3663158"/>
            <a:ext cx="487711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8" name="Line 1036"/>
          <p:cNvSpPr>
            <a:spLocks noChangeShapeType="1"/>
          </p:cNvSpPr>
          <p:nvPr/>
        </p:nvSpPr>
        <p:spPr bwMode="auto">
          <a:xfrm>
            <a:off x="3087547" y="3663158"/>
            <a:ext cx="487711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 smtClean="0">
              <a:solidFill>
                <a:srgbClr val="000000"/>
              </a:solidFill>
            </a:endParaRPr>
          </a:p>
        </p:txBody>
      </p:sp>
      <p:graphicFrame>
        <p:nvGraphicFramePr>
          <p:cNvPr id="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500190"/>
              </p:ext>
            </p:extLst>
          </p:nvPr>
        </p:nvGraphicFramePr>
        <p:xfrm>
          <a:off x="4211960" y="980728"/>
          <a:ext cx="2232248" cy="966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831" name="Equation" r:id="rId8" imgW="1320480" imgH="507960" progId="Equation.3">
                  <p:embed/>
                </p:oleObj>
              </mc:Choice>
              <mc:Fallback>
                <p:oleObj name="Equation" r:id="rId8" imgW="13204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980728"/>
                        <a:ext cx="2232248" cy="96655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211960" y="1916832"/>
            <a:ext cx="4104456" cy="1200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for a given type of biological end-point and its level of expression.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For example: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Survival </a:t>
            </a:r>
            <a:r>
              <a:rPr lang="en-US" sz="1800" dirty="0">
                <a:solidFill>
                  <a:srgbClr val="FF0000"/>
                </a:solidFill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raction of 10%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8178" y="3307577"/>
            <a:ext cx="1958715" cy="7694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4088" y="4077072"/>
            <a:ext cx="3530928" cy="237626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604206" y="6608385"/>
            <a:ext cx="30722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dirty="0">
                <a:solidFill>
                  <a:srgbClr val="FFEC0A"/>
                </a:solidFill>
              </a:rPr>
              <a:t>J Radiat Res. 2014 Sep; 55(5): 902–911. </a:t>
            </a:r>
            <a:endParaRPr lang="en-US" dirty="0">
              <a:solidFill>
                <a:srgbClr val="FFEC0A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20230" y="6392361"/>
            <a:ext cx="2592288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EC0A"/>
                </a:solidFill>
              </a:rPr>
              <a:t>Laura </a:t>
            </a:r>
            <a:r>
              <a:rPr lang="en-US" dirty="0" err="1" smtClean="0">
                <a:solidFill>
                  <a:srgbClr val="FFEC0A"/>
                </a:solidFill>
              </a:rPr>
              <a:t>Antonovic</a:t>
            </a:r>
            <a:r>
              <a:rPr lang="en-US" dirty="0">
                <a:solidFill>
                  <a:srgbClr val="FFEC0A"/>
                </a:solidFill>
              </a:rPr>
              <a:t> </a:t>
            </a:r>
            <a:r>
              <a:rPr lang="en-US" dirty="0" smtClean="0">
                <a:solidFill>
                  <a:srgbClr val="FFEC0A"/>
                </a:solidFill>
              </a:rPr>
              <a:t>et al.</a:t>
            </a:r>
            <a:endParaRPr lang="en-US" dirty="0">
              <a:solidFill>
                <a:srgbClr val="FFEC0A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54036" y="1859592"/>
            <a:ext cx="16561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16200000">
            <a:off x="303741" y="2024844"/>
            <a:ext cx="15056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16200000">
            <a:off x="1010877" y="2028117"/>
            <a:ext cx="15056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3211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17" y="836712"/>
            <a:ext cx="4380283" cy="26992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r>
              <a:rPr lang="en-US" dirty="0" smtClean="0"/>
              <a:t>New ion beams proposed for therapy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r="7103"/>
          <a:stretch>
            <a:fillRect/>
          </a:stretch>
        </p:blipFill>
        <p:spPr bwMode="auto">
          <a:xfrm>
            <a:off x="3534319" y="3528228"/>
            <a:ext cx="5358161" cy="334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95936" y="3591366"/>
            <a:ext cx="4464496" cy="70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  <a:buClr>
                <a:srgbClr val="3366FF"/>
              </a:buClr>
            </a:pPr>
            <a:r>
              <a:rPr lang="en-US" sz="2400" noProof="1">
                <a:solidFill>
                  <a:srgbClr val="FF0000"/>
                </a:solidFill>
              </a:rPr>
              <a:t>Beam size at the Isocenter</a:t>
            </a:r>
          </a:p>
          <a:p>
            <a:pPr lvl="1">
              <a:spcBef>
                <a:spcPct val="30000"/>
              </a:spcBef>
              <a:buClr>
                <a:srgbClr val="3366FF"/>
              </a:buClr>
            </a:pPr>
            <a:r>
              <a:rPr lang="en-US" noProof="1">
                <a:solidFill>
                  <a:srgbClr val="FF0000"/>
                </a:solidFill>
              </a:rPr>
              <a:t>MC simulation of the CNAO beamline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980728"/>
            <a:ext cx="4710090" cy="2229007"/>
            <a:chOff x="77934" y="908720"/>
            <a:chExt cx="5341128" cy="2527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4278" y="916080"/>
              <a:ext cx="2244784" cy="25202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34" y="916080"/>
              <a:ext cx="3096344" cy="2497416"/>
            </a:xfrm>
            <a:prstGeom prst="rect">
              <a:avLst/>
            </a:prstGeom>
          </p:spPr>
        </p:pic>
        <p:pic>
          <p:nvPicPr>
            <p:cNvPr id="9" name="Picture 2" descr="Bilddesig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877" y="908720"/>
              <a:ext cx="2373887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5652120" y="980728"/>
            <a:ext cx="2984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Beam lateral deflection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776332"/>
            <a:ext cx="3779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FFEC0A"/>
                </a:solidFill>
              </a:rPr>
              <a:t>For a discussion of New </a:t>
            </a:r>
            <a:r>
              <a:rPr lang="en-US" sz="1600" i="1" dirty="0">
                <a:solidFill>
                  <a:srgbClr val="FFEC0A"/>
                </a:solidFill>
              </a:rPr>
              <a:t>Ions </a:t>
            </a:r>
            <a:r>
              <a:rPr lang="en-US" sz="1600" i="1" dirty="0" smtClean="0">
                <a:solidFill>
                  <a:srgbClr val="FFEC0A"/>
                </a:solidFill>
              </a:rPr>
              <a:t>in </a:t>
            </a:r>
            <a:r>
              <a:rPr lang="en-US" sz="1600" i="1" dirty="0">
                <a:solidFill>
                  <a:srgbClr val="FFEC0A"/>
                </a:solidFill>
              </a:rPr>
              <a:t>t</a:t>
            </a:r>
            <a:r>
              <a:rPr lang="en-US" sz="1600" i="1" dirty="0" smtClean="0">
                <a:solidFill>
                  <a:srgbClr val="FFEC0A"/>
                </a:solidFill>
              </a:rPr>
              <a:t>herapy: </a:t>
            </a:r>
            <a:r>
              <a:rPr lang="en-US" sz="1600" i="1" dirty="0">
                <a:solidFill>
                  <a:srgbClr val="FFEC0A"/>
                </a:solidFill>
              </a:rPr>
              <a:t> </a:t>
            </a:r>
            <a:r>
              <a:rPr lang="en-US" sz="1600" i="1" dirty="0" smtClean="0">
                <a:solidFill>
                  <a:srgbClr val="FFEC0A"/>
                </a:solidFill>
              </a:rPr>
              <a:t>F. </a:t>
            </a:r>
            <a:r>
              <a:rPr lang="en-US" sz="1600" i="1" dirty="0" err="1" smtClean="0">
                <a:solidFill>
                  <a:srgbClr val="FFEC0A"/>
                </a:solidFill>
              </a:rPr>
              <a:t>Tommasino</a:t>
            </a:r>
            <a:r>
              <a:rPr lang="en-US" sz="1600" i="1" dirty="0">
                <a:solidFill>
                  <a:srgbClr val="FFEC0A"/>
                </a:solidFill>
              </a:rPr>
              <a:t>, </a:t>
            </a:r>
            <a:r>
              <a:rPr lang="en-US" sz="1600" i="1" dirty="0" smtClean="0">
                <a:solidFill>
                  <a:srgbClr val="FFEC0A"/>
                </a:solidFill>
              </a:rPr>
              <a:t>E. </a:t>
            </a:r>
            <a:r>
              <a:rPr lang="en-US" sz="1600" i="1" dirty="0" err="1">
                <a:solidFill>
                  <a:srgbClr val="FFEC0A"/>
                </a:solidFill>
              </a:rPr>
              <a:t>Scifoni</a:t>
            </a:r>
            <a:r>
              <a:rPr lang="en-US" sz="1600" i="1" dirty="0">
                <a:solidFill>
                  <a:srgbClr val="FFEC0A"/>
                </a:solidFill>
              </a:rPr>
              <a:t>, and </a:t>
            </a:r>
            <a:r>
              <a:rPr lang="en-US" sz="1600" i="1" dirty="0" smtClean="0">
                <a:solidFill>
                  <a:srgbClr val="FFEC0A"/>
                </a:solidFill>
              </a:rPr>
              <a:t>M. Durante, Int. J. Particle </a:t>
            </a:r>
          </a:p>
          <a:p>
            <a:r>
              <a:rPr lang="en-US" sz="1600" i="1" dirty="0" err="1" smtClean="0">
                <a:solidFill>
                  <a:srgbClr val="FFEC0A"/>
                </a:solidFill>
              </a:rPr>
              <a:t>Ther</a:t>
            </a:r>
            <a:r>
              <a:rPr lang="en-US" sz="1600" i="1" dirty="0" smtClean="0">
                <a:solidFill>
                  <a:srgbClr val="FFEC0A"/>
                </a:solidFill>
              </a:rPr>
              <a:t>. </a:t>
            </a:r>
            <a:r>
              <a:rPr lang="en-US" sz="1600" i="1" dirty="0">
                <a:solidFill>
                  <a:srgbClr val="FFEC0A"/>
                </a:solidFill>
              </a:rPr>
              <a:t>2015 2:3, 428-438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140968"/>
            <a:ext cx="35482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30000" dirty="0" smtClean="0">
                <a:solidFill>
                  <a:srgbClr val="FFFFFF"/>
                </a:solidFill>
              </a:rPr>
              <a:t>4</a:t>
            </a:r>
            <a:r>
              <a:rPr lang="en-US" sz="1800" dirty="0" smtClean="0">
                <a:solidFill>
                  <a:srgbClr val="FFFFFF"/>
                </a:solidFill>
              </a:rPr>
              <a:t>He (50-300 MeV/u):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negligible fragmentation, higher RBE than protons, but more limited lateral scattering</a:t>
            </a: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baseline="30000" dirty="0" smtClean="0">
                <a:solidFill>
                  <a:srgbClr val="FFFFFF"/>
                </a:solidFill>
              </a:rPr>
              <a:t>16</a:t>
            </a:r>
            <a:r>
              <a:rPr lang="en-US" sz="1800" dirty="0" smtClean="0">
                <a:solidFill>
                  <a:srgbClr val="FFFFFF"/>
                </a:solidFill>
              </a:rPr>
              <a:t>O (100-500 MeV/u):</a:t>
            </a:r>
          </a:p>
          <a:p>
            <a:r>
              <a:rPr lang="en-US" sz="1800" dirty="0" smtClean="0">
                <a:solidFill>
                  <a:srgbClr val="F6E2E3"/>
                </a:solidFill>
              </a:rPr>
              <a:t>to be used in particular case where high-LET is needed</a:t>
            </a:r>
          </a:p>
          <a:p>
            <a:r>
              <a:rPr lang="en-US" sz="1800" dirty="0" err="1" smtClean="0">
                <a:solidFill>
                  <a:srgbClr val="F6E2E3"/>
                </a:solidFill>
              </a:rPr>
              <a:t>hypoxical</a:t>
            </a:r>
            <a:r>
              <a:rPr lang="en-US" sz="1800" dirty="0" smtClean="0">
                <a:solidFill>
                  <a:srgbClr val="F6E2E3"/>
                </a:solidFill>
              </a:rPr>
              <a:t> tumors</a:t>
            </a:r>
            <a:endParaRPr lang="en-US" sz="1800" dirty="0">
              <a:solidFill>
                <a:srgbClr val="F6E2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3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465637"/>
            <a:ext cx="8882743" cy="607106"/>
          </a:xfrm>
        </p:spPr>
        <p:txBody>
          <a:bodyPr>
            <a:noAutofit/>
          </a:bodyPr>
          <a:lstStyle/>
          <a:p>
            <a:r>
              <a:rPr lang="en-US" sz="2800" dirty="0" smtClean="0"/>
              <a:t>New test at Heidelberg with He, C and O beams:</a:t>
            </a:r>
            <a:br>
              <a:rPr lang="en-US" sz="2800" dirty="0" smtClean="0"/>
            </a:br>
            <a:r>
              <a:rPr lang="en-US" sz="2800" dirty="0" smtClean="0"/>
              <a:t>Prompt </a:t>
            </a:r>
            <a:r>
              <a:rPr lang="el-GR" sz="2800" dirty="0" smtClean="0">
                <a:latin typeface="Courier"/>
                <a:cs typeface="Courier"/>
              </a:rPr>
              <a:t>γ</a:t>
            </a:r>
            <a:r>
              <a:rPr lang="en-US" sz="2800" dirty="0" smtClean="0"/>
              <a:t> and Charged particles Detection</a:t>
            </a:r>
            <a:endParaRPr lang="it-IT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" y="1042736"/>
            <a:ext cx="4792785" cy="5630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9231" y="6012001"/>
            <a:ext cx="1681220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LYSO Crystal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4131" y="2361947"/>
            <a:ext cx="21450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11733" y="6228098"/>
            <a:ext cx="83762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77883" y="5089580"/>
            <a:ext cx="1890261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Drift Chamber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160385" y="5305677"/>
            <a:ext cx="83762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5184" y="1837506"/>
            <a:ext cx="841772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Beam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5261" y="2370656"/>
            <a:ext cx="1349693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PMMA Target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11733" y="2512941"/>
            <a:ext cx="853657" cy="7381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/>
          <p:cNvGrpSpPr>
            <a:grpSpLocks/>
          </p:cNvGrpSpPr>
          <p:nvPr/>
        </p:nvGrpSpPr>
        <p:grpSpPr bwMode="auto">
          <a:xfrm rot="5189126">
            <a:off x="720612" y="4118271"/>
            <a:ext cx="3650526" cy="153190"/>
            <a:chOff x="1392" y="1488"/>
            <a:chExt cx="1584" cy="0"/>
          </a:xfrm>
        </p:grpSpPr>
        <p:sp>
          <p:nvSpPr>
            <p:cNvPr id="19" name="Line 5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29231" y="3246911"/>
            <a:ext cx="2122697" cy="132343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Plastic Scintillator for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TOF measurement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34219" y="2835417"/>
            <a:ext cx="1015141" cy="62759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03556" y="417240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p</a:t>
            </a:r>
            <a:endParaRPr lang="it-IT" sz="2000">
              <a:solidFill>
                <a:srgbClr val="00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7" y="2074260"/>
            <a:ext cx="3347864" cy="38030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868144" y="1484784"/>
            <a:ext cx="3275856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</a:rPr>
              <a:t>G. Battistoni, F. Bellini, F. </a:t>
            </a:r>
            <a:r>
              <a:rPr lang="en-US" sz="1600" b="0" dirty="0" err="1">
                <a:solidFill>
                  <a:srgbClr val="000000"/>
                </a:solidFill>
              </a:rPr>
              <a:t>Collamati</a:t>
            </a:r>
            <a:r>
              <a:rPr lang="en-US" sz="1600" b="0" dirty="0">
                <a:solidFill>
                  <a:srgbClr val="000000"/>
                </a:solidFill>
              </a:rPr>
              <a:t>, E. De Lucia, M. Durante</a:t>
            </a:r>
            <a:r>
              <a:rPr lang="en-US" sz="1600" b="0" dirty="0" smtClean="0">
                <a:solidFill>
                  <a:srgbClr val="000000"/>
                </a:solidFill>
              </a:rPr>
              <a:t>, </a:t>
            </a:r>
            <a:r>
              <a:rPr lang="en-US" sz="1600" b="0" dirty="0" err="1" smtClean="0">
                <a:solidFill>
                  <a:srgbClr val="000000"/>
                </a:solidFill>
              </a:rPr>
              <a:t>R.Faccini</a:t>
            </a:r>
            <a:r>
              <a:rPr lang="en-US" sz="1600" b="0" dirty="0">
                <a:solidFill>
                  <a:srgbClr val="000000"/>
                </a:solidFill>
              </a:rPr>
              <a:t>, M. </a:t>
            </a:r>
            <a:r>
              <a:rPr lang="en-US" sz="1600" b="0" dirty="0" err="1">
                <a:solidFill>
                  <a:srgbClr val="000000"/>
                </a:solidFill>
              </a:rPr>
              <a:t>Marafini</a:t>
            </a:r>
            <a:r>
              <a:rPr lang="en-US" sz="1600" b="0" dirty="0">
                <a:solidFill>
                  <a:srgbClr val="000000"/>
                </a:solidFill>
              </a:rPr>
              <a:t>, I. </a:t>
            </a:r>
            <a:r>
              <a:rPr lang="en-US" sz="1600" b="0" dirty="0" err="1">
                <a:solidFill>
                  <a:srgbClr val="000000"/>
                </a:solidFill>
              </a:rPr>
              <a:t>Mattei</a:t>
            </a:r>
            <a:r>
              <a:rPr lang="en-US" sz="1600" b="0" dirty="0">
                <a:solidFill>
                  <a:srgbClr val="000000"/>
                </a:solidFill>
              </a:rPr>
              <a:t>, </a:t>
            </a:r>
            <a:r>
              <a:rPr lang="en-US" sz="1600" b="0" dirty="0" smtClean="0">
                <a:solidFill>
                  <a:srgbClr val="000000"/>
                </a:solidFill>
              </a:rPr>
              <a:t>S</a:t>
            </a:r>
            <a:r>
              <a:rPr lang="en-US" sz="1600" b="0" dirty="0">
                <a:solidFill>
                  <a:srgbClr val="000000"/>
                </a:solidFill>
              </a:rPr>
              <a:t>. </a:t>
            </a:r>
            <a:r>
              <a:rPr lang="en-US" sz="1600" b="0" dirty="0" err="1">
                <a:solidFill>
                  <a:srgbClr val="000000"/>
                </a:solidFill>
              </a:rPr>
              <a:t>Morganti</a:t>
            </a:r>
            <a:r>
              <a:rPr lang="en-US" sz="1600" b="0" dirty="0">
                <a:solidFill>
                  <a:srgbClr val="000000"/>
                </a:solidFill>
              </a:rPr>
              <a:t>, R. </a:t>
            </a:r>
            <a:r>
              <a:rPr lang="en-US" sz="1600" b="0" dirty="0" err="1">
                <a:solidFill>
                  <a:srgbClr val="000000"/>
                </a:solidFill>
              </a:rPr>
              <a:t>Paramatti</a:t>
            </a:r>
            <a:r>
              <a:rPr lang="en-US" sz="1600" b="0" dirty="0" smtClean="0">
                <a:solidFill>
                  <a:srgbClr val="000000"/>
                </a:solidFill>
              </a:rPr>
              <a:t>, V</a:t>
            </a:r>
            <a:r>
              <a:rPr lang="en-US" sz="1600" b="0" dirty="0">
                <a:solidFill>
                  <a:srgbClr val="000000"/>
                </a:solidFill>
              </a:rPr>
              <a:t>. </a:t>
            </a:r>
            <a:r>
              <a:rPr lang="en-US" sz="1600" b="0" dirty="0" err="1">
                <a:solidFill>
                  <a:srgbClr val="000000"/>
                </a:solidFill>
              </a:rPr>
              <a:t>Patera</a:t>
            </a:r>
            <a:r>
              <a:rPr lang="en-US" sz="1600" b="0" dirty="0">
                <a:solidFill>
                  <a:srgbClr val="000000"/>
                </a:solidFill>
              </a:rPr>
              <a:t>, D. </a:t>
            </a:r>
            <a:r>
              <a:rPr lang="en-US" sz="1600" b="0" dirty="0" err="1">
                <a:solidFill>
                  <a:srgbClr val="000000"/>
                </a:solidFill>
              </a:rPr>
              <a:t>Pinci</a:t>
            </a:r>
            <a:r>
              <a:rPr lang="en-US" sz="1600" b="0" dirty="0">
                <a:solidFill>
                  <a:srgbClr val="000000"/>
                </a:solidFill>
              </a:rPr>
              <a:t>,  </a:t>
            </a:r>
            <a:r>
              <a:rPr lang="en-US" sz="1600" b="0" dirty="0" smtClean="0">
                <a:solidFill>
                  <a:srgbClr val="000000"/>
                </a:solidFill>
              </a:rPr>
              <a:t>A. </a:t>
            </a:r>
            <a:r>
              <a:rPr lang="en-US" sz="1600" b="0" dirty="0" err="1" smtClean="0">
                <a:solidFill>
                  <a:srgbClr val="000000"/>
                </a:solidFill>
              </a:rPr>
              <a:t>Rucinski</a:t>
            </a:r>
            <a:r>
              <a:rPr lang="en-US" sz="1600" b="0" dirty="0">
                <a:solidFill>
                  <a:srgbClr val="000000"/>
                </a:solidFill>
              </a:rPr>
              <a:t>, A. </a:t>
            </a:r>
            <a:r>
              <a:rPr lang="en-US" sz="1600" b="0" dirty="0" err="1">
                <a:solidFill>
                  <a:srgbClr val="000000"/>
                </a:solidFill>
              </a:rPr>
              <a:t>Russomando</a:t>
            </a:r>
            <a:r>
              <a:rPr lang="en-US" sz="1600" b="0" dirty="0">
                <a:solidFill>
                  <a:srgbClr val="000000"/>
                </a:solidFill>
              </a:rPr>
              <a:t>, A. </a:t>
            </a:r>
            <a:r>
              <a:rPr lang="en-US" sz="1600" b="0" dirty="0" err="1">
                <a:solidFill>
                  <a:srgbClr val="000000"/>
                </a:solidFill>
              </a:rPr>
              <a:t>Sarti</a:t>
            </a:r>
            <a:r>
              <a:rPr lang="en-US" sz="1600" b="0" dirty="0">
                <a:solidFill>
                  <a:srgbClr val="000000"/>
                </a:solidFill>
              </a:rPr>
              <a:t>, A. </a:t>
            </a:r>
            <a:r>
              <a:rPr lang="en-US" sz="1600" b="0" dirty="0" err="1">
                <a:solidFill>
                  <a:srgbClr val="000000"/>
                </a:solidFill>
              </a:rPr>
              <a:t>Sciubba</a:t>
            </a:r>
            <a:r>
              <a:rPr lang="en-US" sz="1600" b="0" dirty="0" smtClean="0">
                <a:solidFill>
                  <a:srgbClr val="000000"/>
                </a:solidFill>
              </a:rPr>
              <a:t>, M</a:t>
            </a:r>
            <a:r>
              <a:rPr lang="en-US" sz="1600" b="0" dirty="0">
                <a:solidFill>
                  <a:srgbClr val="000000"/>
                </a:solidFill>
              </a:rPr>
              <a:t>. </a:t>
            </a:r>
            <a:r>
              <a:rPr lang="en-US" sz="1600" b="0" dirty="0" err="1">
                <a:solidFill>
                  <a:srgbClr val="000000"/>
                </a:solidFill>
              </a:rPr>
              <a:t>Senzacqua</a:t>
            </a:r>
            <a:r>
              <a:rPr lang="en-US" sz="1600" b="0" dirty="0">
                <a:solidFill>
                  <a:srgbClr val="000000"/>
                </a:solidFill>
              </a:rPr>
              <a:t>, </a:t>
            </a:r>
            <a:r>
              <a:rPr lang="en-US" sz="1600" b="0" dirty="0" smtClean="0">
                <a:solidFill>
                  <a:srgbClr val="000000"/>
                </a:solidFill>
              </a:rPr>
              <a:t>E</a:t>
            </a:r>
            <a:r>
              <a:rPr lang="en-US" sz="1600" b="0" dirty="0">
                <a:solidFill>
                  <a:srgbClr val="000000"/>
                </a:solidFill>
              </a:rPr>
              <a:t>. </a:t>
            </a:r>
            <a:r>
              <a:rPr lang="en-US" sz="1600" b="0" dirty="0" err="1">
                <a:solidFill>
                  <a:srgbClr val="000000"/>
                </a:solidFill>
              </a:rPr>
              <a:t>Solfaroli</a:t>
            </a:r>
            <a:r>
              <a:rPr lang="en-US" sz="1600" b="0" dirty="0">
                <a:solidFill>
                  <a:srgbClr val="000000"/>
                </a:solidFill>
              </a:rPr>
              <a:t> </a:t>
            </a:r>
            <a:r>
              <a:rPr lang="en-US" sz="1600" b="0" dirty="0" err="1">
                <a:solidFill>
                  <a:srgbClr val="000000"/>
                </a:solidFill>
              </a:rPr>
              <a:t>Camillocci</a:t>
            </a:r>
            <a:r>
              <a:rPr lang="en-US" sz="1600" b="0" dirty="0" smtClean="0">
                <a:solidFill>
                  <a:srgbClr val="000000"/>
                </a:solidFill>
              </a:rPr>
              <a:t>, M. </a:t>
            </a:r>
            <a:r>
              <a:rPr lang="en-US" sz="1600" b="0" dirty="0" err="1" smtClean="0">
                <a:solidFill>
                  <a:srgbClr val="000000"/>
                </a:solidFill>
              </a:rPr>
              <a:t>Toppi</a:t>
            </a:r>
            <a:r>
              <a:rPr lang="en-US" sz="1600" b="0" dirty="0">
                <a:solidFill>
                  <a:srgbClr val="000000"/>
                </a:solidFill>
              </a:rPr>
              <a:t>, G. </a:t>
            </a:r>
            <a:r>
              <a:rPr lang="en-US" sz="1600" b="0" dirty="0" err="1">
                <a:solidFill>
                  <a:srgbClr val="000000"/>
                </a:solidFill>
              </a:rPr>
              <a:t>Traini</a:t>
            </a:r>
            <a:r>
              <a:rPr lang="en-US" sz="1600" b="0" dirty="0">
                <a:solidFill>
                  <a:srgbClr val="000000"/>
                </a:solidFill>
              </a:rPr>
              <a:t>, </a:t>
            </a:r>
            <a:r>
              <a:rPr lang="en-US" sz="1600" b="0" dirty="0" smtClean="0">
                <a:solidFill>
                  <a:srgbClr val="000000"/>
                </a:solidFill>
              </a:rPr>
              <a:t>C. </a:t>
            </a:r>
            <a:r>
              <a:rPr lang="en-US" sz="1600" b="0" dirty="0" err="1" smtClean="0">
                <a:solidFill>
                  <a:srgbClr val="000000"/>
                </a:solidFill>
              </a:rPr>
              <a:t>Voena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7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myFantasticPl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2317" y="1178589"/>
            <a:ext cx="6022469" cy="4076995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423831" y="-226074"/>
            <a:ext cx="8296339" cy="1169521"/>
          </a:xfrm>
          <a:prstGeom prst="rect">
            <a:avLst/>
          </a:prstGeom>
        </p:spPr>
        <p:txBody>
          <a:bodyPr/>
          <a:lstStyle/>
          <a:p>
            <a:r>
              <a:rPr sz="3200" dirty="0"/>
              <a:t>Prompt 𝛾 </a:t>
            </a:r>
            <a:r>
              <a:rPr sz="3200" dirty="0" smtClean="0"/>
              <a:t>fluxes</a:t>
            </a:r>
            <a:r>
              <a:rPr lang="en-US" sz="3200" dirty="0" smtClean="0"/>
              <a:t> (total absorption of primary in target)</a:t>
            </a:r>
            <a:endParaRPr sz="3200" dirty="0"/>
          </a:p>
        </p:txBody>
      </p:sp>
      <p:sp>
        <p:nvSpPr>
          <p:cNvPr id="265" name="Shape 265"/>
          <p:cNvSpPr/>
          <p:nvPr/>
        </p:nvSpPr>
        <p:spPr>
          <a:xfrm>
            <a:off x="6012160" y="3484459"/>
            <a:ext cx="3131840" cy="2863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6111" tIns="46111" rIns="46111" bIns="46111" anchor="ctr">
            <a:spAutoFit/>
          </a:bodyPr>
          <a:lstStyle/>
          <a:p>
            <a:pPr defTabSz="530278">
              <a:defRPr sz="2400">
                <a:latin typeface="Perpetua"/>
                <a:ea typeface="Perpetua"/>
                <a:cs typeface="Perpetua"/>
                <a:sym typeface="Perpetua"/>
              </a:defRPr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From t</a:t>
            </a:r>
            <a:r>
              <a:rPr sz="1800" dirty="0" smtClean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number of He, C and O primaries needed to deliver 1Gy dose to a tumor volume of ~120 cm</a:t>
            </a:r>
            <a:r>
              <a:rPr sz="1800" baseline="31999" dirty="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(in ~40 slices), we evaluated an </a:t>
            </a:r>
            <a:r>
              <a:rPr sz="1800" dirty="0">
                <a:solidFill>
                  <a:srgbClr val="FFEC0A"/>
                </a:solidFill>
                <a:latin typeface="Arial"/>
                <a:cs typeface="Arial"/>
              </a:rPr>
              <a:t>achievable resolution on the beam range estimation of  ~ 2-3 mm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for a treatment using the IBA slit camera as photon </a:t>
            </a:r>
            <a:r>
              <a:rPr sz="1800" dirty="0" smtClean="0">
                <a:solidFill>
                  <a:srgbClr val="FFFFFF"/>
                </a:solidFill>
                <a:latin typeface="Arial"/>
                <a:cs typeface="Arial"/>
              </a:rPr>
              <a:t>detector </a:t>
            </a:r>
            <a:r>
              <a:rPr sz="1400" baseline="31999" dirty="0" smtClean="0">
                <a:solidFill>
                  <a:srgbClr val="FFFFFF"/>
                </a:solidFill>
                <a:latin typeface="Arial"/>
                <a:cs typeface="Arial"/>
              </a:rPr>
              <a:t>[4] </a:t>
            </a:r>
            <a:r>
              <a:rPr sz="18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179512" y="5733256"/>
            <a:ext cx="4758300" cy="945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1499" tIns="41500" rIns="41499" bIns="41500">
            <a:spAutoFit/>
          </a:bodyPr>
          <a:lstStyle/>
          <a:p>
            <a:pPr>
              <a:defRPr>
                <a:latin typeface="Perpetua"/>
                <a:ea typeface="Perpetua"/>
                <a:cs typeface="Perpetua"/>
                <a:sym typeface="Perpetua"/>
              </a:defRPr>
            </a:pPr>
            <a:r>
              <a:rPr sz="1400" i="1" dirty="0">
                <a:solidFill>
                  <a:schemeClr val="tx1"/>
                </a:solidFill>
                <a:latin typeface="Arial"/>
                <a:cs typeface="Arial"/>
              </a:rPr>
              <a:t>[1] LYSO Mattei I et al., Jour. of Inst. 10, P10034 (2015). </a:t>
            </a:r>
          </a:p>
          <a:p>
            <a:pPr>
              <a:defRPr>
                <a:latin typeface="Perpetua"/>
                <a:ea typeface="Perpetua"/>
                <a:cs typeface="Perpetua"/>
                <a:sym typeface="Perpetua"/>
              </a:defRPr>
            </a:pPr>
            <a:r>
              <a:rPr sz="1400" i="1" dirty="0">
                <a:solidFill>
                  <a:schemeClr val="tx1"/>
                </a:solidFill>
                <a:latin typeface="Arial"/>
                <a:cs typeface="Arial"/>
              </a:rPr>
              <a:t>[2] BaF, submitted to Phys. Med. Biol. </a:t>
            </a:r>
          </a:p>
          <a:p>
            <a:pPr>
              <a:defRPr>
                <a:latin typeface="Perpetua"/>
                <a:ea typeface="Perpetua"/>
                <a:cs typeface="Perpetua"/>
                <a:sym typeface="Perpetua"/>
              </a:defRPr>
            </a:pPr>
            <a:r>
              <a:rPr sz="1400" i="1" dirty="0">
                <a:solidFill>
                  <a:schemeClr val="tx1"/>
                </a:solidFill>
                <a:latin typeface="Arial"/>
                <a:cs typeface="Arial"/>
              </a:rPr>
              <a:t>[3] Pinto M et al., Phys. Med. Biol. 60, 565–594 (2015).</a:t>
            </a:r>
          </a:p>
          <a:p>
            <a:pPr>
              <a:defRPr>
                <a:latin typeface="Perpetua"/>
                <a:ea typeface="Perpetua"/>
                <a:cs typeface="Perpetua"/>
                <a:sym typeface="Perpetua"/>
              </a:defRPr>
            </a:pPr>
            <a:r>
              <a:rPr sz="1400" i="1" dirty="0">
                <a:solidFill>
                  <a:schemeClr val="tx1"/>
                </a:solidFill>
                <a:latin typeface="Arial"/>
                <a:cs typeface="Arial"/>
              </a:rPr>
              <a:t>[4] Smeets et al., Phys. Med. Biol. 57, 3371 (2012). </a:t>
            </a:r>
          </a:p>
        </p:txBody>
      </p:sp>
      <p:sp>
        <p:nvSpPr>
          <p:cNvPr id="268" name="Shape 268"/>
          <p:cNvSpPr/>
          <p:nvPr/>
        </p:nvSpPr>
        <p:spPr>
          <a:xfrm>
            <a:off x="2437645" y="1624888"/>
            <a:ext cx="875388" cy="277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111" tIns="46111" rIns="46111" bIns="46111" anchor="ctr">
            <a:spAutoFit/>
          </a:bodyPr>
          <a:lstStyle>
            <a:lvl1pPr marL="40639" marR="40639" defTabSz="449262">
              <a:lnSpc>
                <a:spcPct val="100000"/>
              </a:lnSpc>
              <a:defRPr b="1">
                <a:solidFill>
                  <a:srgbClr val="A7A7A7"/>
                </a:solidFill>
                <a:uFill>
                  <a:solidFill>
                    <a:srgbClr val="000000"/>
                  </a:solidFill>
                </a:u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preliminary</a:t>
            </a:r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l="13595" t="53295" r="66700"/>
          <a:stretch>
            <a:fillRect/>
          </a:stretch>
        </p:blipFill>
        <p:spPr>
          <a:xfrm>
            <a:off x="7020272" y="908720"/>
            <a:ext cx="1361786" cy="21827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48"/>
          <p:cNvSpPr/>
          <p:nvPr/>
        </p:nvSpPr>
        <p:spPr>
          <a:xfrm flipH="1" flipV="1">
            <a:off x="7989168" y="1407675"/>
            <a:ext cx="574151" cy="994041"/>
          </a:xfrm>
          <a:prstGeom prst="line">
            <a:avLst/>
          </a:prstGeom>
          <a:ln w="25400">
            <a:solidFill>
              <a:srgbClr val="941751"/>
            </a:solidFill>
            <a:prstDash val="sysDot"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1499" tIns="41500" rIns="41499" bIns="41500"/>
          <a:lstStyle/>
          <a:p>
            <a:pPr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Shape 249"/>
          <p:cNvSpPr/>
          <p:nvPr/>
        </p:nvSpPr>
        <p:spPr>
          <a:xfrm>
            <a:off x="8480547" y="1772816"/>
            <a:ext cx="652925" cy="2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1499" tIns="41500" rIns="41499" bIns="41500">
            <a:spAutoFit/>
          </a:bodyPr>
          <a:lstStyle>
            <a:lvl1pPr>
              <a:defRPr b="1">
                <a:solidFill>
                  <a:srgbClr val="941751"/>
                </a:solidFill>
              </a:defRPr>
            </a:lvl1pPr>
          </a:lstStyle>
          <a:p>
            <a:r>
              <a:rPr dirty="0"/>
              <a:t>φ = 60°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TOFcorr38ref_He90deg_all_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560" y="1052736"/>
            <a:ext cx="4271936" cy="410445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292631"/>
          </a:xfrm>
          <a:prstGeom prst="rect">
            <a:avLst/>
          </a:prstGeom>
        </p:spPr>
        <p:txBody>
          <a:bodyPr/>
          <a:lstStyle/>
          <a:p>
            <a:r>
              <a:rPr dirty="0" smtClean="0"/>
              <a:t>Charged</a:t>
            </a:r>
            <a:r>
              <a:rPr lang="en-US" dirty="0" smtClean="0"/>
              <a:t> particle</a:t>
            </a:r>
            <a:r>
              <a:rPr dirty="0" smtClean="0"/>
              <a:t> production</a:t>
            </a:r>
            <a:r>
              <a:rPr lang="en-US" dirty="0" smtClean="0"/>
              <a:t> at large angle</a:t>
            </a:r>
            <a:endParaRPr dirty="0"/>
          </a:p>
        </p:txBody>
      </p:sp>
      <p:sp>
        <p:nvSpPr>
          <p:cNvPr id="152" name="Shape 152"/>
          <p:cNvSpPr/>
          <p:nvPr/>
        </p:nvSpPr>
        <p:spPr>
          <a:xfrm>
            <a:off x="2254309" y="1838895"/>
            <a:ext cx="1669619" cy="36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9" tIns="41500" rIns="41499" bIns="41500"/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pPr>
              <a:defRPr baseline="31999"/>
            </a:pPr>
            <a:r>
              <a:rPr sz="2000" baseline="0" dirty="0"/>
              <a:t>He beam</a:t>
            </a:r>
          </a:p>
        </p:txBody>
      </p:sp>
      <p:sp>
        <p:nvSpPr>
          <p:cNvPr id="153" name="Shape 153"/>
          <p:cNvSpPr/>
          <p:nvPr/>
        </p:nvSpPr>
        <p:spPr>
          <a:xfrm>
            <a:off x="2771800" y="2204864"/>
            <a:ext cx="928417" cy="422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9" tIns="41500" rIns="41499" bIns="41500"/>
          <a:lstStyle/>
          <a:p>
            <a:r>
              <a:rPr sz="2000" dirty="0"/>
              <a:t>90°</a:t>
            </a:r>
          </a:p>
        </p:txBody>
      </p:sp>
      <p:sp>
        <p:nvSpPr>
          <p:cNvPr id="154" name="Shape 154"/>
          <p:cNvSpPr/>
          <p:nvPr/>
        </p:nvSpPr>
        <p:spPr>
          <a:xfrm>
            <a:off x="1331640" y="1484784"/>
            <a:ext cx="1525595" cy="39158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1499" tIns="41500" rIns="41499" bIns="41500">
            <a:spAutoFit/>
          </a:bodyPr>
          <a:lstStyle>
            <a:lvl1pPr>
              <a:defRPr b="1"/>
            </a:lvl1pPr>
          </a:lstStyle>
          <a:p>
            <a:r>
              <a:rPr sz="2000" dirty="0"/>
              <a:t>p    d   t</a:t>
            </a:r>
          </a:p>
        </p:txBody>
      </p:sp>
      <p:sp>
        <p:nvSpPr>
          <p:cNvPr id="157" name="Shape 157"/>
          <p:cNvSpPr/>
          <p:nvPr/>
        </p:nvSpPr>
        <p:spPr>
          <a:xfrm>
            <a:off x="2483768" y="1412776"/>
            <a:ext cx="1490941" cy="40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111" tIns="46111" rIns="46111" bIns="46111" anchor="ctr">
            <a:spAutoFit/>
          </a:bodyPr>
          <a:lstStyle>
            <a:lvl1pPr marL="40639" marR="40639" defTabSz="449262">
              <a:lnSpc>
                <a:spcPct val="100000"/>
              </a:lnSpc>
              <a:defRPr b="1">
                <a:solidFill>
                  <a:srgbClr val="A7A7A7"/>
                </a:solidFill>
                <a:uFill>
                  <a:solidFill>
                    <a:srgbClr val="000000"/>
                  </a:solidFill>
                </a:u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rPr sz="2000" dirty="0">
                <a:solidFill>
                  <a:srgbClr val="00FF00"/>
                </a:solidFill>
                <a:latin typeface="Arial"/>
                <a:cs typeface="Arial"/>
              </a:rPr>
              <a:t>preliminary</a:t>
            </a:r>
          </a:p>
        </p:txBody>
      </p:sp>
      <p:pic>
        <p:nvPicPr>
          <p:cNvPr id="4" name="Picture 3" descr="FiguraBeam_Batti_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36872"/>
            <a:ext cx="3441700" cy="2819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/>
          <p:cNvSpPr txBox="1"/>
          <p:nvPr/>
        </p:nvSpPr>
        <p:spPr>
          <a:xfrm>
            <a:off x="683568" y="1052736"/>
            <a:ext cx="1661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Particle ID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3707740"/>
            <a:ext cx="418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EC0A"/>
                </a:solidFill>
              </a:rPr>
              <a:t>Detection angle and space resolution</a:t>
            </a:r>
            <a:endParaRPr lang="en-US" sz="1800" dirty="0">
              <a:solidFill>
                <a:srgbClr val="FFEC0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5805264"/>
            <a:ext cx="4248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Typically, at HIT or CNAO, a </a:t>
            </a:r>
            <a:r>
              <a:rPr lang="en-US" sz="1600" baseline="30000" dirty="0" smtClean="0">
                <a:solidFill>
                  <a:schemeClr val="tx1"/>
                </a:solidFill>
              </a:rPr>
              <a:t>12</a:t>
            </a:r>
            <a:r>
              <a:rPr lang="en-US" sz="1600" dirty="0" smtClean="0">
                <a:solidFill>
                  <a:schemeClr val="tx1"/>
                </a:solidFill>
              </a:rPr>
              <a:t>C Beam at 200 MeV/u has a FWHM ~ 0.8 cm at the </a:t>
            </a:r>
            <a:r>
              <a:rPr lang="en-US" sz="1600" dirty="0" err="1" smtClean="0">
                <a:solidFill>
                  <a:schemeClr val="tx1"/>
                </a:solidFill>
              </a:rPr>
              <a:t>isocenter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 descr="12165_10202360377983969_1266486925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20688"/>
            <a:ext cx="3899925" cy="29249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2397" y="1988840"/>
            <a:ext cx="7152367" cy="4869160"/>
            <a:chOff x="332397" y="1988840"/>
            <a:chExt cx="7152367" cy="4869160"/>
          </a:xfrm>
        </p:grpSpPr>
        <p:grpSp>
          <p:nvGrpSpPr>
            <p:cNvPr id="4" name="Group 3"/>
            <p:cNvGrpSpPr/>
            <p:nvPr/>
          </p:nvGrpSpPr>
          <p:grpSpPr>
            <a:xfrm>
              <a:off x="332397" y="1988840"/>
              <a:ext cx="7152367" cy="4869160"/>
              <a:chOff x="332397" y="1988840"/>
              <a:chExt cx="7152367" cy="4869160"/>
            </a:xfrm>
          </p:grpSpPr>
          <p:pic>
            <p:nvPicPr>
              <p:cNvPr id="2" name="Picture 1" descr="fluxes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2" t="308" r="-1432" b="-308"/>
              <a:stretch/>
            </p:blipFill>
            <p:spPr>
              <a:xfrm rot="5400000">
                <a:off x="1474001" y="847236"/>
                <a:ext cx="4869160" cy="7152367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187624" y="3212976"/>
                <a:ext cx="12747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aseline="30000" dirty="0" smtClean="0"/>
                  <a:t>4</a:t>
                </a:r>
                <a:r>
                  <a:rPr lang="en-US" sz="1600" dirty="0" smtClean="0"/>
                  <a:t>He 90 </a:t>
                </a:r>
                <a:r>
                  <a:rPr lang="en-US" sz="1600" dirty="0" err="1" smtClean="0"/>
                  <a:t>deg</a:t>
                </a:r>
                <a:endParaRPr lang="en-US" sz="16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259632" y="4869160"/>
                <a:ext cx="1236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aseline="30000" dirty="0" smtClean="0">
                    <a:solidFill>
                      <a:srgbClr val="FF0000"/>
                    </a:solidFill>
                  </a:rPr>
                  <a:t>4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He 60 </a:t>
                </a:r>
                <a:r>
                  <a:rPr lang="en-US" sz="1600" dirty="0" err="1" smtClean="0">
                    <a:solidFill>
                      <a:srgbClr val="FF0000"/>
                    </a:solidFill>
                  </a:rPr>
                  <a:t>deg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627784" y="5373216"/>
                <a:ext cx="11849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aseline="30000" dirty="0" smtClean="0">
                    <a:solidFill>
                      <a:srgbClr val="00FF00"/>
                    </a:solidFill>
                  </a:rPr>
                  <a:t>12</a:t>
                </a:r>
                <a:r>
                  <a:rPr lang="en-US" sz="1600" dirty="0" smtClean="0">
                    <a:solidFill>
                      <a:srgbClr val="00FF00"/>
                    </a:solidFill>
                  </a:rPr>
                  <a:t>C 90 </a:t>
                </a:r>
                <a:r>
                  <a:rPr lang="en-US" sz="1600" dirty="0" err="1" smtClean="0">
                    <a:solidFill>
                      <a:srgbClr val="00FF00"/>
                    </a:solidFill>
                  </a:rPr>
                  <a:t>deg</a:t>
                </a:r>
                <a:endParaRPr lang="en-US" sz="1600" dirty="0">
                  <a:solidFill>
                    <a:srgbClr val="00FF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860032" y="4293096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aseline="30000" dirty="0" smtClean="0">
                    <a:solidFill>
                      <a:srgbClr val="0000FF"/>
                    </a:solidFill>
                  </a:rPr>
                  <a:t>16</a:t>
                </a:r>
                <a:r>
                  <a:rPr lang="en-US" sz="1600" dirty="0" smtClean="0">
                    <a:solidFill>
                      <a:srgbClr val="0000FF"/>
                    </a:solidFill>
                  </a:rPr>
                  <a:t>O 90 </a:t>
                </a:r>
                <a:r>
                  <a:rPr lang="en-US" sz="1600" dirty="0" err="1" smtClean="0">
                    <a:solidFill>
                      <a:srgbClr val="0000FF"/>
                    </a:solidFill>
                  </a:rPr>
                  <a:t>deg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923928" y="2564904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aseline="30000" dirty="0" smtClean="0">
                    <a:solidFill>
                      <a:srgbClr val="D14DE3"/>
                    </a:solidFill>
                  </a:rPr>
                  <a:t>16</a:t>
                </a:r>
                <a:r>
                  <a:rPr lang="en-US" sz="1600" dirty="0" smtClean="0">
                    <a:solidFill>
                      <a:srgbClr val="D14DE3"/>
                    </a:solidFill>
                  </a:rPr>
                  <a:t>O 60 </a:t>
                </a:r>
                <a:r>
                  <a:rPr lang="en-US" sz="1600" dirty="0" err="1" smtClean="0">
                    <a:solidFill>
                      <a:srgbClr val="D14DE3"/>
                    </a:solidFill>
                  </a:rPr>
                  <a:t>deg</a:t>
                </a:r>
                <a:endParaRPr lang="en-US" sz="1600" dirty="0">
                  <a:solidFill>
                    <a:srgbClr val="D14DE3"/>
                  </a:solidFill>
                </a:endParaRPr>
              </a:p>
            </p:txBody>
          </p:sp>
        </p:grpSp>
        <p:sp>
          <p:nvSpPr>
            <p:cNvPr id="189" name="Shape 189"/>
            <p:cNvSpPr/>
            <p:nvPr/>
          </p:nvSpPr>
          <p:spPr>
            <a:xfrm>
              <a:off x="1475656" y="2420888"/>
              <a:ext cx="1503765" cy="400899"/>
            </a:xfrm>
            <a:prstGeom prst="rect">
              <a:avLst/>
            </a:prstGeom>
            <a:ln w="12700">
              <a:solidFill>
                <a:schemeClr val="bg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6111" tIns="46111" rIns="46111" bIns="46111" anchor="ctr">
              <a:spAutoFit/>
            </a:bodyPr>
            <a:lstStyle>
              <a:lvl1pPr marL="40639" marR="40639" defTabSz="449262">
                <a:lnSpc>
                  <a:spcPct val="100000"/>
                </a:lnSpc>
                <a:defRPr b="1">
                  <a:solidFill>
                    <a:srgbClr val="A7A7A7"/>
                  </a:solidFill>
                  <a:uFill>
                    <a:solidFill>
                      <a:srgbClr val="000000"/>
                    </a:solidFill>
                  </a:uFill>
                  <a:latin typeface="Perpetua"/>
                  <a:ea typeface="Perpetua"/>
                  <a:cs typeface="Perpetua"/>
                  <a:sym typeface="Perpetua"/>
                </a:defRPr>
              </a:lvl1pPr>
            </a:lstStyle>
            <a:p>
              <a:r>
                <a:rPr lang="en-US" sz="2000" dirty="0" smtClean="0">
                  <a:solidFill>
                    <a:schemeClr val="bg2"/>
                  </a:solidFill>
                  <a:latin typeface="Arial"/>
                  <a:cs typeface="Arial"/>
                </a:rPr>
                <a:t>P</a:t>
              </a:r>
              <a:r>
                <a:rPr sz="2000" dirty="0" smtClean="0">
                  <a:solidFill>
                    <a:schemeClr val="bg2"/>
                  </a:solidFill>
                  <a:latin typeface="Arial"/>
                  <a:cs typeface="Arial"/>
                </a:rPr>
                <a:t>reliminary</a:t>
              </a:r>
              <a:endParaRPr sz="20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60" name="image10.png" descr="xypmma_cut_tof_cut_He145red_He125green_He102violet_at90deg_norm2maxHe145.pdf"/>
          <p:cNvPicPr>
            <a:picLocks/>
          </p:cNvPicPr>
          <p:nvPr/>
        </p:nvPicPr>
        <p:blipFill>
          <a:blip r:embed="rId4">
            <a:extLst/>
          </a:blip>
          <a:srcRect r="21105"/>
          <a:stretch>
            <a:fillRect/>
          </a:stretch>
        </p:blipFill>
        <p:spPr>
          <a:xfrm>
            <a:off x="4723349" y="897605"/>
            <a:ext cx="4332267" cy="288959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964488" cy="1169521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/>
              <a:t>Charged Particle Production and </a:t>
            </a:r>
            <a:r>
              <a:rPr sz="3200" dirty="0" smtClean="0"/>
              <a:t>BP </a:t>
            </a:r>
            <a:r>
              <a:rPr sz="3200" dirty="0"/>
              <a:t>monitoring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4294967295"/>
          </p:nvPr>
        </p:nvSpPr>
        <p:spPr>
          <a:xfrm>
            <a:off x="8922500" y="6506839"/>
            <a:ext cx="117157" cy="265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3000" tIns="41500" rIns="83000" bIns="41500"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163" name="image9.pdf" descr="xpmma_cut_tof_cut_He145red_He125green_He102violet_at90deg_norm2maxHe145.pdf"/>
          <p:cNvPicPr>
            <a:picLocks noChangeAspect="1"/>
          </p:cNvPicPr>
          <p:nvPr/>
        </p:nvPicPr>
        <p:blipFill>
          <a:blip r:embed="rId5">
            <a:extLst/>
          </a:blip>
          <a:srcRect t="6150" r="28389"/>
          <a:stretch>
            <a:fillRect/>
          </a:stretch>
        </p:blipFill>
        <p:spPr>
          <a:xfrm>
            <a:off x="4716016" y="3813674"/>
            <a:ext cx="3989208" cy="245991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8146266" y="6051043"/>
            <a:ext cx="649925" cy="283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9" tIns="41500" rIns="41499" bIns="41500">
            <a:spAutoFit/>
          </a:bodyPr>
          <a:lstStyle>
            <a:lvl1pPr defTabSz="914400">
              <a:lnSpc>
                <a:spcPct val="100000"/>
              </a:lnSpc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300"/>
              <a:t>Z (cm)</a:t>
            </a:r>
          </a:p>
        </p:txBody>
      </p:sp>
      <p:sp>
        <p:nvSpPr>
          <p:cNvPr id="165" name="Shape 165"/>
          <p:cNvSpPr/>
          <p:nvPr/>
        </p:nvSpPr>
        <p:spPr>
          <a:xfrm>
            <a:off x="8385478" y="3551548"/>
            <a:ext cx="649925" cy="283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9" tIns="41500" rIns="41499" bIns="41500">
            <a:spAutoFit/>
          </a:bodyPr>
          <a:lstStyle>
            <a:lvl1pPr defTabSz="914400">
              <a:lnSpc>
                <a:spcPct val="100000"/>
              </a:lnSpc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300"/>
              <a:t>Z (cm)</a:t>
            </a:r>
          </a:p>
        </p:txBody>
      </p:sp>
      <p:sp>
        <p:nvSpPr>
          <p:cNvPr id="166" name="Shape 166"/>
          <p:cNvSpPr/>
          <p:nvPr/>
        </p:nvSpPr>
        <p:spPr>
          <a:xfrm rot="16200000">
            <a:off x="4086920" y="4156571"/>
            <a:ext cx="1734987" cy="283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9" tIns="41500" rIns="41499" bIns="41500">
            <a:spAutoFit/>
          </a:bodyPr>
          <a:lstStyle>
            <a:lvl1pPr defTabSz="914400">
              <a:lnSpc>
                <a:spcPct val="100000"/>
              </a:lnSpc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300"/>
              <a:t># of tracks/0.4 cm</a:t>
            </a:r>
          </a:p>
        </p:txBody>
      </p:sp>
      <p:sp>
        <p:nvSpPr>
          <p:cNvPr id="167" name="Shape 167"/>
          <p:cNvSpPr/>
          <p:nvPr/>
        </p:nvSpPr>
        <p:spPr>
          <a:xfrm>
            <a:off x="7508654" y="4485400"/>
            <a:ext cx="1" cy="1532285"/>
          </a:xfrm>
          <a:prstGeom prst="line">
            <a:avLst/>
          </a:prstGeom>
          <a:ln w="57150">
            <a:solidFill>
              <a:srgbClr val="000000"/>
            </a:solidFill>
            <a:prstDash val="sysDash"/>
            <a:bevel/>
          </a:ln>
        </p:spPr>
        <p:txBody>
          <a:bodyPr lIns="41499" tIns="41500" rIns="41499" bIns="41500"/>
          <a:lstStyle/>
          <a:p>
            <a:pPr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7637129" y="4667576"/>
            <a:ext cx="294804" cy="2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1499" tIns="41500" rIns="41499" bIns="41500">
            <a:spAutoFit/>
          </a:bodyPr>
          <a:lstStyle>
            <a:lvl1pPr defTabSz="914400">
              <a:lnSpc>
                <a:spcPct val="100000"/>
              </a:lnSpc>
              <a:defRPr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BP</a:t>
            </a:r>
          </a:p>
        </p:txBody>
      </p:sp>
      <p:sp>
        <p:nvSpPr>
          <p:cNvPr id="169" name="Shape 169"/>
          <p:cNvSpPr/>
          <p:nvPr/>
        </p:nvSpPr>
        <p:spPr>
          <a:xfrm rot="16200000">
            <a:off x="4625184" y="1374860"/>
            <a:ext cx="649652" cy="283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9" tIns="41500" rIns="41499" bIns="41500">
            <a:spAutoFit/>
          </a:bodyPr>
          <a:lstStyle>
            <a:lvl1pPr defTabSz="914400">
              <a:lnSpc>
                <a:spcPct val="100000"/>
              </a:lnSpc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300"/>
              <a:t>Y (cm)</a:t>
            </a:r>
          </a:p>
        </p:txBody>
      </p:sp>
      <p:sp>
        <p:nvSpPr>
          <p:cNvPr id="170" name="Shape 170"/>
          <p:cNvSpPr/>
          <p:nvPr/>
        </p:nvSpPr>
        <p:spPr>
          <a:xfrm>
            <a:off x="8343663" y="1061363"/>
            <a:ext cx="883937" cy="187842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1499" tIns="41500" rIns="41499" bIns="41500"/>
          <a:lstStyle/>
          <a:p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8240912" y="1615688"/>
            <a:ext cx="144103" cy="124836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1499" tIns="41500" rIns="41499" bIns="41500" anchor="ctr"/>
          <a:lstStyle/>
          <a:p>
            <a:pPr algn="ctr" defTabSz="830001"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8240912" y="1807742"/>
            <a:ext cx="144103" cy="124836"/>
          </a:xfrm>
          <a:prstGeom prst="rect">
            <a:avLst/>
          </a:prstGeom>
          <a:solidFill>
            <a:srgbClr val="00E600"/>
          </a:solidFill>
          <a:ln w="12700">
            <a:miter lim="400000"/>
          </a:ln>
        </p:spPr>
        <p:txBody>
          <a:bodyPr lIns="41499" tIns="41500" rIns="41499" bIns="41500" anchor="ctr"/>
          <a:lstStyle/>
          <a:p>
            <a:pPr algn="ctr" defTabSz="830001"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8242839" y="2002271"/>
            <a:ext cx="144103" cy="124836"/>
          </a:xfrm>
          <a:prstGeom prst="rect">
            <a:avLst/>
          </a:prstGeom>
          <a:solidFill>
            <a:srgbClr val="7837FF"/>
          </a:solidFill>
          <a:ln w="12700">
            <a:miter lim="400000"/>
          </a:ln>
        </p:spPr>
        <p:txBody>
          <a:bodyPr lIns="41499" tIns="41500" rIns="41499" bIns="41500" anchor="ctr"/>
          <a:lstStyle/>
          <a:p>
            <a:pPr algn="ctr" defTabSz="830001"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8471475" y="1538865"/>
            <a:ext cx="751746" cy="26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9" tIns="41500" rIns="41499" bIns="41500"/>
          <a:lstStyle>
            <a:lvl1pPr defTabSz="914400">
              <a:lnSpc>
                <a:spcPct val="100000"/>
              </a:lnSpc>
              <a:defRPr sz="16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500"/>
              <a:t>He 145</a:t>
            </a:r>
          </a:p>
        </p:txBody>
      </p:sp>
      <p:sp>
        <p:nvSpPr>
          <p:cNvPr id="175" name="Shape 175"/>
          <p:cNvSpPr/>
          <p:nvPr/>
        </p:nvSpPr>
        <p:spPr>
          <a:xfrm>
            <a:off x="8473401" y="1723235"/>
            <a:ext cx="747893" cy="26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9" tIns="41500" rIns="41499" bIns="41500"/>
          <a:lstStyle>
            <a:lvl1pPr defTabSz="914400">
              <a:lnSpc>
                <a:spcPct val="100000"/>
              </a:lnSpc>
              <a:defRPr sz="16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500"/>
              <a:t>He 125</a:t>
            </a:r>
          </a:p>
        </p:txBody>
      </p:sp>
      <p:sp>
        <p:nvSpPr>
          <p:cNvPr id="176" name="Shape 176"/>
          <p:cNvSpPr/>
          <p:nvPr/>
        </p:nvSpPr>
        <p:spPr>
          <a:xfrm>
            <a:off x="8475327" y="1917207"/>
            <a:ext cx="744041" cy="26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9" tIns="41500" rIns="41499" bIns="41500"/>
          <a:lstStyle>
            <a:lvl1pPr defTabSz="914400">
              <a:lnSpc>
                <a:spcPct val="100000"/>
              </a:lnSpc>
              <a:defRPr sz="16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500"/>
              <a:t>He 102</a:t>
            </a:r>
          </a:p>
        </p:txBody>
      </p:sp>
      <p:sp>
        <p:nvSpPr>
          <p:cNvPr id="177" name="Shape 177"/>
          <p:cNvSpPr/>
          <p:nvPr/>
        </p:nvSpPr>
        <p:spPr>
          <a:xfrm>
            <a:off x="7473765" y="1160023"/>
            <a:ext cx="1" cy="2325363"/>
          </a:xfrm>
          <a:prstGeom prst="line">
            <a:avLst/>
          </a:prstGeom>
          <a:ln w="57150">
            <a:solidFill>
              <a:srgbClr val="000000"/>
            </a:solidFill>
            <a:prstDash val="sysDash"/>
            <a:bevel/>
          </a:ln>
        </p:spPr>
        <p:txBody>
          <a:bodyPr lIns="41499" tIns="41500" rIns="41499" bIns="41500"/>
          <a:lstStyle/>
          <a:p>
            <a:pPr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7637129" y="1534329"/>
            <a:ext cx="294804" cy="2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1499" tIns="41500" rIns="41499" bIns="41500">
            <a:spAutoFit/>
          </a:bodyPr>
          <a:lstStyle>
            <a:lvl1pPr defTabSz="914400">
              <a:lnSpc>
                <a:spcPct val="100000"/>
              </a:lnSpc>
              <a:defRPr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BP</a:t>
            </a:r>
          </a:p>
        </p:txBody>
      </p:sp>
      <p:sp>
        <p:nvSpPr>
          <p:cNvPr id="179" name="Shape 179"/>
          <p:cNvSpPr/>
          <p:nvPr/>
        </p:nvSpPr>
        <p:spPr>
          <a:xfrm>
            <a:off x="6817428" y="4473752"/>
            <a:ext cx="861639" cy="1532286"/>
          </a:xfrm>
          <a:prstGeom prst="rect">
            <a:avLst/>
          </a:prstGeom>
          <a:solidFill>
            <a:srgbClr val="942192">
              <a:alpha val="20000"/>
            </a:srgbClr>
          </a:solidFill>
          <a:ln w="12700">
            <a:miter lim="400000"/>
          </a:ln>
        </p:spPr>
        <p:txBody>
          <a:bodyPr lIns="41499" tIns="41500" rIns="41499" bIns="41500"/>
          <a:lstStyle/>
          <a:p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6525978" y="4816126"/>
            <a:ext cx="1153090" cy="1189912"/>
          </a:xfrm>
          <a:prstGeom prst="rect">
            <a:avLst/>
          </a:prstGeom>
          <a:solidFill>
            <a:srgbClr val="00F900">
              <a:alpha val="18000"/>
            </a:srgbClr>
          </a:solidFill>
          <a:ln w="12700">
            <a:miter lim="400000"/>
          </a:ln>
        </p:spPr>
        <p:txBody>
          <a:bodyPr lIns="41499" tIns="41500" rIns="41499" bIns="41500"/>
          <a:lstStyle/>
          <a:p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6229145" y="5201512"/>
            <a:ext cx="1449923" cy="804526"/>
          </a:xfrm>
          <a:prstGeom prst="rect">
            <a:avLst/>
          </a:prstGeom>
          <a:solidFill>
            <a:srgbClr val="FF2600">
              <a:alpha val="33000"/>
            </a:srgbClr>
          </a:solidFill>
          <a:ln w="12700">
            <a:miter lim="400000"/>
          </a:ln>
        </p:spPr>
        <p:txBody>
          <a:bodyPr lIns="41499" tIns="41500" rIns="41499" bIns="41500"/>
          <a:lstStyle/>
          <a:p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6205663" y="1191169"/>
            <a:ext cx="1" cy="2325363"/>
          </a:xfrm>
          <a:prstGeom prst="line">
            <a:avLst/>
          </a:prstGeom>
          <a:ln w="25400">
            <a:solidFill>
              <a:srgbClr val="FF2600"/>
            </a:solidFill>
            <a:prstDash val="sysDash"/>
            <a:bevel/>
          </a:ln>
        </p:spPr>
        <p:txBody>
          <a:bodyPr lIns="41499" tIns="41500" rIns="41499" bIns="41500"/>
          <a:lstStyle/>
          <a:p>
            <a:pPr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6528528" y="1191169"/>
            <a:ext cx="1" cy="2325363"/>
          </a:xfrm>
          <a:prstGeom prst="line">
            <a:avLst/>
          </a:prstGeom>
          <a:ln w="25400">
            <a:solidFill>
              <a:srgbClr val="00F900"/>
            </a:solidFill>
            <a:prstDash val="sysDash"/>
            <a:bevel/>
          </a:ln>
        </p:spPr>
        <p:txBody>
          <a:bodyPr lIns="41499" tIns="41500" rIns="41499" bIns="41500"/>
          <a:lstStyle/>
          <a:p>
            <a:pPr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6759146" y="1179642"/>
            <a:ext cx="1" cy="2325363"/>
          </a:xfrm>
          <a:prstGeom prst="line">
            <a:avLst/>
          </a:prstGeom>
          <a:ln w="25400">
            <a:solidFill>
              <a:srgbClr val="942192"/>
            </a:solidFill>
            <a:prstDash val="sysDash"/>
            <a:bevel/>
          </a:ln>
        </p:spPr>
        <p:txBody>
          <a:bodyPr lIns="41499" tIns="41500" rIns="41499" bIns="41500"/>
          <a:lstStyle/>
          <a:p>
            <a:pPr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107504" y="980728"/>
            <a:ext cx="4045156" cy="2459732"/>
          </a:xfrm>
          <a:prstGeom prst="rect">
            <a:avLst/>
          </a:prstGeom>
        </p:spPr>
        <p:txBody>
          <a:bodyPr/>
          <a:lstStyle/>
          <a:p>
            <a:pPr marL="198854" indent="-198854">
              <a:defRPr sz="2300"/>
            </a:pPr>
            <a:r>
              <a:rPr sz="1800" dirty="0"/>
              <a:t>A non negligible production of charged particles at large angles is observed for all beam </a:t>
            </a:r>
            <a:r>
              <a:rPr sz="1800" dirty="0" smtClean="0"/>
              <a:t>types</a:t>
            </a:r>
            <a:endParaRPr sz="1800" dirty="0"/>
          </a:p>
        </p:txBody>
      </p:sp>
      <p:sp>
        <p:nvSpPr>
          <p:cNvPr id="186" name="Shape 186"/>
          <p:cNvSpPr/>
          <p:nvPr/>
        </p:nvSpPr>
        <p:spPr>
          <a:xfrm>
            <a:off x="8673941" y="3285948"/>
            <a:ext cx="636450" cy="31824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1499" tIns="41500" rIns="41499" bIns="41500"/>
          <a:lstStyle/>
          <a:p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5349437" y="1160023"/>
            <a:ext cx="398122" cy="2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1499" tIns="41500" rIns="41499" bIns="41500">
            <a:spAutoFit/>
          </a:bodyPr>
          <a:lstStyle/>
          <a:p>
            <a:r>
              <a:t>data</a:t>
            </a:r>
          </a:p>
        </p:txBody>
      </p:sp>
      <p:sp>
        <p:nvSpPr>
          <p:cNvPr id="188" name="Shape 188"/>
          <p:cNvSpPr/>
          <p:nvPr/>
        </p:nvSpPr>
        <p:spPr>
          <a:xfrm>
            <a:off x="5394411" y="3861385"/>
            <a:ext cx="398122" cy="2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1499" tIns="41500" rIns="41499" bIns="41500">
            <a:spAutoFit/>
          </a:bodyPr>
          <a:lstStyle/>
          <a:p>
            <a:r>
              <a:t>data</a:t>
            </a:r>
          </a:p>
        </p:txBody>
      </p:sp>
      <p:sp>
        <p:nvSpPr>
          <p:cNvPr id="190" name="Shape 190"/>
          <p:cNvSpPr/>
          <p:nvPr/>
        </p:nvSpPr>
        <p:spPr>
          <a:xfrm>
            <a:off x="7874500" y="3897917"/>
            <a:ext cx="875388" cy="277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111" tIns="46111" rIns="46111" bIns="46111" anchor="ctr">
            <a:spAutoFit/>
          </a:bodyPr>
          <a:lstStyle>
            <a:lvl1pPr marL="40639" marR="40639" defTabSz="449262">
              <a:lnSpc>
                <a:spcPct val="100000"/>
              </a:lnSpc>
              <a:defRPr b="1">
                <a:solidFill>
                  <a:srgbClr val="A7A7A7"/>
                </a:solidFill>
                <a:uFill>
                  <a:solidFill>
                    <a:srgbClr val="000000"/>
                  </a:solidFill>
                </a:u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preliminary</a:t>
            </a:r>
          </a:p>
        </p:txBody>
      </p:sp>
      <p:sp>
        <p:nvSpPr>
          <p:cNvPr id="191" name="Shape 191"/>
          <p:cNvSpPr/>
          <p:nvPr/>
        </p:nvSpPr>
        <p:spPr>
          <a:xfrm>
            <a:off x="7874500" y="1181805"/>
            <a:ext cx="875388" cy="277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111" tIns="46111" rIns="46111" bIns="46111" anchor="ctr">
            <a:spAutoFit/>
          </a:bodyPr>
          <a:lstStyle>
            <a:lvl1pPr marL="40639" marR="40639" defTabSz="449262">
              <a:lnSpc>
                <a:spcPct val="100000"/>
              </a:lnSpc>
              <a:defRPr b="1">
                <a:solidFill>
                  <a:srgbClr val="A7A7A7"/>
                </a:solidFill>
                <a:uFill>
                  <a:solidFill>
                    <a:srgbClr val="000000"/>
                  </a:solidFill>
                </a:u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6" grpId="0" animBg="1"/>
      <p:bldP spid="187" grpId="0" animBg="1"/>
      <p:bldP spid="188" grpId="0" animBg="1"/>
      <p:bldP spid="190" grpId="0" animBg="1"/>
      <p:bldP spid="19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kin</a:t>
            </a:r>
            <a:r>
              <a:rPr lang="en-US" dirty="0" smtClean="0"/>
              <a:t> of secondary protons in </a:t>
            </a:r>
            <a:r>
              <a:rPr lang="en-US" baseline="30000" dirty="0" smtClean="0"/>
              <a:t>16</a:t>
            </a:r>
            <a:r>
              <a:rPr lang="en-US" dirty="0" smtClean="0"/>
              <a:t>O runs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6" y="1052736"/>
            <a:ext cx="902300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9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3816920" y="5731814"/>
            <a:ext cx="1728514" cy="115260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1499" tIns="41500" rIns="41499" bIns="41500"/>
          <a:lstStyle/>
          <a:p>
            <a:endParaRPr/>
          </a:p>
        </p:txBody>
      </p:sp>
      <p:pic>
        <p:nvPicPr>
          <p:cNvPr id="194" name="DefaultOx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752" y="3142329"/>
            <a:ext cx="3756955" cy="3656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CrazyOx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5087" y="3138289"/>
            <a:ext cx="3758128" cy="365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179512" y="-171400"/>
            <a:ext cx="5987774" cy="129263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EC0A"/>
                </a:solidFill>
              </a:rPr>
              <a:t>detecting </a:t>
            </a:r>
            <a:r>
              <a:rPr lang="en-US" dirty="0" err="1">
                <a:solidFill>
                  <a:srgbClr val="FFEC0A"/>
                </a:solidFill>
              </a:rPr>
              <a:t>inhomogeneities</a:t>
            </a:r>
            <a:r>
              <a:rPr lang="en-US" dirty="0">
                <a:solidFill>
                  <a:srgbClr val="FFEC0A"/>
                </a:solidFill>
              </a:rPr>
              <a:t/>
            </a:r>
            <a:br>
              <a:rPr lang="en-US" dirty="0">
                <a:solidFill>
                  <a:srgbClr val="FFEC0A"/>
                </a:solidFill>
              </a:rPr>
            </a:br>
            <a:r>
              <a:rPr lang="en-US" dirty="0">
                <a:solidFill>
                  <a:srgbClr val="FFEC0A"/>
                </a:solidFill>
              </a:rPr>
              <a:t>with charged particles</a:t>
            </a:r>
            <a:endParaRPr dirty="0">
              <a:solidFill>
                <a:srgbClr val="FFEC0A"/>
              </a:solidFill>
            </a:endParaRP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4294967295"/>
          </p:nvPr>
        </p:nvSpPr>
        <p:spPr>
          <a:xfrm>
            <a:off x="8887907" y="6680580"/>
            <a:ext cx="117157" cy="265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3000" tIns="41500" rIns="83000" bIns="41500"/>
          <a:lstStyle/>
          <a:p>
            <a:fld id="{86CB4B4D-7CA3-9044-876B-883B54F8677D}" type="slidenum">
              <a:t>46</a:t>
            </a:fld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1982848" y="3398970"/>
            <a:ext cx="1466448" cy="3142746"/>
          </a:xfrm>
          <a:prstGeom prst="rect">
            <a:avLst/>
          </a:prstGeom>
          <a:solidFill>
            <a:srgbClr val="51A7F9">
              <a:alpha val="5000"/>
            </a:srgbClr>
          </a:solidFill>
          <a:ln w="38100">
            <a:solidFill>
              <a:srgbClr val="51A7F9"/>
            </a:solidFill>
            <a:miter lim="400000"/>
          </a:ln>
        </p:spPr>
        <p:txBody>
          <a:bodyPr lIns="46111" tIns="46111" rIns="46111" bIns="46111" anchor="ctr"/>
          <a:lstStyle/>
          <a:p>
            <a:pPr algn="ctr" defTabSz="530278">
              <a:defRPr sz="24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2757648" y="3420555"/>
            <a:ext cx="503491" cy="49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111" tIns="46111" rIns="46111" bIns="46111" anchor="ctr">
            <a:spAutoFit/>
          </a:bodyPr>
          <a:lstStyle>
            <a:lvl1pPr algn="ctr" defTabSz="584200">
              <a:lnSpc>
                <a:spcPct val="100000"/>
              </a:lnSpc>
              <a:defRPr sz="2600" b="1">
                <a:solidFill>
                  <a:srgbClr val="51A7F9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BP</a:t>
            </a:r>
          </a:p>
        </p:txBody>
      </p:sp>
      <p:sp>
        <p:nvSpPr>
          <p:cNvPr id="200" name="Shape 200"/>
          <p:cNvSpPr/>
          <p:nvPr/>
        </p:nvSpPr>
        <p:spPr>
          <a:xfrm flipV="1">
            <a:off x="3299643" y="3571374"/>
            <a:ext cx="1" cy="2997091"/>
          </a:xfrm>
          <a:prstGeom prst="line">
            <a:avLst/>
          </a:prstGeom>
          <a:ln w="38100">
            <a:solidFill>
              <a:srgbClr val="51A7F9"/>
            </a:solidFill>
            <a:prstDash val="sysDot"/>
            <a:miter lim="400000"/>
          </a:ln>
        </p:spPr>
        <p:txBody>
          <a:bodyPr lIns="46111" tIns="46111" rIns="46111" bIns="46111" anchor="ctr"/>
          <a:lstStyle/>
          <a:p>
            <a:pPr algn="ctr" defTabSz="530278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5630975" y="3451558"/>
            <a:ext cx="1919159" cy="3152650"/>
          </a:xfrm>
          <a:prstGeom prst="rect">
            <a:avLst/>
          </a:prstGeom>
          <a:solidFill>
            <a:srgbClr val="51A7F9">
              <a:alpha val="1000"/>
            </a:srgbClr>
          </a:solidFill>
          <a:ln w="12700">
            <a:solidFill>
              <a:srgbClr val="51A7F9"/>
            </a:solidFill>
            <a:miter lim="400000"/>
          </a:ln>
        </p:spPr>
        <p:txBody>
          <a:bodyPr lIns="46111" tIns="46111" rIns="46111" bIns="46111" anchor="ctr"/>
          <a:lstStyle/>
          <a:p>
            <a:pPr algn="ctr" defTabSz="530278">
              <a:defRPr sz="24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5646152" y="3451557"/>
            <a:ext cx="721812" cy="3134320"/>
          </a:xfrm>
          <a:prstGeom prst="rect">
            <a:avLst/>
          </a:prstGeom>
          <a:solidFill>
            <a:srgbClr val="FFD479">
              <a:alpha val="16000"/>
            </a:srgbClr>
          </a:solidFill>
          <a:ln w="12700">
            <a:solidFill>
              <a:srgbClr val="F5D328"/>
            </a:solidFill>
            <a:miter lim="400000"/>
          </a:ln>
        </p:spPr>
        <p:txBody>
          <a:bodyPr lIns="46111" tIns="46111" rIns="46111" bIns="46111" anchor="ctr"/>
          <a:lstStyle/>
          <a:p>
            <a:pPr algn="ctr" defTabSz="530278">
              <a:defRPr sz="24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6518473" y="3447345"/>
            <a:ext cx="167223" cy="3147577"/>
          </a:xfrm>
          <a:prstGeom prst="rect">
            <a:avLst/>
          </a:prstGeom>
          <a:solidFill>
            <a:srgbClr val="FFD479">
              <a:alpha val="16000"/>
            </a:srgbClr>
          </a:solidFill>
          <a:ln w="12700">
            <a:solidFill>
              <a:srgbClr val="F5D328"/>
            </a:solidFill>
            <a:miter lim="400000"/>
          </a:ln>
        </p:spPr>
        <p:txBody>
          <a:bodyPr lIns="46111" tIns="46111" rIns="46111" bIns="46111" anchor="ctr"/>
          <a:lstStyle/>
          <a:p>
            <a:pPr algn="ctr" defTabSz="530278">
              <a:defRPr sz="24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6820317" y="3433227"/>
            <a:ext cx="230803" cy="3161694"/>
          </a:xfrm>
          <a:prstGeom prst="rect">
            <a:avLst/>
          </a:prstGeom>
          <a:solidFill>
            <a:srgbClr val="FFD479">
              <a:alpha val="16000"/>
            </a:srgbClr>
          </a:solidFill>
          <a:ln w="12700">
            <a:solidFill>
              <a:srgbClr val="F5D328"/>
            </a:solidFill>
            <a:miter lim="400000"/>
          </a:ln>
        </p:spPr>
        <p:txBody>
          <a:bodyPr lIns="46111" tIns="46111" rIns="46111" bIns="46111" anchor="ctr"/>
          <a:lstStyle/>
          <a:p>
            <a:pPr algn="ctr" defTabSz="530278">
              <a:defRPr sz="24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7171505" y="3435308"/>
            <a:ext cx="386014" cy="3157532"/>
          </a:xfrm>
          <a:prstGeom prst="rect">
            <a:avLst/>
          </a:prstGeom>
          <a:solidFill>
            <a:srgbClr val="FFD479">
              <a:alpha val="16000"/>
            </a:srgbClr>
          </a:solidFill>
          <a:ln w="12700">
            <a:solidFill>
              <a:srgbClr val="F5D328"/>
            </a:solidFill>
            <a:miter lim="400000"/>
          </a:ln>
        </p:spPr>
        <p:txBody>
          <a:bodyPr lIns="46111" tIns="46111" rIns="46111" bIns="46111" anchor="ctr"/>
          <a:lstStyle/>
          <a:p>
            <a:pPr algn="ctr" defTabSz="530278">
              <a:defRPr sz="24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4469289" y="2862143"/>
            <a:ext cx="4539088" cy="339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111" tIns="46111" rIns="46111" bIns="46111" anchor="ctr">
            <a:spAutoFit/>
          </a:bodyPr>
          <a:lstStyle/>
          <a:p>
            <a:pPr algn="ctr" defTabSz="530278"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600" dirty="0">
                <a:solidFill>
                  <a:srgbClr val="FFEC0A"/>
                </a:solidFill>
                <a:latin typeface="Arial"/>
                <a:cs typeface="Arial"/>
              </a:rPr>
              <a:t>Segmented 12.15 cm Target: with AIR spaces</a:t>
            </a:r>
          </a:p>
        </p:txBody>
      </p:sp>
      <p:grpSp>
        <p:nvGrpSpPr>
          <p:cNvPr id="211" name="Group 211"/>
          <p:cNvGrpSpPr/>
          <p:nvPr/>
        </p:nvGrpSpPr>
        <p:grpSpPr>
          <a:xfrm>
            <a:off x="1280788" y="1515053"/>
            <a:ext cx="2502169" cy="1218884"/>
            <a:chOff x="0" y="0"/>
            <a:chExt cx="2755859" cy="1343029"/>
          </a:xfrm>
        </p:grpSpPr>
        <p:pic>
          <p:nvPicPr>
            <p:cNvPr id="207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5714" t="25072" r="18929" b="28646"/>
            <a:stretch>
              <a:fillRect/>
            </a:stretch>
          </p:blipFill>
          <p:spPr>
            <a:xfrm>
              <a:off x="2018395" y="4117"/>
              <a:ext cx="737465" cy="133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2000" t="24967" r="39323" b="28751"/>
            <a:stretch>
              <a:fillRect/>
            </a:stretch>
          </p:blipFill>
          <p:spPr>
            <a:xfrm>
              <a:off x="1613591" y="0"/>
              <a:ext cx="416637" cy="1338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1093" t="24863" r="52962" b="28856"/>
            <a:stretch>
              <a:fillRect/>
            </a:stretch>
          </p:blipFill>
          <p:spPr>
            <a:xfrm>
              <a:off x="1343586" y="13"/>
              <a:ext cx="285474" cy="1338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8048" t="24758" r="63885" b="28960"/>
            <a:stretch>
              <a:fillRect/>
            </a:stretch>
          </p:blipFill>
          <p:spPr>
            <a:xfrm>
              <a:off x="0" y="0"/>
              <a:ext cx="1347885" cy="1338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2" name="Shape 212"/>
          <p:cNvSpPr/>
          <p:nvPr/>
        </p:nvSpPr>
        <p:spPr>
          <a:xfrm>
            <a:off x="1299863" y="2809318"/>
            <a:ext cx="2464019" cy="1"/>
          </a:xfrm>
          <a:prstGeom prst="line">
            <a:avLst/>
          </a:prstGeom>
          <a:ln w="38100">
            <a:solidFill>
              <a:srgbClr val="FF0000"/>
            </a:solidFill>
            <a:miter lim="400000"/>
            <a:headEnd type="triangle" len="sm"/>
            <a:tailEnd type="triangle" len="sm"/>
          </a:ln>
        </p:spPr>
        <p:txBody>
          <a:bodyPr lIns="46111" tIns="46111" rIns="46111" bIns="46111" anchor="ctr"/>
          <a:lstStyle/>
          <a:p>
            <a:pPr algn="ctr" defTabSz="530278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899592" y="1196752"/>
            <a:ext cx="3088192" cy="308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6111" tIns="46111" rIns="46111" bIns="46111" anchor="ctr">
            <a:spAutoFit/>
          </a:bodyPr>
          <a:lstStyle>
            <a:lvl1pPr algn="ctr" defTabSz="584200">
              <a:lnSpc>
                <a:spcPct val="100000"/>
              </a:lnSpc>
              <a:defRPr sz="14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Reference Target: no AIR spaces</a:t>
            </a:r>
          </a:p>
        </p:txBody>
      </p:sp>
      <p:sp>
        <p:nvSpPr>
          <p:cNvPr id="214" name="Shape 214"/>
          <p:cNvSpPr/>
          <p:nvPr/>
        </p:nvSpPr>
        <p:spPr>
          <a:xfrm>
            <a:off x="1970516" y="2825716"/>
            <a:ext cx="1122714" cy="385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111" tIns="46111" rIns="46111" bIns="46111" anchor="ctr">
            <a:spAutoFit/>
          </a:bodyPr>
          <a:lstStyle>
            <a:lvl1pPr algn="ctr" defTabSz="584200">
              <a:lnSpc>
                <a:spcPct val="100000"/>
              </a:lnSpc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>
                <a:solidFill>
                  <a:srgbClr val="FFFFFF"/>
                </a:solidFill>
                <a:latin typeface="Arial"/>
                <a:cs typeface="Arial"/>
              </a:rPr>
              <a:t>10.15 cm</a:t>
            </a:r>
          </a:p>
        </p:txBody>
      </p:sp>
      <p:pic>
        <p:nvPicPr>
          <p:cNvPr id="215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 l="24155" t="34537" r="24155" b="13638"/>
          <a:stretch>
            <a:fillRect/>
          </a:stretch>
        </p:blipFill>
        <p:spPr>
          <a:xfrm>
            <a:off x="6446454" y="134881"/>
            <a:ext cx="2630007" cy="145173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16" name="Crazy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22764" y="1059793"/>
            <a:ext cx="2502169" cy="175309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6865033" y="3888027"/>
            <a:ext cx="875388" cy="277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111" tIns="46111" rIns="46111" bIns="46111" anchor="ctr">
            <a:spAutoFit/>
          </a:bodyPr>
          <a:lstStyle>
            <a:lvl1pPr marL="40639" marR="40639" defTabSz="449262">
              <a:lnSpc>
                <a:spcPct val="100000"/>
              </a:lnSpc>
              <a:defRPr b="1">
                <a:solidFill>
                  <a:srgbClr val="A7A7A7"/>
                </a:solidFill>
                <a:uFill>
                  <a:solidFill>
                    <a:srgbClr val="000000"/>
                  </a:solidFill>
                </a:u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preliminary</a:t>
            </a:r>
          </a:p>
        </p:txBody>
      </p:sp>
      <p:sp>
        <p:nvSpPr>
          <p:cNvPr id="218" name="Shape 218"/>
          <p:cNvSpPr/>
          <p:nvPr/>
        </p:nvSpPr>
        <p:spPr>
          <a:xfrm>
            <a:off x="2765575" y="3888027"/>
            <a:ext cx="875388" cy="277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111" tIns="46111" rIns="46111" bIns="46111" anchor="ctr">
            <a:spAutoFit/>
          </a:bodyPr>
          <a:lstStyle>
            <a:lvl1pPr marL="40639" marR="40639" defTabSz="449262">
              <a:lnSpc>
                <a:spcPct val="100000"/>
              </a:lnSpc>
              <a:defRPr b="1">
                <a:solidFill>
                  <a:srgbClr val="A7A7A7"/>
                </a:solidFill>
                <a:uFill>
                  <a:solidFill>
                    <a:srgbClr val="000000"/>
                  </a:solidFill>
                </a:u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preliminary</a:t>
            </a:r>
          </a:p>
        </p:txBody>
      </p:sp>
      <p:sp>
        <p:nvSpPr>
          <p:cNvPr id="219" name="Shape 219"/>
          <p:cNvSpPr/>
          <p:nvPr/>
        </p:nvSpPr>
        <p:spPr>
          <a:xfrm>
            <a:off x="7336888" y="4472435"/>
            <a:ext cx="1807111" cy="637808"/>
          </a:xfrm>
          <a:prstGeom prst="rect">
            <a:avLst/>
          </a:prstGeom>
          <a:solidFill>
            <a:schemeClr val="accent3">
              <a:lumOff val="44000"/>
              <a:alpha val="73589"/>
            </a:schemeClr>
          </a:solidFill>
          <a:ln w="6350">
            <a:solidFill>
              <a:srgbClr val="A7A7A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1499" tIns="41500" rIns="41499" bIns="41500">
            <a:spAutoFit/>
          </a:bodyPr>
          <a:lstStyle/>
          <a:p>
            <a:pPr algn="ctr" defTabSz="407795">
              <a:buClr>
                <a:srgbClr val="FF2600"/>
              </a:buClr>
              <a:defRPr sz="2300">
                <a:uFill>
                  <a:solidFill>
                    <a:srgbClr val="000000"/>
                  </a:solidFill>
                </a:uFill>
                <a:latin typeface="Perpetua"/>
                <a:ea typeface="Perpetua"/>
                <a:cs typeface="Perpetua"/>
                <a:sym typeface="Perpetua"/>
              </a:defRPr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~4k tracks;</a:t>
            </a:r>
          </a:p>
          <a:p>
            <a:pPr defTabSz="407795">
              <a:buClr>
                <a:srgbClr val="FF2600"/>
              </a:buClr>
              <a:defRPr sz="2300">
                <a:uFill>
                  <a:solidFill>
                    <a:srgbClr val="000000"/>
                  </a:solidFill>
                </a:uFill>
                <a:latin typeface="Perpetua"/>
                <a:ea typeface="Perpetua"/>
                <a:cs typeface="Perpetua"/>
                <a:sym typeface="Perpetua"/>
              </a:defRPr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#</a:t>
            </a:r>
            <a:r>
              <a:rPr sz="1800" baseline="31999" dirty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O ions: 8 10</a:t>
            </a:r>
            <a:r>
              <a:rPr sz="1800" baseline="31999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5"/>
          <p:cNvSpPr/>
          <p:nvPr/>
        </p:nvSpPr>
        <p:spPr>
          <a:xfrm>
            <a:off x="183986" y="1139144"/>
            <a:ext cx="6322094" cy="116087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82807" tIns="41404" rIns="82807" bIns="41404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Calibri"/>
              </a:rPr>
              <a:t>IN</a:t>
            </a:r>
            <a:r>
              <a:rPr lang="en-US" sz="2400" b="0" dirty="0" err="1">
                <a:solidFill>
                  <a:prstClr val="black"/>
                </a:solidFill>
                <a:latin typeface="Calibri"/>
              </a:rPr>
              <a:t>novative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olutions for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I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n-beam </a:t>
            </a:r>
            <a:r>
              <a:rPr lang="en-US" sz="2400" dirty="0" err="1">
                <a:solidFill>
                  <a:srgbClr val="FF0000"/>
                </a:solidFill>
                <a:latin typeface="Calibri"/>
              </a:rPr>
              <a:t>D</a:t>
            </a:r>
            <a:r>
              <a:rPr lang="en-US" sz="2400" b="0" dirty="0" err="1">
                <a:solidFill>
                  <a:prstClr val="black"/>
                </a:solidFill>
                <a:latin typeface="Calibri"/>
              </a:rPr>
              <a:t>osim</a:t>
            </a:r>
            <a:r>
              <a:rPr lang="en-US" sz="2400" dirty="0" err="1">
                <a:solidFill>
                  <a:srgbClr val="FF0000"/>
                </a:solidFill>
                <a:latin typeface="Calibri"/>
              </a:rPr>
              <a:t>E</a:t>
            </a:r>
            <a:r>
              <a:rPr lang="en-US" sz="2400" b="0" dirty="0" err="1">
                <a:solidFill>
                  <a:prstClr val="black"/>
                </a:solidFill>
                <a:latin typeface="Calibri"/>
              </a:rPr>
              <a:t>try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en-US" sz="2400" b="0" dirty="0" err="1" smtClean="0">
                <a:solidFill>
                  <a:prstClr val="black"/>
                </a:solidFill>
                <a:latin typeface="Calibri"/>
              </a:rPr>
              <a:t>Hadrontherapy</a:t>
            </a:r>
            <a:endParaRPr lang="en-US" sz="2400" b="0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Funds: PRIN 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+ Centro Fermi + INFN 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(RM1-TO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-MI-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PI)</a:t>
            </a:r>
            <a:endParaRPr lang="en-US" sz="2000" b="0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srgbClr val="000000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54131" y="3269249"/>
            <a:ext cx="3515684" cy="3408941"/>
          </a:xfrm>
          <a:prstGeom prst="rect">
            <a:avLst/>
          </a:prstGeom>
        </p:spPr>
        <p:txBody>
          <a:bodyPr wrap="square" lIns="84131" tIns="42066" rIns="84131" bIns="42066">
            <a:spAutoFit/>
          </a:bodyPr>
          <a:lstStyle/>
          <a:p>
            <a:pPr marL="315493" indent="-315493" defTabSz="457200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q"/>
            </a:pPr>
            <a:r>
              <a:rPr lang="en-US" sz="2400" b="0" dirty="0" smtClean="0">
                <a:solidFill>
                  <a:srgbClr val="FFEC0A"/>
                </a:solidFill>
                <a:latin typeface="Calibri"/>
              </a:rPr>
              <a:t>Dual signal operation</a:t>
            </a:r>
          </a:p>
          <a:p>
            <a:pPr marL="315493" indent="-315493" defTabSz="457200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q"/>
            </a:pPr>
            <a:r>
              <a:rPr lang="en-US" sz="2400" b="0" dirty="0" smtClean="0">
                <a:solidFill>
                  <a:srgbClr val="FFEC0A"/>
                </a:solidFill>
                <a:latin typeface="Calibri"/>
              </a:rPr>
              <a:t>integrated </a:t>
            </a:r>
            <a:r>
              <a:rPr lang="en-US" sz="2400" b="0" dirty="0">
                <a:solidFill>
                  <a:srgbClr val="FFEC0A"/>
                </a:solidFill>
                <a:latin typeface="Calibri"/>
              </a:rPr>
              <a:t>in treatment room </a:t>
            </a:r>
          </a:p>
          <a:p>
            <a:pPr marL="315493" indent="-315493" defTabSz="457200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q"/>
            </a:pPr>
            <a:r>
              <a:rPr lang="en-US" sz="2400" b="0" dirty="0" smtClean="0">
                <a:solidFill>
                  <a:srgbClr val="FFEC0A"/>
                </a:solidFill>
                <a:latin typeface="Calibri"/>
              </a:rPr>
              <a:t>Provide </a:t>
            </a:r>
            <a:r>
              <a:rPr lang="en-US" sz="2400" b="0" dirty="0">
                <a:solidFill>
                  <a:srgbClr val="FFEC0A"/>
                </a:solidFill>
                <a:latin typeface="Calibri"/>
              </a:rPr>
              <a:t>in-</a:t>
            </a:r>
            <a:r>
              <a:rPr lang="en-US" sz="2400" b="0" dirty="0" smtClean="0">
                <a:solidFill>
                  <a:srgbClr val="FFEC0A"/>
                </a:solidFill>
                <a:latin typeface="Calibri"/>
              </a:rPr>
              <a:t>beam feedback on beam range</a:t>
            </a:r>
          </a:p>
          <a:p>
            <a:pPr marL="315493" indent="-315493" defTabSz="457200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q"/>
            </a:pPr>
            <a:r>
              <a:rPr lang="en-US" sz="2400" b="0" dirty="0" smtClean="0">
                <a:solidFill>
                  <a:schemeClr val="tx1"/>
                </a:solidFill>
                <a:latin typeface="Calibri"/>
              </a:rPr>
              <a:t>Challenge: fusion of charged and PET information</a:t>
            </a:r>
            <a:endParaRPr lang="en-US" sz="2400" b="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26" name="Picture 25" descr="6C308065-3FF4-416D-9E3B-AB8F9F60FD1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65" b="12444"/>
          <a:stretch>
            <a:fillRect/>
          </a:stretch>
        </p:blipFill>
        <p:spPr>
          <a:xfrm>
            <a:off x="174412" y="3142481"/>
            <a:ext cx="5148064" cy="3655510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/>
        </p:nvGrpSpPr>
        <p:grpSpPr>
          <a:xfrm>
            <a:off x="183986" y="109560"/>
            <a:ext cx="6257057" cy="727152"/>
            <a:chOff x="944042" y="109560"/>
            <a:chExt cx="6567017" cy="761760"/>
          </a:xfrm>
        </p:grpSpPr>
        <p:grpSp>
          <p:nvGrpSpPr>
            <p:cNvPr id="4" name="Group 3"/>
            <p:cNvGrpSpPr/>
            <p:nvPr/>
          </p:nvGrpSpPr>
          <p:grpSpPr>
            <a:xfrm>
              <a:off x="944042" y="109560"/>
              <a:ext cx="6192464" cy="761760"/>
              <a:chOff x="1593256" y="0"/>
              <a:chExt cx="5327035" cy="761760"/>
            </a:xfrm>
          </p:grpSpPr>
          <p:sp>
            <p:nvSpPr>
              <p:cNvPr id="23" name="CustomShape 4"/>
              <p:cNvSpPr/>
              <p:nvPr/>
            </p:nvSpPr>
            <p:spPr>
              <a:xfrm>
                <a:off x="1593256" y="0"/>
                <a:ext cx="5327035" cy="761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84131" tIns="42066" rIns="84131" bIns="42066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00" b="0" dirty="0" smtClean="0">
                    <a:solidFill>
                      <a:srgbClr val="FFFF00"/>
                    </a:solidFill>
                    <a:latin typeface="Calibri"/>
                  </a:rPr>
                  <a:t> </a:t>
                </a:r>
                <a:r>
                  <a:rPr lang="en-US" sz="3700" i="1" dirty="0" smtClean="0">
                    <a:solidFill>
                      <a:srgbClr val="FFFF00"/>
                    </a:solidFill>
                    <a:latin typeface="Calibri"/>
                  </a:rPr>
                  <a:t>The</a:t>
                </a:r>
                <a:r>
                  <a:rPr lang="en-US" sz="3700" b="0" dirty="0" smtClean="0">
                    <a:solidFill>
                      <a:srgbClr val="FFFF00"/>
                    </a:solidFill>
                    <a:latin typeface="Calibri"/>
                  </a:rPr>
                  <a:t>   </a:t>
                </a:r>
                <a:r>
                  <a:rPr lang="el-GR" sz="3700" b="0" dirty="0" smtClean="0">
                    <a:solidFill>
                      <a:srgbClr val="000000"/>
                    </a:solidFill>
                    <a:latin typeface="Calibri"/>
                  </a:rPr>
                  <a:t>   </a:t>
                </a:r>
                <a:r>
                  <a:rPr lang="en-US" sz="3700" b="0" dirty="0" smtClean="0">
                    <a:solidFill>
                      <a:srgbClr val="000000"/>
                    </a:solidFill>
                    <a:latin typeface="Calibri"/>
                  </a:rPr>
                  <a:t>          </a:t>
                </a:r>
                <a:r>
                  <a:rPr lang="en-US" sz="3700" i="1" dirty="0" smtClean="0">
                    <a:solidFill>
                      <a:srgbClr val="FFFF00"/>
                    </a:solidFill>
                    <a:latin typeface="Arial"/>
                    <a:cs typeface="Arial"/>
                  </a:rPr>
                  <a:t>Project</a:t>
                </a:r>
                <a:r>
                  <a:rPr lang="en-US" sz="3700" b="0" dirty="0" smtClean="0">
                    <a:solidFill>
                      <a:srgbClr val="FFFF00"/>
                    </a:solidFill>
                    <a:latin typeface="Calibri"/>
                  </a:rPr>
                  <a:t> @</a:t>
                </a:r>
                <a:endParaRPr sz="1800" b="0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459348" y="105869"/>
                <a:ext cx="1275363" cy="586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7" name="Picture 26" descr="LogoCNAO_nero-rosso.png"/>
            <p:cNvPicPr>
              <a:picLocks noChangeAspect="1"/>
            </p:cNvPicPr>
            <p:nvPr/>
          </p:nvPicPr>
          <p:blipFill>
            <a:blip r:embed="rId5"/>
            <a:srcRect l="35642"/>
            <a:stretch>
              <a:fillRect/>
            </a:stretch>
          </p:blipFill>
          <p:spPr>
            <a:xfrm>
              <a:off x="6002879" y="380235"/>
              <a:ext cx="1508180" cy="362907"/>
            </a:xfrm>
            <a:prstGeom prst="rect">
              <a:avLst/>
            </a:prstGeom>
          </p:spPr>
        </p:pic>
      </p:grpSp>
      <p:cxnSp>
        <p:nvCxnSpPr>
          <p:cNvPr id="31" name="Straight Arrow Connector 30"/>
          <p:cNvCxnSpPr/>
          <p:nvPr/>
        </p:nvCxnSpPr>
        <p:spPr>
          <a:xfrm flipH="1">
            <a:off x="2802196" y="3698087"/>
            <a:ext cx="888490" cy="793641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730189" y="3698087"/>
            <a:ext cx="960497" cy="1729747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362036" y="3483616"/>
            <a:ext cx="936106" cy="936106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233997" y="2546006"/>
            <a:ext cx="1633458" cy="1223727"/>
          </a:xfrm>
          <a:prstGeom prst="rect">
            <a:avLst/>
          </a:prstGeom>
        </p:spPr>
        <p:txBody>
          <a:bodyPr wrap="square" lIns="84131" tIns="42066" rIns="84131" bIns="42066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srgbClr val="FFFFFF"/>
                </a:solidFill>
                <a:latin typeface="Symbol" charset="2"/>
                <a:cs typeface="Symbol" charset="2"/>
              </a:rPr>
              <a:t>β</a:t>
            </a:r>
            <a:r>
              <a:rPr lang="en-US" sz="2000" baseline="30000" dirty="0">
                <a:solidFill>
                  <a:srgbClr val="FFFFFF"/>
                </a:solidFill>
                <a:latin typeface="Calibri"/>
                <a:cs typeface="Symbol" charset="2"/>
              </a:rPr>
              <a:t>+</a:t>
            </a:r>
            <a:r>
              <a:rPr lang="en-US" sz="2000" dirty="0">
                <a:solidFill>
                  <a:srgbClr val="FFFFFF"/>
                </a:solidFill>
                <a:latin typeface="Calibri"/>
                <a:cs typeface="Symbol" charset="2"/>
              </a:rPr>
              <a:t> activity </a:t>
            </a:r>
            <a:r>
              <a:rPr lang="en-US" sz="1800" dirty="0">
                <a:solidFill>
                  <a:srgbClr val="FFEC0A"/>
                </a:solidFill>
                <a:latin typeface="Calibri"/>
                <a:cs typeface="Symbol" charset="2"/>
              </a:rPr>
              <a:t>distribution</a:t>
            </a:r>
            <a:endParaRPr lang="en-US" sz="1800" dirty="0">
              <a:solidFill>
                <a:srgbClr val="FFEC0A"/>
              </a:solidFill>
              <a:latin typeface="Symbol" charset="2"/>
              <a:cs typeface="Symbol" charset="2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EC0A"/>
                </a:solidFill>
                <a:latin typeface="Calibri"/>
              </a:rPr>
              <a:t>IN-BEAM PET HEADS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3884" y="2290667"/>
            <a:ext cx="2801017" cy="1223727"/>
          </a:xfrm>
          <a:prstGeom prst="rect">
            <a:avLst/>
          </a:prstGeom>
        </p:spPr>
        <p:txBody>
          <a:bodyPr wrap="square" lIns="84131" tIns="42066" rIns="84131" bIns="42066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proton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emission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EC0A"/>
                </a:solidFill>
                <a:latin typeface="Calibri"/>
              </a:rPr>
              <a:t>Tracker +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EC0A"/>
                </a:solidFill>
                <a:latin typeface="Calibri"/>
              </a:rPr>
              <a:t>Calorimeter =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EC0A"/>
                </a:solidFill>
                <a:latin typeface="Calibri"/>
              </a:rPr>
              <a:t>DOSE PROFILER</a:t>
            </a:r>
          </a:p>
        </p:txBody>
      </p:sp>
      <p:pic>
        <p:nvPicPr>
          <p:cNvPr id="4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96782" y="117572"/>
            <a:ext cx="2473033" cy="3024909"/>
          </a:xfrm>
          <a:prstGeom prst="rect">
            <a:avLst/>
          </a:prstGeom>
          <a:ln w="12700">
            <a:miter lim="400000"/>
          </a:ln>
          <a:effectLst>
            <a:outerShdw blurRad="25400" dist="63500" dir="3273295" rotWithShape="0">
              <a:srgbClr val="000000">
                <a:alpha val="38000"/>
              </a:srgbClr>
            </a:outerShdw>
          </a:effectLst>
        </p:spPr>
      </p:pic>
      <p:pic>
        <p:nvPicPr>
          <p:cNvPr id="16" name="Picture 2" descr="C:\Users\celona\AppData\Local\Temp\rdh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904" y="5941341"/>
            <a:ext cx="864096" cy="936104"/>
          </a:xfrm>
          <a:prstGeom prst="rect">
            <a:avLst/>
          </a:prstGeom>
          <a:noFill/>
          <a:ln w="28575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3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/>
          <p:nvPr/>
        </p:nvSpPr>
        <p:spPr>
          <a:xfrm>
            <a:off x="2411760" y="1019051"/>
            <a:ext cx="3998709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263181" indent="-263181" defTabSz="321457" fontAlgn="auto">
              <a:spcBef>
                <a:spcPts val="0"/>
              </a:spcBef>
              <a:spcAft>
                <a:spcPts val="0"/>
              </a:spcAft>
              <a:buClr>
                <a:srgbClr val="5C86B9"/>
              </a:buClr>
              <a:buSzPct val="70000"/>
              <a:buFont typeface="Zapf Dingbats"/>
              <a:buChar char="✤"/>
              <a:defRPr sz="1800"/>
            </a:pPr>
            <a:r>
              <a:rPr sz="2000" dirty="0">
                <a:solidFill>
                  <a:srgbClr val="FFEC0A"/>
                </a:solidFill>
                <a:latin typeface="Arial"/>
                <a:ea typeface="Palatino"/>
                <a:cs typeface="Arial"/>
                <a:sym typeface="Palatino"/>
              </a:rPr>
              <a:t>Detectors to measure the 511 keV </a:t>
            </a:r>
            <a:r>
              <a:rPr lang="it-IT" sz="2000" dirty="0">
                <a:solidFill>
                  <a:srgbClr val="FFEC0A"/>
                </a:solidFill>
                <a:latin typeface="Arial"/>
                <a:ea typeface="Palatino"/>
                <a:cs typeface="Arial"/>
                <a:sym typeface="Palatino"/>
              </a:rPr>
              <a:t>back-to-back </a:t>
            </a:r>
            <a:r>
              <a:rPr sz="2000" dirty="0">
                <a:solidFill>
                  <a:srgbClr val="FFEC0A"/>
                </a:solidFill>
                <a:latin typeface="Arial"/>
                <a:ea typeface="Palatino"/>
                <a:cs typeface="Arial"/>
                <a:sym typeface="Palatino"/>
              </a:rPr>
              <a:t>photons in order to reconstruct the β</a:t>
            </a:r>
            <a:r>
              <a:rPr sz="2000" baseline="31999" dirty="0">
                <a:solidFill>
                  <a:srgbClr val="FFEC0A"/>
                </a:solidFill>
                <a:latin typeface="Arial"/>
                <a:ea typeface="Palatino"/>
                <a:cs typeface="Arial"/>
                <a:sym typeface="Palatino"/>
              </a:rPr>
              <a:t>+</a:t>
            </a:r>
            <a:r>
              <a:rPr sz="2000" dirty="0">
                <a:solidFill>
                  <a:srgbClr val="FFEC0A"/>
                </a:solidFill>
                <a:latin typeface="Arial"/>
                <a:ea typeface="Palatino"/>
                <a:cs typeface="Arial"/>
                <a:sym typeface="Palatino"/>
              </a:rPr>
              <a:t> activity </a:t>
            </a:r>
            <a:r>
              <a:rPr sz="2000" dirty="0" smtClean="0">
                <a:solidFill>
                  <a:srgbClr val="FFEC0A"/>
                </a:solidFill>
                <a:latin typeface="Arial"/>
                <a:ea typeface="Palatino"/>
                <a:cs typeface="Arial"/>
                <a:sym typeface="Palatino"/>
              </a:rPr>
              <a:t>map</a:t>
            </a:r>
            <a:r>
              <a:rPr lang="it-IT" sz="2000" dirty="0" smtClean="0">
                <a:solidFill>
                  <a:srgbClr val="FFEC0A"/>
                </a:solidFill>
                <a:latin typeface="Arial"/>
                <a:ea typeface="Palatino"/>
                <a:cs typeface="Arial"/>
                <a:sym typeface="Palatino"/>
              </a:rPr>
              <a:t>. </a:t>
            </a:r>
            <a:endParaRPr lang="it-IT" sz="2000" dirty="0">
              <a:solidFill>
                <a:srgbClr val="FFEC0A"/>
              </a:solidFill>
              <a:latin typeface="Arial"/>
              <a:ea typeface="Palatino"/>
              <a:cs typeface="Arial"/>
              <a:sym typeface="Palatino"/>
            </a:endParaRPr>
          </a:p>
          <a:p>
            <a:pPr marL="263181" indent="-263181" defTabSz="321457" fontAlgn="auto">
              <a:spcBef>
                <a:spcPts val="0"/>
              </a:spcBef>
              <a:spcAft>
                <a:spcPts val="0"/>
              </a:spcAft>
              <a:buClr>
                <a:srgbClr val="5C86B9"/>
              </a:buClr>
              <a:buSzPct val="70000"/>
              <a:buFont typeface="Zapf Dingbats"/>
              <a:buChar char="✤"/>
              <a:defRPr sz="1800"/>
            </a:pPr>
            <a:r>
              <a:rPr sz="2000" dirty="0" smtClean="0">
                <a:solidFill>
                  <a:srgbClr val="FFFFFF"/>
                </a:solidFill>
                <a:latin typeface="Arial"/>
                <a:ea typeface="Palatino"/>
                <a:cs typeface="Arial"/>
                <a:sym typeface="Palatino"/>
              </a:rPr>
              <a:t>Two </a:t>
            </a:r>
            <a:r>
              <a:rPr sz="2000" dirty="0">
                <a:solidFill>
                  <a:srgbClr val="FFFFFF"/>
                </a:solidFill>
                <a:latin typeface="Arial"/>
                <a:ea typeface="Palatino"/>
                <a:cs typeface="Arial"/>
                <a:sym typeface="Palatino"/>
              </a:rPr>
              <a:t>planar panels: 10 cm x 20 cm wide =&gt;  2 x 4 detection modules</a:t>
            </a:r>
            <a:r>
              <a:rPr sz="2000" dirty="0" smtClean="0">
                <a:solidFill>
                  <a:srgbClr val="FFFFFF"/>
                </a:solidFill>
                <a:latin typeface="Arial"/>
                <a:ea typeface="Palatino"/>
                <a:cs typeface="Arial"/>
                <a:sym typeface="Palatino"/>
              </a:rPr>
              <a:t>;</a:t>
            </a:r>
            <a:endParaRPr lang="it-IT" sz="2000" dirty="0" smtClean="0">
              <a:solidFill>
                <a:srgbClr val="FFFFFF"/>
              </a:solidFill>
              <a:latin typeface="Arial"/>
              <a:ea typeface="Palatino"/>
              <a:cs typeface="Arial"/>
              <a:sym typeface="Palatino"/>
            </a:endParaRPr>
          </a:p>
          <a:p>
            <a:pPr marL="263181" indent="-263181" defTabSz="321457" fontAlgn="auto">
              <a:spcBef>
                <a:spcPts val="0"/>
              </a:spcBef>
              <a:spcAft>
                <a:spcPts val="0"/>
              </a:spcAft>
              <a:buClr>
                <a:srgbClr val="5C86B9"/>
              </a:buClr>
              <a:buSzPct val="70000"/>
              <a:buFont typeface="Zapf Dingbats"/>
              <a:buChar char="✤"/>
              <a:defRPr sz="1800"/>
            </a:pPr>
            <a:r>
              <a:rPr lang="en-US" sz="2000" dirty="0" smtClean="0">
                <a:solidFill>
                  <a:srgbClr val="F6E2E3"/>
                </a:solidFill>
                <a:latin typeface="Arial"/>
                <a:ea typeface="Palatino"/>
                <a:cs typeface="Arial"/>
                <a:sym typeface="Palatino"/>
              </a:rPr>
              <a:t> </a:t>
            </a:r>
            <a:r>
              <a:rPr lang="en-US" sz="2000" dirty="0">
                <a:solidFill>
                  <a:srgbClr val="F6E2E3"/>
                </a:solidFill>
                <a:latin typeface="Arial"/>
                <a:ea typeface="Palatino"/>
                <a:cs typeface="Arial"/>
                <a:sym typeface="Palatino"/>
              </a:rPr>
              <a:t>1-2 mm resolution expected along the beam </a:t>
            </a:r>
            <a:r>
              <a:rPr lang="en-US" sz="2000" dirty="0" smtClean="0">
                <a:solidFill>
                  <a:srgbClr val="F6E2E3"/>
                </a:solidFill>
                <a:latin typeface="Arial"/>
                <a:ea typeface="Palatino"/>
                <a:cs typeface="Arial"/>
                <a:sym typeface="Palatino"/>
              </a:rPr>
              <a:t>path</a:t>
            </a:r>
            <a:endParaRPr lang="en-US" sz="2000" dirty="0">
              <a:solidFill>
                <a:srgbClr val="F6E2E3"/>
              </a:solidFill>
              <a:latin typeface="Arial"/>
              <a:ea typeface="Palatino"/>
              <a:cs typeface="Arial"/>
              <a:sym typeface="Palatino"/>
            </a:endParaRPr>
          </a:p>
        </p:txBody>
      </p:sp>
      <p:sp>
        <p:nvSpPr>
          <p:cNvPr id="817" name="Shape 817"/>
          <p:cNvSpPr/>
          <p:nvPr/>
        </p:nvSpPr>
        <p:spPr>
          <a:xfrm>
            <a:off x="0" y="4853478"/>
            <a:ext cx="9144000" cy="1508105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 defTabSz="321457" fontAlgn="auto">
              <a:spcBef>
                <a:spcPts val="0"/>
              </a:spcBef>
              <a:spcAft>
                <a:spcPts val="0"/>
              </a:spcAft>
              <a:buSzPct val="45000"/>
              <a:defRPr sz="1800"/>
            </a:pPr>
            <a:r>
              <a:rPr sz="2000" b="0" dirty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Each module </a:t>
            </a:r>
            <a:r>
              <a:rPr lang="it-IT" sz="2000" b="0" dirty="0" smtClean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= </a:t>
            </a:r>
            <a:r>
              <a:rPr sz="2000" b="0" dirty="0" smtClean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pixelated LSO </a:t>
            </a:r>
            <a:r>
              <a:rPr sz="2000" b="0" dirty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matrix 16 x 16 pixels, 3 mm x 3 mm crystals (pitch 3.1mm</a:t>
            </a:r>
            <a:r>
              <a:rPr sz="2000" b="0" dirty="0" smtClean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)</a:t>
            </a:r>
            <a:endParaRPr lang="it-IT" sz="2000" b="0" dirty="0" smtClean="0">
              <a:solidFill>
                <a:srgbClr val="000090"/>
              </a:solidFill>
              <a:latin typeface="Arial"/>
              <a:ea typeface="Palatino"/>
              <a:cs typeface="Arial"/>
              <a:sym typeface="Palatino"/>
            </a:endParaRPr>
          </a:p>
          <a:p>
            <a:pPr marL="0" lvl="1" defTabSz="321457" fontAlgn="auto">
              <a:spcBef>
                <a:spcPts val="0"/>
              </a:spcBef>
              <a:spcAft>
                <a:spcPts val="0"/>
              </a:spcAft>
              <a:buSzPct val="45000"/>
              <a:defRPr sz="1800"/>
            </a:pPr>
            <a:endParaRPr sz="900" b="0" dirty="0">
              <a:solidFill>
                <a:srgbClr val="000090"/>
              </a:solidFill>
              <a:latin typeface="Arial"/>
              <a:ea typeface="Palatino"/>
              <a:cs typeface="Arial"/>
              <a:sym typeface="Palatino"/>
            </a:endParaRPr>
          </a:p>
          <a:p>
            <a:pPr marL="0" lvl="1" defTabSz="321457" fontAlgn="auto">
              <a:spcBef>
                <a:spcPts val="0"/>
              </a:spcBef>
              <a:spcAft>
                <a:spcPts val="0"/>
              </a:spcAft>
              <a:buSzPct val="45000"/>
              <a:defRPr sz="1800"/>
            </a:pPr>
            <a:r>
              <a:rPr sz="2000" b="0" dirty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LYSO matrix readout: array of SiPM (16x16 pixels) coupled one-to-</a:t>
            </a:r>
            <a:r>
              <a:rPr sz="2000" b="0" dirty="0" smtClean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one.</a:t>
            </a:r>
            <a:endParaRPr lang="it-IT" sz="2000" b="0" dirty="0" smtClean="0">
              <a:solidFill>
                <a:srgbClr val="000090"/>
              </a:solidFill>
              <a:latin typeface="Arial"/>
              <a:ea typeface="Palatino"/>
              <a:cs typeface="Arial"/>
              <a:sym typeface="Palatino"/>
            </a:endParaRPr>
          </a:p>
          <a:p>
            <a:pPr marL="0" lvl="1" defTabSz="321457" fontAlgn="auto">
              <a:spcBef>
                <a:spcPts val="0"/>
              </a:spcBef>
              <a:spcAft>
                <a:spcPts val="0"/>
              </a:spcAft>
              <a:buSzPct val="45000"/>
              <a:defRPr sz="1800"/>
            </a:pPr>
            <a:endParaRPr lang="it-IT" sz="900" b="0" dirty="0">
              <a:solidFill>
                <a:srgbClr val="000090"/>
              </a:solidFill>
              <a:latin typeface="Arial"/>
              <a:ea typeface="Palatino"/>
              <a:cs typeface="Arial"/>
              <a:sym typeface="Palatino"/>
            </a:endParaRPr>
          </a:p>
          <a:p>
            <a:pPr marL="0" lvl="1" defTabSz="321457" fontAlgn="auto">
              <a:spcBef>
                <a:spcPts val="0"/>
              </a:spcBef>
              <a:spcAft>
                <a:spcPts val="0"/>
              </a:spcAft>
              <a:buSzPct val="45000"/>
              <a:defRPr sz="1800"/>
            </a:pPr>
            <a:r>
              <a:rPr lang="it-IT" sz="2000" b="0" dirty="0" smtClean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Custom TOF-PET </a:t>
            </a:r>
            <a:r>
              <a:rPr lang="it-IT" sz="2000" b="0" dirty="0" err="1" smtClean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asic</a:t>
            </a:r>
            <a:r>
              <a:rPr lang="it-IT" sz="2000" b="0" dirty="0" smtClean="0">
                <a:solidFill>
                  <a:srgbClr val="000090"/>
                </a:solidFill>
                <a:latin typeface="Arial"/>
                <a:ea typeface="Palatino"/>
                <a:cs typeface="Arial"/>
                <a:sym typeface="Palatino"/>
              </a:rPr>
              <a:t> (</a:t>
            </a:r>
            <a:r>
              <a:rPr lang="it-IT" sz="2000" b="0" dirty="0" err="1" smtClean="0">
                <a:solidFill>
                  <a:srgbClr val="000090"/>
                </a:solidFill>
                <a:latin typeface="Arial"/>
                <a:cs typeface="Arial"/>
              </a:rPr>
              <a:t>Courtesy</a:t>
            </a:r>
            <a:r>
              <a:rPr lang="it-IT" sz="2000" b="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b="0" dirty="0">
                <a:solidFill>
                  <a:srgbClr val="000090"/>
                </a:solidFill>
                <a:latin typeface="Arial"/>
                <a:cs typeface="Arial"/>
              </a:rPr>
              <a:t>of M. Rolo, LIP and </a:t>
            </a:r>
            <a:r>
              <a:rPr lang="it-IT" sz="2000" b="0" dirty="0" smtClean="0">
                <a:solidFill>
                  <a:srgbClr val="000090"/>
                </a:solidFill>
                <a:latin typeface="Arial"/>
                <a:cs typeface="Arial"/>
              </a:rPr>
              <a:t>ENDOTOFPET </a:t>
            </a:r>
            <a:r>
              <a:rPr lang="it-IT" sz="2000" b="0" dirty="0">
                <a:solidFill>
                  <a:srgbClr val="000090"/>
                </a:solidFill>
                <a:latin typeface="Arial"/>
                <a:cs typeface="Arial"/>
              </a:rPr>
              <a:t>EU </a:t>
            </a:r>
            <a:r>
              <a:rPr lang="it-IT" sz="2000" b="0" dirty="0" err="1" smtClean="0">
                <a:solidFill>
                  <a:srgbClr val="000090"/>
                </a:solidFill>
                <a:latin typeface="Arial"/>
                <a:cs typeface="Arial"/>
              </a:rPr>
              <a:t>project</a:t>
            </a:r>
            <a:r>
              <a:rPr lang="it-IT" sz="1800" b="0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it-IT" sz="1800" b="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820" name="pasted-image.pdf"/>
          <p:cNvPicPr/>
          <p:nvPr/>
        </p:nvPicPr>
        <p:blipFill>
          <a:blip r:embed="rId3">
            <a:extLst/>
          </a:blip>
          <a:srcRect l="43392" t="74820" r="9883" b="2613"/>
          <a:stretch>
            <a:fillRect/>
          </a:stretch>
        </p:blipFill>
        <p:spPr>
          <a:xfrm flipH="1">
            <a:off x="6555645" y="3284984"/>
            <a:ext cx="2728030" cy="124581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</a:ln>
          <a:effectLst/>
        </p:spPr>
      </p:pic>
      <p:pic>
        <p:nvPicPr>
          <p:cNvPr id="821" name="pasted-image.pdf"/>
          <p:cNvPicPr/>
          <p:nvPr/>
        </p:nvPicPr>
        <p:blipFill>
          <a:blip r:embed="rId3">
            <a:extLst/>
          </a:blip>
          <a:srcRect l="43392" r="9883" b="63165"/>
          <a:stretch>
            <a:fillRect/>
          </a:stretch>
        </p:blipFill>
        <p:spPr>
          <a:xfrm flipH="1">
            <a:off x="6555645" y="1259076"/>
            <a:ext cx="2728030" cy="2033489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</a:ln>
          <a:effectLst/>
        </p:spPr>
      </p:pic>
      <p:sp>
        <p:nvSpPr>
          <p:cNvPr id="822" name="Shape 822"/>
          <p:cNvSpPr/>
          <p:nvPr/>
        </p:nvSpPr>
        <p:spPr>
          <a:xfrm flipV="1">
            <a:off x="7615510" y="2461424"/>
            <a:ext cx="611747" cy="1242998"/>
          </a:xfrm>
          <a:prstGeom prst="line">
            <a:avLst/>
          </a:prstGeom>
          <a:solidFill>
            <a:srgbClr val="FFFFFF"/>
          </a:solidFill>
          <a:ln w="25400">
            <a:solidFill>
              <a:srgbClr val="594076"/>
            </a:solidFill>
            <a:miter lim="400000"/>
            <a:headEnd type="stealth"/>
            <a:tailEnd type="stealth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3000" b="0">
              <a:solidFill>
                <a:srgbClr val="202020"/>
              </a:solidFill>
              <a:latin typeface="Arial"/>
              <a:ea typeface="Palatino"/>
              <a:cs typeface="Arial"/>
              <a:sym typeface="Palatino"/>
            </a:endParaRPr>
          </a:p>
        </p:txBody>
      </p:sp>
      <p:sp>
        <p:nvSpPr>
          <p:cNvPr id="823" name="Shape 823"/>
          <p:cNvSpPr/>
          <p:nvPr/>
        </p:nvSpPr>
        <p:spPr>
          <a:xfrm>
            <a:off x="7759862" y="2951684"/>
            <a:ext cx="319531" cy="26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solidFill/>
            <a:miter lim="400000"/>
          </a:ln>
          <a:effectLst>
            <a:outerShdw blurRad="190500" dir="5743260" rotWithShape="0">
              <a:srgbClr val="000000">
                <a:alpha val="59440"/>
              </a:srgbClr>
            </a:outerShdw>
          </a:effectLst>
        </p:spPr>
        <p:txBody>
          <a:bodyPr lIns="0" tIns="0" rIns="0" bIns="0" anchor="ctr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endParaRPr sz="3200" b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Arial"/>
              <a:ea typeface="Chalkduster"/>
              <a:cs typeface="Arial"/>
              <a:sym typeface="Chalkduster"/>
            </a:endParaRPr>
          </a:p>
        </p:txBody>
      </p:sp>
      <p:pic>
        <p:nvPicPr>
          <p:cNvPr id="824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09150" y="2419641"/>
            <a:ext cx="154937" cy="176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  <p:pic>
        <p:nvPicPr>
          <p:cNvPr id="825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6130" y="3531369"/>
            <a:ext cx="154937" cy="176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404664"/>
            <a:ext cx="2473033" cy="3024909"/>
          </a:xfrm>
          <a:prstGeom prst="rect">
            <a:avLst/>
          </a:prstGeom>
          <a:ln w="12700">
            <a:miter lim="400000"/>
          </a:ln>
          <a:effectLst>
            <a:outerShdw blurRad="25400" dist="63500" dir="3273295" rotWithShape="0">
              <a:srgbClr val="000000">
                <a:alpha val="38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55328" y="736739"/>
            <a:ext cx="772585" cy="1684149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0"/>
            <a:ext cx="8425515" cy="738633"/>
          </a:xfrm>
        </p:spPr>
        <p:txBody>
          <a:bodyPr/>
          <a:lstStyle/>
          <a:p>
            <a:pPr algn="r"/>
            <a:r>
              <a:rPr lang="en-US" dirty="0" smtClean="0"/>
              <a:t>The INSIDE PET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5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05938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IMG_8926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0"/>
            <a:ext cx="5112568" cy="68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5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292631"/>
          </a:xfrm>
        </p:spPr>
        <p:txBody>
          <a:bodyPr/>
          <a:lstStyle/>
          <a:p>
            <a:r>
              <a:rPr lang="en-US" dirty="0" smtClean="0"/>
              <a:t>Nuclear projectiles in Particle Therapy today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908720"/>
            <a:ext cx="3190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protons: 50-250 MeV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2420888"/>
            <a:ext cx="2826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solidFill>
                  <a:srgbClr val="FFFFFF"/>
                </a:solidFill>
              </a:rPr>
              <a:t>12</a:t>
            </a:r>
            <a:r>
              <a:rPr lang="en-US" sz="2400" dirty="0" smtClean="0">
                <a:solidFill>
                  <a:srgbClr val="FFFFFF"/>
                </a:solidFill>
              </a:rPr>
              <a:t>C: 60-400 MeV/u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1600" y="1340768"/>
            <a:ext cx="8054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AFF07"/>
                </a:solidFill>
              </a:rPr>
              <a:t>Relative Biological Effectiveness  (RBE) </a:t>
            </a:r>
            <a:r>
              <a:rPr lang="en-US" sz="2000" dirty="0" smtClean="0">
                <a:solidFill>
                  <a:srgbClr val="FFFF00"/>
                </a:solidFill>
              </a:rPr>
              <a:t>~ 1.1 </a:t>
            </a:r>
            <a:r>
              <a:rPr lang="el-GR" sz="2000" i="1" dirty="0" smtClean="0">
                <a:solidFill>
                  <a:srgbClr val="FFFF00"/>
                </a:solidFill>
              </a:rPr>
              <a:t>(</a:t>
            </a:r>
            <a:r>
              <a:rPr lang="en-US" sz="2000" i="1" dirty="0" smtClean="0">
                <a:solidFill>
                  <a:srgbClr val="FFFF00"/>
                </a:solidFill>
              </a:rPr>
              <a:t>under discussion…)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accelerated by cyclotrons or synchrotrons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46414" y="2924944"/>
            <a:ext cx="54726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Higher</a:t>
            </a:r>
            <a:r>
              <a:rPr lang="en-US" sz="2000" dirty="0" smtClean="0">
                <a:solidFill>
                  <a:srgbClr val="CAFF07"/>
                </a:solidFill>
              </a:rPr>
              <a:t> RBE </a:t>
            </a:r>
            <a:r>
              <a:rPr lang="en-US" sz="2000" dirty="0" smtClean="0">
                <a:solidFill>
                  <a:srgbClr val="FFFF00"/>
                </a:solidFill>
              </a:rPr>
              <a:t>→ well suited for radio-resistant tumors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reduced no. of fractions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reduced lateral spread with respect to protons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4725144"/>
            <a:ext cx="5040560" cy="1631216"/>
          </a:xfrm>
          <a:prstGeom prst="rect">
            <a:avLst/>
          </a:prstGeom>
          <a:ln>
            <a:solidFill>
              <a:srgbClr val="CAFF0A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However:</a:t>
            </a:r>
          </a:p>
          <a:p>
            <a:r>
              <a:rPr lang="en-US" sz="2000" dirty="0" smtClean="0">
                <a:solidFill>
                  <a:srgbClr val="CAFF0A"/>
                </a:solidFill>
              </a:rPr>
              <a:t>variable RBE </a:t>
            </a:r>
            <a:r>
              <a:rPr lang="en-US" sz="2000" dirty="0" err="1" smtClean="0">
                <a:solidFill>
                  <a:srgbClr val="CAFF0A"/>
                </a:solidFill>
              </a:rPr>
              <a:t>vs</a:t>
            </a:r>
            <a:r>
              <a:rPr lang="en-US" sz="2000" dirty="0" smtClean="0">
                <a:solidFill>
                  <a:srgbClr val="CAFF0A"/>
                </a:solidFill>
              </a:rPr>
              <a:t> energy, LET, </a:t>
            </a:r>
            <a:r>
              <a:rPr lang="is-IS" sz="2000" dirty="0" smtClean="0">
                <a:solidFill>
                  <a:srgbClr val="CAFF0A"/>
                </a:solidFill>
              </a:rPr>
              <a:t>…</a:t>
            </a:r>
            <a:endParaRPr lang="en-US" sz="2000" dirty="0" smtClean="0">
              <a:solidFill>
                <a:srgbClr val="CAFF0A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accelerated </a:t>
            </a:r>
            <a:r>
              <a:rPr lang="en-US" sz="2000" dirty="0">
                <a:solidFill>
                  <a:srgbClr val="FFFF00"/>
                </a:solidFill>
              </a:rPr>
              <a:t>by </a:t>
            </a:r>
            <a:r>
              <a:rPr lang="en-US" sz="2000" dirty="0" smtClean="0">
                <a:solidFill>
                  <a:srgbClr val="FFFF00"/>
                </a:solidFill>
              </a:rPr>
              <a:t>larger machines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Nuclear Fragmentation </a:t>
            </a:r>
            <a:r>
              <a:rPr lang="en-US" sz="2000" dirty="0" smtClean="0">
                <a:solidFill>
                  <a:srgbClr val="CAFF0A"/>
                </a:solidFill>
              </a:rPr>
              <a:t>(➜complex RBE)</a:t>
            </a:r>
            <a:endParaRPr lang="en-US" sz="2000" dirty="0">
              <a:solidFill>
                <a:srgbClr val="CAFF0A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heavier </a:t>
            </a:r>
            <a:r>
              <a:rPr lang="en-US" sz="2000" dirty="0" smtClean="0">
                <a:solidFill>
                  <a:srgbClr val="FFFF00"/>
                </a:solidFill>
              </a:rPr>
              <a:t>gantries and magnets…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9" name="Picture 8" descr="fig_BioDo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69872"/>
            <a:ext cx="3168352" cy="47881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3131840" y="4869160"/>
            <a:ext cx="720080" cy="3600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AFF0A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319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6" grpId="0"/>
      <p:bldP spid="6" grpId="0" animBg="1"/>
      <p:bldP spid="6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54825" y="6569075"/>
            <a:ext cx="2289175" cy="290513"/>
          </a:xfrm>
        </p:spPr>
        <p:txBody>
          <a:bodyPr/>
          <a:lstStyle/>
          <a:p>
            <a:pPr algn="r"/>
            <a:r>
              <a:rPr lang="en-US" smtClean="0"/>
              <a:t>24/06/15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638800" y="6569075"/>
            <a:ext cx="3505200" cy="290513"/>
          </a:xfrm>
        </p:spPr>
        <p:txBody>
          <a:bodyPr/>
          <a:lstStyle/>
          <a:p>
            <a:r>
              <a:rPr lang="it-IT" smtClean="0"/>
              <a:t>G.Battistoni, NN2015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69075"/>
            <a:ext cx="1981200" cy="290513"/>
          </a:xfrm>
        </p:spPr>
        <p:txBody>
          <a:bodyPr/>
          <a:lstStyle/>
          <a:p>
            <a:fld id="{E3AC184A-B3B0-45E0-921E-2F1139A15F7A}" type="slidenum">
              <a:rPr lang="it-IT" smtClean="0"/>
              <a:pPr/>
              <a:t>50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40768"/>
            <a:ext cx="23368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980728"/>
            <a:ext cx="3556000" cy="241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4629"/>
            <a:ext cx="9144000" cy="3242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88640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EC0A"/>
                </a:solidFill>
                <a:latin typeface="Arial"/>
                <a:cs typeface="Arial"/>
              </a:rPr>
              <a:t>Proton beam on a 3 </a:t>
            </a:r>
            <a:r>
              <a:rPr lang="en-US" sz="1600" dirty="0">
                <a:solidFill>
                  <a:srgbClr val="FFEC0A"/>
                </a:solidFill>
                <a:latin typeface="Arial"/>
                <a:cs typeface="Arial"/>
              </a:rPr>
              <a:t>cm x 3 </a:t>
            </a:r>
            <a:r>
              <a:rPr lang="en-US" sz="1600" dirty="0" smtClean="0">
                <a:solidFill>
                  <a:srgbClr val="FFEC0A"/>
                </a:solidFill>
                <a:latin typeface="Arial"/>
                <a:cs typeface="Arial"/>
              </a:rPr>
              <a:t>cm surface</a:t>
            </a:r>
            <a:endParaRPr lang="en-US" sz="1600" dirty="0">
              <a:solidFill>
                <a:srgbClr val="FFEC0A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FFEC0A"/>
                </a:solidFill>
                <a:latin typeface="Arial"/>
                <a:cs typeface="Arial"/>
              </a:rPr>
              <a:t>Two “slices” at different energies: </a:t>
            </a:r>
            <a:r>
              <a:rPr lang="en-US" sz="1600" dirty="0">
                <a:solidFill>
                  <a:srgbClr val="FFEC0A"/>
                </a:solidFill>
                <a:latin typeface="Arial"/>
                <a:cs typeface="Arial"/>
              </a:rPr>
              <a:t>75 MeV </a:t>
            </a:r>
            <a:r>
              <a:rPr lang="en-US" sz="1600" dirty="0" smtClean="0">
                <a:solidFill>
                  <a:srgbClr val="FFEC0A"/>
                </a:solidFill>
                <a:latin typeface="Arial"/>
                <a:cs typeface="Arial"/>
              </a:rPr>
              <a:t>and </a:t>
            </a:r>
            <a:r>
              <a:rPr lang="en-US" sz="1600" dirty="0">
                <a:solidFill>
                  <a:srgbClr val="FFEC0A"/>
                </a:solidFill>
                <a:latin typeface="Arial"/>
                <a:cs typeface="Arial"/>
              </a:rPr>
              <a:t>103 MeV</a:t>
            </a:r>
          </a:p>
          <a:p>
            <a:r>
              <a:rPr lang="en-US" sz="1600" dirty="0" smtClean="0">
                <a:solidFill>
                  <a:srgbClr val="FFEC0A"/>
                </a:solidFill>
                <a:latin typeface="Arial"/>
                <a:cs typeface="Arial"/>
              </a:rPr>
              <a:t>2 cases: </a:t>
            </a:r>
            <a:r>
              <a:rPr lang="en-US" sz="1600" dirty="0">
                <a:solidFill>
                  <a:srgbClr val="FFEC0A"/>
                </a:solidFill>
                <a:latin typeface="Arial"/>
                <a:cs typeface="Arial"/>
              </a:rPr>
              <a:t>	</a:t>
            </a:r>
            <a:r>
              <a:rPr lang="en-US" sz="1600" dirty="0" smtClean="0">
                <a:solidFill>
                  <a:srgbClr val="FFEC0A"/>
                </a:solidFill>
                <a:latin typeface="Arial"/>
                <a:cs typeface="Arial"/>
              </a:rPr>
              <a:t>- PMMA phantom </a:t>
            </a:r>
          </a:p>
          <a:p>
            <a:r>
              <a:rPr lang="en-US" sz="1600" dirty="0" smtClean="0">
                <a:solidFill>
                  <a:srgbClr val="FFEC0A"/>
                </a:solidFill>
                <a:latin typeface="Arial"/>
                <a:cs typeface="Arial"/>
              </a:rPr>
              <a:t>	- PMMA phantom with 1 cm air gap</a:t>
            </a:r>
            <a:endParaRPr lang="en-US" sz="1600" dirty="0">
              <a:solidFill>
                <a:srgbClr val="FFEC0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785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1564" y="4012376"/>
            <a:ext cx="5342436" cy="2845624"/>
            <a:chOff x="2443216" y="2283737"/>
            <a:chExt cx="6700784" cy="4095800"/>
          </a:xfrm>
        </p:grpSpPr>
        <p:pic>
          <p:nvPicPr>
            <p:cNvPr id="882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43216" y="2283737"/>
              <a:ext cx="6700784" cy="40958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83" name="Shape 883"/>
            <p:cNvSpPr/>
            <p:nvPr/>
          </p:nvSpPr>
          <p:spPr>
            <a:xfrm>
              <a:off x="5395058" y="2578544"/>
              <a:ext cx="122125" cy="3566416"/>
            </a:xfrm>
            <a:prstGeom prst="rect">
              <a:avLst/>
            </a:prstGeom>
            <a:solidFill>
              <a:srgbClr val="00A900"/>
            </a:solidFill>
            <a:ln w="12700">
              <a:solidFill>
                <a:srgbClr val="FFFFFF"/>
              </a:solidFill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duster"/>
                  <a:ea typeface="Chalkduster"/>
                  <a:cs typeface="Chalkduster"/>
                  <a:sym typeface="Chalkduster"/>
                </a:defRPr>
              </a:pPr>
              <a:endParaRPr sz="3200" b="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endParaRPr>
            </a:p>
          </p:txBody>
        </p:sp>
        <p:sp>
          <p:nvSpPr>
            <p:cNvPr id="884" name="Shape 884"/>
            <p:cNvSpPr/>
            <p:nvPr/>
          </p:nvSpPr>
          <p:spPr>
            <a:xfrm>
              <a:off x="6150487" y="2565069"/>
              <a:ext cx="273605" cy="3558214"/>
            </a:xfrm>
            <a:prstGeom prst="rect">
              <a:avLst/>
            </a:prstGeom>
            <a:solidFill>
              <a:srgbClr val="F2A057"/>
            </a:solidFill>
            <a:ln w="12700">
              <a:solidFill>
                <a:srgbClr val="FFFFFF"/>
              </a:solidFill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duster"/>
                  <a:ea typeface="Chalkduster"/>
                  <a:cs typeface="Chalkduster"/>
                  <a:sym typeface="Chalkduster"/>
                </a:defRPr>
              </a:pPr>
              <a:endParaRPr sz="3200" b="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endParaRPr>
            </a:p>
          </p:txBody>
        </p:sp>
        <p:sp>
          <p:nvSpPr>
            <p:cNvPr id="887" name="Shape 887"/>
            <p:cNvSpPr/>
            <p:nvPr/>
          </p:nvSpPr>
          <p:spPr>
            <a:xfrm>
              <a:off x="5533943" y="2574725"/>
              <a:ext cx="122124" cy="3566417"/>
            </a:xfrm>
            <a:prstGeom prst="rect">
              <a:avLst/>
            </a:prstGeom>
            <a:solidFill>
              <a:srgbClr val="00A900"/>
            </a:solidFill>
            <a:ln w="12700">
              <a:solidFill>
                <a:srgbClr val="FFFFFF"/>
              </a:solidFill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duster"/>
                  <a:ea typeface="Chalkduster"/>
                  <a:cs typeface="Chalkduster"/>
                  <a:sym typeface="Chalkduster"/>
                </a:defRPr>
              </a:pPr>
              <a:endParaRPr sz="3200" b="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endParaRPr>
            </a:p>
          </p:txBody>
        </p:sp>
        <p:sp>
          <p:nvSpPr>
            <p:cNvPr id="888" name="Shape 888"/>
            <p:cNvSpPr/>
            <p:nvPr/>
          </p:nvSpPr>
          <p:spPr>
            <a:xfrm>
              <a:off x="5848204" y="2573910"/>
              <a:ext cx="122125" cy="3566416"/>
            </a:xfrm>
            <a:prstGeom prst="rect">
              <a:avLst/>
            </a:prstGeom>
            <a:solidFill>
              <a:srgbClr val="00A900"/>
            </a:solidFill>
            <a:ln w="12700">
              <a:solidFill>
                <a:srgbClr val="FFFFFF"/>
              </a:solidFill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duster"/>
                  <a:ea typeface="Chalkduster"/>
                  <a:cs typeface="Chalkduster"/>
                  <a:sym typeface="Chalkduster"/>
                </a:defRPr>
              </a:pPr>
              <a:endParaRPr sz="3200" b="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endParaRPr>
            </a:p>
          </p:txBody>
        </p:sp>
        <p:sp>
          <p:nvSpPr>
            <p:cNvPr id="889" name="Shape 889"/>
            <p:cNvSpPr/>
            <p:nvPr/>
          </p:nvSpPr>
          <p:spPr>
            <a:xfrm>
              <a:off x="5978159" y="2579022"/>
              <a:ext cx="122124" cy="3566416"/>
            </a:xfrm>
            <a:prstGeom prst="rect">
              <a:avLst/>
            </a:prstGeom>
            <a:solidFill>
              <a:srgbClr val="00A900"/>
            </a:solidFill>
            <a:ln w="12700">
              <a:solidFill>
                <a:srgbClr val="FFFFFF"/>
              </a:solidFill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duster"/>
                  <a:ea typeface="Chalkduster"/>
                  <a:cs typeface="Chalkduster"/>
                  <a:sym typeface="Chalkduster"/>
                </a:defRPr>
              </a:pPr>
              <a:endParaRPr sz="3200" b="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endParaRPr>
            </a:p>
          </p:txBody>
        </p:sp>
      </p:grpSp>
      <p:sp>
        <p:nvSpPr>
          <p:cNvPr id="893" name="Shape 893"/>
          <p:cNvSpPr/>
          <p:nvPr/>
        </p:nvSpPr>
        <p:spPr>
          <a:xfrm>
            <a:off x="7536780" y="3817185"/>
            <a:ext cx="1479272" cy="877064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5" tIns="32146" rIns="32145" bIns="32146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700" dirty="0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LSO C</a:t>
            </a:r>
            <a:r>
              <a:rPr lang="it-IT" sz="1700" dirty="0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ALO</a:t>
            </a:r>
            <a:endParaRPr sz="1700" b="0" dirty="0">
              <a:solidFill>
                <a:prstClr val="black"/>
              </a:solidFill>
              <a:uFill>
                <a:solidFill/>
              </a:uFill>
              <a:latin typeface="Palatino"/>
              <a:ea typeface="Palatino"/>
              <a:cs typeface="Palatino"/>
              <a:sym typeface="Palatino"/>
            </a:endParaRPr>
          </a:p>
          <a:p>
            <a:pPr defTabSz="321457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700" b="0" dirty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⊡ 3 x 3 </a:t>
            </a:r>
            <a:r>
              <a:rPr sz="1700" b="0" dirty="0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mm</a:t>
            </a:r>
            <a:r>
              <a:rPr sz="1700" b="0" baseline="31999" dirty="0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2</a:t>
            </a:r>
            <a:endParaRPr lang="it-IT" sz="1700" b="0" baseline="31999" dirty="0" smtClean="0">
              <a:solidFill>
                <a:prstClr val="black"/>
              </a:solidFill>
              <a:uFill>
                <a:solidFill/>
              </a:uFill>
              <a:latin typeface="Palatino"/>
              <a:ea typeface="Palatino"/>
              <a:cs typeface="Palatino"/>
              <a:sym typeface="Palatino"/>
            </a:endParaRPr>
          </a:p>
          <a:p>
            <a:pPr defTabSz="321457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it-IT" sz="1700" b="0" dirty="0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MAPMT 64 </a:t>
            </a:r>
            <a:r>
              <a:rPr lang="it-IT" sz="1700" b="0" dirty="0" err="1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ch</a:t>
            </a:r>
            <a:endParaRPr sz="1700" b="0" dirty="0">
              <a:solidFill>
                <a:prstClr val="black"/>
              </a:solidFill>
              <a:uFill>
                <a:solidFill/>
              </a:u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95" name="Shape 895"/>
          <p:cNvSpPr/>
          <p:nvPr/>
        </p:nvSpPr>
        <p:spPr>
          <a:xfrm>
            <a:off x="4366526" y="6035473"/>
            <a:ext cx="1788498" cy="604783"/>
          </a:xfrm>
          <a:prstGeom prst="rect">
            <a:avLst/>
          </a:prstGeom>
          <a:solidFill>
            <a:srgbClr val="DDD9C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5" tIns="32146" rIns="32145" bIns="32146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it-IT" sz="1700" dirty="0" smtClean="0">
                <a:solidFill>
                  <a:srgbClr val="4D76A4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6 UV </a:t>
            </a:r>
            <a:r>
              <a:rPr sz="1700" dirty="0" smtClean="0">
                <a:solidFill>
                  <a:srgbClr val="4D76A4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PLANES</a:t>
            </a:r>
            <a:endParaRPr sz="1700" dirty="0">
              <a:solidFill>
                <a:srgbClr val="4D76A4"/>
              </a:solidFill>
              <a:uFill>
                <a:solidFill/>
              </a:uFill>
              <a:latin typeface="Palatino"/>
              <a:ea typeface="Palatino"/>
              <a:cs typeface="Palatino"/>
              <a:sym typeface="Palatino"/>
            </a:endParaRPr>
          </a:p>
          <a:p>
            <a:pPr defTabSz="321457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700" b="0" dirty="0" smtClean="0">
                <a:solidFill>
                  <a:srgbClr val="4D76A4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it-IT" sz="1700" b="0" dirty="0" err="1" smtClean="0">
                <a:solidFill>
                  <a:srgbClr val="4D76A4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Fiber</a:t>
            </a:r>
            <a:r>
              <a:rPr lang="it-IT" sz="1700" b="0" dirty="0" smtClean="0">
                <a:solidFill>
                  <a:srgbClr val="4D76A4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sz="1700" b="0" dirty="0" smtClean="0">
                <a:solidFill>
                  <a:srgbClr val="4D76A4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⊡ </a:t>
            </a:r>
            <a:r>
              <a:rPr sz="1700" b="0" dirty="0">
                <a:solidFill>
                  <a:srgbClr val="4D76A4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0.5 </a:t>
            </a:r>
            <a:r>
              <a:rPr sz="1700" b="0" dirty="0" smtClean="0">
                <a:solidFill>
                  <a:srgbClr val="4D76A4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mm</a:t>
            </a:r>
            <a:endParaRPr sz="1700" b="0" dirty="0">
              <a:solidFill>
                <a:srgbClr val="4D76A4"/>
              </a:solidFill>
              <a:uFill>
                <a:solidFill/>
              </a:u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98" name="Shape 898"/>
          <p:cNvSpPr/>
          <p:nvPr/>
        </p:nvSpPr>
        <p:spPr>
          <a:xfrm>
            <a:off x="3801564" y="4207836"/>
            <a:ext cx="1449190" cy="645422"/>
          </a:xfrm>
          <a:prstGeom prst="rect">
            <a:avLst/>
          </a:prstGeom>
          <a:solidFill>
            <a:srgbClr val="DDD9C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5" tIns="32146" rIns="32145" bIns="32146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700" b="0" dirty="0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Fiber readout</a:t>
            </a:r>
          </a:p>
          <a:p>
            <a:pPr defTabSz="321457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700" b="0" dirty="0" err="1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SiPM</a:t>
            </a:r>
            <a:r>
              <a:rPr lang="en-US" sz="1700" b="0" dirty="0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1700" b="0" dirty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⊡ 1</a:t>
            </a:r>
            <a:r>
              <a:rPr lang="en-US" sz="1700" b="0" dirty="0" smtClean="0">
                <a:solidFill>
                  <a:prstClr val="black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rPr>
              <a:t> mm</a:t>
            </a:r>
            <a:endParaRPr lang="en-US" sz="1700" b="0" dirty="0">
              <a:solidFill>
                <a:prstClr val="black"/>
              </a:solidFill>
              <a:uFill>
                <a:solidFill/>
              </a:u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"/>
            <a:ext cx="2377891" cy="2877013"/>
          </a:xfrm>
          <a:prstGeom prst="rect">
            <a:avLst/>
          </a:prstGeom>
          <a:ln w="12700">
            <a:miter lim="400000"/>
          </a:ln>
          <a:effectLst>
            <a:outerShdw blurRad="25400" dist="63500" dir="3273295" rotWithShape="0">
              <a:srgbClr val="000000">
                <a:alpha val="38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312760" y="403759"/>
            <a:ext cx="715818" cy="692728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26" descr="_MG_9144-Modifica-Modifica-Modific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1" t="13474" r="17172" b="13236"/>
          <a:stretch/>
        </p:blipFill>
        <p:spPr>
          <a:xfrm>
            <a:off x="4139952" y="1124744"/>
            <a:ext cx="3488368" cy="27374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i="1" dirty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INSIDE charge </a:t>
            </a:r>
            <a:r>
              <a:rPr lang="en-US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Profiler</a:t>
            </a:r>
            <a:endParaRPr lang="en-US" i="1" dirty="0">
              <a:solidFill>
                <a:srgbClr val="FFEC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3284538"/>
            <a:ext cx="3609975" cy="3422650"/>
          </a:xfrm>
          <a:ln w="28575" cmpd="sng">
            <a:noFill/>
          </a:ln>
        </p:spPr>
        <p:txBody>
          <a:bodyPr>
            <a:normAutofit/>
          </a:bodyPr>
          <a:lstStyle/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r>
              <a:rPr lang="it-IT" sz="1800" b="1" dirty="0" err="1" smtClean="0">
                <a:solidFill>
                  <a:srgbClr val="F6E2E3"/>
                </a:solidFill>
              </a:rPr>
              <a:t>Tracker</a:t>
            </a:r>
            <a:r>
              <a:rPr lang="it-IT" sz="1800" b="1" dirty="0" smtClean="0">
                <a:solidFill>
                  <a:srgbClr val="F6E2E3"/>
                </a:solidFill>
              </a:rPr>
              <a:t>: back</a:t>
            </a:r>
            <a:r>
              <a:rPr lang="it-IT" sz="1800" b="1" dirty="0">
                <a:solidFill>
                  <a:srgbClr val="F6E2E3"/>
                </a:solidFill>
              </a:rPr>
              <a:t>-</a:t>
            </a:r>
            <a:r>
              <a:rPr lang="it-IT" sz="1800" b="1" dirty="0" err="1">
                <a:solidFill>
                  <a:srgbClr val="F6E2E3"/>
                </a:solidFill>
              </a:rPr>
              <a:t>tracking</a:t>
            </a:r>
            <a:r>
              <a:rPr lang="it-IT" sz="1800" b="1" dirty="0">
                <a:solidFill>
                  <a:srgbClr val="F6E2E3"/>
                </a:solidFill>
              </a:rPr>
              <a:t> of </a:t>
            </a:r>
            <a:r>
              <a:rPr lang="it-IT" sz="1800" b="1" dirty="0" err="1">
                <a:solidFill>
                  <a:srgbClr val="F6E2E3"/>
                </a:solidFill>
              </a:rPr>
              <a:t>secondary</a:t>
            </a:r>
            <a:r>
              <a:rPr lang="it-IT" sz="1800" b="1" dirty="0">
                <a:solidFill>
                  <a:srgbClr val="F6E2E3"/>
                </a:solidFill>
              </a:rPr>
              <a:t> </a:t>
            </a:r>
            <a:r>
              <a:rPr lang="it-IT" sz="1800" b="1" dirty="0" err="1">
                <a:solidFill>
                  <a:srgbClr val="F6E2E3"/>
                </a:solidFill>
              </a:rPr>
              <a:t>protons</a:t>
            </a:r>
            <a:r>
              <a:rPr lang="it-IT" sz="1800" b="1" dirty="0">
                <a:solidFill>
                  <a:srgbClr val="F6E2E3"/>
                </a:solidFill>
              </a:rPr>
              <a:t> to the </a:t>
            </a:r>
            <a:r>
              <a:rPr lang="it-IT" sz="1800" b="1" dirty="0" err="1">
                <a:solidFill>
                  <a:srgbClr val="F6E2E3"/>
                </a:solidFill>
              </a:rPr>
              <a:t>beam</a:t>
            </a:r>
            <a:r>
              <a:rPr lang="it-IT" sz="1800" b="1" dirty="0">
                <a:solidFill>
                  <a:srgbClr val="F6E2E3"/>
                </a:solidFill>
              </a:rPr>
              <a:t> line</a:t>
            </a:r>
          </a:p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r>
              <a:rPr lang="it-IT" sz="1800" b="1" dirty="0" smtClean="0">
                <a:solidFill>
                  <a:srgbClr val="FFEC0A"/>
                </a:solidFill>
              </a:rPr>
              <a:t>Calo: </a:t>
            </a:r>
            <a:r>
              <a:rPr lang="it-IT" sz="1800" b="1" dirty="0" err="1" smtClean="0">
                <a:solidFill>
                  <a:srgbClr val="FFEC0A"/>
                </a:solidFill>
              </a:rPr>
              <a:t>select</a:t>
            </a:r>
            <a:r>
              <a:rPr lang="it-IT" sz="1800" b="1" dirty="0" smtClean="0">
                <a:solidFill>
                  <a:srgbClr val="FFEC0A"/>
                </a:solidFill>
              </a:rPr>
              <a:t> </a:t>
            </a:r>
            <a:r>
              <a:rPr lang="it-IT" sz="1800" b="1" dirty="0" err="1">
                <a:solidFill>
                  <a:srgbClr val="FFEC0A"/>
                </a:solidFill>
              </a:rPr>
              <a:t>higher</a:t>
            </a:r>
            <a:r>
              <a:rPr lang="it-IT" sz="1800" b="1" dirty="0">
                <a:solidFill>
                  <a:srgbClr val="FFEC0A"/>
                </a:solidFill>
              </a:rPr>
              <a:t> </a:t>
            </a:r>
            <a:r>
              <a:rPr lang="it-IT" sz="1800" b="1" dirty="0" err="1">
                <a:solidFill>
                  <a:srgbClr val="FFEC0A"/>
                </a:solidFill>
              </a:rPr>
              <a:t>energy</a:t>
            </a:r>
            <a:r>
              <a:rPr lang="it-IT" sz="1800" b="1" dirty="0">
                <a:solidFill>
                  <a:srgbClr val="FFEC0A"/>
                </a:solidFill>
              </a:rPr>
              <a:t> </a:t>
            </a:r>
            <a:r>
              <a:rPr lang="it-IT" sz="1800" b="1" dirty="0" err="1">
                <a:solidFill>
                  <a:srgbClr val="FFEC0A"/>
                </a:solidFill>
              </a:rPr>
              <a:t>protons</a:t>
            </a:r>
            <a:r>
              <a:rPr lang="it-IT" sz="1800" b="1" dirty="0">
                <a:solidFill>
                  <a:srgbClr val="FFEC0A"/>
                </a:solidFill>
              </a:rPr>
              <a:t> to </a:t>
            </a:r>
            <a:r>
              <a:rPr lang="it-IT" sz="1800" b="1" dirty="0" err="1">
                <a:solidFill>
                  <a:srgbClr val="FFEC0A"/>
                </a:solidFill>
              </a:rPr>
              <a:t>minimize</a:t>
            </a:r>
            <a:r>
              <a:rPr lang="it-IT" sz="1800" b="1" dirty="0">
                <a:solidFill>
                  <a:srgbClr val="FFEC0A"/>
                </a:solidFill>
              </a:rPr>
              <a:t> MS in the </a:t>
            </a:r>
            <a:r>
              <a:rPr lang="it-IT" sz="1800" b="1" dirty="0" err="1" smtClean="0">
                <a:solidFill>
                  <a:srgbClr val="FFEC0A"/>
                </a:solidFill>
              </a:rPr>
              <a:t>patient</a:t>
            </a:r>
            <a:r>
              <a:rPr lang="it-IT" sz="1800" b="1" dirty="0" smtClean="0">
                <a:solidFill>
                  <a:srgbClr val="FFEC0A"/>
                </a:solidFill>
              </a:rPr>
              <a:t>.</a:t>
            </a:r>
            <a:endParaRPr lang="it-IT" sz="1800" b="1" dirty="0">
              <a:solidFill>
                <a:srgbClr val="FFEC0A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6E2E3"/>
                </a:solidFill>
              </a:rPr>
              <a:t>Reconstruction: </a:t>
            </a:r>
            <a:r>
              <a:rPr lang="en-US" sz="1800" b="1" dirty="0" err="1">
                <a:solidFill>
                  <a:srgbClr val="F6E2E3"/>
                </a:solidFill>
              </a:rPr>
              <a:t>d</a:t>
            </a:r>
            <a:r>
              <a:rPr lang="en-US" sz="1800" b="1" dirty="0" err="1" smtClean="0">
                <a:solidFill>
                  <a:srgbClr val="F6E2E3"/>
                </a:solidFill>
              </a:rPr>
              <a:t>econvolution</a:t>
            </a:r>
            <a:r>
              <a:rPr lang="en-US" sz="1800" b="1" dirty="0" smtClean="0">
                <a:solidFill>
                  <a:srgbClr val="F6E2E3"/>
                </a:solidFill>
              </a:rPr>
              <a:t> of absorption inside the patient from the emission shape </a:t>
            </a:r>
          </a:p>
          <a:p>
            <a:pPr marL="0" indent="0">
              <a:buNone/>
            </a:pPr>
            <a:r>
              <a:rPr lang="en-US" sz="1800" b="1" dirty="0" smtClean="0"/>
              <a:t>Calibration: BP position </a:t>
            </a:r>
            <a:r>
              <a:rPr lang="en-US" sz="1800" b="1" dirty="0" err="1" smtClean="0"/>
              <a:t>vs</a:t>
            </a:r>
            <a:r>
              <a:rPr lang="en-US" sz="1800" b="1" dirty="0" smtClean="0"/>
              <a:t> Emission shape parameters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14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139952" y="1052736"/>
            <a:ext cx="5004048" cy="302433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149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857220" algn="l"/>
              </a:tabLst>
            </a:pPr>
            <a:r>
              <a:rPr lang="en-US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INSIDE Dose Profiler</a:t>
            </a:r>
            <a:endParaRPr lang="en-US" i="1" dirty="0">
              <a:solidFill>
                <a:srgbClr val="FFEC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0319" name="Rectangle 143"/>
          <p:cNvSpPr>
            <a:spLocks/>
          </p:cNvSpPr>
          <p:nvPr/>
        </p:nvSpPr>
        <p:spPr bwMode="auto">
          <a:xfrm>
            <a:off x="31593" y="1052736"/>
            <a:ext cx="3964343" cy="16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34343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750067" algn="l"/>
              </a:tabLst>
            </a:pPr>
            <a:r>
              <a:rPr lang="en-US" sz="2000" dirty="0" smtClean="0">
                <a:solidFill>
                  <a:srgbClr val="FFEC0A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Heavy charged secondary cross all </a:t>
            </a:r>
            <a:r>
              <a:rPr lang="en-US" sz="2000" dirty="0">
                <a:solidFill>
                  <a:srgbClr val="FFEC0A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TRK </a:t>
            </a:r>
            <a:r>
              <a:rPr lang="en-US" sz="2000" dirty="0" smtClean="0">
                <a:solidFill>
                  <a:srgbClr val="FFEC0A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planes</a:t>
            </a:r>
            <a:r>
              <a:rPr lang="en-US" sz="2000" dirty="0">
                <a:solidFill>
                  <a:srgbClr val="FFEC0A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 </a:t>
            </a:r>
            <a:r>
              <a:rPr lang="en-US" sz="2000" dirty="0" smtClean="0">
                <a:solidFill>
                  <a:srgbClr val="FFEC0A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up to LYSO</a:t>
            </a:r>
            <a:r>
              <a:rPr lang="en-US" sz="2000" dirty="0">
                <a:solidFill>
                  <a:srgbClr val="FFEC0A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 </a:t>
            </a:r>
            <a:r>
              <a:rPr lang="en-US" sz="2000" dirty="0" smtClean="0">
                <a:solidFill>
                  <a:srgbClr val="FFEC0A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crystals</a:t>
            </a:r>
          </a:p>
          <a:p>
            <a:pPr>
              <a:tabLst>
                <a:tab pos="750067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Electrons from Compton event have winding tracks (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mul</a:t>
            </a:r>
            <a:r>
              <a:rPr lang="en-US" sz="2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s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catt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Candara Bold" charset="0"/>
              </a:rPr>
              <a:t>.)  and are not detected in the calorimeter</a:t>
            </a:r>
            <a:endParaRPr lang="en-US" sz="2000" dirty="0">
              <a:solidFill>
                <a:schemeClr val="tx1"/>
              </a:solidFill>
              <a:latin typeface="Arial"/>
              <a:ea typeface="ＭＳ Ｐゴシック" charset="0"/>
              <a:cs typeface="Arial"/>
              <a:sym typeface="Candara Bold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86063" y="1124744"/>
            <a:ext cx="4857937" cy="2880320"/>
            <a:chOff x="3602495" y="3916372"/>
            <a:chExt cx="5447109" cy="2885405"/>
          </a:xfrm>
        </p:grpSpPr>
        <p:grpSp>
          <p:nvGrpSpPr>
            <p:cNvPr id="50306" name="Group 130"/>
            <p:cNvGrpSpPr>
              <a:grpSpLocks/>
            </p:cNvGrpSpPr>
            <p:nvPr/>
          </p:nvGrpSpPr>
          <p:grpSpPr bwMode="auto">
            <a:xfrm>
              <a:off x="3651608" y="3916372"/>
              <a:ext cx="5397996" cy="2885405"/>
              <a:chOff x="0" y="0"/>
              <a:chExt cx="4835" cy="2584"/>
            </a:xfrm>
          </p:grpSpPr>
          <p:sp>
            <p:nvSpPr>
              <p:cNvPr id="50178" name="Rectangle 2"/>
              <p:cNvSpPr>
                <a:spLocks/>
              </p:cNvSpPr>
              <p:nvPr/>
            </p:nvSpPr>
            <p:spPr bwMode="auto">
              <a:xfrm>
                <a:off x="3915" y="2336"/>
                <a:ext cx="920" cy="2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>
                    <a:solidFill>
                      <a:srgbClr val="2E6FFD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not to scale</a:t>
                </a:r>
              </a:p>
            </p:txBody>
          </p:sp>
          <p:sp>
            <p:nvSpPr>
              <p:cNvPr id="50179" name="Rectangle 3"/>
              <p:cNvSpPr>
                <a:spLocks/>
              </p:cNvSpPr>
              <p:nvPr/>
            </p:nvSpPr>
            <p:spPr bwMode="auto">
              <a:xfrm>
                <a:off x="2723" y="2336"/>
                <a:ext cx="480" cy="2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2 cm</a:t>
                </a:r>
              </a:p>
            </p:txBody>
          </p:sp>
          <p:grpSp>
            <p:nvGrpSpPr>
              <p:cNvPr id="50187" name="Group 11"/>
              <p:cNvGrpSpPr>
                <a:grpSpLocks/>
              </p:cNvGrpSpPr>
              <p:nvPr/>
            </p:nvGrpSpPr>
            <p:grpSpPr bwMode="auto">
              <a:xfrm>
                <a:off x="2578" y="61"/>
                <a:ext cx="627" cy="2245"/>
                <a:chOff x="0" y="0"/>
                <a:chExt cx="626" cy="2245"/>
              </a:xfrm>
            </p:grpSpPr>
            <p:sp>
              <p:nvSpPr>
                <p:cNvPr id="50180" name="Rectangle 4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81" name="AutoShape 5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82" name="AutoShape 6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83" name="Line 7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84" name="Line 8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8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86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grpSp>
            <p:nvGrpSpPr>
              <p:cNvPr id="50195" name="Group 19"/>
              <p:cNvGrpSpPr>
                <a:grpSpLocks/>
              </p:cNvGrpSpPr>
              <p:nvPr/>
            </p:nvGrpSpPr>
            <p:grpSpPr bwMode="auto">
              <a:xfrm>
                <a:off x="2126" y="61"/>
                <a:ext cx="626" cy="2245"/>
                <a:chOff x="0" y="0"/>
                <a:chExt cx="626" cy="2245"/>
              </a:xfrm>
            </p:grpSpPr>
            <p:sp>
              <p:nvSpPr>
                <p:cNvPr id="50188" name="Rectangle 12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89" name="AutoShape 13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90" name="AutoShape 14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91" name="Line 15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92" name="Line 16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93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grpSp>
            <p:nvGrpSpPr>
              <p:cNvPr id="50203" name="Group 27"/>
              <p:cNvGrpSpPr>
                <a:grpSpLocks/>
              </p:cNvGrpSpPr>
              <p:nvPr/>
            </p:nvGrpSpPr>
            <p:grpSpPr bwMode="auto">
              <a:xfrm>
                <a:off x="1705" y="61"/>
                <a:ext cx="626" cy="2245"/>
                <a:chOff x="0" y="0"/>
                <a:chExt cx="626" cy="2245"/>
              </a:xfrm>
            </p:grpSpPr>
            <p:sp>
              <p:nvSpPr>
                <p:cNvPr id="50196" name="Rectangle 20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97" name="AutoShape 21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98" name="AutoShape 22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199" name="Line 23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00" name="Line 24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0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0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grpSp>
            <p:nvGrpSpPr>
              <p:cNvPr id="50211" name="Group 35"/>
              <p:cNvGrpSpPr>
                <a:grpSpLocks/>
              </p:cNvGrpSpPr>
              <p:nvPr/>
            </p:nvGrpSpPr>
            <p:grpSpPr bwMode="auto">
              <a:xfrm>
                <a:off x="1266" y="61"/>
                <a:ext cx="627" cy="2245"/>
                <a:chOff x="0" y="0"/>
                <a:chExt cx="626" cy="2245"/>
              </a:xfrm>
            </p:grpSpPr>
            <p:sp>
              <p:nvSpPr>
                <p:cNvPr id="50204" name="Rectangle 28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05" name="AutoShape 29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06" name="AutoShape 30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07" name="Line 31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08" name="Line 32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09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10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grpSp>
            <p:nvGrpSpPr>
              <p:cNvPr id="50219" name="Group 43"/>
              <p:cNvGrpSpPr>
                <a:grpSpLocks/>
              </p:cNvGrpSpPr>
              <p:nvPr/>
            </p:nvGrpSpPr>
            <p:grpSpPr bwMode="auto">
              <a:xfrm>
                <a:off x="782" y="54"/>
                <a:ext cx="626" cy="2246"/>
                <a:chOff x="0" y="0"/>
                <a:chExt cx="626" cy="2245"/>
              </a:xfrm>
            </p:grpSpPr>
            <p:sp>
              <p:nvSpPr>
                <p:cNvPr id="50212" name="Rectangle 36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13" name="AutoShape 37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14" name="AutoShape 38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15" name="Line 39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16" name="Line 40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17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611" y="618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1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sp>
            <p:nvSpPr>
              <p:cNvPr id="50220" name="Line 44"/>
              <p:cNvSpPr>
                <a:spLocks noChangeShapeType="1"/>
              </p:cNvSpPr>
              <p:nvPr/>
            </p:nvSpPr>
            <p:spPr bwMode="auto">
              <a:xfrm>
                <a:off x="2723" y="2344"/>
                <a:ext cx="484" cy="10"/>
              </a:xfrm>
              <a:prstGeom prst="line">
                <a:avLst/>
              </a:prstGeom>
              <a:noFill/>
              <a:ln w="38100" cap="flat">
                <a:solidFill>
                  <a:srgbClr val="038C89"/>
                </a:solidFill>
                <a:prstDash val="solid"/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grpSp>
            <p:nvGrpSpPr>
              <p:cNvPr id="50228" name="Group 52"/>
              <p:cNvGrpSpPr>
                <a:grpSpLocks/>
              </p:cNvGrpSpPr>
              <p:nvPr/>
            </p:nvGrpSpPr>
            <p:grpSpPr bwMode="auto">
              <a:xfrm>
                <a:off x="3031" y="61"/>
                <a:ext cx="626" cy="2245"/>
                <a:chOff x="0" y="0"/>
                <a:chExt cx="626" cy="2245"/>
              </a:xfrm>
            </p:grpSpPr>
            <p:sp>
              <p:nvSpPr>
                <p:cNvPr id="50221" name="Rectangle 45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22" name="AutoShape 46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23" name="AutoShape 47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24" name="Line 48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25" name="Line 49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26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27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sp>
            <p:nvSpPr>
              <p:cNvPr id="50229" name="Line 53"/>
              <p:cNvSpPr>
                <a:spLocks noChangeShapeType="1"/>
              </p:cNvSpPr>
              <p:nvPr/>
            </p:nvSpPr>
            <p:spPr bwMode="auto">
              <a:xfrm flipH="1">
                <a:off x="613" y="0"/>
                <a:ext cx="0" cy="1693"/>
              </a:xfrm>
              <a:prstGeom prst="line">
                <a:avLst/>
              </a:prstGeom>
              <a:noFill/>
              <a:ln w="38100" cap="flat">
                <a:solidFill>
                  <a:srgbClr val="038C89"/>
                </a:solidFill>
                <a:prstDash val="solid"/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50230" name="Line 54"/>
              <p:cNvSpPr>
                <a:spLocks noChangeShapeType="1"/>
              </p:cNvSpPr>
              <p:nvPr/>
            </p:nvSpPr>
            <p:spPr bwMode="auto">
              <a:xfrm>
                <a:off x="594" y="1711"/>
                <a:ext cx="650" cy="650"/>
              </a:xfrm>
              <a:prstGeom prst="line">
                <a:avLst/>
              </a:prstGeom>
              <a:noFill/>
              <a:ln w="38100" cap="flat">
                <a:solidFill>
                  <a:srgbClr val="038C89"/>
                </a:solidFill>
                <a:prstDash val="solid"/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grpSp>
            <p:nvGrpSpPr>
              <p:cNvPr id="50284" name="Group 108"/>
              <p:cNvGrpSpPr>
                <a:grpSpLocks/>
              </p:cNvGrpSpPr>
              <p:nvPr/>
            </p:nvGrpSpPr>
            <p:grpSpPr bwMode="auto">
              <a:xfrm>
                <a:off x="3871" y="61"/>
                <a:ext cx="846" cy="2245"/>
                <a:chOff x="0" y="0"/>
                <a:chExt cx="845" cy="2245"/>
              </a:xfrm>
            </p:grpSpPr>
            <p:sp>
              <p:nvSpPr>
                <p:cNvPr id="50231" name="AutoShape 55"/>
                <p:cNvSpPr>
                  <a:spLocks/>
                </p:cNvSpPr>
                <p:nvPr/>
              </p:nvSpPr>
              <p:spPr bwMode="auto">
                <a:xfrm>
                  <a:off x="613" y="2020"/>
                  <a:ext cx="218" cy="213"/>
                </a:xfrm>
                <a:prstGeom prst="rtTriangle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32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5" y="6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33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154" y="151"/>
                  <a:ext cx="0" cy="1621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34" name="Rectangle 58"/>
                <p:cNvSpPr>
                  <a:spLocks/>
                </p:cNvSpPr>
                <p:nvPr/>
              </p:nvSpPr>
              <p:spPr bwMode="auto">
                <a:xfrm>
                  <a:off x="224" y="606"/>
                  <a:ext cx="607" cy="1032"/>
                </a:xfrm>
                <a:prstGeom prst="rect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35" name="AutoShape 59"/>
                <p:cNvSpPr>
                  <a:spLocks/>
                </p:cNvSpPr>
                <p:nvPr/>
              </p:nvSpPr>
              <p:spPr bwMode="auto">
                <a:xfrm rot="10800000">
                  <a:off x="224" y="1638"/>
                  <a:ext cx="607" cy="607"/>
                </a:xfrm>
                <a:prstGeom prst="rtTriangle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36" name="AutoShape 60"/>
                <p:cNvSpPr>
                  <a:spLocks/>
                </p:cNvSpPr>
                <p:nvPr/>
              </p:nvSpPr>
              <p:spPr bwMode="auto">
                <a:xfrm>
                  <a:off x="224" y="0"/>
                  <a:ext cx="607" cy="606"/>
                </a:xfrm>
                <a:prstGeom prst="rtTriangle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37" name="Line 61"/>
                <p:cNvSpPr>
                  <a:spLocks noChangeShapeType="1"/>
                </p:cNvSpPr>
                <p:nvPr/>
              </p:nvSpPr>
              <p:spPr bwMode="auto">
                <a:xfrm>
                  <a:off x="224" y="6"/>
                  <a:ext cx="607" cy="606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38" name="Line 62"/>
                <p:cNvSpPr>
                  <a:spLocks noChangeShapeType="1"/>
                </p:cNvSpPr>
                <p:nvPr/>
              </p:nvSpPr>
              <p:spPr bwMode="auto">
                <a:xfrm>
                  <a:off x="224" y="1632"/>
                  <a:ext cx="601" cy="601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39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829" y="612"/>
                  <a:ext cx="0" cy="162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0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227" y="12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1" name="Rectangle 65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4C4C4C">
                    <a:alpha val="62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62000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2" name="AutoShape 66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4C4C4C">
                    <a:alpha val="62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62000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3" name="AutoShape 67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4C4C4C">
                    <a:alpha val="62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62000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4" name="Line 68"/>
                <p:cNvSpPr>
                  <a:spLocks noChangeShapeType="1"/>
                </p:cNvSpPr>
                <p:nvPr/>
              </p:nvSpPr>
              <p:spPr bwMode="auto">
                <a:xfrm>
                  <a:off x="12" y="6"/>
                  <a:ext cx="607" cy="606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5" name="Line 69"/>
                <p:cNvSpPr>
                  <a:spLocks noChangeShapeType="1"/>
                </p:cNvSpPr>
                <p:nvPr/>
              </p:nvSpPr>
              <p:spPr bwMode="auto">
                <a:xfrm>
                  <a:off x="12" y="1632"/>
                  <a:ext cx="601" cy="601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6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617" y="612"/>
                  <a:ext cx="0" cy="162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7" name="Line 71"/>
                <p:cNvSpPr>
                  <a:spLocks noChangeShapeType="1"/>
                </p:cNvSpPr>
                <p:nvPr/>
              </p:nvSpPr>
              <p:spPr bwMode="auto">
                <a:xfrm>
                  <a:off x="12" y="9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8" name="Line 72"/>
                <p:cNvSpPr>
                  <a:spLocks noChangeShapeType="1"/>
                </p:cNvSpPr>
                <p:nvPr/>
              </p:nvSpPr>
              <p:spPr bwMode="auto">
                <a:xfrm>
                  <a:off x="616" y="612"/>
                  <a:ext cx="215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49" name="Line 73"/>
                <p:cNvSpPr>
                  <a:spLocks noChangeShapeType="1"/>
                </p:cNvSpPr>
                <p:nvPr/>
              </p:nvSpPr>
              <p:spPr bwMode="auto">
                <a:xfrm>
                  <a:off x="619" y="2241"/>
                  <a:ext cx="212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0" name="Line 74"/>
                <p:cNvSpPr>
                  <a:spLocks noChangeShapeType="1"/>
                </p:cNvSpPr>
                <p:nvPr/>
              </p:nvSpPr>
              <p:spPr bwMode="auto">
                <a:xfrm>
                  <a:off x="12" y="1638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1" name="AutoShape 75"/>
                <p:cNvSpPr>
                  <a:spLocks/>
                </p:cNvSpPr>
                <p:nvPr/>
              </p:nvSpPr>
              <p:spPr bwMode="auto">
                <a:xfrm rot="10800000">
                  <a:off x="6" y="6"/>
                  <a:ext cx="218" cy="212"/>
                </a:xfrm>
                <a:prstGeom prst="rtTriangle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2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306" y="303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3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18" y="303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4" name="Line 78"/>
                <p:cNvSpPr>
                  <a:spLocks noChangeShapeType="1"/>
                </p:cNvSpPr>
                <p:nvPr/>
              </p:nvSpPr>
              <p:spPr bwMode="auto">
                <a:xfrm>
                  <a:off x="303" y="303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5" name="Line 79"/>
                <p:cNvSpPr>
                  <a:spLocks noChangeShapeType="1"/>
                </p:cNvSpPr>
                <p:nvPr/>
              </p:nvSpPr>
              <p:spPr bwMode="auto">
                <a:xfrm>
                  <a:off x="303" y="1923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6" name="Line 80"/>
                <p:cNvSpPr>
                  <a:spLocks noChangeShapeType="1"/>
                </p:cNvSpPr>
                <p:nvPr/>
              </p:nvSpPr>
              <p:spPr bwMode="auto">
                <a:xfrm>
                  <a:off x="303" y="1147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7" name="Line 81"/>
                <p:cNvSpPr>
                  <a:spLocks noChangeShapeType="1"/>
                </p:cNvSpPr>
                <p:nvPr/>
              </p:nvSpPr>
              <p:spPr bwMode="auto">
                <a:xfrm>
                  <a:off x="12" y="855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8" name="Line 82"/>
                <p:cNvSpPr>
                  <a:spLocks noChangeShapeType="1"/>
                </p:cNvSpPr>
                <p:nvPr/>
              </p:nvSpPr>
              <p:spPr bwMode="auto">
                <a:xfrm>
                  <a:off x="224" y="849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59" name="Line 83"/>
                <p:cNvSpPr>
                  <a:spLocks noChangeShapeType="1"/>
                </p:cNvSpPr>
                <p:nvPr/>
              </p:nvSpPr>
              <p:spPr bwMode="auto">
                <a:xfrm>
                  <a:off x="613" y="1456"/>
                  <a:ext cx="216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0" name="Line 84"/>
                <p:cNvSpPr>
                  <a:spLocks noChangeShapeType="1"/>
                </p:cNvSpPr>
                <p:nvPr/>
              </p:nvSpPr>
              <p:spPr bwMode="auto">
                <a:xfrm>
                  <a:off x="12" y="855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1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458" y="455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2" name="Line 86"/>
                <p:cNvSpPr>
                  <a:spLocks noChangeShapeType="1"/>
                </p:cNvSpPr>
                <p:nvPr/>
              </p:nvSpPr>
              <p:spPr bwMode="auto">
                <a:xfrm>
                  <a:off x="151" y="1772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3" name="Line 87"/>
                <p:cNvSpPr>
                  <a:spLocks noChangeShapeType="1"/>
                </p:cNvSpPr>
                <p:nvPr/>
              </p:nvSpPr>
              <p:spPr bwMode="auto">
                <a:xfrm>
                  <a:off x="455" y="2075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4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670" y="455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5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367" y="151"/>
                  <a:ext cx="0" cy="1621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6" name="Line 90"/>
                <p:cNvSpPr>
                  <a:spLocks noChangeShapeType="1"/>
                </p:cNvSpPr>
                <p:nvPr/>
              </p:nvSpPr>
              <p:spPr bwMode="auto">
                <a:xfrm>
                  <a:off x="455" y="455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7" name="Line 91"/>
                <p:cNvSpPr>
                  <a:spLocks noChangeShapeType="1"/>
                </p:cNvSpPr>
                <p:nvPr/>
              </p:nvSpPr>
              <p:spPr bwMode="auto">
                <a:xfrm>
                  <a:off x="151" y="151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8" name="Line 92"/>
                <p:cNvSpPr>
                  <a:spLocks noChangeShapeType="1"/>
                </p:cNvSpPr>
                <p:nvPr/>
              </p:nvSpPr>
              <p:spPr bwMode="auto">
                <a:xfrm>
                  <a:off x="12" y="436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69" name="Line 93"/>
                <p:cNvSpPr>
                  <a:spLocks noChangeShapeType="1"/>
                </p:cNvSpPr>
                <p:nvPr/>
              </p:nvSpPr>
              <p:spPr bwMode="auto">
                <a:xfrm>
                  <a:off x="224" y="436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0" name="Line 94"/>
                <p:cNvSpPr>
                  <a:spLocks noChangeShapeType="1"/>
                </p:cNvSpPr>
                <p:nvPr/>
              </p:nvSpPr>
              <p:spPr bwMode="auto">
                <a:xfrm>
                  <a:off x="224" y="1262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1" name="Line 95"/>
                <p:cNvSpPr>
                  <a:spLocks noChangeShapeType="1"/>
                </p:cNvSpPr>
                <p:nvPr/>
              </p:nvSpPr>
              <p:spPr bwMode="auto">
                <a:xfrm>
                  <a:off x="12" y="1256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2" name="Line 96"/>
                <p:cNvSpPr>
                  <a:spLocks noChangeShapeType="1"/>
                </p:cNvSpPr>
                <p:nvPr/>
              </p:nvSpPr>
              <p:spPr bwMode="auto">
                <a:xfrm>
                  <a:off x="613" y="1043"/>
                  <a:ext cx="216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3" name="Line 97"/>
                <p:cNvSpPr>
                  <a:spLocks noChangeShapeType="1"/>
                </p:cNvSpPr>
                <p:nvPr/>
              </p:nvSpPr>
              <p:spPr bwMode="auto">
                <a:xfrm>
                  <a:off x="613" y="1863"/>
                  <a:ext cx="216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4" name="Line 98"/>
                <p:cNvSpPr>
                  <a:spLocks noChangeShapeType="1"/>
                </p:cNvSpPr>
                <p:nvPr/>
              </p:nvSpPr>
              <p:spPr bwMode="auto">
                <a:xfrm>
                  <a:off x="303" y="728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5" name="Line 99"/>
                <p:cNvSpPr>
                  <a:spLocks noChangeShapeType="1"/>
                </p:cNvSpPr>
                <p:nvPr/>
              </p:nvSpPr>
              <p:spPr bwMode="auto">
                <a:xfrm>
                  <a:off x="303" y="1553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6" name="Line 100"/>
                <p:cNvSpPr>
                  <a:spLocks noChangeShapeType="1"/>
                </p:cNvSpPr>
                <p:nvPr/>
              </p:nvSpPr>
              <p:spPr bwMode="auto">
                <a:xfrm>
                  <a:off x="12" y="1262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7" name="Line 101"/>
                <p:cNvSpPr>
                  <a:spLocks noChangeShapeType="1"/>
                </p:cNvSpPr>
                <p:nvPr/>
              </p:nvSpPr>
              <p:spPr bwMode="auto">
                <a:xfrm>
                  <a:off x="12" y="436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8" name="Line 102"/>
                <p:cNvSpPr>
                  <a:spLocks noChangeShapeType="1"/>
                </p:cNvSpPr>
                <p:nvPr/>
              </p:nvSpPr>
              <p:spPr bwMode="auto">
                <a:xfrm>
                  <a:off x="151" y="1395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79" name="Line 103"/>
                <p:cNvSpPr>
                  <a:spLocks noChangeShapeType="1"/>
                </p:cNvSpPr>
                <p:nvPr/>
              </p:nvSpPr>
              <p:spPr bwMode="auto">
                <a:xfrm>
                  <a:off x="151" y="995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80" name="Line 104"/>
                <p:cNvSpPr>
                  <a:spLocks noChangeShapeType="1"/>
                </p:cNvSpPr>
                <p:nvPr/>
              </p:nvSpPr>
              <p:spPr bwMode="auto">
                <a:xfrm>
                  <a:off x="151" y="576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81" name="Line 105"/>
                <p:cNvSpPr>
                  <a:spLocks noChangeShapeType="1"/>
                </p:cNvSpPr>
                <p:nvPr/>
              </p:nvSpPr>
              <p:spPr bwMode="auto">
                <a:xfrm>
                  <a:off x="455" y="1699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82" name="Line 106"/>
                <p:cNvSpPr>
                  <a:spLocks noChangeShapeType="1"/>
                </p:cNvSpPr>
                <p:nvPr/>
              </p:nvSpPr>
              <p:spPr bwMode="auto">
                <a:xfrm>
                  <a:off x="455" y="1298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83" name="Line 107"/>
                <p:cNvSpPr>
                  <a:spLocks noChangeShapeType="1"/>
                </p:cNvSpPr>
                <p:nvPr/>
              </p:nvSpPr>
              <p:spPr bwMode="auto">
                <a:xfrm>
                  <a:off x="455" y="879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grpSp>
            <p:nvGrpSpPr>
              <p:cNvPr id="50302" name="Group 126"/>
              <p:cNvGrpSpPr>
                <a:grpSpLocks/>
              </p:cNvGrpSpPr>
              <p:nvPr/>
            </p:nvGrpSpPr>
            <p:grpSpPr bwMode="auto">
              <a:xfrm>
                <a:off x="3491" y="64"/>
                <a:ext cx="782" cy="2239"/>
                <a:chOff x="0" y="0"/>
                <a:chExt cx="782" cy="2238"/>
              </a:xfrm>
            </p:grpSpPr>
            <p:sp>
              <p:nvSpPr>
                <p:cNvPr id="50285" name="Line 109"/>
                <p:cNvSpPr>
                  <a:spLocks noChangeShapeType="1"/>
                </p:cNvSpPr>
                <p:nvPr/>
              </p:nvSpPr>
              <p:spPr bwMode="auto">
                <a:xfrm>
                  <a:off x="608" y="2232"/>
                  <a:ext cx="160" cy="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86" name="Line 110"/>
                <p:cNvSpPr>
                  <a:spLocks noChangeShapeType="1"/>
                </p:cNvSpPr>
                <p:nvPr/>
              </p:nvSpPr>
              <p:spPr bwMode="auto">
                <a:xfrm>
                  <a:off x="8" y="1632"/>
                  <a:ext cx="600" cy="60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87" name="Line 111"/>
                <p:cNvSpPr>
                  <a:spLocks noChangeShapeType="1"/>
                </p:cNvSpPr>
                <p:nvPr/>
              </p:nvSpPr>
              <p:spPr bwMode="auto">
                <a:xfrm>
                  <a:off x="160" y="1632"/>
                  <a:ext cx="600" cy="60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88" name="Line 112"/>
                <p:cNvSpPr>
                  <a:spLocks noChangeShapeType="1"/>
                </p:cNvSpPr>
                <p:nvPr/>
              </p:nvSpPr>
              <p:spPr bwMode="auto">
                <a:xfrm>
                  <a:off x="8" y="1624"/>
                  <a:ext cx="160" cy="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89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15" y="608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0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767" y="608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1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159" y="0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2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15" y="0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3" name="Line 117"/>
                <p:cNvSpPr>
                  <a:spLocks noChangeShapeType="1"/>
                </p:cNvSpPr>
                <p:nvPr/>
              </p:nvSpPr>
              <p:spPr bwMode="auto">
                <a:xfrm>
                  <a:off x="608" y="608"/>
                  <a:ext cx="160" cy="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4" name="Line 118"/>
                <p:cNvSpPr>
                  <a:spLocks noChangeShapeType="1"/>
                </p:cNvSpPr>
                <p:nvPr/>
              </p:nvSpPr>
              <p:spPr bwMode="auto">
                <a:xfrm>
                  <a:off x="8" y="0"/>
                  <a:ext cx="160" cy="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5" name="Line 119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0" cy="60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6" name="Line 120"/>
                <p:cNvSpPr>
                  <a:spLocks noChangeShapeType="1"/>
                </p:cNvSpPr>
                <p:nvPr/>
              </p:nvSpPr>
              <p:spPr bwMode="auto">
                <a:xfrm>
                  <a:off x="160" y="8"/>
                  <a:ext cx="600" cy="60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7" name="Rectangle 121"/>
                <p:cNvSpPr>
                  <a:spLocks/>
                </p:cNvSpPr>
                <p:nvPr/>
              </p:nvSpPr>
              <p:spPr bwMode="auto">
                <a:xfrm>
                  <a:off x="8" y="0"/>
                  <a:ext cx="160" cy="1624"/>
                </a:xfrm>
                <a:prstGeom prst="rect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>
                          <a:alpha val="39999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8" name="Rectangle 122"/>
                <p:cNvSpPr>
                  <a:spLocks/>
                </p:cNvSpPr>
                <p:nvPr/>
              </p:nvSpPr>
              <p:spPr bwMode="auto">
                <a:xfrm>
                  <a:off x="608" y="608"/>
                  <a:ext cx="160" cy="1624"/>
                </a:xfrm>
                <a:prstGeom prst="rect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>
                          <a:alpha val="39999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299" name="AutoShape 123"/>
                <p:cNvSpPr>
                  <a:spLocks/>
                </p:cNvSpPr>
                <p:nvPr/>
              </p:nvSpPr>
              <p:spPr bwMode="auto">
                <a:xfrm>
                  <a:off x="160" y="0"/>
                  <a:ext cx="606" cy="606"/>
                </a:xfrm>
                <a:prstGeom prst="rtTriangle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300" name="AutoShape 124"/>
                <p:cNvSpPr>
                  <a:spLocks/>
                </p:cNvSpPr>
                <p:nvPr/>
              </p:nvSpPr>
              <p:spPr bwMode="auto">
                <a:xfrm rot="10800000">
                  <a:off x="0" y="1632"/>
                  <a:ext cx="606" cy="606"/>
                </a:xfrm>
                <a:prstGeom prst="rtTriangle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0301" name="Rectangle 125"/>
                <p:cNvSpPr>
                  <a:spLocks/>
                </p:cNvSpPr>
                <p:nvPr/>
              </p:nvSpPr>
              <p:spPr bwMode="auto">
                <a:xfrm>
                  <a:off x="160" y="608"/>
                  <a:ext cx="448" cy="1024"/>
                </a:xfrm>
                <a:prstGeom prst="rect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>
                          <a:alpha val="39999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sp>
            <p:nvSpPr>
              <p:cNvPr id="50303" name="Rectangle 127"/>
              <p:cNvSpPr>
                <a:spLocks/>
              </p:cNvSpPr>
              <p:nvPr/>
            </p:nvSpPr>
            <p:spPr bwMode="auto">
              <a:xfrm rot="2639680">
                <a:off x="425" y="1977"/>
                <a:ext cx="656" cy="3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 dirty="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19,</a:t>
                </a:r>
                <a:r>
                  <a:rPr lang="en-US" sz="1500" baseline="-6000" dirty="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 </a:t>
                </a:r>
                <a:r>
                  <a:rPr lang="en-US" sz="1500" dirty="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2 cm</a:t>
                </a:r>
              </a:p>
            </p:txBody>
          </p:sp>
          <p:sp>
            <p:nvSpPr>
              <p:cNvPr id="50304" name="Rectangle 128"/>
              <p:cNvSpPr>
                <a:spLocks/>
              </p:cNvSpPr>
              <p:nvPr/>
            </p:nvSpPr>
            <p:spPr bwMode="auto">
              <a:xfrm>
                <a:off x="0" y="537"/>
                <a:ext cx="528" cy="3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19,2 cm</a:t>
                </a:r>
              </a:p>
            </p:txBody>
          </p:sp>
          <p:sp>
            <p:nvSpPr>
              <p:cNvPr id="50305" name="Line 129"/>
              <p:cNvSpPr>
                <a:spLocks noChangeShapeType="1"/>
              </p:cNvSpPr>
              <p:nvPr/>
            </p:nvSpPr>
            <p:spPr bwMode="auto">
              <a:xfrm rot="10800000" flipH="1">
                <a:off x="4243" y="2346"/>
                <a:ext cx="264" cy="0"/>
              </a:xfrm>
              <a:prstGeom prst="line">
                <a:avLst/>
              </a:prstGeom>
              <a:noFill/>
              <a:ln w="25400" cap="flat">
                <a:solidFill>
                  <a:srgbClr val="2E6FFD"/>
                </a:solidFill>
                <a:prstDash val="sysDot"/>
                <a:miter lim="800000"/>
                <a:headEnd type="triangle" w="med" len="sm"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50308" name="AutoShape 132"/>
            <p:cNvSpPr>
              <a:spLocks/>
            </p:cNvSpPr>
            <p:nvPr/>
          </p:nvSpPr>
          <p:spPr bwMode="auto">
            <a:xfrm>
              <a:off x="4745495" y="5051558"/>
              <a:ext cx="223242" cy="223242"/>
            </a:xfrm>
            <a:custGeom>
              <a:avLst/>
              <a:gdLst/>
              <a:ahLst/>
              <a:cxnLst/>
              <a:rect l="0" t="0" r="r" b="b"/>
              <a:pathLst>
                <a:path w="21822" h="22047">
                  <a:moveTo>
                    <a:pt x="10911" y="0"/>
                  </a:moveTo>
                  <a:lnTo>
                    <a:pt x="12448" y="5735"/>
                  </a:lnTo>
                  <a:lnTo>
                    <a:pt x="16810" y="1750"/>
                  </a:lnTo>
                  <a:lnTo>
                    <a:pt x="15034" y="7414"/>
                  </a:lnTo>
                  <a:lnTo>
                    <a:pt x="20836" y="6444"/>
                  </a:lnTo>
                  <a:lnTo>
                    <a:pt x="16311" y="10239"/>
                  </a:lnTo>
                  <a:lnTo>
                    <a:pt x="21711" y="12592"/>
                  </a:lnTo>
                  <a:lnTo>
                    <a:pt x="15874" y="13313"/>
                  </a:lnTo>
                  <a:lnTo>
                    <a:pt x="19157" y="18242"/>
                  </a:lnTo>
                  <a:lnTo>
                    <a:pt x="13860" y="15660"/>
                  </a:lnTo>
                  <a:lnTo>
                    <a:pt x="13985" y="21600"/>
                  </a:lnTo>
                  <a:lnTo>
                    <a:pt x="10911" y="16535"/>
                  </a:lnTo>
                  <a:lnTo>
                    <a:pt x="7837" y="21600"/>
                  </a:lnTo>
                  <a:lnTo>
                    <a:pt x="7962" y="15660"/>
                  </a:lnTo>
                  <a:lnTo>
                    <a:pt x="2665" y="18242"/>
                  </a:lnTo>
                  <a:lnTo>
                    <a:pt x="5948" y="13313"/>
                  </a:lnTo>
                  <a:lnTo>
                    <a:pt x="111" y="12592"/>
                  </a:lnTo>
                  <a:lnTo>
                    <a:pt x="5511" y="10239"/>
                  </a:lnTo>
                  <a:lnTo>
                    <a:pt x="986" y="6444"/>
                  </a:lnTo>
                  <a:lnTo>
                    <a:pt x="6788" y="7414"/>
                  </a:lnTo>
                  <a:lnTo>
                    <a:pt x="5012" y="1750"/>
                  </a:lnTo>
                  <a:lnTo>
                    <a:pt x="9374" y="5735"/>
                  </a:lnTo>
                  <a:lnTo>
                    <a:pt x="10911" y="0"/>
                  </a:lnTo>
                  <a:close/>
                  <a:moveTo>
                    <a:pt x="10911" y="0"/>
                  </a:moveTo>
                </a:path>
              </a:pathLst>
            </a:custGeom>
            <a:solidFill>
              <a:srgbClr val="9A9A9A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50309" name="AutoShape 133"/>
            <p:cNvSpPr>
              <a:spLocks/>
            </p:cNvSpPr>
            <p:nvPr/>
          </p:nvSpPr>
          <p:spPr bwMode="auto">
            <a:xfrm>
              <a:off x="5316995" y="5176574"/>
              <a:ext cx="223242" cy="223242"/>
            </a:xfrm>
            <a:custGeom>
              <a:avLst/>
              <a:gdLst/>
              <a:ahLst/>
              <a:cxnLst/>
              <a:rect l="0" t="0" r="r" b="b"/>
              <a:pathLst>
                <a:path w="21822" h="22047">
                  <a:moveTo>
                    <a:pt x="10911" y="0"/>
                  </a:moveTo>
                  <a:lnTo>
                    <a:pt x="12448" y="5735"/>
                  </a:lnTo>
                  <a:lnTo>
                    <a:pt x="16810" y="1750"/>
                  </a:lnTo>
                  <a:lnTo>
                    <a:pt x="15034" y="7414"/>
                  </a:lnTo>
                  <a:lnTo>
                    <a:pt x="20836" y="6444"/>
                  </a:lnTo>
                  <a:lnTo>
                    <a:pt x="16311" y="10239"/>
                  </a:lnTo>
                  <a:lnTo>
                    <a:pt x="21711" y="12592"/>
                  </a:lnTo>
                  <a:lnTo>
                    <a:pt x="15874" y="13313"/>
                  </a:lnTo>
                  <a:lnTo>
                    <a:pt x="19157" y="18242"/>
                  </a:lnTo>
                  <a:lnTo>
                    <a:pt x="13860" y="15660"/>
                  </a:lnTo>
                  <a:lnTo>
                    <a:pt x="13985" y="21600"/>
                  </a:lnTo>
                  <a:lnTo>
                    <a:pt x="10911" y="16535"/>
                  </a:lnTo>
                  <a:lnTo>
                    <a:pt x="7837" y="21600"/>
                  </a:lnTo>
                  <a:lnTo>
                    <a:pt x="7962" y="15660"/>
                  </a:lnTo>
                  <a:lnTo>
                    <a:pt x="2665" y="18242"/>
                  </a:lnTo>
                  <a:lnTo>
                    <a:pt x="5948" y="13313"/>
                  </a:lnTo>
                  <a:lnTo>
                    <a:pt x="111" y="12592"/>
                  </a:lnTo>
                  <a:lnTo>
                    <a:pt x="5511" y="10239"/>
                  </a:lnTo>
                  <a:lnTo>
                    <a:pt x="986" y="6444"/>
                  </a:lnTo>
                  <a:lnTo>
                    <a:pt x="6788" y="7414"/>
                  </a:lnTo>
                  <a:lnTo>
                    <a:pt x="5012" y="1750"/>
                  </a:lnTo>
                  <a:lnTo>
                    <a:pt x="9374" y="5735"/>
                  </a:lnTo>
                  <a:lnTo>
                    <a:pt x="10911" y="0"/>
                  </a:lnTo>
                  <a:close/>
                  <a:moveTo>
                    <a:pt x="10911" y="0"/>
                  </a:moveTo>
                </a:path>
              </a:pathLst>
            </a:custGeom>
            <a:solidFill>
              <a:srgbClr val="9A9A9A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50310" name="AutoShape 134"/>
            <p:cNvSpPr>
              <a:spLocks/>
            </p:cNvSpPr>
            <p:nvPr/>
          </p:nvSpPr>
          <p:spPr bwMode="auto">
            <a:xfrm>
              <a:off x="5888495" y="5301589"/>
              <a:ext cx="223242" cy="223242"/>
            </a:xfrm>
            <a:custGeom>
              <a:avLst/>
              <a:gdLst/>
              <a:ahLst/>
              <a:cxnLst/>
              <a:rect l="0" t="0" r="r" b="b"/>
              <a:pathLst>
                <a:path w="21822" h="22047">
                  <a:moveTo>
                    <a:pt x="10911" y="0"/>
                  </a:moveTo>
                  <a:lnTo>
                    <a:pt x="12448" y="5735"/>
                  </a:lnTo>
                  <a:lnTo>
                    <a:pt x="16810" y="1750"/>
                  </a:lnTo>
                  <a:lnTo>
                    <a:pt x="15034" y="7414"/>
                  </a:lnTo>
                  <a:lnTo>
                    <a:pt x="20836" y="6444"/>
                  </a:lnTo>
                  <a:lnTo>
                    <a:pt x="16311" y="10239"/>
                  </a:lnTo>
                  <a:lnTo>
                    <a:pt x="21711" y="12592"/>
                  </a:lnTo>
                  <a:lnTo>
                    <a:pt x="15874" y="13313"/>
                  </a:lnTo>
                  <a:lnTo>
                    <a:pt x="19157" y="18242"/>
                  </a:lnTo>
                  <a:lnTo>
                    <a:pt x="13860" y="15660"/>
                  </a:lnTo>
                  <a:lnTo>
                    <a:pt x="13985" y="21600"/>
                  </a:lnTo>
                  <a:lnTo>
                    <a:pt x="10911" y="16535"/>
                  </a:lnTo>
                  <a:lnTo>
                    <a:pt x="7837" y="21600"/>
                  </a:lnTo>
                  <a:lnTo>
                    <a:pt x="7962" y="15660"/>
                  </a:lnTo>
                  <a:lnTo>
                    <a:pt x="2665" y="18242"/>
                  </a:lnTo>
                  <a:lnTo>
                    <a:pt x="5948" y="13313"/>
                  </a:lnTo>
                  <a:lnTo>
                    <a:pt x="111" y="12592"/>
                  </a:lnTo>
                  <a:lnTo>
                    <a:pt x="5511" y="10239"/>
                  </a:lnTo>
                  <a:lnTo>
                    <a:pt x="986" y="6444"/>
                  </a:lnTo>
                  <a:lnTo>
                    <a:pt x="6788" y="7414"/>
                  </a:lnTo>
                  <a:lnTo>
                    <a:pt x="5012" y="1750"/>
                  </a:lnTo>
                  <a:lnTo>
                    <a:pt x="9374" y="5735"/>
                  </a:lnTo>
                  <a:lnTo>
                    <a:pt x="10911" y="0"/>
                  </a:lnTo>
                  <a:close/>
                  <a:moveTo>
                    <a:pt x="10911" y="0"/>
                  </a:moveTo>
                </a:path>
              </a:pathLst>
            </a:custGeom>
            <a:solidFill>
              <a:srgbClr val="9A9A9A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50311" name="AutoShape 135"/>
            <p:cNvSpPr>
              <a:spLocks/>
            </p:cNvSpPr>
            <p:nvPr/>
          </p:nvSpPr>
          <p:spPr bwMode="auto">
            <a:xfrm>
              <a:off x="8022690" y="5757004"/>
              <a:ext cx="223242" cy="223242"/>
            </a:xfrm>
            <a:custGeom>
              <a:avLst/>
              <a:gdLst/>
              <a:ahLst/>
              <a:cxnLst/>
              <a:rect l="0" t="0" r="r" b="b"/>
              <a:pathLst>
                <a:path w="21822" h="22047">
                  <a:moveTo>
                    <a:pt x="10911" y="0"/>
                  </a:moveTo>
                  <a:lnTo>
                    <a:pt x="12448" y="5735"/>
                  </a:lnTo>
                  <a:lnTo>
                    <a:pt x="16810" y="1750"/>
                  </a:lnTo>
                  <a:lnTo>
                    <a:pt x="15034" y="7414"/>
                  </a:lnTo>
                  <a:lnTo>
                    <a:pt x="20836" y="6444"/>
                  </a:lnTo>
                  <a:lnTo>
                    <a:pt x="16311" y="10239"/>
                  </a:lnTo>
                  <a:lnTo>
                    <a:pt x="21711" y="12592"/>
                  </a:lnTo>
                  <a:lnTo>
                    <a:pt x="15874" y="13313"/>
                  </a:lnTo>
                  <a:lnTo>
                    <a:pt x="19157" y="18242"/>
                  </a:lnTo>
                  <a:lnTo>
                    <a:pt x="13860" y="15660"/>
                  </a:lnTo>
                  <a:lnTo>
                    <a:pt x="13985" y="21600"/>
                  </a:lnTo>
                  <a:lnTo>
                    <a:pt x="10911" y="16535"/>
                  </a:lnTo>
                  <a:lnTo>
                    <a:pt x="7837" y="21600"/>
                  </a:lnTo>
                  <a:lnTo>
                    <a:pt x="7962" y="15660"/>
                  </a:lnTo>
                  <a:lnTo>
                    <a:pt x="2665" y="18242"/>
                  </a:lnTo>
                  <a:lnTo>
                    <a:pt x="5948" y="13313"/>
                  </a:lnTo>
                  <a:lnTo>
                    <a:pt x="111" y="12592"/>
                  </a:lnTo>
                  <a:lnTo>
                    <a:pt x="5511" y="10239"/>
                  </a:lnTo>
                  <a:lnTo>
                    <a:pt x="986" y="6444"/>
                  </a:lnTo>
                  <a:lnTo>
                    <a:pt x="6788" y="7414"/>
                  </a:lnTo>
                  <a:lnTo>
                    <a:pt x="5012" y="1750"/>
                  </a:lnTo>
                  <a:lnTo>
                    <a:pt x="9374" y="5735"/>
                  </a:lnTo>
                  <a:lnTo>
                    <a:pt x="10911" y="0"/>
                  </a:lnTo>
                  <a:close/>
                  <a:moveTo>
                    <a:pt x="10911" y="0"/>
                  </a:moveTo>
                </a:path>
              </a:pathLst>
            </a:custGeom>
            <a:solidFill>
              <a:srgbClr val="9A9A9A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50312" name="AutoShape 136"/>
            <p:cNvSpPr>
              <a:spLocks/>
            </p:cNvSpPr>
            <p:nvPr/>
          </p:nvSpPr>
          <p:spPr bwMode="auto">
            <a:xfrm>
              <a:off x="6370698" y="5399816"/>
              <a:ext cx="223242" cy="223242"/>
            </a:xfrm>
            <a:custGeom>
              <a:avLst/>
              <a:gdLst/>
              <a:ahLst/>
              <a:cxnLst/>
              <a:rect l="0" t="0" r="r" b="b"/>
              <a:pathLst>
                <a:path w="21822" h="22047">
                  <a:moveTo>
                    <a:pt x="10911" y="0"/>
                  </a:moveTo>
                  <a:lnTo>
                    <a:pt x="12448" y="5735"/>
                  </a:lnTo>
                  <a:lnTo>
                    <a:pt x="16810" y="1750"/>
                  </a:lnTo>
                  <a:lnTo>
                    <a:pt x="15034" y="7414"/>
                  </a:lnTo>
                  <a:lnTo>
                    <a:pt x="20836" y="6444"/>
                  </a:lnTo>
                  <a:lnTo>
                    <a:pt x="16311" y="10239"/>
                  </a:lnTo>
                  <a:lnTo>
                    <a:pt x="21711" y="12592"/>
                  </a:lnTo>
                  <a:lnTo>
                    <a:pt x="15874" y="13313"/>
                  </a:lnTo>
                  <a:lnTo>
                    <a:pt x="19157" y="18242"/>
                  </a:lnTo>
                  <a:lnTo>
                    <a:pt x="13860" y="15660"/>
                  </a:lnTo>
                  <a:lnTo>
                    <a:pt x="13985" y="21600"/>
                  </a:lnTo>
                  <a:lnTo>
                    <a:pt x="10911" y="16535"/>
                  </a:lnTo>
                  <a:lnTo>
                    <a:pt x="7837" y="21600"/>
                  </a:lnTo>
                  <a:lnTo>
                    <a:pt x="7962" y="15660"/>
                  </a:lnTo>
                  <a:lnTo>
                    <a:pt x="2665" y="18242"/>
                  </a:lnTo>
                  <a:lnTo>
                    <a:pt x="5948" y="13313"/>
                  </a:lnTo>
                  <a:lnTo>
                    <a:pt x="111" y="12592"/>
                  </a:lnTo>
                  <a:lnTo>
                    <a:pt x="5511" y="10239"/>
                  </a:lnTo>
                  <a:lnTo>
                    <a:pt x="986" y="6444"/>
                  </a:lnTo>
                  <a:lnTo>
                    <a:pt x="6788" y="7414"/>
                  </a:lnTo>
                  <a:lnTo>
                    <a:pt x="5012" y="1750"/>
                  </a:lnTo>
                  <a:lnTo>
                    <a:pt x="9374" y="5735"/>
                  </a:lnTo>
                  <a:lnTo>
                    <a:pt x="10911" y="0"/>
                  </a:lnTo>
                  <a:close/>
                  <a:moveTo>
                    <a:pt x="10911" y="0"/>
                  </a:moveTo>
                </a:path>
              </a:pathLst>
            </a:custGeom>
            <a:solidFill>
              <a:srgbClr val="9A9A9A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50313" name="AutoShape 137"/>
            <p:cNvSpPr>
              <a:spLocks/>
            </p:cNvSpPr>
            <p:nvPr/>
          </p:nvSpPr>
          <p:spPr bwMode="auto">
            <a:xfrm>
              <a:off x="6808253" y="5515902"/>
              <a:ext cx="223242" cy="223242"/>
            </a:xfrm>
            <a:custGeom>
              <a:avLst/>
              <a:gdLst/>
              <a:ahLst/>
              <a:cxnLst/>
              <a:rect l="0" t="0" r="r" b="b"/>
              <a:pathLst>
                <a:path w="21822" h="22047">
                  <a:moveTo>
                    <a:pt x="10911" y="0"/>
                  </a:moveTo>
                  <a:lnTo>
                    <a:pt x="12448" y="5735"/>
                  </a:lnTo>
                  <a:lnTo>
                    <a:pt x="16810" y="1750"/>
                  </a:lnTo>
                  <a:lnTo>
                    <a:pt x="15034" y="7414"/>
                  </a:lnTo>
                  <a:lnTo>
                    <a:pt x="20836" y="6444"/>
                  </a:lnTo>
                  <a:lnTo>
                    <a:pt x="16311" y="10239"/>
                  </a:lnTo>
                  <a:lnTo>
                    <a:pt x="21711" y="12592"/>
                  </a:lnTo>
                  <a:lnTo>
                    <a:pt x="15874" y="13313"/>
                  </a:lnTo>
                  <a:lnTo>
                    <a:pt x="19157" y="18242"/>
                  </a:lnTo>
                  <a:lnTo>
                    <a:pt x="13860" y="15660"/>
                  </a:lnTo>
                  <a:lnTo>
                    <a:pt x="13985" y="21600"/>
                  </a:lnTo>
                  <a:lnTo>
                    <a:pt x="10911" y="16535"/>
                  </a:lnTo>
                  <a:lnTo>
                    <a:pt x="7837" y="21600"/>
                  </a:lnTo>
                  <a:lnTo>
                    <a:pt x="7962" y="15660"/>
                  </a:lnTo>
                  <a:lnTo>
                    <a:pt x="2665" y="18242"/>
                  </a:lnTo>
                  <a:lnTo>
                    <a:pt x="5948" y="13313"/>
                  </a:lnTo>
                  <a:lnTo>
                    <a:pt x="111" y="12592"/>
                  </a:lnTo>
                  <a:lnTo>
                    <a:pt x="5511" y="10239"/>
                  </a:lnTo>
                  <a:lnTo>
                    <a:pt x="986" y="6444"/>
                  </a:lnTo>
                  <a:lnTo>
                    <a:pt x="6788" y="7414"/>
                  </a:lnTo>
                  <a:lnTo>
                    <a:pt x="5012" y="1750"/>
                  </a:lnTo>
                  <a:lnTo>
                    <a:pt x="9374" y="5735"/>
                  </a:lnTo>
                  <a:lnTo>
                    <a:pt x="10911" y="0"/>
                  </a:lnTo>
                  <a:close/>
                  <a:moveTo>
                    <a:pt x="10911" y="0"/>
                  </a:moveTo>
                </a:path>
              </a:pathLst>
            </a:custGeom>
            <a:solidFill>
              <a:srgbClr val="9A9A9A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50314" name="AutoShape 138"/>
            <p:cNvSpPr>
              <a:spLocks/>
            </p:cNvSpPr>
            <p:nvPr/>
          </p:nvSpPr>
          <p:spPr bwMode="auto">
            <a:xfrm>
              <a:off x="7326175" y="5596269"/>
              <a:ext cx="223242" cy="223242"/>
            </a:xfrm>
            <a:custGeom>
              <a:avLst/>
              <a:gdLst/>
              <a:ahLst/>
              <a:cxnLst/>
              <a:rect l="0" t="0" r="r" b="b"/>
              <a:pathLst>
                <a:path w="21822" h="22047">
                  <a:moveTo>
                    <a:pt x="10911" y="0"/>
                  </a:moveTo>
                  <a:lnTo>
                    <a:pt x="12448" y="5735"/>
                  </a:lnTo>
                  <a:lnTo>
                    <a:pt x="16810" y="1750"/>
                  </a:lnTo>
                  <a:lnTo>
                    <a:pt x="15034" y="7414"/>
                  </a:lnTo>
                  <a:lnTo>
                    <a:pt x="20836" y="6444"/>
                  </a:lnTo>
                  <a:lnTo>
                    <a:pt x="16311" y="10239"/>
                  </a:lnTo>
                  <a:lnTo>
                    <a:pt x="21711" y="12592"/>
                  </a:lnTo>
                  <a:lnTo>
                    <a:pt x="15874" y="13313"/>
                  </a:lnTo>
                  <a:lnTo>
                    <a:pt x="19157" y="18242"/>
                  </a:lnTo>
                  <a:lnTo>
                    <a:pt x="13860" y="15660"/>
                  </a:lnTo>
                  <a:lnTo>
                    <a:pt x="13985" y="21600"/>
                  </a:lnTo>
                  <a:lnTo>
                    <a:pt x="10911" y="16535"/>
                  </a:lnTo>
                  <a:lnTo>
                    <a:pt x="7837" y="21600"/>
                  </a:lnTo>
                  <a:lnTo>
                    <a:pt x="7962" y="15660"/>
                  </a:lnTo>
                  <a:lnTo>
                    <a:pt x="2665" y="18242"/>
                  </a:lnTo>
                  <a:lnTo>
                    <a:pt x="5948" y="13313"/>
                  </a:lnTo>
                  <a:lnTo>
                    <a:pt x="111" y="12592"/>
                  </a:lnTo>
                  <a:lnTo>
                    <a:pt x="5511" y="10239"/>
                  </a:lnTo>
                  <a:lnTo>
                    <a:pt x="986" y="6444"/>
                  </a:lnTo>
                  <a:lnTo>
                    <a:pt x="6788" y="7414"/>
                  </a:lnTo>
                  <a:lnTo>
                    <a:pt x="5012" y="1750"/>
                  </a:lnTo>
                  <a:lnTo>
                    <a:pt x="9374" y="5735"/>
                  </a:lnTo>
                  <a:lnTo>
                    <a:pt x="10911" y="0"/>
                  </a:lnTo>
                  <a:close/>
                  <a:moveTo>
                    <a:pt x="10911" y="0"/>
                  </a:moveTo>
                </a:path>
              </a:pathLst>
            </a:custGeom>
            <a:solidFill>
              <a:srgbClr val="9A9A9A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50315" name="AutoShape 139"/>
            <p:cNvSpPr>
              <a:spLocks/>
            </p:cNvSpPr>
            <p:nvPr/>
          </p:nvSpPr>
          <p:spPr bwMode="auto">
            <a:xfrm>
              <a:off x="8487034" y="5864160"/>
              <a:ext cx="223242" cy="223242"/>
            </a:xfrm>
            <a:custGeom>
              <a:avLst/>
              <a:gdLst/>
              <a:ahLst/>
              <a:cxnLst/>
              <a:rect l="0" t="0" r="r" b="b"/>
              <a:pathLst>
                <a:path w="21822" h="22047">
                  <a:moveTo>
                    <a:pt x="10911" y="0"/>
                  </a:moveTo>
                  <a:lnTo>
                    <a:pt x="12448" y="5735"/>
                  </a:lnTo>
                  <a:lnTo>
                    <a:pt x="16810" y="1750"/>
                  </a:lnTo>
                  <a:lnTo>
                    <a:pt x="15034" y="7414"/>
                  </a:lnTo>
                  <a:lnTo>
                    <a:pt x="20836" y="6444"/>
                  </a:lnTo>
                  <a:lnTo>
                    <a:pt x="16311" y="10239"/>
                  </a:lnTo>
                  <a:lnTo>
                    <a:pt x="21711" y="12592"/>
                  </a:lnTo>
                  <a:lnTo>
                    <a:pt x="15874" y="13313"/>
                  </a:lnTo>
                  <a:lnTo>
                    <a:pt x="19157" y="18242"/>
                  </a:lnTo>
                  <a:lnTo>
                    <a:pt x="13860" y="15660"/>
                  </a:lnTo>
                  <a:lnTo>
                    <a:pt x="13985" y="21600"/>
                  </a:lnTo>
                  <a:lnTo>
                    <a:pt x="10911" y="16535"/>
                  </a:lnTo>
                  <a:lnTo>
                    <a:pt x="7837" y="21600"/>
                  </a:lnTo>
                  <a:lnTo>
                    <a:pt x="7962" y="15660"/>
                  </a:lnTo>
                  <a:lnTo>
                    <a:pt x="2665" y="18242"/>
                  </a:lnTo>
                  <a:lnTo>
                    <a:pt x="5948" y="13313"/>
                  </a:lnTo>
                  <a:lnTo>
                    <a:pt x="111" y="12592"/>
                  </a:lnTo>
                  <a:lnTo>
                    <a:pt x="5511" y="10239"/>
                  </a:lnTo>
                  <a:lnTo>
                    <a:pt x="986" y="6444"/>
                  </a:lnTo>
                  <a:lnTo>
                    <a:pt x="6788" y="7414"/>
                  </a:lnTo>
                  <a:lnTo>
                    <a:pt x="5012" y="1750"/>
                  </a:lnTo>
                  <a:lnTo>
                    <a:pt x="9374" y="5735"/>
                  </a:lnTo>
                  <a:lnTo>
                    <a:pt x="10911" y="0"/>
                  </a:lnTo>
                  <a:close/>
                  <a:moveTo>
                    <a:pt x="10911" y="0"/>
                  </a:moveTo>
                </a:path>
              </a:pathLst>
            </a:custGeom>
            <a:solidFill>
              <a:srgbClr val="2E6FFD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50316" name="Rectangle 140"/>
            <p:cNvSpPr>
              <a:spLocks/>
            </p:cNvSpPr>
            <p:nvPr/>
          </p:nvSpPr>
          <p:spPr bwMode="auto">
            <a:xfrm>
              <a:off x="3602495" y="4756879"/>
              <a:ext cx="616148" cy="54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800" dirty="0">
                  <a:solidFill>
                    <a:srgbClr val="FF6600"/>
                  </a:solidFill>
                  <a:latin typeface="Comic Sans MS"/>
                  <a:ea typeface="ＭＳ Ｐゴシック" charset="0"/>
                  <a:cs typeface="Comic Sans MS"/>
                  <a:sym typeface="Candara Bold" charset="0"/>
                </a:rPr>
                <a:t>p</a:t>
              </a:r>
            </a:p>
          </p:txBody>
        </p:sp>
        <p:cxnSp>
          <p:nvCxnSpPr>
            <p:cNvPr id="4" name="Straight Arrow Connector 3"/>
            <p:cNvCxnSpPr>
              <a:stCxn id="50316" idx="3"/>
            </p:cNvCxnSpPr>
            <p:nvPr/>
          </p:nvCxnSpPr>
          <p:spPr>
            <a:xfrm>
              <a:off x="4218643" y="5029234"/>
              <a:ext cx="4337065" cy="951012"/>
            </a:xfrm>
            <a:prstGeom prst="straightConnector1">
              <a:avLst/>
            </a:prstGeom>
            <a:ln>
              <a:solidFill>
                <a:srgbClr val="FF66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8" name="Picture 3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89040"/>
            <a:ext cx="3838102" cy="2839221"/>
          </a:xfrm>
          <a:prstGeom prst="rect">
            <a:avLst/>
          </a:prstGeom>
        </p:spPr>
      </p:pic>
      <p:sp>
        <p:nvSpPr>
          <p:cNvPr id="339" name="TextBox 338"/>
          <p:cNvSpPr txBox="1"/>
          <p:nvPr/>
        </p:nvSpPr>
        <p:spPr>
          <a:xfrm>
            <a:off x="4427984" y="4149080"/>
            <a:ext cx="4283968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P</a:t>
            </a:r>
            <a:r>
              <a:rPr lang="en-US" sz="1800" dirty="0" smtClean="0"/>
              <a:t>articles</a:t>
            </a:r>
            <a:r>
              <a:rPr lang="en-US" sz="1800" dirty="0" smtClean="0">
                <a:latin typeface="Calibri" panose="020F0502020204030204" pitchFamily="34" charset="0"/>
              </a:rPr>
              <a:t> are reconstructed with a track finding algorithm that starts from deposits in the fibers grouped together to form 3D clusters.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	Protons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detected at 90</a:t>
            </a:r>
            <a:r>
              <a:rPr lang="en-US" sz="20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o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Average resolution on 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single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proton 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emission point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along the primary beam 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direction </a:t>
            </a:r>
            <a:r>
              <a:rPr lang="el-G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~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0.4 cm</a:t>
            </a:r>
          </a:p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(Dominated by MCS in the patient)</a:t>
            </a:r>
          </a:p>
        </p:txBody>
      </p:sp>
    </p:spTree>
    <p:extLst>
      <p:ext uri="{BB962C8B-B14F-4D97-AF65-F5344CB8AC3E}">
        <p14:creationId xmlns:p14="http://schemas.microsoft.com/office/powerpoint/2010/main" val="21883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dyProfiler60_Cnoc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19" y="836712"/>
            <a:ext cx="4198881" cy="25202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257" y="-171400"/>
            <a:ext cx="8425515" cy="1046410"/>
          </a:xfrm>
        </p:spPr>
        <p:txBody>
          <a:bodyPr/>
          <a:lstStyle/>
          <a:p>
            <a:r>
              <a:rPr lang="en-US" sz="2800" dirty="0"/>
              <a:t>Estimated no. of protons detected at ~60</a:t>
            </a:r>
            <a:r>
              <a:rPr lang="en-US" sz="2800" baseline="30000" dirty="0"/>
              <a:t>o</a:t>
            </a:r>
            <a:r>
              <a:rPr lang="en-US" sz="2800" dirty="0"/>
              <a:t> as a function of energy in a single fraction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577013"/>
            <a:ext cx="2590800" cy="24606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TP_flux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5155"/>
            <a:ext cx="6372200" cy="3751765"/>
          </a:xfrm>
          <a:prstGeom prst="rect">
            <a:avLst/>
          </a:prstGeom>
        </p:spPr>
      </p:pic>
      <p:pic>
        <p:nvPicPr>
          <p:cNvPr id="7" name="Picture 6" descr="TPla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24744"/>
            <a:ext cx="5120820" cy="1872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8" y="342900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2-port 12C treatment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Only one of the 2 beams considered (~2 </a:t>
            </a:r>
            <a:r>
              <a:rPr lang="en-US" sz="1600" dirty="0" err="1" smtClean="0">
                <a:solidFill>
                  <a:srgbClr val="0000FF"/>
                </a:solidFill>
              </a:rPr>
              <a:t>GyE</a:t>
            </a:r>
            <a:r>
              <a:rPr lang="en-US" sz="1600" dirty="0" smtClean="0">
                <a:solidFill>
                  <a:srgbClr val="0000FF"/>
                </a:solidFill>
              </a:rPr>
              <a:t>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4932040" y="3501008"/>
            <a:ext cx="1872208" cy="792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300192" y="4365104"/>
            <a:ext cx="2592288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~2.3 10</a:t>
            </a:r>
            <a:r>
              <a:rPr lang="en-US" sz="1600" baseline="30000" dirty="0" smtClean="0">
                <a:solidFill>
                  <a:srgbClr val="000090"/>
                </a:solidFill>
              </a:rPr>
              <a:t>5</a:t>
            </a:r>
            <a:r>
              <a:rPr lang="en-US" sz="1600" dirty="0" smtClean="0">
                <a:solidFill>
                  <a:srgbClr val="000090"/>
                </a:solidFill>
              </a:rPr>
              <a:t> primaries/spot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~1000 protons/spot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➜2-3 mm resolution on the distal slices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7740352" y="1124744"/>
            <a:ext cx="504056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5940152" y="1988840"/>
            <a:ext cx="1152128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EC0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8028384" y="1340768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Primary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72008" y="1988840"/>
            <a:ext cx="53955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084168" y="2132856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EC0A"/>
                </a:solidFill>
              </a:rPr>
              <a:t>Secondary</a:t>
            </a:r>
          </a:p>
          <a:p>
            <a:pPr algn="ctr"/>
            <a:r>
              <a:rPr lang="en-US" dirty="0" err="1" smtClean="0">
                <a:solidFill>
                  <a:srgbClr val="FFEC0A"/>
                </a:solidFill>
              </a:rPr>
              <a:t>Protton</a:t>
            </a:r>
            <a:endParaRPr lang="en-US" dirty="0">
              <a:solidFill>
                <a:srgbClr val="FFE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0" y="188640"/>
            <a:ext cx="7005648" cy="744560"/>
          </a:xfrm>
          <a:prstGeom prst="rect">
            <a:avLst/>
          </a:prstGeom>
        </p:spPr>
        <p:txBody>
          <a:bodyPr/>
          <a:lstStyle/>
          <a:p>
            <a:r>
              <a:rPr dirty="0"/>
              <a:t>EMPATHY </a:t>
            </a:r>
            <a:r>
              <a:rPr dirty="0" smtClean="0"/>
              <a:t>project</a:t>
            </a:r>
            <a:endParaRPr dirty="0"/>
          </a:p>
        </p:txBody>
      </p:sp>
      <p:sp>
        <p:nvSpPr>
          <p:cNvPr id="55" name="Shape 55"/>
          <p:cNvSpPr>
            <a:spLocks noGrp="1"/>
          </p:cNvSpPr>
          <p:nvPr>
            <p:ph type="body" sz="half" idx="1"/>
          </p:nvPr>
        </p:nvSpPr>
        <p:spPr>
          <a:xfrm>
            <a:off x="0" y="1052736"/>
            <a:ext cx="5970326" cy="244827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/>
              <a:t>To exploit the full power of charged fragments monitoring and</a:t>
            </a:r>
          </a:p>
          <a:p>
            <a:pPr lvl="1"/>
            <a:r>
              <a:rPr sz="1600" dirty="0"/>
              <a:t>maximize the statistics collected</a:t>
            </a:r>
          </a:p>
          <a:p>
            <a:pPr lvl="1"/>
            <a:r>
              <a:rPr sz="1600" dirty="0"/>
              <a:t>customize the detector positioning for each patient/treatment</a:t>
            </a:r>
          </a:p>
          <a:p>
            <a:pPr lvl="1"/>
            <a:r>
              <a:rPr sz="1600" dirty="0"/>
              <a:t>take into account the effects caused by the interaction with the matter traversed by the charged fragments while exiting from the patient body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4294967295"/>
          </p:nvPr>
        </p:nvSpPr>
        <p:spPr>
          <a:xfrm>
            <a:off x="8920925" y="6572850"/>
            <a:ext cx="120305" cy="2880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0165" tIns="40083" rIns="80165" bIns="40083"/>
          <a:lstStyle/>
          <a:p>
            <a:fld id="{86CB4B4D-7CA3-9044-876B-883B54F8677D}" type="slidenum">
              <a:t>54</a:t>
            </a:fld>
            <a:endParaRPr/>
          </a:p>
        </p:txBody>
      </p:sp>
      <p:sp>
        <p:nvSpPr>
          <p:cNvPr id="57" name="Shape 57"/>
          <p:cNvSpPr/>
          <p:nvPr/>
        </p:nvSpPr>
        <p:spPr>
          <a:xfrm>
            <a:off x="-29532" y="3501008"/>
            <a:ext cx="8964488" cy="705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4536" tIns="44536" rIns="44536" bIns="44536">
            <a:spAutoFit/>
          </a:bodyPr>
          <a:lstStyle/>
          <a:p>
            <a:pPr algn="ctr"/>
            <a:r>
              <a:rPr sz="2000" b="0" dirty="0">
                <a:solidFill>
                  <a:schemeClr val="tx1"/>
                </a:solidFill>
              </a:rPr>
              <a:t>an ERC Consolidator project has been prepared:</a:t>
            </a:r>
            <a:r>
              <a:rPr sz="2000" dirty="0">
                <a:solidFill>
                  <a:schemeClr val="tx1"/>
                </a:solidFill>
              </a:rPr>
              <a:t> A customizable online device for “dos</a:t>
            </a:r>
            <a:r>
              <a:rPr sz="2000" dirty="0">
                <a:solidFill>
                  <a:srgbClr val="FFEC0A"/>
                </a:solidFill>
              </a:rPr>
              <a:t>E M</a:t>
            </a:r>
            <a:r>
              <a:rPr sz="2000" dirty="0">
                <a:solidFill>
                  <a:schemeClr val="tx1"/>
                </a:solidFill>
              </a:rPr>
              <a:t>onitoring in </a:t>
            </a:r>
            <a:r>
              <a:rPr sz="2000" dirty="0">
                <a:solidFill>
                  <a:srgbClr val="FFEC0A"/>
                </a:solidFill>
              </a:rPr>
              <a:t>PA</a:t>
            </a:r>
            <a:r>
              <a:rPr sz="2000" dirty="0">
                <a:solidFill>
                  <a:schemeClr val="tx1"/>
                </a:solidFill>
              </a:rPr>
              <a:t>rticle </a:t>
            </a:r>
            <a:r>
              <a:rPr sz="2000" dirty="0">
                <a:solidFill>
                  <a:srgbClr val="FFEC0A"/>
                </a:solidFill>
              </a:rPr>
              <a:t>TH</a:t>
            </a:r>
            <a:r>
              <a:rPr sz="2000" dirty="0">
                <a:solidFill>
                  <a:schemeClr val="tx1"/>
                </a:solidFill>
              </a:rPr>
              <a:t>erap</a:t>
            </a:r>
            <a:r>
              <a:rPr sz="2000" dirty="0">
                <a:solidFill>
                  <a:srgbClr val="FFEC0A"/>
                </a:solidFill>
              </a:rPr>
              <a:t>Y</a:t>
            </a:r>
            <a:r>
              <a:rPr sz="2000" dirty="0">
                <a:solidFill>
                  <a:schemeClr val="tx1"/>
                </a:solidFill>
              </a:rPr>
              <a:t>”  (EMPATHY).</a:t>
            </a:r>
          </a:p>
        </p:txBody>
      </p:sp>
      <p:sp>
        <p:nvSpPr>
          <p:cNvPr id="58" name="Shape 58"/>
          <p:cNvSpPr/>
          <p:nvPr/>
        </p:nvSpPr>
        <p:spPr>
          <a:xfrm>
            <a:off x="401875" y="4313339"/>
            <a:ext cx="8439363" cy="250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723900">
              <a:spcBef>
                <a:spcPts val="438"/>
              </a:spcBef>
              <a:buClr>
                <a:srgbClr val="FF2600"/>
              </a:buClr>
              <a:buSzPct val="70000"/>
              <a:defRPr sz="2900" b="0"/>
            </a:pPr>
            <a:r>
              <a:rPr sz="2000" dirty="0" smtClean="0">
                <a:solidFill>
                  <a:srgbClr val="FFEC0A"/>
                </a:solidFill>
                <a:latin typeface="Arial"/>
                <a:cs typeface="Arial"/>
              </a:rPr>
              <a:t>Main </a:t>
            </a:r>
            <a:r>
              <a:rPr lang="en-US" sz="2000" dirty="0" smtClean="0">
                <a:solidFill>
                  <a:srgbClr val="FFEC0A"/>
                </a:solidFill>
                <a:latin typeface="Arial"/>
                <a:cs typeface="Arial"/>
              </a:rPr>
              <a:t>elements and goal:</a:t>
            </a:r>
            <a:endParaRPr sz="2000" dirty="0" smtClean="0">
              <a:solidFill>
                <a:srgbClr val="FFEC0A"/>
              </a:solidFill>
              <a:latin typeface="Arial"/>
              <a:cs typeface="Arial"/>
            </a:endParaRPr>
          </a:p>
          <a:p>
            <a:pPr marL="1009650" lvl="1" indent="-285750">
              <a:spcBef>
                <a:spcPts val="351"/>
              </a:spcBef>
              <a:buClr>
                <a:srgbClr val="FF2600"/>
              </a:buClr>
              <a:buSzPct val="100000"/>
              <a:buFont typeface="Arial"/>
              <a:buChar char="•"/>
              <a:defRPr sz="2500" b="0"/>
            </a:pPr>
            <a:r>
              <a:rPr sz="1800" dirty="0" smtClean="0">
                <a:solidFill>
                  <a:srgbClr val="FFEC0A"/>
                </a:solidFill>
                <a:latin typeface="Arial"/>
                <a:cs typeface="Arial"/>
              </a:rPr>
              <a:t>provide a several (up to 5) small, compact detection units that could be easily placed close to the patient in the region of maximum charged fragments output flux.  </a:t>
            </a:r>
            <a:endParaRPr lang="en-US" sz="1800" dirty="0" smtClean="0">
              <a:solidFill>
                <a:srgbClr val="FFEC0A"/>
              </a:solidFill>
              <a:latin typeface="Arial"/>
              <a:cs typeface="Arial"/>
            </a:endParaRPr>
          </a:p>
          <a:p>
            <a:pPr marL="1009650" lvl="1" indent="-285750">
              <a:spcBef>
                <a:spcPts val="351"/>
              </a:spcBef>
              <a:buClr>
                <a:srgbClr val="FF2600"/>
              </a:buClr>
              <a:buSzPct val="100000"/>
              <a:buFont typeface="Arial"/>
              <a:buChar char="•"/>
              <a:defRPr sz="2500" b="0"/>
            </a:pPr>
            <a:r>
              <a:rPr lang="en-US" sz="1800" dirty="0" smtClean="0">
                <a:solidFill>
                  <a:srgbClr val="FFEC0A"/>
                </a:solidFill>
                <a:latin typeface="Arial"/>
                <a:cs typeface="Arial"/>
              </a:rPr>
              <a:t>D</a:t>
            </a:r>
            <a:r>
              <a:rPr sz="1800" dirty="0" smtClean="0">
                <a:solidFill>
                  <a:srgbClr val="FFEC0A"/>
                </a:solidFill>
                <a:latin typeface="Arial"/>
                <a:cs typeface="Arial"/>
              </a:rPr>
              <a:t>etection unit</a:t>
            </a:r>
            <a:r>
              <a:rPr lang="en-US" sz="1800" dirty="0" smtClean="0">
                <a:solidFill>
                  <a:srgbClr val="FFEC0A"/>
                </a:solidFill>
                <a:latin typeface="Arial"/>
                <a:cs typeface="Arial"/>
              </a:rPr>
              <a:t> </a:t>
            </a:r>
            <a:r>
              <a:rPr sz="1800" dirty="0" smtClean="0">
                <a:solidFill>
                  <a:srgbClr val="FFEC0A"/>
                </a:solidFill>
                <a:latin typeface="Arial"/>
                <a:cs typeface="Arial"/>
              </a:rPr>
              <a:t>made of scintillating fibers, with a novel readout capable of high single photon detection efficiency</a:t>
            </a:r>
          </a:p>
          <a:p>
            <a:pPr marL="1009650" lvl="1" indent="-285750">
              <a:spcBef>
                <a:spcPts val="351"/>
              </a:spcBef>
              <a:buClr>
                <a:srgbClr val="FF2600"/>
              </a:buClr>
              <a:buSzPct val="100000"/>
              <a:buFont typeface="Arial"/>
              <a:buChar char="•"/>
              <a:defRPr sz="2500" b="0"/>
            </a:pPr>
            <a:r>
              <a:rPr sz="1800" dirty="0" smtClean="0">
                <a:solidFill>
                  <a:srgbClr val="FFEC0A"/>
                </a:solidFill>
                <a:latin typeface="Arial"/>
                <a:cs typeface="Arial"/>
              </a:rPr>
              <a:t>provide an “on-line” correction for matter interactions, using a fast </a:t>
            </a:r>
            <a:r>
              <a:rPr lang="en-US" sz="1800" dirty="0" smtClean="0">
                <a:solidFill>
                  <a:srgbClr val="FFEC0A"/>
                </a:solidFill>
                <a:latin typeface="Arial"/>
                <a:cs typeface="Arial"/>
              </a:rPr>
              <a:t>GPU-bases </a:t>
            </a:r>
            <a:r>
              <a:rPr sz="1800" dirty="0" smtClean="0">
                <a:solidFill>
                  <a:srgbClr val="FFEC0A"/>
                </a:solidFill>
                <a:latin typeface="Arial"/>
                <a:cs typeface="Arial"/>
              </a:rPr>
              <a:t>MC for proton</a:t>
            </a:r>
            <a:r>
              <a:rPr lang="en-US" sz="1800" dirty="0" smtClean="0">
                <a:solidFill>
                  <a:srgbClr val="FFEC0A"/>
                </a:solidFill>
                <a:latin typeface="Arial"/>
                <a:cs typeface="Arial"/>
              </a:rPr>
              <a:t> tracking</a:t>
            </a:r>
            <a:endParaRPr sz="1800" dirty="0">
              <a:solidFill>
                <a:srgbClr val="FFEC0A"/>
              </a:solidFill>
              <a:latin typeface="Arial"/>
              <a:cs typeface="Arial"/>
            </a:endParaRP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8184" y="188640"/>
            <a:ext cx="2920729" cy="2808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48264" y="4149080"/>
            <a:ext cx="106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FFEC0A"/>
                </a:solidFill>
              </a:rPr>
              <a:t>A. </a:t>
            </a:r>
            <a:r>
              <a:rPr lang="en-US" sz="1800" i="1" dirty="0" err="1" smtClean="0">
                <a:solidFill>
                  <a:srgbClr val="FFEC0A"/>
                </a:solidFill>
              </a:rPr>
              <a:t>Sarti</a:t>
            </a:r>
            <a:endParaRPr lang="en-US" sz="1800" i="1" dirty="0">
              <a:solidFill>
                <a:srgbClr val="FFEC0A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0" y="0"/>
            <a:ext cx="1632211" cy="1068710"/>
            <a:chOff x="4139952" y="-15973"/>
            <a:chExt cx="1632211" cy="1068710"/>
          </a:xfrm>
        </p:grpSpPr>
        <p:sp>
          <p:nvSpPr>
            <p:cNvPr id="3" name="Rectangle 2"/>
            <p:cNvSpPr/>
            <p:nvPr/>
          </p:nvSpPr>
          <p:spPr bwMode="auto">
            <a:xfrm>
              <a:off x="4139952" y="0"/>
              <a:ext cx="1584176" cy="105273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pic>
          <p:nvPicPr>
            <p:cNvPr id="9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39952" y="-15973"/>
              <a:ext cx="1632211" cy="106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815"/>
                  </a:lnTo>
                  <a:lnTo>
                    <a:pt x="0" y="1625"/>
                  </a:lnTo>
                  <a:lnTo>
                    <a:pt x="10598" y="1643"/>
                  </a:lnTo>
                  <a:lnTo>
                    <a:pt x="21196" y="1658"/>
                  </a:lnTo>
                  <a:lnTo>
                    <a:pt x="21196" y="10440"/>
                  </a:lnTo>
                  <a:lnTo>
                    <a:pt x="21196" y="19227"/>
                  </a:lnTo>
                  <a:lnTo>
                    <a:pt x="10598" y="19241"/>
                  </a:lnTo>
                  <a:lnTo>
                    <a:pt x="0" y="19255"/>
                  </a:lnTo>
                  <a:lnTo>
                    <a:pt x="0" y="20427"/>
                  </a:lnTo>
                  <a:lnTo>
                    <a:pt x="0" y="21600"/>
                  </a:lnTo>
                  <a:lnTo>
                    <a:pt x="10798" y="21600"/>
                  </a:lnTo>
                  <a:lnTo>
                    <a:pt x="21600" y="21600"/>
                  </a:lnTo>
                  <a:lnTo>
                    <a:pt x="21600" y="10798"/>
                  </a:lnTo>
                  <a:lnTo>
                    <a:pt x="21600" y="0"/>
                  </a:lnTo>
                  <a:lnTo>
                    <a:pt x="10798" y="0"/>
                  </a:lnTo>
                  <a:lnTo>
                    <a:pt x="0" y="0"/>
                  </a:lnTo>
                  <a:close/>
                  <a:moveTo>
                    <a:pt x="6682" y="3503"/>
                  </a:moveTo>
                  <a:cubicBezTo>
                    <a:pt x="6389" y="3487"/>
                    <a:pt x="6346" y="3498"/>
                    <a:pt x="6216" y="3649"/>
                  </a:cubicBezTo>
                  <a:cubicBezTo>
                    <a:pt x="6145" y="3732"/>
                    <a:pt x="6021" y="3850"/>
                    <a:pt x="5927" y="3927"/>
                  </a:cubicBezTo>
                  <a:cubicBezTo>
                    <a:pt x="5836" y="4015"/>
                    <a:pt x="5750" y="4102"/>
                    <a:pt x="5674" y="4186"/>
                  </a:cubicBezTo>
                  <a:cubicBezTo>
                    <a:pt x="5610" y="4260"/>
                    <a:pt x="5543" y="4337"/>
                    <a:pt x="5489" y="4412"/>
                  </a:cubicBezTo>
                  <a:cubicBezTo>
                    <a:pt x="5431" y="4492"/>
                    <a:pt x="5388" y="4555"/>
                    <a:pt x="5350" y="4601"/>
                  </a:cubicBezTo>
                  <a:cubicBezTo>
                    <a:pt x="5336" y="4620"/>
                    <a:pt x="5318" y="4633"/>
                    <a:pt x="5297" y="4648"/>
                  </a:cubicBezTo>
                  <a:cubicBezTo>
                    <a:pt x="5222" y="4719"/>
                    <a:pt x="5158" y="4736"/>
                    <a:pt x="5032" y="4737"/>
                  </a:cubicBezTo>
                  <a:cubicBezTo>
                    <a:pt x="4966" y="4738"/>
                    <a:pt x="4899" y="4753"/>
                    <a:pt x="4832" y="4775"/>
                  </a:cubicBezTo>
                  <a:cubicBezTo>
                    <a:pt x="4804" y="4786"/>
                    <a:pt x="4776" y="4804"/>
                    <a:pt x="4749" y="4817"/>
                  </a:cubicBezTo>
                  <a:cubicBezTo>
                    <a:pt x="4725" y="4828"/>
                    <a:pt x="4700" y="4837"/>
                    <a:pt x="4678" y="4850"/>
                  </a:cubicBezTo>
                  <a:cubicBezTo>
                    <a:pt x="4641" y="4872"/>
                    <a:pt x="4610" y="4899"/>
                    <a:pt x="4576" y="4926"/>
                  </a:cubicBezTo>
                  <a:cubicBezTo>
                    <a:pt x="4347" y="5122"/>
                    <a:pt x="4141" y="5494"/>
                    <a:pt x="4135" y="5740"/>
                  </a:cubicBezTo>
                  <a:cubicBezTo>
                    <a:pt x="4135" y="5747"/>
                    <a:pt x="4132" y="5752"/>
                    <a:pt x="4132" y="5759"/>
                  </a:cubicBezTo>
                  <a:cubicBezTo>
                    <a:pt x="4132" y="5780"/>
                    <a:pt x="4125" y="5800"/>
                    <a:pt x="4123" y="5820"/>
                  </a:cubicBezTo>
                  <a:cubicBezTo>
                    <a:pt x="4118" y="5867"/>
                    <a:pt x="4111" y="5917"/>
                    <a:pt x="4095" y="5962"/>
                  </a:cubicBezTo>
                  <a:cubicBezTo>
                    <a:pt x="4073" y="6023"/>
                    <a:pt x="4043" y="6085"/>
                    <a:pt x="3999" y="6150"/>
                  </a:cubicBezTo>
                  <a:cubicBezTo>
                    <a:pt x="3876" y="6332"/>
                    <a:pt x="3565" y="7107"/>
                    <a:pt x="3401" y="7605"/>
                  </a:cubicBezTo>
                  <a:cubicBezTo>
                    <a:pt x="3399" y="7610"/>
                    <a:pt x="3400" y="7614"/>
                    <a:pt x="3398" y="7619"/>
                  </a:cubicBezTo>
                  <a:cubicBezTo>
                    <a:pt x="3346" y="7780"/>
                    <a:pt x="3308" y="7913"/>
                    <a:pt x="3299" y="7982"/>
                  </a:cubicBezTo>
                  <a:cubicBezTo>
                    <a:pt x="3277" y="8162"/>
                    <a:pt x="3310" y="8423"/>
                    <a:pt x="3370" y="8594"/>
                  </a:cubicBezTo>
                  <a:cubicBezTo>
                    <a:pt x="3390" y="8651"/>
                    <a:pt x="3413" y="8699"/>
                    <a:pt x="3438" y="8730"/>
                  </a:cubicBezTo>
                  <a:cubicBezTo>
                    <a:pt x="3513" y="8825"/>
                    <a:pt x="4159" y="8824"/>
                    <a:pt x="4431" y="8730"/>
                  </a:cubicBezTo>
                  <a:cubicBezTo>
                    <a:pt x="4574" y="8681"/>
                    <a:pt x="4717" y="8712"/>
                    <a:pt x="5091" y="8872"/>
                  </a:cubicBezTo>
                  <a:cubicBezTo>
                    <a:pt x="5235" y="8933"/>
                    <a:pt x="5260" y="8970"/>
                    <a:pt x="5254" y="9107"/>
                  </a:cubicBezTo>
                  <a:cubicBezTo>
                    <a:pt x="5253" y="9146"/>
                    <a:pt x="5242" y="9214"/>
                    <a:pt x="5236" y="9267"/>
                  </a:cubicBezTo>
                  <a:cubicBezTo>
                    <a:pt x="5232" y="9303"/>
                    <a:pt x="5230" y="9335"/>
                    <a:pt x="5223" y="9380"/>
                  </a:cubicBezTo>
                  <a:cubicBezTo>
                    <a:pt x="5184" y="9665"/>
                    <a:pt x="5114" y="10025"/>
                    <a:pt x="5057" y="10233"/>
                  </a:cubicBezTo>
                  <a:cubicBezTo>
                    <a:pt x="5040" y="10293"/>
                    <a:pt x="5022" y="10333"/>
                    <a:pt x="5008" y="10360"/>
                  </a:cubicBezTo>
                  <a:cubicBezTo>
                    <a:pt x="5004" y="10365"/>
                    <a:pt x="5001" y="10391"/>
                    <a:pt x="4998" y="10393"/>
                  </a:cubicBezTo>
                  <a:cubicBezTo>
                    <a:pt x="4997" y="10394"/>
                    <a:pt x="4991" y="10383"/>
                    <a:pt x="4989" y="10383"/>
                  </a:cubicBezTo>
                  <a:cubicBezTo>
                    <a:pt x="4987" y="10385"/>
                    <a:pt x="4985" y="10392"/>
                    <a:pt x="4983" y="10393"/>
                  </a:cubicBezTo>
                  <a:cubicBezTo>
                    <a:pt x="4976" y="10395"/>
                    <a:pt x="4958" y="10372"/>
                    <a:pt x="4946" y="10364"/>
                  </a:cubicBezTo>
                  <a:cubicBezTo>
                    <a:pt x="4920" y="10347"/>
                    <a:pt x="4890" y="10316"/>
                    <a:pt x="4850" y="10261"/>
                  </a:cubicBezTo>
                  <a:cubicBezTo>
                    <a:pt x="4846" y="10256"/>
                    <a:pt x="4839" y="10243"/>
                    <a:pt x="4835" y="10237"/>
                  </a:cubicBezTo>
                  <a:cubicBezTo>
                    <a:pt x="4760" y="10144"/>
                    <a:pt x="4666" y="10015"/>
                    <a:pt x="4554" y="9846"/>
                  </a:cubicBezTo>
                  <a:cubicBezTo>
                    <a:pt x="4127" y="9201"/>
                    <a:pt x="4188" y="9227"/>
                    <a:pt x="3568" y="9451"/>
                  </a:cubicBezTo>
                  <a:cubicBezTo>
                    <a:pt x="3564" y="9452"/>
                    <a:pt x="3562" y="9449"/>
                    <a:pt x="3558" y="9451"/>
                  </a:cubicBezTo>
                  <a:cubicBezTo>
                    <a:pt x="3556" y="9452"/>
                    <a:pt x="3557" y="9455"/>
                    <a:pt x="3555" y="9456"/>
                  </a:cubicBezTo>
                  <a:cubicBezTo>
                    <a:pt x="3376" y="9520"/>
                    <a:pt x="3282" y="9558"/>
                    <a:pt x="3222" y="9597"/>
                  </a:cubicBezTo>
                  <a:cubicBezTo>
                    <a:pt x="3216" y="9601"/>
                    <a:pt x="3200" y="9607"/>
                    <a:pt x="3195" y="9611"/>
                  </a:cubicBezTo>
                  <a:cubicBezTo>
                    <a:pt x="3170" y="9630"/>
                    <a:pt x="3154" y="9650"/>
                    <a:pt x="3145" y="9672"/>
                  </a:cubicBezTo>
                  <a:cubicBezTo>
                    <a:pt x="3145" y="9674"/>
                    <a:pt x="3143" y="9675"/>
                    <a:pt x="3142" y="9677"/>
                  </a:cubicBezTo>
                  <a:cubicBezTo>
                    <a:pt x="3133" y="9701"/>
                    <a:pt x="3133" y="9726"/>
                    <a:pt x="3133" y="9762"/>
                  </a:cubicBezTo>
                  <a:cubicBezTo>
                    <a:pt x="3133" y="10007"/>
                    <a:pt x="2992" y="10008"/>
                    <a:pt x="2936" y="9762"/>
                  </a:cubicBezTo>
                  <a:cubicBezTo>
                    <a:pt x="2921" y="9699"/>
                    <a:pt x="2905" y="9659"/>
                    <a:pt x="2889" y="9630"/>
                  </a:cubicBezTo>
                  <a:cubicBezTo>
                    <a:pt x="2873" y="9611"/>
                    <a:pt x="2854" y="9600"/>
                    <a:pt x="2831" y="9602"/>
                  </a:cubicBezTo>
                  <a:cubicBezTo>
                    <a:pt x="2797" y="9604"/>
                    <a:pt x="2461" y="9717"/>
                    <a:pt x="2192" y="9804"/>
                  </a:cubicBezTo>
                  <a:cubicBezTo>
                    <a:pt x="1961" y="9883"/>
                    <a:pt x="1879" y="9915"/>
                    <a:pt x="1465" y="10049"/>
                  </a:cubicBezTo>
                  <a:cubicBezTo>
                    <a:pt x="1086" y="10171"/>
                    <a:pt x="763" y="10292"/>
                    <a:pt x="688" y="10331"/>
                  </a:cubicBezTo>
                  <a:cubicBezTo>
                    <a:pt x="663" y="10344"/>
                    <a:pt x="643" y="10355"/>
                    <a:pt x="629" y="10369"/>
                  </a:cubicBezTo>
                  <a:cubicBezTo>
                    <a:pt x="618" y="10379"/>
                    <a:pt x="605" y="10391"/>
                    <a:pt x="598" y="10407"/>
                  </a:cubicBezTo>
                  <a:cubicBezTo>
                    <a:pt x="592" y="10422"/>
                    <a:pt x="591" y="10445"/>
                    <a:pt x="589" y="10468"/>
                  </a:cubicBezTo>
                  <a:cubicBezTo>
                    <a:pt x="587" y="10478"/>
                    <a:pt x="584" y="10488"/>
                    <a:pt x="583" y="10501"/>
                  </a:cubicBezTo>
                  <a:cubicBezTo>
                    <a:pt x="582" y="10537"/>
                    <a:pt x="586" y="10581"/>
                    <a:pt x="589" y="10638"/>
                  </a:cubicBezTo>
                  <a:cubicBezTo>
                    <a:pt x="595" y="10744"/>
                    <a:pt x="645" y="11108"/>
                    <a:pt x="691" y="11438"/>
                  </a:cubicBezTo>
                  <a:cubicBezTo>
                    <a:pt x="697" y="11480"/>
                    <a:pt x="699" y="11500"/>
                    <a:pt x="706" y="11546"/>
                  </a:cubicBezTo>
                  <a:cubicBezTo>
                    <a:pt x="760" y="11904"/>
                    <a:pt x="901" y="12901"/>
                    <a:pt x="1021" y="13760"/>
                  </a:cubicBezTo>
                  <a:cubicBezTo>
                    <a:pt x="1076" y="14153"/>
                    <a:pt x="1081" y="14156"/>
                    <a:pt x="1119" y="14433"/>
                  </a:cubicBezTo>
                  <a:cubicBezTo>
                    <a:pt x="1333" y="15936"/>
                    <a:pt x="1375" y="16194"/>
                    <a:pt x="1462" y="16213"/>
                  </a:cubicBezTo>
                  <a:cubicBezTo>
                    <a:pt x="1491" y="16219"/>
                    <a:pt x="1515" y="16236"/>
                    <a:pt x="1533" y="16265"/>
                  </a:cubicBezTo>
                  <a:cubicBezTo>
                    <a:pt x="1533" y="16265"/>
                    <a:pt x="1535" y="16264"/>
                    <a:pt x="1536" y="16265"/>
                  </a:cubicBezTo>
                  <a:cubicBezTo>
                    <a:pt x="1543" y="16276"/>
                    <a:pt x="1543" y="16297"/>
                    <a:pt x="1548" y="16312"/>
                  </a:cubicBezTo>
                  <a:cubicBezTo>
                    <a:pt x="1555" y="16333"/>
                    <a:pt x="1567" y="16351"/>
                    <a:pt x="1570" y="16378"/>
                  </a:cubicBezTo>
                  <a:cubicBezTo>
                    <a:pt x="1570" y="16380"/>
                    <a:pt x="1569" y="16380"/>
                    <a:pt x="1570" y="16382"/>
                  </a:cubicBezTo>
                  <a:cubicBezTo>
                    <a:pt x="1575" y="16439"/>
                    <a:pt x="1584" y="16472"/>
                    <a:pt x="1597" y="16491"/>
                  </a:cubicBezTo>
                  <a:cubicBezTo>
                    <a:pt x="1600" y="16494"/>
                    <a:pt x="1602" y="16498"/>
                    <a:pt x="1607" y="16500"/>
                  </a:cubicBezTo>
                  <a:cubicBezTo>
                    <a:pt x="1618" y="16509"/>
                    <a:pt x="1639" y="16506"/>
                    <a:pt x="1659" y="16500"/>
                  </a:cubicBezTo>
                  <a:cubicBezTo>
                    <a:pt x="1710" y="16494"/>
                    <a:pt x="1781" y="16465"/>
                    <a:pt x="1958" y="16397"/>
                  </a:cubicBezTo>
                  <a:cubicBezTo>
                    <a:pt x="2134" y="16329"/>
                    <a:pt x="2384" y="16246"/>
                    <a:pt x="2513" y="16208"/>
                  </a:cubicBezTo>
                  <a:cubicBezTo>
                    <a:pt x="2582" y="16188"/>
                    <a:pt x="2760" y="16128"/>
                    <a:pt x="2905" y="16081"/>
                  </a:cubicBezTo>
                  <a:cubicBezTo>
                    <a:pt x="3348" y="15931"/>
                    <a:pt x="3773" y="15782"/>
                    <a:pt x="3833" y="15766"/>
                  </a:cubicBezTo>
                  <a:cubicBezTo>
                    <a:pt x="3864" y="15751"/>
                    <a:pt x="3886" y="15722"/>
                    <a:pt x="3901" y="15690"/>
                  </a:cubicBezTo>
                  <a:cubicBezTo>
                    <a:pt x="3905" y="15664"/>
                    <a:pt x="3914" y="15648"/>
                    <a:pt x="3910" y="15596"/>
                  </a:cubicBezTo>
                  <a:cubicBezTo>
                    <a:pt x="3902" y="15482"/>
                    <a:pt x="3918" y="15453"/>
                    <a:pt x="3984" y="15469"/>
                  </a:cubicBezTo>
                  <a:cubicBezTo>
                    <a:pt x="4005" y="15474"/>
                    <a:pt x="4026" y="15493"/>
                    <a:pt x="4049" y="15511"/>
                  </a:cubicBezTo>
                  <a:cubicBezTo>
                    <a:pt x="4073" y="15522"/>
                    <a:pt x="4099" y="15540"/>
                    <a:pt x="4116" y="15577"/>
                  </a:cubicBezTo>
                  <a:cubicBezTo>
                    <a:pt x="4123" y="15590"/>
                    <a:pt x="4129" y="15596"/>
                    <a:pt x="4135" y="15605"/>
                  </a:cubicBezTo>
                  <a:cubicBezTo>
                    <a:pt x="4181" y="15669"/>
                    <a:pt x="4267" y="15656"/>
                    <a:pt x="4675" y="15511"/>
                  </a:cubicBezTo>
                  <a:lnTo>
                    <a:pt x="5103" y="15361"/>
                  </a:lnTo>
                  <a:cubicBezTo>
                    <a:pt x="5164" y="15330"/>
                    <a:pt x="5149" y="15141"/>
                    <a:pt x="5082" y="14650"/>
                  </a:cubicBezTo>
                  <a:lnTo>
                    <a:pt x="5017" y="14193"/>
                  </a:lnTo>
                  <a:cubicBezTo>
                    <a:pt x="4978" y="13919"/>
                    <a:pt x="4946" y="13673"/>
                    <a:pt x="4921" y="13463"/>
                  </a:cubicBezTo>
                  <a:cubicBezTo>
                    <a:pt x="4889" y="13193"/>
                    <a:pt x="4868" y="12987"/>
                    <a:pt x="4875" y="12959"/>
                  </a:cubicBezTo>
                  <a:cubicBezTo>
                    <a:pt x="4877" y="12951"/>
                    <a:pt x="4884" y="12954"/>
                    <a:pt x="4887" y="12950"/>
                  </a:cubicBezTo>
                  <a:cubicBezTo>
                    <a:pt x="4897" y="12872"/>
                    <a:pt x="4928" y="12889"/>
                    <a:pt x="4983" y="12992"/>
                  </a:cubicBezTo>
                  <a:cubicBezTo>
                    <a:pt x="4986" y="12998"/>
                    <a:pt x="4992" y="13005"/>
                    <a:pt x="4995" y="13011"/>
                  </a:cubicBezTo>
                  <a:cubicBezTo>
                    <a:pt x="5029" y="13046"/>
                    <a:pt x="5060" y="13072"/>
                    <a:pt x="5116" y="13143"/>
                  </a:cubicBezTo>
                  <a:lnTo>
                    <a:pt x="5119" y="13152"/>
                  </a:lnTo>
                  <a:cubicBezTo>
                    <a:pt x="5140" y="13162"/>
                    <a:pt x="5166" y="13193"/>
                    <a:pt x="5190" y="13242"/>
                  </a:cubicBezTo>
                  <a:lnTo>
                    <a:pt x="5310" y="13392"/>
                  </a:lnTo>
                  <a:cubicBezTo>
                    <a:pt x="5339" y="13382"/>
                    <a:pt x="5460" y="13227"/>
                    <a:pt x="5590" y="13030"/>
                  </a:cubicBezTo>
                  <a:cubicBezTo>
                    <a:pt x="5594" y="13024"/>
                    <a:pt x="5596" y="13021"/>
                    <a:pt x="5600" y="13016"/>
                  </a:cubicBezTo>
                  <a:cubicBezTo>
                    <a:pt x="5894" y="12570"/>
                    <a:pt x="5929" y="12575"/>
                    <a:pt x="5982" y="13044"/>
                  </a:cubicBezTo>
                  <a:cubicBezTo>
                    <a:pt x="5996" y="13164"/>
                    <a:pt x="6042" y="13513"/>
                    <a:pt x="6087" y="13835"/>
                  </a:cubicBezTo>
                  <a:cubicBezTo>
                    <a:pt x="6100" y="13929"/>
                    <a:pt x="6111" y="13986"/>
                    <a:pt x="6121" y="14056"/>
                  </a:cubicBezTo>
                  <a:cubicBezTo>
                    <a:pt x="6189" y="14526"/>
                    <a:pt x="6225" y="14674"/>
                    <a:pt x="6287" y="14692"/>
                  </a:cubicBezTo>
                  <a:cubicBezTo>
                    <a:pt x="6310" y="14698"/>
                    <a:pt x="6334" y="14712"/>
                    <a:pt x="6358" y="14734"/>
                  </a:cubicBezTo>
                  <a:cubicBezTo>
                    <a:pt x="6382" y="14756"/>
                    <a:pt x="6406" y="14783"/>
                    <a:pt x="6420" y="14810"/>
                  </a:cubicBezTo>
                  <a:cubicBezTo>
                    <a:pt x="6465" y="14897"/>
                    <a:pt x="6517" y="14893"/>
                    <a:pt x="6889" y="14767"/>
                  </a:cubicBezTo>
                  <a:cubicBezTo>
                    <a:pt x="6957" y="14744"/>
                    <a:pt x="6972" y="14737"/>
                    <a:pt x="7033" y="14716"/>
                  </a:cubicBezTo>
                  <a:cubicBezTo>
                    <a:pt x="7215" y="14648"/>
                    <a:pt x="7372" y="14591"/>
                    <a:pt x="7400" y="14574"/>
                  </a:cubicBezTo>
                  <a:cubicBezTo>
                    <a:pt x="7447" y="14526"/>
                    <a:pt x="7422" y="14333"/>
                    <a:pt x="7206" y="12879"/>
                  </a:cubicBezTo>
                  <a:cubicBezTo>
                    <a:pt x="7142" y="12447"/>
                    <a:pt x="7104" y="12128"/>
                    <a:pt x="7086" y="11918"/>
                  </a:cubicBezTo>
                  <a:cubicBezTo>
                    <a:pt x="7085" y="11906"/>
                    <a:pt x="7084" y="11897"/>
                    <a:pt x="7083" y="11885"/>
                  </a:cubicBezTo>
                  <a:cubicBezTo>
                    <a:pt x="7077" y="11813"/>
                    <a:pt x="7065" y="11696"/>
                    <a:pt x="7070" y="11688"/>
                  </a:cubicBezTo>
                  <a:cubicBezTo>
                    <a:pt x="7077" y="11678"/>
                    <a:pt x="7090" y="11675"/>
                    <a:pt x="7101" y="11669"/>
                  </a:cubicBezTo>
                  <a:cubicBezTo>
                    <a:pt x="7102" y="11668"/>
                    <a:pt x="7101" y="11664"/>
                    <a:pt x="7101" y="11664"/>
                  </a:cubicBezTo>
                  <a:cubicBezTo>
                    <a:pt x="7102" y="11664"/>
                    <a:pt x="7103" y="11665"/>
                    <a:pt x="7104" y="11664"/>
                  </a:cubicBezTo>
                  <a:cubicBezTo>
                    <a:pt x="7128" y="11653"/>
                    <a:pt x="7155" y="11647"/>
                    <a:pt x="7181" y="11655"/>
                  </a:cubicBezTo>
                  <a:cubicBezTo>
                    <a:pt x="7243" y="11673"/>
                    <a:pt x="7286" y="11865"/>
                    <a:pt x="7397" y="12653"/>
                  </a:cubicBezTo>
                  <a:cubicBezTo>
                    <a:pt x="7472" y="13179"/>
                    <a:pt x="7543" y="13728"/>
                    <a:pt x="7561" y="13910"/>
                  </a:cubicBezTo>
                  <a:cubicBezTo>
                    <a:pt x="7561" y="13914"/>
                    <a:pt x="7564" y="13935"/>
                    <a:pt x="7564" y="13939"/>
                  </a:cubicBezTo>
                  <a:cubicBezTo>
                    <a:pt x="7569" y="13998"/>
                    <a:pt x="7577" y="14012"/>
                    <a:pt x="7582" y="14052"/>
                  </a:cubicBezTo>
                  <a:cubicBezTo>
                    <a:pt x="7588" y="14083"/>
                    <a:pt x="7595" y="14144"/>
                    <a:pt x="7601" y="14165"/>
                  </a:cubicBezTo>
                  <a:cubicBezTo>
                    <a:pt x="7610" y="14194"/>
                    <a:pt x="7618" y="14213"/>
                    <a:pt x="7629" y="14226"/>
                  </a:cubicBezTo>
                  <a:cubicBezTo>
                    <a:pt x="7629" y="14227"/>
                    <a:pt x="7631" y="14225"/>
                    <a:pt x="7632" y="14226"/>
                  </a:cubicBezTo>
                  <a:cubicBezTo>
                    <a:pt x="7639" y="14233"/>
                    <a:pt x="7648" y="14237"/>
                    <a:pt x="7656" y="14240"/>
                  </a:cubicBezTo>
                  <a:cubicBezTo>
                    <a:pt x="7667" y="14243"/>
                    <a:pt x="7676" y="14249"/>
                    <a:pt x="7690" y="14249"/>
                  </a:cubicBezTo>
                  <a:cubicBezTo>
                    <a:pt x="7745" y="14249"/>
                    <a:pt x="7810" y="14296"/>
                    <a:pt x="7832" y="14358"/>
                  </a:cubicBezTo>
                  <a:cubicBezTo>
                    <a:pt x="7870" y="14462"/>
                    <a:pt x="7903" y="14458"/>
                    <a:pt x="8335" y="14315"/>
                  </a:cubicBezTo>
                  <a:cubicBezTo>
                    <a:pt x="8589" y="14231"/>
                    <a:pt x="8808" y="14144"/>
                    <a:pt x="8822" y="14122"/>
                  </a:cubicBezTo>
                  <a:cubicBezTo>
                    <a:pt x="8843" y="14090"/>
                    <a:pt x="8628" y="12505"/>
                    <a:pt x="8501" y="11763"/>
                  </a:cubicBezTo>
                  <a:cubicBezTo>
                    <a:pt x="8478" y="11624"/>
                    <a:pt x="8488" y="11575"/>
                    <a:pt x="8563" y="11513"/>
                  </a:cubicBezTo>
                  <a:cubicBezTo>
                    <a:pt x="8631" y="11458"/>
                    <a:pt x="8671" y="11457"/>
                    <a:pt x="8705" y="11509"/>
                  </a:cubicBezTo>
                  <a:cubicBezTo>
                    <a:pt x="8731" y="11549"/>
                    <a:pt x="8910" y="11579"/>
                    <a:pt x="9121" y="11579"/>
                  </a:cubicBezTo>
                  <a:cubicBezTo>
                    <a:pt x="9371" y="11579"/>
                    <a:pt x="9494" y="11587"/>
                    <a:pt x="9547" y="11692"/>
                  </a:cubicBezTo>
                  <a:cubicBezTo>
                    <a:pt x="9547" y="11693"/>
                    <a:pt x="9552" y="11696"/>
                    <a:pt x="9553" y="11697"/>
                  </a:cubicBezTo>
                  <a:cubicBezTo>
                    <a:pt x="9572" y="11727"/>
                    <a:pt x="9579" y="11788"/>
                    <a:pt x="9577" y="11890"/>
                  </a:cubicBezTo>
                  <a:cubicBezTo>
                    <a:pt x="9578" y="11993"/>
                    <a:pt x="9566" y="12131"/>
                    <a:pt x="9550" y="12314"/>
                  </a:cubicBezTo>
                  <a:cubicBezTo>
                    <a:pt x="9496" y="12915"/>
                    <a:pt x="9472" y="13215"/>
                    <a:pt x="9469" y="13369"/>
                  </a:cubicBezTo>
                  <a:cubicBezTo>
                    <a:pt x="9471" y="13508"/>
                    <a:pt x="9492" y="13534"/>
                    <a:pt x="9537" y="13534"/>
                  </a:cubicBezTo>
                  <a:cubicBezTo>
                    <a:pt x="9560" y="13534"/>
                    <a:pt x="9581" y="13544"/>
                    <a:pt x="9602" y="13557"/>
                  </a:cubicBezTo>
                  <a:cubicBezTo>
                    <a:pt x="9609" y="13562"/>
                    <a:pt x="9614" y="13566"/>
                    <a:pt x="9621" y="13571"/>
                  </a:cubicBezTo>
                  <a:cubicBezTo>
                    <a:pt x="9637" y="13584"/>
                    <a:pt x="9653" y="13597"/>
                    <a:pt x="9664" y="13614"/>
                  </a:cubicBezTo>
                  <a:cubicBezTo>
                    <a:pt x="9693" y="13658"/>
                    <a:pt x="9936" y="13737"/>
                    <a:pt x="10203" y="13793"/>
                  </a:cubicBezTo>
                  <a:cubicBezTo>
                    <a:pt x="10265" y="13805"/>
                    <a:pt x="10295" y="13810"/>
                    <a:pt x="10342" y="13821"/>
                  </a:cubicBezTo>
                  <a:cubicBezTo>
                    <a:pt x="10435" y="13837"/>
                    <a:pt x="10537" y="13857"/>
                    <a:pt x="10583" y="13858"/>
                  </a:cubicBezTo>
                  <a:cubicBezTo>
                    <a:pt x="10668" y="13850"/>
                    <a:pt x="10705" y="13783"/>
                    <a:pt x="10728" y="13599"/>
                  </a:cubicBezTo>
                  <a:cubicBezTo>
                    <a:pt x="10734" y="13542"/>
                    <a:pt x="10741" y="13459"/>
                    <a:pt x="10749" y="13369"/>
                  </a:cubicBezTo>
                  <a:cubicBezTo>
                    <a:pt x="10759" y="13253"/>
                    <a:pt x="10768" y="13149"/>
                    <a:pt x="10783" y="12973"/>
                  </a:cubicBezTo>
                  <a:cubicBezTo>
                    <a:pt x="10836" y="12331"/>
                    <a:pt x="10840" y="12310"/>
                    <a:pt x="10999" y="12107"/>
                  </a:cubicBezTo>
                  <a:cubicBezTo>
                    <a:pt x="11122" y="11949"/>
                    <a:pt x="11213" y="11892"/>
                    <a:pt x="11372" y="11871"/>
                  </a:cubicBezTo>
                  <a:cubicBezTo>
                    <a:pt x="11444" y="11862"/>
                    <a:pt x="11492" y="11855"/>
                    <a:pt x="11535" y="11871"/>
                  </a:cubicBezTo>
                  <a:cubicBezTo>
                    <a:pt x="11547" y="11874"/>
                    <a:pt x="11559" y="11878"/>
                    <a:pt x="11569" y="11885"/>
                  </a:cubicBezTo>
                  <a:cubicBezTo>
                    <a:pt x="11585" y="11896"/>
                    <a:pt x="11603" y="11916"/>
                    <a:pt x="11619" y="11937"/>
                  </a:cubicBezTo>
                  <a:cubicBezTo>
                    <a:pt x="11635" y="11959"/>
                    <a:pt x="11656" y="12010"/>
                    <a:pt x="11674" y="12046"/>
                  </a:cubicBezTo>
                  <a:cubicBezTo>
                    <a:pt x="11690" y="12078"/>
                    <a:pt x="11705" y="12094"/>
                    <a:pt x="11724" y="12140"/>
                  </a:cubicBezTo>
                  <a:cubicBezTo>
                    <a:pt x="11775" y="12257"/>
                    <a:pt x="11835" y="12414"/>
                    <a:pt x="11927" y="12648"/>
                  </a:cubicBezTo>
                  <a:cubicBezTo>
                    <a:pt x="12032" y="12917"/>
                    <a:pt x="12147" y="13137"/>
                    <a:pt x="12180" y="13138"/>
                  </a:cubicBezTo>
                  <a:cubicBezTo>
                    <a:pt x="12188" y="13138"/>
                    <a:pt x="12201" y="13148"/>
                    <a:pt x="12211" y="13152"/>
                  </a:cubicBezTo>
                  <a:cubicBezTo>
                    <a:pt x="12245" y="13164"/>
                    <a:pt x="12279" y="13190"/>
                    <a:pt x="12303" y="13227"/>
                  </a:cubicBezTo>
                  <a:cubicBezTo>
                    <a:pt x="12305" y="13230"/>
                    <a:pt x="12307" y="13234"/>
                    <a:pt x="12309" y="13237"/>
                  </a:cubicBezTo>
                  <a:cubicBezTo>
                    <a:pt x="12370" y="13321"/>
                    <a:pt x="12427" y="13285"/>
                    <a:pt x="12803" y="12917"/>
                  </a:cubicBezTo>
                  <a:cubicBezTo>
                    <a:pt x="13036" y="12689"/>
                    <a:pt x="13238" y="12511"/>
                    <a:pt x="13253" y="12526"/>
                  </a:cubicBezTo>
                  <a:cubicBezTo>
                    <a:pt x="13268" y="12540"/>
                    <a:pt x="13294" y="12641"/>
                    <a:pt x="13308" y="12752"/>
                  </a:cubicBezTo>
                  <a:cubicBezTo>
                    <a:pt x="13311" y="12769"/>
                    <a:pt x="13315" y="12775"/>
                    <a:pt x="13318" y="12790"/>
                  </a:cubicBezTo>
                  <a:cubicBezTo>
                    <a:pt x="13340" y="12859"/>
                    <a:pt x="13373" y="12906"/>
                    <a:pt x="13419" y="12936"/>
                  </a:cubicBezTo>
                  <a:cubicBezTo>
                    <a:pt x="13460" y="12930"/>
                    <a:pt x="13509" y="12942"/>
                    <a:pt x="13537" y="12968"/>
                  </a:cubicBezTo>
                  <a:cubicBezTo>
                    <a:pt x="13538" y="12970"/>
                    <a:pt x="13544" y="12968"/>
                    <a:pt x="13546" y="12968"/>
                  </a:cubicBezTo>
                  <a:cubicBezTo>
                    <a:pt x="13653" y="12971"/>
                    <a:pt x="13837" y="12939"/>
                    <a:pt x="14039" y="12879"/>
                  </a:cubicBezTo>
                  <a:cubicBezTo>
                    <a:pt x="14041" y="12878"/>
                    <a:pt x="14043" y="12875"/>
                    <a:pt x="14045" y="12874"/>
                  </a:cubicBezTo>
                  <a:cubicBezTo>
                    <a:pt x="14050" y="12873"/>
                    <a:pt x="14054" y="12876"/>
                    <a:pt x="14058" y="12874"/>
                  </a:cubicBezTo>
                  <a:cubicBezTo>
                    <a:pt x="14061" y="12873"/>
                    <a:pt x="14064" y="12871"/>
                    <a:pt x="14067" y="12870"/>
                  </a:cubicBezTo>
                  <a:cubicBezTo>
                    <a:pt x="14301" y="12789"/>
                    <a:pt x="14531" y="12681"/>
                    <a:pt x="14563" y="12615"/>
                  </a:cubicBezTo>
                  <a:cubicBezTo>
                    <a:pt x="14609" y="12523"/>
                    <a:pt x="14645" y="12511"/>
                    <a:pt x="14755" y="12559"/>
                  </a:cubicBezTo>
                  <a:cubicBezTo>
                    <a:pt x="14829" y="12591"/>
                    <a:pt x="14965" y="12620"/>
                    <a:pt x="15057" y="12620"/>
                  </a:cubicBezTo>
                  <a:cubicBezTo>
                    <a:pt x="15117" y="12620"/>
                    <a:pt x="15170" y="12644"/>
                    <a:pt x="15217" y="12672"/>
                  </a:cubicBezTo>
                  <a:cubicBezTo>
                    <a:pt x="15229" y="12678"/>
                    <a:pt x="15242" y="12682"/>
                    <a:pt x="15251" y="12691"/>
                  </a:cubicBezTo>
                  <a:cubicBezTo>
                    <a:pt x="15328" y="12751"/>
                    <a:pt x="15381" y="12844"/>
                    <a:pt x="15381" y="12954"/>
                  </a:cubicBezTo>
                  <a:cubicBezTo>
                    <a:pt x="15381" y="12957"/>
                    <a:pt x="15384" y="12961"/>
                    <a:pt x="15384" y="12964"/>
                  </a:cubicBezTo>
                  <a:cubicBezTo>
                    <a:pt x="15407" y="13024"/>
                    <a:pt x="15427" y="13074"/>
                    <a:pt x="15448" y="13119"/>
                  </a:cubicBezTo>
                  <a:cubicBezTo>
                    <a:pt x="15452" y="13123"/>
                    <a:pt x="15454" y="13130"/>
                    <a:pt x="15458" y="13133"/>
                  </a:cubicBezTo>
                  <a:cubicBezTo>
                    <a:pt x="15510" y="13176"/>
                    <a:pt x="15557" y="13361"/>
                    <a:pt x="15590" y="13585"/>
                  </a:cubicBezTo>
                  <a:cubicBezTo>
                    <a:pt x="15601" y="13649"/>
                    <a:pt x="15609" y="13718"/>
                    <a:pt x="15615" y="13788"/>
                  </a:cubicBezTo>
                  <a:cubicBezTo>
                    <a:pt x="15618" y="13818"/>
                    <a:pt x="15622" y="13847"/>
                    <a:pt x="15624" y="13877"/>
                  </a:cubicBezTo>
                  <a:cubicBezTo>
                    <a:pt x="15630" y="13978"/>
                    <a:pt x="15631" y="14082"/>
                    <a:pt x="15627" y="14183"/>
                  </a:cubicBezTo>
                  <a:cubicBezTo>
                    <a:pt x="15627" y="14188"/>
                    <a:pt x="15627" y="14193"/>
                    <a:pt x="15627" y="14198"/>
                  </a:cubicBezTo>
                  <a:cubicBezTo>
                    <a:pt x="15625" y="14246"/>
                    <a:pt x="15622" y="14274"/>
                    <a:pt x="15618" y="14311"/>
                  </a:cubicBezTo>
                  <a:cubicBezTo>
                    <a:pt x="15599" y="14517"/>
                    <a:pt x="15563" y="14568"/>
                    <a:pt x="15538" y="14428"/>
                  </a:cubicBezTo>
                  <a:cubicBezTo>
                    <a:pt x="15528" y="14379"/>
                    <a:pt x="15521" y="14301"/>
                    <a:pt x="15516" y="14202"/>
                  </a:cubicBezTo>
                  <a:cubicBezTo>
                    <a:pt x="15509" y="14026"/>
                    <a:pt x="15468" y="13833"/>
                    <a:pt x="15421" y="13741"/>
                  </a:cubicBezTo>
                  <a:cubicBezTo>
                    <a:pt x="15376" y="13653"/>
                    <a:pt x="15349" y="13556"/>
                    <a:pt x="15362" y="13524"/>
                  </a:cubicBezTo>
                  <a:cubicBezTo>
                    <a:pt x="15368" y="13508"/>
                    <a:pt x="15369" y="13492"/>
                    <a:pt x="15365" y="13482"/>
                  </a:cubicBezTo>
                  <a:cubicBezTo>
                    <a:pt x="15361" y="13471"/>
                    <a:pt x="15352" y="13468"/>
                    <a:pt x="15340" y="13468"/>
                  </a:cubicBezTo>
                  <a:cubicBezTo>
                    <a:pt x="15320" y="13468"/>
                    <a:pt x="15255" y="13397"/>
                    <a:pt x="15186" y="13312"/>
                  </a:cubicBezTo>
                  <a:cubicBezTo>
                    <a:pt x="15169" y="13292"/>
                    <a:pt x="15164" y="13297"/>
                    <a:pt x="15146" y="13275"/>
                  </a:cubicBezTo>
                  <a:cubicBezTo>
                    <a:pt x="15058" y="13168"/>
                    <a:pt x="14969" y="13095"/>
                    <a:pt x="14949" y="13114"/>
                  </a:cubicBezTo>
                  <a:cubicBezTo>
                    <a:pt x="14929" y="13133"/>
                    <a:pt x="14869" y="13112"/>
                    <a:pt x="14816" y="13067"/>
                  </a:cubicBezTo>
                  <a:cubicBezTo>
                    <a:pt x="14763" y="13022"/>
                    <a:pt x="14700" y="12991"/>
                    <a:pt x="14678" y="13001"/>
                  </a:cubicBezTo>
                  <a:cubicBezTo>
                    <a:pt x="14656" y="13011"/>
                    <a:pt x="14542" y="13020"/>
                    <a:pt x="14425" y="13020"/>
                  </a:cubicBezTo>
                  <a:cubicBezTo>
                    <a:pt x="14411" y="13020"/>
                    <a:pt x="14400" y="13024"/>
                    <a:pt x="14388" y="13025"/>
                  </a:cubicBezTo>
                  <a:cubicBezTo>
                    <a:pt x="14352" y="13026"/>
                    <a:pt x="14322" y="13033"/>
                    <a:pt x="14292" y="13039"/>
                  </a:cubicBezTo>
                  <a:cubicBezTo>
                    <a:pt x="14190" y="13065"/>
                    <a:pt x="14102" y="13124"/>
                    <a:pt x="13959" y="13260"/>
                  </a:cubicBezTo>
                  <a:cubicBezTo>
                    <a:pt x="13346" y="13845"/>
                    <a:pt x="13232" y="14032"/>
                    <a:pt x="13142" y="14607"/>
                  </a:cubicBezTo>
                  <a:cubicBezTo>
                    <a:pt x="13134" y="14661"/>
                    <a:pt x="13133" y="14699"/>
                    <a:pt x="13127" y="14748"/>
                  </a:cubicBezTo>
                  <a:cubicBezTo>
                    <a:pt x="13080" y="15115"/>
                    <a:pt x="13078" y="15417"/>
                    <a:pt x="13133" y="15709"/>
                  </a:cubicBezTo>
                  <a:cubicBezTo>
                    <a:pt x="13157" y="15819"/>
                    <a:pt x="13189" y="15933"/>
                    <a:pt x="13231" y="16062"/>
                  </a:cubicBezTo>
                  <a:cubicBezTo>
                    <a:pt x="13290" y="16242"/>
                    <a:pt x="13333" y="16354"/>
                    <a:pt x="13367" y="16420"/>
                  </a:cubicBezTo>
                  <a:cubicBezTo>
                    <a:pt x="13402" y="16475"/>
                    <a:pt x="13435" y="16494"/>
                    <a:pt x="13478" y="16495"/>
                  </a:cubicBezTo>
                  <a:cubicBezTo>
                    <a:pt x="13479" y="16495"/>
                    <a:pt x="13480" y="16496"/>
                    <a:pt x="13481" y="16495"/>
                  </a:cubicBezTo>
                  <a:cubicBezTo>
                    <a:pt x="13506" y="16493"/>
                    <a:pt x="13535" y="16502"/>
                    <a:pt x="13567" y="16524"/>
                  </a:cubicBezTo>
                  <a:cubicBezTo>
                    <a:pt x="13596" y="16539"/>
                    <a:pt x="13620" y="16562"/>
                    <a:pt x="13641" y="16585"/>
                  </a:cubicBezTo>
                  <a:cubicBezTo>
                    <a:pt x="13648" y="16592"/>
                    <a:pt x="13658" y="16597"/>
                    <a:pt x="13663" y="16604"/>
                  </a:cubicBezTo>
                  <a:cubicBezTo>
                    <a:pt x="13684" y="16632"/>
                    <a:pt x="13714" y="16653"/>
                    <a:pt x="13746" y="16670"/>
                  </a:cubicBezTo>
                  <a:cubicBezTo>
                    <a:pt x="13776" y="16685"/>
                    <a:pt x="13807" y="16693"/>
                    <a:pt x="13839" y="16698"/>
                  </a:cubicBezTo>
                  <a:cubicBezTo>
                    <a:pt x="13900" y="16704"/>
                    <a:pt x="13961" y="16685"/>
                    <a:pt x="14002" y="16637"/>
                  </a:cubicBezTo>
                  <a:cubicBezTo>
                    <a:pt x="14006" y="16632"/>
                    <a:pt x="14011" y="16635"/>
                    <a:pt x="14015" y="16632"/>
                  </a:cubicBezTo>
                  <a:cubicBezTo>
                    <a:pt x="14022" y="16626"/>
                    <a:pt x="14026" y="16620"/>
                    <a:pt x="14036" y="16623"/>
                  </a:cubicBezTo>
                  <a:cubicBezTo>
                    <a:pt x="14053" y="16621"/>
                    <a:pt x="14070" y="16628"/>
                    <a:pt x="14079" y="16651"/>
                  </a:cubicBezTo>
                  <a:cubicBezTo>
                    <a:pt x="14089" y="16675"/>
                    <a:pt x="14133" y="16684"/>
                    <a:pt x="14187" y="16689"/>
                  </a:cubicBezTo>
                  <a:cubicBezTo>
                    <a:pt x="14199" y="16681"/>
                    <a:pt x="14212" y="16685"/>
                    <a:pt x="14224" y="16693"/>
                  </a:cubicBezTo>
                  <a:cubicBezTo>
                    <a:pt x="14242" y="16693"/>
                    <a:pt x="14258" y="16696"/>
                    <a:pt x="14277" y="16693"/>
                  </a:cubicBezTo>
                  <a:cubicBezTo>
                    <a:pt x="14313" y="16688"/>
                    <a:pt x="14339" y="16691"/>
                    <a:pt x="14366" y="16693"/>
                  </a:cubicBezTo>
                  <a:cubicBezTo>
                    <a:pt x="14402" y="16657"/>
                    <a:pt x="14426" y="16657"/>
                    <a:pt x="14459" y="16722"/>
                  </a:cubicBezTo>
                  <a:cubicBezTo>
                    <a:pt x="14478" y="16760"/>
                    <a:pt x="14510" y="16782"/>
                    <a:pt x="14545" y="16802"/>
                  </a:cubicBezTo>
                  <a:cubicBezTo>
                    <a:pt x="14603" y="16815"/>
                    <a:pt x="14680" y="16803"/>
                    <a:pt x="14752" y="16754"/>
                  </a:cubicBezTo>
                  <a:cubicBezTo>
                    <a:pt x="14773" y="16740"/>
                    <a:pt x="14799" y="16737"/>
                    <a:pt x="14822" y="16740"/>
                  </a:cubicBezTo>
                  <a:cubicBezTo>
                    <a:pt x="14837" y="16739"/>
                    <a:pt x="14853" y="16754"/>
                    <a:pt x="14869" y="16769"/>
                  </a:cubicBezTo>
                  <a:cubicBezTo>
                    <a:pt x="14873" y="16773"/>
                    <a:pt x="14880" y="16773"/>
                    <a:pt x="14884" y="16778"/>
                  </a:cubicBezTo>
                  <a:cubicBezTo>
                    <a:pt x="14915" y="16817"/>
                    <a:pt x="14951" y="16831"/>
                    <a:pt x="14964" y="16811"/>
                  </a:cubicBezTo>
                  <a:cubicBezTo>
                    <a:pt x="14984" y="16782"/>
                    <a:pt x="15035" y="16807"/>
                    <a:pt x="15078" y="16849"/>
                  </a:cubicBezTo>
                  <a:cubicBezTo>
                    <a:pt x="15079" y="16849"/>
                    <a:pt x="15081" y="16848"/>
                    <a:pt x="15081" y="16849"/>
                  </a:cubicBezTo>
                  <a:cubicBezTo>
                    <a:pt x="15124" y="16886"/>
                    <a:pt x="15158" y="16943"/>
                    <a:pt x="15143" y="16981"/>
                  </a:cubicBezTo>
                  <a:cubicBezTo>
                    <a:pt x="15133" y="17006"/>
                    <a:pt x="15133" y="17023"/>
                    <a:pt x="15140" y="17032"/>
                  </a:cubicBezTo>
                  <a:cubicBezTo>
                    <a:pt x="15145" y="17038"/>
                    <a:pt x="15156" y="17038"/>
                    <a:pt x="15168" y="17037"/>
                  </a:cubicBezTo>
                  <a:cubicBezTo>
                    <a:pt x="15170" y="17037"/>
                    <a:pt x="15171" y="17037"/>
                    <a:pt x="15174" y="17037"/>
                  </a:cubicBezTo>
                  <a:cubicBezTo>
                    <a:pt x="15198" y="17032"/>
                    <a:pt x="15244" y="17003"/>
                    <a:pt x="15285" y="16976"/>
                  </a:cubicBezTo>
                  <a:cubicBezTo>
                    <a:pt x="15305" y="16958"/>
                    <a:pt x="15327" y="16943"/>
                    <a:pt x="15347" y="16919"/>
                  </a:cubicBezTo>
                  <a:cubicBezTo>
                    <a:pt x="15426" y="16823"/>
                    <a:pt x="15464" y="16806"/>
                    <a:pt x="15501" y="16863"/>
                  </a:cubicBezTo>
                  <a:cubicBezTo>
                    <a:pt x="15507" y="16873"/>
                    <a:pt x="15508" y="16872"/>
                    <a:pt x="15513" y="16877"/>
                  </a:cubicBezTo>
                  <a:cubicBezTo>
                    <a:pt x="15527" y="16877"/>
                    <a:pt x="15541" y="16850"/>
                    <a:pt x="15550" y="16806"/>
                  </a:cubicBezTo>
                  <a:cubicBezTo>
                    <a:pt x="15550" y="16803"/>
                    <a:pt x="15550" y="16806"/>
                    <a:pt x="15550" y="16802"/>
                  </a:cubicBezTo>
                  <a:cubicBezTo>
                    <a:pt x="15550" y="16641"/>
                    <a:pt x="15657" y="16527"/>
                    <a:pt x="15766" y="16571"/>
                  </a:cubicBezTo>
                  <a:cubicBezTo>
                    <a:pt x="15780" y="16576"/>
                    <a:pt x="15795" y="16572"/>
                    <a:pt x="15812" y="16571"/>
                  </a:cubicBezTo>
                  <a:cubicBezTo>
                    <a:pt x="15840" y="16564"/>
                    <a:pt x="15869" y="16558"/>
                    <a:pt x="15896" y="16547"/>
                  </a:cubicBezTo>
                  <a:cubicBezTo>
                    <a:pt x="16071" y="16459"/>
                    <a:pt x="16308" y="16174"/>
                    <a:pt x="16367" y="15940"/>
                  </a:cubicBezTo>
                  <a:lnTo>
                    <a:pt x="16407" y="15775"/>
                  </a:lnTo>
                  <a:lnTo>
                    <a:pt x="16491" y="15930"/>
                  </a:lnTo>
                  <a:lnTo>
                    <a:pt x="16562" y="16062"/>
                  </a:lnTo>
                  <a:cubicBezTo>
                    <a:pt x="16597" y="15962"/>
                    <a:pt x="16631" y="15855"/>
                    <a:pt x="16666" y="15737"/>
                  </a:cubicBezTo>
                  <a:cubicBezTo>
                    <a:pt x="16673" y="15713"/>
                    <a:pt x="16681" y="15688"/>
                    <a:pt x="16688" y="15662"/>
                  </a:cubicBezTo>
                  <a:cubicBezTo>
                    <a:pt x="16725" y="15533"/>
                    <a:pt x="16760" y="15403"/>
                    <a:pt x="16790" y="15276"/>
                  </a:cubicBezTo>
                  <a:cubicBezTo>
                    <a:pt x="16828" y="15102"/>
                    <a:pt x="16871" y="14739"/>
                    <a:pt x="16904" y="14353"/>
                  </a:cubicBezTo>
                  <a:cubicBezTo>
                    <a:pt x="16916" y="14150"/>
                    <a:pt x="16930" y="13969"/>
                    <a:pt x="16935" y="13774"/>
                  </a:cubicBezTo>
                  <a:cubicBezTo>
                    <a:pt x="16937" y="13695"/>
                    <a:pt x="16941" y="13635"/>
                    <a:pt x="16944" y="13562"/>
                  </a:cubicBezTo>
                  <a:cubicBezTo>
                    <a:pt x="16944" y="13471"/>
                    <a:pt x="16946" y="13366"/>
                    <a:pt x="16938" y="13345"/>
                  </a:cubicBezTo>
                  <a:cubicBezTo>
                    <a:pt x="16924" y="13311"/>
                    <a:pt x="16931" y="13212"/>
                    <a:pt x="16953" y="13124"/>
                  </a:cubicBezTo>
                  <a:cubicBezTo>
                    <a:pt x="16990" y="12975"/>
                    <a:pt x="17007" y="12965"/>
                    <a:pt x="17178" y="13016"/>
                  </a:cubicBezTo>
                  <a:cubicBezTo>
                    <a:pt x="17486" y="13106"/>
                    <a:pt x="17542" y="13093"/>
                    <a:pt x="17564" y="12917"/>
                  </a:cubicBezTo>
                  <a:cubicBezTo>
                    <a:pt x="17569" y="12871"/>
                    <a:pt x="17566" y="12839"/>
                    <a:pt x="17561" y="12808"/>
                  </a:cubicBezTo>
                  <a:cubicBezTo>
                    <a:pt x="17558" y="12795"/>
                    <a:pt x="17555" y="12782"/>
                    <a:pt x="17551" y="12771"/>
                  </a:cubicBezTo>
                  <a:cubicBezTo>
                    <a:pt x="17543" y="12748"/>
                    <a:pt x="17532" y="12729"/>
                    <a:pt x="17514" y="12719"/>
                  </a:cubicBezTo>
                  <a:cubicBezTo>
                    <a:pt x="17514" y="12719"/>
                    <a:pt x="17515" y="12715"/>
                    <a:pt x="17514" y="12714"/>
                  </a:cubicBezTo>
                  <a:cubicBezTo>
                    <a:pt x="17501" y="12706"/>
                    <a:pt x="17489" y="12701"/>
                    <a:pt x="17484" y="12691"/>
                  </a:cubicBezTo>
                  <a:cubicBezTo>
                    <a:pt x="17468" y="12661"/>
                    <a:pt x="17494" y="12618"/>
                    <a:pt x="17567" y="12521"/>
                  </a:cubicBezTo>
                  <a:cubicBezTo>
                    <a:pt x="17605" y="12470"/>
                    <a:pt x="17628" y="12430"/>
                    <a:pt x="17638" y="12403"/>
                  </a:cubicBezTo>
                  <a:cubicBezTo>
                    <a:pt x="17640" y="12397"/>
                    <a:pt x="17640" y="12394"/>
                    <a:pt x="17641" y="12389"/>
                  </a:cubicBezTo>
                  <a:cubicBezTo>
                    <a:pt x="17641" y="12384"/>
                    <a:pt x="17642" y="12374"/>
                    <a:pt x="17641" y="12370"/>
                  </a:cubicBezTo>
                  <a:cubicBezTo>
                    <a:pt x="17638" y="12365"/>
                    <a:pt x="17631" y="12362"/>
                    <a:pt x="17622" y="12361"/>
                  </a:cubicBezTo>
                  <a:cubicBezTo>
                    <a:pt x="17621" y="12361"/>
                    <a:pt x="17620" y="12361"/>
                    <a:pt x="17619" y="12361"/>
                  </a:cubicBezTo>
                  <a:cubicBezTo>
                    <a:pt x="17583" y="12361"/>
                    <a:pt x="17524" y="12288"/>
                    <a:pt x="17487" y="12201"/>
                  </a:cubicBezTo>
                  <a:cubicBezTo>
                    <a:pt x="17482" y="12189"/>
                    <a:pt x="17476" y="12183"/>
                    <a:pt x="17471" y="12173"/>
                  </a:cubicBezTo>
                  <a:cubicBezTo>
                    <a:pt x="17462" y="12153"/>
                    <a:pt x="17453" y="12138"/>
                    <a:pt x="17443" y="12121"/>
                  </a:cubicBezTo>
                  <a:cubicBezTo>
                    <a:pt x="17443" y="12120"/>
                    <a:pt x="17441" y="12121"/>
                    <a:pt x="17440" y="12121"/>
                  </a:cubicBezTo>
                  <a:cubicBezTo>
                    <a:pt x="17390" y="12055"/>
                    <a:pt x="17320" y="12024"/>
                    <a:pt x="17178" y="11998"/>
                  </a:cubicBezTo>
                  <a:cubicBezTo>
                    <a:pt x="17080" y="11981"/>
                    <a:pt x="16996" y="11937"/>
                    <a:pt x="16922" y="11881"/>
                  </a:cubicBezTo>
                  <a:cubicBezTo>
                    <a:pt x="16789" y="11790"/>
                    <a:pt x="16700" y="11650"/>
                    <a:pt x="16700" y="11480"/>
                  </a:cubicBezTo>
                  <a:cubicBezTo>
                    <a:pt x="16700" y="11438"/>
                    <a:pt x="16696" y="11393"/>
                    <a:pt x="16688" y="11358"/>
                  </a:cubicBezTo>
                  <a:cubicBezTo>
                    <a:pt x="16680" y="11324"/>
                    <a:pt x="16672" y="11298"/>
                    <a:pt x="16660" y="11287"/>
                  </a:cubicBezTo>
                  <a:cubicBezTo>
                    <a:pt x="16660" y="11287"/>
                    <a:pt x="16657" y="11288"/>
                    <a:pt x="16657" y="11287"/>
                  </a:cubicBezTo>
                  <a:cubicBezTo>
                    <a:pt x="16657" y="11287"/>
                    <a:pt x="16657" y="11283"/>
                    <a:pt x="16657" y="11283"/>
                  </a:cubicBezTo>
                  <a:cubicBezTo>
                    <a:pt x="16643" y="11268"/>
                    <a:pt x="16627" y="11238"/>
                    <a:pt x="16608" y="11188"/>
                  </a:cubicBezTo>
                  <a:cubicBezTo>
                    <a:pt x="16608" y="11188"/>
                    <a:pt x="16605" y="11184"/>
                    <a:pt x="16605" y="11184"/>
                  </a:cubicBezTo>
                  <a:cubicBezTo>
                    <a:pt x="16588" y="11140"/>
                    <a:pt x="16567" y="11070"/>
                    <a:pt x="16543" y="10991"/>
                  </a:cubicBezTo>
                  <a:cubicBezTo>
                    <a:pt x="16534" y="10961"/>
                    <a:pt x="16522" y="10911"/>
                    <a:pt x="16512" y="10878"/>
                  </a:cubicBezTo>
                  <a:cubicBezTo>
                    <a:pt x="16470" y="10731"/>
                    <a:pt x="16427" y="10580"/>
                    <a:pt x="16358" y="10313"/>
                  </a:cubicBezTo>
                  <a:cubicBezTo>
                    <a:pt x="16294" y="10062"/>
                    <a:pt x="16263" y="9935"/>
                    <a:pt x="16256" y="9856"/>
                  </a:cubicBezTo>
                  <a:lnTo>
                    <a:pt x="16235" y="9752"/>
                  </a:lnTo>
                  <a:lnTo>
                    <a:pt x="16296" y="9719"/>
                  </a:lnTo>
                  <a:cubicBezTo>
                    <a:pt x="16298" y="9718"/>
                    <a:pt x="16298" y="9712"/>
                    <a:pt x="16299" y="9710"/>
                  </a:cubicBezTo>
                  <a:cubicBezTo>
                    <a:pt x="16341" y="9664"/>
                    <a:pt x="16421" y="9621"/>
                    <a:pt x="16475" y="9616"/>
                  </a:cubicBezTo>
                  <a:cubicBezTo>
                    <a:pt x="16529" y="9610"/>
                    <a:pt x="16595" y="9605"/>
                    <a:pt x="16623" y="9602"/>
                  </a:cubicBezTo>
                  <a:lnTo>
                    <a:pt x="16673" y="9597"/>
                  </a:lnTo>
                  <a:lnTo>
                    <a:pt x="16706" y="9823"/>
                  </a:lnTo>
                  <a:cubicBezTo>
                    <a:pt x="16708" y="9835"/>
                    <a:pt x="16711" y="9844"/>
                    <a:pt x="16713" y="9856"/>
                  </a:cubicBezTo>
                  <a:cubicBezTo>
                    <a:pt x="16733" y="9999"/>
                    <a:pt x="16795" y="10447"/>
                    <a:pt x="16851" y="10854"/>
                  </a:cubicBezTo>
                  <a:cubicBezTo>
                    <a:pt x="16907" y="11260"/>
                    <a:pt x="16963" y="11607"/>
                    <a:pt x="16975" y="11626"/>
                  </a:cubicBezTo>
                  <a:cubicBezTo>
                    <a:pt x="16979" y="11629"/>
                    <a:pt x="17014" y="11623"/>
                    <a:pt x="17030" y="11622"/>
                  </a:cubicBezTo>
                  <a:cubicBezTo>
                    <a:pt x="17190" y="11613"/>
                    <a:pt x="18095" y="11311"/>
                    <a:pt x="18134" y="11250"/>
                  </a:cubicBezTo>
                  <a:cubicBezTo>
                    <a:pt x="18137" y="11227"/>
                    <a:pt x="18113" y="11000"/>
                    <a:pt x="18082" y="10760"/>
                  </a:cubicBezTo>
                  <a:cubicBezTo>
                    <a:pt x="18035" y="10422"/>
                    <a:pt x="17950" y="9816"/>
                    <a:pt x="17789" y="8712"/>
                  </a:cubicBezTo>
                  <a:cubicBezTo>
                    <a:pt x="17647" y="7736"/>
                    <a:pt x="17551" y="7039"/>
                    <a:pt x="17499" y="6616"/>
                  </a:cubicBezTo>
                  <a:cubicBezTo>
                    <a:pt x="17494" y="6570"/>
                    <a:pt x="17448" y="6267"/>
                    <a:pt x="17447" y="6244"/>
                  </a:cubicBezTo>
                  <a:cubicBezTo>
                    <a:pt x="17443" y="6190"/>
                    <a:pt x="17430" y="6115"/>
                    <a:pt x="17416" y="6079"/>
                  </a:cubicBezTo>
                  <a:cubicBezTo>
                    <a:pt x="17413" y="6072"/>
                    <a:pt x="17407" y="6034"/>
                    <a:pt x="17403" y="6018"/>
                  </a:cubicBezTo>
                  <a:cubicBezTo>
                    <a:pt x="17387" y="5963"/>
                    <a:pt x="17370" y="5887"/>
                    <a:pt x="17360" y="5797"/>
                  </a:cubicBezTo>
                  <a:cubicBezTo>
                    <a:pt x="17355" y="5747"/>
                    <a:pt x="17346" y="5723"/>
                    <a:pt x="17339" y="5684"/>
                  </a:cubicBezTo>
                  <a:cubicBezTo>
                    <a:pt x="17330" y="5639"/>
                    <a:pt x="17322" y="5583"/>
                    <a:pt x="17308" y="5552"/>
                  </a:cubicBezTo>
                  <a:cubicBezTo>
                    <a:pt x="17297" y="5527"/>
                    <a:pt x="17283" y="5507"/>
                    <a:pt x="17268" y="5491"/>
                  </a:cubicBezTo>
                  <a:cubicBezTo>
                    <a:pt x="17267" y="5490"/>
                    <a:pt x="17268" y="5487"/>
                    <a:pt x="17268" y="5486"/>
                  </a:cubicBezTo>
                  <a:cubicBezTo>
                    <a:pt x="17251" y="5469"/>
                    <a:pt x="17230" y="5456"/>
                    <a:pt x="17206" y="5448"/>
                  </a:cubicBezTo>
                  <a:cubicBezTo>
                    <a:pt x="17106" y="5414"/>
                    <a:pt x="16937" y="5457"/>
                    <a:pt x="16648" y="5557"/>
                  </a:cubicBezTo>
                  <a:cubicBezTo>
                    <a:pt x="16569" y="5584"/>
                    <a:pt x="16565" y="5586"/>
                    <a:pt x="16497" y="5608"/>
                  </a:cubicBezTo>
                  <a:cubicBezTo>
                    <a:pt x="16321" y="5671"/>
                    <a:pt x="16124" y="5740"/>
                    <a:pt x="16121" y="5745"/>
                  </a:cubicBezTo>
                  <a:cubicBezTo>
                    <a:pt x="16117" y="5752"/>
                    <a:pt x="16174" y="6159"/>
                    <a:pt x="16238" y="6602"/>
                  </a:cubicBezTo>
                  <a:cubicBezTo>
                    <a:pt x="16252" y="6700"/>
                    <a:pt x="16254" y="6718"/>
                    <a:pt x="16269" y="6823"/>
                  </a:cubicBezTo>
                  <a:cubicBezTo>
                    <a:pt x="16310" y="7116"/>
                    <a:pt x="16331" y="7295"/>
                    <a:pt x="16343" y="7435"/>
                  </a:cubicBezTo>
                  <a:cubicBezTo>
                    <a:pt x="16359" y="7612"/>
                    <a:pt x="16360" y="7711"/>
                    <a:pt x="16343" y="7732"/>
                  </a:cubicBezTo>
                  <a:cubicBezTo>
                    <a:pt x="16334" y="7742"/>
                    <a:pt x="16317" y="7747"/>
                    <a:pt x="16306" y="7756"/>
                  </a:cubicBezTo>
                  <a:cubicBezTo>
                    <a:pt x="16295" y="7767"/>
                    <a:pt x="16280" y="7780"/>
                    <a:pt x="16266" y="7789"/>
                  </a:cubicBezTo>
                  <a:cubicBezTo>
                    <a:pt x="16252" y="7796"/>
                    <a:pt x="16241" y="7802"/>
                    <a:pt x="16225" y="7807"/>
                  </a:cubicBezTo>
                  <a:cubicBezTo>
                    <a:pt x="16203" y="7817"/>
                    <a:pt x="16185" y="7826"/>
                    <a:pt x="16155" y="7836"/>
                  </a:cubicBezTo>
                  <a:cubicBezTo>
                    <a:pt x="16086" y="7858"/>
                    <a:pt x="16040" y="7854"/>
                    <a:pt x="16000" y="7826"/>
                  </a:cubicBezTo>
                  <a:cubicBezTo>
                    <a:pt x="15977" y="7818"/>
                    <a:pt x="15954" y="7806"/>
                    <a:pt x="15945" y="7789"/>
                  </a:cubicBezTo>
                  <a:cubicBezTo>
                    <a:pt x="15939" y="7776"/>
                    <a:pt x="15929" y="7729"/>
                    <a:pt x="15920" y="7694"/>
                  </a:cubicBezTo>
                  <a:cubicBezTo>
                    <a:pt x="15893" y="7610"/>
                    <a:pt x="15872" y="7498"/>
                    <a:pt x="15849" y="7318"/>
                  </a:cubicBezTo>
                  <a:cubicBezTo>
                    <a:pt x="15836" y="7213"/>
                    <a:pt x="15820" y="7144"/>
                    <a:pt x="15806" y="7078"/>
                  </a:cubicBezTo>
                  <a:cubicBezTo>
                    <a:pt x="15801" y="7056"/>
                    <a:pt x="15799" y="7020"/>
                    <a:pt x="15794" y="7002"/>
                  </a:cubicBezTo>
                  <a:cubicBezTo>
                    <a:pt x="15775" y="6934"/>
                    <a:pt x="15756" y="6895"/>
                    <a:pt x="15738" y="6894"/>
                  </a:cubicBezTo>
                  <a:cubicBezTo>
                    <a:pt x="15738" y="6894"/>
                    <a:pt x="15735" y="6894"/>
                    <a:pt x="15735" y="6894"/>
                  </a:cubicBezTo>
                  <a:cubicBezTo>
                    <a:pt x="15703" y="6894"/>
                    <a:pt x="15657" y="6843"/>
                    <a:pt x="15630" y="6776"/>
                  </a:cubicBezTo>
                  <a:cubicBezTo>
                    <a:pt x="15630" y="6775"/>
                    <a:pt x="15628" y="6773"/>
                    <a:pt x="15627" y="6771"/>
                  </a:cubicBezTo>
                  <a:cubicBezTo>
                    <a:pt x="15598" y="6702"/>
                    <a:pt x="15562" y="6693"/>
                    <a:pt x="15504" y="6706"/>
                  </a:cubicBezTo>
                  <a:cubicBezTo>
                    <a:pt x="15477" y="6714"/>
                    <a:pt x="15461" y="6712"/>
                    <a:pt x="15411" y="6739"/>
                  </a:cubicBezTo>
                  <a:cubicBezTo>
                    <a:pt x="15319" y="6788"/>
                    <a:pt x="15217" y="6828"/>
                    <a:pt x="15186" y="6828"/>
                  </a:cubicBezTo>
                  <a:cubicBezTo>
                    <a:pt x="15186" y="6828"/>
                    <a:pt x="15181" y="6823"/>
                    <a:pt x="15180" y="6823"/>
                  </a:cubicBezTo>
                  <a:cubicBezTo>
                    <a:pt x="15178" y="6824"/>
                    <a:pt x="15166" y="6828"/>
                    <a:pt x="15165" y="6828"/>
                  </a:cubicBezTo>
                  <a:cubicBezTo>
                    <a:pt x="15161" y="6828"/>
                    <a:pt x="15096" y="6737"/>
                    <a:pt x="15081" y="6720"/>
                  </a:cubicBezTo>
                  <a:cubicBezTo>
                    <a:pt x="14999" y="6625"/>
                    <a:pt x="14890" y="6486"/>
                    <a:pt x="14755" y="6291"/>
                  </a:cubicBezTo>
                  <a:cubicBezTo>
                    <a:pt x="14387" y="5761"/>
                    <a:pt x="14030" y="5316"/>
                    <a:pt x="13638" y="4897"/>
                  </a:cubicBezTo>
                  <a:cubicBezTo>
                    <a:pt x="13332" y="4569"/>
                    <a:pt x="12171" y="4014"/>
                    <a:pt x="11418" y="3838"/>
                  </a:cubicBezTo>
                  <a:cubicBezTo>
                    <a:pt x="11078" y="3758"/>
                    <a:pt x="10772" y="3678"/>
                    <a:pt x="10737" y="3659"/>
                  </a:cubicBezTo>
                  <a:cubicBezTo>
                    <a:pt x="10704" y="3641"/>
                    <a:pt x="10402" y="3616"/>
                    <a:pt x="10077" y="3602"/>
                  </a:cubicBezTo>
                  <a:cubicBezTo>
                    <a:pt x="10043" y="3602"/>
                    <a:pt x="10016" y="3602"/>
                    <a:pt x="9981" y="3602"/>
                  </a:cubicBezTo>
                  <a:cubicBezTo>
                    <a:pt x="9907" y="3600"/>
                    <a:pt x="9839" y="3607"/>
                    <a:pt x="9765" y="3607"/>
                  </a:cubicBezTo>
                  <a:cubicBezTo>
                    <a:pt x="9539" y="3613"/>
                    <a:pt x="9331" y="3625"/>
                    <a:pt x="9140" y="3645"/>
                  </a:cubicBezTo>
                  <a:cubicBezTo>
                    <a:pt x="9009" y="3661"/>
                    <a:pt x="8876" y="3676"/>
                    <a:pt x="8754" y="3701"/>
                  </a:cubicBezTo>
                  <a:cubicBezTo>
                    <a:pt x="8697" y="3713"/>
                    <a:pt x="8643" y="3728"/>
                    <a:pt x="8584" y="3744"/>
                  </a:cubicBezTo>
                  <a:cubicBezTo>
                    <a:pt x="8464" y="3774"/>
                    <a:pt x="8349" y="3812"/>
                    <a:pt x="8239" y="3852"/>
                  </a:cubicBezTo>
                  <a:cubicBezTo>
                    <a:pt x="8186" y="3870"/>
                    <a:pt x="8129" y="3884"/>
                    <a:pt x="8079" y="3904"/>
                  </a:cubicBezTo>
                  <a:cubicBezTo>
                    <a:pt x="7920" y="3971"/>
                    <a:pt x="7773" y="4047"/>
                    <a:pt x="7644" y="4134"/>
                  </a:cubicBezTo>
                  <a:cubicBezTo>
                    <a:pt x="7626" y="4147"/>
                    <a:pt x="7607" y="4157"/>
                    <a:pt x="7589" y="4167"/>
                  </a:cubicBezTo>
                  <a:cubicBezTo>
                    <a:pt x="7575" y="4180"/>
                    <a:pt x="7548" y="4194"/>
                    <a:pt x="7539" y="4205"/>
                  </a:cubicBezTo>
                  <a:cubicBezTo>
                    <a:pt x="7505" y="4249"/>
                    <a:pt x="7470" y="4250"/>
                    <a:pt x="7428" y="4229"/>
                  </a:cubicBezTo>
                  <a:cubicBezTo>
                    <a:pt x="7424" y="4229"/>
                    <a:pt x="7416" y="4234"/>
                    <a:pt x="7413" y="4233"/>
                  </a:cubicBezTo>
                  <a:cubicBezTo>
                    <a:pt x="7352" y="4218"/>
                    <a:pt x="7298" y="4156"/>
                    <a:pt x="7256" y="4069"/>
                  </a:cubicBezTo>
                  <a:cubicBezTo>
                    <a:pt x="7228" y="4029"/>
                    <a:pt x="7212" y="3992"/>
                    <a:pt x="7219" y="3974"/>
                  </a:cubicBezTo>
                  <a:cubicBezTo>
                    <a:pt x="7202" y="3923"/>
                    <a:pt x="7189" y="3867"/>
                    <a:pt x="7181" y="3805"/>
                  </a:cubicBezTo>
                  <a:cubicBezTo>
                    <a:pt x="7175" y="3755"/>
                    <a:pt x="7166" y="3721"/>
                    <a:pt x="7157" y="3687"/>
                  </a:cubicBezTo>
                  <a:cubicBezTo>
                    <a:pt x="7145" y="3662"/>
                    <a:pt x="7133" y="3636"/>
                    <a:pt x="7120" y="3616"/>
                  </a:cubicBezTo>
                  <a:cubicBezTo>
                    <a:pt x="7119" y="3616"/>
                    <a:pt x="7120" y="3613"/>
                    <a:pt x="7120" y="3612"/>
                  </a:cubicBezTo>
                  <a:cubicBezTo>
                    <a:pt x="7119" y="3610"/>
                    <a:pt x="7118" y="3609"/>
                    <a:pt x="7117" y="3607"/>
                  </a:cubicBezTo>
                  <a:cubicBezTo>
                    <a:pt x="7100" y="3583"/>
                    <a:pt x="7081" y="3570"/>
                    <a:pt x="7064" y="3560"/>
                  </a:cubicBezTo>
                  <a:cubicBezTo>
                    <a:pt x="7044" y="3549"/>
                    <a:pt x="7015" y="3543"/>
                    <a:pt x="6984" y="3536"/>
                  </a:cubicBezTo>
                  <a:cubicBezTo>
                    <a:pt x="6943" y="3528"/>
                    <a:pt x="6892" y="3519"/>
                    <a:pt x="6836" y="3513"/>
                  </a:cubicBezTo>
                  <a:cubicBezTo>
                    <a:pt x="6788" y="3509"/>
                    <a:pt x="6747" y="3507"/>
                    <a:pt x="6682" y="3503"/>
                  </a:cubicBezTo>
                  <a:close/>
                  <a:moveTo>
                    <a:pt x="19793" y="4459"/>
                  </a:moveTo>
                  <a:cubicBezTo>
                    <a:pt x="19780" y="4475"/>
                    <a:pt x="19755" y="4557"/>
                    <a:pt x="19728" y="4652"/>
                  </a:cubicBezTo>
                  <a:cubicBezTo>
                    <a:pt x="19691" y="4788"/>
                    <a:pt x="19642" y="4970"/>
                    <a:pt x="19574" y="5302"/>
                  </a:cubicBezTo>
                  <a:cubicBezTo>
                    <a:pt x="19428" y="6015"/>
                    <a:pt x="19396" y="6272"/>
                    <a:pt x="19278" y="6197"/>
                  </a:cubicBezTo>
                  <a:cubicBezTo>
                    <a:pt x="19276" y="6195"/>
                    <a:pt x="19275" y="6199"/>
                    <a:pt x="19272" y="6197"/>
                  </a:cubicBezTo>
                  <a:cubicBezTo>
                    <a:pt x="19198" y="6143"/>
                    <a:pt x="19090" y="5961"/>
                    <a:pt x="18902" y="5679"/>
                  </a:cubicBezTo>
                  <a:cubicBezTo>
                    <a:pt x="18285" y="4755"/>
                    <a:pt x="18331" y="4764"/>
                    <a:pt x="17857" y="5491"/>
                  </a:cubicBezTo>
                  <a:lnTo>
                    <a:pt x="17465" y="6093"/>
                  </a:lnTo>
                  <a:lnTo>
                    <a:pt x="17860" y="6687"/>
                  </a:lnTo>
                  <a:lnTo>
                    <a:pt x="18254" y="7275"/>
                  </a:lnTo>
                  <a:lnTo>
                    <a:pt x="19050" y="8457"/>
                  </a:lnTo>
                  <a:lnTo>
                    <a:pt x="19216" y="9644"/>
                  </a:lnTo>
                  <a:cubicBezTo>
                    <a:pt x="19302" y="10252"/>
                    <a:pt x="19373" y="10719"/>
                    <a:pt x="19392" y="10826"/>
                  </a:cubicBezTo>
                  <a:cubicBezTo>
                    <a:pt x="19395" y="10837"/>
                    <a:pt x="19406" y="10910"/>
                    <a:pt x="19408" y="10915"/>
                  </a:cubicBezTo>
                  <a:cubicBezTo>
                    <a:pt x="19411" y="10927"/>
                    <a:pt x="19416" y="10938"/>
                    <a:pt x="19423" y="10948"/>
                  </a:cubicBezTo>
                  <a:cubicBezTo>
                    <a:pt x="19444" y="10974"/>
                    <a:pt x="19497" y="10978"/>
                    <a:pt x="19580" y="10967"/>
                  </a:cubicBezTo>
                  <a:cubicBezTo>
                    <a:pt x="19758" y="10924"/>
                    <a:pt x="20462" y="10689"/>
                    <a:pt x="20561" y="10638"/>
                  </a:cubicBezTo>
                  <a:cubicBezTo>
                    <a:pt x="20576" y="10630"/>
                    <a:pt x="20558" y="10429"/>
                    <a:pt x="20530" y="10167"/>
                  </a:cubicBezTo>
                  <a:cubicBezTo>
                    <a:pt x="20506" y="9968"/>
                    <a:pt x="20478" y="9744"/>
                    <a:pt x="20428" y="9409"/>
                  </a:cubicBezTo>
                  <a:lnTo>
                    <a:pt x="20249" y="8198"/>
                  </a:lnTo>
                  <a:lnTo>
                    <a:pt x="20582" y="6621"/>
                  </a:lnTo>
                  <a:cubicBezTo>
                    <a:pt x="20637" y="6361"/>
                    <a:pt x="20677" y="6164"/>
                    <a:pt x="20721" y="5943"/>
                  </a:cubicBezTo>
                  <a:cubicBezTo>
                    <a:pt x="20824" y="5422"/>
                    <a:pt x="20899" y="5000"/>
                    <a:pt x="20888" y="4959"/>
                  </a:cubicBezTo>
                  <a:cubicBezTo>
                    <a:pt x="20813" y="4852"/>
                    <a:pt x="20058" y="4503"/>
                    <a:pt x="19833" y="4459"/>
                  </a:cubicBezTo>
                  <a:cubicBezTo>
                    <a:pt x="19811" y="4455"/>
                    <a:pt x="19803" y="4457"/>
                    <a:pt x="19793" y="4459"/>
                  </a:cubicBezTo>
                  <a:close/>
                  <a:moveTo>
                    <a:pt x="3318" y="11523"/>
                  </a:moveTo>
                  <a:cubicBezTo>
                    <a:pt x="3387" y="11542"/>
                    <a:pt x="3407" y="11603"/>
                    <a:pt x="3407" y="11721"/>
                  </a:cubicBezTo>
                  <a:cubicBezTo>
                    <a:pt x="3407" y="11791"/>
                    <a:pt x="3477" y="12339"/>
                    <a:pt x="3561" y="12936"/>
                  </a:cubicBezTo>
                  <a:cubicBezTo>
                    <a:pt x="3645" y="13532"/>
                    <a:pt x="3718" y="14044"/>
                    <a:pt x="3722" y="14075"/>
                  </a:cubicBezTo>
                  <a:cubicBezTo>
                    <a:pt x="3733" y="14169"/>
                    <a:pt x="3642" y="14188"/>
                    <a:pt x="3586" y="14103"/>
                  </a:cubicBezTo>
                  <a:cubicBezTo>
                    <a:pt x="3558" y="14060"/>
                    <a:pt x="3537" y="13975"/>
                    <a:pt x="3537" y="13910"/>
                  </a:cubicBezTo>
                  <a:cubicBezTo>
                    <a:pt x="3537" y="13772"/>
                    <a:pt x="3543" y="13769"/>
                    <a:pt x="3219" y="13887"/>
                  </a:cubicBezTo>
                  <a:cubicBezTo>
                    <a:pt x="3080" y="13938"/>
                    <a:pt x="2958" y="13968"/>
                    <a:pt x="2948" y="13953"/>
                  </a:cubicBezTo>
                  <a:cubicBezTo>
                    <a:pt x="2938" y="13937"/>
                    <a:pt x="2922" y="13810"/>
                    <a:pt x="2914" y="13670"/>
                  </a:cubicBezTo>
                  <a:cubicBezTo>
                    <a:pt x="2888" y="13238"/>
                    <a:pt x="2734" y="12351"/>
                    <a:pt x="2664" y="12234"/>
                  </a:cubicBezTo>
                  <a:cubicBezTo>
                    <a:pt x="2628" y="12173"/>
                    <a:pt x="2599" y="12083"/>
                    <a:pt x="2599" y="12036"/>
                  </a:cubicBezTo>
                  <a:cubicBezTo>
                    <a:pt x="2599" y="11989"/>
                    <a:pt x="2566" y="11913"/>
                    <a:pt x="2525" y="11867"/>
                  </a:cubicBezTo>
                  <a:cubicBezTo>
                    <a:pt x="2437" y="11767"/>
                    <a:pt x="2420" y="11780"/>
                    <a:pt x="2939" y="11598"/>
                  </a:cubicBezTo>
                  <a:cubicBezTo>
                    <a:pt x="3129" y="11531"/>
                    <a:pt x="3248" y="11504"/>
                    <a:pt x="3318" y="11523"/>
                  </a:cubicBezTo>
                  <a:close/>
                  <a:moveTo>
                    <a:pt x="16488" y="16166"/>
                  </a:moveTo>
                  <a:cubicBezTo>
                    <a:pt x="16464" y="16188"/>
                    <a:pt x="16444" y="16231"/>
                    <a:pt x="16444" y="16265"/>
                  </a:cubicBezTo>
                  <a:cubicBezTo>
                    <a:pt x="16444" y="16292"/>
                    <a:pt x="16449" y="16308"/>
                    <a:pt x="16454" y="16317"/>
                  </a:cubicBezTo>
                  <a:cubicBezTo>
                    <a:pt x="16471" y="16282"/>
                    <a:pt x="16487" y="16256"/>
                    <a:pt x="16506" y="16208"/>
                  </a:cubicBezTo>
                  <a:cubicBezTo>
                    <a:pt x="16512" y="16170"/>
                    <a:pt x="16508" y="16147"/>
                    <a:pt x="16488" y="16166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950378" y="55049"/>
            <a:ext cx="7005648" cy="677078"/>
          </a:xfrm>
          <a:prstGeom prst="rect">
            <a:avLst/>
          </a:prstGeom>
        </p:spPr>
        <p:txBody>
          <a:bodyPr/>
          <a:lstStyle/>
          <a:p>
            <a:r>
              <a:rPr sz="3200" dirty="0"/>
              <a:t>EMPATHY </a:t>
            </a:r>
            <a:r>
              <a:rPr sz="3200" dirty="0" smtClean="0"/>
              <a:t>challenge</a:t>
            </a:r>
            <a:endParaRPr sz="3200" dirty="0"/>
          </a:p>
        </p:txBody>
      </p:sp>
      <p:sp>
        <p:nvSpPr>
          <p:cNvPr id="61" name="Shape 61"/>
          <p:cNvSpPr>
            <a:spLocks noGrp="1"/>
          </p:cNvSpPr>
          <p:nvPr>
            <p:ph type="sldNum" sz="quarter" idx="4294967295"/>
          </p:nvPr>
        </p:nvSpPr>
        <p:spPr>
          <a:xfrm>
            <a:off x="8920925" y="6572850"/>
            <a:ext cx="120305" cy="2880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0165" tIns="40083" rIns="80165" bIns="40083"/>
          <a:lstStyle/>
          <a:p>
            <a:fld id="{86CB4B4D-7CA3-9044-876B-883B54F8677D}" type="slidenum">
              <a:rPr sz="1100"/>
              <a:t>55</a:t>
            </a:fld>
            <a:endParaRPr sz="1100"/>
          </a:p>
        </p:txBody>
      </p:sp>
      <p:pic>
        <p:nvPicPr>
          <p:cNvPr id="6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3851" y="1047316"/>
            <a:ext cx="3281849" cy="2208499"/>
          </a:xfrm>
          <a:prstGeom prst="rect">
            <a:avLst/>
          </a:prstGeom>
        </p:spPr>
      </p:pic>
      <p:pic>
        <p:nvPicPr>
          <p:cNvPr id="64" name="HIT1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2160" y="3717032"/>
            <a:ext cx="2944110" cy="2783489"/>
          </a:xfrm>
          <a:prstGeom prst="rect">
            <a:avLst/>
          </a:prstGeom>
        </p:spPr>
      </p:pic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323528" y="2636912"/>
            <a:ext cx="5477518" cy="1959324"/>
          </a:xfrm>
          <a:prstGeom prst="rect">
            <a:avLst/>
          </a:prstGeom>
        </p:spPr>
        <p:txBody>
          <a:bodyPr/>
          <a:lstStyle/>
          <a:p>
            <a:pPr marL="400827" lvl="1" indent="0">
              <a:spcBef>
                <a:spcPts val="438"/>
              </a:spcBef>
              <a:buNone/>
              <a:defRPr sz="2200"/>
            </a:pPr>
            <a:r>
              <a:rPr sz="2000" dirty="0" smtClean="0"/>
              <a:t>Small </a:t>
            </a:r>
            <a:r>
              <a:rPr sz="2000" dirty="0"/>
              <a:t>light yield </a:t>
            </a:r>
            <a:r>
              <a:rPr sz="2000" dirty="0" smtClean="0"/>
              <a:t>expected: </a:t>
            </a:r>
            <a:r>
              <a:rPr sz="2000" b="1" dirty="0" smtClean="0">
                <a:solidFill>
                  <a:srgbClr val="FFEC0A"/>
                </a:solidFill>
              </a:rPr>
              <a:t>integrated </a:t>
            </a:r>
            <a:r>
              <a:rPr sz="2000" b="1" dirty="0">
                <a:solidFill>
                  <a:srgbClr val="FFEC0A"/>
                </a:solidFill>
              </a:rPr>
              <a:t>CMOS electronics capable of high Single Photon detection </a:t>
            </a:r>
            <a:r>
              <a:rPr sz="2000" b="1" dirty="0" smtClean="0">
                <a:solidFill>
                  <a:srgbClr val="FFEC0A"/>
                </a:solidFill>
              </a:rPr>
              <a:t>efficiency</a:t>
            </a:r>
            <a:endParaRPr lang="en-US" sz="2000" dirty="0" smtClean="0">
              <a:solidFill>
                <a:srgbClr val="FFEC0A"/>
              </a:solidFill>
            </a:endParaRPr>
          </a:p>
          <a:p>
            <a:pPr marL="400827" lvl="1" indent="0">
              <a:spcBef>
                <a:spcPts val="438"/>
              </a:spcBef>
              <a:buNone/>
              <a:defRPr sz="2200"/>
            </a:pPr>
            <a:r>
              <a:rPr sz="2000" dirty="0" smtClean="0"/>
              <a:t>➞ know </a:t>
            </a:r>
            <a:r>
              <a:rPr sz="2000" dirty="0"/>
              <a:t>how developed by FBK </a:t>
            </a:r>
            <a:r>
              <a:rPr sz="2000" dirty="0" smtClean="0"/>
              <a:t>in</a:t>
            </a:r>
            <a:r>
              <a:rPr lang="en-US" sz="2000" dirty="0" smtClean="0"/>
              <a:t> </a:t>
            </a:r>
            <a:r>
              <a:rPr sz="2000" dirty="0" smtClean="0"/>
              <a:t>the </a:t>
            </a:r>
            <a:r>
              <a:rPr lang="en-US" sz="2000" dirty="0" smtClean="0"/>
              <a:t>      </a:t>
            </a:r>
            <a:r>
              <a:rPr sz="2000" dirty="0" smtClean="0"/>
              <a:t>SPADnet </a:t>
            </a:r>
            <a:r>
              <a:rPr sz="2000" dirty="0"/>
              <a:t>project</a:t>
            </a:r>
            <a:r>
              <a:rPr sz="2000" dirty="0" smtClean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4653136"/>
            <a:ext cx="54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 sz="2600"/>
            </a:pPr>
            <a:r>
              <a:rPr lang="en-US" sz="2000" dirty="0">
                <a:solidFill>
                  <a:schemeClr val="tx1"/>
                </a:solidFill>
              </a:rPr>
              <a:t>Optical tracking system to monitor the units positioning and allow for a global dataset reconstruction using all the tracks collected. </a:t>
            </a:r>
          </a:p>
          <a:p>
            <a:pPr marL="342900" indent="-342900">
              <a:buFont typeface="Arial"/>
              <a:buChar char="•"/>
              <a:defRPr sz="2600"/>
            </a:pPr>
            <a:r>
              <a:rPr lang="en-US" sz="2000" dirty="0">
                <a:solidFill>
                  <a:schemeClr val="tx1"/>
                </a:solidFill>
              </a:rPr>
              <a:t>Positioning optimized on the basis of MC simulations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112474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 sz="2600"/>
            </a:pPr>
            <a:r>
              <a:rPr lang="en-US" sz="2000" dirty="0" smtClean="0">
                <a:solidFill>
                  <a:srgbClr val="FFFFFF"/>
                </a:solidFill>
              </a:rPr>
              <a:t>High </a:t>
            </a:r>
            <a:r>
              <a:rPr lang="en-US" sz="2000" dirty="0">
                <a:solidFill>
                  <a:srgbClr val="FFFFFF"/>
                </a:solidFill>
              </a:rPr>
              <a:t>detection efficiency using a fiber tracker (the adopted layout is 5x5x2 cm</a:t>
            </a:r>
            <a:r>
              <a:rPr lang="en-US" sz="2000" baseline="31999" dirty="0">
                <a:solidFill>
                  <a:srgbClr val="FFFFFF"/>
                </a:solidFill>
              </a:rPr>
              <a:t>3</a:t>
            </a:r>
            <a:r>
              <a:rPr lang="en-US" sz="2000" dirty="0">
                <a:solidFill>
                  <a:srgbClr val="FFFFFF"/>
                </a:solidFill>
              </a:rPr>
              <a:t>, with squared fibers of 250 µm side).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188640"/>
            <a:ext cx="9144000" cy="607106"/>
          </a:xfrm>
        </p:spPr>
        <p:txBody>
          <a:bodyPr>
            <a:noAutofit/>
          </a:bodyPr>
          <a:lstStyle/>
          <a:p>
            <a:r>
              <a:rPr lang="it-IT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PT, </a:t>
            </a:r>
            <a:r>
              <a:rPr lang="it-IT" i="1" dirty="0" err="1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secondary</a:t>
            </a:r>
            <a:r>
              <a:rPr lang="it-IT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it-IT" i="1" dirty="0" err="1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cancers</a:t>
            </a:r>
            <a:r>
              <a:rPr lang="it-IT" i="1" dirty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</a:t>
            </a:r>
            <a:r>
              <a:rPr lang="it-IT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it-IT" i="1" dirty="0" err="1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pediatric</a:t>
            </a:r>
            <a:r>
              <a:rPr lang="it-IT" i="1" dirty="0" smtClean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it-IT" i="1" dirty="0" err="1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tumors</a:t>
            </a:r>
            <a:r>
              <a:rPr lang="it-IT" i="1" dirty="0">
                <a:solidFill>
                  <a:srgbClr val="FFEC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i="1" dirty="0">
              <a:solidFill>
                <a:srgbClr val="FFEC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555068" name="Group 6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76543491"/>
              </p:ext>
            </p:extLst>
          </p:nvPr>
        </p:nvGraphicFramePr>
        <p:xfrm>
          <a:off x="4263842" y="4221088"/>
          <a:ext cx="4878659" cy="2349503"/>
        </p:xfrm>
        <a:graphic>
          <a:graphicData uri="http://schemas.openxmlformats.org/drawingml/2006/table">
            <a:tbl>
              <a:tblPr/>
              <a:tblGrid>
                <a:gridCol w="1872717"/>
                <a:gridCol w="949593"/>
                <a:gridCol w="896654"/>
                <a:gridCol w="1159695"/>
              </a:tblGrid>
              <a:tr h="265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X-ray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IMRT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Proton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4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CTV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90%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90%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90%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Heart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18.2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17.4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Right lung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3.5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21.9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Esophagous 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11.9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32.1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10.2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Stomach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3.7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20.6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Right kidney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3.3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29.8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Transvers colon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2.6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18.0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3782" name="Picture 57" descr="Prot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60" y="1124745"/>
            <a:ext cx="4681460" cy="252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9" name="Picture 60" descr="Photo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7773"/>
            <a:ext cx="4102802" cy="204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80" name="Rectangle 61"/>
          <p:cNvSpPr>
            <a:spLocks noChangeArrowheads="1"/>
          </p:cNvSpPr>
          <p:nvPr/>
        </p:nvSpPr>
        <p:spPr bwMode="auto">
          <a:xfrm>
            <a:off x="899592" y="4839781"/>
            <a:ext cx="3024336" cy="48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/>
          <a:p>
            <a:pPr algn="ctr"/>
            <a:r>
              <a:rPr lang="en-US" sz="2800" b="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Photons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19" y="1052736"/>
            <a:ext cx="4135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Secondary primary malignancies account for ~16% of risk for all cancer surviving patients. Radiotherapy is one of the causes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Secondary effect of diffuse dose could be relevant for pediatric tumor, where the expected life span is longer.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48117" y="3861048"/>
            <a:ext cx="4896544" cy="2862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In PT neutron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flux dominates, by orders of magnitude, the total secondary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flux. Neutrons directly produced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by the beam in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PT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are mainly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ultra fast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neutrons [20-200 MeV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]</a:t>
            </a:r>
            <a:endParaRPr lang="it-IT" sz="1800" dirty="0" smtClean="0">
              <a:solidFill>
                <a:prstClr val="black"/>
              </a:solidFill>
              <a:latin typeface="Calibri"/>
              <a:ea typeface="ＭＳ Ｐゴシック"/>
              <a:cs typeface="Calibri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it-IT" sz="1800" dirty="0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Accurate </a:t>
            </a:r>
            <a:r>
              <a:rPr lang="it-IT" sz="1800" dirty="0" err="1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n</a:t>
            </a:r>
            <a:r>
              <a:rPr lang="it-IT" sz="1800" dirty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 production X-</a:t>
            </a:r>
            <a:r>
              <a:rPr lang="it-IT" sz="1800" dirty="0" err="1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section</a:t>
            </a:r>
            <a:r>
              <a:rPr lang="it-IT" sz="1800" dirty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 by </a:t>
            </a:r>
            <a:r>
              <a:rPr lang="it-IT" sz="1800" baseline="30000" dirty="0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12</a:t>
            </a:r>
            <a:r>
              <a:rPr lang="it-IT" sz="1800" dirty="0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C </a:t>
            </a:r>
            <a:r>
              <a:rPr lang="it-IT" sz="1800" dirty="0" err="1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beam</a:t>
            </a:r>
            <a:r>
              <a:rPr lang="it-IT" sz="1800" dirty="0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 (or </a:t>
            </a:r>
            <a:r>
              <a:rPr lang="it-IT" sz="1800" dirty="0" err="1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other</a:t>
            </a:r>
            <a:r>
              <a:rPr lang="it-IT" sz="1800" dirty="0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 nuclei) </a:t>
            </a:r>
            <a:r>
              <a:rPr lang="it-IT" sz="1800" dirty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on </a:t>
            </a:r>
            <a:r>
              <a:rPr lang="it-IT" sz="1800" dirty="0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(</a:t>
            </a:r>
            <a:r>
              <a:rPr lang="it-IT" sz="1800" dirty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O,C), with angle and </a:t>
            </a:r>
            <a:r>
              <a:rPr lang="it-IT" sz="1800" dirty="0" err="1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energy</a:t>
            </a:r>
            <a:r>
              <a:rPr lang="it-IT" sz="1800" dirty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it-IT" sz="1800" dirty="0" err="1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distribution</a:t>
            </a:r>
            <a:r>
              <a:rPr lang="it-IT" sz="1800" dirty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, a</a:t>
            </a:r>
            <a:r>
              <a:rPr lang="it-IT" sz="1800" dirty="0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re </a:t>
            </a:r>
            <a:r>
              <a:rPr lang="it-IT" sz="1800" dirty="0" err="1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still</a:t>
            </a:r>
            <a:r>
              <a:rPr lang="it-IT" sz="1800" dirty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it-IT" sz="1800" dirty="0" smtClean="0">
                <a:solidFill>
                  <a:srgbClr val="134AB4"/>
                </a:solidFill>
                <a:latin typeface="Calibri"/>
                <a:ea typeface="ＭＳ Ｐゴシック"/>
                <a:cs typeface="Calibri"/>
              </a:rPr>
              <a:t>incomplete.</a:t>
            </a:r>
            <a:endParaRPr lang="it-IT" sz="1800" dirty="0">
              <a:solidFill>
                <a:srgbClr val="134AB4"/>
              </a:solidFill>
              <a:latin typeface="Calibri"/>
              <a:ea typeface="ＭＳ Ｐゴシック"/>
              <a:cs typeface="Calibri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it-IT" sz="1800" dirty="0" err="1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N</a:t>
            </a:r>
            <a:r>
              <a:rPr lang="it-IT" sz="1800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eutron</a:t>
            </a:r>
            <a:r>
              <a:rPr lang="it-IT" sz="1800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monitoring</a:t>
            </a:r>
            <a:r>
              <a:rPr lang="it-IT" sz="1800" dirty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during</a:t>
            </a:r>
            <a:r>
              <a:rPr lang="it-IT" sz="1800" dirty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PT </a:t>
            </a:r>
            <a:r>
              <a:rPr lang="it-IT" sz="1800" dirty="0" err="1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is</a:t>
            </a:r>
            <a:r>
              <a:rPr lang="it-IT" sz="1800" dirty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particularly</a:t>
            </a:r>
            <a:r>
              <a:rPr lang="it-IT" sz="1800" dirty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difficult</a:t>
            </a:r>
            <a:endParaRPr lang="it-IT" sz="1800" dirty="0" smtClean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it-IT" sz="1800" dirty="0" err="1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Neutrons</a:t>
            </a:r>
            <a:r>
              <a:rPr lang="it-IT" sz="1800" dirty="0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usually</a:t>
            </a:r>
            <a:r>
              <a:rPr lang="it-IT" sz="1800" dirty="0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not</a:t>
            </a:r>
            <a:r>
              <a:rPr lang="it-IT" sz="1800" dirty="0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included</a:t>
            </a:r>
            <a:r>
              <a:rPr lang="it-IT" sz="1800" dirty="0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 in TPS</a:t>
            </a:r>
            <a:endParaRPr lang="it-IT" sz="1800" dirty="0">
              <a:solidFill>
                <a:srgbClr val="FF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429000"/>
            <a:ext cx="4283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The </a:t>
            </a:r>
            <a:r>
              <a:rPr lang="en-US" sz="1800" u="sng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neutron contribution is particularly difficult to model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and to be taken into account in TPS (environment, beam halo, etc..</a:t>
            </a:r>
            <a:endParaRPr lang="en-US" sz="1800" b="0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73781" name="Rectangle 56"/>
          <p:cNvSpPr>
            <a:spLocks noChangeArrowheads="1"/>
          </p:cNvSpPr>
          <p:nvPr/>
        </p:nvSpPr>
        <p:spPr bwMode="auto">
          <a:xfrm>
            <a:off x="6047656" y="1124744"/>
            <a:ext cx="309634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/>
          <a:p>
            <a:pPr algn="ctr"/>
            <a:r>
              <a:rPr lang="en-US" sz="3200" b="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105678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65900"/>
            <a:ext cx="2362200" cy="247650"/>
          </a:xfrm>
          <a:prstGeom prst="rect">
            <a:avLst/>
          </a:prstGeom>
        </p:spPr>
        <p:txBody>
          <a:bodyPr/>
          <a:lstStyle/>
          <a:p>
            <a:fld id="{D1331B41-1323-EA46-9973-201DC73B7F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10/03/16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577013"/>
            <a:ext cx="2590800" cy="246062"/>
          </a:xfrm>
          <a:prstGeom prst="rect">
            <a:avLst/>
          </a:prstGeom>
        </p:spPr>
        <p:txBody>
          <a:bodyPr/>
          <a:lstStyle/>
          <a:p>
            <a:fld id="{7CCCC668-D27C-2240-A6C6-59594CB2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0648"/>
            <a:ext cx="5098514" cy="35731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800073"/>
            <a:ext cx="6336704" cy="5847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He 100 MeV/n Sato </a:t>
            </a:r>
            <a:r>
              <a:rPr lang="en-US" sz="1600" dirty="0">
                <a:solidFill>
                  <a:srgbClr val="FF0000"/>
                </a:solidFill>
              </a:rPr>
              <a:t>et al. </a:t>
            </a:r>
            <a:r>
              <a:rPr lang="en-US" sz="1600" dirty="0" smtClean="0">
                <a:solidFill>
                  <a:srgbClr val="FF0000"/>
                </a:solidFill>
              </a:rPr>
              <a:t>Phys. </a:t>
            </a:r>
            <a:r>
              <a:rPr lang="is-IS" sz="1600" dirty="0" smtClean="0">
                <a:solidFill>
                  <a:srgbClr val="FF0000"/>
                </a:solidFill>
              </a:rPr>
              <a:t>Rev</a:t>
            </a:r>
            <a:r>
              <a:rPr lang="is-IS" sz="1600" dirty="0">
                <a:solidFill>
                  <a:srgbClr val="FF0000"/>
                </a:solidFill>
              </a:rPr>
              <a:t>. C 64, 034607 (2011)</a:t>
            </a:r>
            <a:r>
              <a:rPr lang="is-IS" sz="16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is-IS" sz="1600" dirty="0" smtClean="0">
                <a:solidFill>
                  <a:srgbClr val="FF0000"/>
                </a:solidFill>
              </a:rPr>
              <a:t>2.16 g/cm</a:t>
            </a:r>
            <a:r>
              <a:rPr lang="is-IS" sz="1600" baseline="30000" dirty="0" smtClean="0">
                <a:solidFill>
                  <a:srgbClr val="FF0000"/>
                </a:solidFill>
              </a:rPr>
              <a:t>2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836712"/>
            <a:ext cx="4116484" cy="4968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5842337"/>
            <a:ext cx="4572000" cy="954107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Iwata Y, et al. Double</a:t>
            </a:r>
            <a:r>
              <a:rPr lang="en-US" sz="1400" dirty="0">
                <a:solidFill>
                  <a:srgbClr val="FF0000"/>
                </a:solidFill>
              </a:rPr>
              <a:t>-</a:t>
            </a:r>
            <a:r>
              <a:rPr lang="en-US" sz="1400" dirty="0" smtClean="0">
                <a:solidFill>
                  <a:srgbClr val="FF0000"/>
                </a:solidFill>
              </a:rPr>
              <a:t>differential cross sections for the neutron production from heavy-ion reactions at energies E/A 290</a:t>
            </a:r>
            <a:r>
              <a:rPr lang="en-US" sz="1400" dirty="0">
                <a:solidFill>
                  <a:srgbClr val="FF0000"/>
                </a:solidFill>
              </a:rPr>
              <a:t>–</a:t>
            </a:r>
            <a:r>
              <a:rPr lang="en-US" sz="1400" dirty="0" smtClean="0">
                <a:solidFill>
                  <a:srgbClr val="FF0000"/>
                </a:solidFill>
              </a:rPr>
              <a:t>600 MeV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i="1" dirty="0" err="1" smtClean="0">
                <a:solidFill>
                  <a:srgbClr val="FF0000"/>
                </a:solidFill>
              </a:rPr>
              <a:t>Phys</a:t>
            </a:r>
            <a:r>
              <a:rPr lang="en-US" sz="1400" i="1" dirty="0" smtClean="0">
                <a:solidFill>
                  <a:srgbClr val="FF0000"/>
                </a:solidFill>
              </a:rPr>
              <a:t> Rev C </a:t>
            </a:r>
            <a:r>
              <a:rPr lang="en-US" sz="1400" dirty="0">
                <a:solidFill>
                  <a:srgbClr val="FF0000"/>
                </a:solidFill>
              </a:rPr>
              <a:t>(2001) 64:054609.  </a:t>
            </a:r>
            <a:r>
              <a:rPr lang="en-US" sz="1400" dirty="0" smtClean="0">
                <a:solidFill>
                  <a:srgbClr val="FF0000"/>
                </a:solidFill>
              </a:rPr>
              <a:t>1.80 g/cm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4941168"/>
            <a:ext cx="4572000" cy="83099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b="0" dirty="0" err="1" smtClean="0"/>
              <a:t>Mashnik</a:t>
            </a:r>
            <a:r>
              <a:rPr lang="en-US" b="0" dirty="0" smtClean="0"/>
              <a:t> S. G. Validation and verification of MCNP6 against high</a:t>
            </a:r>
            <a:r>
              <a:rPr lang="en-US" b="0" dirty="0"/>
              <a:t>-</a:t>
            </a:r>
            <a:r>
              <a:rPr lang="en-US" b="0" dirty="0" smtClean="0"/>
              <a:t>energy experimental data and calculations by other </a:t>
            </a:r>
            <a:r>
              <a:rPr lang="en-US" b="0" dirty="0" err="1" smtClean="0"/>
              <a:t>codes.II</a:t>
            </a:r>
            <a:r>
              <a:rPr lang="en-US" b="0" dirty="0" smtClean="0"/>
              <a:t>. The LAQGS </a:t>
            </a:r>
            <a:r>
              <a:rPr lang="en-US" b="0" dirty="0" err="1" smtClean="0"/>
              <a:t>Mtesting</a:t>
            </a:r>
            <a:r>
              <a:rPr lang="en-US" b="0" dirty="0" smtClean="0"/>
              <a:t> </a:t>
            </a:r>
            <a:r>
              <a:rPr lang="en-US" b="0" dirty="0"/>
              <a:t>primer. </a:t>
            </a:r>
            <a:r>
              <a:rPr lang="en-US" b="0" i="1" dirty="0" smtClean="0"/>
              <a:t>LANL </a:t>
            </a:r>
            <a:r>
              <a:rPr lang="en-US" b="0" i="1" dirty="0" err="1" smtClean="0"/>
              <a:t>Repor</a:t>
            </a:r>
            <a:r>
              <a:rPr lang="en-US" b="0" i="1" dirty="0" smtClean="0"/>
              <a:t> tLA</a:t>
            </a:r>
            <a:r>
              <a:rPr lang="en-US" b="0" i="1" dirty="0"/>
              <a:t>-UR-11-05627</a:t>
            </a:r>
            <a:r>
              <a:rPr lang="en-US" b="0" dirty="0"/>
              <a:t>. </a:t>
            </a:r>
            <a:r>
              <a:rPr lang="en-US" b="0" dirty="0" smtClean="0"/>
              <a:t>Los Alamos (</a:t>
            </a:r>
            <a:r>
              <a:rPr lang="en-US" b="0" dirty="0"/>
              <a:t>2011)</a:t>
            </a:r>
            <a:r>
              <a:rPr lang="en-US" b="0" dirty="0" smtClean="0"/>
              <a:t>. Available from</a:t>
            </a:r>
            <a:r>
              <a:rPr lang="en-US" b="0" dirty="0"/>
              <a:t>: https://</a:t>
            </a:r>
            <a:r>
              <a:rPr lang="en-US" b="0" dirty="0" err="1"/>
              <a:t>mcnp.lanl.gov</a:t>
            </a:r>
            <a:r>
              <a:rPr lang="en-US" b="0" dirty="0"/>
              <a:t>/.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Picture 5" descr="Michela_giappo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1052736"/>
            <a:ext cx="276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alibri"/>
                <a:ea typeface="ＭＳ Ｐゴシック"/>
              </a:rPr>
              <a:t>JINST </a:t>
            </a:r>
            <a:r>
              <a:rPr lang="en-US" sz="1800" b="0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M.Marafini</a:t>
            </a:r>
            <a:r>
              <a:rPr lang="en-US" sz="1800" b="0" dirty="0" smtClean="0">
                <a:solidFill>
                  <a:srgbClr val="FF0000"/>
                </a:solidFill>
                <a:latin typeface="Calibri"/>
                <a:ea typeface="ＭＳ Ｐゴシック"/>
              </a:rPr>
              <a:t> et al 2015</a:t>
            </a:r>
            <a:endParaRPr lang="en-US" sz="1800" b="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620688"/>
            <a:ext cx="4526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Funded by SIR 2014+INFN Young Grant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680" y="6413078"/>
            <a:ext cx="1133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Centro Fermi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5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r>
              <a:rPr lang="en-US" dirty="0" smtClean="0"/>
              <a:t>Initial performance study</a:t>
            </a:r>
            <a:endParaRPr lang="en-US" dirty="0"/>
          </a:p>
        </p:txBody>
      </p:sp>
      <p:pic>
        <p:nvPicPr>
          <p:cNvPr id="4" name="Picture 3" descr="Efficiency2Pco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1542" y="2146788"/>
            <a:ext cx="4274388" cy="4390540"/>
          </a:xfrm>
          <a:prstGeom prst="rect">
            <a:avLst/>
          </a:prstGeom>
        </p:spPr>
      </p:pic>
      <p:pic>
        <p:nvPicPr>
          <p:cNvPr id="5" name="Picture 4" descr="Eff2d.jp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482772" cy="4365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1268760"/>
            <a:ext cx="7999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Efficiency for neutron reconstruction: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uniform energy distribution 20-400 </a:t>
            </a:r>
            <a:r>
              <a:rPr lang="en-US" sz="2000" dirty="0" smtClean="0">
                <a:solidFill>
                  <a:schemeClr val="tx1"/>
                </a:solidFill>
              </a:rPr>
              <a:t>MeV in a cone of 5</a:t>
            </a:r>
            <a:r>
              <a:rPr lang="en-US" sz="2000" baseline="30000" dirty="0" smtClean="0">
                <a:solidFill>
                  <a:schemeClr val="tx1"/>
                </a:solidFill>
              </a:rPr>
              <a:t>o</a:t>
            </a:r>
            <a:r>
              <a:rPr lang="en-US" sz="2000" dirty="0" smtClean="0">
                <a:solidFill>
                  <a:schemeClr val="tx1"/>
                </a:solidFill>
              </a:rPr>
              <a:t> aperture 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640" y="980728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FFEC0A"/>
                </a:solidFill>
              </a:rPr>
              <a:t> S.M. </a:t>
            </a:r>
            <a:r>
              <a:rPr lang="en-US" b="0" i="1" dirty="0" smtClean="0">
                <a:solidFill>
                  <a:srgbClr val="FFEC0A"/>
                </a:solidFill>
              </a:rPr>
              <a:t>Valle, </a:t>
            </a:r>
            <a:r>
              <a:rPr lang="en-US" b="0" i="1" dirty="0">
                <a:solidFill>
                  <a:srgbClr val="FFEC0A"/>
                </a:solidFill>
              </a:rPr>
              <a:t>, G. </a:t>
            </a:r>
            <a:r>
              <a:rPr lang="en-US" b="0" i="1" dirty="0" smtClean="0">
                <a:solidFill>
                  <a:srgbClr val="FFEC0A"/>
                </a:solidFill>
              </a:rPr>
              <a:t>Battistoni </a:t>
            </a:r>
            <a:r>
              <a:rPr lang="en-US" b="0" i="1" dirty="0">
                <a:solidFill>
                  <a:srgbClr val="FFEC0A"/>
                </a:solidFill>
              </a:rPr>
              <a:t>, V. </a:t>
            </a:r>
            <a:r>
              <a:rPr lang="en-US" b="0" i="1" dirty="0" err="1" smtClean="0">
                <a:solidFill>
                  <a:srgbClr val="FFEC0A"/>
                </a:solidFill>
              </a:rPr>
              <a:t>Patera</a:t>
            </a:r>
            <a:r>
              <a:rPr lang="en-US" b="0" i="1" dirty="0" smtClean="0">
                <a:solidFill>
                  <a:srgbClr val="FFEC0A"/>
                </a:solidFill>
              </a:rPr>
              <a:t> </a:t>
            </a:r>
            <a:r>
              <a:rPr lang="en-US" b="0" i="1" dirty="0">
                <a:solidFill>
                  <a:srgbClr val="FFEC0A"/>
                </a:solidFill>
              </a:rPr>
              <a:t>, D. </a:t>
            </a:r>
            <a:r>
              <a:rPr lang="en-US" b="0" i="1" dirty="0" err="1">
                <a:solidFill>
                  <a:srgbClr val="FFEC0A"/>
                </a:solidFill>
              </a:rPr>
              <a:t>Pincic</a:t>
            </a:r>
            <a:r>
              <a:rPr lang="en-US" b="0" i="1" dirty="0">
                <a:solidFill>
                  <a:srgbClr val="FFEC0A"/>
                </a:solidFill>
              </a:rPr>
              <a:t> , </a:t>
            </a:r>
            <a:r>
              <a:rPr lang="en-US" b="0" i="1" dirty="0" smtClean="0">
                <a:solidFill>
                  <a:srgbClr val="FFEC0A"/>
                </a:solidFill>
              </a:rPr>
              <a:t>A. </a:t>
            </a:r>
            <a:r>
              <a:rPr lang="en-US" b="0" i="1" dirty="0" err="1" smtClean="0">
                <a:solidFill>
                  <a:srgbClr val="FFEC0A"/>
                </a:solidFill>
              </a:rPr>
              <a:t>Sarti</a:t>
            </a:r>
            <a:r>
              <a:rPr lang="en-US" b="0" i="1" dirty="0" smtClean="0">
                <a:solidFill>
                  <a:srgbClr val="FFEC0A"/>
                </a:solidFill>
              </a:rPr>
              <a:t>, </a:t>
            </a:r>
            <a:r>
              <a:rPr lang="en-US" b="0" i="1" dirty="0">
                <a:solidFill>
                  <a:srgbClr val="FFEC0A"/>
                </a:solidFill>
              </a:rPr>
              <a:t>A. </a:t>
            </a:r>
            <a:r>
              <a:rPr lang="en-US" b="0" i="1" dirty="0" err="1" smtClean="0">
                <a:solidFill>
                  <a:srgbClr val="FFEC0A"/>
                </a:solidFill>
              </a:rPr>
              <a:t>Sciubba</a:t>
            </a:r>
            <a:r>
              <a:rPr lang="en-US" b="0" i="1" dirty="0" smtClean="0">
                <a:solidFill>
                  <a:srgbClr val="FFEC0A"/>
                </a:solidFill>
              </a:rPr>
              <a:t>, </a:t>
            </a:r>
            <a:r>
              <a:rPr lang="en-US" b="0" i="1" dirty="0">
                <a:solidFill>
                  <a:srgbClr val="FFEC0A"/>
                </a:solidFill>
              </a:rPr>
              <a:t>E. </a:t>
            </a:r>
            <a:r>
              <a:rPr lang="en-US" b="0" i="1" dirty="0" err="1" smtClean="0">
                <a:solidFill>
                  <a:srgbClr val="FFEC0A"/>
                </a:solidFill>
              </a:rPr>
              <a:t>Spiriti</a:t>
            </a:r>
            <a:r>
              <a:rPr lang="en-US" b="0" i="1" dirty="0" smtClean="0">
                <a:solidFill>
                  <a:srgbClr val="FFEC0A"/>
                </a:solidFill>
              </a:rPr>
              <a:t>, </a:t>
            </a:r>
            <a:r>
              <a:rPr lang="en-US" b="0" i="1" dirty="0">
                <a:solidFill>
                  <a:srgbClr val="FFEC0A"/>
                </a:solidFill>
              </a:rPr>
              <a:t>M. </a:t>
            </a:r>
            <a:r>
              <a:rPr lang="en-US" b="0" i="1" dirty="0" err="1" smtClean="0">
                <a:solidFill>
                  <a:srgbClr val="FFEC0A"/>
                </a:solidFill>
              </a:rPr>
              <a:t>Marafini</a:t>
            </a:r>
            <a:endParaRPr lang="en-US" i="1" dirty="0">
              <a:solidFill>
                <a:srgbClr val="FFE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7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052736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FFFFFF"/>
                </a:solidFill>
              </a:rPr>
              <a:t>He               </a:t>
            </a:r>
            <a:r>
              <a:rPr lang="de-DE" sz="1600" dirty="0" smtClean="0">
                <a:solidFill>
                  <a:srgbClr val="FFFFFF"/>
                </a:solidFill>
              </a:rPr>
              <a:t>          </a:t>
            </a:r>
            <a:r>
              <a:rPr lang="de-DE" sz="1600" dirty="0">
                <a:solidFill>
                  <a:srgbClr val="FFFFFF"/>
                </a:solidFill>
              </a:rPr>
              <a:t>2054   1957-1992</a:t>
            </a:r>
          </a:p>
          <a:p>
            <a:r>
              <a:rPr lang="de-DE" sz="1600" dirty="0">
                <a:solidFill>
                  <a:srgbClr val="FFFFFF"/>
                </a:solidFill>
              </a:rPr>
              <a:t>Pions           </a:t>
            </a:r>
            <a:r>
              <a:rPr lang="de-DE" sz="1600" dirty="0" smtClean="0">
                <a:solidFill>
                  <a:srgbClr val="FFFFFF"/>
                </a:solidFill>
              </a:rPr>
              <a:t>          1100   </a:t>
            </a:r>
            <a:r>
              <a:rPr lang="de-DE" sz="1600" dirty="0">
                <a:solidFill>
                  <a:srgbClr val="FFFFFF"/>
                </a:solidFill>
              </a:rPr>
              <a:t>1974-1994</a:t>
            </a:r>
          </a:p>
          <a:p>
            <a:r>
              <a:rPr lang="de-DE" sz="1600" dirty="0">
                <a:solidFill>
                  <a:srgbClr val="FFFFFF"/>
                </a:solidFill>
              </a:rPr>
              <a:t>C-</a:t>
            </a:r>
            <a:r>
              <a:rPr lang="de-DE" sz="1600" dirty="0" err="1">
                <a:solidFill>
                  <a:srgbClr val="FFFFFF"/>
                </a:solidFill>
              </a:rPr>
              <a:t>ions</a:t>
            </a:r>
            <a:r>
              <a:rPr lang="de-DE" sz="1600" dirty="0">
                <a:solidFill>
                  <a:srgbClr val="FFFFFF"/>
                </a:solidFill>
              </a:rPr>
              <a:t>                </a:t>
            </a:r>
            <a:r>
              <a:rPr lang="de-DE" sz="1600" dirty="0" smtClean="0">
                <a:solidFill>
                  <a:srgbClr val="FFFFFF"/>
                </a:solidFill>
              </a:rPr>
              <a:t>  </a:t>
            </a:r>
            <a:r>
              <a:rPr lang="de-DE" sz="1600" dirty="0">
                <a:solidFill>
                  <a:srgbClr val="FFFFFF"/>
                </a:solidFill>
              </a:rPr>
              <a:t>15736   1994-present</a:t>
            </a:r>
          </a:p>
          <a:p>
            <a:r>
              <a:rPr lang="de-DE" sz="1600" dirty="0">
                <a:solidFill>
                  <a:srgbClr val="FFFFFF"/>
                </a:solidFill>
              </a:rPr>
              <a:t>Other </a:t>
            </a:r>
            <a:r>
              <a:rPr lang="de-DE" sz="1600" dirty="0" err="1">
                <a:solidFill>
                  <a:srgbClr val="FFFFFF"/>
                </a:solidFill>
              </a:rPr>
              <a:t>ions</a:t>
            </a:r>
            <a:r>
              <a:rPr lang="de-DE" sz="1600" dirty="0">
                <a:solidFill>
                  <a:srgbClr val="FFFFFF"/>
                </a:solidFill>
              </a:rPr>
              <a:t>          </a:t>
            </a:r>
            <a:r>
              <a:rPr lang="de-DE" sz="1600" dirty="0" smtClean="0">
                <a:solidFill>
                  <a:srgbClr val="FFFFFF"/>
                </a:solidFill>
              </a:rPr>
              <a:t>     433   </a:t>
            </a:r>
            <a:r>
              <a:rPr lang="de-DE" sz="1600" dirty="0">
                <a:solidFill>
                  <a:srgbClr val="FFFFFF"/>
                </a:solidFill>
              </a:rPr>
              <a:t>1975-1992</a:t>
            </a:r>
          </a:p>
          <a:p>
            <a:r>
              <a:rPr lang="de-DE" sz="1600" u="sng" dirty="0">
                <a:solidFill>
                  <a:srgbClr val="FFFFFF"/>
                </a:solidFill>
              </a:rPr>
              <a:t>Protons              </a:t>
            </a:r>
            <a:r>
              <a:rPr lang="de-DE" sz="1600" u="sng" dirty="0" smtClean="0">
                <a:solidFill>
                  <a:srgbClr val="FFFFFF"/>
                </a:solidFill>
              </a:rPr>
              <a:t>118195   </a:t>
            </a:r>
            <a:r>
              <a:rPr lang="de-DE" sz="1600" u="sng" dirty="0">
                <a:solidFill>
                  <a:srgbClr val="FFFFFF"/>
                </a:solidFill>
              </a:rPr>
              <a:t>1954-present</a:t>
            </a:r>
          </a:p>
          <a:p>
            <a:r>
              <a:rPr lang="de-DE" sz="1600" dirty="0">
                <a:solidFill>
                  <a:srgbClr val="FFEC0A"/>
                </a:solidFill>
              </a:rPr>
              <a:t>Grand Total        </a:t>
            </a:r>
            <a:r>
              <a:rPr lang="de-DE" sz="1600" dirty="0" smtClean="0">
                <a:solidFill>
                  <a:srgbClr val="FFEC0A"/>
                </a:solidFill>
              </a:rPr>
              <a:t>137179</a:t>
            </a:r>
            <a:endParaRPr lang="en-US" sz="1600" dirty="0">
              <a:solidFill>
                <a:srgbClr val="FFEC0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257" y="-498558"/>
            <a:ext cx="8703231" cy="1292631"/>
          </a:xfrm>
        </p:spPr>
        <p:txBody>
          <a:bodyPr/>
          <a:lstStyle/>
          <a:p>
            <a:r>
              <a:rPr lang="en-US" dirty="0" smtClean="0"/>
              <a:t>Patient Statistics 2014 (</a:t>
            </a:r>
            <a:r>
              <a:rPr lang="en-US" dirty="0" err="1" smtClean="0"/>
              <a:t>www.ptcog.ch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836712"/>
            <a:ext cx="4595373" cy="338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0928"/>
            <a:ext cx="4372718" cy="302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4191449"/>
            <a:ext cx="3024353" cy="26769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805264"/>
            <a:ext cx="5271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rgbClr val="FFEC0A"/>
                </a:solidFill>
              </a:rPr>
              <a:t>In </a:t>
            </a:r>
            <a:r>
              <a:rPr lang="en-US" sz="1800" b="0" dirty="0">
                <a:solidFill>
                  <a:srgbClr val="FFEC0A"/>
                </a:solidFill>
              </a:rPr>
              <a:t>2014, about 10% of patients </a:t>
            </a:r>
            <a:r>
              <a:rPr lang="en-US" sz="1800" b="0" dirty="0" smtClean="0">
                <a:solidFill>
                  <a:srgbClr val="FFEC0A"/>
                </a:solidFill>
              </a:rPr>
              <a:t>were pediatric </a:t>
            </a:r>
            <a:r>
              <a:rPr lang="en-US" sz="1800" b="0" dirty="0">
                <a:solidFill>
                  <a:srgbClr val="FFEC0A"/>
                </a:solidFill>
              </a:rPr>
              <a:t>and another 10% were treated for ocular melanomas. </a:t>
            </a:r>
            <a:endParaRPr lang="en-US" sz="1800" b="0" dirty="0" smtClean="0">
              <a:solidFill>
                <a:srgbClr val="FFEC0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0072" y="1340768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48 particle therapy facilities were in clinical operation at the end of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657885"/>
            <a:ext cx="3960440" cy="36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chemeClr val="tx1"/>
                </a:solidFill>
              </a:rPr>
              <a:t>Jermann</a:t>
            </a:r>
            <a:r>
              <a:rPr lang="en-US" i="1" dirty="0">
                <a:solidFill>
                  <a:schemeClr val="tx1"/>
                </a:solidFill>
              </a:rPr>
              <a:t> M</a:t>
            </a:r>
            <a:r>
              <a:rPr lang="en-US" i="1" dirty="0" smtClean="0">
                <a:solidFill>
                  <a:schemeClr val="tx1"/>
                </a:solidFill>
              </a:rPr>
              <a:t>.. </a:t>
            </a:r>
            <a:r>
              <a:rPr lang="en-US" i="1" dirty="0" err="1">
                <a:solidFill>
                  <a:schemeClr val="tx1"/>
                </a:solidFill>
              </a:rPr>
              <a:t>Int</a:t>
            </a:r>
            <a:r>
              <a:rPr lang="en-US" i="1" dirty="0">
                <a:solidFill>
                  <a:schemeClr val="tx1"/>
                </a:solidFill>
              </a:rPr>
              <a:t> J Particle </a:t>
            </a:r>
            <a:r>
              <a:rPr lang="en-US" i="1" dirty="0" err="1">
                <a:solidFill>
                  <a:schemeClr val="tx1"/>
                </a:solidFill>
              </a:rPr>
              <a:t>Ther</a:t>
            </a:r>
            <a:r>
              <a:rPr lang="en-US" i="1" dirty="0">
                <a:solidFill>
                  <a:schemeClr val="tx1"/>
                </a:solidFill>
              </a:rPr>
              <a:t>. 2015;2(1):50–54.</a:t>
            </a:r>
          </a:p>
        </p:txBody>
      </p:sp>
    </p:spTree>
    <p:extLst>
      <p:ext uri="{BB962C8B-B14F-4D97-AF65-F5344CB8AC3E}">
        <p14:creationId xmlns:p14="http://schemas.microsoft.com/office/powerpoint/2010/main" val="2183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5077"/>
            <a:ext cx="7772400" cy="585418"/>
          </a:xfrm>
        </p:spPr>
        <p:txBody>
          <a:bodyPr/>
          <a:lstStyle/>
          <a:p>
            <a:pPr algn="ctr"/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0" y="548680"/>
            <a:ext cx="8824913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1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>
                <a:solidFill>
                  <a:srgbClr val="00FF99"/>
                </a:solidFill>
                <a:latin typeface="Arial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b="1" dirty="0" smtClean="0">
                <a:solidFill>
                  <a:schemeClr val="tx1"/>
                </a:solidFill>
              </a:rPr>
              <a:t>Fragmentation studies are still an open issue. </a:t>
            </a:r>
            <a:r>
              <a:rPr lang="en-US" dirty="0" smtClean="0">
                <a:solidFill>
                  <a:schemeClr val="tx1"/>
                </a:solidFill>
              </a:rPr>
              <a:t>This will become</a:t>
            </a:r>
            <a:r>
              <a:rPr lang="en-US" b="1" dirty="0" smtClean="0">
                <a:solidFill>
                  <a:schemeClr val="tx1"/>
                </a:solidFill>
              </a:rPr>
              <a:t> more important when entering the precision era of Particle Therapy.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Not only </a:t>
            </a:r>
            <a:r>
              <a:rPr lang="en-US" baseline="30000" dirty="0" smtClean="0">
                <a:solidFill>
                  <a:schemeClr val="tx1"/>
                </a:solidFill>
              </a:rPr>
              <a:t>12</a:t>
            </a:r>
            <a:r>
              <a:rPr lang="en-US" dirty="0" smtClean="0">
                <a:solidFill>
                  <a:schemeClr val="tx1"/>
                </a:solidFill>
              </a:rPr>
              <a:t>C: the possible next use of </a:t>
            </a:r>
            <a:r>
              <a:rPr lang="en-US" baseline="30000" dirty="0" smtClean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He and </a:t>
            </a:r>
            <a:r>
              <a:rPr lang="en-US" baseline="30000" dirty="0" smtClean="0">
                <a:solidFill>
                  <a:schemeClr val="tx1"/>
                </a:solidFill>
              </a:rPr>
              <a:t>16</a:t>
            </a:r>
            <a:r>
              <a:rPr lang="en-US" dirty="0" smtClean="0">
                <a:solidFill>
                  <a:schemeClr val="tx1"/>
                </a:solidFill>
              </a:rPr>
              <a:t>O beams requires specific studies. 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The importance of MC in particle therapy is increasing. </a:t>
            </a:r>
            <a:r>
              <a:rPr lang="en-US" dirty="0" smtClean="0">
                <a:solidFill>
                  <a:schemeClr val="tx1"/>
                </a:solidFill>
              </a:rPr>
              <a:t>Models are improving but there are not enough valuable data for benchmarking</a:t>
            </a:r>
            <a:endParaRPr lang="en-US" b="1" dirty="0" smtClean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Real Time Monitoring in Particle Therapy is still an open issue. </a:t>
            </a:r>
          </a:p>
          <a:p>
            <a:pPr lvl="1" algn="just"/>
            <a:r>
              <a:rPr lang="en-US" sz="1600" dirty="0" smtClean="0">
                <a:solidFill>
                  <a:srgbClr val="FFEC0A"/>
                </a:solidFill>
              </a:rPr>
              <a:t>In-beam PET is not yet established. </a:t>
            </a:r>
            <a:r>
              <a:rPr lang="en-US" sz="1600" baseline="30000" dirty="0" smtClean="0">
                <a:solidFill>
                  <a:schemeClr val="accent5">
                    <a:lumMod val="90000"/>
                  </a:schemeClr>
                </a:solidFill>
              </a:rPr>
              <a:t>11</a:t>
            </a:r>
            <a:r>
              <a:rPr lang="en-US" sz="1600" dirty="0" smtClean="0">
                <a:solidFill>
                  <a:schemeClr val="accent5">
                    <a:lumMod val="90000"/>
                  </a:schemeClr>
                </a:solidFill>
              </a:rPr>
              <a:t>C beams?</a:t>
            </a:r>
          </a:p>
          <a:p>
            <a:pPr lvl="1" algn="just"/>
            <a:r>
              <a:rPr lang="en-US" sz="1600" dirty="0" smtClean="0">
                <a:solidFill>
                  <a:srgbClr val="FFEC0A"/>
                </a:solidFill>
              </a:rPr>
              <a:t>The exploitation of prompt photons in clinics (</a:t>
            </a:r>
            <a:r>
              <a:rPr lang="en-US" sz="1600" dirty="0" err="1" smtClean="0">
                <a:solidFill>
                  <a:srgbClr val="FFEC0A"/>
                </a:solidFill>
              </a:rPr>
              <a:t>protontherapy</a:t>
            </a:r>
            <a:r>
              <a:rPr lang="en-US" sz="1600" dirty="0" smtClean="0">
                <a:solidFill>
                  <a:srgbClr val="FFEC0A"/>
                </a:solidFill>
              </a:rPr>
              <a:t>) is starting.</a:t>
            </a:r>
          </a:p>
          <a:p>
            <a:pPr lvl="1" algn="just"/>
            <a:r>
              <a:rPr lang="en-US" sz="1600" b="1" dirty="0" smtClean="0">
                <a:solidFill>
                  <a:srgbClr val="FFEC0A"/>
                </a:solidFill>
              </a:rPr>
              <a:t>Charged Particles seem to be an interesting  alternative, to be explored in the next two years.</a:t>
            </a:r>
          </a:p>
          <a:p>
            <a:pPr lvl="1" algn="just"/>
            <a:r>
              <a:rPr lang="en-US" sz="1600" dirty="0" smtClean="0">
                <a:solidFill>
                  <a:srgbClr val="FFEC0A"/>
                </a:solidFill>
              </a:rPr>
              <a:t>Fancy alternatives are now proposed (acoustic waves)</a:t>
            </a:r>
            <a:endParaRPr lang="en-US" sz="1600" b="1" dirty="0" smtClean="0">
              <a:solidFill>
                <a:srgbClr val="FFEC0A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The evaluation of (low) neutron dose in patients is now starting to be considered, mainly in view of long term effects</a:t>
            </a:r>
            <a:endParaRPr lang="en-US" b="1" dirty="0" smtClean="0">
              <a:solidFill>
                <a:schemeClr val="tx1"/>
              </a:solidFill>
            </a:endParaRPr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Not </a:t>
            </a:r>
            <a:r>
              <a:rPr lang="en-US" dirty="0" smtClean="0">
                <a:solidFill>
                  <a:schemeClr val="tx1"/>
                </a:solidFill>
              </a:rPr>
              <a:t>reported in this talk: </a:t>
            </a:r>
          </a:p>
          <a:p>
            <a:pPr lvl="1" algn="just"/>
            <a:r>
              <a:rPr lang="en-US" sz="1600" dirty="0" smtClean="0">
                <a:solidFill>
                  <a:srgbClr val="FFFF00"/>
                </a:solidFill>
              </a:rPr>
              <a:t>All the radiobiological issues</a:t>
            </a:r>
            <a:r>
              <a:rPr lang="is-IS" sz="1600" dirty="0" smtClean="0">
                <a:solidFill>
                  <a:srgbClr val="FFFF00"/>
                </a:solidFill>
              </a:rPr>
              <a:t>…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 smtClean="0">
                <a:solidFill>
                  <a:srgbClr val="CAFF0A"/>
                </a:solidFill>
              </a:rPr>
              <a:t>Treatment Planning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b="1" dirty="0" smtClean="0">
                <a:solidFill>
                  <a:srgbClr val="F6E2E3"/>
                </a:solidFill>
              </a:rPr>
              <a:t>Fast MC models and codes for dose recalculation,</a:t>
            </a:r>
            <a:r>
              <a:rPr lang="en-US" sz="1600" dirty="0">
                <a:solidFill>
                  <a:srgbClr val="F6E2E3"/>
                </a:solidFill>
              </a:rPr>
              <a:t> </a:t>
            </a:r>
            <a:r>
              <a:rPr lang="en-US" sz="1600" dirty="0" smtClean="0">
                <a:solidFill>
                  <a:srgbClr val="F6E2E3"/>
                </a:solidFill>
              </a:rPr>
              <a:t>Image Guided </a:t>
            </a:r>
            <a:r>
              <a:rPr lang="en-US" sz="1600" dirty="0" err="1" smtClean="0">
                <a:solidFill>
                  <a:srgbClr val="F6E2E3"/>
                </a:solidFill>
              </a:rPr>
              <a:t>Hadrontherapy</a:t>
            </a:r>
            <a:r>
              <a:rPr lang="en-US" sz="1600" dirty="0" smtClean="0">
                <a:solidFill>
                  <a:srgbClr val="F6E2E3"/>
                </a:solidFill>
              </a:rPr>
              <a:t>,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rgbClr val="CCFFCC"/>
                </a:solidFill>
              </a:rPr>
              <a:t>Detectors for Beam Monitoring at future high intensity beams, </a:t>
            </a:r>
            <a:r>
              <a:rPr lang="en-US" sz="1600" b="1" dirty="0" smtClean="0">
                <a:solidFill>
                  <a:srgbClr val="FFCC66"/>
                </a:solidFill>
              </a:rPr>
              <a:t>Accelerator developments/cost reduction: compact systems, new components, new acceleration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4210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/>
          <p:cNvSpPr txBox="1">
            <a:spLocks noChangeArrowheads="1"/>
          </p:cNvSpPr>
          <p:nvPr/>
        </p:nvSpPr>
        <p:spPr bwMode="auto">
          <a:xfrm>
            <a:off x="0" y="4941168"/>
            <a:ext cx="9036496" cy="181588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it-IT" sz="1600" i="1" dirty="0" err="1" smtClean="0">
                <a:solidFill>
                  <a:srgbClr val="FFFF00"/>
                </a:solidFill>
                <a:latin typeface="Arial" pitchFamily="34" charset="0"/>
              </a:rPr>
              <a:t>Acknowledgmentes</a:t>
            </a:r>
            <a:r>
              <a:rPr lang="en-US" altLang="it-IT" sz="1600" i="1" dirty="0" smtClean="0">
                <a:solidFill>
                  <a:srgbClr val="FFFF00"/>
                </a:solidFill>
                <a:latin typeface="Arial" pitchFamily="34" charset="0"/>
              </a:rPr>
              <a:t>:</a:t>
            </a:r>
            <a:endParaRPr lang="en-US" altLang="it-IT" sz="1600" i="1" dirty="0" smtClean="0">
              <a:solidFill>
                <a:srgbClr val="FFFF00"/>
              </a:solidFill>
              <a:latin typeface="Arial" pitchFamily="34" charset="0"/>
            </a:endParaRPr>
          </a:p>
          <a:p>
            <a:pPr algn="just">
              <a:defRPr/>
            </a:pP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V.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Patera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, M.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Marafini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, A.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Rucinski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(UniRm1, INFN-Rm1, CF) A.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Sarti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 (UniRm1,INFN-LNF), </a:t>
            </a:r>
          </a:p>
          <a:p>
            <a:pPr algn="just">
              <a:defRPr/>
            </a:pP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M. Durante, F.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Tommasino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 (INFN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Tifpa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), </a:t>
            </a:r>
          </a:p>
          <a:p>
            <a:pPr marL="342900" indent="-342900" algn="just">
              <a:buAutoNum type="alphaUcPeriod"/>
              <a:defRPr/>
            </a:pP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Mairani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,  R.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Orecchia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, P.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Fossati</a:t>
            </a:r>
            <a:r>
              <a:rPr lang="en-US" sz="1600" i="1" baseline="0" dirty="0" smtClean="0">
                <a:solidFill>
                  <a:srgbClr val="FFFF00"/>
                </a:solidFill>
                <a:latin typeface="Arial" pitchFamily="34" charset="0"/>
              </a:rPr>
              <a:t> (CNAO), M. Schwarz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 (APSS, Trento), </a:t>
            </a:r>
          </a:p>
          <a:p>
            <a:pPr algn="just">
              <a:defRPr/>
            </a:pP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A. Ferrari, (CERN), </a:t>
            </a:r>
            <a:r>
              <a:rPr lang="en-US" altLang="it-IT" sz="1600" i="1" dirty="0">
                <a:solidFill>
                  <a:srgbClr val="FFFF00"/>
                </a:solidFill>
                <a:latin typeface="Arial" pitchFamily="34" charset="0"/>
              </a:rPr>
              <a:t>S. </a:t>
            </a:r>
            <a:r>
              <a:rPr lang="en-US" altLang="it-IT" sz="1600" i="1" dirty="0" err="1">
                <a:solidFill>
                  <a:srgbClr val="FFFF00"/>
                </a:solidFill>
                <a:latin typeface="Arial" pitchFamily="34" charset="0"/>
              </a:rPr>
              <a:t>Muraro</a:t>
            </a:r>
            <a:r>
              <a:rPr lang="en-US" altLang="it-IT" sz="1600" i="1" dirty="0">
                <a:solidFill>
                  <a:srgbClr val="FFFF00"/>
                </a:solidFill>
                <a:latin typeface="Arial" pitchFamily="34" charset="0"/>
              </a:rPr>
              <a:t>, I. </a:t>
            </a:r>
            <a:r>
              <a:rPr lang="en-US" altLang="it-IT" sz="1600" i="1" dirty="0" err="1" smtClean="0">
                <a:solidFill>
                  <a:srgbClr val="FFFF00"/>
                </a:solidFill>
                <a:latin typeface="Arial" pitchFamily="34" charset="0"/>
              </a:rPr>
              <a:t>Mattei</a:t>
            </a:r>
            <a:r>
              <a:rPr lang="en-US" altLang="it-IT" sz="1600" i="1" dirty="0" smtClean="0">
                <a:solidFill>
                  <a:srgbClr val="FFFF00"/>
                </a:solidFill>
                <a:latin typeface="Arial" pitchFamily="34" charset="0"/>
              </a:rPr>
              <a:t>,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P.Sala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 (INFN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Mi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), </a:t>
            </a:r>
          </a:p>
          <a:p>
            <a:pPr algn="just">
              <a:defRPr/>
            </a:pP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G.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Bisogni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, V.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</a:rPr>
              <a:t>Rosso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(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INFN &amp; Univ. Pisa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)</a:t>
            </a:r>
            <a:endParaRPr lang="en-US" sz="1600" i="1" dirty="0" smtClean="0">
              <a:solidFill>
                <a:srgbClr val="FFFF00"/>
              </a:solidFill>
              <a:latin typeface="Arial" pitchFamily="34" charset="0"/>
            </a:endParaRPr>
          </a:p>
          <a:p>
            <a:pPr algn="just">
              <a:defRPr/>
            </a:pP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and in the general the colleagues from RDH-IRPT coll., FLUKA coll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., ARPG </a:t>
            </a:r>
            <a:endParaRPr lang="it-IT" sz="1600" i="1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8205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pPr algn="ctr"/>
            <a:r>
              <a:rPr lang="en-US" dirty="0" smtClean="0"/>
              <a:t>TCP </a:t>
            </a:r>
            <a:r>
              <a:rPr lang="en-US" dirty="0" err="1" smtClean="0"/>
              <a:t>vs</a:t>
            </a:r>
            <a:r>
              <a:rPr lang="en-US" dirty="0" smtClean="0"/>
              <a:t> NTCP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84168" y="6309320"/>
            <a:ext cx="752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Dose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39551" y="968969"/>
            <a:ext cx="8335765" cy="5674789"/>
            <a:chOff x="539551" y="968969"/>
            <a:chExt cx="8335765" cy="5674789"/>
          </a:xfrm>
        </p:grpSpPr>
        <p:pic>
          <p:nvPicPr>
            <p:cNvPr id="3" name="Picture 2" descr="TCP_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70039" y="-361519"/>
              <a:ext cx="5674789" cy="833576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59832" y="1772816"/>
              <a:ext cx="165618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Tumor Control Probability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64088" y="4221088"/>
              <a:ext cx="1656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Normal Tissue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Complication Probability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9552" y="974083"/>
            <a:ext cx="8335765" cy="5674789"/>
            <a:chOff x="7524328" y="922562"/>
            <a:chExt cx="8335765" cy="5674789"/>
          </a:xfrm>
        </p:grpSpPr>
        <p:pic>
          <p:nvPicPr>
            <p:cNvPr id="4" name="Picture 3" descr="TCP_2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854816" y="-407926"/>
              <a:ext cx="5674789" cy="83357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324528" y="1772816"/>
              <a:ext cx="165618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Tumor Control Probability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80912" y="4221088"/>
              <a:ext cx="1656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Normal Tissue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Complication Probability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31840" y="3140968"/>
            <a:ext cx="3168352" cy="1008112"/>
            <a:chOff x="3131840" y="3140968"/>
            <a:chExt cx="3168352" cy="1008112"/>
          </a:xfrm>
        </p:grpSpPr>
        <p:sp>
          <p:nvSpPr>
            <p:cNvPr id="12" name="Right Arrow 11"/>
            <p:cNvSpPr/>
            <p:nvPr/>
          </p:nvSpPr>
          <p:spPr bwMode="auto">
            <a:xfrm>
              <a:off x="5364088" y="3717032"/>
              <a:ext cx="936104" cy="432048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 flipH="1">
              <a:off x="3131840" y="3717032"/>
              <a:ext cx="936104" cy="432048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75856" y="3140968"/>
              <a:ext cx="29080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800000"/>
                  </a:solidFill>
                </a:rPr>
                <a:t>Aim of Research</a:t>
              </a:r>
              <a:endParaRPr lang="en-US" sz="2800" dirty="0">
                <a:solidFill>
                  <a:srgbClr val="80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16216" y="6309320"/>
            <a:ext cx="121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Dose (</a:t>
            </a:r>
            <a:r>
              <a:rPr lang="en-US" sz="1800" dirty="0" err="1" smtClean="0"/>
              <a:t>Gy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4139952" y="980728"/>
            <a:ext cx="1152128" cy="36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5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55440"/>
            <a:ext cx="8425515" cy="738633"/>
          </a:xfrm>
        </p:spPr>
        <p:txBody>
          <a:bodyPr/>
          <a:lstStyle/>
          <a:p>
            <a:r>
              <a:rPr lang="en-US" dirty="0" smtClean="0"/>
              <a:t>What clinicians ask today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221088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CAFF0A"/>
                </a:solidFill>
              </a:rPr>
              <a:t>Taking </a:t>
            </a:r>
            <a:r>
              <a:rPr lang="en-US" sz="1800" dirty="0">
                <a:solidFill>
                  <a:srgbClr val="CAFF0A"/>
                </a:solidFill>
              </a:rPr>
              <a:t>full advantage of particle therapy in terms of physics requires: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FFEC0A"/>
                </a:solidFill>
              </a:rPr>
              <a:t>Full image guidance (real time)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FFEC0A"/>
                </a:solidFill>
              </a:rPr>
              <a:t>Reduced range uncertainties (real time beam imaging)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FFEC0A"/>
                </a:solidFill>
              </a:rPr>
              <a:t>In vivo </a:t>
            </a:r>
            <a:r>
              <a:rPr lang="en-US" sz="1800" dirty="0" err="1">
                <a:solidFill>
                  <a:srgbClr val="FFEC0A"/>
                </a:solidFill>
              </a:rPr>
              <a:t>dosimetry</a:t>
            </a:r>
            <a:endParaRPr lang="en-US" sz="1800" dirty="0">
              <a:solidFill>
                <a:srgbClr val="FFEC0A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FFEC0A"/>
                </a:solidFill>
              </a:rPr>
              <a:t>Highest level treatment planning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FFEC0A"/>
                </a:solidFill>
              </a:rPr>
              <a:t>Adaptive algorithms </a:t>
            </a:r>
            <a:r>
              <a:rPr lang="en-US" sz="1800" dirty="0" smtClean="0">
                <a:solidFill>
                  <a:srgbClr val="FFEC0A"/>
                </a:solidFill>
              </a:rPr>
              <a:t>including all </a:t>
            </a:r>
            <a:r>
              <a:rPr lang="en-US" sz="1800" dirty="0">
                <a:solidFill>
                  <a:srgbClr val="FFEC0A"/>
                </a:solidFill>
              </a:rPr>
              <a:t>items above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FFEC0A"/>
                </a:solidFill>
              </a:rPr>
              <a:t>Very rapid and exact dose delivery (</a:t>
            </a:r>
            <a:r>
              <a:rPr lang="en-US" sz="1800" dirty="0" smtClean="0">
                <a:solidFill>
                  <a:srgbClr val="FFEC0A"/>
                </a:solidFill>
              </a:rPr>
              <a:t>repainting</a:t>
            </a:r>
            <a:r>
              <a:rPr lang="en-US" sz="1800" dirty="0">
                <a:solidFill>
                  <a:srgbClr val="FFEC0A"/>
                </a:solidFill>
              </a:rPr>
              <a:t>, tracking)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FFEC0A"/>
                </a:solidFill>
              </a:rPr>
              <a:t>Reliable simulation tools (and fast !!)</a:t>
            </a:r>
          </a:p>
          <a:p>
            <a:pPr marL="285750" indent="-285750">
              <a:buFont typeface="Wingdings" charset="2"/>
              <a:buChar char="ü"/>
            </a:pPr>
            <a:r>
              <a:rPr lang="is-IS" sz="1800" dirty="0" smtClean="0">
                <a:solidFill>
                  <a:srgbClr val="FFEC0A"/>
                </a:solidFill>
              </a:rPr>
              <a:t>…</a:t>
            </a:r>
            <a:endParaRPr lang="en-US" sz="1800" dirty="0">
              <a:solidFill>
                <a:srgbClr val="FFEC0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0" y="908720"/>
            <a:ext cx="90364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•High </a:t>
            </a:r>
            <a:r>
              <a:rPr lang="en-US" sz="1800" dirty="0">
                <a:solidFill>
                  <a:srgbClr val="FFFFFF"/>
                </a:solidFill>
              </a:rPr>
              <a:t>quality clinical data for high level evidence</a:t>
            </a:r>
          </a:p>
          <a:p>
            <a:r>
              <a:rPr lang="en-US" sz="1800" dirty="0">
                <a:solidFill>
                  <a:srgbClr val="FFFFFF"/>
                </a:solidFill>
              </a:rPr>
              <a:t>•Health economic assessments; global epidemiological assessments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•Improved clinical research structures, including IT</a:t>
            </a:r>
          </a:p>
          <a:p>
            <a:r>
              <a:rPr lang="en-US" sz="1800" dirty="0">
                <a:solidFill>
                  <a:srgbClr val="FFFFFF"/>
                </a:solidFill>
              </a:rPr>
              <a:t>•Radiobiological core data (e.g. RBE)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•Integration into precision medicine era (e.g. biomarkers, combined modality effects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•Range </a:t>
            </a:r>
            <a:r>
              <a:rPr lang="en-US" sz="1800" dirty="0">
                <a:solidFill>
                  <a:srgbClr val="FFFFFF"/>
                </a:solidFill>
              </a:rPr>
              <a:t>uncertainty </a:t>
            </a:r>
            <a:r>
              <a:rPr lang="en-US" sz="1800" dirty="0" smtClean="0">
                <a:solidFill>
                  <a:srgbClr val="FFFFFF"/>
                </a:solidFill>
              </a:rPr>
              <a:t>reduced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•Control </a:t>
            </a:r>
            <a:r>
              <a:rPr lang="en-US" sz="1800" dirty="0">
                <a:solidFill>
                  <a:srgbClr val="FFFFFF"/>
                </a:solidFill>
              </a:rPr>
              <a:t>of </a:t>
            </a:r>
            <a:r>
              <a:rPr lang="en-US" sz="1800" dirty="0" smtClean="0">
                <a:solidFill>
                  <a:srgbClr val="FFFFFF"/>
                </a:solidFill>
              </a:rPr>
              <a:t>organ motion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smtClean="0">
                <a:solidFill>
                  <a:srgbClr val="FFFFFF"/>
                </a:solidFill>
              </a:rPr>
              <a:t>of anatomic </a:t>
            </a:r>
            <a:r>
              <a:rPr lang="en-US" sz="1800" dirty="0">
                <a:solidFill>
                  <a:srgbClr val="FFFFFF"/>
                </a:solidFill>
              </a:rPr>
              <a:t>changes during treatment</a:t>
            </a:r>
            <a:r>
              <a:rPr lang="en-US" sz="1800" dirty="0" smtClean="0">
                <a:solidFill>
                  <a:srgbClr val="FFFFFF"/>
                </a:solidFill>
              </a:rPr>
              <a:t>, of biological </a:t>
            </a:r>
            <a:r>
              <a:rPr lang="en-US" sz="1800" dirty="0">
                <a:solidFill>
                  <a:srgbClr val="FFFFFF"/>
                </a:solidFill>
              </a:rPr>
              <a:t>changes during treatment</a:t>
            </a:r>
          </a:p>
          <a:p>
            <a:r>
              <a:rPr lang="en-US" sz="1800" dirty="0">
                <a:solidFill>
                  <a:srgbClr val="FFFFFF"/>
                </a:solidFill>
              </a:rPr>
              <a:t>•Full </a:t>
            </a:r>
            <a:r>
              <a:rPr lang="en-US" sz="1800" dirty="0" smtClean="0">
                <a:solidFill>
                  <a:srgbClr val="FFFFFF"/>
                </a:solidFill>
              </a:rPr>
              <a:t>image guided adaptive RT equipment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•</a:t>
            </a:r>
            <a:r>
              <a:rPr lang="en-US" sz="1800" dirty="0">
                <a:solidFill>
                  <a:srgbClr val="FFFFFF"/>
                </a:solidFill>
              </a:rPr>
              <a:t>Lower cost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5076056" y="3501008"/>
            <a:ext cx="576064" cy="720080"/>
          </a:xfrm>
          <a:prstGeom prst="downArrow">
            <a:avLst>
              <a:gd name="adj1" fmla="val 37752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5445224"/>
            <a:ext cx="246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6E2E3"/>
                </a:solidFill>
              </a:rPr>
              <a:t>Hardware + Software</a:t>
            </a:r>
            <a:endParaRPr lang="en-US" sz="1800" dirty="0">
              <a:solidFill>
                <a:srgbClr val="F6E2E3"/>
              </a:solidFill>
            </a:endParaRPr>
          </a:p>
        </p:txBody>
      </p:sp>
      <p:pic>
        <p:nvPicPr>
          <p:cNvPr id="8" name="Picture 16"/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3501008"/>
            <a:ext cx="1105909" cy="62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6176" y="3212976"/>
            <a:ext cx="1355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EC0A"/>
                </a:solidFill>
              </a:rPr>
              <a:t>M. Baumann</a:t>
            </a:r>
            <a:endParaRPr lang="en-US" sz="1600" dirty="0">
              <a:solidFill>
                <a:srgbClr val="FFE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7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425515" cy="1292631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contribue</a:t>
            </a:r>
            <a:r>
              <a:rPr lang="en-US" dirty="0" smtClean="0"/>
              <a:t> of physics to particle therapy development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492896"/>
            <a:ext cx="6362700" cy="10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5" y="3645024"/>
            <a:ext cx="8784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paradigmatic case of a topic in between research and actual clinical practice, </a:t>
            </a:r>
            <a:r>
              <a:rPr lang="en-US" sz="2000" dirty="0" smtClean="0">
                <a:solidFill>
                  <a:srgbClr val="00FFFF"/>
                </a:solidFill>
              </a:rPr>
              <a:t>where the contribution coming from physicists remains fundamental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5273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FF00"/>
                </a:solidFill>
              </a:rPr>
              <a:t>There is still  a significant fraction of people in the clinical community who consider </a:t>
            </a:r>
            <a:r>
              <a:rPr lang="en-US" sz="2000" dirty="0" err="1" smtClean="0">
                <a:solidFill>
                  <a:srgbClr val="FFFF00"/>
                </a:solidFill>
              </a:rPr>
              <a:t>hadrontherapy</a:t>
            </a:r>
            <a:r>
              <a:rPr lang="en-US" sz="2000" dirty="0" smtClean="0">
                <a:solidFill>
                  <a:srgbClr val="FFFF00"/>
                </a:solidFill>
              </a:rPr>
              <a:t> (ion therapy) </a:t>
            </a:r>
            <a:r>
              <a:rPr lang="en-US" sz="2000" dirty="0" smtClean="0">
                <a:solidFill>
                  <a:srgbClr val="00FFFF"/>
                </a:solidFill>
              </a:rPr>
              <a:t>too complicate, too expensive, not able to reach in practice the expected high level of precision, not yet in the realm of evidence-based medicine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581128"/>
            <a:ext cx="70567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EC0A"/>
                </a:solidFill>
              </a:rPr>
              <a:t>Physics </a:t>
            </a:r>
            <a:r>
              <a:rPr lang="en-US" sz="3200" dirty="0" err="1" smtClean="0">
                <a:solidFill>
                  <a:srgbClr val="FFEC0A"/>
                </a:solidFill>
              </a:rPr>
              <a:t>modelling</a:t>
            </a:r>
            <a:endParaRPr lang="en-US" sz="3200" dirty="0" smtClean="0">
              <a:solidFill>
                <a:srgbClr val="FFEC0A"/>
              </a:solidFill>
            </a:endParaRPr>
          </a:p>
          <a:p>
            <a:r>
              <a:rPr lang="en-US" sz="3200" dirty="0" smtClean="0">
                <a:solidFill>
                  <a:srgbClr val="FFEC0A"/>
                </a:solidFill>
              </a:rPr>
              <a:t>Nuclear Fragmentation</a:t>
            </a:r>
          </a:p>
          <a:p>
            <a:r>
              <a:rPr lang="en-US" sz="3200" dirty="0" smtClean="0">
                <a:solidFill>
                  <a:srgbClr val="FFEC0A"/>
                </a:solidFill>
              </a:rPr>
              <a:t>Range and Dose Monitoring</a:t>
            </a:r>
          </a:p>
          <a:p>
            <a:endParaRPr lang="en-US" sz="3200" dirty="0">
              <a:solidFill>
                <a:srgbClr val="FFE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70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GSI-Zukunft1">
  <a:themeElements>
    <a:clrScheme name="GSI-Zukunf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I-Zukunft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CC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CC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SI-Zukunf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31431</TotalTime>
  <Words>4964</Words>
  <Application>Microsoft Macintosh PowerPoint</Application>
  <PresentationFormat>On-screen Show (4:3)</PresentationFormat>
  <Paragraphs>683</Paragraphs>
  <Slides>61</Slides>
  <Notes>60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7" baseType="lpstr">
      <vt:lpstr>70_Soaring</vt:lpstr>
      <vt:lpstr>1_PresentationLoad</vt:lpstr>
      <vt:lpstr>7_Soaring</vt:lpstr>
      <vt:lpstr>2_PresentationLoad</vt:lpstr>
      <vt:lpstr>3_PresentationLoad</vt:lpstr>
      <vt:lpstr>4_PresentationLoad</vt:lpstr>
      <vt:lpstr>1_GSI-Zukunft1</vt:lpstr>
      <vt:lpstr>5_PresentationLoad</vt:lpstr>
      <vt:lpstr>6_PresentationLoad</vt:lpstr>
      <vt:lpstr>7_PresentationLoad</vt:lpstr>
      <vt:lpstr>8_PresentationLoad</vt:lpstr>
      <vt:lpstr>9_PresentationLoad</vt:lpstr>
      <vt:lpstr>10_PresentationLoad</vt:lpstr>
      <vt:lpstr>11_PresentationLoad</vt:lpstr>
      <vt:lpstr>4_Office Theme</vt:lpstr>
      <vt:lpstr>Equation</vt:lpstr>
      <vt:lpstr>PowerPoint Presentation</vt:lpstr>
      <vt:lpstr>Cancer and radiotherapy</vt:lpstr>
      <vt:lpstr>Rationale of Charged Particle Therapy</vt:lpstr>
      <vt:lpstr>Radio Biological Effectiveness (RBE) and Oxygen Enhancement Ratio (OER)</vt:lpstr>
      <vt:lpstr>Nuclear projectiles in Particle Therapy today</vt:lpstr>
      <vt:lpstr>Patient Statistics 2014 (www.ptcog.ch)</vt:lpstr>
      <vt:lpstr>TCP vs NTCP</vt:lpstr>
      <vt:lpstr>What clinicians ask today</vt:lpstr>
      <vt:lpstr>The contribue of physics to particle therapy development</vt:lpstr>
      <vt:lpstr>Physics of the Bragg Peak</vt:lpstr>
      <vt:lpstr>PowerPoint Presentation</vt:lpstr>
      <vt:lpstr>Why reliable MC is important in Particle Therapy </vt:lpstr>
      <vt:lpstr>Recent thin target, Double Diff Cross Section C-C measurements</vt:lpstr>
      <vt:lpstr>Nuclear Fragmentation: C-C interactions at 95 MeV/u (Ganil) and comparison to MC</vt:lpstr>
      <vt:lpstr>C-C @ 50 MeV/u (Ganil)</vt:lpstr>
      <vt:lpstr>Some steps in hadron and nucleus interactions modelling</vt:lpstr>
      <vt:lpstr>Nucleus-Nucleus interactions at energies useful for Particle Therapy</vt:lpstr>
      <vt:lpstr>Radiobiology</vt:lpstr>
      <vt:lpstr>Proton Therapy: can target fragmentation contribute to a variable RBE? </vt:lpstr>
      <vt:lpstr>Warning: nuclear interaction may change RBE in the normal tissue</vt:lpstr>
      <vt:lpstr>p scattering on Brain tissue @200 MeV</vt:lpstr>
      <vt:lpstr>Inverse kinematic strategy </vt:lpstr>
      <vt:lpstr>A possible new target fragmentation Experiment</vt:lpstr>
      <vt:lpstr>Aachen experiment</vt:lpstr>
      <vt:lpstr>Other possible future experiments about fragmentation</vt:lpstr>
      <vt:lpstr>The need for in-vivo monitoring of particle therapy</vt:lpstr>
      <vt:lpstr>Uncertainties related to particle range</vt:lpstr>
      <vt:lpstr>Help from Nuclear Physics: exploiting secondary products</vt:lpstr>
      <vt:lpstr>Correlation between β+ activity and dose</vt:lpstr>
      <vt:lpstr>PowerPoint Presentation</vt:lpstr>
      <vt:lpstr>Towards real in-beam measurement</vt:lpstr>
      <vt:lpstr>MC predictions and available data</vt:lpstr>
      <vt:lpstr>“prompt” de-excitation γ’s</vt:lpstr>
      <vt:lpstr>MC prediction of de-excitationγ’s</vt:lpstr>
      <vt:lpstr>Knife-edge-slit camera by IBA</vt:lpstr>
      <vt:lpstr>The Gamma camera:  detector and electronics</vt:lpstr>
      <vt:lpstr>Experimental Validation</vt:lpstr>
      <vt:lpstr>How many particles/fragments out of a patient?</vt:lpstr>
      <vt:lpstr>First Exp. Test at large angle with 12C ions</vt:lpstr>
      <vt:lpstr>New ion beams proposed for therapy</vt:lpstr>
      <vt:lpstr>New test at Heidelberg with He, C and O beams: Prompt γ and Charged particles Detection</vt:lpstr>
      <vt:lpstr>Prompt 𝛾 fluxes (total absorption of primary in target)</vt:lpstr>
      <vt:lpstr>Charged particle production at large angle</vt:lpstr>
      <vt:lpstr>Charged Particle Production and BP monitoring</vt:lpstr>
      <vt:lpstr>Ekin of secondary protons in 16O runs</vt:lpstr>
      <vt:lpstr>detecting inhomogeneities with charged particles</vt:lpstr>
      <vt:lpstr>PowerPoint Presentation</vt:lpstr>
      <vt:lpstr>The INSIDE PET System</vt:lpstr>
      <vt:lpstr>PowerPoint Presentation</vt:lpstr>
      <vt:lpstr>PowerPoint Presentation</vt:lpstr>
      <vt:lpstr>The INSIDE charge Profiler</vt:lpstr>
      <vt:lpstr>INSIDE Dose Profiler</vt:lpstr>
      <vt:lpstr>Estimated no. of protons detected at ~60o as a function of energy in a single fraction</vt:lpstr>
      <vt:lpstr>EMPATHY project</vt:lpstr>
      <vt:lpstr>EMPATHY challenge</vt:lpstr>
      <vt:lpstr>PT, secondary cancers, pediatric tumors </vt:lpstr>
      <vt:lpstr>PowerPoint Presentation</vt:lpstr>
      <vt:lpstr>PowerPoint Presentation</vt:lpstr>
      <vt:lpstr>Initial performance study</vt:lpstr>
      <vt:lpstr>Conclusions</vt:lpstr>
      <vt:lpstr>PowerPoint Presentation</vt:lpstr>
    </vt:vector>
  </TitlesOfParts>
  <Manager/>
  <Company>INFN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Battistoni_LNF2016</dc:title>
  <dc:subject>Charged Particle Therapy and Nuclear Physics</dc:subject>
  <dc:creator>Giuseppe Battistoni</dc:creator>
  <cp:keywords/>
  <dc:description/>
  <cp:lastModifiedBy>Giuseppe Battistoni</cp:lastModifiedBy>
  <cp:revision>2231</cp:revision>
  <cp:lastPrinted>2002-02-07T16:18:53Z</cp:lastPrinted>
  <dcterms:created xsi:type="dcterms:W3CDTF">2002-01-25T15:08:38Z</dcterms:created>
  <dcterms:modified xsi:type="dcterms:W3CDTF">2016-03-10T13:35:05Z</dcterms:modified>
  <cp:category/>
</cp:coreProperties>
</file>