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0" r:id="rId4"/>
    <p:sldId id="258" r:id="rId5"/>
    <p:sldId id="259" r:id="rId6"/>
    <p:sldId id="263" r:id="rId7"/>
    <p:sldId id="264" r:id="rId8"/>
    <p:sldId id="265" r:id="rId9"/>
    <p:sldId id="261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92" d="100"/>
          <a:sy n="92" d="100"/>
        </p:scale>
        <p:origin x="-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369FCB-FCE6-9142-BE68-2F4E63238549}" type="datetimeFigureOut">
              <a:rPr lang="en-US" smtClean="0"/>
              <a:t>09/02/16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FB61E-7494-984F-B6E0-FB4CDBA912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65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C320E-BF40-1F45-A695-9F71B914AA8F}" type="datetimeFigureOut">
              <a:rPr lang="en-US" smtClean="0"/>
              <a:t>09/02/16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2E4BF-4E03-6544-B81A-23BD3903C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408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8C33-F1AD-D447-A8B3-1C80F220D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4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8C33-F1AD-D447-A8B3-1C80F220D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761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8C33-F1AD-D447-A8B3-1C80F220D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28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8C33-F1AD-D447-A8B3-1C80F220D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00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8C33-F1AD-D447-A8B3-1C80F220D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48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8C33-F1AD-D447-A8B3-1C80F220D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5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8C33-F1AD-D447-A8B3-1C80F220D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33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8C33-F1AD-D447-A8B3-1C80F220D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10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8C33-F1AD-D447-A8B3-1C80F220D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95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8C33-F1AD-D447-A8B3-1C80F220D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82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758C33-F1AD-D447-A8B3-1C80F220D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474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6313"/>
            <a:ext cx="8229600" cy="5175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55688"/>
            <a:ext cx="8229600" cy="5170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Marco Meschini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58C33-F1AD-D447-A8B3-1C80F220DD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88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0000FF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rgbClr val="0000FF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rgbClr val="0000FF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rgbClr val="0000F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Appunti</a:t>
            </a:r>
            <a:r>
              <a:rPr lang="en-US" dirty="0" smtClean="0"/>
              <a:t> per </a:t>
            </a:r>
            <a:r>
              <a:rPr lang="en-US" dirty="0" err="1" smtClean="0"/>
              <a:t>il</a:t>
            </a:r>
            <a:r>
              <a:rPr lang="en-US" dirty="0" smtClean="0"/>
              <a:t> layout Active Edge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Alberto,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Gian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Franco, Marco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9 Feb 2016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Cose</a:t>
            </a:r>
            <a:r>
              <a:rPr lang="en-US" dirty="0" smtClean="0"/>
              <a:t> </a:t>
            </a:r>
            <a:r>
              <a:rPr lang="en-US" dirty="0" err="1" smtClean="0"/>
              <a:t>mancanti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Layout openings e metal ROC4sens</a:t>
            </a:r>
          </a:p>
          <a:p>
            <a:r>
              <a:rPr lang="en-US" dirty="0" smtClean="0"/>
              <a:t>Layout openings e metal RD53A</a:t>
            </a:r>
          </a:p>
          <a:p>
            <a:r>
              <a:rPr lang="en-US" dirty="0" err="1" smtClean="0"/>
              <a:t>contatti</a:t>
            </a:r>
            <a:r>
              <a:rPr lang="en-US" dirty="0" smtClean="0"/>
              <a:t> </a:t>
            </a:r>
            <a:r>
              <a:rPr lang="en-US" dirty="0" err="1" smtClean="0"/>
              <a:t>fuori</a:t>
            </a:r>
            <a:r>
              <a:rPr lang="en-US" dirty="0" smtClean="0"/>
              <a:t> </a:t>
            </a:r>
            <a:r>
              <a:rPr lang="en-US" dirty="0" err="1" smtClean="0"/>
              <a:t>dell’area</a:t>
            </a:r>
            <a:r>
              <a:rPr lang="en-US" dirty="0" smtClean="0"/>
              <a:t> </a:t>
            </a:r>
            <a:r>
              <a:rPr lang="en-US" dirty="0" err="1" smtClean="0"/>
              <a:t>attiva</a:t>
            </a:r>
            <a:r>
              <a:rPr lang="en-US" dirty="0" smtClean="0"/>
              <a:t> pixel? </a:t>
            </a:r>
            <a:r>
              <a:rPr lang="en-US" dirty="0" err="1"/>
              <a:t>G</a:t>
            </a:r>
            <a:r>
              <a:rPr lang="en-US" dirty="0" err="1" smtClean="0"/>
              <a:t>nd</a:t>
            </a:r>
            <a:r>
              <a:rPr lang="en-US" dirty="0" smtClean="0"/>
              <a:t>? GR? </a:t>
            </a:r>
          </a:p>
          <a:p>
            <a:pPr lvl="1"/>
            <a:r>
              <a:rPr lang="en-US" dirty="0" err="1" smtClean="0"/>
              <a:t>Ci</a:t>
            </a:r>
            <a:r>
              <a:rPr lang="en-US" dirty="0" smtClean="0"/>
              <a:t> </a:t>
            </a:r>
            <a:r>
              <a:rPr lang="en-US" dirty="0" err="1" smtClean="0"/>
              <a:t>servono</a:t>
            </a:r>
            <a:r>
              <a:rPr lang="en-US" dirty="0" smtClean="0"/>
              <a:t>? </a:t>
            </a:r>
            <a:r>
              <a:rPr lang="en-US" dirty="0" smtClean="0">
                <a:sym typeface="Wingdings"/>
              </a:rPr>
              <a:t> input a RD53. </a:t>
            </a:r>
            <a:r>
              <a:rPr lang="en-US" dirty="0" err="1" smtClean="0"/>
              <a:t>Ci</a:t>
            </a:r>
            <a:r>
              <a:rPr lang="en-US" dirty="0" smtClean="0"/>
              <a:t> </a:t>
            </a:r>
            <a:r>
              <a:rPr lang="en-US" dirty="0" err="1" smtClean="0"/>
              <a:t>saranno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67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Questioni</a:t>
            </a:r>
            <a:r>
              <a:rPr lang="en-US" dirty="0" smtClean="0"/>
              <a:t> di 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</a:t>
            </a:r>
            <a:r>
              <a:rPr lang="en-US" dirty="0" err="1" smtClean="0"/>
              <a:t>roblemi</a:t>
            </a:r>
            <a:r>
              <a:rPr lang="en-US" dirty="0" smtClean="0"/>
              <a:t> </a:t>
            </a:r>
            <a:r>
              <a:rPr lang="en-US" dirty="0" err="1" smtClean="0"/>
              <a:t>generali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ridurre</a:t>
            </a:r>
            <a:r>
              <a:rPr lang="en-US" dirty="0" smtClean="0"/>
              <a:t> le </a:t>
            </a:r>
            <a:r>
              <a:rPr lang="en-US" dirty="0" err="1" smtClean="0"/>
              <a:t>varianti</a:t>
            </a:r>
            <a:r>
              <a:rPr lang="en-US" dirty="0" smtClean="0"/>
              <a:t> </a:t>
            </a:r>
            <a:r>
              <a:rPr lang="en-US" dirty="0" err="1" smtClean="0"/>
              <a:t>altrimenti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test </a:t>
            </a:r>
            <a:r>
              <a:rPr lang="en-US" dirty="0" err="1" smtClean="0"/>
              <a:t>diventa</a:t>
            </a:r>
            <a:r>
              <a:rPr lang="en-US" dirty="0" smtClean="0"/>
              <a:t> </a:t>
            </a:r>
            <a:r>
              <a:rPr lang="en-US" dirty="0" err="1" smtClean="0"/>
              <a:t>impossibile</a:t>
            </a:r>
            <a:endParaRPr lang="en-US" dirty="0" smtClean="0"/>
          </a:p>
          <a:p>
            <a:pPr lvl="1"/>
            <a:r>
              <a:rPr lang="en-US" dirty="0" err="1" smtClean="0"/>
              <a:t>avere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molteplicita</a:t>
            </a:r>
            <a:r>
              <a:rPr lang="en-US" dirty="0" smtClean="0"/>
              <a:t>’ di </a:t>
            </a:r>
            <a:r>
              <a:rPr lang="en-US" dirty="0" err="1" smtClean="0"/>
              <a:t>sensori</a:t>
            </a:r>
            <a:r>
              <a:rPr lang="en-US" dirty="0" smtClean="0"/>
              <a:t> </a:t>
            </a:r>
            <a:r>
              <a:rPr lang="en-US" dirty="0" err="1" smtClean="0"/>
              <a:t>identici</a:t>
            </a:r>
            <a:r>
              <a:rPr lang="en-US" dirty="0" smtClean="0"/>
              <a:t> </a:t>
            </a:r>
            <a:r>
              <a:rPr lang="en-US" dirty="0" err="1" smtClean="0"/>
              <a:t>bassa</a:t>
            </a:r>
            <a:r>
              <a:rPr lang="en-US" dirty="0" smtClean="0"/>
              <a:t>, ma tale da </a:t>
            </a:r>
            <a:r>
              <a:rPr lang="en-US" dirty="0" err="1" smtClean="0"/>
              <a:t>rendere</a:t>
            </a:r>
            <a:r>
              <a:rPr lang="en-US" dirty="0" smtClean="0"/>
              <a:t> </a:t>
            </a:r>
            <a:r>
              <a:rPr lang="en-US" dirty="0" err="1" smtClean="0"/>
              <a:t>possibile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test in </a:t>
            </a:r>
            <a:r>
              <a:rPr lang="en-US" dirty="0" err="1" smtClean="0"/>
              <a:t>caso</a:t>
            </a:r>
            <a:r>
              <a:rPr lang="en-US" dirty="0" smtClean="0"/>
              <a:t> di </a:t>
            </a:r>
            <a:r>
              <a:rPr lang="en-US" dirty="0" err="1" smtClean="0"/>
              <a:t>malfunzionamento</a:t>
            </a:r>
            <a:r>
              <a:rPr lang="en-US" dirty="0" smtClean="0"/>
              <a:t> di un </a:t>
            </a:r>
            <a:r>
              <a:rPr lang="en-US" dirty="0" err="1" smtClean="0"/>
              <a:t>singolo</a:t>
            </a:r>
            <a:r>
              <a:rPr lang="en-US" dirty="0" smtClean="0"/>
              <a:t> device o wafer</a:t>
            </a:r>
          </a:p>
          <a:p>
            <a:pPr lvl="1"/>
            <a:r>
              <a:rPr lang="en-US" dirty="0" smtClean="0"/>
              <a:t>Fare flip chip da </a:t>
            </a:r>
            <a:r>
              <a:rPr lang="en-US" dirty="0" err="1" smtClean="0"/>
              <a:t>tutti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wafer e’ </a:t>
            </a:r>
            <a:r>
              <a:rPr lang="en-US" dirty="0" err="1" smtClean="0"/>
              <a:t>troppo</a:t>
            </a:r>
            <a:r>
              <a:rPr lang="en-US" dirty="0" smtClean="0"/>
              <a:t> </a:t>
            </a:r>
            <a:r>
              <a:rPr lang="en-US" dirty="0" err="1" smtClean="0"/>
              <a:t>costoso</a:t>
            </a:r>
            <a:endParaRPr lang="en-US" dirty="0" smtClean="0"/>
          </a:p>
          <a:p>
            <a:r>
              <a:rPr lang="en-US" dirty="0" err="1" smtClean="0"/>
              <a:t>Stabilire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limiti</a:t>
            </a:r>
            <a:r>
              <a:rPr lang="en-US" dirty="0" smtClean="0"/>
              <a:t> </a:t>
            </a:r>
            <a:r>
              <a:rPr lang="en-US" dirty="0" err="1" smtClean="0"/>
              <a:t>minimi</a:t>
            </a:r>
            <a:r>
              <a:rPr lang="en-US" dirty="0" smtClean="0"/>
              <a:t> (</a:t>
            </a:r>
            <a:r>
              <a:rPr lang="en-US" dirty="0" err="1" smtClean="0"/>
              <a:t>misura</a:t>
            </a:r>
            <a:r>
              <a:rPr lang="en-US" dirty="0" smtClean="0"/>
              <a:t>) del </a:t>
            </a:r>
            <a:r>
              <a:rPr lang="en-US" dirty="0" err="1" smtClean="0"/>
              <a:t>singolo</a:t>
            </a:r>
            <a:r>
              <a:rPr lang="en-US" dirty="0" smtClean="0"/>
              <a:t> </a:t>
            </a:r>
            <a:r>
              <a:rPr lang="en-US" dirty="0" err="1" smtClean="0"/>
              <a:t>impianto</a:t>
            </a:r>
            <a:r>
              <a:rPr lang="en-US" dirty="0" smtClean="0"/>
              <a:t> o layer</a:t>
            </a:r>
          </a:p>
          <a:p>
            <a:pPr lvl="1"/>
            <a:r>
              <a:rPr lang="en-US" dirty="0" err="1" smtClean="0"/>
              <a:t>regola</a:t>
            </a:r>
            <a:r>
              <a:rPr lang="en-US" dirty="0" smtClean="0"/>
              <a:t> 3+5+3 um? </a:t>
            </a:r>
            <a:r>
              <a:rPr lang="en-US" dirty="0" err="1" smtClean="0"/>
              <a:t>impianto</a:t>
            </a:r>
            <a:r>
              <a:rPr lang="en-US" dirty="0" smtClean="0"/>
              <a:t> </a:t>
            </a:r>
            <a:r>
              <a:rPr lang="en-US" dirty="0" err="1" smtClean="0"/>
              <a:t>minimo</a:t>
            </a:r>
            <a:r>
              <a:rPr lang="en-US" dirty="0" smtClean="0"/>
              <a:t> 5um e 3um sui </a:t>
            </a:r>
            <a:r>
              <a:rPr lang="en-US" dirty="0" err="1" smtClean="0"/>
              <a:t>lati</a:t>
            </a:r>
            <a:r>
              <a:rPr lang="en-US" dirty="0" smtClean="0"/>
              <a:t> per </a:t>
            </a:r>
            <a:r>
              <a:rPr lang="en-US" dirty="0" err="1" smtClean="0"/>
              <a:t>evitare</a:t>
            </a:r>
            <a:r>
              <a:rPr lang="en-US" dirty="0" smtClean="0"/>
              <a:t> </a:t>
            </a:r>
            <a:r>
              <a:rPr lang="en-US" dirty="0" err="1" smtClean="0"/>
              <a:t>errori</a:t>
            </a:r>
            <a:r>
              <a:rPr lang="en-US" dirty="0" smtClean="0"/>
              <a:t> o </a:t>
            </a:r>
            <a:r>
              <a:rPr lang="en-US" dirty="0" err="1" smtClean="0"/>
              <a:t>sovrapposizioni</a:t>
            </a:r>
            <a:r>
              <a:rPr lang="en-US" dirty="0" smtClean="0"/>
              <a:t> non volute </a:t>
            </a:r>
          </a:p>
          <a:p>
            <a:r>
              <a:rPr lang="en-US" dirty="0" err="1" smtClean="0"/>
              <a:t>Necessario</a:t>
            </a:r>
            <a:r>
              <a:rPr lang="en-US" dirty="0" smtClean="0"/>
              <a:t> </a:t>
            </a:r>
            <a:r>
              <a:rPr lang="en-US" dirty="0" err="1" smtClean="0"/>
              <a:t>avere</a:t>
            </a:r>
            <a:r>
              <a:rPr lang="en-US" dirty="0" smtClean="0"/>
              <a:t> Temp Metal per </a:t>
            </a:r>
            <a:r>
              <a:rPr lang="en-US" dirty="0" err="1" smtClean="0"/>
              <a:t>i</a:t>
            </a:r>
            <a:r>
              <a:rPr lang="en-US" dirty="0" smtClean="0"/>
              <a:t> test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sensori</a:t>
            </a:r>
            <a:r>
              <a:rPr lang="en-US" dirty="0" smtClean="0"/>
              <a:t> </a:t>
            </a:r>
            <a:r>
              <a:rPr lang="en-US" dirty="0" err="1" smtClean="0"/>
              <a:t>senza</a:t>
            </a:r>
            <a:r>
              <a:rPr lang="en-US" dirty="0" smtClean="0"/>
              <a:t> PT</a:t>
            </a:r>
          </a:p>
          <a:p>
            <a:pPr lvl="1"/>
            <a:r>
              <a:rPr lang="en-US" dirty="0" smtClean="0"/>
              <a:t>serve fare test </a:t>
            </a:r>
            <a:r>
              <a:rPr lang="en-US" dirty="0" err="1" smtClean="0"/>
              <a:t>oltre</a:t>
            </a:r>
            <a:r>
              <a:rPr lang="en-US" dirty="0" smtClean="0"/>
              <a:t> 100V a FBK</a:t>
            </a:r>
          </a:p>
          <a:p>
            <a:pPr lvl="1"/>
            <a:r>
              <a:rPr lang="en-US" dirty="0" smtClean="0"/>
              <a:t>come fare per </a:t>
            </a:r>
            <a:r>
              <a:rPr lang="en-US" dirty="0" err="1" smtClean="0"/>
              <a:t>i</a:t>
            </a:r>
            <a:r>
              <a:rPr lang="en-US" dirty="0" smtClean="0"/>
              <a:t> test in lab? </a:t>
            </a:r>
            <a:r>
              <a:rPr lang="en-US" dirty="0" err="1" smtClean="0"/>
              <a:t>lasciare</a:t>
            </a:r>
            <a:r>
              <a:rPr lang="en-US" dirty="0" smtClean="0"/>
              <a:t> temp metal? </a:t>
            </a:r>
            <a:r>
              <a:rPr lang="en-US" dirty="0" err="1" smtClean="0"/>
              <a:t>sacrificare</a:t>
            </a:r>
            <a:r>
              <a:rPr lang="en-US" dirty="0" smtClean="0"/>
              <a:t> wafer?</a:t>
            </a:r>
          </a:p>
          <a:p>
            <a:r>
              <a:rPr lang="en-US" dirty="0" err="1" smtClean="0"/>
              <a:t>Mettere</a:t>
            </a:r>
            <a:r>
              <a:rPr lang="en-US" dirty="0" smtClean="0"/>
              <a:t> </a:t>
            </a:r>
            <a:r>
              <a:rPr lang="en-US" dirty="0" err="1" smtClean="0"/>
              <a:t>molti</a:t>
            </a:r>
            <a:r>
              <a:rPr lang="en-US" dirty="0" smtClean="0"/>
              <a:t> contacts </a:t>
            </a:r>
            <a:r>
              <a:rPr lang="en-US" dirty="0" err="1" smtClean="0"/>
              <a:t>tra</a:t>
            </a:r>
            <a:r>
              <a:rPr lang="en-US" dirty="0" smtClean="0"/>
              <a:t> metal e n+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048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Opzioni</a:t>
            </a:r>
            <a:r>
              <a:rPr lang="en-US" dirty="0" smtClean="0"/>
              <a:t> da </a:t>
            </a:r>
            <a:r>
              <a:rPr lang="en-US" dirty="0" err="1" smtClean="0"/>
              <a:t>mettere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layout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Studio AE sui “</a:t>
            </a:r>
            <a:r>
              <a:rPr lang="en-US" dirty="0" err="1" smtClean="0"/>
              <a:t>classici</a:t>
            </a:r>
            <a:r>
              <a:rPr lang="en-US" dirty="0" smtClean="0"/>
              <a:t>”: con </a:t>
            </a:r>
            <a:r>
              <a:rPr lang="en-US" dirty="0" err="1" smtClean="0"/>
              <a:t>il</a:t>
            </a:r>
            <a:r>
              <a:rPr lang="en-US" dirty="0" smtClean="0"/>
              <a:t> readout PSI (e FEI4?) 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sensori</a:t>
            </a:r>
            <a:r>
              <a:rPr lang="en-US" dirty="0" smtClean="0"/>
              <a:t> standard e </a:t>
            </a:r>
            <a:r>
              <a:rPr lang="en-US" dirty="0" err="1" smtClean="0"/>
              <a:t>eventualmente</a:t>
            </a:r>
            <a:r>
              <a:rPr lang="en-US" dirty="0" smtClean="0"/>
              <a:t> con grid adapter</a:t>
            </a:r>
          </a:p>
          <a:p>
            <a:r>
              <a:rPr lang="en-US" dirty="0" err="1"/>
              <a:t>D</a:t>
            </a:r>
            <a:r>
              <a:rPr lang="en-US" dirty="0" err="1" smtClean="0"/>
              <a:t>efinire</a:t>
            </a:r>
            <a:r>
              <a:rPr lang="en-US" dirty="0" smtClean="0"/>
              <a:t> </a:t>
            </a:r>
            <a:r>
              <a:rPr lang="en-US" dirty="0" err="1" smtClean="0"/>
              <a:t>qual</a:t>
            </a:r>
            <a:r>
              <a:rPr lang="en-US" dirty="0" smtClean="0"/>
              <a:t> e’ </a:t>
            </a:r>
            <a:r>
              <a:rPr lang="en-US" dirty="0" err="1" smtClean="0"/>
              <a:t>l’adapter</a:t>
            </a:r>
            <a:r>
              <a:rPr lang="en-US" dirty="0" smtClean="0"/>
              <a:t> “</a:t>
            </a:r>
            <a:r>
              <a:rPr lang="en-US" dirty="0" err="1" smtClean="0"/>
              <a:t>ottimale</a:t>
            </a:r>
            <a:r>
              <a:rPr lang="en-US" dirty="0" smtClean="0"/>
              <a:t>”, non </a:t>
            </a:r>
            <a:r>
              <a:rPr lang="en-US" dirty="0" err="1" smtClean="0"/>
              <a:t>potendo</a:t>
            </a:r>
            <a:r>
              <a:rPr lang="en-US" dirty="0" smtClean="0"/>
              <a:t> fare </a:t>
            </a:r>
            <a:r>
              <a:rPr lang="en-US" dirty="0" err="1" smtClean="0"/>
              <a:t>troppe</a:t>
            </a:r>
            <a:r>
              <a:rPr lang="en-US" dirty="0" smtClean="0"/>
              <a:t> </a:t>
            </a:r>
            <a:r>
              <a:rPr lang="en-US" dirty="0" err="1" smtClean="0"/>
              <a:t>versioni</a:t>
            </a:r>
            <a:r>
              <a:rPr lang="en-US" dirty="0" smtClean="0"/>
              <a:t> </a:t>
            </a:r>
            <a:r>
              <a:rPr lang="en-US" dirty="0" err="1" smtClean="0"/>
              <a:t>differenti</a:t>
            </a:r>
            <a:endParaRPr lang="en-US" dirty="0" smtClean="0"/>
          </a:p>
          <a:p>
            <a:r>
              <a:rPr lang="en-US" dirty="0" err="1"/>
              <a:t>M</a:t>
            </a:r>
            <a:r>
              <a:rPr lang="en-US" dirty="0" err="1" smtClean="0"/>
              <a:t>ettere</a:t>
            </a:r>
            <a:r>
              <a:rPr lang="en-US" dirty="0" smtClean="0"/>
              <a:t> pixel </a:t>
            </a:r>
            <a:r>
              <a:rPr lang="en-US" dirty="0" err="1" smtClean="0"/>
              <a:t>senza</a:t>
            </a:r>
            <a:r>
              <a:rPr lang="en-US" dirty="0" smtClean="0"/>
              <a:t> Punch Through, specie per pitch </a:t>
            </a:r>
            <a:r>
              <a:rPr lang="en-US" dirty="0" err="1" smtClean="0"/>
              <a:t>piccoli</a:t>
            </a:r>
            <a:endParaRPr lang="en-US" dirty="0" smtClean="0"/>
          </a:p>
          <a:p>
            <a:pPr lvl="1"/>
            <a:r>
              <a:rPr lang="en-US" dirty="0" err="1" smtClean="0"/>
              <a:t>privilegiare</a:t>
            </a:r>
            <a:r>
              <a:rPr lang="en-US" dirty="0" smtClean="0"/>
              <a:t> </a:t>
            </a:r>
            <a:r>
              <a:rPr lang="en-US" dirty="0" err="1" smtClean="0"/>
              <a:t>sensori</a:t>
            </a:r>
            <a:r>
              <a:rPr lang="en-US" dirty="0" smtClean="0"/>
              <a:t> </a:t>
            </a:r>
            <a:r>
              <a:rPr lang="en-US" dirty="0" err="1" smtClean="0"/>
              <a:t>senza</a:t>
            </a:r>
            <a:r>
              <a:rPr lang="en-US" dirty="0" smtClean="0"/>
              <a:t> PT? </a:t>
            </a:r>
            <a:r>
              <a:rPr lang="en-US" dirty="0" err="1" smtClean="0"/>
              <a:t>quanti</a:t>
            </a:r>
            <a:r>
              <a:rPr lang="en-US" dirty="0" smtClean="0"/>
              <a:t> con PT?</a:t>
            </a:r>
          </a:p>
          <a:p>
            <a:r>
              <a:rPr lang="en-US" dirty="0" err="1" smtClean="0"/>
              <a:t>Studiare</a:t>
            </a:r>
            <a:r>
              <a:rPr lang="en-US" dirty="0" smtClean="0"/>
              <a:t> sui PSI </a:t>
            </a:r>
            <a:r>
              <a:rPr lang="en-US" dirty="0" err="1" smtClean="0"/>
              <a:t>casi</a:t>
            </a:r>
            <a:r>
              <a:rPr lang="en-US" dirty="0" smtClean="0"/>
              <a:t> “al </a:t>
            </a:r>
            <a:r>
              <a:rPr lang="en-US" dirty="0" err="1" smtClean="0"/>
              <a:t>limite</a:t>
            </a:r>
            <a:r>
              <a:rPr lang="en-US" dirty="0" smtClean="0"/>
              <a:t>”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geometria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riproducano</a:t>
            </a:r>
            <a:r>
              <a:rPr lang="en-US" dirty="0"/>
              <a:t> </a:t>
            </a:r>
            <a:r>
              <a:rPr lang="en-US" dirty="0" smtClean="0"/>
              <a:t>la </a:t>
            </a:r>
            <a:r>
              <a:rPr lang="en-US" dirty="0" err="1" smtClean="0"/>
              <a:t>situazione</a:t>
            </a:r>
            <a:r>
              <a:rPr lang="en-US" dirty="0" smtClean="0"/>
              <a:t> di pixel da 25x100um come </a:t>
            </a:r>
            <a:r>
              <a:rPr lang="en-US" dirty="0" err="1" smtClean="0"/>
              <a:t>impianti</a:t>
            </a:r>
            <a:r>
              <a:rPr lang="en-US" dirty="0" smtClean="0"/>
              <a:t>, metal </a:t>
            </a:r>
            <a:r>
              <a:rPr lang="en-US" dirty="0" err="1" smtClean="0"/>
              <a:t>ecc</a:t>
            </a:r>
            <a:r>
              <a:rPr lang="en-US" dirty="0" smtClean="0"/>
              <a:t>.</a:t>
            </a:r>
          </a:p>
          <a:p>
            <a:r>
              <a:rPr lang="en-US" dirty="0" smtClean="0"/>
              <a:t>Metal Overhang solo </a:t>
            </a:r>
            <a:r>
              <a:rPr lang="en-US" dirty="0" err="1" smtClean="0"/>
              <a:t>nei</a:t>
            </a:r>
            <a:r>
              <a:rPr lang="en-US" dirty="0" smtClean="0"/>
              <a:t> </a:t>
            </a:r>
            <a:r>
              <a:rPr lang="en-US" dirty="0" err="1" smtClean="0"/>
              <a:t>classici</a:t>
            </a:r>
            <a:r>
              <a:rPr lang="en-US" dirty="0" smtClean="0"/>
              <a:t>, </a:t>
            </a:r>
            <a:r>
              <a:rPr lang="en-US" dirty="0" err="1" smtClean="0"/>
              <a:t>nei</a:t>
            </a:r>
            <a:r>
              <a:rPr lang="en-US" dirty="0" smtClean="0"/>
              <a:t> </a:t>
            </a:r>
            <a:r>
              <a:rPr lang="en-US" dirty="0" err="1" smtClean="0"/>
              <a:t>piccoli</a:t>
            </a:r>
            <a:r>
              <a:rPr lang="en-US" dirty="0" smtClean="0"/>
              <a:t> </a:t>
            </a:r>
            <a:r>
              <a:rPr lang="en-US" dirty="0" err="1" smtClean="0"/>
              <a:t>Underhang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112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dimensioni</a:t>
            </a:r>
            <a:r>
              <a:rPr lang="en-US" dirty="0" smtClean="0"/>
              <a:t>? 5um? 10um?</a:t>
            </a:r>
          </a:p>
          <a:p>
            <a:pPr lvl="1"/>
            <a:r>
              <a:rPr lang="en-US" dirty="0" smtClean="0"/>
              <a:t>da </a:t>
            </a:r>
            <a:r>
              <a:rPr lang="en-US" dirty="0" err="1" smtClean="0"/>
              <a:t>verificare</a:t>
            </a:r>
            <a:r>
              <a:rPr lang="en-US" dirty="0" smtClean="0"/>
              <a:t>: </a:t>
            </a:r>
          </a:p>
          <a:p>
            <a:pPr lvl="2"/>
            <a:r>
              <a:rPr lang="en-US" dirty="0" err="1" smtClean="0"/>
              <a:t>distanza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le trench = 10-15um </a:t>
            </a:r>
          </a:p>
          <a:p>
            <a:pPr lvl="2"/>
            <a:r>
              <a:rPr lang="en-US" dirty="0" err="1" smtClean="0"/>
              <a:t>distanza</a:t>
            </a:r>
            <a:r>
              <a:rPr lang="en-US" dirty="0" smtClean="0"/>
              <a:t> </a:t>
            </a:r>
            <a:r>
              <a:rPr lang="en-US" dirty="0" err="1" smtClean="0"/>
              <a:t>ultima</a:t>
            </a:r>
            <a:r>
              <a:rPr lang="en-US" dirty="0" smtClean="0"/>
              <a:t> trench – </a:t>
            </a:r>
            <a:r>
              <a:rPr lang="en-US" dirty="0" err="1" smtClean="0"/>
              <a:t>linea</a:t>
            </a:r>
            <a:r>
              <a:rPr lang="en-US" dirty="0" smtClean="0"/>
              <a:t> di </a:t>
            </a:r>
            <a:r>
              <a:rPr lang="en-US" dirty="0" err="1" smtClean="0"/>
              <a:t>taglio</a:t>
            </a:r>
            <a:r>
              <a:rPr lang="en-US" dirty="0" smtClean="0"/>
              <a:t> = 28um </a:t>
            </a:r>
            <a:r>
              <a:rPr lang="en-US" dirty="0" err="1" smtClean="0"/>
              <a:t>dopo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taglio</a:t>
            </a:r>
            <a:endParaRPr lang="en-US" dirty="0" smtClean="0"/>
          </a:p>
          <a:p>
            <a:r>
              <a:rPr lang="en-US" dirty="0" err="1" smtClean="0"/>
              <a:t>Mettere</a:t>
            </a:r>
            <a:r>
              <a:rPr lang="en-US" dirty="0" smtClean="0"/>
              <a:t> trench Dashed and staggered</a:t>
            </a:r>
          </a:p>
          <a:p>
            <a:pPr lvl="1"/>
            <a:r>
              <a:rPr lang="en-US" dirty="0" smtClean="0"/>
              <a:t>trench </a:t>
            </a:r>
            <a:r>
              <a:rPr lang="en-US" dirty="0" err="1" smtClean="0"/>
              <a:t>riempite</a:t>
            </a:r>
            <a:r>
              <a:rPr lang="en-US" dirty="0" smtClean="0"/>
              <a:t> di poly e non-continue: </a:t>
            </a:r>
            <a:r>
              <a:rPr lang="en-US" dirty="0" err="1" smtClean="0"/>
              <a:t>risolve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r>
              <a:rPr lang="en-US" dirty="0" smtClean="0"/>
              <a:t> </a:t>
            </a:r>
            <a:r>
              <a:rPr lang="en-US" dirty="0" err="1" smtClean="0"/>
              <a:t>assottigliamento</a:t>
            </a:r>
            <a:r>
              <a:rPr lang="en-US" dirty="0" smtClean="0"/>
              <a:t> wafer </a:t>
            </a:r>
            <a:r>
              <a:rPr lang="en-US" dirty="0" err="1" smtClean="0"/>
              <a:t>senza</a:t>
            </a:r>
            <a:r>
              <a:rPr lang="en-US" dirty="0" smtClean="0"/>
              <a:t> </a:t>
            </a:r>
            <a:r>
              <a:rPr lang="en-US" dirty="0" err="1" smtClean="0"/>
              <a:t>rischi</a:t>
            </a:r>
            <a:r>
              <a:rPr lang="en-US" dirty="0" smtClean="0"/>
              <a:t> di </a:t>
            </a:r>
            <a:r>
              <a:rPr lang="en-US" dirty="0" err="1" smtClean="0"/>
              <a:t>spezzare</a:t>
            </a:r>
            <a:r>
              <a:rPr lang="en-US" dirty="0" smtClean="0"/>
              <a:t> </a:t>
            </a:r>
            <a:r>
              <a:rPr lang="en-US" dirty="0" err="1" smtClean="0"/>
              <a:t>tutto</a:t>
            </a:r>
            <a:endParaRPr lang="en-US" dirty="0" smtClean="0"/>
          </a:p>
          <a:p>
            <a:r>
              <a:rPr lang="en-US" dirty="0" smtClean="0"/>
              <a:t>Trench </a:t>
            </a:r>
            <a:r>
              <a:rPr lang="en-US" dirty="0" err="1" smtClean="0"/>
              <a:t>ossidate</a:t>
            </a:r>
            <a:r>
              <a:rPr lang="en-US" dirty="0" smtClean="0"/>
              <a:t> o no?</a:t>
            </a:r>
          </a:p>
          <a:p>
            <a:r>
              <a:rPr lang="en-US" dirty="0" smtClean="0"/>
              <a:t>Non </a:t>
            </a:r>
            <a:r>
              <a:rPr lang="en-US" dirty="0" err="1" smtClean="0"/>
              <a:t>mettere</a:t>
            </a:r>
            <a:r>
              <a:rPr lang="en-US" dirty="0" smtClean="0"/>
              <a:t> trench continua </a:t>
            </a:r>
            <a:r>
              <a:rPr lang="en-US" dirty="0" err="1" smtClean="0"/>
              <a:t>perche</a:t>
            </a:r>
            <a:r>
              <a:rPr lang="en-US" dirty="0" smtClean="0"/>
              <a:t>’ </a:t>
            </a:r>
            <a:r>
              <a:rPr lang="en-US" dirty="0" err="1" smtClean="0"/>
              <a:t>incompatibile</a:t>
            </a:r>
            <a:r>
              <a:rPr lang="en-US" dirty="0" smtClean="0"/>
              <a:t> con dashed </a:t>
            </a:r>
            <a:r>
              <a:rPr lang="en-US" dirty="0" err="1" smtClean="0"/>
              <a:t>nel</a:t>
            </a:r>
            <a:r>
              <a:rPr lang="en-US" dirty="0" smtClean="0"/>
              <a:t> </a:t>
            </a:r>
            <a:r>
              <a:rPr lang="en-US" dirty="0" err="1" smtClean="0"/>
              <a:t>processo</a:t>
            </a:r>
            <a:r>
              <a:rPr lang="en-US" dirty="0" smtClean="0"/>
              <a:t>, tempi </a:t>
            </a:r>
            <a:r>
              <a:rPr lang="en-US" dirty="0" err="1" smtClean="0"/>
              <a:t>attacco</a:t>
            </a:r>
            <a:r>
              <a:rPr lang="en-US" dirty="0" smtClean="0"/>
              <a:t> </a:t>
            </a:r>
            <a:r>
              <a:rPr lang="en-US" dirty="0" err="1" smtClean="0"/>
              <a:t>diversi</a:t>
            </a:r>
            <a:r>
              <a:rPr lang="en-US" dirty="0" smtClean="0"/>
              <a:t> </a:t>
            </a:r>
          </a:p>
          <a:p>
            <a:r>
              <a:rPr lang="en-US" dirty="0" err="1"/>
              <a:t>D</a:t>
            </a:r>
            <a:r>
              <a:rPr lang="en-US" dirty="0" err="1" smtClean="0"/>
              <a:t>istanze</a:t>
            </a:r>
            <a:r>
              <a:rPr lang="en-US" dirty="0" smtClean="0"/>
              <a:t> in micron </a:t>
            </a:r>
            <a:r>
              <a:rPr lang="en-US" dirty="0" err="1" smtClean="0"/>
              <a:t>dall'ultimo</a:t>
            </a:r>
            <a:r>
              <a:rPr lang="en-US" dirty="0" smtClean="0"/>
              <a:t> </a:t>
            </a:r>
            <a:r>
              <a:rPr lang="en-US" dirty="0" err="1" smtClean="0"/>
              <a:t>impianto</a:t>
            </a:r>
            <a:r>
              <a:rPr lang="en-US" dirty="0" smtClean="0"/>
              <a:t> (implant or gr):</a:t>
            </a:r>
          </a:p>
          <a:p>
            <a:pPr lvl="1"/>
            <a:r>
              <a:rPr lang="en-US" dirty="0" smtClean="0"/>
              <a:t>40um e 80 um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altre</a:t>
            </a:r>
            <a:r>
              <a:rPr lang="en-US" dirty="0" smtClean="0"/>
              <a:t> </a:t>
            </a:r>
            <a:r>
              <a:rPr lang="en-US" dirty="0" err="1" smtClean="0"/>
              <a:t>opzioni</a:t>
            </a:r>
            <a:r>
              <a:rPr lang="en-US" dirty="0" smtClean="0"/>
              <a:t>? </a:t>
            </a:r>
            <a:r>
              <a:rPr lang="en-US" dirty="0" err="1" smtClean="0"/>
              <a:t>rischiose</a:t>
            </a:r>
            <a:r>
              <a:rPr lang="en-US" dirty="0" smtClean="0"/>
              <a:t> e </a:t>
            </a:r>
            <a:r>
              <a:rPr lang="en-US" dirty="0" err="1" smtClean="0"/>
              <a:t>troppe</a:t>
            </a:r>
            <a:r>
              <a:rPr lang="en-US" dirty="0" smtClean="0"/>
              <a:t> </a:t>
            </a:r>
            <a:r>
              <a:rPr lang="en-US" dirty="0" err="1" smtClean="0"/>
              <a:t>varianti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25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 spray e P stop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 spray </a:t>
            </a:r>
            <a:r>
              <a:rPr lang="en-US" dirty="0" err="1" smtClean="0"/>
              <a:t>medio</a:t>
            </a:r>
            <a:r>
              <a:rPr lang="en-US" dirty="0" smtClean="0"/>
              <a:t> 2E12 ?</a:t>
            </a:r>
          </a:p>
          <a:p>
            <a:r>
              <a:rPr lang="en-US" dirty="0" smtClean="0"/>
              <a:t>Non </a:t>
            </a:r>
            <a:r>
              <a:rPr lang="en-US" dirty="0" err="1" smtClean="0"/>
              <a:t>mettere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p-stop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GR, </a:t>
            </a:r>
            <a:r>
              <a:rPr lang="en-US" dirty="0" err="1" smtClean="0"/>
              <a:t>tranne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in 2-3 </a:t>
            </a:r>
            <a:r>
              <a:rPr lang="en-US" dirty="0" err="1" smtClean="0"/>
              <a:t>sensori</a:t>
            </a:r>
            <a:r>
              <a:rPr lang="en-US" dirty="0" smtClean="0"/>
              <a:t> </a:t>
            </a:r>
            <a:r>
              <a:rPr lang="en-US" dirty="0" err="1" smtClean="0"/>
              <a:t>classici</a:t>
            </a:r>
            <a:r>
              <a:rPr lang="en-US" dirty="0" smtClean="0"/>
              <a:t> PSI per </a:t>
            </a:r>
            <a:r>
              <a:rPr lang="en-US" dirty="0" err="1" smtClean="0"/>
              <a:t>verifica</a:t>
            </a:r>
            <a:r>
              <a:rPr lang="en-US" dirty="0" smtClean="0"/>
              <a:t> V_BD </a:t>
            </a:r>
            <a:r>
              <a:rPr lang="en-US" dirty="0" err="1" smtClean="0"/>
              <a:t>vs</a:t>
            </a:r>
            <a:r>
              <a:rPr lang="en-US" dirty="0" smtClean="0"/>
              <a:t> GR: </a:t>
            </a:r>
            <a:r>
              <a:rPr lang="en-US" dirty="0" err="1" smtClean="0"/>
              <a:t>questa</a:t>
            </a:r>
            <a:r>
              <a:rPr lang="en-US" dirty="0" smtClean="0"/>
              <a:t> </a:t>
            </a:r>
            <a:r>
              <a:rPr lang="en-US" dirty="0" err="1" smtClean="0"/>
              <a:t>opzione</a:t>
            </a:r>
            <a:r>
              <a:rPr lang="en-US" dirty="0" smtClean="0"/>
              <a:t> e’ </a:t>
            </a:r>
            <a:r>
              <a:rPr lang="en-US" dirty="0" err="1" smtClean="0"/>
              <a:t>mancata</a:t>
            </a:r>
            <a:r>
              <a:rPr lang="en-US" dirty="0" smtClean="0"/>
              <a:t> </a:t>
            </a:r>
            <a:r>
              <a:rPr lang="en-US" dirty="0" err="1" smtClean="0"/>
              <a:t>nel</a:t>
            </a:r>
            <a:r>
              <a:rPr lang="en-US" dirty="0" smtClean="0"/>
              <a:t> batch planar </a:t>
            </a:r>
          </a:p>
          <a:p>
            <a:r>
              <a:rPr lang="en-US" dirty="0" err="1" smtClean="0"/>
              <a:t>Mettere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p-stop </a:t>
            </a:r>
          </a:p>
          <a:p>
            <a:pPr lvl="1"/>
            <a:r>
              <a:rPr lang="en-US" dirty="0" smtClean="0"/>
              <a:t>in </a:t>
            </a:r>
            <a:r>
              <a:rPr lang="en-US" dirty="0" err="1" smtClean="0"/>
              <a:t>qualche</a:t>
            </a:r>
            <a:r>
              <a:rPr lang="en-US" dirty="0" smtClean="0"/>
              <a:t> </a:t>
            </a:r>
            <a:r>
              <a:rPr lang="en-US" dirty="0" err="1" smtClean="0"/>
              <a:t>sensore</a:t>
            </a:r>
            <a:r>
              <a:rPr lang="en-US" dirty="0" smtClean="0"/>
              <a:t> con pitch “</a:t>
            </a:r>
            <a:r>
              <a:rPr lang="en-US" dirty="0" err="1" smtClean="0"/>
              <a:t>grande</a:t>
            </a:r>
            <a:r>
              <a:rPr lang="en-US" dirty="0" smtClean="0"/>
              <a:t>” e </a:t>
            </a:r>
            <a:r>
              <a:rPr lang="en-US" dirty="0" err="1" smtClean="0"/>
              <a:t>lettura</a:t>
            </a:r>
            <a:r>
              <a:rPr lang="en-US" dirty="0" smtClean="0"/>
              <a:t> standard</a:t>
            </a:r>
          </a:p>
          <a:p>
            <a:pPr lvl="1"/>
            <a:r>
              <a:rPr lang="en-US" dirty="0" err="1" smtClean="0"/>
              <a:t>nei</a:t>
            </a:r>
            <a:r>
              <a:rPr lang="en-US" dirty="0" smtClean="0"/>
              <a:t> 50x50 con </a:t>
            </a:r>
            <a:r>
              <a:rPr lang="en-US" dirty="0" err="1" smtClean="0"/>
              <a:t>lettura</a:t>
            </a:r>
            <a:r>
              <a:rPr lang="en-US" dirty="0" smtClean="0"/>
              <a:t> PSI/FEI4 ?</a:t>
            </a:r>
          </a:p>
          <a:p>
            <a:pPr lvl="1"/>
            <a:r>
              <a:rPr lang="en-US" dirty="0" err="1" smtClean="0"/>
              <a:t>forse</a:t>
            </a:r>
            <a:r>
              <a:rPr lang="en-US" dirty="0" smtClean="0"/>
              <a:t> </a:t>
            </a:r>
            <a:r>
              <a:rPr lang="en-US" dirty="0" err="1" smtClean="0"/>
              <a:t>nei</a:t>
            </a:r>
            <a:r>
              <a:rPr lang="en-US" dirty="0" smtClean="0"/>
              <a:t> 25x100 </a:t>
            </a:r>
            <a:r>
              <a:rPr lang="en-US" dirty="0" err="1" smtClean="0"/>
              <a:t>troppo</a:t>
            </a:r>
            <a:r>
              <a:rPr lang="en-US" dirty="0" smtClean="0"/>
              <a:t> </a:t>
            </a:r>
            <a:r>
              <a:rPr lang="en-US" dirty="0" err="1" smtClean="0"/>
              <a:t>rischioso</a:t>
            </a:r>
            <a:endParaRPr lang="en-US" dirty="0" smtClean="0"/>
          </a:p>
          <a:p>
            <a:r>
              <a:rPr lang="en-US" dirty="0" smtClean="0"/>
              <a:t>Nota </a:t>
            </a:r>
            <a:r>
              <a:rPr lang="en-US" dirty="0" err="1" smtClean="0"/>
              <a:t>importante</a:t>
            </a:r>
            <a:r>
              <a:rPr lang="en-US" dirty="0" smtClean="0"/>
              <a:t>: </a:t>
            </a:r>
            <a:r>
              <a:rPr lang="en-US" dirty="0" err="1" smtClean="0"/>
              <a:t>nei</a:t>
            </a:r>
            <a:r>
              <a:rPr lang="en-US" dirty="0" smtClean="0"/>
              <a:t> </a:t>
            </a:r>
            <a:r>
              <a:rPr lang="en-US" dirty="0" err="1" smtClean="0"/>
              <a:t>planari</a:t>
            </a:r>
            <a:r>
              <a:rPr lang="en-US" dirty="0" smtClean="0"/>
              <a:t> </a:t>
            </a:r>
            <a:r>
              <a:rPr lang="en-US" dirty="0" err="1" smtClean="0"/>
              <a:t>abbiamo</a:t>
            </a:r>
            <a:r>
              <a:rPr lang="en-US" dirty="0" smtClean="0"/>
              <a:t> </a:t>
            </a:r>
            <a:r>
              <a:rPr lang="en-US" dirty="0" err="1" smtClean="0"/>
              <a:t>cornici</a:t>
            </a:r>
            <a:r>
              <a:rPr lang="en-US" dirty="0" smtClean="0"/>
              <a:t> p-stop = 1mm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tutti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sensori</a:t>
            </a:r>
            <a:r>
              <a:rPr lang="en-US" dirty="0" smtClean="0"/>
              <a:t> (</a:t>
            </a:r>
            <a:r>
              <a:rPr lang="en-US" dirty="0" err="1" smtClean="0"/>
              <a:t>linee</a:t>
            </a:r>
            <a:r>
              <a:rPr lang="en-US" dirty="0" smtClean="0"/>
              <a:t> di </a:t>
            </a:r>
            <a:r>
              <a:rPr lang="en-US" dirty="0" err="1" smtClean="0"/>
              <a:t>taglio</a:t>
            </a:r>
            <a:r>
              <a:rPr lang="en-US" dirty="0" smtClean="0"/>
              <a:t>). </a:t>
            </a:r>
            <a:r>
              <a:rPr lang="en-US" dirty="0" err="1" smtClean="0"/>
              <a:t>Puo</a:t>
            </a:r>
            <a:r>
              <a:rPr lang="en-US" dirty="0" smtClean="0"/>
              <a:t>’ </a:t>
            </a:r>
            <a:r>
              <a:rPr lang="en-US" dirty="0" err="1" smtClean="0"/>
              <a:t>essere</a:t>
            </a:r>
            <a:r>
              <a:rPr lang="en-US" dirty="0" smtClean="0"/>
              <a:t> un </a:t>
            </a:r>
            <a:r>
              <a:rPr lang="en-US" dirty="0" err="1" smtClean="0"/>
              <a:t>motivo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buona</a:t>
            </a:r>
            <a:r>
              <a:rPr lang="en-US" dirty="0" smtClean="0"/>
              <a:t> </a:t>
            </a:r>
            <a:r>
              <a:rPr lang="en-US" dirty="0" err="1" smtClean="0"/>
              <a:t>riuscita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planari</a:t>
            </a:r>
            <a:r>
              <a:rPr lang="en-US" dirty="0" smtClean="0"/>
              <a:t>? </a:t>
            </a:r>
          </a:p>
          <a:p>
            <a:pPr lvl="1"/>
            <a:r>
              <a:rPr lang="en-US" dirty="0" err="1" smtClean="0"/>
              <a:t>mettere</a:t>
            </a:r>
            <a:r>
              <a:rPr lang="en-US" dirty="0" smtClean="0"/>
              <a:t> </a:t>
            </a:r>
            <a:r>
              <a:rPr lang="en-US" dirty="0" err="1" smtClean="0"/>
              <a:t>sensori</a:t>
            </a:r>
            <a:r>
              <a:rPr lang="en-US" dirty="0" smtClean="0"/>
              <a:t> con e </a:t>
            </a:r>
            <a:r>
              <a:rPr lang="en-US" dirty="0" err="1" smtClean="0"/>
              <a:t>senza</a:t>
            </a:r>
            <a:r>
              <a:rPr lang="en-US" dirty="0" smtClean="0"/>
              <a:t> cornice p-stop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228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Guard 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GR no p-stop</a:t>
            </a:r>
          </a:p>
          <a:p>
            <a:r>
              <a:rPr lang="en-US" dirty="0" smtClean="0"/>
              <a:t>3 GR no p-stop</a:t>
            </a:r>
          </a:p>
          <a:p>
            <a:r>
              <a:rPr lang="en-US" dirty="0" smtClean="0"/>
              <a:t>3 GR con p-stop in </a:t>
            </a:r>
            <a:r>
              <a:rPr lang="en-US" dirty="0" err="1" smtClean="0"/>
              <a:t>pochi</a:t>
            </a:r>
            <a:r>
              <a:rPr lang="en-US" dirty="0" smtClean="0"/>
              <a:t> </a:t>
            </a:r>
            <a:r>
              <a:rPr lang="en-US" dirty="0" err="1" smtClean="0"/>
              <a:t>sensori</a:t>
            </a:r>
            <a:endParaRPr lang="en-US" dirty="0" smtClean="0"/>
          </a:p>
          <a:p>
            <a:pPr lvl="1"/>
            <a:r>
              <a:rPr lang="en-US" dirty="0" err="1" smtClean="0"/>
              <a:t>nei</a:t>
            </a:r>
            <a:r>
              <a:rPr lang="en-US" dirty="0" smtClean="0"/>
              <a:t> 3 </a:t>
            </a:r>
            <a:r>
              <a:rPr lang="en-US" dirty="0" err="1" smtClean="0"/>
              <a:t>casi</a:t>
            </a:r>
            <a:r>
              <a:rPr lang="en-US" dirty="0" smtClean="0"/>
              <a:t> </a:t>
            </a:r>
            <a:r>
              <a:rPr lang="en-US" dirty="0" err="1" smtClean="0"/>
              <a:t>sopra</a:t>
            </a:r>
            <a:r>
              <a:rPr lang="en-US" dirty="0" smtClean="0"/>
              <a:t> la </a:t>
            </a:r>
            <a:r>
              <a:rPr lang="en-US" dirty="0" err="1" smtClean="0"/>
              <a:t>situazione</a:t>
            </a:r>
            <a:r>
              <a:rPr lang="en-US" dirty="0" smtClean="0"/>
              <a:t> e’ </a:t>
            </a:r>
            <a:r>
              <a:rPr lang="en-US" dirty="0" err="1" smtClean="0"/>
              <a:t>diversa</a:t>
            </a:r>
            <a:r>
              <a:rPr lang="en-US" dirty="0" smtClean="0"/>
              <a:t> se PT o no-PT</a:t>
            </a:r>
          </a:p>
          <a:p>
            <a:r>
              <a:rPr lang="en-US" dirty="0" smtClean="0"/>
              <a:t>PSI46-Active edge-no-bias-ring: </a:t>
            </a:r>
            <a:r>
              <a:rPr lang="en-US" dirty="0" err="1" smtClean="0"/>
              <a:t>i</a:t>
            </a:r>
            <a:r>
              <a:rPr lang="en-US" dirty="0" smtClean="0"/>
              <a:t> pixel </a:t>
            </a:r>
            <a:r>
              <a:rPr lang="en-US" dirty="0" err="1" smtClean="0"/>
              <a:t>vedono</a:t>
            </a:r>
            <a:r>
              <a:rPr lang="en-US" dirty="0" smtClean="0"/>
              <a:t> </a:t>
            </a:r>
            <a:r>
              <a:rPr lang="en-US" dirty="0" err="1" smtClean="0"/>
              <a:t>direttamente</a:t>
            </a:r>
            <a:r>
              <a:rPr lang="en-US" dirty="0" smtClean="0"/>
              <a:t> la trench </a:t>
            </a:r>
          </a:p>
          <a:p>
            <a:r>
              <a:rPr lang="en-US" dirty="0" smtClean="0"/>
              <a:t>PSI-46-Slim edge-bias-ring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945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Tabelle</a:t>
            </a:r>
            <a:r>
              <a:rPr lang="en-US" dirty="0" smtClean="0"/>
              <a:t> </a:t>
            </a:r>
            <a:r>
              <a:rPr lang="en-US" dirty="0" err="1" smtClean="0"/>
              <a:t>AlbertoMarco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566" y="776214"/>
            <a:ext cx="8229600" cy="65958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Senza</a:t>
            </a:r>
            <a:r>
              <a:rPr lang="en-US" dirty="0" smtClean="0"/>
              <a:t> trench</a:t>
            </a:r>
            <a:r>
              <a:rPr lang="en-US" dirty="0"/>
              <a:t>:</a:t>
            </a:r>
            <a:r>
              <a:rPr lang="en-US" dirty="0" smtClean="0"/>
              <a:t> RD53A e ROC4sens, </a:t>
            </a:r>
            <a:r>
              <a:rPr lang="en-US" dirty="0" err="1" smtClean="0"/>
              <a:t>bassa</a:t>
            </a:r>
            <a:r>
              <a:rPr lang="en-US" dirty="0" smtClean="0"/>
              <a:t> </a:t>
            </a:r>
            <a:r>
              <a:rPr lang="en-US" dirty="0" err="1" smtClean="0"/>
              <a:t>molteplicita</a:t>
            </a:r>
            <a:r>
              <a:rPr lang="en-US" dirty="0" smtClean="0"/>
              <a:t>’. </a:t>
            </a:r>
          </a:p>
          <a:p>
            <a:pPr lvl="1"/>
            <a:r>
              <a:rPr lang="en-US" dirty="0" smtClean="0"/>
              <a:t>No FCP130? Uno solo se </a:t>
            </a:r>
            <a:r>
              <a:rPr lang="en-US" dirty="0" err="1" smtClean="0"/>
              <a:t>avanza</a:t>
            </a:r>
            <a:r>
              <a:rPr lang="en-US" dirty="0" smtClean="0"/>
              <a:t> area?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672347"/>
          <a:ext cx="8229600" cy="3737144"/>
        </p:xfrm>
        <a:graphic>
          <a:graphicData uri="http://schemas.openxmlformats.org/drawingml/2006/table">
            <a:tbl>
              <a:tblPr/>
              <a:tblGrid>
                <a:gridCol w="2248086"/>
                <a:gridCol w="873140"/>
                <a:gridCol w="893213"/>
                <a:gridCol w="1425126"/>
                <a:gridCol w="1425126"/>
                <a:gridCol w="1364909"/>
              </a:tblGrid>
              <a:tr h="2207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NO-trench-standard edge  </a:t>
                      </a: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ROC4sens - 1 gr (PD1)</a:t>
                      </a: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25x100 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50x50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7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PT/4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PT/4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1444"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 = -2</a:t>
                      </a: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no-PT, Temp. Met.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no-PT, Temp. Met.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1444"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 = +3 </a:t>
                      </a: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no-PT, Temp. Met.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no-PT, Temp. Met.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72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7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RD53A - 1 gr (PD1) </a:t>
                      </a: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25x100 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50x50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2729"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 = -2</a:t>
                      </a: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PT/4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PT/4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5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no-PT, Temp. Met.</a:t>
                      </a: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 = -2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 = +3 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75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72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PSI46dig - 1 gr (PD1)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25X100 psi46dig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50x50 psi46dig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PSI46dig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02729"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 = -2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no-PT, Temp. Met.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no-PT, Temp. Met.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02729">
                <a:tc>
                  <a:txBody>
                    <a:bodyPr/>
                    <a:lstStyle/>
                    <a:p>
                      <a:pPr algn="r" fontAlgn="ctr"/>
                      <a:r>
                        <a:rPr lang="pt-BR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 = +3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no-PT, Temp. Met.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no-PT, Temp. Met.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40144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PSI46dig - 1 gr;  no p+ implant in periphery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PSI46dig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027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FCP130</a:t>
                      </a: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3826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Tabelle</a:t>
            </a:r>
            <a:r>
              <a:rPr lang="en-US" dirty="0" smtClean="0"/>
              <a:t> </a:t>
            </a:r>
            <a:r>
              <a:rPr lang="en-US" dirty="0" err="1" smtClean="0"/>
              <a:t>AlbertoMarco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566" y="776214"/>
            <a:ext cx="8229600" cy="659583"/>
          </a:xfrm>
        </p:spPr>
        <p:txBody>
          <a:bodyPr>
            <a:normAutofit/>
          </a:bodyPr>
          <a:lstStyle/>
          <a:p>
            <a:r>
              <a:rPr lang="en-US" dirty="0" smtClean="0"/>
              <a:t>Con trench, chip PSI, atlas da </a:t>
            </a:r>
            <a:r>
              <a:rPr lang="en-US" dirty="0" err="1" smtClean="0"/>
              <a:t>riempire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693752"/>
              </p:ext>
            </p:extLst>
          </p:nvPr>
        </p:nvGraphicFramePr>
        <p:xfrm>
          <a:off x="127780" y="1427065"/>
          <a:ext cx="8886799" cy="4122840"/>
        </p:xfrm>
        <a:graphic>
          <a:graphicData uri="http://schemas.openxmlformats.org/drawingml/2006/table">
            <a:tbl>
              <a:tblPr/>
              <a:tblGrid>
                <a:gridCol w="2427614"/>
                <a:gridCol w="942867"/>
                <a:gridCol w="964543"/>
                <a:gridCol w="1538934"/>
                <a:gridCol w="1538934"/>
                <a:gridCol w="1473907"/>
              </a:tblGrid>
              <a:tr h="2426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Trench</a:t>
                      </a:r>
                    </a:p>
                  </a:txBody>
                  <a:tcPr marL="10036" marR="10036" marT="1003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588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PSI-46-Slim edge-bias-ring + gr</a:t>
                      </a: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D.f.f.i.=40:  1 gr  (PD) </a:t>
                      </a: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PSI46dig-PD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D.f.f.i.=40:  3 gr (PDB* Atlas gr) </a:t>
                      </a: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PSI46dig-PD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446430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D.f.f.i.=40:  3 gr (PDB* Atlas gr); no p+implant-in periphery </a:t>
                      </a: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PSI46dig-PD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D.f.f.i. =80;  1 gr (PD)</a:t>
                      </a: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PSI46dig-PD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D.f.f.i. = distance from first implant (gr or pixel)</a:t>
                      </a: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PSI46-Active edge-no-bias-ring</a:t>
                      </a: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D.f.f.i.=40 </a:t>
                      </a: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25X100 psi46dig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50x50 psi46dig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PSI46dig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D.f.f.i.=80 </a:t>
                      </a: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25X100 psi46dig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50x50 psi46dig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PSI46dig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D.f.f.i.=120 </a:t>
                      </a: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25X100 psi46dig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50x50 psi46dig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PSI46dig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ATLAS Slim Edge</a:t>
                      </a: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D.f.f.i.=40:  1 gr  (PD) </a:t>
                      </a: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Fe-I4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D.f.f.i. =80;  1 gr (PD)</a:t>
                      </a: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Fe-I4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28729">
                <a:tc>
                  <a:txBody>
                    <a:bodyPr/>
                    <a:lstStyle/>
                    <a:p>
                      <a:pPr algn="r" fontAlgn="b"/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D.f.f.i. =80;  1 gr (PD)</a:t>
                      </a: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0036" marR="10036" marT="100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Fe-I4</a:t>
                      </a:r>
                    </a:p>
                  </a:txBody>
                  <a:tcPr marL="10036" marR="10036" marT="100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749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MOLTEPLICITA’, VARIANTI,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5688"/>
            <a:ext cx="8229600" cy="1294647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Doppietti</a:t>
            </a:r>
            <a:r>
              <a:rPr lang="en-US" dirty="0" smtClean="0"/>
              <a:t> per </a:t>
            </a:r>
            <a:r>
              <a:rPr lang="en-US" dirty="0" err="1" smtClean="0"/>
              <a:t>Calderini</a:t>
            </a:r>
            <a:r>
              <a:rPr lang="en-US" dirty="0" smtClean="0"/>
              <a:t>: </a:t>
            </a:r>
            <a:r>
              <a:rPr lang="en-US" dirty="0" err="1" smtClean="0"/>
              <a:t>almeno</a:t>
            </a:r>
            <a:r>
              <a:rPr lang="en-US" dirty="0" smtClean="0"/>
              <a:t> 2</a:t>
            </a:r>
          </a:p>
          <a:p>
            <a:r>
              <a:rPr lang="en-US" dirty="0" smtClean="0"/>
              <a:t>FEI4 </a:t>
            </a:r>
            <a:r>
              <a:rPr lang="en-US" dirty="0" err="1" smtClean="0"/>
              <a:t>singoli</a:t>
            </a:r>
            <a:r>
              <a:rPr lang="en-US" dirty="0"/>
              <a:t> </a:t>
            </a:r>
            <a:r>
              <a:rPr lang="en-US" dirty="0" err="1" smtClean="0"/>
              <a:t>quanti</a:t>
            </a:r>
            <a:r>
              <a:rPr lang="en-US" dirty="0" smtClean="0"/>
              <a:t>?</a:t>
            </a:r>
          </a:p>
          <a:p>
            <a:r>
              <a:rPr lang="en-US" dirty="0" smtClean="0"/>
              <a:t>Chi e’ </a:t>
            </a:r>
            <a:r>
              <a:rPr lang="en-US" dirty="0" err="1" smtClean="0"/>
              <a:t>interessato</a:t>
            </a:r>
            <a:r>
              <a:rPr lang="en-US" dirty="0" smtClean="0"/>
              <a:t> e </a:t>
            </a:r>
            <a:r>
              <a:rPr lang="en-US" dirty="0" err="1" smtClean="0"/>
              <a:t>lavorera</a:t>
            </a:r>
            <a:r>
              <a:rPr lang="en-US" dirty="0" smtClean="0"/>
              <a:t>’ sui moduli FEI4?</a:t>
            </a:r>
          </a:p>
          <a:p>
            <a:r>
              <a:rPr lang="en-US" dirty="0" smtClean="0"/>
              <a:t>Area max per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sensori</a:t>
            </a:r>
            <a:r>
              <a:rPr lang="en-US" dirty="0" smtClean="0"/>
              <a:t>? 133cm2?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09/02/16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Marco Meschini</a:t>
            </a:r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626692"/>
              </p:ext>
            </p:extLst>
          </p:nvPr>
        </p:nvGraphicFramePr>
        <p:xfrm>
          <a:off x="581443" y="3429000"/>
          <a:ext cx="8229600" cy="2509787"/>
        </p:xfrm>
        <a:graphic>
          <a:graphicData uri="http://schemas.openxmlformats.org/drawingml/2006/table">
            <a:tbl>
              <a:tblPr/>
              <a:tblGrid>
                <a:gridCol w="2695074"/>
                <a:gridCol w="1046747"/>
                <a:gridCol w="1070811"/>
                <a:gridCol w="1708484"/>
                <a:gridCol w="1708484"/>
              </a:tblGrid>
              <a:tr h="252663"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varieta dispositivi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 dispositivi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moltepl.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area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63"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8DB4E2"/>
                          </a:solidFill>
                          <a:effectLst/>
                          <a:latin typeface="Calibri"/>
                        </a:rPr>
                        <a:t>ROC-4Sens</a:t>
                      </a:r>
                    </a:p>
                  </a:txBody>
                  <a:tcPr marL="12032" marR="12032" marT="1203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8DB4E2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8DB4E2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8DB4E2"/>
                          </a:solidFill>
                          <a:effectLst/>
                          <a:latin typeface="Calibri"/>
                        </a:rPr>
                        <a:t>0.76773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8DB4E2"/>
                          </a:solidFill>
                          <a:effectLst/>
                          <a:latin typeface="Calibri"/>
                        </a:rPr>
                        <a:t>1.53546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3038"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8DB4E2"/>
                          </a:solidFill>
                          <a:effectLst/>
                          <a:latin typeface="Calibri"/>
                        </a:rPr>
                        <a:t>FCP130</a:t>
                      </a:r>
                    </a:p>
                  </a:txBody>
                  <a:tcPr marL="12032" marR="12032" marT="1203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663"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8DB4E2"/>
                          </a:solidFill>
                          <a:effectLst/>
                          <a:latin typeface="Calibri"/>
                        </a:rPr>
                        <a:t>RD53-A</a:t>
                      </a:r>
                    </a:p>
                  </a:txBody>
                  <a:tcPr marL="12032" marR="12032" marT="12032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8DB4E2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8DB4E2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8DB4E2"/>
                          </a:solidFill>
                          <a:effectLst/>
                          <a:latin typeface="Calibri"/>
                        </a:rPr>
                        <a:t>2.3919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8DB4E2"/>
                          </a:solidFill>
                          <a:effectLst/>
                          <a:latin typeface="Calibri"/>
                        </a:rPr>
                        <a:t>4.7838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695">
                <a:tc>
                  <a:txBody>
                    <a:bodyPr/>
                    <a:lstStyle/>
                    <a:p>
                      <a:pPr algn="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8.31926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63"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PSI46dig</a:t>
                      </a:r>
                    </a:p>
                  </a:txBody>
                  <a:tcPr marL="12032" marR="12032" marT="1203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3038"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PSI46dig-grid (AE 40 um)</a:t>
                      </a:r>
                    </a:p>
                  </a:txBody>
                  <a:tcPr marL="12032" marR="12032" marT="1203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038"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FE-I4 </a:t>
                      </a:r>
                    </a:p>
                  </a:txBody>
                  <a:tcPr marL="12032" marR="12032" marT="1203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2663">
                <a:tc>
                  <a:txBody>
                    <a:bodyPr/>
                    <a:lstStyle/>
                    <a:p>
                      <a:pPr algn="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FE-I4_alpine</a:t>
                      </a:r>
                    </a:p>
                  </a:txBody>
                  <a:tcPr marL="12032" marR="12032" marT="12032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DA9694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663">
                <a:tc>
                  <a:txBody>
                    <a:bodyPr/>
                    <a:lstStyle/>
                    <a:p>
                      <a:pPr algn="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12032" marR="12032" marT="12032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59483" y="3045877"/>
            <a:ext cx="5083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numeri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ancora</a:t>
            </a:r>
            <a:r>
              <a:rPr lang="en-US" b="1" dirty="0" smtClean="0">
                <a:solidFill>
                  <a:srgbClr val="FF0000"/>
                </a:solidFill>
              </a:rPr>
              <a:t> molto </a:t>
            </a:r>
            <a:r>
              <a:rPr lang="en-US" b="1" dirty="0" err="1" smtClean="0">
                <a:solidFill>
                  <a:srgbClr val="FF0000"/>
                </a:solidFill>
              </a:rPr>
              <a:t>preliminari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tutti</a:t>
            </a:r>
            <a:r>
              <a:rPr lang="en-US" b="1" dirty="0" smtClean="0">
                <a:solidFill>
                  <a:srgbClr val="FF0000"/>
                </a:solidFill>
              </a:rPr>
              <a:t> da </a:t>
            </a:r>
            <a:r>
              <a:rPr lang="en-US" b="1" dirty="0" err="1" smtClean="0">
                <a:solidFill>
                  <a:srgbClr val="FF0000"/>
                </a:solidFill>
              </a:rPr>
              <a:t>verificare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361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1084</Words>
  <Application>Microsoft Macintosh PowerPoint</Application>
  <PresentationFormat>On-screen Show (4:3)</PresentationFormat>
  <Paragraphs>216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Appunti per il layout Active Edge</vt:lpstr>
      <vt:lpstr>Questioni di base</vt:lpstr>
      <vt:lpstr>Opzioni da mettere nel layout</vt:lpstr>
      <vt:lpstr>Trench</vt:lpstr>
      <vt:lpstr>P spray e P stop</vt:lpstr>
      <vt:lpstr>Guard Rings</vt:lpstr>
      <vt:lpstr>Tabelle AlbertoMarco</vt:lpstr>
      <vt:lpstr>Tabelle AlbertoMarco</vt:lpstr>
      <vt:lpstr>MOLTEPLICITA’, VARIANTI, AREA</vt:lpstr>
      <vt:lpstr>Cose mancanti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Appunti per il layout Active Edge</dc:title>
  <dc:creator>Marco Meschini</dc:creator>
  <cp:lastModifiedBy>Marco Meschini</cp:lastModifiedBy>
  <cp:revision>26</cp:revision>
  <dcterms:created xsi:type="dcterms:W3CDTF">2016-02-09T09:57:45Z</dcterms:created>
  <dcterms:modified xsi:type="dcterms:W3CDTF">2016-02-09T12:46:41Z</dcterms:modified>
</cp:coreProperties>
</file>