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92" r:id="rId3"/>
    <p:sldId id="393" r:id="rId4"/>
    <p:sldId id="419" r:id="rId5"/>
    <p:sldId id="406" r:id="rId6"/>
    <p:sldId id="432" r:id="rId7"/>
    <p:sldId id="433" r:id="rId8"/>
    <p:sldId id="434" r:id="rId9"/>
    <p:sldId id="430" r:id="rId10"/>
    <p:sldId id="436" r:id="rId11"/>
    <p:sldId id="437" r:id="rId12"/>
    <p:sldId id="438" r:id="rId13"/>
    <p:sldId id="439" r:id="rId14"/>
    <p:sldId id="458" r:id="rId15"/>
    <p:sldId id="440" r:id="rId16"/>
    <p:sldId id="441" r:id="rId17"/>
    <p:sldId id="459" r:id="rId18"/>
    <p:sldId id="442" r:id="rId19"/>
    <p:sldId id="417" r:id="rId20"/>
    <p:sldId id="468" r:id="rId21"/>
    <p:sldId id="487" r:id="rId22"/>
    <p:sldId id="461" r:id="rId23"/>
    <p:sldId id="462" r:id="rId24"/>
    <p:sldId id="463" r:id="rId25"/>
    <p:sldId id="464" r:id="rId26"/>
    <p:sldId id="465" r:id="rId27"/>
    <p:sldId id="467" r:id="rId28"/>
    <p:sldId id="466" r:id="rId29"/>
    <p:sldId id="469" r:id="rId30"/>
    <p:sldId id="470" r:id="rId31"/>
    <p:sldId id="471" r:id="rId32"/>
    <p:sldId id="449" r:id="rId33"/>
    <p:sldId id="443" r:id="rId34"/>
    <p:sldId id="473" r:id="rId35"/>
    <p:sldId id="478" r:id="rId36"/>
    <p:sldId id="479" r:id="rId37"/>
    <p:sldId id="474" r:id="rId38"/>
    <p:sldId id="475" r:id="rId39"/>
    <p:sldId id="476" r:id="rId40"/>
    <p:sldId id="477" r:id="rId41"/>
    <p:sldId id="472" r:id="rId42"/>
    <p:sldId id="481" r:id="rId43"/>
    <p:sldId id="482" r:id="rId44"/>
    <p:sldId id="483" r:id="rId45"/>
    <p:sldId id="484" r:id="rId46"/>
    <p:sldId id="480" r:id="rId47"/>
    <p:sldId id="450" r:id="rId48"/>
    <p:sldId id="451" r:id="rId49"/>
    <p:sldId id="421" r:id="rId50"/>
    <p:sldId id="488" r:id="rId51"/>
    <p:sldId id="489" r:id="rId52"/>
    <p:sldId id="490" r:id="rId53"/>
    <p:sldId id="491" r:id="rId54"/>
    <p:sldId id="382" r:id="rId55"/>
    <p:sldId id="431" r:id="rId56"/>
    <p:sldId id="429" r:id="rId57"/>
    <p:sldId id="435" r:id="rId58"/>
    <p:sldId id="445" r:id="rId59"/>
    <p:sldId id="485" r:id="rId60"/>
    <p:sldId id="486" r:id="rId6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86871" autoAdjust="0"/>
  </p:normalViewPr>
  <p:slideViewPr>
    <p:cSldViewPr snapToGrid="0" snapToObjects="1">
      <p:cViewPr varScale="1">
        <p:scale>
          <a:sx n="59" d="100"/>
          <a:sy n="59" d="100"/>
        </p:scale>
        <p:origin x="-17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-231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2F865-DDE1-2048-AE19-1921967CA386}" type="datetimeFigureOut">
              <a:rPr lang="de-DE" smtClean="0"/>
              <a:pPr/>
              <a:t>09/02/16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24C36-4767-9B42-BAB2-966741F00E7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44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1F4C4-9C60-E343-93D3-22CB62C4B236}" type="datetimeFigureOut">
              <a:rPr lang="de-DE" smtClean="0"/>
              <a:pPr/>
              <a:t>09/02/16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DAE9A-4EB9-AA4E-B050-793EE695BEE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784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38E-1EAD-4406-A47B-F44786E4D7B1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457200" y="1059288"/>
            <a:ext cx="82296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276850"/>
          </a:xfrm>
        </p:spPr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25302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103011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457200" y="3892373"/>
            <a:ext cx="82296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30300"/>
            <a:ext cx="4038600" cy="499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30300"/>
            <a:ext cx="4038600" cy="499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819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819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41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054100"/>
            <a:ext cx="8229600" cy="530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18 June 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Markus Friedl (HEPHY Vienna)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1F497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5159375"/>
            <a:ext cx="9144000" cy="892576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0097" y="1967178"/>
            <a:ext cx="6598271" cy="82094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The Belle II Silicon </a:t>
            </a:r>
            <a:r>
              <a:rPr lang="en-US" sz="3200" b="1" dirty="0"/>
              <a:t>V</a:t>
            </a:r>
            <a:r>
              <a:rPr lang="en-US" sz="3200" b="1" dirty="0" smtClean="0"/>
              <a:t>ertex Detector</a:t>
            </a:r>
            <a:endParaRPr lang="en-US" sz="32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0098" y="3024911"/>
            <a:ext cx="5454244" cy="116495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Christoph Schwanda</a:t>
            </a:r>
          </a:p>
          <a:p>
            <a:pPr algn="l"/>
            <a:r>
              <a:rPr lang="en-US" sz="2400" i="1" dirty="0" smtClean="0">
                <a:solidFill>
                  <a:schemeClr val="tx1"/>
                </a:solidFill>
              </a:rPr>
              <a:t>Institute of High Energy Physics</a:t>
            </a:r>
          </a:p>
          <a:p>
            <a:pPr algn="l"/>
            <a:r>
              <a:rPr lang="en-US" sz="2400" i="1" dirty="0" smtClean="0">
                <a:solidFill>
                  <a:schemeClr val="tx1"/>
                </a:solidFill>
              </a:rPr>
              <a:t>Austrian Academy of Sciences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3223" y="5316323"/>
            <a:ext cx="85864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10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Belle PAC, February 9, 2016, KEK, Japan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Bild 7" descr="belle2-logo.eps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28366" y="684479"/>
            <a:ext cx="894080" cy="730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520" y="684479"/>
            <a:ext cx="2313142" cy="7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1698"/>
            <a:ext cx="8229600" cy="816130"/>
          </a:xfrm>
        </p:spPr>
        <p:txBody>
          <a:bodyPr>
            <a:normAutofit/>
          </a:bodyPr>
          <a:lstStyle/>
          <a:p>
            <a:r>
              <a:rPr lang="en-US" dirty="0" smtClean="0"/>
              <a:t>PXD-SVD L3 clearance issue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5637812"/>
            <a:ext cx="8856984" cy="94524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Clearance between PXD and the new C35 capacitor in L3 is only 467µm in the CAD model (without solder thickness)</a:t>
            </a:r>
            <a:endParaRPr lang="en-US" b="1" dirty="0" smtClean="0"/>
          </a:p>
          <a:p>
            <a:r>
              <a:rPr lang="en-US" dirty="0" smtClean="0"/>
              <a:t>Clearance between PXD and the APV25 bonding pads is 995µm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3906"/>
            <a:ext cx="9144000" cy="440611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896036" y="4922338"/>
            <a:ext cx="23042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1" smtClean="0"/>
              <a:t>PXD volume </a:t>
            </a:r>
            <a:r>
              <a:rPr lang="en-US" dirty="0" smtClean="0"/>
              <a:t>Ø66.2mm </a:t>
            </a:r>
            <a:r>
              <a:rPr lang="en-US" noProof="1" smtClean="0"/>
              <a:t> </a:t>
            </a:r>
            <a:endParaRPr lang="en-US" noProof="1"/>
          </a:p>
        </p:txBody>
      </p:sp>
      <p:sp>
        <p:nvSpPr>
          <p:cNvPr id="10" name="Textfeld 9"/>
          <p:cNvSpPr txBox="1"/>
          <p:nvPr/>
        </p:nvSpPr>
        <p:spPr>
          <a:xfrm>
            <a:off x="1907704" y="1196200"/>
            <a:ext cx="173615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New capacitor without solder (~300µm higher)</a:t>
            </a:r>
            <a:endParaRPr lang="en-US" noProof="1"/>
          </a:p>
        </p:txBody>
      </p:sp>
      <p:cxnSp>
        <p:nvCxnSpPr>
          <p:cNvPr id="11" name="Gerade Verbindung mit Pfeil 10"/>
          <p:cNvCxnSpPr>
            <a:stCxn id="10" idx="3"/>
          </p:cNvCxnSpPr>
          <p:nvPr/>
        </p:nvCxnSpPr>
        <p:spPr>
          <a:xfrm>
            <a:off x="3643858" y="1657865"/>
            <a:ext cx="2728342" cy="1896321"/>
          </a:xfrm>
          <a:prstGeom prst="straightConnector1">
            <a:avLst/>
          </a:prstGeom>
          <a:ln w="190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6012160" y="3338162"/>
            <a:ext cx="720080" cy="55468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Gerader Verbinder 18"/>
          <p:cNvCxnSpPr/>
          <p:nvPr/>
        </p:nvCxnSpPr>
        <p:spPr>
          <a:xfrm>
            <a:off x="6228889" y="3675342"/>
            <a:ext cx="0" cy="7200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5536676" y="3600895"/>
            <a:ext cx="0" cy="1584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677" y="3786827"/>
            <a:ext cx="846237" cy="881661"/>
          </a:xfrm>
          <a:prstGeom prst="rect">
            <a:avLst/>
          </a:prstGeom>
        </p:spPr>
      </p:pic>
      <p:sp>
        <p:nvSpPr>
          <p:cNvPr id="25" name="Ellipse 24"/>
          <p:cNvSpPr/>
          <p:nvPr/>
        </p:nvSpPr>
        <p:spPr>
          <a:xfrm>
            <a:off x="5176636" y="3388880"/>
            <a:ext cx="720080" cy="55468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08347" y="1041781"/>
            <a:ext cx="2064353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BW situation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73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91" y="1968949"/>
            <a:ext cx="3790161" cy="27926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3060"/>
            <a:ext cx="3688352" cy="26642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2678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/>
              <a:t>Modification </a:t>
            </a:r>
            <a:r>
              <a:rPr lang="en-US" dirty="0" smtClean="0"/>
              <a:t>on </a:t>
            </a:r>
            <a:r>
              <a:rPr lang="en-US" dirty="0"/>
              <a:t>BWD </a:t>
            </a:r>
            <a:r>
              <a:rPr lang="en-US" dirty="0" smtClean="0"/>
              <a:t>bridge in L3</a:t>
            </a:r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92" y="5081414"/>
            <a:ext cx="4310982" cy="64807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4" y="5009406"/>
            <a:ext cx="4427984" cy="63813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796136" y="5927612"/>
            <a:ext cx="17361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Increase this area (1mm)</a:t>
            </a:r>
            <a:endParaRPr lang="en-US" noProof="1"/>
          </a:p>
        </p:txBody>
      </p:sp>
      <p:cxnSp>
        <p:nvCxnSpPr>
          <p:cNvPr id="15" name="Gerade Verbindung mit Pfeil 14"/>
          <p:cNvCxnSpPr>
            <a:stCxn id="14" idx="1"/>
          </p:cNvCxnSpPr>
          <p:nvPr/>
        </p:nvCxnSpPr>
        <p:spPr>
          <a:xfrm rot="10800000">
            <a:off x="5220072" y="5582938"/>
            <a:ext cx="576064" cy="66784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979712" y="4289326"/>
            <a:ext cx="1008112" cy="338554"/>
          </a:xfrm>
          <a:prstGeom prst="rect">
            <a:avLst/>
          </a:prstGeom>
          <a:noFill/>
          <a:ln w="19050"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OLD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588225" y="4264737"/>
            <a:ext cx="1008112" cy="338554"/>
          </a:xfrm>
          <a:prstGeom prst="rect">
            <a:avLst/>
          </a:prstGeom>
          <a:noFill/>
          <a:ln w="19050"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182" y="1025625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We decided to mitigate the clearance issue by shifting L3 by 1 mm outwards by modifying the L3 bridges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59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40" y="4099934"/>
            <a:ext cx="3999055" cy="84790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09" y="1103898"/>
            <a:ext cx="4551091" cy="250238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5788"/>
            <a:ext cx="4228357" cy="2308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628" y="181699"/>
            <a:ext cx="8229600" cy="592777"/>
          </a:xfrm>
        </p:spPr>
        <p:txBody>
          <a:bodyPr>
            <a:normAutofit/>
          </a:bodyPr>
          <a:lstStyle/>
          <a:p>
            <a:r>
              <a:rPr lang="en-US" sz="3200" dirty="0"/>
              <a:t>Modification </a:t>
            </a:r>
            <a:r>
              <a:rPr lang="en-US" sz="3200" dirty="0" smtClean="0"/>
              <a:t>on FWD bridge in L3</a:t>
            </a:r>
            <a:endParaRPr lang="en-US" sz="3200" dirty="0"/>
          </a:p>
        </p:txBody>
      </p:sp>
      <p:sp>
        <p:nvSpPr>
          <p:cNvPr id="14" name="Textfeld 13"/>
          <p:cNvSpPr txBox="1"/>
          <p:nvPr/>
        </p:nvSpPr>
        <p:spPr>
          <a:xfrm>
            <a:off x="2987824" y="5294046"/>
            <a:ext cx="173615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Increase this area (1mm)</a:t>
            </a:r>
            <a:endParaRPr lang="en-US" noProof="1"/>
          </a:p>
        </p:txBody>
      </p:sp>
      <p:cxnSp>
        <p:nvCxnSpPr>
          <p:cNvPr id="15" name="Gerade Verbindung mit Pfeil 14"/>
          <p:cNvCxnSpPr>
            <a:stCxn id="14" idx="3"/>
          </p:cNvCxnSpPr>
          <p:nvPr/>
        </p:nvCxnSpPr>
        <p:spPr>
          <a:xfrm flipV="1">
            <a:off x="4723978" y="4791976"/>
            <a:ext cx="496094" cy="82523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979712" y="3437930"/>
            <a:ext cx="1008112" cy="338554"/>
          </a:xfrm>
          <a:prstGeom prst="rect">
            <a:avLst/>
          </a:prstGeom>
          <a:noFill/>
          <a:ln w="19050"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OLD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588225" y="3128412"/>
            <a:ext cx="1008112" cy="338554"/>
          </a:xfrm>
          <a:prstGeom prst="rect">
            <a:avLst/>
          </a:prstGeom>
          <a:noFill/>
          <a:ln w="19050"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NEW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25" y="4208532"/>
            <a:ext cx="4032749" cy="718435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4998595" y="3856418"/>
            <a:ext cx="1805653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Reduce material</a:t>
            </a:r>
            <a:endParaRPr lang="en-US" noProof="1"/>
          </a:p>
        </p:txBody>
      </p:sp>
      <p:cxnSp>
        <p:nvCxnSpPr>
          <p:cNvPr id="21" name="Gerade Verbindung mit Pfeil 20"/>
          <p:cNvCxnSpPr>
            <a:stCxn id="20" idx="0"/>
          </p:cNvCxnSpPr>
          <p:nvPr/>
        </p:nvCxnSpPr>
        <p:spPr>
          <a:xfrm flipV="1">
            <a:off x="5901422" y="2768372"/>
            <a:ext cx="414832" cy="1088046"/>
          </a:xfrm>
          <a:prstGeom prst="straightConnector1">
            <a:avLst/>
          </a:prstGeom>
          <a:ln w="190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68699" y="3606284"/>
            <a:ext cx="2244325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Increase the chamfer in this area</a:t>
            </a:r>
            <a:endParaRPr lang="en-US" noProof="1"/>
          </a:p>
        </p:txBody>
      </p:sp>
      <p:cxnSp>
        <p:nvCxnSpPr>
          <p:cNvPr id="23" name="Gerade Verbindung mit Pfeil 22"/>
          <p:cNvCxnSpPr>
            <a:stCxn id="22" idx="0"/>
          </p:cNvCxnSpPr>
          <p:nvPr/>
        </p:nvCxnSpPr>
        <p:spPr>
          <a:xfrm flipV="1">
            <a:off x="7990862" y="2696364"/>
            <a:ext cx="590686" cy="909920"/>
          </a:xfrm>
          <a:prstGeom prst="straightConnector1">
            <a:avLst/>
          </a:prstGeom>
          <a:ln w="190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6619659" y="5131867"/>
            <a:ext cx="1736154" cy="5847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Radius is shifted to the left</a:t>
            </a:r>
            <a:endParaRPr lang="en-US" noProof="1"/>
          </a:p>
        </p:txBody>
      </p:sp>
      <p:cxnSp>
        <p:nvCxnSpPr>
          <p:cNvPr id="25" name="Gerade Verbindung mit Pfeil 24"/>
          <p:cNvCxnSpPr>
            <a:stCxn id="24" idx="1"/>
          </p:cNvCxnSpPr>
          <p:nvPr/>
        </p:nvCxnSpPr>
        <p:spPr>
          <a:xfrm flipH="1" flipV="1">
            <a:off x="5940152" y="4754594"/>
            <a:ext cx="679507" cy="66966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4164312" y="954464"/>
            <a:ext cx="2207888" cy="5847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Chamfer is bigger and shifted to the right</a:t>
            </a:r>
            <a:endParaRPr lang="en-US" noProof="1"/>
          </a:p>
        </p:txBody>
      </p:sp>
      <p:cxnSp>
        <p:nvCxnSpPr>
          <p:cNvPr id="27" name="Gerade Verbindung mit Pfeil 26"/>
          <p:cNvCxnSpPr>
            <a:stCxn id="26" idx="2"/>
          </p:cNvCxnSpPr>
          <p:nvPr/>
        </p:nvCxnSpPr>
        <p:spPr>
          <a:xfrm>
            <a:off x="5268256" y="1539239"/>
            <a:ext cx="397509" cy="1061187"/>
          </a:xfrm>
          <a:prstGeom prst="straightConnector1">
            <a:avLst/>
          </a:prstGeom>
          <a:ln w="190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9628" y="6087389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 number of modifications are necessary on the FWD bridges to avoid</a:t>
            </a:r>
            <a:br>
              <a:rPr lang="en-US" sz="2000" dirty="0" smtClean="0"/>
            </a:br>
            <a:r>
              <a:rPr lang="en-US" sz="2000" dirty="0" smtClean="0"/>
              <a:t>L4 inference issues after the 1 mm shift </a:t>
            </a:r>
            <a:endParaRPr lang="en-US" sz="2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17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658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of the L3 modification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9670"/>
            <a:ext cx="8229600" cy="52768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L3 radius is increased by 1 mm to mitigate the clearance issue with the PXD volume</a:t>
            </a:r>
          </a:p>
          <a:p>
            <a:r>
              <a:rPr lang="en-US" dirty="0" smtClean="0"/>
              <a:t>This increase is achieved by modifying the design of the L3 bridges – the end rings are unchanged</a:t>
            </a:r>
          </a:p>
          <a:p>
            <a:r>
              <a:rPr lang="en-US" dirty="0" smtClean="0"/>
              <a:t>The SVD mechanics group has </a:t>
            </a:r>
            <a:r>
              <a:rPr lang="en-US" dirty="0" smtClean="0"/>
              <a:t>developed </a:t>
            </a:r>
            <a:r>
              <a:rPr lang="en-US" dirty="0" smtClean="0"/>
              <a:t>a </a:t>
            </a:r>
            <a:r>
              <a:rPr lang="en-US" dirty="0" smtClean="0"/>
              <a:t>new L3 bridge design that avoids interference problems with L4 in FW emerging after the shift</a:t>
            </a:r>
          </a:p>
          <a:p>
            <a:r>
              <a:rPr lang="en-US" dirty="0" smtClean="0"/>
              <a:t>The Melbourne group (L3 assembly) has analyzed the impact of the new bridge design on every assembly step and made small modifications to the assembly procedure</a:t>
            </a:r>
          </a:p>
          <a:p>
            <a:r>
              <a:rPr lang="en-US" dirty="0" smtClean="0"/>
              <a:t>The SVD software group has assessed the impact of the 1 mm shift on tracking performance, PXD ROI finding and alignment performance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51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PA0 &amp; Origami: the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985"/>
            <a:ext cx="8229600" cy="52768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Aug </a:t>
            </a:r>
            <a:r>
              <a:rPr lang="en-US" dirty="0">
                <a:solidFill>
                  <a:schemeClr val="tx2"/>
                </a:solidFill>
              </a:rPr>
              <a:t>2014</a:t>
            </a:r>
            <a:r>
              <a:rPr lang="en-US" dirty="0"/>
              <a:t>: crack problem found </a:t>
            </a:r>
            <a:r>
              <a:rPr lang="en-US" dirty="0" smtClean="0"/>
              <a:t>in</a:t>
            </a:r>
            <a:br>
              <a:rPr lang="en-US" dirty="0" smtClean="0"/>
            </a:br>
            <a:r>
              <a:rPr lang="en-US" dirty="0" smtClean="0"/>
              <a:t>PA0 flex </a:t>
            </a:r>
            <a:r>
              <a:rPr lang="en-US" dirty="0"/>
              <a:t>that bring signals from </a:t>
            </a:r>
            <a:r>
              <a:rPr lang="en-US" dirty="0" smtClean="0"/>
              <a:t>sensor</a:t>
            </a:r>
            <a:br>
              <a:rPr lang="en-US" dirty="0" smtClean="0"/>
            </a:br>
            <a:r>
              <a:rPr lang="en-US" dirty="0" smtClean="0"/>
              <a:t>strips </a:t>
            </a:r>
            <a:r>
              <a:rPr lang="en-US" dirty="0"/>
              <a:t>to APV25 chips on ORIGAMI flex </a:t>
            </a:r>
            <a:r>
              <a:rPr lang="en-US" dirty="0" smtClean="0"/>
              <a:t>circuits</a:t>
            </a:r>
          </a:p>
          <a:p>
            <a:pPr lvl="1"/>
            <a:r>
              <a:rPr lang="en-US" dirty="0" smtClean="0"/>
              <a:t>Full </a:t>
            </a:r>
            <a:r>
              <a:rPr lang="en-US" dirty="0"/>
              <a:t>reproduction of ORIGAMI+PA0 </a:t>
            </a:r>
            <a:r>
              <a:rPr lang="en-US" dirty="0" smtClean="0"/>
              <a:t>needed</a:t>
            </a:r>
          </a:p>
          <a:p>
            <a:pPr lvl="1"/>
            <a:r>
              <a:rPr lang="en-US" dirty="0" smtClean="0"/>
              <a:t>ORIGAMI </a:t>
            </a:r>
            <a:r>
              <a:rPr lang="en-US" dirty="0"/>
              <a:t>reproduced by the company end </a:t>
            </a:r>
            <a:r>
              <a:rPr lang="en-US" dirty="0" smtClean="0"/>
              <a:t>of</a:t>
            </a:r>
            <a:br>
              <a:rPr lang="en-US" dirty="0" smtClean="0"/>
            </a:br>
            <a:r>
              <a:rPr lang="en-US" dirty="0" smtClean="0"/>
              <a:t>2014</a:t>
            </a:r>
            <a:r>
              <a:rPr lang="en-US" dirty="0"/>
              <a:t>, PA0 crack problem need still to be </a:t>
            </a:r>
            <a:r>
              <a:rPr lang="en-US" dirty="0" smtClean="0"/>
              <a:t>solved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Oct </a:t>
            </a:r>
            <a:r>
              <a:rPr lang="en-US" dirty="0">
                <a:solidFill>
                  <a:srgbClr val="1F497D"/>
                </a:solidFill>
              </a:rPr>
              <a:t>2014</a:t>
            </a:r>
            <a:r>
              <a:rPr lang="en-US" dirty="0"/>
              <a:t>: </a:t>
            </a:r>
            <a:r>
              <a:rPr lang="en-US" dirty="0" smtClean="0"/>
              <a:t>PA task force </a:t>
            </a:r>
            <a:r>
              <a:rPr lang="en-US" dirty="0"/>
              <a:t>in </a:t>
            </a:r>
            <a:r>
              <a:rPr lang="en-US" dirty="0" smtClean="0"/>
              <a:t>place</a:t>
            </a:r>
          </a:p>
          <a:p>
            <a:pPr lvl="1"/>
            <a:r>
              <a:rPr lang="en-US" dirty="0" smtClean="0"/>
              <a:t>Several </a:t>
            </a:r>
            <a:r>
              <a:rPr lang="en-US" dirty="0"/>
              <a:t>months of investigations, </a:t>
            </a:r>
            <a:r>
              <a:rPr lang="en-US" dirty="0" smtClean="0"/>
              <a:t>optimization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the process and new design of the </a:t>
            </a:r>
            <a:r>
              <a:rPr lang="en-US" dirty="0" smtClean="0"/>
              <a:t>PA0</a:t>
            </a:r>
            <a:endParaRPr lang="en-US" dirty="0"/>
          </a:p>
          <a:p>
            <a:pPr lvl="1"/>
            <a:r>
              <a:rPr lang="en-US" dirty="0" smtClean="0"/>
              <a:t>Specifications </a:t>
            </a:r>
            <a:r>
              <a:rPr lang="en-US" dirty="0"/>
              <a:t>documents for PA0 production </a:t>
            </a:r>
            <a:r>
              <a:rPr lang="en-US" dirty="0" smtClean="0"/>
              <a:t>&amp; ORIGAMI</a:t>
            </a:r>
            <a:br>
              <a:rPr lang="en-US" dirty="0" smtClean="0"/>
            </a:br>
            <a:r>
              <a:rPr lang="en-US" dirty="0" smtClean="0"/>
              <a:t>assembly written</a:t>
            </a:r>
          </a:p>
          <a:p>
            <a:pPr lvl="1"/>
            <a:r>
              <a:rPr lang="en-US" dirty="0" smtClean="0"/>
              <a:t>Detailed </a:t>
            </a:r>
            <a:r>
              <a:rPr lang="en-US" dirty="0"/>
              <a:t>QA procedure implemented: </a:t>
            </a:r>
            <a:r>
              <a:rPr lang="en-US" dirty="0" smtClean="0"/>
              <a:t>several electrical</a:t>
            </a:r>
            <a:br>
              <a:rPr lang="en-US" dirty="0" smtClean="0"/>
            </a:br>
            <a:r>
              <a:rPr lang="en-US" dirty="0" smtClean="0"/>
              <a:t>tests </a:t>
            </a:r>
            <a:r>
              <a:rPr lang="en-US" dirty="0"/>
              <a:t>and visual inspection </a:t>
            </a:r>
            <a:r>
              <a:rPr lang="en-US" dirty="0" smtClean="0"/>
              <a:t>during production of</a:t>
            </a:r>
            <a:br>
              <a:rPr lang="en-US" dirty="0" smtClean="0"/>
            </a:br>
            <a:r>
              <a:rPr lang="en-US" dirty="0" smtClean="0"/>
              <a:t>PA0 </a:t>
            </a:r>
            <a:r>
              <a:rPr lang="en-US" dirty="0"/>
              <a:t>&amp; assembly of the </a:t>
            </a:r>
            <a:r>
              <a:rPr lang="en-US" dirty="0" smtClean="0"/>
              <a:t>ORIGAMI</a:t>
            </a:r>
          </a:p>
          <a:p>
            <a:r>
              <a:rPr lang="en-US" dirty="0">
                <a:solidFill>
                  <a:srgbClr val="1F497D"/>
                </a:solidFill>
              </a:rPr>
              <a:t>Aug 2015</a:t>
            </a:r>
            <a:r>
              <a:rPr lang="en-US" dirty="0"/>
              <a:t>: PA0 pre-prod. (batch0) successfully </a:t>
            </a:r>
            <a:r>
              <a:rPr lang="en-US" dirty="0" smtClean="0"/>
              <a:t>produced</a:t>
            </a:r>
            <a:br>
              <a:rPr lang="en-US" dirty="0" smtClean="0"/>
            </a:br>
            <a:r>
              <a:rPr lang="en-US" dirty="0" smtClean="0"/>
              <a:t>&amp; assembled on 12 ORIGAMI, no </a:t>
            </a:r>
            <a:r>
              <a:rPr lang="en-US" dirty="0"/>
              <a:t>cracks on PA0 and full test on a L5 class B </a:t>
            </a:r>
            <a:r>
              <a:rPr lang="en-US" dirty="0" smtClean="0"/>
              <a:t>ladder</a:t>
            </a:r>
          </a:p>
          <a:p>
            <a:pPr lvl="1"/>
            <a:r>
              <a:rPr lang="en-US" dirty="0" smtClean="0"/>
              <a:t>PA0 mass production started in Aug-Sep 2015: tested &amp; no cracks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Oct 2015</a:t>
            </a:r>
            <a:r>
              <a:rPr lang="en-US" dirty="0" smtClean="0"/>
              <a:t>: </a:t>
            </a:r>
            <a:r>
              <a:rPr lang="en-US" dirty="0"/>
              <a:t>ORIGAMI assembly </a:t>
            </a:r>
            <a:r>
              <a:rPr lang="en-US" dirty="0" smtClean="0"/>
              <a:t>started, </a:t>
            </a:r>
            <a:r>
              <a:rPr lang="en-US" dirty="0"/>
              <a:t>divided in 3 batches </a:t>
            </a:r>
            <a:r>
              <a:rPr lang="en-US" dirty="0" smtClean="0"/>
              <a:t>with delivery expected in Dec 2015, Feb 2016, Mar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217" y="895048"/>
            <a:ext cx="3199731" cy="2135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011" y="3199240"/>
            <a:ext cx="2188937" cy="162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7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Origami flex blister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7930"/>
            <a:ext cx="8229600" cy="527685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End of Nov 2015</a:t>
            </a:r>
            <a:r>
              <a:rPr lang="en-US" sz="2400" dirty="0" smtClean="0"/>
              <a:t>: large blisters</a:t>
            </a:r>
            <a:br>
              <a:rPr lang="en-US" sz="2400" dirty="0" smtClean="0"/>
            </a:br>
            <a:r>
              <a:rPr lang="en-US" sz="2400" dirty="0" smtClean="0"/>
              <a:t>appear on 5 out of 5 OCE circuits</a:t>
            </a:r>
            <a:br>
              <a:rPr lang="en-US" sz="2400" dirty="0" smtClean="0"/>
            </a:br>
            <a:r>
              <a:rPr lang="en-US" sz="2400" dirty="0" smtClean="0"/>
              <a:t>during the reflow step of batch1</a:t>
            </a:r>
            <a:br>
              <a:rPr lang="en-US" sz="2400" dirty="0" smtClean="0"/>
            </a:br>
            <a:r>
              <a:rPr lang="en-US" sz="2400" dirty="0" smtClean="0"/>
              <a:t>mass production</a:t>
            </a:r>
          </a:p>
          <a:p>
            <a:r>
              <a:rPr lang="en-US" sz="2400" dirty="0" smtClean="0"/>
              <a:t>Potential to destroy all origami</a:t>
            </a:r>
            <a:br>
              <a:rPr lang="en-US" sz="2400" dirty="0" smtClean="0"/>
            </a:br>
            <a:r>
              <a:rPr lang="en-US" sz="2400" dirty="0" smtClean="0"/>
              <a:t>circuits, mass production is halted for investigation of the issue</a:t>
            </a:r>
          </a:p>
          <a:p>
            <a:endParaRPr lang="en-US" sz="800" dirty="0" smtClean="0"/>
          </a:p>
          <a:p>
            <a:r>
              <a:rPr lang="en-US" sz="2400" dirty="0" smtClean="0"/>
              <a:t>Bubbles are most likely due to humidity absorbed by the circuits (long storage at</a:t>
            </a:r>
            <a:br>
              <a:rPr lang="en-US" sz="2400" dirty="0" smtClean="0"/>
            </a:br>
            <a:r>
              <a:rPr lang="en-US" sz="2400" dirty="0" smtClean="0"/>
              <a:t>soldering company</a:t>
            </a:r>
            <a:br>
              <a:rPr lang="en-US" sz="2400" dirty="0" smtClean="0"/>
            </a:br>
            <a:r>
              <a:rPr lang="en-US" sz="2400" dirty="0" smtClean="0"/>
              <a:t>in non-humidity controlled</a:t>
            </a:r>
            <a:br>
              <a:rPr lang="en-US" sz="2400" dirty="0" smtClean="0"/>
            </a:br>
            <a:r>
              <a:rPr lang="en-US" sz="2400" dirty="0" smtClean="0"/>
              <a:t>environment)</a:t>
            </a:r>
          </a:p>
          <a:p>
            <a:r>
              <a:rPr lang="en-US" sz="2400" dirty="0" smtClean="0"/>
              <a:t>Moisture expands in the</a:t>
            </a:r>
            <a:br>
              <a:rPr lang="en-US" sz="2400" dirty="0" smtClean="0"/>
            </a:br>
            <a:r>
              <a:rPr lang="en-US" sz="2400" dirty="0" smtClean="0"/>
              <a:t>oven due to high temperature (230 °C) during reflow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829" y="1111944"/>
            <a:ext cx="3648228" cy="1733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" b="1135"/>
          <a:stretch/>
        </p:blipFill>
        <p:spPr>
          <a:xfrm>
            <a:off x="4481079" y="4253825"/>
            <a:ext cx="4484978" cy="15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5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718238"/>
          </a:xfrm>
        </p:spPr>
        <p:txBody>
          <a:bodyPr>
            <a:noAutofit/>
          </a:bodyPr>
          <a:lstStyle/>
          <a:p>
            <a:r>
              <a:rPr lang="en-US" sz="3200" dirty="0" smtClean="0"/>
              <a:t>Possible solutions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158" y="2012450"/>
            <a:ext cx="3587750" cy="423923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Components on origami are placed and soldered by hand</a:t>
            </a:r>
          </a:p>
          <a:p>
            <a:r>
              <a:rPr lang="en-US" sz="2200" dirty="0" smtClean="0"/>
              <a:t>10 circuits/week (compared to 11.5 for reflow)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158" y="1172539"/>
            <a:ext cx="3587750" cy="46166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Manual soldering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4468" y="1172539"/>
            <a:ext cx="3587750" cy="46166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Hybrid option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84468" y="2012450"/>
            <a:ext cx="3587750" cy="423923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Circuits are dried by pre-baking at 120 °C for</a:t>
            </a:r>
            <a:br>
              <a:rPr lang="en-US" dirty="0" smtClean="0"/>
            </a:br>
            <a:r>
              <a:rPr lang="en-US" dirty="0" smtClean="0"/>
              <a:t>17 hours</a:t>
            </a:r>
          </a:p>
          <a:p>
            <a:r>
              <a:rPr lang="en-US" dirty="0" smtClean="0"/>
              <a:t>Dry reflow is performed to select good pieces</a:t>
            </a:r>
          </a:p>
          <a:p>
            <a:r>
              <a:rPr lang="en-US" dirty="0" smtClean="0"/>
              <a:t>Perform another pre-baking at the day of reflow</a:t>
            </a:r>
          </a:p>
          <a:p>
            <a:r>
              <a:rPr lang="en-US" dirty="0" smtClean="0"/>
              <a:t>Reflow soldering of components, except connectors</a:t>
            </a:r>
          </a:p>
          <a:p>
            <a:r>
              <a:rPr lang="en-US" dirty="0" smtClean="0"/>
              <a:t>Manual soldering of connectors</a:t>
            </a:r>
          </a:p>
          <a:p>
            <a:r>
              <a:rPr lang="en-US" dirty="0" smtClean="0"/>
              <a:t>Reproduction of failed circuits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3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718238"/>
          </a:xfrm>
        </p:spPr>
        <p:txBody>
          <a:bodyPr>
            <a:noAutofit/>
          </a:bodyPr>
          <a:lstStyle/>
          <a:p>
            <a:r>
              <a:rPr lang="en-US" sz="3200" dirty="0" smtClean="0"/>
              <a:t>Possible solutions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158" y="2012450"/>
            <a:ext cx="3587750" cy="423923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Pros:</a:t>
            </a:r>
          </a:p>
          <a:p>
            <a:r>
              <a:rPr lang="en-US" dirty="0" smtClean="0"/>
              <a:t>Effective</a:t>
            </a:r>
          </a:p>
          <a:p>
            <a:r>
              <a:rPr lang="en-US" dirty="0" smtClean="0"/>
              <a:t>Schedule predictable and faster than the hybrid plan</a:t>
            </a:r>
            <a:br>
              <a:rPr lang="en-US" dirty="0" smtClean="0"/>
            </a:br>
            <a:r>
              <a:rPr lang="en-US" dirty="0" smtClean="0"/>
              <a:t>(10 circuits/week)</a:t>
            </a:r>
          </a:p>
          <a:p>
            <a:pPr marL="0" indent="0">
              <a:buNone/>
            </a:pPr>
            <a:r>
              <a:rPr lang="en-US" dirty="0" smtClean="0"/>
              <a:t>Cons:</a:t>
            </a:r>
          </a:p>
          <a:p>
            <a:r>
              <a:rPr lang="en-US" dirty="0" smtClean="0"/>
              <a:t>Costs 50% higher than the original plan</a:t>
            </a:r>
          </a:p>
          <a:p>
            <a:r>
              <a:rPr lang="en-US" dirty="0" smtClean="0"/>
              <a:t>Costs could be higher than in the hybrid option depending on the failure rate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158" y="1172539"/>
            <a:ext cx="3587750" cy="46166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Manual soldering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4468" y="1172539"/>
            <a:ext cx="3587750" cy="46166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Hybrid option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84468" y="2012450"/>
            <a:ext cx="3587750" cy="423923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Pros:</a:t>
            </a:r>
          </a:p>
          <a:p>
            <a:r>
              <a:rPr lang="en-US" dirty="0" smtClean="0"/>
              <a:t>Possibly cheaper in case of low failure rate of the pre-baking cure</a:t>
            </a:r>
          </a:p>
          <a:p>
            <a:pPr marL="0" indent="0">
              <a:buNone/>
            </a:pPr>
            <a:r>
              <a:rPr lang="en-US" dirty="0" smtClean="0"/>
              <a:t>Cons:</a:t>
            </a:r>
          </a:p>
          <a:p>
            <a:r>
              <a:rPr lang="en-US" dirty="0" smtClean="0"/>
              <a:t>Failure rate not precisely know, could be 40%</a:t>
            </a:r>
          </a:p>
          <a:p>
            <a:r>
              <a:rPr lang="en-US" dirty="0" smtClean="0"/>
              <a:t>Pre-baking could cause pad oxidation leading to bonding</a:t>
            </a:r>
            <a:r>
              <a:rPr lang="en-US" dirty="0"/>
              <a:t>/soldering </a:t>
            </a:r>
            <a:r>
              <a:rPr lang="en-US" dirty="0" smtClean="0"/>
              <a:t>problems</a:t>
            </a:r>
          </a:p>
          <a:p>
            <a:r>
              <a:rPr lang="en-US" dirty="0" smtClean="0"/>
              <a:t>Schedule depends on failure rate, lower than manual soldering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9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Recovery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359"/>
            <a:ext cx="8229600" cy="49304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Short term</a:t>
            </a:r>
          </a:p>
          <a:p>
            <a:pPr lvl="1"/>
            <a:r>
              <a:rPr lang="en-US" dirty="0" smtClean="0"/>
              <a:t>A few pieces </a:t>
            </a:r>
            <a:r>
              <a:rPr lang="en-US" dirty="0"/>
              <a:t>(8 O+Z and 6 O-Z) </a:t>
            </a:r>
            <a:r>
              <a:rPr lang="en-US" dirty="0" smtClean="0"/>
              <a:t>have already survived standard reflow @ </a:t>
            </a:r>
            <a:r>
              <a:rPr lang="en-US" dirty="0" err="1" smtClean="0"/>
              <a:t>Saiden</a:t>
            </a:r>
            <a:endParaRPr lang="en-US" dirty="0" smtClean="0"/>
          </a:p>
          <a:p>
            <a:pPr lvl="1"/>
            <a:r>
              <a:rPr lang="en-US" dirty="0" smtClean="0"/>
              <a:t>5 OCE have been populated by hand</a:t>
            </a:r>
            <a:r>
              <a:rPr lang="en-US" dirty="0"/>
              <a:t> </a:t>
            </a:r>
            <a:r>
              <a:rPr lang="en-US" dirty="0" smtClean="0"/>
              <a:t>soldering @ </a:t>
            </a:r>
            <a:r>
              <a:rPr lang="en-US" dirty="0" err="1" smtClean="0"/>
              <a:t>Saiden</a:t>
            </a:r>
            <a:endParaRPr lang="en-US" dirty="0" smtClean="0"/>
          </a:p>
          <a:p>
            <a:pPr lvl="1"/>
            <a:r>
              <a:rPr lang="en-US" dirty="0" smtClean="0"/>
              <a:t>15 circuits (5 OCE, 5 O+Z, 5 O-Z) have been successfully pre-baked and will be equipped by vapor-phase soldering @ HEPHY</a:t>
            </a:r>
          </a:p>
          <a:p>
            <a:pPr lvl="1"/>
            <a:r>
              <a:rPr lang="en-US" dirty="0" smtClean="0"/>
              <a:t>Complete these circuits and distribute them in an optimized </a:t>
            </a:r>
            <a:r>
              <a:rPr lang="en-US" dirty="0"/>
              <a:t>way to assembly sites in time to maintain production</a:t>
            </a:r>
          </a:p>
          <a:p>
            <a:pPr lvl="1"/>
            <a:r>
              <a:rPr lang="en-US" dirty="0"/>
              <a:t>This allows </a:t>
            </a:r>
            <a:r>
              <a:rPr lang="en-US" dirty="0" smtClean="0"/>
              <a:t>to </a:t>
            </a:r>
            <a:r>
              <a:rPr lang="en-US" dirty="0"/>
              <a:t>operate </a:t>
            </a:r>
            <a:r>
              <a:rPr lang="en-US" dirty="0" smtClean="0"/>
              <a:t>from mid March to </a:t>
            </a:r>
            <a:r>
              <a:rPr lang="en-US" dirty="0"/>
              <a:t>end of June </a:t>
            </a:r>
            <a:r>
              <a:rPr lang="en-US" dirty="0" smtClean="0"/>
              <a:t>2016</a:t>
            </a:r>
          </a:p>
          <a:p>
            <a:r>
              <a:rPr lang="en-US" dirty="0" smtClean="0"/>
              <a:t>Long term</a:t>
            </a:r>
          </a:p>
          <a:p>
            <a:pPr lvl="1"/>
            <a:r>
              <a:rPr lang="en-US" dirty="0" smtClean="0"/>
              <a:t>Perform the necessary R&amp;D to choose one solution</a:t>
            </a:r>
            <a:br>
              <a:rPr lang="en-US" dirty="0" smtClean="0"/>
            </a:br>
            <a:r>
              <a:rPr lang="en-US" dirty="0" smtClean="0"/>
              <a:t>(manual soldering or hybrid option)</a:t>
            </a:r>
          </a:p>
          <a:p>
            <a:pPr lvl="1"/>
            <a:r>
              <a:rPr lang="en-US" dirty="0"/>
              <a:t>Determine failure rate with long </a:t>
            </a:r>
            <a:r>
              <a:rPr lang="en-US" dirty="0" err="1" smtClean="0"/>
              <a:t>pre-baking</a:t>
            </a:r>
            <a:r>
              <a:rPr lang="en-US" dirty="0" err="1"/>
              <a:t>+reflow</a:t>
            </a:r>
            <a:r>
              <a:rPr lang="en-US" dirty="0"/>
              <a:t> &amp; perform tests on pad </a:t>
            </a:r>
            <a:r>
              <a:rPr lang="en-US" dirty="0" smtClean="0"/>
              <a:t>oxidation</a:t>
            </a:r>
          </a:p>
          <a:p>
            <a:pPr lvl="1"/>
            <a:r>
              <a:rPr lang="en-US" dirty="0" smtClean="0"/>
              <a:t>Complete this R&amp;D by end of March 2016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56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7986"/>
            <a:ext cx="7772400" cy="795128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SVD ladder assembly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94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XD with SVD-Rev2.2 PXD- Rev12.d -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0" y="1617303"/>
            <a:ext cx="7002246" cy="408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834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Components of the Belle II SVD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98536" y="4570610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Ladders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969583" y="2650373"/>
            <a:ext cx="24247" cy="1844713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01775" y="2820285"/>
            <a:ext cx="220813" cy="1674801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771800" y="2383722"/>
            <a:ext cx="222030" cy="211136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993830" y="2938405"/>
            <a:ext cx="437996" cy="157129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31100" y="4012307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End rings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1656244" y="2650373"/>
            <a:ext cx="513401" cy="136193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0"/>
          </p:cNvCxnSpPr>
          <p:nvPr/>
        </p:nvCxnSpPr>
        <p:spPr>
          <a:xfrm flipV="1">
            <a:off x="1656244" y="2820285"/>
            <a:ext cx="722927" cy="1192022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0"/>
          </p:cNvCxnSpPr>
          <p:nvPr/>
        </p:nvCxnSpPr>
        <p:spPr>
          <a:xfrm flipV="1">
            <a:off x="1656244" y="2995010"/>
            <a:ext cx="988665" cy="1017297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2435" y="1835400"/>
            <a:ext cx="141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Carbon fiber</a:t>
            </a:r>
            <a:br>
              <a:rPr lang="en-US" dirty="0" smtClean="0"/>
            </a:br>
            <a:r>
              <a:rPr lang="en-US" dirty="0" smtClean="0"/>
              <a:t>(CF) cone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6" idx="2"/>
          </p:cNvCxnSpPr>
          <p:nvPr/>
        </p:nvCxnSpPr>
        <p:spPr>
          <a:xfrm>
            <a:off x="818718" y="2481731"/>
            <a:ext cx="1184047" cy="291279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151026" y="2006654"/>
            <a:ext cx="1164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End flange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>
          <a:xfrm flipH="1">
            <a:off x="6591766" y="2345208"/>
            <a:ext cx="1141310" cy="284270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8"/>
          <p:cNvSpPr txBox="1"/>
          <p:nvPr/>
        </p:nvSpPr>
        <p:spPr>
          <a:xfrm>
            <a:off x="2125287" y="5161942"/>
            <a:ext cx="3825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PXD</a:t>
            </a:r>
            <a:br>
              <a:rPr lang="en-US" dirty="0" smtClean="0"/>
            </a:br>
            <a:r>
              <a:rPr lang="en-US" dirty="0" smtClean="0"/>
              <a:t>(independent sub-detector inside SVD)</a:t>
            </a:r>
            <a:endParaRPr lang="en-US" dirty="0"/>
          </a:p>
        </p:txBody>
      </p:sp>
      <p:cxnSp>
        <p:nvCxnSpPr>
          <p:cNvPr id="45" name="Straight Arrow Connector 16"/>
          <p:cNvCxnSpPr>
            <a:stCxn id="44" idx="0"/>
          </p:cNvCxnSpPr>
          <p:nvPr/>
        </p:nvCxnSpPr>
        <p:spPr>
          <a:xfrm flipH="1" flipV="1">
            <a:off x="3607529" y="3212504"/>
            <a:ext cx="430433" cy="194943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39"/>
          <p:cNvSpPr txBox="1"/>
          <p:nvPr/>
        </p:nvSpPr>
        <p:spPr>
          <a:xfrm>
            <a:off x="5327829" y="1777944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Outer CF shell</a:t>
            </a:r>
            <a:endParaRPr lang="en-US" dirty="0"/>
          </a:p>
        </p:txBody>
      </p:sp>
      <p:cxnSp>
        <p:nvCxnSpPr>
          <p:cNvPr id="55" name="Straight Arrow Connector 40"/>
          <p:cNvCxnSpPr>
            <a:stCxn id="54" idx="2"/>
          </p:cNvCxnSpPr>
          <p:nvPr/>
        </p:nvCxnSpPr>
        <p:spPr>
          <a:xfrm flipH="1">
            <a:off x="5600701" y="2116498"/>
            <a:ext cx="480700" cy="365233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39"/>
          <p:cNvSpPr txBox="1"/>
          <p:nvPr/>
        </p:nvSpPr>
        <p:spPr>
          <a:xfrm>
            <a:off x="6947347" y="4992665"/>
            <a:ext cx="1164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Beam pipe</a:t>
            </a:r>
            <a:endParaRPr lang="en-US" dirty="0"/>
          </a:p>
        </p:txBody>
      </p:sp>
      <p:cxnSp>
        <p:nvCxnSpPr>
          <p:cNvPr id="62" name="Straight Arrow Connector 40"/>
          <p:cNvCxnSpPr>
            <a:stCxn id="61" idx="0"/>
          </p:cNvCxnSpPr>
          <p:nvPr/>
        </p:nvCxnSpPr>
        <p:spPr>
          <a:xfrm flipH="1" flipV="1">
            <a:off x="6947347" y="4378565"/>
            <a:ext cx="582050" cy="6141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03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20</a:t>
            </a:fld>
            <a:endParaRPr lang="de-DE"/>
          </a:p>
        </p:txBody>
      </p:sp>
      <p:grpSp>
        <p:nvGrpSpPr>
          <p:cNvPr id="3" name="グループ化 10"/>
          <p:cNvGrpSpPr/>
          <p:nvPr/>
        </p:nvGrpSpPr>
        <p:grpSpPr>
          <a:xfrm>
            <a:off x="416516" y="2165907"/>
            <a:ext cx="8259940" cy="2631245"/>
            <a:chOff x="128483" y="2132856"/>
            <a:chExt cx="8887033" cy="2831009"/>
          </a:xfrm>
        </p:grpSpPr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483" y="2132856"/>
              <a:ext cx="8887033" cy="2831009"/>
            </a:xfrm>
            <a:prstGeom prst="rect">
              <a:avLst/>
            </a:prstGeom>
          </p:spPr>
        </p:pic>
        <p:cxnSp>
          <p:nvCxnSpPr>
            <p:cNvPr id="5" name="直線矢印コネクタ 5"/>
            <p:cNvCxnSpPr/>
            <p:nvPr/>
          </p:nvCxnSpPr>
          <p:spPr>
            <a:xfrm>
              <a:off x="6876256" y="2155553"/>
              <a:ext cx="0" cy="237626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6"/>
            <p:cNvSpPr txBox="1"/>
            <p:nvPr/>
          </p:nvSpPr>
          <p:spPr>
            <a:xfrm>
              <a:off x="6935385" y="3828370"/>
              <a:ext cx="93314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FF0000"/>
                  </a:solidFill>
                  <a:latin typeface="+mj-lt"/>
                </a:rPr>
                <a:t>Today</a:t>
              </a:r>
              <a:endParaRPr kumimoji="1" lang="ja-JP" altLang="en-US" sz="2400" b="1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Pisa (FW/BW)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039" y="1079501"/>
            <a:ext cx="3596561" cy="205316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Production status</a:t>
            </a:r>
          </a:p>
          <a:p>
            <a:r>
              <a:rPr lang="en-US" b="1" dirty="0" smtClean="0"/>
              <a:t>15 class A FW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sub-assemblies and</a:t>
            </a:r>
            <a:br>
              <a:rPr lang="en-US" dirty="0" smtClean="0"/>
            </a:br>
            <a:r>
              <a:rPr lang="en-US" b="1" dirty="0" smtClean="0"/>
              <a:t>23 class A BW</a:t>
            </a:r>
            <a:br>
              <a:rPr lang="en-US" b="1" dirty="0" smtClean="0"/>
            </a:br>
            <a:r>
              <a:rPr lang="en-US" dirty="0" smtClean="0"/>
              <a:t>sub-assemblies have</a:t>
            </a:r>
            <a:br>
              <a:rPr lang="en-US" dirty="0" smtClean="0"/>
            </a:br>
            <a:r>
              <a:rPr lang="en-US" dirty="0" smtClean="0"/>
              <a:t>been completed out</a:t>
            </a:r>
            <a:br>
              <a:rPr lang="en-US" dirty="0" smtClean="0"/>
            </a:br>
            <a:r>
              <a:rPr lang="en-US" dirty="0" smtClean="0"/>
              <a:t>of 47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8" name="グループ化 20"/>
          <p:cNvGrpSpPr/>
          <p:nvPr/>
        </p:nvGrpSpPr>
        <p:grpSpPr>
          <a:xfrm>
            <a:off x="3712955" y="1079501"/>
            <a:ext cx="4872038" cy="2232248"/>
            <a:chOff x="107504" y="3186826"/>
            <a:chExt cx="5400600" cy="247442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186826"/>
              <a:ext cx="5400600" cy="2474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直線矢印コネクタ 9"/>
            <p:cNvCxnSpPr/>
            <p:nvPr/>
          </p:nvCxnSpPr>
          <p:spPr>
            <a:xfrm>
              <a:off x="3059832" y="3717032"/>
              <a:ext cx="792088" cy="216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1"/>
            <p:cNvCxnSpPr/>
            <p:nvPr/>
          </p:nvCxnSpPr>
          <p:spPr>
            <a:xfrm>
              <a:off x="3059832" y="3717032"/>
              <a:ext cx="2016224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3"/>
            <p:cNvCxnSpPr/>
            <p:nvPr/>
          </p:nvCxnSpPr>
          <p:spPr>
            <a:xfrm>
              <a:off x="3059832" y="3717032"/>
              <a:ext cx="2016224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5"/>
            <p:cNvCxnSpPr/>
            <p:nvPr/>
          </p:nvCxnSpPr>
          <p:spPr>
            <a:xfrm>
              <a:off x="3059832" y="3717032"/>
              <a:ext cx="792088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8"/>
            <p:cNvSpPr txBox="1"/>
            <p:nvPr/>
          </p:nvSpPr>
          <p:spPr>
            <a:xfrm>
              <a:off x="2267744" y="3306470"/>
              <a:ext cx="103297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latin typeface="+mj-lt"/>
                </a:rPr>
                <a:t>Brass pins</a:t>
              </a:r>
              <a:endParaRPr kumimoji="1" lang="ja-JP" altLang="en-US" sz="1400" b="1" dirty="0" smtClean="0">
                <a:latin typeface="+mj-lt"/>
              </a:endParaRPr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901" y="3955512"/>
            <a:ext cx="3834426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円/楕円 21"/>
          <p:cNvSpPr/>
          <p:nvPr/>
        </p:nvSpPr>
        <p:spPr>
          <a:xfrm>
            <a:off x="4369297" y="4498758"/>
            <a:ext cx="2520280" cy="464866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22"/>
          <p:cNvSpPr/>
          <p:nvPr/>
        </p:nvSpPr>
        <p:spPr>
          <a:xfrm>
            <a:off x="4369297" y="4996614"/>
            <a:ext cx="2520280" cy="44238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23"/>
          <p:cNvSpPr txBox="1"/>
          <p:nvPr/>
        </p:nvSpPr>
        <p:spPr>
          <a:xfrm>
            <a:off x="4930707" y="3770948"/>
            <a:ext cx="17809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>
                <a:solidFill>
                  <a:srgbClr val="0070C0"/>
                </a:solidFill>
                <a:latin typeface="+mj-lt"/>
              </a:rPr>
              <a:t>Before shimming</a:t>
            </a:r>
            <a:endParaRPr kumimoji="1" lang="ja-JP" altLang="en-US" b="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9" name="テキスト ボックス 24"/>
          <p:cNvSpPr txBox="1"/>
          <p:nvPr/>
        </p:nvSpPr>
        <p:spPr>
          <a:xfrm>
            <a:off x="4456160" y="5721256"/>
            <a:ext cx="26378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0" dirty="0" smtClean="0">
                <a:solidFill>
                  <a:srgbClr val="FF0000"/>
                </a:solidFill>
                <a:latin typeface="+mj-lt"/>
              </a:rPr>
              <a:t>After shimming on PF1 chuck</a:t>
            </a:r>
            <a:endParaRPr kumimoji="1" lang="ja-JP" altLang="en-US" sz="1600" b="0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014" y="4030677"/>
            <a:ext cx="1780431" cy="2311069"/>
          </a:xfrm>
          <a:prstGeom prst="rect">
            <a:avLst/>
          </a:prstGeom>
        </p:spPr>
      </p:pic>
      <p:sp>
        <p:nvSpPr>
          <p:cNvPr id="21" name="テキスト ボックス 24"/>
          <p:cNvSpPr txBox="1"/>
          <p:nvPr/>
        </p:nvSpPr>
        <p:spPr>
          <a:xfrm>
            <a:off x="7202174" y="3694542"/>
            <a:ext cx="190867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+mj-lt"/>
              </a:rPr>
              <a:t>S</a:t>
            </a:r>
            <a:r>
              <a:rPr kumimoji="1" lang="en-US" altLang="ja-JP" sz="1400" b="0" dirty="0" smtClean="0">
                <a:solidFill>
                  <a:srgbClr val="FF0000"/>
                </a:solidFill>
                <a:latin typeface="+mj-lt"/>
              </a:rPr>
              <a:t>himming on PF1 chuck</a:t>
            </a:r>
            <a:endParaRPr kumimoji="1" lang="ja-JP" altLang="en-US" sz="1400" b="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テキスト ボックス 24"/>
          <p:cNvSpPr txBox="1"/>
          <p:nvPr/>
        </p:nvSpPr>
        <p:spPr>
          <a:xfrm>
            <a:off x="6747795" y="905058"/>
            <a:ext cx="190376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+mj-lt"/>
              </a:rPr>
              <a:t>S</a:t>
            </a:r>
            <a:r>
              <a:rPr kumimoji="1" lang="en-US" altLang="ja-JP" sz="1400" b="0" dirty="0" smtClean="0">
                <a:solidFill>
                  <a:srgbClr val="FF0000"/>
                </a:solidFill>
                <a:latin typeface="+mj-lt"/>
              </a:rPr>
              <a:t>himming on brass pins </a:t>
            </a:r>
            <a:endParaRPr kumimoji="1" lang="ja-JP" altLang="en-US" sz="1400" b="0" dirty="0" smtClean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848600" y="4140280"/>
            <a:ext cx="203200" cy="533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212593" y="3897824"/>
            <a:ext cx="3165608" cy="2629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Traced back to</a:t>
            </a:r>
            <a:br>
              <a:rPr lang="en-US" sz="1800" dirty="0" smtClean="0"/>
            </a:br>
            <a:r>
              <a:rPr lang="en-US" sz="1800" dirty="0" smtClean="0"/>
              <a:t>non-planarity of the PA: </a:t>
            </a:r>
          </a:p>
          <a:p>
            <a:pPr lvl="1"/>
            <a:r>
              <a:rPr lang="en-US" sz="1400" dirty="0" smtClean="0"/>
              <a:t>Original shimming on brass pins used to compensate this effect </a:t>
            </a:r>
          </a:p>
          <a:p>
            <a:pPr lvl="1"/>
            <a:r>
              <a:rPr lang="en-US" sz="1400" dirty="0" smtClean="0"/>
              <a:t>Better cure found with a 50 um shim applied on the PF1 chuck </a:t>
            </a:r>
          </a:p>
          <a:p>
            <a:r>
              <a:rPr lang="en-US" sz="1800" dirty="0" smtClean="0"/>
              <a:t>Resume SFW production</a:t>
            </a:r>
            <a:br>
              <a:rPr lang="en-US" sz="1800" dirty="0" smtClean="0"/>
            </a:br>
            <a:r>
              <a:rPr lang="en-US" sz="1800" dirty="0" smtClean="0"/>
              <a:t>after the Feb 2016 B2GM</a:t>
            </a:r>
            <a:endParaRPr lang="en-US" sz="180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08039" y="3273833"/>
            <a:ext cx="5011661" cy="69056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P</a:t>
            </a:r>
            <a:r>
              <a:rPr lang="en-US" sz="3600" dirty="0"/>
              <a:t>-side glue failure</a:t>
            </a:r>
          </a:p>
          <a:p>
            <a:pPr lvl="1"/>
            <a:r>
              <a:rPr lang="en-US" dirty="0"/>
              <a:t>PF1 was found lifted up </a:t>
            </a:r>
            <a:r>
              <a:rPr lang="en-US" dirty="0" smtClean="0"/>
              <a:t>on 2 </a:t>
            </a:r>
            <a:r>
              <a:rPr lang="en-US" dirty="0"/>
              <a:t>SFWs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22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Pisa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95" y="1574365"/>
            <a:ext cx="7531429" cy="38691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321494" y="4305323"/>
            <a:ext cx="758735" cy="1600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60632" y="5905385"/>
            <a:ext cx="158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Today’s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9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Melbourne (L3)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Qualification review for class A production was held Oct-29, 2015</a:t>
            </a:r>
          </a:p>
          <a:p>
            <a:pPr lvl="1"/>
            <a:r>
              <a:rPr lang="en-US" dirty="0" smtClean="0"/>
              <a:t>Follow-up issue: no glue under bias pads or PA may peel off from detector</a:t>
            </a:r>
          </a:p>
          <a:p>
            <a:pPr lvl="1"/>
            <a:r>
              <a:rPr lang="en-US" dirty="0" smtClean="0"/>
              <a:t>Cured by a modification of the moveable parts of the gluing jig, to  </a:t>
            </a:r>
            <a:r>
              <a:rPr lang="en-AU" dirty="0">
                <a:solidFill>
                  <a:schemeClr val="dk1"/>
                </a:solidFill>
                <a:ea typeface="Cambria"/>
                <a:cs typeface="Cambria"/>
                <a:sym typeface="Cambria"/>
              </a:rPr>
              <a:t>allow for a correct glue thickness and spread all over the pad line </a:t>
            </a:r>
            <a:endParaRPr lang="en-US" dirty="0" smtClean="0"/>
          </a:p>
          <a:p>
            <a:r>
              <a:rPr lang="en-US" dirty="0" smtClean="0"/>
              <a:t>The impact of the L3 bridge design change on the assembly procedure was studied and minor modifications were implemented</a:t>
            </a:r>
          </a:p>
          <a:p>
            <a:r>
              <a:rPr lang="en-US" dirty="0" smtClean="0"/>
              <a:t>L3 production will start after the L3 bridges are re-manufactured and the assembly procedure is confirmed on a mechanical dummy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29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7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Melbourne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0" y="959756"/>
            <a:ext cx="6908205" cy="31194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06" y="4269533"/>
            <a:ext cx="6881429" cy="24700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932719" y="6247492"/>
            <a:ext cx="2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finish in May</a:t>
            </a:r>
            <a:r>
              <a:rPr lang="is-I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8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TIFR (L4)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4508" y="1079500"/>
            <a:ext cx="8229600" cy="52768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L4.906 ladder (assembled</a:t>
            </a:r>
            <a:br>
              <a:rPr lang="en-US" dirty="0" smtClean="0"/>
            </a:br>
            <a:r>
              <a:rPr lang="en-US" dirty="0" smtClean="0"/>
              <a:t>in Oct 2015): One</a:t>
            </a:r>
            <a:br>
              <a:rPr lang="en-US" dirty="0" smtClean="0"/>
            </a:br>
            <a:r>
              <a:rPr lang="en-US" dirty="0" smtClean="0"/>
              <a:t>reference point on the</a:t>
            </a:r>
            <a:br>
              <a:rPr lang="en-US" dirty="0" smtClean="0"/>
            </a:br>
            <a:r>
              <a:rPr lang="en-US" dirty="0" smtClean="0"/>
              <a:t>FW sensor was shifted</a:t>
            </a:r>
            <a:br>
              <a:rPr lang="en-US" dirty="0" smtClean="0"/>
            </a:br>
            <a:r>
              <a:rPr lang="en-US" dirty="0" smtClean="0"/>
              <a:t>by ~400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r>
              <a:rPr lang="en-US" dirty="0" smtClean="0"/>
              <a:t>Traced back to stress</a:t>
            </a:r>
            <a:br>
              <a:rPr lang="en-US" dirty="0" smtClean="0"/>
            </a:br>
            <a:r>
              <a:rPr lang="en-US" dirty="0" smtClean="0"/>
              <a:t>generated on the sensor</a:t>
            </a:r>
            <a:br>
              <a:rPr lang="en-US" dirty="0" smtClean="0"/>
            </a:br>
            <a:r>
              <a:rPr lang="en-US" dirty="0" smtClean="0"/>
              <a:t>during clamping of the FW</a:t>
            </a:r>
            <a:br>
              <a:rPr lang="en-US" dirty="0" smtClean="0"/>
            </a:br>
            <a:r>
              <a:rPr lang="en-US" dirty="0" smtClean="0"/>
              <a:t>hybrid board</a:t>
            </a:r>
          </a:p>
          <a:p>
            <a:r>
              <a:rPr lang="en-US" dirty="0" smtClean="0"/>
              <a:t>Can be cured by a shim</a:t>
            </a:r>
            <a:br>
              <a:rPr lang="en-US" dirty="0" smtClean="0"/>
            </a:br>
            <a:r>
              <a:rPr lang="en-US" dirty="0" smtClean="0"/>
              <a:t>placed in the slant jig</a:t>
            </a:r>
          </a:p>
          <a:p>
            <a:r>
              <a:rPr lang="en-US" dirty="0" smtClean="0"/>
              <a:t>Started the assembly of</a:t>
            </a:r>
            <a:br>
              <a:rPr lang="en-US" dirty="0" smtClean="0"/>
            </a:br>
            <a:r>
              <a:rPr lang="en-US" dirty="0" smtClean="0"/>
              <a:t>the final prototype (class B)</a:t>
            </a:r>
          </a:p>
          <a:p>
            <a:r>
              <a:rPr lang="en-US" dirty="0" err="1"/>
              <a:t>Q</a:t>
            </a:r>
            <a:r>
              <a:rPr lang="en-US" dirty="0" err="1" smtClean="0"/>
              <a:t>qualification</a:t>
            </a:r>
            <a:r>
              <a:rPr lang="en-US" dirty="0" smtClean="0"/>
              <a:t> for class A</a:t>
            </a:r>
            <a:br>
              <a:rPr lang="en-US" dirty="0" smtClean="0"/>
            </a:br>
            <a:r>
              <a:rPr lang="en-US" dirty="0" smtClean="0"/>
              <a:t>production to beheld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starting of March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467" y="895048"/>
            <a:ext cx="4584193" cy="1971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684" y="3210171"/>
            <a:ext cx="4210524" cy="3146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6863" y="3734697"/>
            <a:ext cx="75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shim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33293" y="4104029"/>
            <a:ext cx="132693" cy="635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23066" y="5763923"/>
            <a:ext cx="75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clamp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flipH="1" flipV="1">
            <a:off x="7070665" y="5080702"/>
            <a:ext cx="528702" cy="6832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879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TIFR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5" name="Picture 4" descr="l4_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41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1145" y="2847925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1</a:t>
            </a:r>
            <a:r>
              <a:rPr lang="en-US" baseline="30000" dirty="0" smtClean="0">
                <a:solidFill>
                  <a:srgbClr val="9BBB59"/>
                </a:solidFill>
              </a:rPr>
              <a:t>st</a:t>
            </a:r>
            <a:r>
              <a:rPr lang="en-US" dirty="0" smtClean="0">
                <a:solidFill>
                  <a:srgbClr val="9BBB59"/>
                </a:solidFill>
              </a:rPr>
              <a:t> half shell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Oct 2016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7" name="Abgerundete rechteckige Legende 9"/>
          <p:cNvSpPr/>
          <p:nvPr/>
        </p:nvSpPr>
        <p:spPr>
          <a:xfrm>
            <a:off x="2358573" y="2777462"/>
            <a:ext cx="1393370" cy="1117038"/>
          </a:xfrm>
          <a:prstGeom prst="wedgeRoundRectCallout">
            <a:avLst>
              <a:gd name="adj1" fmla="val 202969"/>
              <a:gd name="adj2" fmla="val -10501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20974" y="5508971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Production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May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9" name="Abgerundete rechteckige Legende 9"/>
          <p:cNvSpPr/>
          <p:nvPr/>
        </p:nvSpPr>
        <p:spPr>
          <a:xfrm>
            <a:off x="6248402" y="5438508"/>
            <a:ext cx="1393370" cy="1117038"/>
          </a:xfrm>
          <a:prstGeom prst="wedgeRoundRectCallout">
            <a:avLst>
              <a:gd name="adj1" fmla="val 90990"/>
              <a:gd name="adj2" fmla="val -168048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HEPHY (L5)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3402" y="1126920"/>
            <a:ext cx="4319711" cy="403578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Site qualified for ladder</a:t>
            </a:r>
            <a:br>
              <a:rPr lang="en-US" sz="2400" dirty="0" smtClean="0"/>
            </a:br>
            <a:r>
              <a:rPr lang="en-US" sz="2400" dirty="0" smtClean="0"/>
              <a:t>production </a:t>
            </a:r>
            <a:r>
              <a:rPr lang="en-US" sz="2400" dirty="0"/>
              <a:t>i</a:t>
            </a:r>
            <a:r>
              <a:rPr lang="en-US" sz="2400" dirty="0" smtClean="0"/>
              <a:t>n</a:t>
            </a:r>
            <a:r>
              <a:rPr lang="en-US" sz="2400" dirty="0" smtClean="0"/>
              <a:t> </a:t>
            </a:r>
            <a:r>
              <a:rPr lang="en-US" sz="2400" dirty="0" smtClean="0"/>
              <a:t>Aug </a:t>
            </a:r>
            <a:r>
              <a:rPr lang="en-US" sz="2400" dirty="0" smtClean="0"/>
              <a:t>2015</a:t>
            </a:r>
          </a:p>
          <a:p>
            <a:r>
              <a:rPr lang="en-US" sz="2400" dirty="0" smtClean="0"/>
              <a:t>Sep – Dec 2015: class C ladder for ladder mount test,</a:t>
            </a:r>
            <a:br>
              <a:rPr lang="en-US" sz="2400" dirty="0" smtClean="0"/>
            </a:br>
            <a:r>
              <a:rPr lang="en-US" sz="2400" dirty="0" err="1" smtClean="0"/>
              <a:t>Keratherm</a:t>
            </a:r>
            <a:r>
              <a:rPr lang="en-US" sz="2400" dirty="0" smtClean="0"/>
              <a:t> R&amp;D</a:t>
            </a:r>
            <a:endParaRPr lang="en-US" sz="2400" dirty="0" smtClean="0"/>
          </a:p>
          <a:p>
            <a:r>
              <a:rPr lang="en-US" sz="2400" dirty="0" smtClean="0"/>
              <a:t>First class A ladder (L5.002) started Jan 14, 2016 and completed Feb 1, 2016</a:t>
            </a:r>
            <a:br>
              <a:rPr lang="en-US" sz="2400" dirty="0" smtClean="0"/>
            </a:br>
            <a:r>
              <a:rPr lang="en-US" sz="2400" dirty="0" smtClean="0"/>
              <a:t>(12 working days)</a:t>
            </a:r>
          </a:p>
          <a:p>
            <a:r>
              <a:rPr lang="en-US" sz="2400" dirty="0" smtClean="0"/>
              <a:t>Mechanical survey ongoing, </a:t>
            </a:r>
            <a:r>
              <a:rPr lang="en-US" sz="2400" dirty="0"/>
              <a:t>e</a:t>
            </a:r>
            <a:r>
              <a:rPr lang="en-US" sz="2400" dirty="0" smtClean="0"/>
              <a:t>lectrical test will be done mid of </a:t>
            </a:r>
            <a:r>
              <a:rPr lang="en-US" sz="2400" dirty="0" err="1" smtClean="0"/>
              <a:t>Februrary</a:t>
            </a:r>
            <a:r>
              <a:rPr lang="en-US" sz="2400" dirty="0" smtClean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322" y="3376971"/>
            <a:ext cx="4278863" cy="140451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322" y="1126920"/>
            <a:ext cx="4278863" cy="221259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692322" y="3030111"/>
            <a:ext cx="2716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L5.002: OS5 gluing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692322" y="4444476"/>
            <a:ext cx="3554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L5.002: CO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 clip gluing – 2016-01-29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155" y="4815162"/>
            <a:ext cx="6635030" cy="143845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336154" y="5947194"/>
            <a:ext cx="5371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Completed L5.002, still on assembly base – 2016-02-01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06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HEPHY schedule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5" name="Picture 4" descr="l5_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9144000" cy="4463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2575" y="3863933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1</a:t>
            </a:r>
            <a:r>
              <a:rPr lang="en-US" baseline="30000" dirty="0" smtClean="0">
                <a:solidFill>
                  <a:srgbClr val="9BBB59"/>
                </a:solidFill>
              </a:rPr>
              <a:t>st</a:t>
            </a:r>
            <a:r>
              <a:rPr lang="en-US" dirty="0" smtClean="0">
                <a:solidFill>
                  <a:srgbClr val="9BBB59"/>
                </a:solidFill>
              </a:rPr>
              <a:t> half shell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Aug 2016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7" name="Abgerundete rechteckige Legende 9"/>
          <p:cNvSpPr/>
          <p:nvPr/>
        </p:nvSpPr>
        <p:spPr>
          <a:xfrm>
            <a:off x="2540003" y="3793470"/>
            <a:ext cx="1393370" cy="1117038"/>
          </a:xfrm>
          <a:prstGeom prst="wedgeRoundRectCallout">
            <a:avLst>
              <a:gd name="adj1" fmla="val 193854"/>
              <a:gd name="adj2" fmla="val -15374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0398" y="5762973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Production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Mar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9" name="Abgerundete rechteckige Legende 9"/>
          <p:cNvSpPr/>
          <p:nvPr/>
        </p:nvSpPr>
        <p:spPr>
          <a:xfrm>
            <a:off x="5667826" y="5692510"/>
            <a:ext cx="1393370" cy="1117038"/>
          </a:xfrm>
          <a:prstGeom prst="wedgeRoundRectCallout">
            <a:avLst>
              <a:gd name="adj1" fmla="val 93594"/>
              <a:gd name="adj2" fmla="val -59227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2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err="1" smtClean="0"/>
              <a:t>Kavli</a:t>
            </a:r>
            <a:r>
              <a:rPr lang="en-US" altLang="ja-JP" dirty="0" smtClean="0"/>
              <a:t> IPMU (L6)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88143"/>
            <a:ext cx="8229600" cy="5068207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To address issues identified in the Sep 2015 class C prototype, the group decided to assemble a “class D” ladder</a:t>
            </a:r>
          </a:p>
          <a:p>
            <a:r>
              <a:rPr kumimoji="1" lang="en-US" altLang="ja-JP" dirty="0" smtClean="0"/>
              <a:t>In addition, a focused review (lead by H. Tajima) was held on Dec-9, 2015 and the list of items to investigate was extended</a:t>
            </a:r>
          </a:p>
          <a:p>
            <a:r>
              <a:rPr lang="en-US" altLang="ja-JP" dirty="0" smtClean="0"/>
              <a:t>Study items in the class-D ladder</a:t>
            </a:r>
          </a:p>
          <a:p>
            <a:pPr lvl="1"/>
            <a:r>
              <a:rPr kumimoji="1" lang="en-US" altLang="ja-JP" dirty="0" smtClean="0"/>
              <a:t>PA1/PA2 gluing and wrapping</a:t>
            </a:r>
          </a:p>
          <a:p>
            <a:pPr lvl="1"/>
            <a:r>
              <a:rPr kumimoji="1" lang="en-US" altLang="ja-JP" dirty="0" smtClean="0"/>
              <a:t>High electrical noise around the rib region</a:t>
            </a:r>
          </a:p>
          <a:p>
            <a:pPr lvl="1"/>
            <a:r>
              <a:rPr lang="en-US" altLang="ja-JP" dirty="0" smtClean="0"/>
              <a:t>FW DSSD lift-up (similar to L4)</a:t>
            </a:r>
          </a:p>
          <a:p>
            <a:pPr lvl="1"/>
            <a:r>
              <a:rPr lang="en-US" altLang="ja-JP" dirty="0" smtClean="0"/>
              <a:t>Common DB use</a:t>
            </a:r>
          </a:p>
          <a:p>
            <a:pPr lvl="1"/>
            <a:r>
              <a:rPr kumimoji="1" lang="en-US" altLang="ja-JP" dirty="0" smtClean="0"/>
              <a:t>Documentation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514B-107A-4515-B1F0-553199985D6B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7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22185" y="274638"/>
            <a:ext cx="7576726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ladders</a:t>
            </a:r>
            <a:endParaRPr lang="en-US" dirty="0"/>
          </a:p>
        </p:txBody>
      </p:sp>
      <p:pic>
        <p:nvPicPr>
          <p:cNvPr id="36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r="5870"/>
          <a:stretch/>
        </p:blipFill>
        <p:spPr>
          <a:xfrm>
            <a:off x="1907704" y="4077072"/>
            <a:ext cx="3888802" cy="2285715"/>
          </a:xfrm>
          <a:prstGeom prst="rect">
            <a:avLst/>
          </a:prstGeom>
        </p:spPr>
      </p:pic>
      <p:pic>
        <p:nvPicPr>
          <p:cNvPr id="37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r="4740"/>
          <a:stretch/>
        </p:blipFill>
        <p:spPr>
          <a:xfrm>
            <a:off x="1907623" y="3458658"/>
            <a:ext cx="4918422" cy="2605715"/>
          </a:xfrm>
          <a:prstGeom prst="rect">
            <a:avLst/>
          </a:prstGeom>
        </p:spPr>
      </p:pic>
      <p:pic>
        <p:nvPicPr>
          <p:cNvPr id="38" name="図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r="8522"/>
          <a:stretch/>
        </p:blipFill>
        <p:spPr>
          <a:xfrm>
            <a:off x="1475656" y="2204864"/>
            <a:ext cx="6110793" cy="3382857"/>
          </a:xfrm>
          <a:prstGeom prst="rect">
            <a:avLst/>
          </a:prstGeom>
        </p:spPr>
      </p:pic>
      <p:pic>
        <p:nvPicPr>
          <p:cNvPr id="39" name="図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r="3739"/>
          <a:stretch/>
        </p:blipFill>
        <p:spPr>
          <a:xfrm>
            <a:off x="1116416" y="1268760"/>
            <a:ext cx="7487951" cy="3794286"/>
          </a:xfrm>
          <a:prstGeom prst="rect">
            <a:avLst/>
          </a:prstGeom>
        </p:spPr>
      </p:pic>
      <p:sp>
        <p:nvSpPr>
          <p:cNvPr id="42" name="テキスト ボックス 14"/>
          <p:cNvSpPr txBox="1"/>
          <p:nvPr/>
        </p:nvSpPr>
        <p:spPr>
          <a:xfrm>
            <a:off x="196051" y="1115452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L6 Ladder</a:t>
            </a:r>
            <a:br>
              <a:rPr kumimoji="1" lang="en-US" altLang="ja-JP" dirty="0" smtClean="0"/>
            </a:br>
            <a:r>
              <a:rPr kumimoji="1" lang="en-US" altLang="ja-JP" sz="1400" dirty="0" smtClean="0"/>
              <a:t>(</a:t>
            </a:r>
            <a:r>
              <a:rPr kumimoji="1" lang="en-US" altLang="ja-JP" sz="1400" dirty="0" err="1" smtClean="0"/>
              <a:t>Kavli</a:t>
            </a:r>
            <a:r>
              <a:rPr kumimoji="1" lang="en-US" altLang="ja-JP" sz="1400" dirty="0" smtClean="0"/>
              <a:t> IPMU)</a:t>
            </a:r>
            <a:endParaRPr kumimoji="1" lang="ja-JP" altLang="en-US" sz="1400" dirty="0"/>
          </a:p>
        </p:txBody>
      </p:sp>
      <p:sp>
        <p:nvSpPr>
          <p:cNvPr id="43" name="テキスト ボックス 15"/>
          <p:cNvSpPr txBox="1"/>
          <p:nvPr/>
        </p:nvSpPr>
        <p:spPr>
          <a:xfrm>
            <a:off x="178345" y="2301956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L5 Ladder</a:t>
            </a:r>
          </a:p>
          <a:p>
            <a:r>
              <a:rPr kumimoji="1" lang="en-US" altLang="ja-JP" sz="1400" dirty="0" smtClean="0"/>
              <a:t>(HEPHY)</a:t>
            </a:r>
            <a:endParaRPr kumimoji="1" lang="ja-JP" altLang="en-US" sz="1400" dirty="0"/>
          </a:p>
        </p:txBody>
      </p:sp>
      <p:sp>
        <p:nvSpPr>
          <p:cNvPr id="44" name="テキスト ボックス 16"/>
          <p:cNvSpPr txBox="1"/>
          <p:nvPr/>
        </p:nvSpPr>
        <p:spPr>
          <a:xfrm>
            <a:off x="202349" y="3402801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L4 Ladder</a:t>
            </a:r>
            <a:br>
              <a:rPr kumimoji="1" lang="en-US" altLang="ja-JP" dirty="0" smtClean="0"/>
            </a:br>
            <a:r>
              <a:rPr kumimoji="1" lang="en-US" altLang="ja-JP" sz="1400" dirty="0" smtClean="0"/>
              <a:t>(TIFR)</a:t>
            </a:r>
            <a:endParaRPr kumimoji="1" lang="ja-JP" altLang="en-US" sz="1400" dirty="0"/>
          </a:p>
        </p:txBody>
      </p:sp>
      <p:sp>
        <p:nvSpPr>
          <p:cNvPr id="45" name="テキスト ボックス 17"/>
          <p:cNvSpPr txBox="1"/>
          <p:nvPr/>
        </p:nvSpPr>
        <p:spPr>
          <a:xfrm>
            <a:off x="202348" y="4162040"/>
            <a:ext cx="11071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L3 Ladder</a:t>
            </a:r>
            <a:br>
              <a:rPr kumimoji="1" lang="en-US" altLang="ja-JP" dirty="0" smtClean="0"/>
            </a:br>
            <a:r>
              <a:rPr kumimoji="1" lang="en-US" altLang="ja-JP" sz="1400" dirty="0" smtClean="0"/>
              <a:t>(Melbourne)</a:t>
            </a:r>
            <a:endParaRPr kumimoji="1" lang="ja-JP" altLang="en-US" sz="1400" dirty="0"/>
          </a:p>
        </p:txBody>
      </p:sp>
      <p:sp>
        <p:nvSpPr>
          <p:cNvPr id="46" name="テキスト ボックス 18"/>
          <p:cNvSpPr txBox="1"/>
          <p:nvPr/>
        </p:nvSpPr>
        <p:spPr>
          <a:xfrm>
            <a:off x="2402001" y="1330895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FWD module</a:t>
            </a:r>
            <a:endParaRPr kumimoji="1" lang="ja-JP" altLang="en-US" sz="1400" dirty="0"/>
          </a:p>
        </p:txBody>
      </p:sp>
      <p:sp>
        <p:nvSpPr>
          <p:cNvPr id="47" name="テキスト ボックス 19"/>
          <p:cNvSpPr txBox="1"/>
          <p:nvPr/>
        </p:nvSpPr>
        <p:spPr>
          <a:xfrm>
            <a:off x="7164288" y="3668013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B</a:t>
            </a:r>
            <a:r>
              <a:rPr kumimoji="1" lang="en-US" altLang="ja-JP" sz="1400" dirty="0" smtClean="0"/>
              <a:t>WD module</a:t>
            </a:r>
            <a:endParaRPr kumimoji="1" lang="ja-JP" altLang="en-US" sz="1400" dirty="0"/>
          </a:p>
        </p:txBody>
      </p:sp>
      <p:sp>
        <p:nvSpPr>
          <p:cNvPr id="48" name="テキスト ボックス 20"/>
          <p:cNvSpPr txBox="1"/>
          <p:nvPr/>
        </p:nvSpPr>
        <p:spPr>
          <a:xfrm>
            <a:off x="3981564" y="1867813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+z</a:t>
            </a:r>
          </a:p>
        </p:txBody>
      </p:sp>
      <p:sp>
        <p:nvSpPr>
          <p:cNvPr id="49" name="テキスト ボックス 21"/>
          <p:cNvSpPr txBox="1"/>
          <p:nvPr/>
        </p:nvSpPr>
        <p:spPr>
          <a:xfrm>
            <a:off x="4780873" y="2319957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</a:t>
            </a:r>
            <a:r>
              <a:rPr kumimoji="1" lang="en-US" altLang="ja-JP" sz="1400" dirty="0" err="1" smtClean="0"/>
              <a:t>ce</a:t>
            </a:r>
            <a:endParaRPr kumimoji="1" lang="ja-JP" altLang="en-US" sz="1400" dirty="0"/>
          </a:p>
        </p:txBody>
      </p:sp>
      <p:sp>
        <p:nvSpPr>
          <p:cNvPr id="50" name="テキスト ボックス 22"/>
          <p:cNvSpPr txBox="1"/>
          <p:nvPr/>
        </p:nvSpPr>
        <p:spPr>
          <a:xfrm>
            <a:off x="5860993" y="2915766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-z</a:t>
            </a:r>
            <a:endParaRPr kumimoji="1" lang="ja-JP" altLang="en-US" sz="1400" dirty="0"/>
          </a:p>
        </p:txBody>
      </p:sp>
      <p:cxnSp>
        <p:nvCxnSpPr>
          <p:cNvPr id="51" name="直線コネクタ 23"/>
          <p:cNvCxnSpPr>
            <a:cxnSpLocks noChangeAspect="1"/>
          </p:cNvCxnSpPr>
          <p:nvPr/>
        </p:nvCxnSpPr>
        <p:spPr>
          <a:xfrm flipH="1">
            <a:off x="4447650" y="3039619"/>
            <a:ext cx="2837883" cy="2108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25"/>
          <p:cNvCxnSpPr>
            <a:cxnSpLocks noChangeAspect="1"/>
          </p:cNvCxnSpPr>
          <p:nvPr/>
        </p:nvCxnSpPr>
        <p:spPr>
          <a:xfrm flipH="1">
            <a:off x="3337959" y="2391547"/>
            <a:ext cx="2837883" cy="2108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26"/>
          <p:cNvCxnSpPr>
            <a:cxnSpLocks noChangeAspect="1"/>
          </p:cNvCxnSpPr>
          <p:nvPr/>
        </p:nvCxnSpPr>
        <p:spPr>
          <a:xfrm flipH="1">
            <a:off x="3085272" y="1763638"/>
            <a:ext cx="1933109" cy="14361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右矢印 34"/>
          <p:cNvSpPr/>
          <p:nvPr/>
        </p:nvSpPr>
        <p:spPr>
          <a:xfrm rot="2056289">
            <a:off x="6370125" y="2410757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右矢印 35"/>
          <p:cNvSpPr/>
          <p:nvPr/>
        </p:nvSpPr>
        <p:spPr>
          <a:xfrm rot="2056289" flipH="1" flipV="1">
            <a:off x="5637153" y="1942241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36"/>
          <p:cNvSpPr txBox="1"/>
          <p:nvPr/>
        </p:nvSpPr>
        <p:spPr>
          <a:xfrm>
            <a:off x="6789959" y="2658398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r>
              <a:rPr kumimoji="1" lang="en-US" altLang="ja-JP" dirty="0" smtClean="0"/>
              <a:t>WD</a:t>
            </a:r>
            <a:endParaRPr kumimoji="1" lang="ja-JP" altLang="en-US" dirty="0"/>
          </a:p>
        </p:txBody>
      </p:sp>
      <p:sp>
        <p:nvSpPr>
          <p:cNvPr id="57" name="テキスト ボックス 37"/>
          <p:cNvSpPr txBox="1"/>
          <p:nvPr/>
        </p:nvSpPr>
        <p:spPr>
          <a:xfrm>
            <a:off x="5133775" y="1556792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</a:t>
            </a:r>
            <a:r>
              <a:rPr kumimoji="1" lang="en-US" altLang="ja-JP" dirty="0" smtClean="0"/>
              <a:t>W</a:t>
            </a:r>
            <a:r>
              <a:rPr kumimoji="1" lang="de-AT" altLang="ja-JP" dirty="0" smtClean="0"/>
              <a:t>D</a:t>
            </a:r>
            <a:endParaRPr kumimoji="1" lang="ja-JP" altLang="en-US" dirty="0"/>
          </a:p>
        </p:txBody>
      </p:sp>
      <p:cxnSp>
        <p:nvCxnSpPr>
          <p:cNvPr id="58" name="直線コネクタ 6"/>
          <p:cNvCxnSpPr>
            <a:cxnSpLocks noChangeAspect="1"/>
          </p:cNvCxnSpPr>
          <p:nvPr/>
        </p:nvCxnSpPr>
        <p:spPr>
          <a:xfrm>
            <a:off x="2022806" y="1301440"/>
            <a:ext cx="6246062" cy="36762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40"/>
          <p:cNvCxnSpPr>
            <a:cxnSpLocks noChangeAspect="1"/>
          </p:cNvCxnSpPr>
          <p:nvPr/>
        </p:nvCxnSpPr>
        <p:spPr>
          <a:xfrm>
            <a:off x="1703646" y="2931219"/>
            <a:ext cx="5437416" cy="32003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41"/>
          <p:cNvCxnSpPr>
            <a:cxnSpLocks noChangeAspect="1"/>
          </p:cNvCxnSpPr>
          <p:nvPr/>
        </p:nvCxnSpPr>
        <p:spPr>
          <a:xfrm>
            <a:off x="2098906" y="3399725"/>
            <a:ext cx="4428865" cy="26067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24"/>
          <p:cNvSpPr txBox="1"/>
          <p:nvPr/>
        </p:nvSpPr>
        <p:spPr>
          <a:xfrm>
            <a:off x="7798911" y="4993431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sp>
        <p:nvSpPr>
          <p:cNvPr id="62" name="テキスト ボックス 42"/>
          <p:cNvSpPr txBox="1"/>
          <p:nvPr/>
        </p:nvSpPr>
        <p:spPr>
          <a:xfrm>
            <a:off x="7091451" y="5488309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sp>
        <p:nvSpPr>
          <p:cNvPr id="63" name="テキスト ボックス 43"/>
          <p:cNvSpPr txBox="1"/>
          <p:nvPr/>
        </p:nvSpPr>
        <p:spPr>
          <a:xfrm>
            <a:off x="6286743" y="6001543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pic>
        <p:nvPicPr>
          <p:cNvPr id="34" name="図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t="24876" r="19116" b="22711"/>
          <a:stretch/>
        </p:blipFill>
        <p:spPr>
          <a:xfrm flipH="1" flipV="1">
            <a:off x="2804266" y="5467774"/>
            <a:ext cx="2134072" cy="1171873"/>
          </a:xfrm>
          <a:prstGeom prst="rect">
            <a:avLst/>
          </a:prstGeom>
        </p:spPr>
      </p:pic>
      <p:pic>
        <p:nvPicPr>
          <p:cNvPr id="35" name="図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7516" r="19278" b="26857"/>
          <a:stretch/>
        </p:blipFill>
        <p:spPr>
          <a:xfrm flipH="1" flipV="1">
            <a:off x="1082063" y="4621066"/>
            <a:ext cx="1903312" cy="1021131"/>
          </a:xfrm>
          <a:prstGeom prst="rect">
            <a:avLst/>
          </a:prstGeom>
        </p:spPr>
      </p:pic>
      <p:sp>
        <p:nvSpPr>
          <p:cNvPr id="65" name="テキスト ボックス 38"/>
          <p:cNvSpPr txBox="1"/>
          <p:nvPr/>
        </p:nvSpPr>
        <p:spPr>
          <a:xfrm>
            <a:off x="2195736" y="5944985"/>
            <a:ext cx="1150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/>
              <a:t>B</a:t>
            </a:r>
            <a:r>
              <a:rPr kumimoji="1" lang="en-US" altLang="ja-JP" sz="1400" dirty="0" smtClean="0"/>
              <a:t>WD module</a:t>
            </a:r>
            <a:br>
              <a:rPr kumimoji="1" lang="en-US" altLang="ja-JP" sz="1400" dirty="0" smtClean="0"/>
            </a:br>
            <a:r>
              <a:rPr kumimoji="1" lang="en-US" altLang="ja-JP" sz="1400" dirty="0" smtClean="0"/>
              <a:t>(Pisa)</a:t>
            </a:r>
            <a:endParaRPr kumimoji="1" lang="ja-JP" altLang="en-US" sz="1400" dirty="0"/>
          </a:p>
        </p:txBody>
      </p:sp>
      <p:sp>
        <p:nvSpPr>
          <p:cNvPr id="66" name="テキスト ボックス 39"/>
          <p:cNvSpPr txBox="1"/>
          <p:nvPr/>
        </p:nvSpPr>
        <p:spPr>
          <a:xfrm>
            <a:off x="1115616" y="5433831"/>
            <a:ext cx="113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/>
              <a:t>F</a:t>
            </a:r>
            <a:r>
              <a:rPr kumimoji="1" lang="en-US" altLang="ja-JP" sz="1400" dirty="0" smtClean="0"/>
              <a:t>WD module</a:t>
            </a:r>
          </a:p>
          <a:p>
            <a:r>
              <a:rPr lang="en-US" altLang="ja-JP" sz="1400" dirty="0" smtClean="0"/>
              <a:t>(Pisa)</a:t>
            </a:r>
            <a:endParaRPr kumimoji="1" lang="ja-JP" altLang="en-US" sz="1400" dirty="0"/>
          </a:p>
        </p:txBody>
      </p:sp>
      <p:graphicFrame>
        <p:nvGraphicFramePr>
          <p:cNvPr id="40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600066"/>
              </p:ext>
            </p:extLst>
          </p:nvPr>
        </p:nvGraphicFramePr>
        <p:xfrm>
          <a:off x="6228621" y="191553"/>
          <a:ext cx="2731674" cy="1554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52451"/>
                <a:gridCol w="915507"/>
                <a:gridCol w="1163716"/>
              </a:tblGrid>
              <a:tr h="39305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Layer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Ladders</a:t>
                      </a:r>
                      <a:br>
                        <a:rPr kumimoji="1" lang="en-US" altLang="ja-JP" sz="1200" dirty="0" smtClean="0"/>
                      </a:br>
                      <a:r>
                        <a:rPr kumimoji="1" lang="en-US" altLang="ja-JP" sz="1200" dirty="0" smtClean="0"/>
                        <a:t>(spares)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DSSDs</a:t>
                      </a:r>
                      <a:r>
                        <a:rPr lang="en-US" sz="1200" kern="1200" baseline="0" dirty="0" smtClean="0">
                          <a:effectLst/>
                        </a:rPr>
                        <a:t> / ladder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endParaRPr lang="en-US" sz="1200" dirty="0" smtClean="0">
                        <a:effectLst/>
                      </a:endParaRPr>
                    </a:p>
                  </a:txBody>
                  <a:tcPr/>
                </a:tc>
              </a:tr>
              <a:tr h="2358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6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16 (4)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358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12 (3)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358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10 (2)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46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7 (2)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7793305" y="2425067"/>
            <a:ext cx="1224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47 FW/BW + spares 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7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PA1/PA2 gluing and wrapping</a:t>
            </a:r>
            <a:endParaRPr kumimoji="1" lang="ja-JP" altLang="en-US" dirty="0"/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514B-107A-4515-B1F0-553199985D6B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73810" y="4817575"/>
            <a:ext cx="7537114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latin typeface="+mj-lt"/>
              </a:rPr>
              <a:t>Gluing parameters were tuned to reduce the amount of glu</a:t>
            </a:r>
            <a:r>
              <a:rPr lang="en-US" altLang="ja-JP" sz="2400" b="1" dirty="0" smtClean="0">
                <a:latin typeface="+mj-lt"/>
              </a:rPr>
              <a:t>e as requested by reviewers, glue spreads successfully under the wire bonding pads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847" y="1502715"/>
            <a:ext cx="3613787" cy="2707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367" y="1502715"/>
            <a:ext cx="3613787" cy="2707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下矢印 7"/>
          <p:cNvSpPr/>
          <p:nvPr/>
        </p:nvSpPr>
        <p:spPr>
          <a:xfrm rot="2728966">
            <a:off x="4107158" y="1786032"/>
            <a:ext cx="228932" cy="4621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2728966">
            <a:off x="4107158" y="2516997"/>
            <a:ext cx="228932" cy="4621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 rot="2728966">
            <a:off x="4107156" y="3187049"/>
            <a:ext cx="228932" cy="4621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/>
          <p:cNvSpPr/>
          <p:nvPr/>
        </p:nvSpPr>
        <p:spPr>
          <a:xfrm rot="2728966">
            <a:off x="7815870" y="1846971"/>
            <a:ext cx="228932" cy="4621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下矢印 11"/>
          <p:cNvSpPr/>
          <p:nvPr/>
        </p:nvSpPr>
        <p:spPr>
          <a:xfrm rot="2728966">
            <a:off x="7815869" y="2638850"/>
            <a:ext cx="228932" cy="4621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矢印 12"/>
          <p:cNvSpPr/>
          <p:nvPr/>
        </p:nvSpPr>
        <p:spPr>
          <a:xfrm rot="2728966">
            <a:off x="7815870" y="3308902"/>
            <a:ext cx="228932" cy="4621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25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err="1" smtClean="0"/>
              <a:t>Kavli</a:t>
            </a:r>
            <a:r>
              <a:rPr lang="en-US" altLang="ja-JP" dirty="0" smtClean="0"/>
              <a:t> IPMU (L6)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125357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The class-D assembly was completed on Jan 15, 2016</a:t>
            </a:r>
            <a:endParaRPr kumimoji="1" lang="en-US" altLang="ja-JP" dirty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en-US" altLang="ja-JP" dirty="0" smtClean="0"/>
              <a:t>Outstanding </a:t>
            </a:r>
            <a:r>
              <a:rPr lang="en-US" altLang="ja-JP" dirty="0"/>
              <a:t>i</a:t>
            </a:r>
            <a:r>
              <a:rPr lang="en-US" altLang="ja-JP" dirty="0" smtClean="0"/>
              <a:t>ssue in this ladder</a:t>
            </a:r>
          </a:p>
          <a:p>
            <a:pPr lvl="1"/>
            <a:r>
              <a:rPr kumimoji="1" lang="en-US" altLang="ja-JP" dirty="0" smtClean="0"/>
              <a:t>Reference points on one side of the ladder are systematically lower by 100-200 </a:t>
            </a:r>
            <a:r>
              <a:rPr kumimoji="1" lang="el-GR" altLang="ja-JP" dirty="0" smtClean="0"/>
              <a:t>μ</a:t>
            </a:r>
            <a:r>
              <a:rPr kumimoji="1" lang="en-US" altLang="ja-JP" dirty="0" smtClean="0"/>
              <a:t>m than nominal</a:t>
            </a:r>
          </a:p>
          <a:p>
            <a:pPr lvl="1"/>
            <a:r>
              <a:rPr kumimoji="1" lang="en-US" altLang="ja-JP" dirty="0" smtClean="0"/>
              <a:t>The gap between sensors and ribs will be monitored in the next assembly</a:t>
            </a:r>
          </a:p>
          <a:p>
            <a:r>
              <a:rPr kumimoji="1" lang="en-US" altLang="ja-JP" dirty="0" smtClean="0"/>
              <a:t>The final prototype assembly (class B) has started last week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2865" y="2038757"/>
            <a:ext cx="6198270" cy="104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514B-107A-4515-B1F0-553199985D6B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17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962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Kavli</a:t>
            </a:r>
            <a:r>
              <a:rPr lang="en-US" dirty="0" smtClean="0"/>
              <a:t> IPMU schedule</a:t>
            </a:r>
            <a:endParaRPr lang="en-US" dirty="0"/>
          </a:p>
        </p:txBody>
      </p:sp>
      <p:pic>
        <p:nvPicPr>
          <p:cNvPr id="4" name="Picture 3" descr="l6_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9144000" cy="45931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CE27-A3B9-F34A-A970-9B907DB336FF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67858" y="3863933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1</a:t>
            </a:r>
            <a:r>
              <a:rPr lang="en-US" baseline="30000" dirty="0" smtClean="0">
                <a:solidFill>
                  <a:srgbClr val="9BBB59"/>
                </a:solidFill>
              </a:rPr>
              <a:t>st</a:t>
            </a:r>
            <a:r>
              <a:rPr lang="en-US" dirty="0" smtClean="0">
                <a:solidFill>
                  <a:srgbClr val="9BBB59"/>
                </a:solidFill>
              </a:rPr>
              <a:t> half shell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Jan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8" name="Abgerundete rechteckige Legende 9"/>
          <p:cNvSpPr/>
          <p:nvPr/>
        </p:nvSpPr>
        <p:spPr>
          <a:xfrm>
            <a:off x="2195286" y="3793470"/>
            <a:ext cx="1393370" cy="1117038"/>
          </a:xfrm>
          <a:prstGeom prst="wedgeRoundRectCallout">
            <a:avLst>
              <a:gd name="adj1" fmla="val 204271"/>
              <a:gd name="adj2" fmla="val -33240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4827" y="5781116"/>
            <a:ext cx="153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Production completed: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Sep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5722255" y="5710653"/>
            <a:ext cx="1393370" cy="1117038"/>
          </a:xfrm>
          <a:prstGeom prst="wedgeRoundRectCallout">
            <a:avLst>
              <a:gd name="adj1" fmla="val 113125"/>
              <a:gd name="adj2" fmla="val -49482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1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7986"/>
            <a:ext cx="7772400" cy="795128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Mechanics and commissioning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12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19423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design revision 2.4 </a:t>
            </a:r>
            <a:r>
              <a:rPr lang="en-US" dirty="0" smtClean="0">
                <a:latin typeface="Symbol" charset="2"/>
                <a:cs typeface="Symbol" charset="2"/>
              </a:rPr>
              <a:t>®</a:t>
            </a:r>
            <a:r>
              <a:rPr lang="en-US" dirty="0" smtClean="0"/>
              <a:t> 2.5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69070"/>
            <a:ext cx="8229600" cy="2985358"/>
          </a:xfrm>
        </p:spPr>
        <p:txBody>
          <a:bodyPr/>
          <a:lstStyle/>
          <a:p>
            <a:r>
              <a:rPr lang="en-US" dirty="0" smtClean="0"/>
              <a:t>Includes</a:t>
            </a:r>
          </a:p>
          <a:p>
            <a:pPr lvl="1"/>
            <a:r>
              <a:rPr lang="en-US" dirty="0"/>
              <a:t>Modification of the L3 bridges, to shift L3 by 1 mm</a:t>
            </a:r>
          </a:p>
          <a:p>
            <a:pPr lvl="1"/>
            <a:r>
              <a:rPr lang="en-US" dirty="0" smtClean="0"/>
              <a:t>Fix of a few clearance problems in rev. 2.4</a:t>
            </a:r>
          </a:p>
          <a:p>
            <a:pPr lvl="1"/>
            <a:r>
              <a:rPr lang="en-US" dirty="0" smtClean="0"/>
              <a:t>Modification FW L4 </a:t>
            </a:r>
            <a:r>
              <a:rPr lang="en-US" dirty="0" err="1" smtClean="0"/>
              <a:t>endmount</a:t>
            </a:r>
            <a:r>
              <a:rPr lang="en-US" dirty="0" smtClean="0"/>
              <a:t> to improve L3 cable routing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7" name="Inhaltsplatzhalt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28786" r="43609" b="33339"/>
          <a:stretch/>
        </p:blipFill>
        <p:spPr>
          <a:xfrm>
            <a:off x="652794" y="3587993"/>
            <a:ext cx="3847198" cy="3155400"/>
          </a:xfrm>
          <a:prstGeom prst="rect">
            <a:avLst/>
          </a:prstGeom>
        </p:spPr>
      </p:pic>
      <p:sp>
        <p:nvSpPr>
          <p:cNvPr id="8" name="Textfeld 8"/>
          <p:cNvSpPr txBox="1"/>
          <p:nvPr/>
        </p:nvSpPr>
        <p:spPr>
          <a:xfrm>
            <a:off x="33976" y="3615874"/>
            <a:ext cx="1736154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L4 end mount</a:t>
            </a:r>
            <a:endParaRPr lang="en-US" noProof="1"/>
          </a:p>
        </p:txBody>
      </p:sp>
      <p:cxnSp>
        <p:nvCxnSpPr>
          <p:cNvPr id="9" name="Gerade Verbindung mit Pfeil 9"/>
          <p:cNvCxnSpPr>
            <a:stCxn id="8" idx="2"/>
          </p:cNvCxnSpPr>
          <p:nvPr/>
        </p:nvCxnSpPr>
        <p:spPr>
          <a:xfrm>
            <a:off x="902053" y="3954428"/>
            <a:ext cx="681005" cy="621163"/>
          </a:xfrm>
          <a:prstGeom prst="straightConnector1">
            <a:avLst/>
          </a:prstGeom>
          <a:ln w="190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1"/>
          <p:cNvSpPr txBox="1"/>
          <p:nvPr/>
        </p:nvSpPr>
        <p:spPr>
          <a:xfrm>
            <a:off x="3816168" y="6136158"/>
            <a:ext cx="2232248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L3 cables (100 wires)</a:t>
            </a:r>
            <a:endParaRPr lang="en-US" noProof="1"/>
          </a:p>
        </p:txBody>
      </p:sp>
      <p:cxnSp>
        <p:nvCxnSpPr>
          <p:cNvPr id="11" name="Gerade Verbindung mit Pfeil 12"/>
          <p:cNvCxnSpPr/>
          <p:nvPr/>
        </p:nvCxnSpPr>
        <p:spPr>
          <a:xfrm flipH="1" flipV="1">
            <a:off x="3816168" y="5714980"/>
            <a:ext cx="683824" cy="419118"/>
          </a:xfrm>
          <a:prstGeom prst="straightConnector1">
            <a:avLst/>
          </a:prstGeom>
          <a:ln w="190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16200000">
            <a:off x="2890152" y="4817125"/>
            <a:ext cx="784035" cy="909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9"/>
          <p:cNvSpPr txBox="1"/>
          <p:nvPr/>
        </p:nvSpPr>
        <p:spPr>
          <a:xfrm>
            <a:off x="6953724" y="4649211"/>
            <a:ext cx="1008112" cy="338554"/>
          </a:xfrm>
          <a:prstGeom prst="rect">
            <a:avLst/>
          </a:prstGeom>
          <a:noFill/>
          <a:ln w="19050"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OLD</a:t>
            </a:r>
          </a:p>
        </p:txBody>
      </p:sp>
      <p:sp>
        <p:nvSpPr>
          <p:cNvPr id="14" name="Textfeld 20"/>
          <p:cNvSpPr txBox="1"/>
          <p:nvPr/>
        </p:nvSpPr>
        <p:spPr>
          <a:xfrm>
            <a:off x="6953724" y="6207718"/>
            <a:ext cx="1008112" cy="338554"/>
          </a:xfrm>
          <a:prstGeom prst="rect">
            <a:avLst/>
          </a:prstGeom>
          <a:noFill/>
          <a:ln w="19050"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feld 23"/>
          <p:cNvSpPr txBox="1"/>
          <p:nvPr/>
        </p:nvSpPr>
        <p:spPr>
          <a:xfrm>
            <a:off x="1100878" y="5714980"/>
            <a:ext cx="1054142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R=3mm</a:t>
            </a:r>
            <a:endParaRPr lang="en-US" noProof="1"/>
          </a:p>
        </p:txBody>
      </p:sp>
      <p:cxnSp>
        <p:nvCxnSpPr>
          <p:cNvPr id="16" name="Gerade Verbindung mit Pfeil 24"/>
          <p:cNvCxnSpPr>
            <a:stCxn id="15" idx="3"/>
          </p:cNvCxnSpPr>
          <p:nvPr/>
        </p:nvCxnSpPr>
        <p:spPr>
          <a:xfrm flipV="1">
            <a:off x="2155020" y="5305132"/>
            <a:ext cx="1040572" cy="57912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355" y="3632785"/>
            <a:ext cx="1779308" cy="757987"/>
          </a:xfrm>
          <a:prstGeom prst="rect">
            <a:avLst/>
          </a:prstGeom>
        </p:spPr>
      </p:pic>
      <p:pic>
        <p:nvPicPr>
          <p:cNvPr id="1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355" y="5271713"/>
            <a:ext cx="1779308" cy="7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1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Refurbishment of open CO</a:t>
            </a:r>
            <a:r>
              <a:rPr lang="en-US" baseline="-25000" dirty="0" smtClean="0"/>
              <a:t>2</a:t>
            </a:r>
            <a:r>
              <a:rPr lang="en-US" dirty="0" smtClean="0"/>
              <a:t> cooling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48" y="1097905"/>
            <a:ext cx="4670941" cy="289588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Schedule</a:t>
            </a:r>
          </a:p>
          <a:p>
            <a:pPr lvl="1"/>
            <a:r>
              <a:rPr lang="en-US" dirty="0" smtClean="0"/>
              <a:t>December </a:t>
            </a:r>
            <a:r>
              <a:rPr lang="en-US" dirty="0"/>
              <a:t>2015: disassemble current box, order new parts (done)</a:t>
            </a:r>
          </a:p>
          <a:p>
            <a:pPr lvl="1"/>
            <a:r>
              <a:rPr lang="en-US" dirty="0"/>
              <a:t>January 2016: make new box (done)</a:t>
            </a:r>
          </a:p>
          <a:p>
            <a:pPr lvl="1"/>
            <a:r>
              <a:rPr lang="en-US" dirty="0"/>
              <a:t>February 2016: install devices (ongoing)</a:t>
            </a:r>
          </a:p>
          <a:p>
            <a:pPr lvl="1"/>
            <a:r>
              <a:rPr lang="en-US" dirty="0"/>
              <a:t>March 2016: re-write software and test</a:t>
            </a:r>
          </a:p>
          <a:p>
            <a:pPr lvl="1"/>
            <a:r>
              <a:rPr lang="en-US" dirty="0"/>
              <a:t>End of March 2016: Shipping to </a:t>
            </a:r>
            <a:r>
              <a:rPr lang="en-US" dirty="0" smtClean="0"/>
              <a:t>KEK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 rotWithShape="1">
          <a:blip r:embed="rId2" cstate="print"/>
          <a:srcRect l="1" r="800"/>
          <a:stretch/>
        </p:blipFill>
        <p:spPr>
          <a:xfrm>
            <a:off x="4907245" y="1182048"/>
            <a:ext cx="4089491" cy="2635261"/>
          </a:xfrm>
          <a:prstGeom prst="rect">
            <a:avLst/>
          </a:prstGeom>
        </p:spPr>
      </p:pic>
      <p:pic>
        <p:nvPicPr>
          <p:cNvPr id="6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1" r="8342"/>
          <a:stretch/>
        </p:blipFill>
        <p:spPr>
          <a:xfrm>
            <a:off x="1303551" y="3993790"/>
            <a:ext cx="2661712" cy="2520280"/>
          </a:xfrm>
          <a:prstGeom prst="rect">
            <a:avLst/>
          </a:prstGeom>
          <a:ln>
            <a:noFill/>
          </a:ln>
        </p:spPr>
      </p:pic>
      <p:pic>
        <p:nvPicPr>
          <p:cNvPr id="7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r="14134"/>
          <a:stretch/>
        </p:blipFill>
        <p:spPr>
          <a:xfrm>
            <a:off x="4970455" y="3993790"/>
            <a:ext cx="2943195" cy="2520280"/>
          </a:xfrm>
          <a:prstGeom prst="rect">
            <a:avLst/>
          </a:prstGeom>
          <a:ln w="28575">
            <a:noFill/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273565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9852"/>
            <a:ext cx="8229600" cy="792827"/>
          </a:xfrm>
        </p:spPr>
        <p:txBody>
          <a:bodyPr>
            <a:norm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cooling pipe bending 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1556792"/>
            <a:ext cx="8208912" cy="4617513"/>
          </a:xfrm>
          <a:prstGeom prst="rect">
            <a:avLst/>
          </a:prstGeom>
        </p:spPr>
      </p:pic>
      <p:sp>
        <p:nvSpPr>
          <p:cNvPr id="6" name="Textfeld 7"/>
          <p:cNvSpPr txBox="1"/>
          <p:nvPr/>
        </p:nvSpPr>
        <p:spPr>
          <a:xfrm>
            <a:off x="681084" y="5067812"/>
            <a:ext cx="291842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Bending radius</a:t>
            </a:r>
          </a:p>
          <a:p>
            <a:pPr algn="ctr"/>
            <a:r>
              <a:rPr lang="en-US" noProof="1" smtClean="0"/>
              <a:t>(much smaller then result due to springback)</a:t>
            </a:r>
            <a:endParaRPr lang="en-US" noProof="1"/>
          </a:p>
        </p:txBody>
      </p:sp>
      <p:cxnSp>
        <p:nvCxnSpPr>
          <p:cNvPr id="7" name="Gerade Verbindung mit Pfeil 8"/>
          <p:cNvCxnSpPr>
            <a:stCxn id="6" idx="0"/>
          </p:cNvCxnSpPr>
          <p:nvPr/>
        </p:nvCxnSpPr>
        <p:spPr>
          <a:xfrm flipV="1">
            <a:off x="2140296" y="4479406"/>
            <a:ext cx="775521" cy="58840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10"/>
          <p:cNvSpPr txBox="1"/>
          <p:nvPr/>
        </p:nvSpPr>
        <p:spPr>
          <a:xfrm>
            <a:off x="2483768" y="2924944"/>
            <a:ext cx="1736154" cy="5847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/>
              <a:t>Support for the bent pipe</a:t>
            </a:r>
          </a:p>
        </p:txBody>
      </p:sp>
      <p:cxnSp>
        <p:nvCxnSpPr>
          <p:cNvPr id="9" name="Gerade Verbindung mit Pfeil 11"/>
          <p:cNvCxnSpPr>
            <a:stCxn id="8" idx="2"/>
          </p:cNvCxnSpPr>
          <p:nvPr/>
        </p:nvCxnSpPr>
        <p:spPr>
          <a:xfrm>
            <a:off x="3351845" y="3509719"/>
            <a:ext cx="0" cy="639361"/>
          </a:xfrm>
          <a:prstGeom prst="straightConnector1">
            <a:avLst/>
          </a:prstGeom>
          <a:ln w="190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6"/>
          <p:cNvSpPr txBox="1"/>
          <p:nvPr/>
        </p:nvSpPr>
        <p:spPr>
          <a:xfrm>
            <a:off x="5588074" y="4947697"/>
            <a:ext cx="2080270" cy="5847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1"/>
              <a:t>For pipe </a:t>
            </a:r>
            <a:r>
              <a:rPr lang="en-US" noProof="1" smtClean="0"/>
              <a:t>fixation and length control</a:t>
            </a:r>
          </a:p>
        </p:txBody>
      </p:sp>
      <p:cxnSp>
        <p:nvCxnSpPr>
          <p:cNvPr id="11" name="Gerade Verbindung mit Pfeil 18"/>
          <p:cNvCxnSpPr>
            <a:stCxn id="10" idx="0"/>
          </p:cNvCxnSpPr>
          <p:nvPr/>
        </p:nvCxnSpPr>
        <p:spPr>
          <a:xfrm flipV="1">
            <a:off x="6628209" y="4437112"/>
            <a:ext cx="104031" cy="51058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3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56232"/>
            <a:ext cx="8229600" cy="101368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L6 cooling pipe attachment</a:t>
            </a:r>
            <a:br>
              <a:rPr kumimoji="1" lang="en-US" altLang="ja-JP" dirty="0" smtClean="0"/>
            </a:br>
            <a:r>
              <a:rPr kumimoji="1" lang="en-US" altLang="ja-JP" dirty="0" smtClean="0"/>
              <a:t>with cradle tool (Jan-29, 2016)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0" y="1479189"/>
            <a:ext cx="3150056" cy="210003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436" y="1479189"/>
            <a:ext cx="2802237" cy="2101137"/>
          </a:xfrm>
          <a:prstGeom prst="rect">
            <a:avLst/>
          </a:prstGeom>
        </p:spPr>
      </p:pic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45E4-F7DE-A840-9091-1CBA53D8CBC3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0" y="3758764"/>
            <a:ext cx="1728098" cy="259148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623" y="1465541"/>
            <a:ext cx="1409631" cy="211368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561" y="3762735"/>
            <a:ext cx="3881264" cy="258750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927" y="3762734"/>
            <a:ext cx="2587509" cy="258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5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45E4-F7DE-A840-9091-1CBA53D8CBC3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48" y="1357501"/>
            <a:ext cx="2581835" cy="25818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734" y="1357501"/>
            <a:ext cx="2592595" cy="25925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518" y="1357500"/>
            <a:ext cx="2592331" cy="259233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48" y="4011727"/>
            <a:ext cx="2581835" cy="25818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734" y="4011727"/>
            <a:ext cx="2581835" cy="2581835"/>
          </a:xfrm>
          <a:prstGeom prst="rect">
            <a:avLst/>
          </a:prstGeom>
        </p:spPr>
      </p:pic>
      <p:sp>
        <p:nvSpPr>
          <p:cNvPr id="10" name="タイトル 6"/>
          <p:cNvSpPr txBox="1">
            <a:spLocks/>
          </p:cNvSpPr>
          <p:nvPr/>
        </p:nvSpPr>
        <p:spPr>
          <a:xfrm>
            <a:off x="457200" y="233389"/>
            <a:ext cx="8229600" cy="101368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 smtClean="0"/>
              <a:t>L6 cooling pipe attachment</a:t>
            </a:r>
            <a:br>
              <a:rPr kumimoji="1" lang="en-US" altLang="ja-JP" dirty="0" smtClean="0"/>
            </a:br>
            <a:r>
              <a:rPr kumimoji="1" lang="en-US" altLang="ja-JP" dirty="0" smtClean="0"/>
              <a:t>with cradle tool (Jan-29, 2016)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546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04400" y="4742243"/>
            <a:ext cx="8533405" cy="1368088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Support arms are to be prepared to confirm realistic movement for the next step</a:t>
            </a:r>
          </a:p>
          <a:p>
            <a:r>
              <a:rPr lang="en-US" altLang="ja-JP" dirty="0" smtClean="0"/>
              <a:t>Similar tool/pipe needs to be prepared for </a:t>
            </a:r>
            <a:r>
              <a:rPr lang="en-US" altLang="ja-JP" dirty="0"/>
              <a:t>L5 and </a:t>
            </a:r>
            <a:r>
              <a:rPr lang="en-US" altLang="ja-JP" dirty="0" smtClean="0"/>
              <a:t>L4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45E4-F7DE-A840-9091-1CBA53D8CBC3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45" y="1630312"/>
            <a:ext cx="7254010" cy="2849738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56232"/>
            <a:ext cx="8229600" cy="101368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L6 cooling pipe attachment</a:t>
            </a:r>
            <a:br>
              <a:rPr kumimoji="1" lang="en-US" altLang="ja-JP" dirty="0" smtClean="0"/>
            </a:br>
            <a:r>
              <a:rPr kumimoji="1" lang="en-US" altLang="ja-JP" dirty="0" smtClean="0"/>
              <a:t>with cradle tool (Jan-29, 2016)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678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1" y="1113579"/>
            <a:ext cx="5464635" cy="520747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7062" y="3989356"/>
            <a:ext cx="567784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PF1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66032" y="4070170"/>
            <a:ext cx="595036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PB2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78144" y="5600177"/>
            <a:ext cx="595036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PB1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7070" y="4197792"/>
            <a:ext cx="58888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PA1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53591" y="4370934"/>
            <a:ext cx="58888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PA2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187234" y="4571723"/>
            <a:ext cx="75212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latin typeface="+mj-lt"/>
              </a:rPr>
              <a:t>DSSD</a:t>
            </a:r>
            <a:endParaRPr kumimoji="1" lang="ja-JP" altLang="en-US" sz="2000" b="1" dirty="0">
              <a:latin typeface="+mj-lt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71755" y="3359562"/>
            <a:ext cx="567784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PF2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171524" y="5999606"/>
            <a:ext cx="52931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ゴシック" panose="020B0609070205080204" pitchFamily="49" charset="-128"/>
              </a:rPr>
              <a:t>Rib</a:t>
            </a:r>
            <a:endParaRPr kumimoji="1" lang="ja-JP" altLang="en-US" sz="2000" b="1" dirty="0">
              <a:solidFill>
                <a:schemeClr val="bg1">
                  <a:lumMod val="50000"/>
                </a:schemeClr>
              </a:solidFill>
              <a:latin typeface="+mj-lt"/>
              <a:ea typeface="ＭＳ ゴシック" panose="020B0609070205080204" pitchFamily="49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588344" y="3989343"/>
            <a:ext cx="81945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ゴシック" panose="020B0609070205080204" pitchFamily="49" charset="-128"/>
              </a:rPr>
              <a:t>AIREX</a:t>
            </a:r>
            <a:endParaRPr kumimoji="1" lang="ja-JP" altLang="en-US" sz="2000" b="1" dirty="0">
              <a:solidFill>
                <a:schemeClr val="bg1">
                  <a:lumMod val="50000"/>
                </a:schemeClr>
              </a:solidFill>
              <a:latin typeface="+mj-lt"/>
              <a:ea typeface="ＭＳ ゴシック" panose="020B0609070205080204" pitchFamily="49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604983" y="1092114"/>
            <a:ext cx="1895009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70C0"/>
                </a:solidFill>
                <a:latin typeface="+mj-lt"/>
                <a:ea typeface="ＭＳ ゴシック" panose="020B0609070205080204" pitchFamily="49" charset="-128"/>
              </a:rPr>
              <a:t>Origami hybrid</a:t>
            </a:r>
            <a:endParaRPr kumimoji="1" lang="ja-JP" altLang="en-US" sz="2000" b="1" dirty="0">
              <a:solidFill>
                <a:srgbClr val="0070C0"/>
              </a:solidFill>
              <a:latin typeface="+mj-lt"/>
              <a:ea typeface="ＭＳ ゴシック" panose="020B0609070205080204" pitchFamily="49" charset="-128"/>
            </a:endParaRPr>
          </a:p>
        </p:txBody>
      </p:sp>
      <p:cxnSp>
        <p:nvCxnSpPr>
          <p:cNvPr id="43" name="直線矢印コネクタ 42"/>
          <p:cNvCxnSpPr>
            <a:stCxn id="42" idx="1"/>
          </p:cNvCxnSpPr>
          <p:nvPr/>
        </p:nvCxnSpPr>
        <p:spPr>
          <a:xfrm flipH="1">
            <a:off x="2059529" y="1292169"/>
            <a:ext cx="545454" cy="10153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2736276" y="1492224"/>
            <a:ext cx="323154" cy="79041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3504388" y="1492224"/>
            <a:ext cx="772130" cy="82235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1262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Ladder Anatomy (L6 ladder)</a:t>
            </a:r>
            <a:endParaRPr lang="ja-JP" altLang="en-US" b="1" dirty="0"/>
          </a:p>
        </p:txBody>
      </p:sp>
      <p:sp>
        <p:nvSpPr>
          <p:cNvPr id="92" name="円/楕円 91"/>
          <p:cNvSpPr/>
          <p:nvPr/>
        </p:nvSpPr>
        <p:spPr>
          <a:xfrm rot="1358928">
            <a:off x="1449446" y="1476636"/>
            <a:ext cx="1152128" cy="2208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93" name="円/楕円 92"/>
          <p:cNvSpPr/>
          <p:nvPr/>
        </p:nvSpPr>
        <p:spPr>
          <a:xfrm rot="1358928">
            <a:off x="3066993" y="2176780"/>
            <a:ext cx="1152128" cy="2208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95" name="円/楕円 94"/>
          <p:cNvSpPr/>
          <p:nvPr/>
        </p:nvSpPr>
        <p:spPr>
          <a:xfrm rot="1358928">
            <a:off x="2227212" y="2467159"/>
            <a:ext cx="1152128" cy="2208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5582824" y="2127869"/>
            <a:ext cx="3514683" cy="8309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 smtClean="0">
                <a:solidFill>
                  <a:srgbClr val="0070C0"/>
                </a:solidFill>
                <a:latin typeface="+mj-lt"/>
              </a:rPr>
              <a:t>Origami hybrid</a:t>
            </a:r>
          </a:p>
          <a:p>
            <a:pPr algn="l"/>
            <a:r>
              <a:rPr lang="en-US" altLang="ja-JP" sz="1600" b="0" dirty="0" smtClean="0">
                <a:solidFill>
                  <a:srgbClr val="0070C0"/>
                </a:solidFill>
                <a:latin typeface="+mj-lt"/>
              </a:rPr>
              <a:t>Flexible circuit to transmit detector signals to the ladder ends</a:t>
            </a:r>
            <a:endParaRPr kumimoji="1" lang="ja-JP" altLang="en-US" sz="1600" b="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5582146" y="3021349"/>
            <a:ext cx="3514683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 smtClean="0">
                <a:solidFill>
                  <a:srgbClr val="00B050"/>
                </a:solidFill>
                <a:latin typeface="+mj-lt"/>
              </a:rPr>
              <a:t>APV25</a:t>
            </a:r>
          </a:p>
          <a:p>
            <a:pPr algn="l"/>
            <a:r>
              <a:rPr lang="en-US" altLang="ja-JP" sz="1600" b="0" dirty="0" smtClean="0">
                <a:solidFill>
                  <a:srgbClr val="00B050"/>
                </a:solidFill>
                <a:latin typeface="+mj-lt"/>
              </a:rPr>
              <a:t>Readout ASIC of the strips</a:t>
            </a:r>
            <a:endParaRPr kumimoji="1" lang="ja-JP" altLang="en-US" sz="1600" b="0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5583500" y="3668607"/>
            <a:ext cx="3514683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err="1" smtClean="0">
                <a:solidFill>
                  <a:srgbClr val="FF0000"/>
                </a:solidFill>
                <a:latin typeface="+mj-lt"/>
              </a:rPr>
              <a:t>FlexPA</a:t>
            </a:r>
            <a:r>
              <a:rPr lang="en-US" altLang="ja-JP" sz="1600" b="1" dirty="0" smtClean="0">
                <a:solidFill>
                  <a:srgbClr val="FF0000"/>
                </a:solidFill>
                <a:latin typeface="+mj-lt"/>
              </a:rPr>
              <a:t> (PA/PF/PB)</a:t>
            </a:r>
            <a:endParaRPr kumimoji="1" lang="en-US" altLang="ja-JP" sz="1600" b="1" dirty="0" smtClean="0">
              <a:solidFill>
                <a:srgbClr val="FF0000"/>
              </a:solidFill>
              <a:latin typeface="+mj-lt"/>
            </a:endParaRPr>
          </a:p>
          <a:p>
            <a:pPr algn="l"/>
            <a:r>
              <a:rPr lang="en-US" altLang="ja-JP" sz="1600" b="0" dirty="0" smtClean="0">
                <a:solidFill>
                  <a:srgbClr val="FF0000"/>
                </a:solidFill>
                <a:latin typeface="+mj-lt"/>
              </a:rPr>
              <a:t>Flexible circuit to transmit detector signals to the APV25</a:t>
            </a:r>
            <a:endParaRPr kumimoji="1" lang="ja-JP" altLang="en-US" sz="1600" b="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1489456" y="1956210"/>
            <a:ext cx="887102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B050"/>
                </a:solidFill>
                <a:latin typeface="+mj-lt"/>
              </a:rPr>
              <a:t>APV25</a:t>
            </a:r>
            <a:endParaRPr kumimoji="1" lang="ja-JP" altLang="en-US" sz="2000" b="1" dirty="0" smtClean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128" name="直線矢印コネクタ 127"/>
          <p:cNvCxnSpPr>
            <a:stCxn id="126" idx="0"/>
            <a:endCxn id="92" idx="4"/>
          </p:cNvCxnSpPr>
          <p:nvPr/>
        </p:nvCxnSpPr>
        <p:spPr>
          <a:xfrm flipV="1">
            <a:off x="1933007" y="1689005"/>
            <a:ext cx="49973" cy="26720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580112" y="5701787"/>
            <a:ext cx="351468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AIREX</a:t>
            </a:r>
            <a:endParaRPr kumimoji="1" lang="en-US" altLang="ja-JP" sz="16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altLang="ja-JP" sz="1600" b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Thermal insulator between the DSSD and APV25</a:t>
            </a:r>
            <a:endParaRPr kumimoji="1" lang="ja-JP" altLang="en-US" sz="1600" b="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平行四辺形 27"/>
          <p:cNvSpPr/>
          <p:nvPr/>
        </p:nvSpPr>
        <p:spPr>
          <a:xfrm rot="12142229" flipH="1" flipV="1">
            <a:off x="3158004" y="2290514"/>
            <a:ext cx="875663" cy="49946"/>
          </a:xfrm>
          <a:prstGeom prst="parallelogram">
            <a:avLst>
              <a:gd name="adj" fmla="val 467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29" name="平行四辺形 28"/>
          <p:cNvSpPr/>
          <p:nvPr/>
        </p:nvSpPr>
        <p:spPr>
          <a:xfrm rot="12142229" flipH="1" flipV="1">
            <a:off x="2298670" y="2605196"/>
            <a:ext cx="875663" cy="49946"/>
          </a:xfrm>
          <a:prstGeom prst="parallelogram">
            <a:avLst>
              <a:gd name="adj" fmla="val 467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30" name="平行四辺形 29"/>
          <p:cNvSpPr/>
          <p:nvPr/>
        </p:nvSpPr>
        <p:spPr>
          <a:xfrm rot="12142229" flipH="1" flipV="1">
            <a:off x="1554880" y="1635180"/>
            <a:ext cx="875663" cy="49946"/>
          </a:xfrm>
          <a:prstGeom prst="parallelogram">
            <a:avLst>
              <a:gd name="adj" fmla="val 467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581468" y="4562087"/>
            <a:ext cx="3514683" cy="10772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rgbClr val="FF0000"/>
                </a:solidFill>
                <a:latin typeface="+mj-lt"/>
              </a:rPr>
              <a:t>PA0</a:t>
            </a:r>
            <a:endParaRPr kumimoji="1" lang="en-US" altLang="ja-JP" sz="1600" b="1" dirty="0" smtClean="0">
              <a:solidFill>
                <a:srgbClr val="FF0000"/>
              </a:solidFill>
              <a:latin typeface="+mj-lt"/>
            </a:endParaRPr>
          </a:p>
          <a:p>
            <a:pPr algn="l"/>
            <a:r>
              <a:rPr lang="en-US" altLang="ja-JP" sz="1600" b="0" dirty="0" smtClean="0">
                <a:solidFill>
                  <a:srgbClr val="FF0000"/>
                </a:solidFill>
                <a:latin typeface="+mj-lt"/>
              </a:rPr>
              <a:t>Flexible circuit glued on the Origami hybrid to transmit </a:t>
            </a:r>
            <a:r>
              <a:rPr lang="en-US" altLang="ja-JP" sz="1600" b="0" i="1" dirty="0" smtClean="0">
                <a:solidFill>
                  <a:srgbClr val="FF0000"/>
                </a:solidFill>
                <a:latin typeface="+mj-lt"/>
              </a:rPr>
              <a:t>n</a:t>
            </a:r>
            <a:r>
              <a:rPr lang="en-US" altLang="ja-JP" sz="1600" b="0" dirty="0" smtClean="0">
                <a:solidFill>
                  <a:srgbClr val="FF0000"/>
                </a:solidFill>
                <a:latin typeface="+mj-lt"/>
              </a:rPr>
              <a:t>-side detector signals to the APV25</a:t>
            </a:r>
            <a:endParaRPr kumimoji="1" lang="ja-JP" altLang="en-US" sz="1600" b="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99193" y="3159507"/>
            <a:ext cx="58888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PA0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4" name="直線矢印コネクタ 33"/>
          <p:cNvCxnSpPr>
            <a:stCxn id="32" idx="0"/>
            <a:endCxn id="28" idx="4"/>
          </p:cNvCxnSpPr>
          <p:nvPr/>
        </p:nvCxnSpPr>
        <p:spPr>
          <a:xfrm flipV="1">
            <a:off x="3493633" y="2338581"/>
            <a:ext cx="92698" cy="8209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5580790" y="988168"/>
            <a:ext cx="3514683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+mj-lt"/>
              </a:rPr>
              <a:t>DSSDs</a:t>
            </a:r>
            <a:endParaRPr kumimoji="1" lang="en-US" altLang="ja-JP" sz="1600" b="1" dirty="0" smtClean="0">
              <a:latin typeface="+mj-lt"/>
            </a:endParaRPr>
          </a:p>
          <a:p>
            <a:pPr marL="265113" indent="-180975" algn="l">
              <a:buFont typeface="Arial" pitchFamily="34" charset="0"/>
              <a:buChar char="•"/>
            </a:pPr>
            <a:r>
              <a:rPr lang="en-US" altLang="ja-JP" sz="1600" b="0" dirty="0" smtClean="0">
                <a:latin typeface="+mj-lt"/>
              </a:rPr>
              <a:t>2 small rectangular (L3)</a:t>
            </a:r>
          </a:p>
          <a:p>
            <a:pPr marL="265113" indent="-180975" algn="l">
              <a:buFont typeface="Arial" pitchFamily="34" charset="0"/>
              <a:buChar char="•"/>
            </a:pPr>
            <a:r>
              <a:rPr lang="en-US" altLang="ja-JP" sz="1600" b="0" dirty="0" smtClean="0">
                <a:latin typeface="+mj-lt"/>
              </a:rPr>
              <a:t>2-4 large rectangular (L4-6)</a:t>
            </a:r>
          </a:p>
          <a:p>
            <a:pPr marL="265113" indent="-180975" algn="l">
              <a:buFont typeface="Arial" pitchFamily="34" charset="0"/>
              <a:buChar char="•"/>
            </a:pPr>
            <a:r>
              <a:rPr kumimoji="1" lang="en-US" altLang="ja-JP" sz="1600" b="0" dirty="0" smtClean="0">
                <a:latin typeface="+mj-lt"/>
              </a:rPr>
              <a:t>1 trapezoidal (L4-6)</a:t>
            </a:r>
            <a:endParaRPr kumimoji="1" lang="ja-JP" altLang="en-US" sz="1600" b="0" dirty="0" smtClean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07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Schedule for ladder mount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4213" y="1061247"/>
            <a:ext cx="7848600" cy="5049622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Feb </a:t>
            </a:r>
            <a:r>
              <a:rPr lang="en-US" altLang="ja-JP" dirty="0"/>
              <a:t>– </a:t>
            </a:r>
            <a:r>
              <a:rPr lang="en-US" altLang="ja-JP" dirty="0" smtClean="0"/>
              <a:t>Jun 2016: </a:t>
            </a:r>
            <a:r>
              <a:rPr lang="en-US" altLang="ja-JP" dirty="0"/>
              <a:t>Production of missing prototype tools and </a:t>
            </a:r>
            <a:r>
              <a:rPr lang="en-US" altLang="ja-JP" dirty="0" smtClean="0"/>
              <a:t>jigs</a:t>
            </a:r>
          </a:p>
          <a:p>
            <a:r>
              <a:rPr lang="en-US" altLang="ja-JP" dirty="0" smtClean="0"/>
              <a:t>24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B2GM (Jun 2016):</a:t>
            </a:r>
          </a:p>
          <a:p>
            <a:pPr lvl="1"/>
            <a:r>
              <a:rPr lang="en-US" altLang="ja-JP" dirty="0" smtClean="0"/>
              <a:t>Prototype tools/jigs to discuss feedback to final jigs are prepared</a:t>
            </a:r>
          </a:p>
          <a:p>
            <a:pPr lvl="1"/>
            <a:r>
              <a:rPr lang="en-US" altLang="ja-JP" dirty="0" smtClean="0"/>
              <a:t>Jun</a:t>
            </a:r>
            <a:r>
              <a:rPr lang="en-US" altLang="ja-JP" dirty="0"/>
              <a:t> </a:t>
            </a:r>
            <a:r>
              <a:rPr lang="en-US" altLang="ja-JP" dirty="0" smtClean="0"/>
              <a:t>17, 2016 (Fri): Review of ladder mount procedure with the prototype tools/jigs</a:t>
            </a:r>
          </a:p>
          <a:p>
            <a:r>
              <a:rPr lang="en-US" altLang="ja-JP" dirty="0" smtClean="0"/>
              <a:t>Jun – Oct 2016: Production of final tools and jigs</a:t>
            </a:r>
          </a:p>
          <a:p>
            <a:r>
              <a:rPr lang="en-US" altLang="ja-JP" dirty="0" smtClean="0"/>
              <a:t>25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B2GM (Oct 2016):</a:t>
            </a:r>
          </a:p>
          <a:p>
            <a:pPr lvl="1"/>
            <a:r>
              <a:rPr lang="en-US" altLang="ja-JP" dirty="0" smtClean="0"/>
              <a:t>Final tools/jigs are prepared</a:t>
            </a:r>
          </a:p>
          <a:p>
            <a:pPr lvl="1"/>
            <a:r>
              <a:rPr lang="en-US" altLang="ja-JP" dirty="0" smtClean="0"/>
              <a:t>Review of ladder mount procedure with the final tools/jigs as the final feedback</a:t>
            </a:r>
            <a:endParaRPr lang="en-US" altLang="ja-JP" dirty="0"/>
          </a:p>
          <a:p>
            <a:r>
              <a:rPr lang="en-US" altLang="ja-JP" dirty="0" smtClean="0"/>
              <a:t>Oct 2016 – Feb 2017: Repeat </a:t>
            </a:r>
            <a:r>
              <a:rPr lang="en-US" altLang="ja-JP" dirty="0"/>
              <a:t>a number of practices</a:t>
            </a:r>
          </a:p>
          <a:p>
            <a:pPr lvl="1"/>
            <a:r>
              <a:rPr lang="en-US" altLang="ja-JP" dirty="0" smtClean="0"/>
              <a:t>Address all issues </a:t>
            </a:r>
            <a:r>
              <a:rPr lang="en-US" altLang="ja-JP" dirty="0"/>
              <a:t>i</a:t>
            </a:r>
            <a:r>
              <a:rPr lang="en-US" altLang="ja-JP" dirty="0" smtClean="0"/>
              <a:t>n </a:t>
            </a:r>
            <a:r>
              <a:rPr lang="en-US" altLang="ja-JP" dirty="0"/>
              <a:t>the ladder mount procedure and  finalize </a:t>
            </a:r>
            <a:r>
              <a:rPr lang="en-US" altLang="ja-JP" dirty="0" smtClean="0"/>
              <a:t>it</a:t>
            </a:r>
            <a:endParaRPr lang="en-US" altLang="ja-JP" dirty="0"/>
          </a:p>
          <a:p>
            <a:r>
              <a:rPr lang="en-US" altLang="ja-JP" dirty="0" smtClean="0"/>
              <a:t>26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</a:t>
            </a:r>
            <a:r>
              <a:rPr lang="en-US" altLang="ja-JP" dirty="0"/>
              <a:t>B2GM </a:t>
            </a:r>
            <a:r>
              <a:rPr lang="en-US" altLang="ja-JP" dirty="0" smtClean="0"/>
              <a:t>(Feb 2017)</a:t>
            </a:r>
            <a:r>
              <a:rPr lang="en-US" altLang="ja-JP" dirty="0"/>
              <a:t>:</a:t>
            </a:r>
          </a:p>
          <a:p>
            <a:pPr lvl="1"/>
            <a:r>
              <a:rPr lang="en-US" altLang="ja-JP" dirty="0"/>
              <a:t>Get approval of the finalized procedure from SVD group by showing demonstration of a whole </a:t>
            </a:r>
            <a:r>
              <a:rPr lang="en-US" altLang="ja-JP" dirty="0" smtClean="0"/>
              <a:t>steps</a:t>
            </a:r>
          </a:p>
          <a:p>
            <a:pPr lvl="1"/>
            <a:r>
              <a:rPr lang="en-US" altLang="ja-JP" dirty="0" smtClean="0"/>
              <a:t>Afterwards start ladder mount</a:t>
            </a:r>
          </a:p>
          <a:p>
            <a:r>
              <a:rPr lang="en-US" altLang="ja-JP" dirty="0" smtClean="0"/>
              <a:t>End of ladder mount: Oct 2017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892E-7E83-F540-B54E-81F26A669038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583313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Unfortunately, we are ‘one B2GM’ behind the schedule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presented at the Oct 2015 BPAC review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7986"/>
            <a:ext cx="7772400" cy="795128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Electronics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97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1018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readout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365"/>
            <a:ext cx="9144000" cy="54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3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FADC redesign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V2 (current version)</a:t>
            </a:r>
          </a:p>
          <a:p>
            <a:pPr lvl="1"/>
            <a:r>
              <a:rPr lang="en-US" dirty="0" smtClean="0"/>
              <a:t>2 systems available (one at HEPHY, one at KEK)</a:t>
            </a:r>
          </a:p>
          <a:p>
            <a:pPr lvl="1"/>
            <a:r>
              <a:rPr lang="en-US" dirty="0" smtClean="0"/>
              <a:t>Each one capable of reading more than one full ladder</a:t>
            </a:r>
          </a:p>
          <a:p>
            <a:pPr lvl="1"/>
            <a:r>
              <a:rPr lang="en-US" dirty="0" smtClean="0"/>
              <a:t>Used in CERN test beams</a:t>
            </a:r>
          </a:p>
          <a:p>
            <a:r>
              <a:rPr lang="en-US" dirty="0" smtClean="0"/>
              <a:t>V3 (redesign)</a:t>
            </a:r>
          </a:p>
          <a:p>
            <a:pPr lvl="1"/>
            <a:r>
              <a:rPr lang="en-US" dirty="0" smtClean="0"/>
              <a:t>Main changes: elimination of daughter boards,</a:t>
            </a:r>
            <a:br>
              <a:rPr lang="en-US" dirty="0" smtClean="0"/>
            </a:br>
            <a:r>
              <a:rPr lang="en-US" dirty="0" smtClean="0"/>
              <a:t>direct connection between </a:t>
            </a:r>
            <a:r>
              <a:rPr lang="en-US" dirty="0" err="1" smtClean="0"/>
              <a:t>Stratix</a:t>
            </a:r>
            <a:r>
              <a:rPr lang="en-US" dirty="0" smtClean="0"/>
              <a:t> FPGA and VME bus</a:t>
            </a:r>
          </a:p>
          <a:p>
            <a:pPr lvl="1"/>
            <a:r>
              <a:rPr lang="en-US" dirty="0" smtClean="0"/>
              <a:t>Jul – Aug 2015: V3 schematics at HEPHY</a:t>
            </a:r>
          </a:p>
          <a:p>
            <a:pPr lvl="1"/>
            <a:r>
              <a:rPr lang="en-US" dirty="0" smtClean="0"/>
              <a:t>Sep – Dec 2015: conversion P-cad </a:t>
            </a:r>
            <a:r>
              <a:rPr lang="en-US" dirty="0" smtClean="0">
                <a:latin typeface="Symbol" charset="2"/>
                <a:cs typeface="Symbol" charset="2"/>
              </a:rPr>
              <a:t>®</a:t>
            </a:r>
            <a:r>
              <a:rPr lang="en-US" dirty="0" smtClean="0"/>
              <a:t> Mentor done by company</a:t>
            </a:r>
          </a:p>
          <a:p>
            <a:pPr lvl="1"/>
            <a:r>
              <a:rPr lang="en-US" dirty="0" smtClean="0"/>
              <a:t>Feb 2016: manufacturing of two prototype PCBs,</a:t>
            </a:r>
            <a:br>
              <a:rPr lang="en-US" dirty="0" smtClean="0"/>
            </a:br>
            <a:r>
              <a:rPr lang="en-US" dirty="0" smtClean="0"/>
              <a:t>firmware migration to V3</a:t>
            </a:r>
          </a:p>
          <a:p>
            <a:pPr lvl="1"/>
            <a:r>
              <a:rPr lang="en-US" dirty="0" smtClean="0"/>
              <a:t>Feb/Mar 2016: testing and debugging of V3 at HEPHY</a:t>
            </a:r>
          </a:p>
          <a:p>
            <a:pPr lvl="1"/>
            <a:r>
              <a:rPr lang="en-US" dirty="0" smtClean="0"/>
              <a:t>Apr 2016: test of V3 at the DESY test beam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52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noise hardness of the FADC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1661"/>
            <a:ext cx="8229600" cy="394432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Increasing C35 capacitor from 10 </a:t>
            </a:r>
            <a:r>
              <a:rPr lang="en-US" dirty="0" smtClean="0">
                <a:latin typeface="Symbol" charset="2"/>
                <a:cs typeface="Symbol" charset="2"/>
              </a:rPr>
              <a:t>®</a:t>
            </a:r>
            <a:r>
              <a:rPr lang="en-US" dirty="0" smtClean="0"/>
              <a:t> 100 </a:t>
            </a:r>
            <a:r>
              <a:rPr lang="en-US" dirty="0" err="1" smtClean="0"/>
              <a:t>nF</a:t>
            </a:r>
            <a:endParaRPr lang="en-US" dirty="0" smtClean="0"/>
          </a:p>
          <a:p>
            <a:pPr lvl="1"/>
            <a:r>
              <a:rPr lang="en-US" dirty="0" smtClean="0"/>
              <a:t>Presented at the Oct 2015 VXD review</a:t>
            </a:r>
          </a:p>
          <a:p>
            <a:pPr lvl="1"/>
            <a:r>
              <a:rPr lang="en-US" dirty="0" smtClean="0"/>
              <a:t>C35 now changed on all hybrid boards,</a:t>
            </a:r>
            <a:br>
              <a:rPr lang="en-US" dirty="0" smtClean="0"/>
            </a:br>
            <a:r>
              <a:rPr lang="en-US" dirty="0" smtClean="0"/>
              <a:t>new C35 will be used in origami assembly</a:t>
            </a:r>
          </a:p>
          <a:p>
            <a:r>
              <a:rPr lang="en-US" dirty="0" smtClean="0"/>
              <a:t>LV power lines</a:t>
            </a:r>
          </a:p>
          <a:p>
            <a:pPr lvl="1"/>
            <a:r>
              <a:rPr lang="en-US" dirty="0" smtClean="0"/>
              <a:t>Separate +10V LV power lines for p- and n-sides have been identified as a potential source of common mode noise</a:t>
            </a:r>
          </a:p>
          <a:p>
            <a:pPr lvl="1"/>
            <a:r>
              <a:rPr lang="en-US" dirty="0" smtClean="0"/>
              <a:t>Combining the lines up to the DOCKs would require a change in FADC, DOCK PCBs and PS patch panels</a:t>
            </a:r>
            <a:endParaRPr lang="en-US" dirty="0"/>
          </a:p>
          <a:p>
            <a:pPr lvl="1"/>
            <a:r>
              <a:rPr lang="en-US" dirty="0" smtClean="0"/>
              <a:t>The proposal is to implement this in FADC V4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44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349" y="4837123"/>
            <a:ext cx="6653833" cy="184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7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Updated FADC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May – Sep 2016: Development of V4 hardware (FADC, junction board) and remaining firmware</a:t>
            </a:r>
          </a:p>
          <a:p>
            <a:r>
              <a:rPr lang="en-US" dirty="0" smtClean="0"/>
              <a:t>Oct – Dec 2016: Production of V4 and junction board prototypes</a:t>
            </a:r>
          </a:p>
          <a:p>
            <a:r>
              <a:rPr lang="en-US" dirty="0" smtClean="0"/>
              <a:t>Jan/Feb 2017: Final test of V4 at HEPHY</a:t>
            </a:r>
          </a:p>
          <a:p>
            <a:r>
              <a:rPr lang="en-US" dirty="0" smtClean="0"/>
              <a:t>Mar – May 2017: “mass production”</a:t>
            </a:r>
            <a:br>
              <a:rPr lang="en-US" dirty="0" smtClean="0"/>
            </a:br>
            <a:r>
              <a:rPr lang="en-US" dirty="0" smtClean="0"/>
              <a:t>(58 boards) of V4 including optical and electric testing at the company, in system test at HEPHY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241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7986"/>
            <a:ext cx="7772400" cy="795128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SVD schedule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46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dder_produ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45021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9829"/>
          </a:xfrm>
        </p:spPr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adder production schedule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96662" y="3841477"/>
            <a:ext cx="1460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End of L6 production: Sep.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8" name="Abgerundete rechteckige Legende 9"/>
          <p:cNvSpPr/>
          <p:nvPr/>
        </p:nvSpPr>
        <p:spPr>
          <a:xfrm>
            <a:off x="7765686" y="3752871"/>
            <a:ext cx="1288706" cy="1117038"/>
          </a:xfrm>
          <a:prstGeom prst="wedgeRoundRectCallout">
            <a:avLst>
              <a:gd name="adj1" fmla="val -25482"/>
              <a:gd name="adj2" fmla="val 80942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60264" y="1809850"/>
            <a:ext cx="1726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End of FW/BW production: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Jul 2016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14" name="Abgerundete rechteckige Legende 9"/>
          <p:cNvSpPr/>
          <p:nvPr/>
        </p:nvSpPr>
        <p:spPr>
          <a:xfrm>
            <a:off x="6921870" y="1721244"/>
            <a:ext cx="1764930" cy="1117038"/>
          </a:xfrm>
          <a:prstGeom prst="wedgeRoundRectCallout">
            <a:avLst>
              <a:gd name="adj1" fmla="val -127419"/>
              <a:gd name="adj2" fmla="val -29991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91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4064"/>
          </a:xfrm>
        </p:spPr>
        <p:txBody>
          <a:bodyPr/>
          <a:lstStyle/>
          <a:p>
            <a:r>
              <a:rPr lang="en-US" dirty="0" smtClean="0"/>
              <a:t>Integration schedule</a:t>
            </a:r>
            <a:endParaRPr lang="en-US" dirty="0"/>
          </a:p>
        </p:txBody>
      </p:sp>
      <p:pic>
        <p:nvPicPr>
          <p:cNvPr id="3" name="Picture 2" descr="vxd_commission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100"/>
            <a:ext cx="9144000" cy="39832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CE27-A3B9-F34A-A970-9B907DB336FF}" type="slidenum">
              <a:rPr lang="en-US" smtClean="0"/>
              <a:t>48</a:t>
            </a:fld>
            <a:endParaRPr lang="en-US"/>
          </a:p>
        </p:txBody>
      </p:sp>
      <p:sp>
        <p:nvSpPr>
          <p:cNvPr id="6" name="Abgerundete rechteckige Legende 9"/>
          <p:cNvSpPr/>
          <p:nvPr/>
        </p:nvSpPr>
        <p:spPr>
          <a:xfrm>
            <a:off x="2706326" y="3229133"/>
            <a:ext cx="1498695" cy="1008955"/>
          </a:xfrm>
          <a:prstGeom prst="wedgeRoundRectCallout">
            <a:avLst>
              <a:gd name="adj1" fmla="val -18438"/>
              <a:gd name="adj2" fmla="val -85251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21310" y="3253896"/>
            <a:ext cx="163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Start of ladder mount: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Feb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8" name="Abgerundete rechteckige Legende 9"/>
          <p:cNvSpPr/>
          <p:nvPr/>
        </p:nvSpPr>
        <p:spPr>
          <a:xfrm>
            <a:off x="6478485" y="2740905"/>
            <a:ext cx="2170591" cy="455412"/>
          </a:xfrm>
          <a:prstGeom prst="wedgeRoundRectCallout">
            <a:avLst>
              <a:gd name="adj1" fmla="val -73533"/>
              <a:gd name="adj2" fmla="val 96029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53200" y="2748943"/>
            <a:ext cx="2375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SVD ready: Dec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2706327" y="4659113"/>
            <a:ext cx="1940212" cy="654369"/>
          </a:xfrm>
          <a:prstGeom prst="wedgeRoundRectCallout">
            <a:avLst>
              <a:gd name="adj1" fmla="val 85520"/>
              <a:gd name="adj2" fmla="val -115282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81041" y="4667152"/>
            <a:ext cx="23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VXD integration: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from Dec 2017</a:t>
            </a:r>
            <a:endParaRPr lang="en-US" dirty="0">
              <a:solidFill>
                <a:srgbClr val="9B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5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343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milestones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49</a:t>
            </a:fld>
            <a:endParaRPr lang="de-DE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960735"/>
              </p:ext>
            </p:extLst>
          </p:nvPr>
        </p:nvGraphicFramePr>
        <p:xfrm>
          <a:off x="651434" y="1452374"/>
          <a:ext cx="7850094" cy="367966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145741"/>
                <a:gridCol w="2704353"/>
              </a:tblGrid>
              <a:tr h="72784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Feb 2016 BPAC</a:t>
                      </a:r>
                      <a:br>
                        <a:rPr lang="en-US" sz="2000" baseline="0" dirty="0" smtClean="0"/>
                      </a:br>
                      <a:r>
                        <a:rPr lang="en-US" sz="2000" baseline="0" dirty="0" smtClean="0"/>
                        <a:t>(Oct 2015 BPAC)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Completion origami+PA0 mass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production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1)</a:t>
                      </a:r>
                      <a:r>
                        <a:rPr lang="en-US" sz="2000" dirty="0" smtClean="0"/>
                        <a:t> (Mar 2016)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All assembly sites qualified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Mar 2016 (Jan 2016)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class A ladder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Jan 2016 (Nov 2015)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Start</a:t>
                      </a:r>
                      <a:r>
                        <a:rPr lang="en-US" sz="2000" baseline="0" dirty="0" smtClean="0"/>
                        <a:t> of ladder mount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Feb 2017 (Oct 2016)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SVD ready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Dec 2017 (Sep 2017)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Start of VXD integration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Dec 2017 (Nov 2017)</a:t>
                      </a:r>
                      <a:endParaRPr lang="en-US" sz="2000" dirty="0"/>
                    </a:p>
                  </a:txBody>
                  <a:tcPr/>
                </a:tc>
              </a:tr>
              <a:tr h="4216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Start</a:t>
                      </a:r>
                      <a:r>
                        <a:rPr lang="en-US" sz="2000" baseline="0" dirty="0" smtClean="0"/>
                        <a:t> of VXD installation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Jun 2018 (Apr 2018)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1434" y="5453528"/>
            <a:ext cx="710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1)</a:t>
            </a:r>
            <a:r>
              <a:rPr lang="en-US" dirty="0" smtClean="0"/>
              <a:t> Depends on the option to be chosen for the origami mass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4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477"/>
            <a:ext cx="8229600" cy="11283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happened since the focused VXD</a:t>
            </a:r>
            <a:br>
              <a:rPr lang="en-US" dirty="0" smtClean="0"/>
            </a:br>
            <a:r>
              <a:rPr lang="en-US" dirty="0" smtClean="0"/>
              <a:t>review in October 2015?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0481"/>
            <a:ext cx="8229600" cy="43688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Melbourne group (L3) was qualified to start ladder production </a:t>
            </a:r>
            <a:r>
              <a:rPr lang="en-US" sz="2600" dirty="0" smtClean="0">
                <a:solidFill>
                  <a:schemeClr val="accent1"/>
                </a:solidFill>
              </a:rPr>
              <a:t>(end of Oct 2015)</a:t>
            </a:r>
          </a:p>
          <a:p>
            <a:r>
              <a:rPr lang="en-US" dirty="0" smtClean="0"/>
              <a:t>The TIFR and </a:t>
            </a:r>
            <a:r>
              <a:rPr lang="en-US" dirty="0" err="1" smtClean="0"/>
              <a:t>Kavli</a:t>
            </a:r>
            <a:r>
              <a:rPr lang="en-US" dirty="0" smtClean="0"/>
              <a:t> IPMU groups were qualified to assemble their final prototype (class B) ladders </a:t>
            </a:r>
            <a:r>
              <a:rPr lang="en-US" sz="2600" dirty="0" smtClean="0">
                <a:solidFill>
                  <a:srgbClr val="4F81BD"/>
                </a:solidFill>
              </a:rPr>
              <a:t>(Jan 2016)</a:t>
            </a:r>
          </a:p>
          <a:p>
            <a:r>
              <a:rPr lang="en-US" dirty="0" err="1" smtClean="0"/>
              <a:t>Keratherm</a:t>
            </a:r>
            <a:r>
              <a:rPr lang="en-US" dirty="0" smtClean="0"/>
              <a:t> issue and its mitigation </a:t>
            </a:r>
            <a:r>
              <a:rPr lang="en-US" sz="2600" dirty="0" smtClean="0">
                <a:solidFill>
                  <a:srgbClr val="4F81BD"/>
                </a:solidFill>
              </a:rPr>
              <a:t>(Oct-Dec 2015)</a:t>
            </a:r>
          </a:p>
          <a:p>
            <a:r>
              <a:rPr lang="en-US" dirty="0" smtClean="0"/>
              <a:t>PXD-SVD L3 clearance issue and its mitigation </a:t>
            </a:r>
            <a:r>
              <a:rPr lang="en-US" sz="2600" dirty="0" smtClean="0">
                <a:solidFill>
                  <a:srgbClr val="4F81BD"/>
                </a:solidFill>
              </a:rPr>
              <a:t>(Oct-Dec 2015)</a:t>
            </a:r>
          </a:p>
          <a:p>
            <a:r>
              <a:rPr lang="en-US" dirty="0" smtClean="0"/>
              <a:t>Origami flex blister issue </a:t>
            </a:r>
            <a:r>
              <a:rPr lang="en-US" sz="2600" dirty="0" smtClean="0">
                <a:solidFill>
                  <a:srgbClr val="4F81BD"/>
                </a:solidFill>
              </a:rPr>
              <a:t>(since Nov 2015)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3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123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Schedule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854"/>
            <a:ext cx="8229600" cy="474456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Critical path defined by</a:t>
            </a:r>
          </a:p>
          <a:p>
            <a:pPr lvl="1"/>
            <a:r>
              <a:rPr lang="en-US" dirty="0" smtClean="0"/>
              <a:t>L6 production</a:t>
            </a:r>
          </a:p>
          <a:p>
            <a:pPr lvl="1"/>
            <a:r>
              <a:rPr lang="en-US" dirty="0" smtClean="0"/>
              <a:t>VXD integration and installation</a:t>
            </a:r>
          </a:p>
          <a:p>
            <a:r>
              <a:rPr lang="en-US" dirty="0" smtClean="0"/>
              <a:t>Very little contingency in the present schedule</a:t>
            </a:r>
          </a:p>
          <a:p>
            <a:pPr lvl="1"/>
            <a:r>
              <a:rPr lang="en-US" dirty="0" smtClean="0"/>
              <a:t>No contingency in the L6 schedule</a:t>
            </a:r>
          </a:p>
          <a:p>
            <a:pPr lvl="1"/>
            <a:r>
              <a:rPr lang="en-US" dirty="0" smtClean="0"/>
              <a:t>2 months SVD only commissioning very tight</a:t>
            </a:r>
          </a:p>
          <a:p>
            <a:pPr lvl="1"/>
            <a:r>
              <a:rPr lang="en-US" dirty="0" smtClean="0"/>
              <a:t>3 months VXD commissioning very tight</a:t>
            </a:r>
          </a:p>
          <a:p>
            <a:r>
              <a:rPr lang="en-US" dirty="0"/>
              <a:t>Any </a:t>
            </a:r>
            <a:r>
              <a:rPr lang="en-US" dirty="0" smtClean="0"/>
              <a:t>further delay </a:t>
            </a:r>
            <a:r>
              <a:rPr lang="en-US" dirty="0"/>
              <a:t>accumulated in L6 production must be absorbed in the VXD integration/installation </a:t>
            </a:r>
            <a:r>
              <a:rPr lang="en-US" dirty="0" smtClean="0"/>
              <a:t>phase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CE27-A3B9-F34A-A970-9B907DB336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51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L6 schedule risk and mitigation stragegy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L6 critical schedule is determined by several </a:t>
            </a:r>
            <a:r>
              <a:rPr lang="en-US" dirty="0" smtClean="0"/>
              <a:t>elements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Delay in the availability of components and start of assembly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Marginality of manpower at IPMU</a:t>
            </a:r>
          </a:p>
          <a:p>
            <a:pPr lvl="2"/>
            <a:r>
              <a:rPr lang="en-US" dirty="0"/>
              <a:t>Especially in terms of long-term availability of expert manpower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Complexity and length of the L6 ladder assembly procedures</a:t>
            </a:r>
          </a:p>
          <a:p>
            <a:r>
              <a:rPr lang="en-US" dirty="0"/>
              <a:t>All aspects need to be addressed to mitigate the risk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Great technical progress at IPMU, light at the end of the tunnel for the </a:t>
            </a:r>
            <a:r>
              <a:rPr lang="en-US" dirty="0" err="1"/>
              <a:t>origamis</a:t>
            </a:r>
            <a:r>
              <a:rPr lang="en-US" dirty="0"/>
              <a:t>.</a:t>
            </a:r>
          </a:p>
          <a:p>
            <a:pPr marL="1371600" lvl="2" indent="-514350"/>
            <a:r>
              <a:rPr lang="en-US" dirty="0"/>
              <a:t>Reassess at the end the class B production (end of F</a:t>
            </a:r>
            <a:r>
              <a:rPr lang="en-US" dirty="0" smtClean="0"/>
              <a:t>eb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 far weak counter measures have been realized</a:t>
            </a:r>
          </a:p>
          <a:p>
            <a:pPr marL="1371600" lvl="2" indent="-514350"/>
            <a:r>
              <a:rPr lang="en-US" dirty="0"/>
              <a:t>Need a stronger reaction from </a:t>
            </a:r>
            <a:r>
              <a:rPr lang="en-US" dirty="0" err="1"/>
              <a:t>IPMU</a:t>
            </a:r>
            <a:r>
              <a:rPr lang="en-US" dirty="0" err="1">
                <a:sym typeface="Wingdings"/>
              </a:rPr>
              <a:t>hire</a:t>
            </a:r>
            <a:r>
              <a:rPr lang="en-US" dirty="0">
                <a:sym typeface="Wingdings"/>
              </a:rPr>
              <a:t> 2 HW  postdocs</a:t>
            </a:r>
          </a:p>
          <a:p>
            <a:pPr marL="1371600" lvl="2" indent="-514350"/>
            <a:r>
              <a:rPr lang="en-US" dirty="0">
                <a:sym typeface="Wingdings"/>
              </a:rPr>
              <a:t>Organize longer working hours and weekend/vacation activity</a:t>
            </a:r>
          </a:p>
          <a:p>
            <a:pPr marL="1371600" lvl="2" indent="-514350"/>
            <a:r>
              <a:rPr lang="en-US" dirty="0">
                <a:sym typeface="Wingdings"/>
              </a:rPr>
              <a:t>Explore the possibility of a wide </a:t>
            </a:r>
            <a:r>
              <a:rPr lang="en-US" dirty="0" smtClean="0">
                <a:sym typeface="Wingdings"/>
              </a:rPr>
              <a:t>mobilization </a:t>
            </a:r>
            <a:r>
              <a:rPr lang="en-US" dirty="0">
                <a:sym typeface="Wingdings"/>
              </a:rPr>
              <a:t>of the collaboration to provide manpower at IPMU 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Only little optimization of the procedures is foreseeable</a:t>
            </a:r>
          </a:p>
          <a:p>
            <a:pPr marL="1371600" lvl="2" indent="-514350"/>
            <a:r>
              <a:rPr lang="en-US" dirty="0"/>
              <a:t>Explore the possibility of setting up a second production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9099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dirty="0" smtClean="0"/>
              <a:t>econd L6 assembly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84"/>
            <a:ext cx="8229600" cy="508880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 December 2015 Pisa was asked to explore the possibility to setup a second L6 assembly line</a:t>
            </a:r>
          </a:p>
          <a:p>
            <a:pPr lvl="1"/>
            <a:r>
              <a:rPr lang="en-US" dirty="0"/>
              <a:t>A preliminary schedule for setting up the line is the following:</a:t>
            </a:r>
            <a:endParaRPr lang="en-US" dirty="0" smtClean="0"/>
          </a:p>
          <a:p>
            <a:pPr lvl="2"/>
            <a:r>
              <a:rPr lang="en-US" dirty="0" smtClean="0"/>
              <a:t>Jig production, site qualification, prototypes (6-8 months): </a:t>
            </a:r>
            <a:r>
              <a:rPr lang="en-US" dirty="0" smtClean="0">
                <a:sym typeface="Wingdings"/>
              </a:rPr>
              <a:t>Oct 2016</a:t>
            </a:r>
            <a:endParaRPr lang="en-US" dirty="0" smtClean="0"/>
          </a:p>
          <a:p>
            <a:pPr lvl="2"/>
            <a:r>
              <a:rPr lang="en-US" dirty="0" smtClean="0"/>
              <a:t>Class C/B production: November-December 2016</a:t>
            </a:r>
          </a:p>
          <a:p>
            <a:pPr lvl="2"/>
            <a:r>
              <a:rPr lang="en-US" dirty="0"/>
              <a:t>Final qualification: </a:t>
            </a:r>
            <a:r>
              <a:rPr lang="en-US" dirty="0" smtClean="0"/>
              <a:t>End </a:t>
            </a:r>
            <a:r>
              <a:rPr lang="en-US" dirty="0"/>
              <a:t>of 2016</a:t>
            </a:r>
          </a:p>
          <a:p>
            <a:pPr lvl="1"/>
            <a:r>
              <a:rPr lang="en-US" dirty="0"/>
              <a:t>Several issues need to </a:t>
            </a:r>
            <a:r>
              <a:rPr lang="en-US" dirty="0" smtClean="0"/>
              <a:t>be resolved </a:t>
            </a:r>
            <a:r>
              <a:rPr lang="en-US" dirty="0"/>
              <a:t>and understood</a:t>
            </a:r>
          </a:p>
          <a:p>
            <a:pPr lvl="2"/>
            <a:r>
              <a:rPr lang="en-US" dirty="0"/>
              <a:t>funding and support from INFN</a:t>
            </a:r>
          </a:p>
          <a:p>
            <a:pPr lvl="2"/>
            <a:r>
              <a:rPr lang="en-US" dirty="0"/>
              <a:t>preparation of the jigs and qualification of the site</a:t>
            </a:r>
          </a:p>
          <a:p>
            <a:pPr lvl="2"/>
            <a:r>
              <a:rPr lang="en-US" dirty="0"/>
              <a:t>availability of class C sensors for </a:t>
            </a:r>
            <a:r>
              <a:rPr lang="en-US" dirty="0" smtClean="0"/>
              <a:t>prototyping</a:t>
            </a:r>
            <a:endParaRPr lang="en-US" dirty="0"/>
          </a:p>
          <a:p>
            <a:pPr lvl="2"/>
            <a:r>
              <a:rPr lang="en-US" dirty="0"/>
              <a:t>compatibility with the FW/BW assembly and manpower in Pisa</a:t>
            </a:r>
          </a:p>
          <a:p>
            <a:r>
              <a:rPr lang="en-US" dirty="0" smtClean="0"/>
              <a:t>Another possibility is to setup a second line at IPMU in the L4 assembly area once L4 is finished</a:t>
            </a:r>
          </a:p>
          <a:p>
            <a:pPr lvl="1"/>
            <a:r>
              <a:rPr lang="en-US" dirty="0" smtClean="0"/>
              <a:t>Need acceleration of L4 effort (injection of manpower required)</a:t>
            </a:r>
          </a:p>
          <a:p>
            <a:pPr lvl="1"/>
            <a:r>
              <a:rPr lang="en-US" dirty="0"/>
              <a:t>Need full support from IPMU for jig reproduction</a:t>
            </a:r>
            <a:endParaRPr lang="en-US" dirty="0" smtClean="0"/>
          </a:p>
          <a:p>
            <a:r>
              <a:rPr lang="en-US" dirty="0" smtClean="0"/>
              <a:t>We ask BPAC for guidance in how to proceed to most effectively reduce the schedule risks for the overall SVD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CE27-A3B9-F34A-A970-9B907DB336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32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7733"/>
            <a:ext cx="8229600" cy="564403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Ladder assembly</a:t>
            </a:r>
          </a:p>
          <a:p>
            <a:pPr lvl="1"/>
            <a:r>
              <a:rPr lang="en-US" dirty="0" smtClean="0"/>
              <a:t>The Pisa, HEPHY and Melbourne sites are in production mode,</a:t>
            </a:r>
            <a:br>
              <a:rPr lang="en-US" dirty="0" smtClean="0"/>
            </a:br>
            <a:r>
              <a:rPr lang="en-US" dirty="0" smtClean="0"/>
              <a:t>TIFR and </a:t>
            </a:r>
            <a:r>
              <a:rPr lang="en-US" dirty="0" err="1" smtClean="0"/>
              <a:t>Kavli</a:t>
            </a:r>
            <a:r>
              <a:rPr lang="en-US" dirty="0" smtClean="0"/>
              <a:t> IPMU are almost there</a:t>
            </a:r>
          </a:p>
          <a:p>
            <a:pPr lvl="1"/>
            <a:r>
              <a:rPr lang="en-US" dirty="0" smtClean="0"/>
              <a:t>Need to make </a:t>
            </a:r>
            <a:r>
              <a:rPr lang="en-US" dirty="0"/>
              <a:t>a transition into production </a:t>
            </a:r>
            <a:r>
              <a:rPr lang="en-US" dirty="0" smtClean="0"/>
              <a:t>mode</a:t>
            </a:r>
          </a:p>
          <a:p>
            <a:r>
              <a:rPr lang="en-US" dirty="0" smtClean="0"/>
              <a:t>L6</a:t>
            </a:r>
          </a:p>
          <a:p>
            <a:pPr lvl="1"/>
            <a:r>
              <a:rPr lang="en-US" dirty="0" smtClean="0"/>
              <a:t>Great progress following the December review, very dim light at the end of tunnel</a:t>
            </a:r>
          </a:p>
          <a:p>
            <a:pPr lvl="1"/>
            <a:r>
              <a:rPr lang="en-US" dirty="0" smtClean="0"/>
              <a:t>However, we need to restore contingency in the L6 schedule as it poses a serious risk to the overall schedule </a:t>
            </a:r>
            <a:r>
              <a:rPr lang="en-US" dirty="0" smtClean="0">
                <a:latin typeface="Symbol" charset="2"/>
                <a:cs typeface="Symbol" charset="2"/>
              </a:rPr>
              <a:t>®</a:t>
            </a:r>
            <a:r>
              <a:rPr lang="en-US" dirty="0" smtClean="0"/>
              <a:t> BPAC input</a:t>
            </a:r>
          </a:p>
          <a:p>
            <a:r>
              <a:rPr lang="en-US" dirty="0" smtClean="0"/>
              <a:t>Origami mass production</a:t>
            </a:r>
          </a:p>
          <a:p>
            <a:pPr lvl="1"/>
            <a:r>
              <a:rPr lang="en-US" dirty="0" smtClean="0"/>
              <a:t>Stopped due to blister formation in reflow step</a:t>
            </a:r>
          </a:p>
          <a:p>
            <a:pPr lvl="1"/>
            <a:r>
              <a:rPr lang="en-US" dirty="0" smtClean="0"/>
              <a:t>Mitigation plan exists – impact on the overall schedule is limited</a:t>
            </a:r>
          </a:p>
          <a:p>
            <a:r>
              <a:rPr lang="en-US" dirty="0" smtClean="0"/>
              <a:t>Mechanics and commissioning</a:t>
            </a:r>
          </a:p>
          <a:p>
            <a:pPr lvl="1"/>
            <a:r>
              <a:rPr lang="en-US" dirty="0" smtClean="0"/>
              <a:t>We have seen nice progress in the development of the ladder mount procedure but unfortunately a milestone has been missed, resulting in ~3 months delay</a:t>
            </a:r>
            <a:endParaRPr lang="en-US" dirty="0"/>
          </a:p>
          <a:p>
            <a:r>
              <a:rPr lang="en-US" dirty="0" smtClean="0"/>
              <a:t>Electronics</a:t>
            </a:r>
          </a:p>
          <a:p>
            <a:pPr lvl="1"/>
            <a:r>
              <a:rPr lang="en-US" dirty="0" smtClean="0"/>
              <a:t>FADC redesign is on schedule, V3 is will tested in the DESY April 2016 </a:t>
            </a:r>
            <a:r>
              <a:rPr lang="en-US" dirty="0" err="1" smtClean="0"/>
              <a:t>testbeam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668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126960"/>
            <a:ext cx="7772400" cy="881490"/>
          </a:xfrm>
        </p:spPr>
        <p:txBody>
          <a:bodyPr/>
          <a:lstStyle/>
          <a:p>
            <a:r>
              <a:rPr lang="de-DE" dirty="0" err="1" smtClean="0"/>
              <a:t>backup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46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091"/>
          </a:xfrm>
        </p:spPr>
        <p:txBody>
          <a:bodyPr>
            <a:normAutofit/>
          </a:bodyPr>
          <a:lstStyle/>
          <a:p>
            <a:r>
              <a:rPr lang="en-US" dirty="0" err="1" smtClean="0"/>
              <a:t>Keratherm</a:t>
            </a:r>
            <a:r>
              <a:rPr lang="en-US" dirty="0" smtClean="0"/>
              <a:t> foils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1171379"/>
            <a:ext cx="3743647" cy="5112866"/>
          </a:xfrm>
        </p:spPr>
        <p:txBody>
          <a:bodyPr/>
          <a:lstStyle/>
          <a:p>
            <a:r>
              <a:rPr lang="en-US" sz="2000" dirty="0" smtClean="0"/>
              <a:t>Manufacturer: </a:t>
            </a:r>
          </a:p>
          <a:p>
            <a:pPr lvl="1"/>
            <a:r>
              <a:rPr lang="en-US" sz="1800" dirty="0" err="1" smtClean="0"/>
              <a:t>Kerafol</a:t>
            </a:r>
            <a:r>
              <a:rPr lang="en-US" sz="1800" dirty="0" smtClean="0"/>
              <a:t>, Germany</a:t>
            </a:r>
          </a:p>
          <a:p>
            <a:r>
              <a:rPr lang="en-US" sz="2000" dirty="0" smtClean="0"/>
              <a:t>Product family: </a:t>
            </a:r>
          </a:p>
          <a:p>
            <a:pPr lvl="1"/>
            <a:r>
              <a:rPr lang="en-US" sz="1800" dirty="0" err="1" smtClean="0"/>
              <a:t>Softtherm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/>
              <a:t>Thermoplastic </a:t>
            </a:r>
            <a:r>
              <a:rPr lang="en-US" sz="1800" dirty="0" err="1" smtClean="0"/>
              <a:t>elastomere</a:t>
            </a:r>
            <a:endParaRPr lang="en-US" sz="1800" dirty="0"/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C</a:t>
            </a:r>
            <a:r>
              <a:rPr lang="en-US" sz="1800" dirty="0" smtClean="0"/>
              <a:t>ontains silicone oil</a:t>
            </a:r>
            <a:endParaRPr lang="en-US" sz="1800" dirty="0"/>
          </a:p>
          <a:p>
            <a:pPr lvl="1"/>
            <a:endParaRPr lang="en-US" sz="1600" dirty="0" smtClean="0"/>
          </a:p>
          <a:p>
            <a:r>
              <a:rPr lang="en-US" sz="2000" dirty="0" smtClean="0"/>
              <a:t>Originally foreseen material: </a:t>
            </a:r>
          </a:p>
          <a:p>
            <a:pPr lvl="1"/>
            <a:r>
              <a:rPr lang="en-US" sz="1800" b="1" dirty="0" err="1" smtClean="0"/>
              <a:t>Softtherm</a:t>
            </a:r>
            <a:r>
              <a:rPr lang="en-US" sz="1800" b="1" dirty="0" smtClean="0"/>
              <a:t> 86/125</a:t>
            </a:r>
          </a:p>
          <a:p>
            <a:pPr lvl="1"/>
            <a:r>
              <a:rPr lang="en-US" sz="1800" dirty="0" smtClean="0"/>
              <a:t>0.5mm thickness</a:t>
            </a:r>
          </a:p>
          <a:p>
            <a:pPr lvl="1"/>
            <a:r>
              <a:rPr lang="en-US" sz="1800" dirty="0"/>
              <a:t>Color: red</a:t>
            </a:r>
          </a:p>
          <a:p>
            <a:r>
              <a:rPr lang="en-US" sz="2000" dirty="0" smtClean="0"/>
              <a:t>Replacement candidate: </a:t>
            </a:r>
            <a:endParaRPr lang="en-US" sz="2000" dirty="0"/>
          </a:p>
          <a:p>
            <a:pPr lvl="1"/>
            <a:r>
              <a:rPr lang="en-US" sz="1800" b="1" dirty="0" err="1"/>
              <a:t>Softtherm</a:t>
            </a:r>
            <a:r>
              <a:rPr lang="en-US" sz="1800" b="1" dirty="0"/>
              <a:t> </a:t>
            </a:r>
            <a:r>
              <a:rPr lang="en-US" sz="1800" b="1" dirty="0" smtClean="0"/>
              <a:t>86/235</a:t>
            </a:r>
            <a:endParaRPr lang="en-US" sz="1800" b="1" dirty="0"/>
          </a:p>
          <a:p>
            <a:pPr lvl="1"/>
            <a:r>
              <a:rPr lang="en-US" sz="1800" dirty="0"/>
              <a:t>0.5mm thickness</a:t>
            </a:r>
          </a:p>
          <a:p>
            <a:pPr lvl="1"/>
            <a:r>
              <a:rPr lang="en-US" sz="1800" dirty="0"/>
              <a:t>Color: </a:t>
            </a:r>
            <a:r>
              <a:rPr lang="en-US" sz="1800" dirty="0" smtClean="0"/>
              <a:t>yellow</a:t>
            </a:r>
            <a:endParaRPr lang="en-US" sz="2000" dirty="0" smtClean="0"/>
          </a:p>
          <a:p>
            <a:pPr lvl="1"/>
            <a:endParaRPr lang="en-US" sz="1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89" y="1678832"/>
            <a:ext cx="2399831" cy="438719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29" y="1678832"/>
            <a:ext cx="2419350" cy="4267200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3734-D0FF-6840-83BC-DADA6F1FF20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1180525"/>
            <a:ext cx="3045793" cy="39118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Temperatures before and after irradiation</a:t>
            </a:r>
            <a:endParaRPr lang="en-US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565601"/>
              </p:ext>
            </p:extLst>
          </p:nvPr>
        </p:nvGraphicFramePr>
        <p:xfrm>
          <a:off x="455762" y="1353574"/>
          <a:ext cx="4824538" cy="3672605"/>
        </p:xfrm>
        <a:graphic>
          <a:graphicData uri="http://schemas.openxmlformats.org/drawingml/2006/table">
            <a:tbl>
              <a:tblPr/>
              <a:tblGrid>
                <a:gridCol w="753834"/>
                <a:gridCol w="866908"/>
                <a:gridCol w="810372"/>
                <a:gridCol w="810372"/>
                <a:gridCol w="527684"/>
                <a:gridCol w="527684"/>
                <a:gridCol w="527684"/>
              </a:tblGrid>
              <a:tr h="271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Softtherm 86/235 (yellow, new)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mount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apv guard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cooling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 °C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irradiated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12,4 °C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19,9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4,7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7,7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15,2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 °C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irradiated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7,4 °C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18,2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4,2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3,3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14,0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1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723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Softtherm 86/125 (red, old)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mount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apv guard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cooling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2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 °C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irradiated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8,7 °C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17,2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4,1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4,6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13,1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 °C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19,7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irradiated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7,9 °C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18,5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3,6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4,3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14,9 °C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37059" y="5549739"/>
            <a:ext cx="8568953" cy="83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r>
              <a:rPr lang="en-US" sz="2000" b="1" kern="0" dirty="0" smtClean="0"/>
              <a:t>Thermal properties of both materials are similar</a:t>
            </a:r>
          </a:p>
          <a:p>
            <a:r>
              <a:rPr lang="en-US" sz="2000" b="1" kern="0" dirty="0" smtClean="0"/>
              <a:t>No significant change due to irradiation </a:t>
            </a:r>
            <a:endParaRPr lang="en-US" sz="2000" kern="0" dirty="0" smtClean="0"/>
          </a:p>
          <a:p>
            <a:endParaRPr lang="en-US" sz="2000" kern="0" dirty="0" smtClean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6400643" y="4404032"/>
            <a:ext cx="1188640" cy="36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kern="0" dirty="0" smtClean="0"/>
              <a:t>Ice water</a:t>
            </a:r>
          </a:p>
          <a:p>
            <a:pPr marL="0" indent="0">
              <a:buNone/>
            </a:pPr>
            <a:endParaRPr lang="en-US" sz="1400" kern="0" dirty="0"/>
          </a:p>
          <a:p>
            <a:pPr marL="0" indent="0">
              <a:buNone/>
            </a:pPr>
            <a:endParaRPr lang="en-US" sz="1400" kern="0" dirty="0"/>
          </a:p>
          <a:p>
            <a:pPr marL="0" indent="0">
              <a:buNone/>
            </a:pPr>
            <a:endParaRPr lang="en-US" sz="1400" kern="0" dirty="0" smtClean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6300193" y="3109945"/>
            <a:ext cx="1512168" cy="37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kern="0" dirty="0" smtClean="0"/>
              <a:t>APV guard (p)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6325876" y="3820418"/>
            <a:ext cx="1460801" cy="35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kern="0" dirty="0" smtClean="0"/>
              <a:t>Cooling block</a:t>
            </a:r>
            <a:endParaRPr lang="en-US" sz="1400" kern="0" dirty="0"/>
          </a:p>
          <a:p>
            <a:pPr marL="0" indent="0">
              <a:buNone/>
            </a:pPr>
            <a:endParaRPr lang="en-US" sz="1400" kern="0" dirty="0"/>
          </a:p>
          <a:p>
            <a:pPr marL="0" indent="0">
              <a:buNone/>
            </a:pPr>
            <a:endParaRPr lang="en-US" sz="1400" kern="0" dirty="0" smtClean="0"/>
          </a:p>
        </p:txBody>
      </p: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6412500" y="1674709"/>
            <a:ext cx="1389368" cy="33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200" kern="0" dirty="0"/>
              <a:t>APV guard (n</a:t>
            </a:r>
            <a:r>
              <a:rPr lang="en-US" sz="1200" kern="0" dirty="0" smtClean="0"/>
              <a:t>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420118" y="5036431"/>
            <a:ext cx="3361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Softtherm</a:t>
            </a:r>
            <a:r>
              <a:rPr lang="en-US" dirty="0" smtClean="0"/>
              <a:t> 86/235, BW, irradiated</a:t>
            </a:r>
            <a:endParaRPr lang="en-US" dirty="0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8973567" y="1464266"/>
            <a:ext cx="0" cy="26387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6490533" y="1454741"/>
            <a:ext cx="25922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6516216" y="3484682"/>
            <a:ext cx="2181697" cy="22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6516216" y="4132754"/>
            <a:ext cx="25922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8676456" y="3491224"/>
            <a:ext cx="0" cy="64153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nhaltsplatzhalter 2"/>
          <p:cNvSpPr txBox="1">
            <a:spLocks/>
          </p:cNvSpPr>
          <p:nvPr/>
        </p:nvSpPr>
        <p:spPr bwMode="auto">
          <a:xfrm rot="16200000">
            <a:off x="8566158" y="2531387"/>
            <a:ext cx="565385" cy="35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pPr marL="0" indent="0" algn="ctr" fontAlgn="b">
              <a:buNone/>
            </a:pPr>
            <a:r>
              <a:rPr lang="el-GR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Δ</a:t>
            </a:r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 n</a:t>
            </a:r>
            <a:endParaRPr lang="en-US" sz="1400" kern="0" dirty="0"/>
          </a:p>
          <a:p>
            <a:pPr marL="0" indent="0">
              <a:buNone/>
            </a:pPr>
            <a:endParaRPr lang="en-US" sz="1400" kern="0" dirty="0" smtClean="0"/>
          </a:p>
        </p:txBody>
      </p:sp>
      <p:sp>
        <p:nvSpPr>
          <p:cNvPr id="25" name="Inhaltsplatzhalter 2"/>
          <p:cNvSpPr txBox="1">
            <a:spLocks/>
          </p:cNvSpPr>
          <p:nvPr/>
        </p:nvSpPr>
        <p:spPr bwMode="auto">
          <a:xfrm rot="16200000">
            <a:off x="8271204" y="3635096"/>
            <a:ext cx="565385" cy="35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pPr marL="0" indent="0" algn="ctr" fontAlgn="b">
              <a:buNone/>
            </a:pPr>
            <a:r>
              <a:rPr lang="el-GR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Δ</a:t>
            </a:r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 p</a:t>
            </a:r>
            <a:endParaRPr lang="en-US" sz="1400" kern="0" dirty="0"/>
          </a:p>
          <a:p>
            <a:pPr marL="0" indent="0">
              <a:buNone/>
            </a:pPr>
            <a:endParaRPr lang="en-US" sz="1400" kern="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64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of softness</a:t>
            </a:r>
            <a:endParaRPr lang="en-US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80280" y="1184002"/>
            <a:ext cx="6546499" cy="2454744"/>
          </a:xfrm>
        </p:spPr>
        <p:txBody>
          <a:bodyPr/>
          <a:lstStyle/>
          <a:p>
            <a:pPr marL="457200" lvl="2" indent="-457200">
              <a:buFont typeface="+mj-lt"/>
              <a:buAutoNum type="arabicPeriod"/>
            </a:pPr>
            <a:r>
              <a:rPr lang="en-US" sz="2000" dirty="0" smtClean="0"/>
              <a:t>Put 2 strips of </a:t>
            </a:r>
            <a:r>
              <a:rPr lang="en-US" sz="2000" dirty="0" err="1" smtClean="0"/>
              <a:t>Softtherm</a:t>
            </a:r>
            <a:r>
              <a:rPr lang="en-US" sz="2000" dirty="0" smtClean="0"/>
              <a:t> on granite table, placed Al plate on top </a:t>
            </a:r>
          </a:p>
          <a:p>
            <a:pPr marL="457200" lvl="2" indent="-457200">
              <a:buFont typeface="+mj-lt"/>
              <a:buAutoNum type="arabicPeriod"/>
            </a:pPr>
            <a:r>
              <a:rPr lang="en-US" sz="2000" dirty="0" smtClean="0"/>
              <a:t>Measured height of plate with CMM</a:t>
            </a:r>
          </a:p>
          <a:p>
            <a:pPr marL="457200" lvl="2" indent="-457200">
              <a:buFont typeface="+mj-lt"/>
              <a:buAutoNum type="arabicPeriod"/>
            </a:pPr>
            <a:r>
              <a:rPr lang="en-US" sz="2000" dirty="0" smtClean="0"/>
              <a:t>Put weight on aluminum plate (~2kg) and measured height of plate again</a:t>
            </a:r>
          </a:p>
          <a:p>
            <a:pPr marL="457200" lvl="2" indent="-457200">
              <a:buFont typeface="+mj-lt"/>
              <a:buAutoNum type="arabicPeriod"/>
            </a:pPr>
            <a:r>
              <a:rPr lang="en-US" sz="2000" dirty="0" smtClean="0"/>
              <a:t>Height difference shows the compression of the </a:t>
            </a:r>
            <a:r>
              <a:rPr lang="en-US" sz="2000" dirty="0" err="1" smtClean="0"/>
              <a:t>Softtherm</a:t>
            </a:r>
            <a:endParaRPr lang="en-US" sz="2000" dirty="0" smtClean="0"/>
          </a:p>
          <a:p>
            <a:pPr marL="457200" lvl="2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6780" y="3356992"/>
            <a:ext cx="2180828" cy="1761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6475" y="1477558"/>
            <a:ext cx="1761438" cy="1761438"/>
          </a:xfrm>
          <a:prstGeom prst="rect">
            <a:avLst/>
          </a:prstGeom>
        </p:spPr>
      </p:pic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58743"/>
              </p:ext>
            </p:extLst>
          </p:nvPr>
        </p:nvGraphicFramePr>
        <p:xfrm>
          <a:off x="468312" y="3766120"/>
          <a:ext cx="6119913" cy="12206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9971">
                  <a:extLst>
                    <a:ext uri="{9D8B030D-6E8A-4147-A177-3AD203B41FA5}">
                      <a16:colId xmlns="" xmlns:a16="http://schemas.microsoft.com/office/drawing/2014/main" val="742503550"/>
                    </a:ext>
                  </a:extLst>
                </a:gridCol>
                <a:gridCol w="2039971">
                  <a:extLst>
                    <a:ext uri="{9D8B030D-6E8A-4147-A177-3AD203B41FA5}">
                      <a16:colId xmlns="" xmlns:a16="http://schemas.microsoft.com/office/drawing/2014/main" val="3386146995"/>
                    </a:ext>
                  </a:extLst>
                </a:gridCol>
                <a:gridCol w="2039971">
                  <a:extLst>
                    <a:ext uri="{9D8B030D-6E8A-4147-A177-3AD203B41FA5}">
                      <a16:colId xmlns="" xmlns:a16="http://schemas.microsoft.com/office/drawing/2014/main" val="2503326439"/>
                    </a:ext>
                  </a:extLst>
                </a:gridCol>
              </a:tblGrid>
              <a:tr h="53449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Deformation</a:t>
                      </a:r>
                    </a:p>
                    <a:p>
                      <a:r>
                        <a:rPr lang="en-US" sz="1400" noProof="0" dirty="0" smtClean="0"/>
                        <a:t>= Height</a:t>
                      </a:r>
                      <a:r>
                        <a:rPr lang="en-US" sz="1400" baseline="0" noProof="0" dirty="0" smtClean="0"/>
                        <a:t> difference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 smtClean="0"/>
                        <a:t>Softtherm</a:t>
                      </a:r>
                      <a:r>
                        <a:rPr lang="en-US" sz="1400" noProof="0" dirty="0" smtClean="0"/>
                        <a:t> 86/125</a:t>
                      </a:r>
                    </a:p>
                    <a:p>
                      <a:r>
                        <a:rPr lang="en-US" sz="1400" noProof="0" dirty="0" smtClean="0"/>
                        <a:t>red, old type</a:t>
                      </a:r>
                      <a:endParaRPr lang="en-US" sz="1400" noProof="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 smtClean="0"/>
                        <a:t>Softtherm</a:t>
                      </a:r>
                      <a:r>
                        <a:rPr lang="en-US" sz="1400" noProof="0" dirty="0" smtClean="0"/>
                        <a:t> 86/235</a:t>
                      </a:r>
                    </a:p>
                    <a:p>
                      <a:r>
                        <a:rPr lang="en-US" sz="1400" noProof="0" dirty="0" smtClean="0"/>
                        <a:t>yellow, new type</a:t>
                      </a:r>
                      <a:endParaRPr lang="en-US" sz="1400" noProof="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42346422"/>
                  </a:ext>
                </a:extLst>
              </a:tr>
              <a:tr h="343096">
                <a:tc>
                  <a:txBody>
                    <a:bodyPr/>
                    <a:lstStyle/>
                    <a:p>
                      <a:r>
                        <a:rPr lang="en-US" sz="1400" noProof="0" dirty="0" err="1" smtClean="0"/>
                        <a:t>unirradiated</a:t>
                      </a:r>
                      <a:r>
                        <a:rPr lang="en-US" sz="1400" baseline="0" noProof="0" dirty="0" smtClean="0"/>
                        <a:t> sample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71µm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35µm</a:t>
                      </a:r>
                      <a:endParaRPr lang="en-U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7748547"/>
                  </a:ext>
                </a:extLst>
              </a:tr>
              <a:tr h="343096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Irradiated</a:t>
                      </a:r>
                      <a:r>
                        <a:rPr lang="en-US" sz="1400" baseline="0" noProof="0" dirty="0" smtClean="0"/>
                        <a:t> </a:t>
                      </a:r>
                      <a:r>
                        <a:rPr lang="en-US" sz="1400" noProof="0" dirty="0" smtClean="0"/>
                        <a:t>sample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6µm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14µm</a:t>
                      </a:r>
                      <a:endParaRPr lang="en-U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9248255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180280" y="5110583"/>
            <a:ext cx="8856216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srgbClr val="0061A0"/>
                </a:solidFill>
                <a:latin typeface="Arial"/>
              </a:rPr>
              <a:t>Old red </a:t>
            </a:r>
            <a:r>
              <a:rPr lang="en-US" sz="2000" b="1" kern="0" dirty="0" err="1" smtClean="0">
                <a:solidFill>
                  <a:srgbClr val="0061A0"/>
                </a:solidFill>
                <a:latin typeface="Arial"/>
              </a:rPr>
              <a:t>Softtherm</a:t>
            </a:r>
            <a:r>
              <a:rPr lang="en-US" sz="2000" b="1" kern="0" dirty="0" smtClean="0">
                <a:solidFill>
                  <a:srgbClr val="0061A0"/>
                </a:solidFill>
                <a:latin typeface="Arial"/>
              </a:rPr>
              <a:t> 86/125:</a:t>
            </a:r>
            <a:r>
              <a:rPr lang="en-US" sz="2000" kern="0" dirty="0" smtClean="0">
                <a:solidFill>
                  <a:srgbClr val="0061A0"/>
                </a:solidFill>
                <a:latin typeface="Arial"/>
              </a:rPr>
              <a:t>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kern="0" dirty="0" smtClean="0">
                <a:solidFill>
                  <a:srgbClr val="0061A0"/>
                </a:solidFill>
                <a:latin typeface="Arial"/>
              </a:rPr>
              <a:t>Highly </a:t>
            </a:r>
            <a:r>
              <a:rPr lang="en-US" sz="1800" kern="0" dirty="0">
                <a:solidFill>
                  <a:srgbClr val="0061A0"/>
                </a:solidFill>
                <a:latin typeface="Arial"/>
              </a:rPr>
              <a:t>compressible at beginning but get much harder due to irradiation.</a:t>
            </a:r>
          </a:p>
          <a:p>
            <a:pPr marL="285750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srgbClr val="0061A0"/>
                </a:solidFill>
                <a:latin typeface="Arial"/>
              </a:rPr>
              <a:t>New yellow</a:t>
            </a:r>
            <a:r>
              <a:rPr lang="en-US" sz="2000" b="1" kern="0" dirty="0" smtClean="0">
                <a:solidFill>
                  <a:srgbClr val="0061A0"/>
                </a:solidFill>
                <a:latin typeface="Arial"/>
              </a:rPr>
              <a:t> </a:t>
            </a:r>
            <a:r>
              <a:rPr lang="en-US" sz="2000" b="1" kern="0" dirty="0" err="1" smtClean="0">
                <a:solidFill>
                  <a:srgbClr val="0061A0"/>
                </a:solidFill>
                <a:latin typeface="Arial"/>
              </a:rPr>
              <a:t>Softtherm</a:t>
            </a:r>
            <a:r>
              <a:rPr lang="en-US" sz="2000" b="1" kern="0" dirty="0" smtClean="0">
                <a:solidFill>
                  <a:srgbClr val="0061A0"/>
                </a:solidFill>
                <a:latin typeface="Arial"/>
              </a:rPr>
              <a:t> 86/235: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kern="0" dirty="0">
                <a:solidFill>
                  <a:srgbClr val="0061A0"/>
                </a:solidFill>
                <a:latin typeface="Arial"/>
              </a:rPr>
              <a:t>Less compressible, but stay more compressible after irradiation.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19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Hybrid soldering (</a:t>
            </a:r>
            <a:r>
              <a:rPr lang="en-US" altLang="ja-JP" dirty="0" err="1" smtClean="0"/>
              <a:t>reflow+hand</a:t>
            </a:r>
            <a:r>
              <a:rPr lang="en-US" altLang="ja-JP" dirty="0" smtClean="0"/>
              <a:t>) option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6666" y="1268760"/>
            <a:ext cx="8166381" cy="5087590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Procedure at </a:t>
            </a:r>
            <a:r>
              <a:rPr kumimoji="1" lang="en-US" altLang="ja-JP" dirty="0" err="1" smtClean="0"/>
              <a:t>Saiden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Prebaking + dry reflow (120 </a:t>
            </a:r>
            <a:r>
              <a:rPr lang="ja-JP" altLang="en-US" dirty="0" smtClean="0"/>
              <a:t>℃ </a:t>
            </a:r>
            <a:r>
              <a:rPr lang="en-US" altLang="ja-JP" dirty="0" smtClean="0"/>
              <a:t>for 17 hours)</a:t>
            </a:r>
          </a:p>
          <a:p>
            <a:pPr lvl="2"/>
            <a:r>
              <a:rPr lang="en-US" altLang="ja-JP" dirty="0" smtClean="0"/>
              <a:t>Not at once, divided in some batches (for example 30 * 4)</a:t>
            </a:r>
          </a:p>
          <a:p>
            <a:pPr lvl="2"/>
            <a:r>
              <a:rPr lang="en-US" altLang="ja-JP" dirty="0" smtClean="0"/>
              <a:t>Bonding pads masked</a:t>
            </a:r>
          </a:p>
          <a:p>
            <a:pPr lvl="1"/>
            <a:r>
              <a:rPr kumimoji="1" lang="en-US" altLang="ja-JP" dirty="0" smtClean="0"/>
              <a:t>Kept in the desiccator</a:t>
            </a:r>
          </a:p>
          <a:p>
            <a:pPr lvl="1"/>
            <a:r>
              <a:rPr lang="en-US" altLang="ja-JP" dirty="0" smtClean="0"/>
              <a:t>Masking work</a:t>
            </a:r>
          </a:p>
          <a:p>
            <a:pPr lvl="1"/>
            <a:r>
              <a:rPr kumimoji="1" lang="en-US" altLang="ja-JP" dirty="0" smtClean="0"/>
              <a:t>Kept in the desiccator</a:t>
            </a:r>
          </a:p>
          <a:p>
            <a:pPr lvl="1"/>
            <a:r>
              <a:rPr lang="en-US" altLang="ja-JP" dirty="0" smtClean="0"/>
              <a:t>Second prebaking (120 </a:t>
            </a:r>
            <a:r>
              <a:rPr lang="ja-JP" altLang="en-US" dirty="0" smtClean="0"/>
              <a:t>℃</a:t>
            </a:r>
            <a:r>
              <a:rPr lang="en-US" altLang="ja-JP" dirty="0" smtClean="0"/>
              <a:t> 17 hours)</a:t>
            </a:r>
          </a:p>
          <a:p>
            <a:pPr lvl="1"/>
            <a:r>
              <a:rPr lang="en-US" altLang="ja-JP" dirty="0" smtClean="0"/>
              <a:t>Solder paste printing</a:t>
            </a:r>
          </a:p>
          <a:p>
            <a:pPr lvl="1"/>
            <a:r>
              <a:rPr kumimoji="1" lang="en-US" altLang="ja-JP" dirty="0" smtClean="0"/>
              <a:t>Reflow</a:t>
            </a:r>
          </a:p>
          <a:p>
            <a:pPr lvl="1"/>
            <a:r>
              <a:rPr lang="en-US" altLang="ja-JP" dirty="0" smtClean="0"/>
              <a:t>Visual inspection at KEK for blisters</a:t>
            </a:r>
          </a:p>
          <a:p>
            <a:pPr lvl="1"/>
            <a:r>
              <a:rPr kumimoji="1" lang="en-US" altLang="ja-JP" dirty="0" smtClean="0"/>
              <a:t>Hand soldering of connectors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487C5-DB33-2A4C-AE1D-D53CA413AC2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3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59</a:t>
            </a:fld>
            <a:endParaRPr lang="de-DE"/>
          </a:p>
        </p:txBody>
      </p:sp>
      <p:pic>
        <p:nvPicPr>
          <p:cNvPr id="3" name="Picture 2" descr="2016-02-02_Slides_B2GM_Richard_Thalmei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20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Keratherm</a:t>
            </a:r>
            <a:r>
              <a:rPr lang="en-US" dirty="0" smtClean="0"/>
              <a:t> on FW/BW hybrids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28572" y="1471024"/>
            <a:ext cx="3168353" cy="2970330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9" y="1372012"/>
            <a:ext cx="3888432" cy="314383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547664" y="4612372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BW module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5868144" y="4617206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FW module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3734-D0FF-6840-83BC-DADA6F1FF20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35651" y="5405854"/>
            <a:ext cx="7396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Keratherm</a:t>
            </a:r>
            <a:r>
              <a:rPr lang="en-US" sz="2400" dirty="0" smtClean="0"/>
              <a:t> strip between APV25 chips and APV guard to establish thermal contact 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121920" y="3092451"/>
            <a:ext cx="1275330" cy="208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239000" y="3797301"/>
            <a:ext cx="228600" cy="1376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34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60</a:t>
            </a:fld>
            <a:endParaRPr lang="de-DE"/>
          </a:p>
        </p:txBody>
      </p:sp>
      <p:pic>
        <p:nvPicPr>
          <p:cNvPr id="3" name="Picture 2" descr="2016-02-02_Slides_B2GM_Richard_Thalmei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0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Keratherm</a:t>
            </a:r>
            <a:r>
              <a:rPr lang="en-US" dirty="0" smtClean="0"/>
              <a:t> issue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62986"/>
            <a:ext cx="5384727" cy="366975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Oct. 2015 a liquid was observed on the forward APV25 chips of L4.905 (class B-) and later also found on other ladders</a:t>
            </a:r>
          </a:p>
          <a:p>
            <a:r>
              <a:rPr lang="en-US" sz="2000" dirty="0" smtClean="0"/>
              <a:t>The liquid is silicone oil, squeezed out of the </a:t>
            </a:r>
            <a:r>
              <a:rPr lang="en-US" sz="2000" dirty="0" err="1" smtClean="0"/>
              <a:t>Keratherm</a:t>
            </a:r>
            <a:r>
              <a:rPr lang="en-US" sz="2000" dirty="0" smtClean="0"/>
              <a:t> foil as it is compressed by more than 30% of its thickness (“bleeding”)</a:t>
            </a:r>
          </a:p>
          <a:p>
            <a:r>
              <a:rPr lang="en-US" sz="2000" dirty="0" smtClean="0"/>
              <a:t>After consultation with the manufacturer we considered replacing the </a:t>
            </a:r>
            <a:r>
              <a:rPr lang="en-US" sz="2000" dirty="0" err="1" smtClean="0"/>
              <a:t>Softtherm</a:t>
            </a:r>
            <a:r>
              <a:rPr lang="en-US" sz="2000" dirty="0" smtClean="0"/>
              <a:t> </a:t>
            </a:r>
            <a:r>
              <a:rPr lang="en-US" sz="2000" dirty="0"/>
              <a:t>86/125 </a:t>
            </a:r>
            <a:r>
              <a:rPr lang="en-US" sz="2000" dirty="0" smtClean="0"/>
              <a:t>foil (</a:t>
            </a:r>
            <a:r>
              <a:rPr lang="en-US" sz="2000" dirty="0"/>
              <a:t>red</a:t>
            </a:r>
            <a:r>
              <a:rPr lang="en-US" sz="2000" dirty="0" smtClean="0"/>
              <a:t>) by low </a:t>
            </a:r>
            <a:r>
              <a:rPr lang="en-US" sz="2000" dirty="0"/>
              <a:t>bleeding </a:t>
            </a:r>
            <a:r>
              <a:rPr lang="en-US" sz="2000" dirty="0" err="1"/>
              <a:t>Softtherm</a:t>
            </a:r>
            <a:r>
              <a:rPr lang="en-US" sz="2000" dirty="0"/>
              <a:t> 86/</a:t>
            </a:r>
            <a:r>
              <a:rPr lang="en-US" sz="2000" dirty="0" smtClean="0"/>
              <a:t>235 (yellow)</a:t>
            </a:r>
            <a:endParaRPr lang="en-US" sz="20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8800" y="1266804"/>
            <a:ext cx="2178000" cy="198582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808" y="4672728"/>
            <a:ext cx="5724128" cy="195612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41336" y="6225021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Hybrid PCB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58220" y="4674214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APV guard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381263" y="6225021"/>
            <a:ext cx="235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Side edge of APV chip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3953704" y="5764332"/>
            <a:ext cx="613036" cy="4606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644017" y="4657318"/>
            <a:ext cx="3151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Fluid at the edge of </a:t>
            </a:r>
            <a:r>
              <a:rPr lang="en-US" b="1" dirty="0" err="1" smtClean="0">
                <a:solidFill>
                  <a:schemeClr val="bg1"/>
                </a:solidFill>
              </a:rPr>
              <a:t>Keratherm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2441536" y="4962738"/>
            <a:ext cx="511635" cy="38893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14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34208" y="3562411"/>
            <a:ext cx="1927871" cy="217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7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955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Leakage after ~1 month and</a:t>
            </a:r>
            <a:br>
              <a:rPr lang="en-US" dirty="0" smtClean="0"/>
            </a:br>
            <a:r>
              <a:rPr lang="en-US" dirty="0" smtClean="0"/>
              <a:t>&gt;10 </a:t>
            </a:r>
            <a:r>
              <a:rPr lang="en-US" dirty="0" err="1" smtClean="0"/>
              <a:t>Mrad</a:t>
            </a:r>
            <a:r>
              <a:rPr lang="en-US" dirty="0" smtClean="0"/>
              <a:t> irradiation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71" y="1539988"/>
            <a:ext cx="6144684" cy="3456384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77888" y="5301174"/>
            <a:ext cx="8208912" cy="123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r>
              <a:rPr lang="en-US" sz="2000" kern="0" dirty="0" err="1" smtClean="0"/>
              <a:t>Softtherm</a:t>
            </a:r>
            <a:r>
              <a:rPr lang="en-US" sz="2000" kern="0" dirty="0" smtClean="0"/>
              <a:t> </a:t>
            </a:r>
            <a:r>
              <a:rPr lang="en-US" sz="2000" kern="0" dirty="0"/>
              <a:t>86/125 (red): Full surfaces of FR4 blocks moistened with oil</a:t>
            </a:r>
          </a:p>
          <a:p>
            <a:r>
              <a:rPr lang="en-US" sz="2000" kern="0" dirty="0" err="1"/>
              <a:t>Softtherm</a:t>
            </a:r>
            <a:r>
              <a:rPr lang="en-US" sz="2000" kern="0" dirty="0"/>
              <a:t> </a:t>
            </a:r>
            <a:r>
              <a:rPr lang="en-US" sz="2000" kern="0" dirty="0" smtClean="0"/>
              <a:t>86/235 (yellow): Surfaces </a:t>
            </a:r>
            <a:r>
              <a:rPr lang="en-US" sz="2000" kern="0" dirty="0"/>
              <a:t>of FR4 blocks </a:t>
            </a:r>
            <a:r>
              <a:rPr lang="en-US" sz="2000" kern="0" dirty="0" smtClean="0"/>
              <a:t>only partially moistened </a:t>
            </a:r>
            <a:r>
              <a:rPr lang="en-US" sz="2000" kern="0" dirty="0"/>
              <a:t>with </a:t>
            </a:r>
            <a:r>
              <a:rPr lang="en-US" sz="2000" kern="0" dirty="0" smtClean="0"/>
              <a:t>oil</a:t>
            </a:r>
            <a:endParaRPr lang="en-US" sz="2000" kern="0" dirty="0"/>
          </a:p>
          <a:p>
            <a:endParaRPr lang="en-US" sz="2000" kern="0" dirty="0" smtClean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3734-D0FF-6840-83BC-DADA6F1FF20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7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6208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of the </a:t>
            </a:r>
            <a:r>
              <a:rPr lang="en-US" dirty="0" err="1" smtClean="0"/>
              <a:t>Keratherm</a:t>
            </a:r>
            <a:r>
              <a:rPr lang="en-US" dirty="0" smtClean="0"/>
              <a:t> R&amp;D</a:t>
            </a:r>
            <a:endParaRPr lang="en-US" dirty="0"/>
          </a:p>
        </p:txBody>
      </p:sp>
      <p:sp>
        <p:nvSpPr>
          <p:cNvPr id="29" name="Inhaltsplatzhalter 2"/>
          <p:cNvSpPr>
            <a:spLocks noGrp="1"/>
          </p:cNvSpPr>
          <p:nvPr>
            <p:ph idx="1"/>
          </p:nvPr>
        </p:nvSpPr>
        <p:spPr>
          <a:xfrm>
            <a:off x="179511" y="867407"/>
            <a:ext cx="8856985" cy="4724321"/>
          </a:xfrm>
        </p:spPr>
        <p:txBody>
          <a:bodyPr>
            <a:noAutofit/>
          </a:bodyPr>
          <a:lstStyle/>
          <a:p>
            <a:r>
              <a:rPr lang="en-US" sz="2200" dirty="0" smtClean="0"/>
              <a:t>Irradiation test</a:t>
            </a:r>
          </a:p>
          <a:p>
            <a:pPr lvl="1"/>
            <a:r>
              <a:rPr lang="en-US" sz="1800" dirty="0" smtClean="0"/>
              <a:t>Samples of the old and new material were  gamma irradiated at </a:t>
            </a:r>
            <a:r>
              <a:rPr lang="en-US" sz="1800" dirty="0"/>
              <a:t>Takasaki Advanced Radiation Research Institute, </a:t>
            </a:r>
            <a:r>
              <a:rPr lang="en-US" sz="1800" dirty="0" smtClean="0"/>
              <a:t>JAEA (</a:t>
            </a:r>
            <a:r>
              <a:rPr lang="en-US" sz="1800" baseline="30000" dirty="0" smtClean="0"/>
              <a:t>60</a:t>
            </a:r>
            <a:r>
              <a:rPr lang="en-US" sz="1800" dirty="0" smtClean="0"/>
              <a:t>Co </a:t>
            </a:r>
            <a:r>
              <a:rPr lang="en-US" sz="1800" dirty="0"/>
              <a:t>source, </a:t>
            </a:r>
            <a:r>
              <a:rPr lang="en-US" sz="1800" dirty="0" smtClean="0"/>
              <a:t>&gt;10 </a:t>
            </a:r>
            <a:r>
              <a:rPr lang="en-US" sz="1800" dirty="0" err="1" smtClean="0"/>
              <a:t>Mrad</a:t>
            </a:r>
            <a:r>
              <a:rPr lang="en-US" sz="1800" dirty="0" smtClean="0"/>
              <a:t>)</a:t>
            </a:r>
          </a:p>
          <a:p>
            <a:r>
              <a:rPr lang="en-US" sz="2200" dirty="0" smtClean="0"/>
              <a:t>Bleeding test</a:t>
            </a:r>
          </a:p>
          <a:p>
            <a:pPr lvl="1"/>
            <a:r>
              <a:rPr lang="en-US" sz="1800" dirty="0" smtClean="0"/>
              <a:t>Bleeding of silicone oil was studied on irradiated samples for different gap widths</a:t>
            </a:r>
          </a:p>
          <a:p>
            <a:pPr lvl="1"/>
            <a:r>
              <a:rPr lang="en-US" sz="1800" dirty="0" smtClean="0"/>
              <a:t>Although also the new material leaks,</a:t>
            </a:r>
            <a:br>
              <a:rPr lang="en-US" sz="1800" dirty="0" smtClean="0"/>
            </a:br>
            <a:r>
              <a:rPr lang="en-US" sz="1800" dirty="0" smtClean="0"/>
              <a:t>it is significantly less</a:t>
            </a:r>
          </a:p>
          <a:p>
            <a:r>
              <a:rPr lang="en-US" sz="2200" dirty="0" smtClean="0"/>
              <a:t>Thermal test</a:t>
            </a:r>
          </a:p>
          <a:p>
            <a:pPr lvl="1"/>
            <a:r>
              <a:rPr lang="en-US" sz="1800" dirty="0" err="1" smtClean="0"/>
              <a:t>Keratherm</a:t>
            </a:r>
            <a:r>
              <a:rPr lang="en-US" sz="1800" dirty="0" smtClean="0"/>
              <a:t> thermal conductivity was</a:t>
            </a:r>
            <a:br>
              <a:rPr lang="en-US" sz="1800" dirty="0" smtClean="0"/>
            </a:br>
            <a:r>
              <a:rPr lang="en-US" sz="1800" dirty="0" smtClean="0"/>
              <a:t>studied in FW/BW modules, both before</a:t>
            </a:r>
            <a:br>
              <a:rPr lang="en-US" sz="1800" dirty="0" smtClean="0"/>
            </a:br>
            <a:r>
              <a:rPr lang="en-US" sz="1800" dirty="0" smtClean="0"/>
              <a:t>and after irradiation</a:t>
            </a:r>
          </a:p>
          <a:p>
            <a:pPr lvl="1"/>
            <a:r>
              <a:rPr lang="en-US" sz="1800" kern="0" dirty="0" smtClean="0"/>
              <a:t>Thermal </a:t>
            </a:r>
            <a:r>
              <a:rPr lang="en-US" sz="1800" kern="0" dirty="0"/>
              <a:t>properties of both materials </a:t>
            </a:r>
            <a:r>
              <a:rPr lang="en-US" sz="1800" kern="0" dirty="0" smtClean="0"/>
              <a:t>are</a:t>
            </a:r>
            <a:br>
              <a:rPr lang="en-US" sz="1800" kern="0" dirty="0" smtClean="0"/>
            </a:br>
            <a:r>
              <a:rPr lang="en-US" sz="1800" kern="0" dirty="0" smtClean="0"/>
              <a:t>similar</a:t>
            </a:r>
          </a:p>
          <a:p>
            <a:pPr lvl="1"/>
            <a:r>
              <a:rPr lang="en-US" sz="1800" kern="0" dirty="0" smtClean="0"/>
              <a:t>No </a:t>
            </a:r>
            <a:r>
              <a:rPr lang="en-US" sz="1800" kern="0" dirty="0"/>
              <a:t>significant change due to </a:t>
            </a:r>
            <a:r>
              <a:rPr lang="en-US" sz="1800" kern="0" dirty="0" smtClean="0"/>
              <a:t>irradiation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9067" y="5787469"/>
            <a:ext cx="6884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i="1" dirty="0" smtClean="0">
                <a:solidFill>
                  <a:srgbClr val="FF0000"/>
                </a:solidFill>
              </a:rPr>
              <a:t>We decided </a:t>
            </a:r>
            <a:r>
              <a:rPr lang="en-US" sz="2400" i="1" dirty="0">
                <a:solidFill>
                  <a:srgbClr val="FF0000"/>
                </a:solidFill>
              </a:rPr>
              <a:t>to use the yellow </a:t>
            </a:r>
            <a:r>
              <a:rPr lang="en-US" sz="2400" i="1" dirty="0" err="1">
                <a:solidFill>
                  <a:srgbClr val="FF0000"/>
                </a:solidFill>
              </a:rPr>
              <a:t>Softtherm</a:t>
            </a:r>
            <a:r>
              <a:rPr lang="en-US" sz="2400" i="1" dirty="0">
                <a:solidFill>
                  <a:srgbClr val="FF0000"/>
                </a:solidFill>
              </a:rPr>
              <a:t> 86/235 for FW and </a:t>
            </a:r>
            <a:r>
              <a:rPr lang="en-US" sz="2400" i="1" dirty="0" smtClean="0">
                <a:solidFill>
                  <a:srgbClr val="FF0000"/>
                </a:solidFill>
              </a:rPr>
              <a:t>BW end mounts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9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01872" y="3154540"/>
            <a:ext cx="2304254" cy="1872207"/>
          </a:xfrm>
          <a:prstGeom prst="rect">
            <a:avLst/>
          </a:prstGeom>
        </p:spPr>
      </p:pic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7339441" y="2843315"/>
            <a:ext cx="1954919" cy="252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kern="0" dirty="0" smtClean="0"/>
              <a:t>FW / BW module</a:t>
            </a:r>
          </a:p>
          <a:p>
            <a:pPr marL="0" indent="0">
              <a:buNone/>
            </a:pPr>
            <a:r>
              <a:rPr lang="en-US" sz="1600" kern="0" dirty="0" smtClean="0"/>
              <a:t>Temperature probe</a:t>
            </a:r>
          </a:p>
          <a:p>
            <a:pPr marL="0" indent="0">
              <a:buNone/>
            </a:pPr>
            <a:r>
              <a:rPr lang="en-US" sz="1600" kern="0" dirty="0" smtClean="0"/>
              <a:t>Al block</a:t>
            </a:r>
          </a:p>
          <a:p>
            <a:pPr marL="0" indent="0">
              <a:buNone/>
            </a:pPr>
            <a:r>
              <a:rPr lang="en-US" sz="1600" kern="0" dirty="0" smtClean="0"/>
              <a:t>Ice water (~ 0°C)</a:t>
            </a:r>
          </a:p>
          <a:p>
            <a:pPr marL="0" indent="0">
              <a:buNone/>
            </a:pPr>
            <a:endParaRPr lang="en-US" sz="1600" kern="0" dirty="0"/>
          </a:p>
          <a:p>
            <a:pPr marL="0" indent="0">
              <a:buNone/>
            </a:pPr>
            <a:r>
              <a:rPr lang="en-US" sz="1600" kern="0" dirty="0" smtClean="0"/>
              <a:t>Probes are placed</a:t>
            </a:r>
            <a:br>
              <a:rPr lang="en-US" sz="1600" kern="0" dirty="0" smtClean="0"/>
            </a:br>
            <a:r>
              <a:rPr lang="en-US" sz="1600" kern="0" dirty="0" smtClean="0"/>
              <a:t>on surfaces of end mount and APV guard</a:t>
            </a:r>
          </a:p>
        </p:txBody>
      </p:sp>
      <p:cxnSp>
        <p:nvCxnSpPr>
          <p:cNvPr id="11" name="Gerade Verbindung mit Pfeil 12"/>
          <p:cNvCxnSpPr/>
          <p:nvPr/>
        </p:nvCxnSpPr>
        <p:spPr>
          <a:xfrm flipH="1">
            <a:off x="6660612" y="3005543"/>
            <a:ext cx="678829" cy="34814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4"/>
          <p:cNvCxnSpPr/>
          <p:nvPr/>
        </p:nvCxnSpPr>
        <p:spPr>
          <a:xfrm flipH="1">
            <a:off x="6486048" y="3372746"/>
            <a:ext cx="843470" cy="196842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6"/>
          <p:cNvCxnSpPr/>
          <p:nvPr/>
        </p:nvCxnSpPr>
        <p:spPr>
          <a:xfrm flipH="1">
            <a:off x="6486048" y="3652911"/>
            <a:ext cx="830180" cy="84658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8"/>
          <p:cNvCxnSpPr/>
          <p:nvPr/>
        </p:nvCxnSpPr>
        <p:spPr>
          <a:xfrm flipH="1">
            <a:off x="6825358" y="3902976"/>
            <a:ext cx="490870" cy="78965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22"/>
          <p:cNvSpPr txBox="1"/>
          <p:nvPr/>
        </p:nvSpPr>
        <p:spPr>
          <a:xfrm>
            <a:off x="5024968" y="5319321"/>
            <a:ext cx="203777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Thermal </a:t>
            </a:r>
            <a:r>
              <a:rPr lang="de-AT" dirty="0" err="1" smtClean="0"/>
              <a:t>test</a:t>
            </a:r>
            <a:r>
              <a:rPr lang="de-AT" dirty="0" smtClean="0"/>
              <a:t> </a:t>
            </a:r>
            <a:r>
              <a:rPr lang="de-AT" dirty="0" err="1" smtClean="0"/>
              <a:t>setup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36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2959</Words>
  <Application>Microsoft Macintosh PowerPoint</Application>
  <PresentationFormat>On-screen Show (4:3)</PresentationFormat>
  <Paragraphs>632</Paragraphs>
  <Slides>60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Office-Design</vt:lpstr>
      <vt:lpstr>The Belle II Silicon Vertex Detector</vt:lpstr>
      <vt:lpstr>Components of the Belle II SVD</vt:lpstr>
      <vt:lpstr>SVD ladders</vt:lpstr>
      <vt:lpstr>Ladder Anatomy (L6 ladder)</vt:lpstr>
      <vt:lpstr>What happened since the focused VXD review in October 2015?</vt:lpstr>
      <vt:lpstr>Keratherm on FW/BW hybrids</vt:lpstr>
      <vt:lpstr>Keratherm issue</vt:lpstr>
      <vt:lpstr>Leakage after ~1 month and &gt;10 Mrad irradiation</vt:lpstr>
      <vt:lpstr>Summary of the Keratherm R&amp;D</vt:lpstr>
      <vt:lpstr>PXD-SVD L3 clearance issue</vt:lpstr>
      <vt:lpstr>Modification on BWD bridge in L3</vt:lpstr>
      <vt:lpstr>Modification on FWD bridge in L3</vt:lpstr>
      <vt:lpstr>Summary of the L3 modification studies</vt:lpstr>
      <vt:lpstr>PA0 &amp; Origami: the history</vt:lpstr>
      <vt:lpstr>Origami flex blister issue</vt:lpstr>
      <vt:lpstr>Possible solutions</vt:lpstr>
      <vt:lpstr>Possible solutions</vt:lpstr>
      <vt:lpstr>Recovery strategy</vt:lpstr>
      <vt:lpstr>SVD ladder assembly</vt:lpstr>
      <vt:lpstr>PowerPoint Presentation</vt:lpstr>
      <vt:lpstr>Pisa (FW/BW)</vt:lpstr>
      <vt:lpstr>Pisa schedule</vt:lpstr>
      <vt:lpstr>Melbourne (L3)</vt:lpstr>
      <vt:lpstr>Melbourne schedule</vt:lpstr>
      <vt:lpstr>TIFR (L4)</vt:lpstr>
      <vt:lpstr>TIFR schedule</vt:lpstr>
      <vt:lpstr>HEPHY (L5)</vt:lpstr>
      <vt:lpstr>HEPHY schedule</vt:lpstr>
      <vt:lpstr>Kavli IPMU (L6)</vt:lpstr>
      <vt:lpstr>PA1/PA2 gluing and wrapping</vt:lpstr>
      <vt:lpstr>Kavli IPMU (L6)</vt:lpstr>
      <vt:lpstr>Kavli IPMU schedule</vt:lpstr>
      <vt:lpstr>Mechanics and commissioning</vt:lpstr>
      <vt:lpstr>SVD design revision 2.4 ® 2.5</vt:lpstr>
      <vt:lpstr>Refurbishment of open CO2 cooling system</vt:lpstr>
      <vt:lpstr>CO2 cooling pipe bending tool</vt:lpstr>
      <vt:lpstr>L6 cooling pipe attachment with cradle tool (Jan-29, 2016)</vt:lpstr>
      <vt:lpstr>PowerPoint Presentation</vt:lpstr>
      <vt:lpstr>L6 cooling pipe attachment with cradle tool (Jan-29, 2016)</vt:lpstr>
      <vt:lpstr>Schedule for ladder mount</vt:lpstr>
      <vt:lpstr>Electronics</vt:lpstr>
      <vt:lpstr>SVD readout system</vt:lpstr>
      <vt:lpstr>FADC redesign</vt:lpstr>
      <vt:lpstr>Improving noise hardness of the FADC system</vt:lpstr>
      <vt:lpstr>Updated FADC schedule</vt:lpstr>
      <vt:lpstr>SVD schedule</vt:lpstr>
      <vt:lpstr>Ladder production schedule</vt:lpstr>
      <vt:lpstr>Integration schedule</vt:lpstr>
      <vt:lpstr>SVD milestones</vt:lpstr>
      <vt:lpstr>Schedule risk</vt:lpstr>
      <vt:lpstr>L6 schedule risk and mitigation stragegy</vt:lpstr>
      <vt:lpstr>Second L6 assembly line</vt:lpstr>
      <vt:lpstr>Summary</vt:lpstr>
      <vt:lpstr>backup</vt:lpstr>
      <vt:lpstr>Keratherm foils</vt:lpstr>
      <vt:lpstr>Temperatures before and after irradiation</vt:lpstr>
      <vt:lpstr>Measurement of softness</vt:lpstr>
      <vt:lpstr>Hybrid soldering (reflow+hand) option</vt:lpstr>
      <vt:lpstr>PowerPoint Presentation</vt:lpstr>
      <vt:lpstr>PowerPoint Presentation</vt:lpstr>
    </vt:vector>
  </TitlesOfParts>
  <Company>Hephy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Semileptonic and leptonic B/Bs decays</dc:title>
  <dc:creator>Christoph Schwanda</dc:creator>
  <cp:lastModifiedBy>Christoph Schwanda</cp:lastModifiedBy>
  <cp:revision>266</cp:revision>
  <dcterms:created xsi:type="dcterms:W3CDTF">2015-06-02T13:38:15Z</dcterms:created>
  <dcterms:modified xsi:type="dcterms:W3CDTF">2016-02-09T05:14:27Z</dcterms:modified>
</cp:coreProperties>
</file>