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5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E5595-8E90-184E-8911-1C2D817128A6}" type="datetimeFigureOut">
              <a:t>2/13/16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10E67-AB6B-B744-8CBC-186D6F9411E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2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47C90-298E-9F48-BA46-56CEB444452F}" type="datetimeFigureOut">
              <a:t>2/13/16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EEB22-BF80-104E-AD8B-F8FD7BE6D4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24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9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1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4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58"/>
            <a:ext cx="8229600" cy="81760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679"/>
            <a:ext cx="8229600" cy="5102485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5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74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0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dirty="0" smtClean="0"/>
              <a:t>Fare clic per modificare gli stili del testo dello schema</a:t>
            </a:r>
          </a:p>
          <a:p>
            <a:pPr lvl="1"/>
            <a:r>
              <a:rPr lang="en-US" dirty="0" smtClean="0"/>
              <a:t>Secondo livello</a:t>
            </a:r>
          </a:p>
          <a:p>
            <a:pPr lvl="2"/>
            <a:r>
              <a:rPr lang="en-US" dirty="0" smtClean="0"/>
              <a:t>Terzo livello</a:t>
            </a:r>
          </a:p>
          <a:p>
            <a:pPr lvl="3"/>
            <a:r>
              <a:rPr lang="en-US" dirty="0" smtClean="0"/>
              <a:t>Quarto livello</a:t>
            </a:r>
          </a:p>
          <a:p>
            <a:pPr lvl="4"/>
            <a:r>
              <a:rPr lang="en-US" dirty="0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dirty="0" smtClean="0"/>
              <a:t>Fare clic per modificare gli stili del testo dello schema</a:t>
            </a:r>
          </a:p>
          <a:p>
            <a:pPr lvl="1"/>
            <a:r>
              <a:rPr lang="en-US" dirty="0" smtClean="0"/>
              <a:t>Secondo livello</a:t>
            </a:r>
          </a:p>
          <a:p>
            <a:pPr lvl="2"/>
            <a:r>
              <a:rPr lang="en-US" dirty="0" smtClean="0"/>
              <a:t>Terzo livello</a:t>
            </a:r>
          </a:p>
          <a:p>
            <a:pPr lvl="3"/>
            <a:r>
              <a:rPr lang="en-US" dirty="0" smtClean="0"/>
              <a:t>Quarto livello</a:t>
            </a:r>
          </a:p>
          <a:p>
            <a:pPr lvl="4"/>
            <a:r>
              <a:rPr lang="en-US" dirty="0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5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7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38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9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jpg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Fare </a:t>
            </a:r>
            <a:r>
              <a:rPr lang="en-US" dirty="0" err="1" smtClean="0"/>
              <a:t>clic</a:t>
            </a:r>
            <a:r>
              <a:rPr lang="en-US" dirty="0" smtClean="0"/>
              <a:t> per </a:t>
            </a:r>
            <a:r>
              <a:rPr lang="en-US" dirty="0" err="1" smtClean="0"/>
              <a:t>modificare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stili</a:t>
            </a:r>
            <a:r>
              <a:rPr lang="en-US" dirty="0" smtClean="0"/>
              <a:t> del </a:t>
            </a:r>
            <a:r>
              <a:rPr lang="en-US" dirty="0" err="1" smtClean="0"/>
              <a:t>testo</a:t>
            </a:r>
            <a:r>
              <a:rPr lang="en-US" dirty="0" smtClean="0"/>
              <a:t> </a:t>
            </a:r>
            <a:r>
              <a:rPr lang="en-US" dirty="0" err="1" smtClean="0"/>
              <a:t>dello</a:t>
            </a:r>
            <a:r>
              <a:rPr lang="en-US" dirty="0" smtClean="0"/>
              <a:t> schema</a:t>
            </a:r>
          </a:p>
          <a:p>
            <a:pPr lvl="1"/>
            <a:r>
              <a:rPr lang="en-US" dirty="0" smtClean="0"/>
              <a:t>Secondo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2"/>
            <a:r>
              <a:rPr lang="en-US" dirty="0" err="1" smtClean="0"/>
              <a:t>Terzo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0646" y="6309434"/>
            <a:ext cx="1310200" cy="412041"/>
          </a:xfrm>
          <a:prstGeom prst="rect">
            <a:avLst/>
          </a:prstGeom>
        </p:spPr>
      </p:pic>
      <p:pic>
        <p:nvPicPr>
          <p:cNvPr id="10" name="Picture 9" descr="belle2-logo.gif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772" y="6274569"/>
            <a:ext cx="500792" cy="46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4" descr="infnlogo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841" y="6275785"/>
            <a:ext cx="501336" cy="492423"/>
          </a:xfrm>
          <a:prstGeom prst="rect">
            <a:avLst/>
          </a:prstGeom>
        </p:spPr>
      </p:pic>
      <p:pic>
        <p:nvPicPr>
          <p:cNvPr id="12" name="Immagine 5" descr="unipi.jpg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44" y="6285555"/>
            <a:ext cx="553501" cy="4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5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kds.kek.jp/indico/event/20409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SVD Update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Francesco Forti</a:t>
            </a:r>
          </a:p>
          <a:p>
            <a:r>
              <a:rPr lang="en-US"/>
              <a:t>Stefano Bettarini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094" y="1656504"/>
            <a:ext cx="7417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Most slides from Christoph Schwanda presentation at </a:t>
            </a:r>
          </a:p>
          <a:p>
            <a:r>
              <a:rPr lang="en-US" sz="2400"/>
              <a:t>BPAC 7-9/2/2018  </a:t>
            </a:r>
            <a:r>
              <a:rPr lang="en-US" sz="2400">
                <a:hlinkClick r:id="rId2"/>
              </a:rPr>
              <a:t>https://kds.kek.jp/indico/event/20409/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0944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TIFR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5" name="Picture 4" descr="l4_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240"/>
            <a:ext cx="9144000" cy="4041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1145" y="2386165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1</a:t>
            </a:r>
            <a:r>
              <a:rPr lang="en-US" baseline="30000" dirty="0" smtClean="0">
                <a:solidFill>
                  <a:srgbClr val="9BBB59"/>
                </a:solidFill>
              </a:rPr>
              <a:t>st</a:t>
            </a:r>
            <a:r>
              <a:rPr lang="en-US" dirty="0" smtClean="0">
                <a:solidFill>
                  <a:srgbClr val="9BBB59"/>
                </a:solidFill>
              </a:rPr>
              <a:t> half shell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Oct 2016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7" name="Abgerundete rechteckige Legende 9"/>
          <p:cNvSpPr/>
          <p:nvPr/>
        </p:nvSpPr>
        <p:spPr>
          <a:xfrm>
            <a:off x="2358573" y="2315702"/>
            <a:ext cx="1393370" cy="1117038"/>
          </a:xfrm>
          <a:prstGeom prst="wedgeRoundRectCallout">
            <a:avLst>
              <a:gd name="adj1" fmla="val 202969"/>
              <a:gd name="adj2" fmla="val -10501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20974" y="5047211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Production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May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9" name="Abgerundete rechteckige Legende 9"/>
          <p:cNvSpPr/>
          <p:nvPr/>
        </p:nvSpPr>
        <p:spPr>
          <a:xfrm>
            <a:off x="6248402" y="4976748"/>
            <a:ext cx="1393370" cy="1117038"/>
          </a:xfrm>
          <a:prstGeom prst="wedgeRoundRectCallout">
            <a:avLst>
              <a:gd name="adj1" fmla="val 90990"/>
              <a:gd name="adj2" fmla="val -168048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82344" y="5324210"/>
            <a:ext cx="417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 the suspension periods due to personnel travel constraints</a:t>
            </a:r>
          </a:p>
        </p:txBody>
      </p:sp>
    </p:spTree>
    <p:extLst>
      <p:ext uri="{BB962C8B-B14F-4D97-AF65-F5344CB8AC3E}">
        <p14:creationId xmlns:p14="http://schemas.microsoft.com/office/powerpoint/2010/main" val="39274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37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HEPHY schedule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5" name="Picture 4" descr="l5_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890"/>
            <a:ext cx="9144000" cy="4463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2575" y="3330023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1</a:t>
            </a:r>
            <a:r>
              <a:rPr lang="en-US" baseline="30000" dirty="0" smtClean="0">
                <a:solidFill>
                  <a:srgbClr val="9BBB59"/>
                </a:solidFill>
              </a:rPr>
              <a:t>st</a:t>
            </a:r>
            <a:r>
              <a:rPr lang="en-US" dirty="0" smtClean="0">
                <a:solidFill>
                  <a:srgbClr val="9BBB59"/>
                </a:solidFill>
              </a:rPr>
              <a:t> half shell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Aug 2016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7" name="Abgerundete rechteckige Legende 9"/>
          <p:cNvSpPr/>
          <p:nvPr/>
        </p:nvSpPr>
        <p:spPr>
          <a:xfrm>
            <a:off x="2540003" y="3259560"/>
            <a:ext cx="1393370" cy="1117038"/>
          </a:xfrm>
          <a:prstGeom prst="wedgeRoundRectCallout">
            <a:avLst>
              <a:gd name="adj1" fmla="val 193854"/>
              <a:gd name="adj2" fmla="val -15374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0398" y="5229063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Production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Mar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9" name="Abgerundete rechteckige Legende 9"/>
          <p:cNvSpPr/>
          <p:nvPr/>
        </p:nvSpPr>
        <p:spPr>
          <a:xfrm>
            <a:off x="5667826" y="5158600"/>
            <a:ext cx="1393370" cy="1117038"/>
          </a:xfrm>
          <a:prstGeom prst="wedgeRoundRectCallout">
            <a:avLst>
              <a:gd name="adj1" fmla="val 93594"/>
              <a:gd name="adj2" fmla="val -59227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26656" y="5506062"/>
            <a:ext cx="323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Group in HEPHY seems adequate to cover the needs</a:t>
            </a:r>
          </a:p>
        </p:txBody>
      </p:sp>
    </p:spTree>
    <p:extLst>
      <p:ext uri="{BB962C8B-B14F-4D97-AF65-F5344CB8AC3E}">
        <p14:creationId xmlns:p14="http://schemas.microsoft.com/office/powerpoint/2010/main" val="361659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3719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Kavli</a:t>
            </a:r>
            <a:r>
              <a:rPr lang="en-US" dirty="0" smtClean="0"/>
              <a:t> IPMU schedule</a:t>
            </a:r>
            <a:endParaRPr lang="en-US" dirty="0"/>
          </a:p>
        </p:txBody>
      </p:sp>
      <p:pic>
        <p:nvPicPr>
          <p:cNvPr id="4" name="Picture 3" descr="l6_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830"/>
            <a:ext cx="9144000" cy="45931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CE27-A3B9-F34A-A970-9B907DB336FF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67858" y="3445463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1</a:t>
            </a:r>
            <a:r>
              <a:rPr lang="en-US" baseline="30000" dirty="0" smtClean="0">
                <a:solidFill>
                  <a:srgbClr val="9BBB59"/>
                </a:solidFill>
              </a:rPr>
              <a:t>st</a:t>
            </a:r>
            <a:r>
              <a:rPr lang="en-US" dirty="0" smtClean="0">
                <a:solidFill>
                  <a:srgbClr val="9BBB59"/>
                </a:solidFill>
              </a:rPr>
              <a:t> half shell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Jan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8" name="Abgerundete rechteckige Legende 9"/>
          <p:cNvSpPr/>
          <p:nvPr/>
        </p:nvSpPr>
        <p:spPr>
          <a:xfrm>
            <a:off x="2195286" y="3375000"/>
            <a:ext cx="1393370" cy="1117038"/>
          </a:xfrm>
          <a:prstGeom prst="wedgeRoundRectCallout">
            <a:avLst>
              <a:gd name="adj1" fmla="val 204271"/>
              <a:gd name="adj2" fmla="val -33240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4827" y="5362646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Production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Sep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5722255" y="5292183"/>
            <a:ext cx="1393370" cy="1117038"/>
          </a:xfrm>
          <a:prstGeom prst="wedgeRoundRectCallout">
            <a:avLst>
              <a:gd name="adj1" fmla="val 113125"/>
              <a:gd name="adj2" fmla="val -4948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5448" y="5448954"/>
            <a:ext cx="545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Big improvement in focus after internal Japanese review</a:t>
            </a:r>
          </a:p>
          <a:p>
            <a:r>
              <a:rPr lang="en-US"/>
              <a:t>Manpower (especially long term) marginal </a:t>
            </a:r>
          </a:p>
        </p:txBody>
      </p:sp>
    </p:spTree>
    <p:extLst>
      <p:ext uri="{BB962C8B-B14F-4D97-AF65-F5344CB8AC3E}">
        <p14:creationId xmlns:p14="http://schemas.microsoft.com/office/powerpoint/2010/main" val="171257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Ladder mount and commissioning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52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56232"/>
            <a:ext cx="8229600" cy="1013681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dirty="0" smtClean="0"/>
              <a:t>L6 cooling pipe attachment</a:t>
            </a:r>
            <a:br>
              <a:rPr kumimoji="1" lang="en-US" altLang="ja-JP" sz="4000" dirty="0" smtClean="0"/>
            </a:br>
            <a:r>
              <a:rPr kumimoji="1" lang="en-US" altLang="ja-JP" sz="4000" dirty="0" smtClean="0"/>
              <a:t>with cradle tool (Jan-29, 2016)</a:t>
            </a:r>
            <a:endParaRPr kumimoji="1" lang="ja-JP" altLang="en-US" sz="40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0" y="1479189"/>
            <a:ext cx="3150056" cy="210003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436" y="1479189"/>
            <a:ext cx="2802237" cy="2101137"/>
          </a:xfrm>
          <a:prstGeom prst="rect">
            <a:avLst/>
          </a:prstGeom>
        </p:spPr>
      </p:pic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45E4-F7DE-A840-9091-1CBA53D8CBC3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0" y="3758764"/>
            <a:ext cx="1728098" cy="259148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623" y="1465541"/>
            <a:ext cx="1409631" cy="211368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561" y="3762735"/>
            <a:ext cx="3881264" cy="258750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927" y="3762734"/>
            <a:ext cx="2587509" cy="258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45E4-F7DE-A840-9091-1CBA53D8CBC3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8" y="1357501"/>
            <a:ext cx="2581835" cy="25818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734" y="1357501"/>
            <a:ext cx="2592595" cy="25925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518" y="1357500"/>
            <a:ext cx="2592331" cy="259233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8" y="4011727"/>
            <a:ext cx="2581835" cy="25818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734" y="4011727"/>
            <a:ext cx="2581835" cy="2581835"/>
          </a:xfrm>
          <a:prstGeom prst="rect">
            <a:avLst/>
          </a:prstGeom>
        </p:spPr>
      </p:pic>
      <p:sp>
        <p:nvSpPr>
          <p:cNvPr id="10" name="タイトル 6"/>
          <p:cNvSpPr txBox="1">
            <a:spLocks/>
          </p:cNvSpPr>
          <p:nvPr/>
        </p:nvSpPr>
        <p:spPr>
          <a:xfrm>
            <a:off x="457200" y="233389"/>
            <a:ext cx="8229600" cy="101368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 smtClean="0"/>
              <a:t>L6 cooling pipe attachment</a:t>
            </a:r>
            <a:br>
              <a:rPr kumimoji="1" lang="en-US" altLang="ja-JP" dirty="0" smtClean="0"/>
            </a:br>
            <a:r>
              <a:rPr kumimoji="1" lang="en-US" altLang="ja-JP" dirty="0" smtClean="0"/>
              <a:t>with cradle tool (Jan-29, 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407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04400" y="4742243"/>
            <a:ext cx="8533405" cy="136808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Support arms are to be prepared to confirm realistic movement for the next step</a:t>
            </a:r>
          </a:p>
          <a:p>
            <a:r>
              <a:rPr lang="en-US" altLang="ja-JP" dirty="0" smtClean="0"/>
              <a:t>Similar tool/pipe needs to be prepared for </a:t>
            </a:r>
            <a:r>
              <a:rPr lang="en-US" altLang="ja-JP" dirty="0"/>
              <a:t>L5 and </a:t>
            </a:r>
            <a:r>
              <a:rPr lang="en-US" altLang="ja-JP" dirty="0" smtClean="0"/>
              <a:t>L4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45E4-F7DE-A840-9091-1CBA53D8CBC3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45" y="1630312"/>
            <a:ext cx="7254010" cy="2849738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56232"/>
            <a:ext cx="8229600" cy="101368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L6 cooling pipe attachment</a:t>
            </a:r>
            <a:br>
              <a:rPr kumimoji="1" lang="en-US" altLang="ja-JP" dirty="0" smtClean="0"/>
            </a:br>
            <a:r>
              <a:rPr kumimoji="1" lang="en-US" altLang="ja-JP" dirty="0" smtClean="0"/>
              <a:t>with cradle tool (Jan-29, 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526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Schedule for ladder mount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3" y="1061247"/>
            <a:ext cx="7848600" cy="504962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Feb </a:t>
            </a:r>
            <a:r>
              <a:rPr lang="en-US" altLang="ja-JP" dirty="0"/>
              <a:t>– </a:t>
            </a:r>
            <a:r>
              <a:rPr lang="en-US" altLang="ja-JP" dirty="0" smtClean="0"/>
              <a:t>Jun 2016: </a:t>
            </a:r>
            <a:r>
              <a:rPr lang="en-US" altLang="ja-JP" dirty="0"/>
              <a:t>Production of missing prototype tools and </a:t>
            </a:r>
            <a:r>
              <a:rPr lang="en-US" altLang="ja-JP" dirty="0" smtClean="0"/>
              <a:t>jigs</a:t>
            </a:r>
          </a:p>
          <a:p>
            <a:r>
              <a:rPr lang="en-US" altLang="ja-JP" dirty="0" smtClean="0"/>
              <a:t>24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B2GM (Jun 2016):</a:t>
            </a:r>
          </a:p>
          <a:p>
            <a:pPr lvl="1"/>
            <a:r>
              <a:rPr lang="en-US" altLang="ja-JP" dirty="0" smtClean="0"/>
              <a:t>Prototype tools/jigs to discuss feedback to final jigs are prepared</a:t>
            </a:r>
          </a:p>
          <a:p>
            <a:pPr lvl="1"/>
            <a:r>
              <a:rPr lang="en-US" altLang="ja-JP" dirty="0" smtClean="0"/>
              <a:t>Jun</a:t>
            </a:r>
            <a:r>
              <a:rPr lang="en-US" altLang="ja-JP" dirty="0"/>
              <a:t> </a:t>
            </a:r>
            <a:r>
              <a:rPr lang="en-US" altLang="ja-JP" dirty="0" smtClean="0"/>
              <a:t>17, 2016 (Fri): Review of ladder mount procedure with the prototype tools/jigs</a:t>
            </a:r>
          </a:p>
          <a:p>
            <a:r>
              <a:rPr lang="en-US" altLang="ja-JP" dirty="0" smtClean="0"/>
              <a:t>Jun – Oct 2016: Production of final tools and jigs</a:t>
            </a:r>
          </a:p>
          <a:p>
            <a:r>
              <a:rPr lang="en-US" altLang="ja-JP" dirty="0" smtClean="0"/>
              <a:t>25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B2GM (Oct 2016):</a:t>
            </a:r>
          </a:p>
          <a:p>
            <a:pPr lvl="1"/>
            <a:r>
              <a:rPr lang="en-US" altLang="ja-JP" dirty="0" smtClean="0"/>
              <a:t>Final tools/jigs are prepared</a:t>
            </a:r>
          </a:p>
          <a:p>
            <a:pPr lvl="1"/>
            <a:r>
              <a:rPr lang="en-US" altLang="ja-JP" dirty="0" smtClean="0"/>
              <a:t>Review of ladder mount procedure with the final tools/jigs as the final feedback</a:t>
            </a:r>
            <a:endParaRPr lang="en-US" altLang="ja-JP" dirty="0"/>
          </a:p>
          <a:p>
            <a:r>
              <a:rPr lang="en-US" altLang="ja-JP" dirty="0" smtClean="0"/>
              <a:t>Oct 2016 – Feb 2017: Repeat </a:t>
            </a:r>
            <a:r>
              <a:rPr lang="en-US" altLang="ja-JP" dirty="0"/>
              <a:t>a number of practices</a:t>
            </a:r>
          </a:p>
          <a:p>
            <a:pPr lvl="1"/>
            <a:r>
              <a:rPr lang="en-US" altLang="ja-JP" dirty="0" smtClean="0"/>
              <a:t>Address all issues </a:t>
            </a:r>
            <a:r>
              <a:rPr lang="en-US" altLang="ja-JP" dirty="0"/>
              <a:t>i</a:t>
            </a:r>
            <a:r>
              <a:rPr lang="en-US" altLang="ja-JP" dirty="0" smtClean="0"/>
              <a:t>n </a:t>
            </a:r>
            <a:r>
              <a:rPr lang="en-US" altLang="ja-JP" dirty="0"/>
              <a:t>the ladder mount procedure and  finalize </a:t>
            </a:r>
            <a:r>
              <a:rPr lang="en-US" altLang="ja-JP" dirty="0" smtClean="0"/>
              <a:t>it</a:t>
            </a:r>
            <a:endParaRPr lang="en-US" altLang="ja-JP" dirty="0"/>
          </a:p>
          <a:p>
            <a:r>
              <a:rPr lang="en-US" altLang="ja-JP" dirty="0" smtClean="0"/>
              <a:t>26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</a:t>
            </a:r>
            <a:r>
              <a:rPr lang="en-US" altLang="ja-JP" dirty="0"/>
              <a:t>B2GM </a:t>
            </a:r>
            <a:r>
              <a:rPr lang="en-US" altLang="ja-JP" dirty="0" smtClean="0"/>
              <a:t>(Feb 2017)</a:t>
            </a:r>
            <a:r>
              <a:rPr lang="en-US" altLang="ja-JP" dirty="0"/>
              <a:t>:</a:t>
            </a:r>
          </a:p>
          <a:p>
            <a:pPr lvl="1"/>
            <a:r>
              <a:rPr lang="en-US" altLang="ja-JP" dirty="0"/>
              <a:t>Get approval of the finalized procedure from SVD group by showing demonstration of a whole </a:t>
            </a:r>
            <a:r>
              <a:rPr lang="en-US" altLang="ja-JP" dirty="0" smtClean="0"/>
              <a:t>steps</a:t>
            </a:r>
          </a:p>
          <a:p>
            <a:pPr lvl="1"/>
            <a:r>
              <a:rPr lang="en-US" altLang="ja-JP" dirty="0" smtClean="0"/>
              <a:t>Afterwards start ladder mount</a:t>
            </a:r>
          </a:p>
          <a:p>
            <a:r>
              <a:rPr lang="en-US" altLang="ja-JP" dirty="0" smtClean="0"/>
              <a:t>End of ladder mount: Oct 2017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892E-7E83-F540-B54E-81F26A66903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58331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Unfortunately, we are ‘one B2GM’ behind the schedule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presented at the Oct 2015 BPAC review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0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7986"/>
            <a:ext cx="7772400" cy="795128"/>
          </a:xfrm>
        </p:spPr>
        <p:txBody>
          <a:bodyPr>
            <a:normAutofit fontScale="90000"/>
          </a:bodyPr>
          <a:lstStyle/>
          <a:p>
            <a:r>
              <a:rPr lang="en-US" cap="none" dirty="0" smtClean="0"/>
              <a:t>SVD schedule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86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dder_pro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502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9829"/>
          </a:xfrm>
        </p:spPr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en-US" dirty="0" smtClean="0"/>
              <a:t>adder production schedule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96662" y="3841477"/>
            <a:ext cx="1460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End of L6 production: Sep.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8" name="Abgerundete rechteckige Legende 9"/>
          <p:cNvSpPr/>
          <p:nvPr/>
        </p:nvSpPr>
        <p:spPr>
          <a:xfrm>
            <a:off x="7765686" y="3752871"/>
            <a:ext cx="1288706" cy="1117038"/>
          </a:xfrm>
          <a:prstGeom prst="wedgeRoundRectCallout">
            <a:avLst>
              <a:gd name="adj1" fmla="val -25482"/>
              <a:gd name="adj2" fmla="val 8094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60264" y="1809850"/>
            <a:ext cx="1726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End of FW/BW production: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Jul 2016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14" name="Abgerundete rechteckige Legende 9"/>
          <p:cNvSpPr/>
          <p:nvPr/>
        </p:nvSpPr>
        <p:spPr>
          <a:xfrm>
            <a:off x="6921870" y="1721244"/>
            <a:ext cx="1764930" cy="1117038"/>
          </a:xfrm>
          <a:prstGeom prst="wedgeRoundRectCallout">
            <a:avLst>
              <a:gd name="adj1" fmla="val -127419"/>
              <a:gd name="adj2" fmla="val -29991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45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+mj-lt"/>
              </a:rPr>
              <a:t>Summary of updates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O</a:t>
            </a:r>
            <a:r>
              <a:rPr lang="en-US" sz="3600" dirty="0" err="1"/>
              <a:t>rigami blisters</a:t>
            </a:r>
          </a:p>
          <a:p>
            <a:r>
              <a:rPr lang="en-US" sz="3600" dirty="0" err="1"/>
              <a:t>Ladder assembly</a:t>
            </a:r>
          </a:p>
          <a:p>
            <a:r>
              <a:rPr lang="en-US" sz="3600" dirty="0" err="1"/>
              <a:t>Ladder mount and commissioning</a:t>
            </a:r>
            <a:endParaRPr lang="en-US" sz="3600" dirty="0" err="1"/>
          </a:p>
          <a:p>
            <a:r>
              <a:rPr lang="en-US" sz="3600" dirty="0" err="1"/>
              <a:t>Schedule</a:t>
            </a:r>
          </a:p>
          <a:p>
            <a:r>
              <a:rPr lang="en-US" sz="3600" dirty="0" err="1"/>
              <a:t>Second assembly line </a:t>
            </a:r>
          </a:p>
          <a:p>
            <a:endParaRPr lang="en-US" sz="3600" dirty="0" smtClean="0"/>
          </a:p>
          <a:p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4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4064"/>
          </a:xfrm>
        </p:spPr>
        <p:txBody>
          <a:bodyPr/>
          <a:lstStyle/>
          <a:p>
            <a:r>
              <a:rPr lang="en-US" dirty="0" smtClean="0"/>
              <a:t>Integration schedule</a:t>
            </a:r>
            <a:endParaRPr lang="en-US" dirty="0"/>
          </a:p>
        </p:txBody>
      </p:sp>
      <p:pic>
        <p:nvPicPr>
          <p:cNvPr id="3" name="Picture 2" descr="vxd_commission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100"/>
            <a:ext cx="9144000" cy="39832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CE27-A3B9-F34A-A970-9B907DB336FF}" type="slidenum">
              <a:rPr lang="en-US" smtClean="0"/>
              <a:t>20</a:t>
            </a:fld>
            <a:endParaRPr lang="en-US"/>
          </a:p>
        </p:txBody>
      </p:sp>
      <p:sp>
        <p:nvSpPr>
          <p:cNvPr id="6" name="Abgerundete rechteckige Legende 9"/>
          <p:cNvSpPr/>
          <p:nvPr/>
        </p:nvSpPr>
        <p:spPr>
          <a:xfrm>
            <a:off x="2706326" y="3229133"/>
            <a:ext cx="1498695" cy="1008955"/>
          </a:xfrm>
          <a:prstGeom prst="wedgeRoundRectCallout">
            <a:avLst>
              <a:gd name="adj1" fmla="val -18438"/>
              <a:gd name="adj2" fmla="val -85251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21310" y="3253896"/>
            <a:ext cx="163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Start of ladder mount: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Feb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8" name="Abgerundete rechteckige Legende 9"/>
          <p:cNvSpPr/>
          <p:nvPr/>
        </p:nvSpPr>
        <p:spPr>
          <a:xfrm>
            <a:off x="6478485" y="2740905"/>
            <a:ext cx="2170591" cy="455412"/>
          </a:xfrm>
          <a:prstGeom prst="wedgeRoundRectCallout">
            <a:avLst>
              <a:gd name="adj1" fmla="val -73533"/>
              <a:gd name="adj2" fmla="val 96029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53200" y="2748943"/>
            <a:ext cx="237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SVD ready: Dec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2706327" y="4659113"/>
            <a:ext cx="1940212" cy="654369"/>
          </a:xfrm>
          <a:prstGeom prst="wedgeRoundRectCallout">
            <a:avLst>
              <a:gd name="adj1" fmla="val 85520"/>
              <a:gd name="adj2" fmla="val -11528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1041" y="4667152"/>
            <a:ext cx="23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VXD integration: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from Dec 2017</a:t>
            </a:r>
            <a:endParaRPr lang="en-US" dirty="0"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8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343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milestones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21</a:t>
            </a:fld>
            <a:endParaRPr lang="de-DE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16531"/>
              </p:ext>
            </p:extLst>
          </p:nvPr>
        </p:nvGraphicFramePr>
        <p:xfrm>
          <a:off x="651434" y="1452374"/>
          <a:ext cx="7850094" cy="367966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45741"/>
                <a:gridCol w="2704353"/>
              </a:tblGrid>
              <a:tr h="72784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Feb 2016 BPAC</a:t>
                      </a:r>
                      <a:br>
                        <a:rPr lang="en-US" sz="2000" baseline="0" dirty="0" smtClean="0"/>
                      </a:br>
                      <a:r>
                        <a:rPr lang="en-US" sz="2000" baseline="0" dirty="0" smtClean="0"/>
                        <a:t>(Oct 2015 BPAC)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Completion origami+PA0 mass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production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1)</a:t>
                      </a:r>
                      <a:r>
                        <a:rPr lang="en-US" sz="2000" dirty="0" smtClean="0"/>
                        <a:t> (Mar 2016)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All assembly sites qualified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Mar 2016 (Jan 2016)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class A ladder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Jan 2016 (Nov 2015)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</a:t>
                      </a:r>
                      <a:r>
                        <a:rPr lang="en-US" sz="2000" baseline="0" dirty="0" smtClean="0"/>
                        <a:t> of ladder mount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Feb 2017 (Oct 2016)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SVD ready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Dec 2017 (Sep 2017)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 of VXD integration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Dec 2017 (Nov 2017)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</a:t>
                      </a:r>
                      <a:r>
                        <a:rPr lang="en-US" sz="2000" baseline="0" dirty="0" smtClean="0"/>
                        <a:t> of VXD installation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Jun 2018 (Apr 2018)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1434" y="5453528"/>
            <a:ext cx="710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1)</a:t>
            </a:r>
            <a:r>
              <a:rPr lang="en-US" dirty="0" smtClean="0"/>
              <a:t> Depends on the option to be chosen for the origami mass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5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123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Schedule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854"/>
            <a:ext cx="8229600" cy="4744567"/>
          </a:xfrm>
        </p:spPr>
        <p:txBody>
          <a:bodyPr>
            <a:normAutofit/>
          </a:bodyPr>
          <a:lstStyle/>
          <a:p>
            <a:r>
              <a:rPr lang="en-US" dirty="0" smtClean="0"/>
              <a:t>Critical path defined by</a:t>
            </a:r>
          </a:p>
          <a:p>
            <a:pPr lvl="1"/>
            <a:r>
              <a:rPr lang="en-US" dirty="0" smtClean="0"/>
              <a:t>L6 production</a:t>
            </a:r>
          </a:p>
          <a:p>
            <a:pPr lvl="1"/>
            <a:r>
              <a:rPr lang="en-US" dirty="0" smtClean="0"/>
              <a:t>VXD integration and installation</a:t>
            </a:r>
          </a:p>
          <a:p>
            <a:r>
              <a:rPr lang="en-US" dirty="0" smtClean="0"/>
              <a:t>Very little contingency in the present schedule</a:t>
            </a:r>
          </a:p>
          <a:p>
            <a:pPr lvl="1"/>
            <a:r>
              <a:rPr lang="en-US" dirty="0" smtClean="0"/>
              <a:t>No contingency in the L6 schedule</a:t>
            </a:r>
          </a:p>
          <a:p>
            <a:pPr lvl="1"/>
            <a:r>
              <a:rPr lang="en-US" dirty="0" smtClean="0"/>
              <a:t>2 months SVD only commissioning very tight</a:t>
            </a:r>
          </a:p>
          <a:p>
            <a:pPr lvl="1"/>
            <a:r>
              <a:rPr lang="en-US" dirty="0" smtClean="0"/>
              <a:t>3 months VXD commissioning very tight</a:t>
            </a:r>
          </a:p>
          <a:p>
            <a:r>
              <a:rPr lang="en-US" dirty="0"/>
              <a:t>Any </a:t>
            </a:r>
            <a:r>
              <a:rPr lang="en-US" dirty="0" smtClean="0"/>
              <a:t>further delay </a:t>
            </a:r>
            <a:r>
              <a:rPr lang="en-US" dirty="0"/>
              <a:t>accumulated in L6 production must be absorbed in the VXD integration/installation </a:t>
            </a:r>
            <a:r>
              <a:rPr lang="en-US" dirty="0" smtClean="0"/>
              <a:t>phase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CE27-A3B9-F34A-A970-9B907DB336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10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L6 schedule risk and mitigation stragegy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L6 critical schedule is determined by several </a:t>
            </a:r>
            <a:r>
              <a:rPr lang="en-US" dirty="0" smtClean="0"/>
              <a:t>elements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Delay in the availability of components and start of assembly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Marginality of manpower at IPMU</a:t>
            </a:r>
          </a:p>
          <a:p>
            <a:pPr lvl="2"/>
            <a:r>
              <a:rPr lang="en-US" dirty="0"/>
              <a:t>Especially in terms of long-term availability of expert manpower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Complexity and length of the L6 ladder assembly procedures</a:t>
            </a:r>
          </a:p>
          <a:p>
            <a:r>
              <a:rPr lang="en-US" dirty="0"/>
              <a:t>All aspects need to be addressed to mitigate the risk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Great technical progress at IPMU, light at the end of the tunnel for the </a:t>
            </a:r>
            <a:r>
              <a:rPr lang="en-US" dirty="0" err="1"/>
              <a:t>origamis</a:t>
            </a:r>
            <a:r>
              <a:rPr lang="en-US" dirty="0"/>
              <a:t>.</a:t>
            </a:r>
          </a:p>
          <a:p>
            <a:pPr marL="1371600" lvl="2" indent="-514350"/>
            <a:r>
              <a:rPr lang="en-US" dirty="0"/>
              <a:t>Reassess at the end the class B production (end of F</a:t>
            </a:r>
            <a:r>
              <a:rPr lang="en-US" dirty="0" smtClean="0"/>
              <a:t>eb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 far weak counter measures have been realized</a:t>
            </a:r>
          </a:p>
          <a:p>
            <a:pPr marL="1371600" lvl="2" indent="-514350"/>
            <a:r>
              <a:rPr lang="en-US" dirty="0"/>
              <a:t>Need a stronger reaction from </a:t>
            </a:r>
            <a:r>
              <a:rPr lang="en-US" dirty="0" err="1"/>
              <a:t>IPMU</a:t>
            </a:r>
            <a:r>
              <a:rPr lang="en-US" dirty="0" err="1">
                <a:sym typeface="Wingdings"/>
              </a:rPr>
              <a:t>hire</a:t>
            </a:r>
            <a:r>
              <a:rPr lang="en-US" dirty="0">
                <a:sym typeface="Wingdings"/>
              </a:rPr>
              <a:t> 2 HW  postdocs</a:t>
            </a:r>
          </a:p>
          <a:p>
            <a:pPr marL="1371600" lvl="2" indent="-514350"/>
            <a:r>
              <a:rPr lang="en-US" dirty="0">
                <a:sym typeface="Wingdings"/>
              </a:rPr>
              <a:t>Organize longer working hours and weekend/vacation activity</a:t>
            </a:r>
          </a:p>
          <a:p>
            <a:pPr marL="1371600" lvl="2" indent="-514350"/>
            <a:r>
              <a:rPr lang="en-US" dirty="0">
                <a:sym typeface="Wingdings"/>
              </a:rPr>
              <a:t>Explore the possibility of a wide </a:t>
            </a:r>
            <a:r>
              <a:rPr lang="en-US" dirty="0" smtClean="0">
                <a:sym typeface="Wingdings"/>
              </a:rPr>
              <a:t>mobilization </a:t>
            </a:r>
            <a:r>
              <a:rPr lang="en-US" dirty="0">
                <a:sym typeface="Wingdings"/>
              </a:rPr>
              <a:t>of the collaboration to provide manpower at IPMU 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Only little optimization of the procedures is foreseeable</a:t>
            </a:r>
          </a:p>
          <a:p>
            <a:pPr marL="1371600" lvl="2" indent="-514350"/>
            <a:r>
              <a:rPr lang="en-US" dirty="0"/>
              <a:t>Explore the possibility of setting up a second production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421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econd L6 assembly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84"/>
            <a:ext cx="8229600" cy="50888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December 2015 Pisa was asked to explore the possibility to setup a second L6 assembly line</a:t>
            </a:r>
          </a:p>
          <a:p>
            <a:pPr lvl="1"/>
            <a:r>
              <a:rPr lang="en-US" dirty="0"/>
              <a:t>A preliminary schedule for setting up the line is the following:</a:t>
            </a:r>
            <a:endParaRPr lang="en-US" dirty="0" smtClean="0"/>
          </a:p>
          <a:p>
            <a:pPr lvl="2"/>
            <a:r>
              <a:rPr lang="en-US" dirty="0" smtClean="0"/>
              <a:t>Jig production, site qualification, prototypes (6-8 months): </a:t>
            </a:r>
            <a:r>
              <a:rPr lang="en-US" dirty="0" smtClean="0">
                <a:sym typeface="Wingdings"/>
              </a:rPr>
              <a:t>Oct 2016</a:t>
            </a:r>
            <a:endParaRPr lang="en-US" dirty="0" smtClean="0"/>
          </a:p>
          <a:p>
            <a:pPr lvl="2"/>
            <a:r>
              <a:rPr lang="en-US" dirty="0" smtClean="0"/>
              <a:t>Class C/B production: November-December 2016</a:t>
            </a:r>
          </a:p>
          <a:p>
            <a:pPr lvl="2"/>
            <a:r>
              <a:rPr lang="en-US" dirty="0"/>
              <a:t>Final qualification: </a:t>
            </a:r>
            <a:r>
              <a:rPr lang="en-US" dirty="0" smtClean="0"/>
              <a:t>End </a:t>
            </a:r>
            <a:r>
              <a:rPr lang="en-US" dirty="0"/>
              <a:t>of 2016</a:t>
            </a:r>
          </a:p>
          <a:p>
            <a:pPr lvl="1"/>
            <a:r>
              <a:rPr lang="en-US" dirty="0"/>
              <a:t>Several issues need to </a:t>
            </a:r>
            <a:r>
              <a:rPr lang="en-US" dirty="0" smtClean="0"/>
              <a:t>be resolved </a:t>
            </a:r>
            <a:r>
              <a:rPr lang="en-US" dirty="0"/>
              <a:t>and understood</a:t>
            </a:r>
          </a:p>
          <a:p>
            <a:pPr lvl="2"/>
            <a:r>
              <a:rPr lang="en-US" dirty="0"/>
              <a:t>funding and support from INFN</a:t>
            </a:r>
          </a:p>
          <a:p>
            <a:pPr lvl="2"/>
            <a:r>
              <a:rPr lang="en-US" dirty="0"/>
              <a:t>preparation of the jigs and qualification of the site</a:t>
            </a:r>
          </a:p>
          <a:p>
            <a:pPr lvl="2"/>
            <a:r>
              <a:rPr lang="en-US" dirty="0"/>
              <a:t>availability of class C sensors for </a:t>
            </a:r>
            <a:r>
              <a:rPr lang="en-US" dirty="0" smtClean="0"/>
              <a:t>prototyping</a:t>
            </a:r>
            <a:endParaRPr lang="en-US" dirty="0"/>
          </a:p>
          <a:p>
            <a:pPr lvl="2"/>
            <a:r>
              <a:rPr lang="en-US" dirty="0"/>
              <a:t>compatibility with the FW/BW assembly and manpower in Pisa</a:t>
            </a:r>
          </a:p>
          <a:p>
            <a:r>
              <a:rPr lang="en-US" dirty="0" smtClean="0"/>
              <a:t>Another possibility is to setup a second line at IPMU in the L4 assembly area once L4 is finished</a:t>
            </a:r>
          </a:p>
          <a:p>
            <a:pPr lvl="1"/>
            <a:r>
              <a:rPr lang="en-US" dirty="0" smtClean="0"/>
              <a:t>Need acceleration of L4 effort (injection of manpower required)</a:t>
            </a:r>
          </a:p>
          <a:p>
            <a:pPr lvl="1"/>
            <a:r>
              <a:rPr lang="en-US" dirty="0"/>
              <a:t>Need full support from IPMU for jig reproduction</a:t>
            </a:r>
            <a:endParaRPr lang="en-US" dirty="0" smtClean="0"/>
          </a:p>
          <a:p>
            <a:r>
              <a:rPr lang="en-US" dirty="0" smtClean="0"/>
              <a:t>We ask BPAC for guidance in how to proceed to most effectively reduce the schedule risks for the overall SVD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CE27-A3B9-F34A-A970-9B907DB336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97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assembly line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Creating a second assembly line for L6 is essential to create contingency in the schedule</a:t>
            </a:r>
          </a:p>
          <a:p>
            <a:r>
              <a:rPr lang="en-US"/>
              <a:t>The overhead of creating the line in Pisa (cost, effort, time) does not seem justified at this time</a:t>
            </a:r>
          </a:p>
          <a:p>
            <a:r>
              <a:rPr lang="en-US"/>
              <a:t>Seriously explore the possibility to create a second L6 line at IPMU after the L4 assembly is completed</a:t>
            </a:r>
          </a:p>
          <a:p>
            <a:pPr lvl="1"/>
            <a:r>
              <a:rPr lang="en-US"/>
              <a:t>Need to accelerate the L4 assembly</a:t>
            </a:r>
          </a:p>
          <a:p>
            <a:pPr lvl="1"/>
            <a:r>
              <a:rPr lang="en-US"/>
              <a:t>Second assembly bench available. Need to duplicate some jigs, but many can be shared between the two assembly lines with careful scheduling.</a:t>
            </a:r>
          </a:p>
          <a:p>
            <a:r>
              <a:rPr lang="en-US"/>
              <a:t>Need significant injection of manpower</a:t>
            </a:r>
          </a:p>
          <a:p>
            <a:pPr lvl="1"/>
            <a:r>
              <a:rPr lang="en-US"/>
              <a:t>IPMU will hire 1 (+1) postdocs dedicated to the assembly + wirebonding expert to replace esisting one (maternity leave)</a:t>
            </a:r>
          </a:p>
          <a:p>
            <a:pPr lvl="1"/>
            <a:r>
              <a:rPr lang="en-US"/>
              <a:t>Need help from other institutes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25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50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Collaboration mobilization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To accelerate the L4 assembly schedule</a:t>
            </a:r>
          </a:p>
          <a:p>
            <a:pPr lvl="1"/>
            <a:r>
              <a:rPr lang="en-US"/>
              <a:t>Optimize and parallelize the operations (some small gain is possible)</a:t>
            </a:r>
          </a:p>
          <a:p>
            <a:pPr lvl="1"/>
            <a:r>
              <a:rPr lang="en-US"/>
              <a:t>Cover the 1 month-periods when the main TIFR person needs to be back home:</a:t>
            </a:r>
          </a:p>
          <a:p>
            <a:pPr lvl="2"/>
            <a:r>
              <a:rPr lang="en-US"/>
              <a:t>May 2016 – conflicts with FW/BW assembly</a:t>
            </a:r>
          </a:p>
          <a:p>
            <a:pPr lvl="2"/>
            <a:r>
              <a:rPr lang="en-US"/>
              <a:t>Aug 2016 – difficult. Maybe in part</a:t>
            </a:r>
          </a:p>
          <a:p>
            <a:pPr lvl="2"/>
            <a:r>
              <a:rPr lang="en-US"/>
              <a:t>Oct-Nov 2016 – yes</a:t>
            </a:r>
          </a:p>
          <a:p>
            <a:pPr lvl="2"/>
            <a:r>
              <a:rPr lang="en-US"/>
              <a:t>Beg 2017 – yes </a:t>
            </a:r>
          </a:p>
          <a:p>
            <a:pPr lvl="2"/>
            <a:r>
              <a:rPr lang="en-US"/>
              <a:t>Team: 1 Pisa phys + 1 Pisa technician + 1-2 TIFR technicians </a:t>
            </a:r>
          </a:p>
          <a:p>
            <a:pPr lvl="2"/>
            <a:r>
              <a:rPr lang="en-US"/>
              <a:t>Possibility to gain 2-3 months </a:t>
            </a:r>
            <a:r>
              <a:rPr lang="en-US">
                <a:sym typeface="Wingdings"/>
              </a:rPr>
              <a:t> end of L4 beginning of 2017. </a:t>
            </a:r>
          </a:p>
          <a:p>
            <a:r>
              <a:rPr lang="en-US">
                <a:sym typeface="Wingdings"/>
              </a:rPr>
              <a:t>To operate L6 assembly lines at IPMU</a:t>
            </a:r>
          </a:p>
          <a:p>
            <a:pPr lvl="1"/>
            <a:r>
              <a:rPr lang="en-US">
                <a:sym typeface="Wingdings"/>
              </a:rPr>
              <a:t>Combination of IPMU + Pisa + TIFR starting in fall 2016, but mostly in 2017</a:t>
            </a:r>
          </a:p>
          <a:p>
            <a:r>
              <a:rPr lang="en-US">
                <a:sym typeface="Wingdings"/>
              </a:rPr>
              <a:t>Travel costs</a:t>
            </a:r>
          </a:p>
          <a:p>
            <a:pPr lvl="1"/>
            <a:r>
              <a:rPr lang="en-US">
                <a:sym typeface="Wingdings"/>
              </a:rPr>
              <a:t>Model of sharing the costs among the institutions </a:t>
            </a:r>
          </a:p>
          <a:p>
            <a:pPr lvl="1"/>
            <a:r>
              <a:rPr lang="en-US">
                <a:sym typeface="Wingdings"/>
              </a:rPr>
              <a:t>Details to be worked 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26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24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Attivit</a:t>
            </a:r>
            <a:r>
              <a:rPr lang="en-US"/>
              <a:t>à Pisa SVD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Nel 2016:</a:t>
            </a:r>
          </a:p>
          <a:p>
            <a:pPr lvl="1"/>
            <a:r>
              <a:rPr lang="en-US"/>
              <a:t>FW-BW procedono come previsto</a:t>
            </a:r>
          </a:p>
          <a:p>
            <a:pPr lvl="1"/>
            <a:r>
              <a:rPr lang="en-US"/>
              <a:t>Contributo rilevante all’assemblaggio delle cooling pipes </a:t>
            </a:r>
          </a:p>
          <a:p>
            <a:pPr lvl="2"/>
            <a:r>
              <a:rPr lang="en-US"/>
              <a:t>Nel 2016 preparazione. Effettivo montaggio nel 2017</a:t>
            </a:r>
          </a:p>
          <a:p>
            <a:pPr lvl="1"/>
            <a:r>
              <a:rPr lang="en-US"/>
              <a:t>Mobilitazione per risolvere i problemi di schedule:</a:t>
            </a:r>
          </a:p>
          <a:p>
            <a:pPr lvl="2"/>
            <a:r>
              <a:rPr lang="en-US"/>
              <a:t>Si prevede una necessita’ totale di circa 4 mu nel 2016</a:t>
            </a:r>
          </a:p>
          <a:p>
            <a:pPr lvl="3"/>
            <a:r>
              <a:rPr lang="en-US"/>
              <a:t>2 persone x (15 gg training + 45 gg operativi) </a:t>
            </a:r>
          </a:p>
          <a:p>
            <a:pPr lvl="3"/>
            <a:r>
              <a:rPr lang="en-US"/>
              <a:t>Speriamo che IPMU possa coprire 1 mu</a:t>
            </a:r>
          </a:p>
          <a:p>
            <a:pPr lvl="1"/>
            <a:r>
              <a:rPr lang="en-US"/>
              <a:t>Finalizzazione patch panel power supplies; DESY beam test</a:t>
            </a:r>
          </a:p>
          <a:p>
            <a:r>
              <a:rPr lang="en-US"/>
              <a:t>Nel 2017:</a:t>
            </a:r>
          </a:p>
          <a:p>
            <a:pPr lvl="1"/>
            <a:r>
              <a:rPr lang="en-US"/>
              <a:t>Continuazione ladder assembly a IPMU fino a Maggio – Giugno</a:t>
            </a:r>
          </a:p>
          <a:p>
            <a:pPr lvl="2"/>
            <a:r>
              <a:rPr lang="en-US"/>
              <a:t>Da quantificare – anche considerando la disponibilta’ delle persone</a:t>
            </a:r>
          </a:p>
          <a:p>
            <a:pPr lvl="1"/>
            <a:r>
              <a:rPr lang="en-US"/>
              <a:t>Inizio ladder mount e cooling pipe assembly </a:t>
            </a:r>
          </a:p>
          <a:p>
            <a:pPr lvl="2"/>
            <a:r>
              <a:rPr lang="en-US"/>
              <a:t>Prima met</a:t>
            </a:r>
            <a:r>
              <a:rPr lang="en-US"/>
              <a:t>à a partire da Feb 2017, seconda metà a partire da Lug 2017</a:t>
            </a:r>
          </a:p>
          <a:p>
            <a:pPr lvl="1"/>
            <a:r>
              <a:rPr lang="en-US"/>
              <a:t>Integration, commissioning,</a:t>
            </a:r>
            <a:r>
              <a:rPr lang="is-IS"/>
              <a:t>….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 18,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SVD Status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2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Origami flex blister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7930"/>
            <a:ext cx="8229600" cy="527685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End of Nov 2015</a:t>
            </a:r>
            <a:r>
              <a:rPr lang="en-US" sz="2400" dirty="0" smtClean="0"/>
              <a:t>: large blisters</a:t>
            </a:r>
            <a:br>
              <a:rPr lang="en-US" sz="2400" dirty="0" smtClean="0"/>
            </a:br>
            <a:r>
              <a:rPr lang="en-US" sz="2400" dirty="0" smtClean="0"/>
              <a:t>appear on 5 out of 5 OCE circuits</a:t>
            </a:r>
            <a:br>
              <a:rPr lang="en-US" sz="2400" dirty="0" smtClean="0"/>
            </a:br>
            <a:r>
              <a:rPr lang="en-US" sz="2400" dirty="0" smtClean="0"/>
              <a:t>during the reflow step of batch1</a:t>
            </a:r>
            <a:br>
              <a:rPr lang="en-US" sz="2400" dirty="0" smtClean="0"/>
            </a:br>
            <a:r>
              <a:rPr lang="en-US" sz="2400" dirty="0" smtClean="0"/>
              <a:t>mass production</a:t>
            </a:r>
          </a:p>
          <a:p>
            <a:r>
              <a:rPr lang="en-US" sz="2400" dirty="0" smtClean="0"/>
              <a:t>Potential to destroy all origami</a:t>
            </a:r>
            <a:br>
              <a:rPr lang="en-US" sz="2400" dirty="0" smtClean="0"/>
            </a:br>
            <a:r>
              <a:rPr lang="en-US" sz="2400" dirty="0" smtClean="0"/>
              <a:t>circuits, mass production is halted for investigation of the issue</a:t>
            </a:r>
          </a:p>
          <a:p>
            <a:endParaRPr lang="en-US" sz="800" dirty="0" smtClean="0"/>
          </a:p>
          <a:p>
            <a:r>
              <a:rPr lang="en-US" sz="2400" dirty="0" smtClean="0"/>
              <a:t>Bubbles are most likely due to humidity absorbed by the circuits (long storage at</a:t>
            </a:r>
            <a:br>
              <a:rPr lang="en-US" sz="2400" dirty="0" smtClean="0"/>
            </a:br>
            <a:r>
              <a:rPr lang="en-US" sz="2400" dirty="0" smtClean="0"/>
              <a:t>soldering company</a:t>
            </a:r>
            <a:br>
              <a:rPr lang="en-US" sz="2400" dirty="0" smtClean="0"/>
            </a:br>
            <a:r>
              <a:rPr lang="en-US" sz="2400" dirty="0" smtClean="0"/>
              <a:t>in non-humidity controlled</a:t>
            </a:r>
            <a:br>
              <a:rPr lang="en-US" sz="2400" dirty="0" smtClean="0"/>
            </a:br>
            <a:r>
              <a:rPr lang="en-US" sz="2400" dirty="0" smtClean="0"/>
              <a:t>environment)</a:t>
            </a:r>
          </a:p>
          <a:p>
            <a:r>
              <a:rPr lang="en-US" sz="2400" dirty="0" smtClean="0"/>
              <a:t>Moisture expands in the</a:t>
            </a:r>
            <a:br>
              <a:rPr lang="en-US" sz="2400" dirty="0" smtClean="0"/>
            </a:br>
            <a:r>
              <a:rPr lang="en-US" sz="2400" dirty="0" smtClean="0"/>
              <a:t>oven due to high temperature (230 °C) during reflow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829" y="1111944"/>
            <a:ext cx="3648228" cy="1733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" b="1135"/>
          <a:stretch/>
        </p:blipFill>
        <p:spPr>
          <a:xfrm>
            <a:off x="4481079" y="4253825"/>
            <a:ext cx="4484978" cy="15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718238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Possible solutions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158" y="2012450"/>
            <a:ext cx="3587750" cy="423923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Components on origami are placed and soldered by hand</a:t>
            </a:r>
          </a:p>
          <a:p>
            <a:r>
              <a:rPr lang="en-US" sz="2200" dirty="0" smtClean="0"/>
              <a:t>10 circuits/week (compared to 11.5 for reflow)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158" y="1172539"/>
            <a:ext cx="3587750" cy="4616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Manual soldering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4468" y="1172539"/>
            <a:ext cx="3587750" cy="4616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Hybrid option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84468" y="2012450"/>
            <a:ext cx="3587750" cy="423923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Circuits are dried by pre-baking at 120 °C for</a:t>
            </a:r>
            <a:br>
              <a:rPr lang="en-US" dirty="0" smtClean="0"/>
            </a:br>
            <a:r>
              <a:rPr lang="en-US" dirty="0" smtClean="0"/>
              <a:t>17 hours</a:t>
            </a:r>
          </a:p>
          <a:p>
            <a:r>
              <a:rPr lang="en-US" dirty="0" smtClean="0"/>
              <a:t>Dry reflow is performed to select good pieces</a:t>
            </a:r>
          </a:p>
          <a:p>
            <a:r>
              <a:rPr lang="en-US" dirty="0" smtClean="0"/>
              <a:t>Perform another pre-baking at the day of reflow</a:t>
            </a:r>
          </a:p>
          <a:p>
            <a:r>
              <a:rPr lang="en-US" dirty="0" smtClean="0"/>
              <a:t>Reflow soldering of components, except connectors</a:t>
            </a:r>
          </a:p>
          <a:p>
            <a:r>
              <a:rPr lang="en-US" dirty="0" smtClean="0"/>
              <a:t>Manual soldering of connectors</a:t>
            </a:r>
          </a:p>
          <a:p>
            <a:r>
              <a:rPr lang="en-US" dirty="0" smtClean="0"/>
              <a:t>Reproduction of failed circuits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00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718238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Possible solutions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158" y="2012450"/>
            <a:ext cx="3587750" cy="423923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Pros:</a:t>
            </a:r>
          </a:p>
          <a:p>
            <a:r>
              <a:rPr lang="en-US" dirty="0" smtClean="0"/>
              <a:t>Effective</a:t>
            </a:r>
          </a:p>
          <a:p>
            <a:r>
              <a:rPr lang="en-US" dirty="0" smtClean="0"/>
              <a:t>Schedule predictable and faster than the hybrid plan</a:t>
            </a:r>
            <a:br>
              <a:rPr lang="en-US" dirty="0" smtClean="0"/>
            </a:br>
            <a:r>
              <a:rPr lang="en-US" dirty="0" smtClean="0"/>
              <a:t>(10 circuits/week)</a:t>
            </a:r>
          </a:p>
          <a:p>
            <a:pPr marL="0" indent="0">
              <a:buNone/>
            </a:pPr>
            <a:r>
              <a:rPr lang="en-US" dirty="0" smtClean="0"/>
              <a:t>Cons:</a:t>
            </a:r>
          </a:p>
          <a:p>
            <a:r>
              <a:rPr lang="en-US" dirty="0" smtClean="0"/>
              <a:t>Costs 50% higher than the original plan</a:t>
            </a:r>
          </a:p>
          <a:p>
            <a:r>
              <a:rPr lang="en-US" dirty="0" smtClean="0"/>
              <a:t>Costs could be higher than in the hybrid option depending on the failure 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158" y="1172539"/>
            <a:ext cx="3587750" cy="4616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Manual soldering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4468" y="1172539"/>
            <a:ext cx="3587750" cy="4616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Hybrid option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84468" y="2012450"/>
            <a:ext cx="3587750" cy="423923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Pros:</a:t>
            </a:r>
          </a:p>
          <a:p>
            <a:r>
              <a:rPr lang="en-US" dirty="0" smtClean="0"/>
              <a:t>Possibly cheaper in case of low failure rate of the pre-baking cure</a:t>
            </a:r>
          </a:p>
          <a:p>
            <a:pPr marL="0" indent="0">
              <a:buNone/>
            </a:pPr>
            <a:r>
              <a:rPr lang="en-US" dirty="0" smtClean="0"/>
              <a:t>Cons:</a:t>
            </a:r>
          </a:p>
          <a:p>
            <a:r>
              <a:rPr lang="en-US" dirty="0" smtClean="0"/>
              <a:t>Failure rate not precisely know, could be 40%</a:t>
            </a:r>
          </a:p>
          <a:p>
            <a:r>
              <a:rPr lang="en-US" dirty="0" smtClean="0"/>
              <a:t>Pre-baking could cause pad oxidation leading to bonding</a:t>
            </a:r>
            <a:r>
              <a:rPr lang="en-US" dirty="0"/>
              <a:t>/soldering </a:t>
            </a:r>
            <a:r>
              <a:rPr lang="en-US" dirty="0" smtClean="0"/>
              <a:t>problems</a:t>
            </a:r>
          </a:p>
          <a:p>
            <a:r>
              <a:rPr lang="en-US" dirty="0" smtClean="0"/>
              <a:t>Schedule depends on failure rate, lower than manual soldering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2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Recovery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359"/>
            <a:ext cx="8229600" cy="493044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Short term</a:t>
            </a:r>
          </a:p>
          <a:p>
            <a:pPr lvl="1"/>
            <a:r>
              <a:rPr lang="en-US" dirty="0" smtClean="0"/>
              <a:t>A few pieces </a:t>
            </a:r>
            <a:r>
              <a:rPr lang="en-US" dirty="0"/>
              <a:t>(8 O+Z and 6 O-Z) </a:t>
            </a:r>
            <a:r>
              <a:rPr lang="en-US" dirty="0" smtClean="0"/>
              <a:t>have already survived standard reflow @ </a:t>
            </a:r>
            <a:r>
              <a:rPr lang="en-US" dirty="0" err="1" smtClean="0"/>
              <a:t>Saiden</a:t>
            </a:r>
            <a:endParaRPr lang="en-US" dirty="0" smtClean="0"/>
          </a:p>
          <a:p>
            <a:pPr lvl="1"/>
            <a:r>
              <a:rPr lang="en-US" dirty="0" smtClean="0"/>
              <a:t>5 OCE have been populated by hand</a:t>
            </a:r>
            <a:r>
              <a:rPr lang="en-US" dirty="0"/>
              <a:t> </a:t>
            </a:r>
            <a:r>
              <a:rPr lang="en-US" dirty="0" smtClean="0"/>
              <a:t>soldering @ </a:t>
            </a:r>
            <a:r>
              <a:rPr lang="en-US" dirty="0" err="1" smtClean="0"/>
              <a:t>Saiden</a:t>
            </a:r>
            <a:endParaRPr lang="en-US" dirty="0" smtClean="0"/>
          </a:p>
          <a:p>
            <a:pPr lvl="1"/>
            <a:r>
              <a:rPr lang="en-US" dirty="0" smtClean="0"/>
              <a:t>15 circuits (5 OCE, 5 O+Z, 5 O-Z) have been successfully pre-baked and will be equipped by vapor-phase soldering @ HEPHY</a:t>
            </a:r>
          </a:p>
          <a:p>
            <a:pPr lvl="1"/>
            <a:r>
              <a:rPr lang="en-US" dirty="0" smtClean="0"/>
              <a:t>Complete these circuits and distribute them in an optimized </a:t>
            </a:r>
            <a:r>
              <a:rPr lang="en-US" dirty="0"/>
              <a:t>way to assembly sites in time to maintain production</a:t>
            </a:r>
          </a:p>
          <a:p>
            <a:pPr lvl="1"/>
            <a:r>
              <a:rPr lang="en-US" dirty="0"/>
              <a:t>This allows </a:t>
            </a:r>
            <a:r>
              <a:rPr lang="en-US" dirty="0" smtClean="0"/>
              <a:t>to </a:t>
            </a:r>
            <a:r>
              <a:rPr lang="en-US" dirty="0"/>
              <a:t>operate </a:t>
            </a:r>
            <a:r>
              <a:rPr lang="en-US" dirty="0" smtClean="0"/>
              <a:t>from mid March to </a:t>
            </a:r>
            <a:r>
              <a:rPr lang="en-US" dirty="0"/>
              <a:t>end of June 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Long term</a:t>
            </a:r>
          </a:p>
          <a:p>
            <a:pPr lvl="1"/>
            <a:r>
              <a:rPr lang="en-US" dirty="0" smtClean="0"/>
              <a:t>Perform the necessary R&amp;D to choose one solution</a:t>
            </a:r>
            <a:br>
              <a:rPr lang="en-US" dirty="0" smtClean="0"/>
            </a:br>
            <a:r>
              <a:rPr lang="en-US" dirty="0" smtClean="0"/>
              <a:t>(manual soldering or hybrid option)</a:t>
            </a:r>
          </a:p>
          <a:p>
            <a:pPr lvl="1"/>
            <a:r>
              <a:rPr lang="en-US" dirty="0"/>
              <a:t>Determine failure rate with long </a:t>
            </a:r>
            <a:r>
              <a:rPr lang="en-US" dirty="0" err="1" smtClean="0"/>
              <a:t>pre-baking</a:t>
            </a:r>
            <a:r>
              <a:rPr lang="en-US" dirty="0" err="1"/>
              <a:t>+reflow</a:t>
            </a:r>
            <a:r>
              <a:rPr lang="en-US" dirty="0"/>
              <a:t> &amp; perform tests on pad </a:t>
            </a:r>
            <a:r>
              <a:rPr lang="en-US" dirty="0" smtClean="0"/>
              <a:t>oxidation</a:t>
            </a:r>
          </a:p>
          <a:p>
            <a:pPr lvl="1"/>
            <a:r>
              <a:rPr lang="en-US" dirty="0" smtClean="0"/>
              <a:t>Complete this R&amp;D by end of March 2016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54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 smtClean="0"/>
              <a:t>SVD ladder assembly</a:t>
            </a:r>
            <a:endParaRPr lang="en-US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FW/BW assemblies: Pisa is in full production mode</a:t>
            </a:r>
          </a:p>
          <a:p>
            <a:r>
              <a:rPr lang="en-US"/>
              <a:t>L3: Melbourne qualified, waiting for the modified bridges</a:t>
            </a:r>
          </a:p>
          <a:p>
            <a:r>
              <a:rPr lang="en-US"/>
              <a:t>L4: TIFR producing the final class B </a:t>
            </a:r>
            <a:r>
              <a:rPr lang="en-US">
                <a:sym typeface="Wingdings"/>
              </a:rPr>
              <a:t> CBQ Feb 26</a:t>
            </a:r>
            <a:endParaRPr lang="en-US"/>
          </a:p>
          <a:p>
            <a:r>
              <a:rPr lang="en-US"/>
              <a:t>L5: HEPHY produced the first class A</a:t>
            </a:r>
          </a:p>
          <a:p>
            <a:r>
              <a:rPr lang="en-US"/>
              <a:t>L6: IPMU producing the final class B </a:t>
            </a:r>
            <a:r>
              <a:rPr lang="en-US">
                <a:sym typeface="Wingdings"/>
              </a:rPr>
              <a:t>CBQ beg March</a:t>
            </a:r>
          </a:p>
          <a:p>
            <a:r>
              <a:rPr lang="en-US">
                <a:sym typeface="Wingdings"/>
              </a:rPr>
              <a:t>Production should start in full swing in March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6" name="グループ化 10"/>
          <p:cNvGrpSpPr/>
          <p:nvPr/>
        </p:nvGrpSpPr>
        <p:grpSpPr>
          <a:xfrm>
            <a:off x="416516" y="3741781"/>
            <a:ext cx="8259940" cy="2631245"/>
            <a:chOff x="128483" y="2132856"/>
            <a:chExt cx="8887033" cy="283100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483" y="2132856"/>
              <a:ext cx="8887033" cy="2831009"/>
            </a:xfrm>
            <a:prstGeom prst="rect">
              <a:avLst/>
            </a:prstGeom>
          </p:spPr>
        </p:pic>
        <p:cxnSp>
          <p:nvCxnSpPr>
            <p:cNvPr id="8" name="直線矢印コネクタ 5"/>
            <p:cNvCxnSpPr/>
            <p:nvPr/>
          </p:nvCxnSpPr>
          <p:spPr>
            <a:xfrm>
              <a:off x="6876256" y="2155553"/>
              <a:ext cx="0" cy="237626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6"/>
            <p:cNvSpPr txBox="1"/>
            <p:nvPr/>
          </p:nvSpPr>
          <p:spPr>
            <a:xfrm>
              <a:off x="6935385" y="3828370"/>
              <a:ext cx="93314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0000"/>
                  </a:solidFill>
                  <a:latin typeface="+mj-lt"/>
                </a:rPr>
                <a:t>Today</a:t>
              </a:r>
              <a:endParaRPr kumimoji="1" lang="ja-JP" altLang="en-US" sz="2400" b="1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81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5818"/>
          </a:xfrm>
        </p:spPr>
        <p:txBody>
          <a:bodyPr>
            <a:normAutofit/>
          </a:bodyPr>
          <a:lstStyle/>
          <a:p>
            <a:r>
              <a:rPr lang="en-US" dirty="0" smtClean="0"/>
              <a:t>Pisa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95" y="1574365"/>
            <a:ext cx="7531429" cy="38691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321494" y="4305323"/>
            <a:ext cx="758735" cy="1600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60632" y="5905385"/>
            <a:ext cx="158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Today’s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2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7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Melbourne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0" y="959756"/>
            <a:ext cx="6908205" cy="31194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06" y="4269533"/>
            <a:ext cx="6881429" cy="2470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932719" y="6247492"/>
            <a:ext cx="2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finish in May</a:t>
            </a:r>
            <a:r>
              <a:rPr lang="is-I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5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ilografica">
  <a:themeElements>
    <a:clrScheme name="Impostazioni personalizzate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4064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ilografic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1567</Words>
  <Application>Microsoft Macintosh PowerPoint</Application>
  <PresentationFormat>On-screen Show (4:3)</PresentationFormat>
  <Paragraphs>246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Stilografica</vt:lpstr>
      <vt:lpstr>SVD Update</vt:lpstr>
      <vt:lpstr>Summary of updates</vt:lpstr>
      <vt:lpstr>Origami flex blister issue</vt:lpstr>
      <vt:lpstr>Possible solutions</vt:lpstr>
      <vt:lpstr>Possible solutions</vt:lpstr>
      <vt:lpstr>Recovery strategy</vt:lpstr>
      <vt:lpstr>SVD ladder assembly</vt:lpstr>
      <vt:lpstr>Pisa schedule</vt:lpstr>
      <vt:lpstr>Melbourne schedule</vt:lpstr>
      <vt:lpstr>TIFR schedule</vt:lpstr>
      <vt:lpstr>HEPHY schedule</vt:lpstr>
      <vt:lpstr>Kavli IPMU schedule</vt:lpstr>
      <vt:lpstr>Ladder mount and commissioning</vt:lpstr>
      <vt:lpstr>L6 cooling pipe attachment with cradle tool (Jan-29, 2016)</vt:lpstr>
      <vt:lpstr>PowerPoint Presentation</vt:lpstr>
      <vt:lpstr>L6 cooling pipe attachment with cradle tool (Jan-29, 2016)</vt:lpstr>
      <vt:lpstr>Schedule for ladder mount</vt:lpstr>
      <vt:lpstr>SVD schedule</vt:lpstr>
      <vt:lpstr>Ladder production schedule</vt:lpstr>
      <vt:lpstr>Integration schedule</vt:lpstr>
      <vt:lpstr>SVD milestones</vt:lpstr>
      <vt:lpstr>Schedule risk</vt:lpstr>
      <vt:lpstr>L6 schedule risk and mitigation stragegy</vt:lpstr>
      <vt:lpstr>Second L6 assembly line</vt:lpstr>
      <vt:lpstr>Second assembly line discussion</vt:lpstr>
      <vt:lpstr>Collaboration mobilization</vt:lpstr>
      <vt:lpstr>Attività Pisa SVD</vt:lpstr>
    </vt:vector>
  </TitlesOfParts>
  <Company>INFN and University, Pisa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</dc:title>
  <dc:creator>Francesco Forti</dc:creator>
  <cp:lastModifiedBy>Francesco Forti</cp:lastModifiedBy>
  <cp:revision>33</cp:revision>
  <dcterms:created xsi:type="dcterms:W3CDTF">2014-11-02T15:26:35Z</dcterms:created>
  <dcterms:modified xsi:type="dcterms:W3CDTF">2016-02-13T08:20:26Z</dcterms:modified>
</cp:coreProperties>
</file>