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485" r:id="rId3"/>
    <p:sldId id="501" r:id="rId4"/>
    <p:sldId id="500" r:id="rId5"/>
    <p:sldId id="488" r:id="rId6"/>
    <p:sldId id="486" r:id="rId7"/>
    <p:sldId id="502" r:id="rId8"/>
    <p:sldId id="487" r:id="rId9"/>
    <p:sldId id="503" r:id="rId10"/>
    <p:sldId id="489" r:id="rId11"/>
    <p:sldId id="497" r:id="rId12"/>
    <p:sldId id="490" r:id="rId13"/>
    <p:sldId id="491" r:id="rId14"/>
    <p:sldId id="492" r:id="rId15"/>
    <p:sldId id="494" r:id="rId16"/>
    <p:sldId id="495" r:id="rId17"/>
    <p:sldId id="505" r:id="rId18"/>
    <p:sldId id="506" r:id="rId19"/>
    <p:sldId id="4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03790B-27DA-4293-8BC8-E563A436A07B}">
          <p14:sldIdLst>
            <p14:sldId id="256"/>
            <p14:sldId id="485"/>
            <p14:sldId id="501"/>
            <p14:sldId id="500"/>
            <p14:sldId id="488"/>
            <p14:sldId id="486"/>
            <p14:sldId id="502"/>
            <p14:sldId id="487"/>
            <p14:sldId id="503"/>
            <p14:sldId id="489"/>
            <p14:sldId id="497"/>
            <p14:sldId id="490"/>
            <p14:sldId id="491"/>
            <p14:sldId id="492"/>
            <p14:sldId id="494"/>
            <p14:sldId id="495"/>
            <p14:sldId id="505"/>
            <p14:sldId id="506"/>
            <p14:sldId id="4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5437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425" autoAdjust="0"/>
  </p:normalViewPr>
  <p:slideViewPr>
    <p:cSldViewPr>
      <p:cViewPr varScale="1">
        <p:scale>
          <a:sx n="111" d="100"/>
          <a:sy n="111" d="100"/>
        </p:scale>
        <p:origin x="16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89" d="100"/>
          <a:sy n="89" d="100"/>
        </p:scale>
        <p:origin x="3798" y="108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BF09B-35BB-4180-835D-27B4BCE5AEBB}" type="datetimeFigureOut">
              <a:rPr lang="el-GR" smtClean="0"/>
              <a:pPr/>
              <a:t>1/3/2016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2E90E-D4BC-400C-895C-4F37B4F7274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392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D5233-3661-4CBF-925F-61D81825B7A8}" type="datetimeFigureOut">
              <a:rPr lang="el-GR" smtClean="0"/>
              <a:pPr/>
              <a:t>1/3/2016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5B18A-C26E-4165-8B9F-2967DD8888F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720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054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B18A-C26E-4165-8B9F-2967DD8888FD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015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342899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 userDrawn="1"/>
        </p:nvSpPr>
        <p:spPr>
          <a:xfrm>
            <a:off x="0" y="3429000"/>
            <a:ext cx="9144000" cy="609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457200" y="3429000"/>
            <a:ext cx="6096000" cy="609600"/>
          </a:xfrm>
        </p:spPr>
        <p:txBody>
          <a:bodyPr anchor="ctr"/>
          <a:lstStyle>
            <a:lvl1pPr marL="0" indent="0" algn="l">
              <a:buNone/>
              <a:defRPr sz="26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Subtitle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229600" cy="1470025"/>
          </a:xfrm>
        </p:spPr>
        <p:txBody>
          <a:bodyPr anchor="ctr">
            <a:normAutofit/>
          </a:bodyPr>
          <a:lstStyle>
            <a:lvl1pPr algn="ctr">
              <a:defRPr lang="en-US" sz="3600" u="none" cap="small" baseline="0" dirty="0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71500" y="3609020"/>
            <a:ext cx="270030" cy="27003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34290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atternMatchingBlackboar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57165" y="4086835"/>
            <a:ext cx="2827165" cy="2744014"/>
          </a:xfrm>
          <a:prstGeom prst="rect">
            <a:avLst/>
          </a:prstGeom>
        </p:spPr>
      </p:pic>
      <p:pic>
        <p:nvPicPr>
          <p:cNvPr id="17" name="Picture 16" descr="ATLASexperiment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81790" y="5724255"/>
            <a:ext cx="2655295" cy="1102621"/>
          </a:xfrm>
          <a:prstGeom prst="rect">
            <a:avLst/>
          </a:prstGeom>
        </p:spPr>
      </p:pic>
      <p:pic>
        <p:nvPicPr>
          <p:cNvPr id="12" name="Picture 11" descr="Logo_unipi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0010" y="5649222"/>
            <a:ext cx="1331640" cy="1208777"/>
          </a:xfrm>
          <a:prstGeom prst="rect">
            <a:avLst/>
          </a:prstGeom>
        </p:spPr>
      </p:pic>
      <p:pic>
        <p:nvPicPr>
          <p:cNvPr id="13" name="Picture 12" descr="20140103114318!INFN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21650" y="5667168"/>
            <a:ext cx="1215135" cy="119083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548680"/>
            <a:ext cx="7772400" cy="547112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26595" y="1268760"/>
            <a:ext cx="7740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02270" y="653434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93785"/>
            <a:ext cx="7772400" cy="820790"/>
          </a:xfrm>
          <a:solidFill>
            <a:schemeClr val="accent1"/>
          </a:solidFill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570" y="2393885"/>
            <a:ext cx="7772400" cy="3536358"/>
          </a:xfrm>
          <a:solidFill>
            <a:schemeClr val="tx2">
              <a:lumMod val="75000"/>
            </a:schemeClr>
          </a:solidFill>
        </p:spPr>
        <p:txBody>
          <a:bodyPr anchor="t" anchorCtr="0"/>
          <a:lstStyle>
            <a:lvl1pPr marL="0" indent="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9325" y="6527195"/>
            <a:ext cx="554781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-3276600" y="3276600"/>
            <a:ext cx="6858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28910" y="65742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F9A61-EB25-4A3D-859B-444786636CD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300"/>
        </a:spcBef>
        <a:spcAft>
          <a:spcPts val="300"/>
        </a:spcAft>
        <a:buClr>
          <a:schemeClr val="accent3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00"/>
        </a:spcBef>
        <a:spcAft>
          <a:spcPts val="300"/>
        </a:spcAft>
        <a:buClr>
          <a:schemeClr val="accent2">
            <a:lumMod val="75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40000"/>
            <a:lumOff val="60000"/>
          </a:schemeClr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60000"/>
            <a:lumOff val="40000"/>
          </a:schemeClr>
        </a:buClr>
        <a:buFontTx/>
        <a:buChar char="o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ircuito_sequenziale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it.wikipedia.org/wiki/Circuito_elettronico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it.wikipedia.org/wiki/Clock" TargetMode="External"/><Relationship Id="rId4" Type="http://schemas.openxmlformats.org/officeDocument/2006/relationships/hyperlink" Target="https://it.wikipedia.org/wiki/Memoria_(informatica)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oftware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it.wikipedia.org/wiki/Circuito_integrato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t.wikipedia.org/wiki/General_purpose" TargetMode="External"/><Relationship Id="rId5" Type="http://schemas.openxmlformats.org/officeDocument/2006/relationships/hyperlink" Target="https://it.wikipedia.org/wiki/Scalabilit%C3%A0" TargetMode="External"/><Relationship Id="rId4" Type="http://schemas.openxmlformats.org/officeDocument/2006/relationships/hyperlink" Target="https://it.wikipedia.org/wiki/Funzione_boolean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Invertitore" TargetMode="External"/><Relationship Id="rId3" Type="http://schemas.openxmlformats.org/officeDocument/2006/relationships/hyperlink" Target="https://it.wikipedia.org/wiki/Algebra_Booleana#OR" TargetMode="External"/><Relationship Id="rId7" Type="http://schemas.openxmlformats.org/officeDocument/2006/relationships/hyperlink" Target="https://it.wikipedia.org/wiki/Algebra_Booleana#XNOR" TargetMode="External"/><Relationship Id="rId2" Type="http://schemas.openxmlformats.org/officeDocument/2006/relationships/hyperlink" Target="https://it.wikipedia.org/wiki/Algebra_Booleana#AN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t.wikipedia.org/wiki/Algebra_Booleana#NAND" TargetMode="External"/><Relationship Id="rId5" Type="http://schemas.openxmlformats.org/officeDocument/2006/relationships/hyperlink" Target="https://it.wikipedia.org/wiki/Algebra_Booleana#NOR" TargetMode="External"/><Relationship Id="rId10" Type="http://schemas.openxmlformats.org/officeDocument/2006/relationships/hyperlink" Target="https://it.wikipedia.org/wiki/Logica_matematica" TargetMode="External"/><Relationship Id="rId4" Type="http://schemas.openxmlformats.org/officeDocument/2006/relationships/hyperlink" Target="https://it.wikipedia.org/wiki/Algebra_Booleana#XOR" TargetMode="External"/><Relationship Id="rId9" Type="http://schemas.openxmlformats.org/officeDocument/2006/relationships/hyperlink" Target="https://it.wikipedia.org/wiki/Buffer_non_invertent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Calliope-Louisa Sotiropoulou</a:t>
            </a:r>
            <a:endParaRPr lang="el-GR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86535" y="1558280"/>
            <a:ext cx="8229600" cy="520570"/>
          </a:xfrm>
          <a:prstGeom prst="rect">
            <a:avLst/>
          </a:prstGeom>
        </p:spPr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cap="small" noProof="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Introduzione</a:t>
            </a:r>
            <a:r>
              <a:rPr lang="en-US" sz="3200" cap="small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cap="sm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3200" cap="small" noProof="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lla</a:t>
            </a:r>
            <a:r>
              <a:rPr lang="en-US" sz="3200" cap="small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cap="small" noProof="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Tecnologia</a:t>
            </a:r>
            <a:r>
              <a:rPr lang="en-US" sz="3200" cap="small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cap="small" noProof="0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Dell’FPGA</a:t>
            </a:r>
            <a:r>
              <a:rPr lang="en-US" sz="3200" cap="small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cap="small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cap="small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Field Programmable Gate Arrays</a:t>
            </a:r>
            <a:endParaRPr kumimoji="0" lang="el-GR" sz="3200" b="0" i="0" u="none" strike="noStrike" kern="1200" cap="sm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229600" cy="52057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PISA, 02/03/2016</a:t>
            </a:r>
            <a:endParaRPr lang="el-GR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1500" y="4059070"/>
            <a:ext cx="553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Marie Curie IAPP Fellow - University of Pisa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Flip Flop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826405"/>
          </a:xfrm>
        </p:spPr>
        <p:txBody>
          <a:bodyPr>
            <a:normAutofit fontScale="92500"/>
          </a:bodyPr>
          <a:lstStyle/>
          <a:p>
            <a:r>
              <a:rPr lang="it-IT" dirty="0"/>
              <a:t>I </a:t>
            </a:r>
            <a:r>
              <a:rPr lang="it-IT" b="1" dirty="0"/>
              <a:t>flip-flop</a:t>
            </a:r>
            <a:r>
              <a:rPr lang="it-IT" dirty="0"/>
              <a:t> (o </a:t>
            </a:r>
            <a:r>
              <a:rPr lang="it-IT" i="1" dirty="0"/>
              <a:t>bistabili</a:t>
            </a:r>
            <a:r>
              <a:rPr lang="it-IT" dirty="0"/>
              <a:t>) sono </a:t>
            </a:r>
            <a:r>
              <a:rPr lang="it-IT" dirty="0">
                <a:hlinkClick r:id="rId2" tooltip="Circuito elettronico"/>
              </a:rPr>
              <a:t>circuiti elettronici</a:t>
            </a:r>
            <a:r>
              <a:rPr lang="it-IT" dirty="0"/>
              <a:t> </a:t>
            </a:r>
            <a:r>
              <a:rPr lang="it-IT" dirty="0">
                <a:hlinkClick r:id="rId3" tooltip="Circuito sequenziale"/>
              </a:rPr>
              <a:t>sequenziali</a:t>
            </a:r>
            <a:r>
              <a:rPr lang="it-IT" dirty="0"/>
              <a:t> molto semplici, utilizzati </a:t>
            </a:r>
            <a:r>
              <a:rPr lang="it-IT" dirty="0" smtClean="0"/>
              <a:t>come </a:t>
            </a:r>
            <a:r>
              <a:rPr lang="it-IT" dirty="0"/>
              <a:t>dispositivi di </a:t>
            </a:r>
            <a:r>
              <a:rPr lang="it-IT" dirty="0">
                <a:hlinkClick r:id="rId4" tooltip="Memoria (informatica)"/>
              </a:rPr>
              <a:t>memoria</a:t>
            </a:r>
            <a:r>
              <a:rPr lang="it-IT" dirty="0"/>
              <a:t> elementare. </a:t>
            </a: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Flip-Flop D:</a:t>
            </a:r>
            <a:br>
              <a:rPr lang="it-IT" dirty="0" smtClean="0"/>
            </a:br>
            <a:r>
              <a:rPr lang="it-IT" dirty="0" smtClean="0"/>
              <a:t>Ha </a:t>
            </a:r>
            <a:r>
              <a:rPr lang="it-IT" dirty="0"/>
              <a:t>un ingresso per il dato, un ingresso di sincronizzazione (</a:t>
            </a:r>
            <a:r>
              <a:rPr lang="it-IT" dirty="0">
                <a:hlinkClick r:id="rId5" tooltip="Clock"/>
              </a:rPr>
              <a:t>clock</a:t>
            </a:r>
            <a:r>
              <a:rPr lang="it-IT" dirty="0"/>
              <a:t>) e un'uscita. In corrispondenza del comando di </a:t>
            </a:r>
            <a:r>
              <a:rPr lang="it-IT" dirty="0">
                <a:hlinkClick r:id="rId5" tooltip="Clock"/>
              </a:rPr>
              <a:t>clock</a:t>
            </a:r>
            <a:r>
              <a:rPr lang="it-IT" dirty="0"/>
              <a:t>, trasferisce l'ingresso in uscita e ve lo mantiene fin quando non cambia il suddetto ingresso.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16388" name="Picture 4" descr="https://upload.wikimedia.org/wikipedia/commons/c/c4/Flipflop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708920"/>
            <a:ext cx="114300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macao.communications.museum/images/exhibits/2_19_0_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1"/>
          <a:stretch/>
        </p:blipFill>
        <p:spPr bwMode="auto">
          <a:xfrm>
            <a:off x="2498415" y="5256587"/>
            <a:ext cx="4210050" cy="10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Macchine</a:t>
            </a:r>
            <a:r>
              <a:rPr lang="en-US" dirty="0" smtClean="0"/>
              <a:t> a </a:t>
            </a:r>
            <a:r>
              <a:rPr lang="en-US" dirty="0" err="1" smtClean="0"/>
              <a:t>stati</a:t>
            </a:r>
            <a:r>
              <a:rPr lang="en-US" dirty="0" smtClean="0"/>
              <a:t> </a:t>
            </a:r>
            <a:r>
              <a:rPr lang="en-US" dirty="0" err="1" smtClean="0"/>
              <a:t>finiti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E’ </a:t>
            </a:r>
            <a:r>
              <a:rPr lang="it-IT" dirty="0"/>
              <a:t>un modello che permette di descrivere con precisione e in maniera formale il comportamento di molti </a:t>
            </a:r>
            <a:r>
              <a:rPr lang="it-IT" dirty="0" smtClean="0"/>
              <a:t>sistemi</a:t>
            </a:r>
          </a:p>
          <a:p>
            <a:r>
              <a:rPr lang="en-US" dirty="0" smtClean="0"/>
              <a:t>E’ </a:t>
            </a:r>
            <a:r>
              <a:rPr lang="en-US" dirty="0" err="1" smtClean="0"/>
              <a:t>descrito</a:t>
            </a:r>
            <a:r>
              <a:rPr lang="en-US" dirty="0" smtClean="0"/>
              <a:t> con “</a:t>
            </a:r>
            <a:r>
              <a:rPr lang="en-US" dirty="0" err="1" smtClean="0"/>
              <a:t>stati</a:t>
            </a:r>
            <a:r>
              <a:rPr lang="en-US" dirty="0" smtClean="0"/>
              <a:t>” e “</a:t>
            </a:r>
            <a:r>
              <a:rPr lang="en-US" dirty="0" err="1" smtClean="0"/>
              <a:t>transizioni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usati</a:t>
            </a:r>
            <a:r>
              <a:rPr lang="en-US" dirty="0" smtClean="0"/>
              <a:t> per </a:t>
            </a:r>
            <a:r>
              <a:rPr lang="en-US" dirty="0" err="1" smtClean="0"/>
              <a:t>controllare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elettronici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4121635"/>
            <a:ext cx="7740860" cy="20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73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Tecnologia</a:t>
            </a:r>
            <a:r>
              <a:rPr lang="en-US" dirty="0" smtClean="0"/>
              <a:t> FPGA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Una</a:t>
            </a:r>
            <a:r>
              <a:rPr lang="en-US" b="1" dirty="0" smtClean="0"/>
              <a:t> Field Programmable Gate Array (FPGA) </a:t>
            </a:r>
            <a:r>
              <a:rPr lang="it-IT" dirty="0"/>
              <a:t>è un </a:t>
            </a:r>
            <a:r>
              <a:rPr lang="it-IT" dirty="0">
                <a:hlinkClick r:id="rId2" tooltip="Circuito integrato"/>
              </a:rPr>
              <a:t>circuito integrato</a:t>
            </a:r>
            <a:r>
              <a:rPr lang="it-IT" dirty="0"/>
              <a:t> le cui funzionalità sono programmabili via </a:t>
            </a:r>
            <a:r>
              <a:rPr lang="it-IT" dirty="0">
                <a:hlinkClick r:id="rId3" tooltip="Software"/>
              </a:rPr>
              <a:t>software</a:t>
            </a:r>
            <a:r>
              <a:rPr lang="it-IT" dirty="0"/>
              <a:t>. Tali dispositivi consentono l'implementazione di </a:t>
            </a:r>
            <a:r>
              <a:rPr lang="it-IT" dirty="0">
                <a:hlinkClick r:id="rId4" tooltip="Funzione booleana"/>
              </a:rPr>
              <a:t>funzioni logiche</a:t>
            </a:r>
            <a:r>
              <a:rPr lang="it-IT" dirty="0"/>
              <a:t> anche molto complesse, e sono caratterizzati da un'elevata </a:t>
            </a:r>
            <a:r>
              <a:rPr lang="it-IT" dirty="0">
                <a:hlinkClick r:id="rId5" tooltip="Scalabilità"/>
              </a:rPr>
              <a:t>scalabilità</a:t>
            </a:r>
            <a:r>
              <a:rPr lang="it-IT" dirty="0"/>
              <a:t>.</a:t>
            </a:r>
            <a:r>
              <a:rPr lang="en-US" b="1" dirty="0" smtClean="0"/>
              <a:t> </a:t>
            </a:r>
            <a:endParaRPr lang="en-US" dirty="0" smtClean="0"/>
          </a:p>
          <a:p>
            <a:pPr algn="just"/>
            <a:r>
              <a:rPr lang="en-US" dirty="0" smtClean="0"/>
              <a:t>Un’</a:t>
            </a:r>
            <a:r>
              <a:rPr lang="en-US" b="1" dirty="0" smtClean="0"/>
              <a:t> Application Specific Integrated Circuits (ASIC)</a:t>
            </a:r>
            <a:r>
              <a:rPr lang="en-US" dirty="0" smtClean="0"/>
              <a:t> </a:t>
            </a:r>
            <a:r>
              <a:rPr lang="it-IT" dirty="0"/>
              <a:t>è un </a:t>
            </a:r>
            <a:r>
              <a:rPr lang="it-IT" dirty="0">
                <a:hlinkClick r:id="rId2" tooltip="Circuito integrato"/>
              </a:rPr>
              <a:t>circuito integrato</a:t>
            </a:r>
            <a:r>
              <a:rPr lang="it-IT" dirty="0"/>
              <a:t> creato appositamente per risolvere un'applicazione di calcolo ben precisa (</a:t>
            </a:r>
            <a:r>
              <a:rPr lang="it-IT" dirty="0">
                <a:hlinkClick r:id="rId6" tooltip="General purpose"/>
              </a:rPr>
              <a:t>specific purpose</a:t>
            </a:r>
            <a:r>
              <a:rPr lang="it-IT" dirty="0"/>
              <a:t>).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pic>
        <p:nvPicPr>
          <p:cNvPr id="10242" name="Picture 2" descr="https://encrypted-tbn0.gstatic.com/images?q=tbn:ANd9GcRp9KzkYBYsL6e1hETdelH65vmCHGROXZY02ljfRPZgoWXDN8Wdf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235" y="5004175"/>
            <a:ext cx="162018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Tecnologia</a:t>
            </a:r>
            <a:r>
              <a:rPr lang="en-US" dirty="0" smtClean="0"/>
              <a:t> FPGA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 FPGA </a:t>
            </a:r>
            <a:r>
              <a:rPr lang="en-US" dirty="0" err="1" smtClean="0"/>
              <a:t>moderne</a:t>
            </a:r>
            <a:r>
              <a:rPr lang="en-US" dirty="0" smtClean="0"/>
              <a:t> </a:t>
            </a:r>
            <a:r>
              <a:rPr lang="en-US" dirty="0" err="1" smtClean="0"/>
              <a:t>offrono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Prestazioni</a:t>
            </a:r>
            <a:endParaRPr lang="en-US" dirty="0" smtClean="0"/>
          </a:p>
          <a:p>
            <a:pPr lvl="1"/>
            <a:r>
              <a:rPr lang="en-US" dirty="0" err="1" smtClean="0"/>
              <a:t>Risorse</a:t>
            </a:r>
            <a:endParaRPr lang="en-US" dirty="0" smtClean="0"/>
          </a:p>
          <a:p>
            <a:pPr lvl="1"/>
            <a:r>
              <a:rPr lang="en-US" dirty="0" err="1" smtClean="0"/>
              <a:t>Dispositivi</a:t>
            </a:r>
            <a:r>
              <a:rPr lang="en-US" dirty="0" smtClean="0"/>
              <a:t> per </a:t>
            </a:r>
            <a:r>
              <a:rPr lang="en-US" dirty="0" err="1" smtClean="0"/>
              <a:t>applicazioni</a:t>
            </a:r>
            <a:r>
              <a:rPr lang="en-US" dirty="0" smtClean="0"/>
              <a:t> </a:t>
            </a:r>
            <a:r>
              <a:rPr lang="en-US" dirty="0" err="1" smtClean="0"/>
              <a:t>specifiche</a:t>
            </a:r>
            <a:endParaRPr lang="en-US" dirty="0" smtClean="0"/>
          </a:p>
          <a:p>
            <a:pPr lvl="1"/>
            <a:r>
              <a:rPr lang="en-US" dirty="0" smtClean="0"/>
              <a:t>Un </a:t>
            </a:r>
            <a:r>
              <a:rPr lang="en-US" dirty="0" err="1" smtClean="0"/>
              <a:t>costo</a:t>
            </a:r>
            <a:r>
              <a:rPr lang="en-US" dirty="0" smtClean="0"/>
              <a:t> basso</a:t>
            </a:r>
          </a:p>
          <a:p>
            <a:pPr lvl="1"/>
            <a:r>
              <a:rPr lang="en-US" dirty="0" err="1" smtClean="0"/>
              <a:t>Velocità</a:t>
            </a:r>
            <a:r>
              <a:rPr lang="en-US" dirty="0" smtClean="0"/>
              <a:t> di </a:t>
            </a:r>
            <a:r>
              <a:rPr lang="en-US" dirty="0" err="1" smtClean="0"/>
              <a:t>produzione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endParaRPr lang="en-US" dirty="0" smtClean="0"/>
          </a:p>
          <a:p>
            <a:pPr lvl="1"/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030" y="4734145"/>
            <a:ext cx="1474955" cy="143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265" y="4509120"/>
            <a:ext cx="20288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095502"/>
            <a:ext cx="2340260" cy="205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logica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la FPGA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La struttura di una FPGA è in generale una matrice di blocchi logici configurabili, detti CLB (</a:t>
            </a:r>
            <a:r>
              <a:rPr lang="it-IT" i="1" dirty="0"/>
              <a:t>Configurable Logic Blocks</a:t>
            </a:r>
            <a:r>
              <a:rPr lang="it-IT" dirty="0"/>
              <a:t>), connessi fra loro attraverso interconnessioni programmabili.</a:t>
            </a:r>
            <a:endParaRPr lang="el-GR" dirty="0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5382090" y="3654025"/>
          <a:ext cx="3097212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Visio" r:id="rId3" imgW="3531184" imgH="2369782" progId="Visio.Drawing.11">
                  <p:embed/>
                </p:oleObj>
              </mc:Choice>
              <mc:Fallback>
                <p:oleObj name="Visio" r:id="rId3" imgW="3531184" imgH="23697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090" y="3654025"/>
                        <a:ext cx="3097212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611560" y="3609020"/>
            <a:ext cx="4995555" cy="2163762"/>
            <a:chOff x="611560" y="3879050"/>
            <a:chExt cx="4995555" cy="2163762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1560" y="3879050"/>
              <a:ext cx="4175125" cy="216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2636785" y="4959170"/>
              <a:ext cx="765085" cy="4500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" name="Straight Arrow Connector 9"/>
            <p:cNvCxnSpPr>
              <a:stCxn id="8" idx="6"/>
            </p:cNvCxnSpPr>
            <p:nvPr/>
          </p:nvCxnSpPr>
          <p:spPr>
            <a:xfrm flipV="1">
              <a:off x="3401870" y="4779150"/>
              <a:ext cx="2205245" cy="4050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06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logica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la FPGA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interconessioni</a:t>
            </a:r>
            <a:r>
              <a:rPr lang="en-US" dirty="0" smtClean="0"/>
              <a:t> </a:t>
            </a:r>
            <a:r>
              <a:rPr lang="en-US" dirty="0" err="1" smtClean="0"/>
              <a:t>programmabili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15</a:t>
            </a:fld>
            <a:endParaRPr lang="el-GR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231740" y="2393885"/>
          <a:ext cx="4910100" cy="318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Visio" r:id="rId3" imgW="4996434" imgH="3236163" progId="Visio.Drawing.11">
                  <p:embed/>
                </p:oleObj>
              </mc:Choice>
              <mc:Fallback>
                <p:oleObj name="Visio" r:id="rId3" imgW="4996434" imgH="323616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740" y="2393885"/>
                        <a:ext cx="4910100" cy="3180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Schede</a:t>
            </a:r>
            <a:r>
              <a:rPr lang="en-US" dirty="0" smtClean="0"/>
              <a:t> con FPGA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11270" name="Picture 6" descr="http://www.em.avnet.com/en-us/design/drc/PublishingImages/Designed%20By%20Avnet/AES-KCU-JESD-G/AES-KCU-JESD-G-eval-front-l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56" y="1447800"/>
            <a:ext cx="744928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3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Schede</a:t>
            </a:r>
            <a:r>
              <a:rPr lang="en-US" dirty="0" smtClean="0"/>
              <a:t> con FPGA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16705" y="2348880"/>
            <a:ext cx="5632788" cy="255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61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Schede</a:t>
            </a:r>
            <a:r>
              <a:rPr lang="en-US" dirty="0" smtClean="0"/>
              <a:t> con FPGA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86735" y="2213865"/>
            <a:ext cx="4541477" cy="329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6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Uso</a:t>
            </a:r>
            <a:r>
              <a:rPr lang="en-US" dirty="0" smtClean="0"/>
              <a:t> del FPGA (</a:t>
            </a:r>
            <a:r>
              <a:rPr lang="en-US" dirty="0" err="1" smtClean="0"/>
              <a:t>programmazione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 </a:t>
            </a:r>
            <a:r>
              <a:rPr lang="en-US" dirty="0" err="1" smtClean="0"/>
              <a:t>configurare</a:t>
            </a:r>
            <a:r>
              <a:rPr lang="en-US" dirty="0" smtClean="0"/>
              <a:t> le FPGA </a:t>
            </a:r>
            <a:r>
              <a:rPr lang="en-US" dirty="0" err="1" smtClean="0"/>
              <a:t>usiamo</a:t>
            </a:r>
            <a:r>
              <a:rPr lang="en-US" dirty="0" smtClean="0"/>
              <a:t> un </a:t>
            </a:r>
            <a:r>
              <a:rPr lang="en-US" dirty="0" err="1" smtClean="0"/>
              <a:t>linguaggio</a:t>
            </a:r>
            <a:r>
              <a:rPr lang="en-US" dirty="0" smtClean="0"/>
              <a:t> </a:t>
            </a:r>
            <a:r>
              <a:rPr lang="en-US" dirty="0" err="1" smtClean="0"/>
              <a:t>descrittivo</a:t>
            </a:r>
            <a:r>
              <a:rPr lang="en-US" dirty="0" smtClean="0"/>
              <a:t> del </a:t>
            </a:r>
            <a:r>
              <a:rPr lang="en-US" dirty="0" err="1" smtClean="0"/>
              <a:t>tipo</a:t>
            </a:r>
            <a:r>
              <a:rPr lang="en-US" dirty="0" smtClean="0"/>
              <a:t> HDL (Hardware Description Language)</a:t>
            </a:r>
          </a:p>
          <a:p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nostri</a:t>
            </a:r>
            <a:r>
              <a:rPr lang="en-US" dirty="0" smtClean="0"/>
              <a:t> </a:t>
            </a:r>
            <a:r>
              <a:rPr lang="en-US" dirty="0" err="1" smtClean="0"/>
              <a:t>esempii</a:t>
            </a:r>
            <a:r>
              <a:rPr lang="en-US" dirty="0" smtClean="0"/>
              <a:t> </a:t>
            </a:r>
            <a:r>
              <a:rPr lang="en-US" dirty="0" err="1" smtClean="0"/>
              <a:t>usiamo</a:t>
            </a:r>
            <a:r>
              <a:rPr lang="en-US" dirty="0" smtClean="0"/>
              <a:t> VHDL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programma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compilato</a:t>
            </a:r>
            <a:r>
              <a:rPr lang="en-US" dirty="0" smtClean="0"/>
              <a:t> e </a:t>
            </a:r>
            <a:r>
              <a:rPr lang="en-US" dirty="0" err="1" smtClean="0"/>
              <a:t>tradotto</a:t>
            </a:r>
            <a:r>
              <a:rPr lang="en-US" dirty="0" smtClean="0"/>
              <a:t> in un </a:t>
            </a:r>
            <a:r>
              <a:rPr lang="en-US" dirty="0" err="1" smtClean="0"/>
              <a:t>bistream</a:t>
            </a:r>
            <a:r>
              <a:rPr lang="en-US" dirty="0" smtClean="0"/>
              <a:t> (file </a:t>
            </a:r>
            <a:r>
              <a:rPr lang="en-US" dirty="0" err="1" smtClean="0"/>
              <a:t>digitale</a:t>
            </a:r>
            <a:r>
              <a:rPr lang="en-US" dirty="0" smtClean="0"/>
              <a:t>) per </a:t>
            </a:r>
            <a:r>
              <a:rPr lang="en-US" dirty="0" err="1" smtClean="0"/>
              <a:t>configurare</a:t>
            </a:r>
            <a:r>
              <a:rPr lang="en-US" dirty="0" smtClean="0"/>
              <a:t> la FPGA</a:t>
            </a:r>
          </a:p>
          <a:p>
            <a:r>
              <a:rPr lang="en-US" dirty="0" err="1" smtClean="0"/>
              <a:t>Oggi</a:t>
            </a:r>
            <a:r>
              <a:rPr lang="en-US" dirty="0" smtClean="0"/>
              <a:t>, in </a:t>
            </a:r>
            <a:r>
              <a:rPr lang="en-US" dirty="0" err="1" smtClean="0"/>
              <a:t>laboratorio</a:t>
            </a:r>
            <a:r>
              <a:rPr lang="en-US" dirty="0" smtClean="0"/>
              <a:t>, </a:t>
            </a:r>
            <a:r>
              <a:rPr lang="en-US" dirty="0" err="1" smtClean="0"/>
              <a:t>useremo</a:t>
            </a:r>
            <a:r>
              <a:rPr lang="en-US" dirty="0" smtClean="0"/>
              <a:t> le </a:t>
            </a:r>
            <a:r>
              <a:rPr lang="en-US" dirty="0" err="1" smtClean="0"/>
              <a:t>schede</a:t>
            </a:r>
            <a:r>
              <a:rPr lang="en-US" dirty="0" smtClean="0"/>
              <a:t> ZYBO di Xilinx con </a:t>
            </a:r>
            <a:r>
              <a:rPr lang="en-US" dirty="0" err="1" smtClean="0"/>
              <a:t>il</a:t>
            </a:r>
            <a:r>
              <a:rPr lang="en-US" dirty="0" smtClean="0"/>
              <a:t> software </a:t>
            </a:r>
            <a:r>
              <a:rPr lang="en-US" dirty="0" err="1" smtClean="0"/>
              <a:t>Vivado</a:t>
            </a:r>
            <a:r>
              <a:rPr lang="en-US" dirty="0" smtClean="0"/>
              <a:t> per </a:t>
            </a:r>
            <a:r>
              <a:rPr lang="en-US" dirty="0" err="1" smtClean="0"/>
              <a:t>programmare</a:t>
            </a:r>
            <a:r>
              <a:rPr lang="en-US" dirty="0" smtClean="0"/>
              <a:t> le </a:t>
            </a:r>
            <a:r>
              <a:rPr lang="en-US" dirty="0" err="1" smtClean="0"/>
              <a:t>nostre</a:t>
            </a:r>
            <a:r>
              <a:rPr lang="en-US" dirty="0" smtClean="0"/>
              <a:t> FPGA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74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Introduzione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lla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 </a:t>
            </a:r>
            <a:r>
              <a:rPr lang="en-US" dirty="0" err="1" smtClean="0"/>
              <a:t>digitale</a:t>
            </a:r>
            <a:r>
              <a:rPr lang="en-US" dirty="0" smtClean="0"/>
              <a:t>: ‘0’ o ‘1’?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logica</a:t>
            </a:r>
            <a:r>
              <a:rPr lang="en-US" dirty="0" smtClean="0"/>
              <a:t> </a:t>
            </a:r>
            <a:r>
              <a:rPr lang="en-US" dirty="0" err="1" smtClean="0"/>
              <a:t>digitale</a:t>
            </a:r>
            <a:r>
              <a:rPr lang="en-US" dirty="0" smtClean="0"/>
              <a:t> è </a:t>
            </a:r>
            <a:r>
              <a:rPr lang="en-US" dirty="0" err="1" smtClean="0"/>
              <a:t>basata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due </a:t>
            </a:r>
            <a:r>
              <a:rPr lang="en-US" dirty="0" err="1" smtClean="0"/>
              <a:t>stati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segnale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avere</a:t>
            </a:r>
            <a:r>
              <a:rPr lang="en-US" dirty="0" smtClean="0"/>
              <a:t> 2 </a:t>
            </a:r>
            <a:r>
              <a:rPr lang="en-US" dirty="0" err="1" smtClean="0"/>
              <a:t>valori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‘0’/’</a:t>
            </a:r>
            <a:r>
              <a:rPr lang="en-US" dirty="0" err="1" smtClean="0"/>
              <a:t>Falso</a:t>
            </a:r>
            <a:r>
              <a:rPr lang="en-US" dirty="0" smtClean="0"/>
              <a:t>’ o ‘1’/’Vero’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rappresentato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4 </a:t>
            </a:r>
            <a:r>
              <a:rPr lang="en-US" dirty="0" err="1" smtClean="0"/>
              <a:t>livelli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L’ </a:t>
            </a:r>
            <a:r>
              <a:rPr lang="en-US" dirty="0" err="1" smtClean="0"/>
              <a:t>architettura</a:t>
            </a:r>
            <a:r>
              <a:rPr lang="en-US" dirty="0" smtClean="0"/>
              <a:t> (alto </a:t>
            </a:r>
            <a:r>
              <a:rPr lang="en-US" dirty="0" err="1" smtClean="0"/>
              <a:t>livello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La </a:t>
            </a:r>
            <a:r>
              <a:rPr lang="en-US" dirty="0" err="1" smtClean="0"/>
              <a:t>logica</a:t>
            </a:r>
            <a:r>
              <a:rPr lang="en-US" dirty="0" smtClean="0"/>
              <a:t> (</a:t>
            </a:r>
            <a:r>
              <a:rPr lang="en-US" dirty="0" err="1" smtClean="0"/>
              <a:t>porte</a:t>
            </a:r>
            <a:r>
              <a:rPr lang="en-US" dirty="0" smtClean="0"/>
              <a:t> </a:t>
            </a:r>
            <a:r>
              <a:rPr lang="en-US" dirty="0" err="1" smtClean="0"/>
              <a:t>logiche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Il </a:t>
            </a:r>
            <a:r>
              <a:rPr lang="en-US" dirty="0" err="1" smtClean="0"/>
              <a:t>circuito</a:t>
            </a:r>
            <a:r>
              <a:rPr lang="en-US" dirty="0" smtClean="0"/>
              <a:t> (</a:t>
            </a:r>
            <a:r>
              <a:rPr lang="en-US" dirty="0" err="1" smtClean="0"/>
              <a:t>componenti</a:t>
            </a:r>
            <a:r>
              <a:rPr lang="en-US" dirty="0" smtClean="0"/>
              <a:t> </a:t>
            </a:r>
            <a:r>
              <a:rPr lang="en-US" dirty="0" err="1" smtClean="0"/>
              <a:t>discreti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Il layout (</a:t>
            </a:r>
            <a:r>
              <a:rPr lang="en-US" dirty="0" err="1" smtClean="0"/>
              <a:t>implementazione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silicio</a:t>
            </a:r>
            <a:r>
              <a:rPr lang="en-US" dirty="0" smtClean="0"/>
              <a:t>) </a:t>
            </a:r>
          </a:p>
          <a:p>
            <a:pPr lvl="1"/>
            <a:endParaRPr lang="en-US" dirty="0"/>
          </a:p>
          <a:p>
            <a:pPr lvl="1"/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10242" name="Picture 2" descr="https://upload.wikimedia.org/wikipedia/it/9/9b/Segnalian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00" y="1493785"/>
            <a:ext cx="22098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it/f/f9/Stra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00" y="3694929"/>
            <a:ext cx="24479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6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circuiti</a:t>
            </a:r>
            <a:r>
              <a:rPr lang="en-US" dirty="0" smtClean="0"/>
              <a:t> </a:t>
            </a:r>
            <a:r>
              <a:rPr lang="en-US" dirty="0" err="1" smtClean="0"/>
              <a:t>digitali</a:t>
            </a:r>
            <a:r>
              <a:rPr lang="en-US" dirty="0" smtClean="0"/>
              <a:t>	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circuiti</a:t>
            </a:r>
            <a:r>
              <a:rPr lang="en-US" dirty="0" smtClean="0"/>
              <a:t> </a:t>
            </a:r>
            <a:r>
              <a:rPr lang="en-US" dirty="0" err="1" smtClean="0"/>
              <a:t>digitali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realizzati</a:t>
            </a:r>
            <a:r>
              <a:rPr lang="en-US" dirty="0" smtClean="0"/>
              <a:t> </a:t>
            </a:r>
            <a:r>
              <a:rPr lang="en-US" dirty="0" err="1" smtClean="0"/>
              <a:t>combinando</a:t>
            </a:r>
            <a:r>
              <a:rPr lang="en-US" dirty="0" smtClean="0"/>
              <a:t> </a:t>
            </a:r>
            <a:r>
              <a:rPr lang="en-US" dirty="0" err="1" smtClean="0"/>
              <a:t>porte</a:t>
            </a:r>
            <a:r>
              <a:rPr lang="en-US" dirty="0" smtClean="0"/>
              <a:t> </a:t>
            </a:r>
            <a:r>
              <a:rPr lang="en-US" dirty="0" err="1" smtClean="0"/>
              <a:t>digitali</a:t>
            </a:r>
            <a:endParaRPr lang="en-US" dirty="0" smtClean="0"/>
          </a:p>
          <a:p>
            <a:r>
              <a:rPr lang="en-US" dirty="0" err="1" smtClean="0"/>
              <a:t>Ogni</a:t>
            </a:r>
            <a:r>
              <a:rPr lang="en-US" dirty="0" smtClean="0"/>
              <a:t> porta </a:t>
            </a:r>
            <a:r>
              <a:rPr lang="en-US" dirty="0" err="1" smtClean="0"/>
              <a:t>esegue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specifica</a:t>
            </a:r>
            <a:r>
              <a:rPr lang="en-US" dirty="0" smtClean="0"/>
              <a:t> </a:t>
            </a:r>
            <a:r>
              <a:rPr lang="en-US" dirty="0" err="1" smtClean="0"/>
              <a:t>funzione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endParaRPr lang="en-US" dirty="0"/>
          </a:p>
          <a:p>
            <a:r>
              <a:rPr lang="en-US" dirty="0" err="1" smtClean="0"/>
              <a:t>Collegando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porte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realizzano</a:t>
            </a:r>
            <a:r>
              <a:rPr lang="en-US" dirty="0" smtClean="0"/>
              <a:t> </a:t>
            </a:r>
            <a:r>
              <a:rPr lang="en-US" dirty="0" err="1" smtClean="0"/>
              <a:t>funzioni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logiche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complicate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12292" name="Picture 4" descr="https://upload.wikimedia.org/wikipedia/commons/thumb/6/69/Relogio_binario.JPG/1280px-Relogio_binar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993081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5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 err="1" smtClean="0"/>
              <a:t>circuiti</a:t>
            </a:r>
            <a:r>
              <a:rPr lang="en-US" dirty="0" smtClean="0"/>
              <a:t> </a:t>
            </a:r>
            <a:r>
              <a:rPr lang="en-US" dirty="0" err="1" smtClean="0"/>
              <a:t>integrati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11"/>
            <a:ext cx="7772400" cy="1600198"/>
          </a:xfrm>
        </p:spPr>
        <p:txBody>
          <a:bodyPr/>
          <a:lstStyle/>
          <a:p>
            <a:r>
              <a:rPr lang="en-US" dirty="0" smtClean="0"/>
              <a:t>Grazie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tecnologia</a:t>
            </a:r>
            <a:r>
              <a:rPr lang="en-US" dirty="0" smtClean="0"/>
              <a:t> è </a:t>
            </a:r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realizzare</a:t>
            </a:r>
            <a:r>
              <a:rPr lang="en-US" dirty="0" smtClean="0"/>
              <a:t> </a:t>
            </a:r>
            <a:r>
              <a:rPr lang="en-US" dirty="0" err="1" smtClean="0"/>
              <a:t>circuiti</a:t>
            </a:r>
            <a:r>
              <a:rPr lang="en-US" dirty="0" smtClean="0"/>
              <a:t> molto </a:t>
            </a:r>
            <a:r>
              <a:rPr lang="en-US" dirty="0" err="1" smtClean="0"/>
              <a:t>grandi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un </a:t>
            </a:r>
            <a:r>
              <a:rPr lang="en-US" dirty="0" err="1" smtClean="0"/>
              <a:t>spazio</a:t>
            </a:r>
            <a:r>
              <a:rPr lang="en-US" dirty="0" smtClean="0"/>
              <a:t> molto piccolo: 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11266" name="Picture 2" descr="https://team.inria.fr/cairn/files/2013/07/express-chip-layou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15" y="2483045"/>
            <a:ext cx="40513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team.inria.fr/cairn/files/2013/07/express-chip-di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860" y="4464115"/>
            <a:ext cx="1783994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team.inria.fr/cairn/files/2013/07/express-chip-package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35" y="2511941"/>
            <a:ext cx="2731008" cy="172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0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4627"/>
            <a:ext cx="7772400" cy="1143000"/>
          </a:xfrm>
        </p:spPr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porte</a:t>
            </a:r>
            <a:r>
              <a:rPr lang="en-US" dirty="0" smtClean="0"/>
              <a:t> </a:t>
            </a:r>
            <a:r>
              <a:rPr lang="en-US" dirty="0" err="1" smtClean="0"/>
              <a:t>digitali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In base al numero di ingressi, che rappresentano il numero di variabili che una porta logica può ricevere in input, le porte logiche si possono classificare in :</a:t>
            </a:r>
          </a:p>
          <a:p>
            <a:r>
              <a:rPr lang="it-IT" dirty="0"/>
              <a:t>porte a due variabili : </a:t>
            </a:r>
            <a:r>
              <a:rPr lang="it-IT" dirty="0">
                <a:hlinkClick r:id="rId2" tooltip="Algebra Booleana"/>
              </a:rPr>
              <a:t>AND</a:t>
            </a:r>
            <a:r>
              <a:rPr lang="it-IT" dirty="0"/>
              <a:t>, </a:t>
            </a:r>
            <a:r>
              <a:rPr lang="it-IT" dirty="0">
                <a:hlinkClick r:id="rId3" tooltip="Algebra Booleana"/>
              </a:rPr>
              <a:t>OR</a:t>
            </a:r>
            <a:r>
              <a:rPr lang="it-IT" dirty="0"/>
              <a:t>, </a:t>
            </a:r>
            <a:r>
              <a:rPr lang="it-IT" dirty="0">
                <a:hlinkClick r:id="rId4" tooltip="Algebra Booleana"/>
              </a:rPr>
              <a:t>XOR</a:t>
            </a:r>
            <a:r>
              <a:rPr lang="it-IT" dirty="0"/>
              <a:t>, </a:t>
            </a:r>
            <a:r>
              <a:rPr lang="it-IT" dirty="0">
                <a:hlinkClick r:id="rId5" tooltip="Algebra Booleana"/>
              </a:rPr>
              <a:t>NOR</a:t>
            </a:r>
            <a:r>
              <a:rPr lang="it-IT" dirty="0"/>
              <a:t>, </a:t>
            </a:r>
            <a:r>
              <a:rPr lang="it-IT" dirty="0">
                <a:hlinkClick r:id="rId6" tooltip="Algebra Booleana"/>
              </a:rPr>
              <a:t>NAND</a:t>
            </a:r>
            <a:r>
              <a:rPr lang="it-IT" dirty="0"/>
              <a:t> e </a:t>
            </a:r>
            <a:r>
              <a:rPr lang="it-IT" dirty="0" smtClean="0">
                <a:hlinkClick r:id="rId7" tooltip="Algebra Booleana"/>
              </a:rPr>
              <a:t>XNOR</a:t>
            </a:r>
            <a:endParaRPr lang="it-IT" dirty="0"/>
          </a:p>
          <a:p>
            <a:r>
              <a:rPr lang="it-IT" dirty="0"/>
              <a:t>porte a singola variabile : </a:t>
            </a:r>
            <a:r>
              <a:rPr lang="it-IT" dirty="0">
                <a:hlinkClick r:id="rId8" tooltip="Invertitore"/>
              </a:rPr>
              <a:t>NOT</a:t>
            </a:r>
            <a:r>
              <a:rPr lang="it-IT" dirty="0"/>
              <a:t> e </a:t>
            </a:r>
            <a:r>
              <a:rPr lang="it-IT" dirty="0" smtClean="0">
                <a:hlinkClick r:id="rId9" tooltip="Buffer non invertente"/>
              </a:rPr>
              <a:t>BUFFER</a:t>
            </a:r>
            <a:endParaRPr lang="it-IT" dirty="0"/>
          </a:p>
          <a:p>
            <a:r>
              <a:rPr lang="it-IT" dirty="0"/>
              <a:t>L</a:t>
            </a:r>
            <a:r>
              <a:rPr lang="it-IT" dirty="0" smtClean="0"/>
              <a:t>e </a:t>
            </a:r>
            <a:r>
              <a:rPr lang="it-IT" dirty="0"/>
              <a:t>porte </a:t>
            </a:r>
            <a:r>
              <a:rPr lang="it-IT" dirty="0" smtClean="0"/>
              <a:t>OR e NOT (NOR) e AND </a:t>
            </a:r>
            <a:r>
              <a:rPr lang="it-IT" dirty="0"/>
              <a:t>e NOT </a:t>
            </a:r>
            <a:r>
              <a:rPr lang="it-IT" dirty="0" smtClean="0"/>
              <a:t>(NAND) costituiscono </a:t>
            </a:r>
            <a:r>
              <a:rPr lang="it-IT" dirty="0"/>
              <a:t>un insieme funzionalmente completo: attraverso gli operatori logici che implementano è possibile generare qualsiasi </a:t>
            </a:r>
            <a:r>
              <a:rPr lang="it-IT" dirty="0">
                <a:hlinkClick r:id="rId10" tooltip="Logica matematica"/>
              </a:rPr>
              <a:t>funzione logica</a:t>
            </a:r>
            <a:r>
              <a:rPr lang="it-IT" dirty="0"/>
              <a:t>.</a:t>
            </a:r>
          </a:p>
          <a:p>
            <a:r>
              <a:rPr lang="it-IT" dirty="0"/>
              <a:t>L</a:t>
            </a:r>
            <a:r>
              <a:rPr lang="it-IT" dirty="0" smtClean="0"/>
              <a:t>e </a:t>
            </a:r>
            <a:r>
              <a:rPr lang="it-IT" dirty="0"/>
              <a:t>operazioni </a:t>
            </a:r>
            <a:r>
              <a:rPr lang="it-IT" dirty="0">
                <a:hlinkClick r:id="rId6" tooltip="Algebra Booleana"/>
              </a:rPr>
              <a:t>NAND</a:t>
            </a:r>
            <a:r>
              <a:rPr lang="it-IT" dirty="0"/>
              <a:t> e </a:t>
            </a:r>
            <a:r>
              <a:rPr lang="it-IT" dirty="0">
                <a:hlinkClick r:id="rId5" tooltip="Algebra Booleana"/>
              </a:rPr>
              <a:t>NOR</a:t>
            </a:r>
            <a:r>
              <a:rPr lang="it-IT" dirty="0"/>
              <a:t> costituiscono un insieme funzionalmente completo di operatori logici, ovvero consentono di rappresentare qualunque funzione </a:t>
            </a:r>
            <a:r>
              <a:rPr lang="it-IT" dirty="0" smtClean="0"/>
              <a:t>logica.</a:t>
            </a:r>
            <a:endParaRPr lang="it-IT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563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 NOT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pic>
        <p:nvPicPr>
          <p:cNvPr id="13314" name="Picture 2" descr="http://knowledgecenter.altervista.org/index/wp-content/uploads/2013/06/porta-not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5125" y="2747962"/>
            <a:ext cx="37909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40000"/>
                  <a:lumOff val="60000"/>
                </a:schemeClr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Tx/>
              <a:buChar char="o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Implementa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 </a:t>
            </a:r>
            <a:r>
              <a:rPr lang="en-US" dirty="0" err="1" smtClean="0"/>
              <a:t>negata</a:t>
            </a:r>
            <a:r>
              <a:rPr lang="en-US" dirty="0" smtClean="0"/>
              <a:t>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2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 AND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14338" name="Picture 2" descr="http://knowledgecenter.altervista.org/index/wp-content/uploads/2013/06/porta-an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657475"/>
            <a:ext cx="43243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40000"/>
                  <a:lumOff val="60000"/>
                </a:schemeClr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Tx/>
              <a:buChar char="o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Implementa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moltiplicazione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211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Porta OR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C.-L. Sotiropoulou - Pisa, 02/03/2016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15362" name="Picture 2" descr="http://knowledgecenter.altervista.org/index/wp-content/uploads/2013/06/porta-OR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2657475"/>
            <a:ext cx="432435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40000"/>
                  <a:lumOff val="60000"/>
                </a:schemeClr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Tx/>
              <a:buChar char="o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Implementa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addizione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: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195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Logica</a:t>
            </a:r>
            <a:r>
              <a:rPr lang="en-US" dirty="0" smtClean="0"/>
              <a:t> di Boole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C.-L. Sotiropoulou - Pisa, 02/03/2016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75F9A61-EB25-4A3D-859B-444786636CDA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914400" y="1447799"/>
            <a:ext cx="7772400" cy="5086545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>
                  <a:lumMod val="75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40000"/>
                  <a:lumOff val="60000"/>
                </a:schemeClr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3">
                  <a:lumMod val="60000"/>
                  <a:lumOff val="40000"/>
                </a:schemeClr>
              </a:buClr>
              <a:buFontTx/>
              <a:buChar char="o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Supponiamo di avere </a:t>
            </a:r>
            <a:r>
              <a:rPr lang="it-IT" dirty="0" smtClean="0"/>
              <a:t>una frase ipotetica </a:t>
            </a:r>
            <a:r>
              <a:rPr lang="it-IT" dirty="0"/>
              <a:t>come </a:t>
            </a:r>
            <a:r>
              <a:rPr lang="it-IT" dirty="0" smtClean="0"/>
              <a:t>questa:</a:t>
            </a:r>
            <a:endParaRPr lang="it-IT" dirty="0"/>
          </a:p>
          <a:p>
            <a:pPr marL="0" indent="0">
              <a:buNone/>
            </a:pPr>
            <a:r>
              <a:rPr lang="it-IT" b="1" i="1" dirty="0" smtClean="0"/>
              <a:t>            "</a:t>
            </a:r>
            <a:r>
              <a:rPr lang="it-IT" b="1" i="1" dirty="0"/>
              <a:t>Se piove o sto male non vado a scuola."</a:t>
            </a:r>
            <a:endParaRPr lang="it-IT" dirty="0"/>
          </a:p>
          <a:p>
            <a:r>
              <a:rPr lang="it-IT" dirty="0"/>
              <a:t>Notiamo subito che esistono 2 condizioni (ingressi) e una conseguenza (uscita) che possiamo schematizzare come segue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Non </a:t>
            </a:r>
            <a:r>
              <a:rPr lang="it-IT" dirty="0"/>
              <a:t>andrò a scuola se sarà vero che piove o (or) se sarà vero che sto male. In poche parole la conseguenza (uscita </a:t>
            </a:r>
            <a:r>
              <a:rPr lang="it-IT" dirty="0" smtClean="0"/>
              <a:t>Y) </a:t>
            </a:r>
            <a:r>
              <a:rPr lang="it-IT" dirty="0"/>
              <a:t>sarà falsa ogni qualvolta </a:t>
            </a:r>
            <a:r>
              <a:rPr lang="it-IT" dirty="0" smtClean="0"/>
              <a:t>l’ingresso A, l’ingresso B </a:t>
            </a:r>
            <a:r>
              <a:rPr lang="it-IT" dirty="0"/>
              <a:t>o </a:t>
            </a:r>
            <a:r>
              <a:rPr lang="it-IT" dirty="0" smtClean="0"/>
              <a:t>entrambi (A </a:t>
            </a:r>
            <a:r>
              <a:rPr lang="it-IT" dirty="0"/>
              <a:t>e B) saranno </a:t>
            </a:r>
            <a:r>
              <a:rPr lang="it-IT" dirty="0" smtClean="0"/>
              <a:t>veri. 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7414" name="Picture 6" descr="http://latex.codecogs.com/png.latex?%5Clarge%20%5Cmathit%7BY%3D%5Coverline%7BA&amp;plus;B%7D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34" y="3897436"/>
            <a:ext cx="100012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knowledgecenter.altervista.org/index/wp-content/uploads/2013/06/dig3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805" y="2832925"/>
            <a:ext cx="3905420" cy="197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76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lyb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686</Words>
  <Application>Microsoft Office PowerPoint</Application>
  <PresentationFormat>On-screen Show (4:3)</PresentationFormat>
  <Paragraphs>115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Tw Cen MT</vt:lpstr>
      <vt:lpstr>Wingdings</vt:lpstr>
      <vt:lpstr>Wingdings 2</vt:lpstr>
      <vt:lpstr>Equity</vt:lpstr>
      <vt:lpstr>Visio</vt:lpstr>
      <vt:lpstr>PISA, 02/03/2016</vt:lpstr>
      <vt:lpstr>Introduzione alla logica digitale: ‘0’ o ‘1’?</vt:lpstr>
      <vt:lpstr>I circuiti digitali </vt:lpstr>
      <vt:lpstr>I circuiti integrati</vt:lpstr>
      <vt:lpstr>Le porte digitali</vt:lpstr>
      <vt:lpstr>Porta NOT</vt:lpstr>
      <vt:lpstr>Porta AND</vt:lpstr>
      <vt:lpstr>Porta OR</vt:lpstr>
      <vt:lpstr>Logica di Boole</vt:lpstr>
      <vt:lpstr>Flip Flop</vt:lpstr>
      <vt:lpstr>Macchine a stati finiti</vt:lpstr>
      <vt:lpstr>Tecnologia FPGA</vt:lpstr>
      <vt:lpstr>Tecnologia FPGA</vt:lpstr>
      <vt:lpstr>La logica dentro la FPGA</vt:lpstr>
      <vt:lpstr>La logica dentro la FPGA</vt:lpstr>
      <vt:lpstr>Schede con FPGA</vt:lpstr>
      <vt:lpstr>Schede con FPGA</vt:lpstr>
      <vt:lpstr>Schede con FPGA</vt:lpstr>
      <vt:lpstr>Uso del FPGA (programmazione)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2014-01-30T11:46:10Z</dcterms:created>
  <dcterms:modified xsi:type="dcterms:W3CDTF">2016-03-01T09:38:50Z</dcterms:modified>
</cp:coreProperties>
</file>