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6" r:id="rId4"/>
    <p:sldId id="264" r:id="rId5"/>
    <p:sldId id="263" r:id="rId6"/>
    <p:sldId id="257" r:id="rId7"/>
    <p:sldId id="258" r:id="rId8"/>
    <p:sldId id="259" r:id="rId9"/>
    <p:sldId id="260" r:id="rId10"/>
    <p:sldId id="262" r:id="rId11"/>
    <p:sldId id="265" r:id="rId12"/>
  </p:sldIdLst>
  <p:sldSz cx="9144000" cy="6858000" type="screen4x3"/>
  <p:notesSz cx="6794500" cy="9931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693" autoAdjust="0"/>
  </p:normalViewPr>
  <p:slideViewPr>
    <p:cSldViewPr>
      <p:cViewPr varScale="1">
        <p:scale>
          <a:sx n="88" d="100"/>
          <a:sy n="88" d="100"/>
        </p:scale>
        <p:origin x="-138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71E4-1B16-496A-8EBF-F3A63DB7CB1F}" type="datetimeFigureOut">
              <a:rPr lang="it-IT" smtClean="0"/>
              <a:t>01/03/2016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2AFC-AC44-4A0F-9EFD-A0253A95E10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7607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71E4-1B16-496A-8EBF-F3A63DB7CB1F}" type="datetimeFigureOut">
              <a:rPr lang="it-IT" smtClean="0"/>
              <a:t>01/03/2016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2AFC-AC44-4A0F-9EFD-A0253A95E10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5745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71E4-1B16-496A-8EBF-F3A63DB7CB1F}" type="datetimeFigureOut">
              <a:rPr lang="it-IT" smtClean="0"/>
              <a:t>01/03/2016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2AFC-AC44-4A0F-9EFD-A0253A95E10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1117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71E4-1B16-496A-8EBF-F3A63DB7CB1F}" type="datetimeFigureOut">
              <a:rPr lang="it-IT" smtClean="0"/>
              <a:t>01/03/2016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2AFC-AC44-4A0F-9EFD-A0253A95E10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1638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71E4-1B16-496A-8EBF-F3A63DB7CB1F}" type="datetimeFigureOut">
              <a:rPr lang="it-IT" smtClean="0"/>
              <a:t>01/03/2016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2AFC-AC44-4A0F-9EFD-A0253A95E10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8416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71E4-1B16-496A-8EBF-F3A63DB7CB1F}" type="datetimeFigureOut">
              <a:rPr lang="it-IT" smtClean="0"/>
              <a:t>01/03/2016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2AFC-AC44-4A0F-9EFD-A0253A95E10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0255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71E4-1B16-496A-8EBF-F3A63DB7CB1F}" type="datetimeFigureOut">
              <a:rPr lang="it-IT" smtClean="0"/>
              <a:t>01/03/2016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2AFC-AC44-4A0F-9EFD-A0253A95E10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6650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71E4-1B16-496A-8EBF-F3A63DB7CB1F}" type="datetimeFigureOut">
              <a:rPr lang="it-IT" smtClean="0"/>
              <a:t>01/03/2016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2AFC-AC44-4A0F-9EFD-A0253A95E10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2864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71E4-1B16-496A-8EBF-F3A63DB7CB1F}" type="datetimeFigureOut">
              <a:rPr lang="it-IT" smtClean="0"/>
              <a:t>01/03/2016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2AFC-AC44-4A0F-9EFD-A0253A95E10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3999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71E4-1B16-496A-8EBF-F3A63DB7CB1F}" type="datetimeFigureOut">
              <a:rPr lang="it-IT" smtClean="0"/>
              <a:t>01/03/2016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2AFC-AC44-4A0F-9EFD-A0253A95E10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3328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71E4-1B16-496A-8EBF-F3A63DB7CB1F}" type="datetimeFigureOut">
              <a:rPr lang="it-IT" smtClean="0"/>
              <a:t>01/03/2016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2AFC-AC44-4A0F-9EFD-A0253A95E10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4016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471E4-1B16-496A-8EBF-F3A63DB7CB1F}" type="datetimeFigureOut">
              <a:rPr lang="it-IT" smtClean="0"/>
              <a:t>01/03/2016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42AFC-AC44-4A0F-9EFD-A0253A95E10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498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png"/><Relationship Id="rId7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10" Type="http://schemas.openxmlformats.org/officeDocument/2006/relationships/hyperlink" Target="http://www.caen.it/" TargetMode="External"/><Relationship Id="rId4" Type="http://schemas.openxmlformats.org/officeDocument/2006/relationships/image" Target="../media/image26.png"/><Relationship Id="rId9" Type="http://schemas.openxmlformats.org/officeDocument/2006/relationships/hyperlink" Target="mailto:info@caen.it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Science,_Technology,_Engineering,_and_Mathematic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8511" y="132125"/>
            <a:ext cx="788344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 err="1" smtClean="0">
                <a:solidFill>
                  <a:srgbClr val="FF0000"/>
                </a:solidFill>
              </a:rPr>
              <a:t>Benvenute</a:t>
            </a:r>
            <a:r>
              <a:rPr lang="en-GB" sz="3200" dirty="0" smtClean="0">
                <a:solidFill>
                  <a:srgbClr val="FF0000"/>
                </a:solidFill>
              </a:rPr>
              <a:t> </a:t>
            </a:r>
            <a:r>
              <a:rPr lang="en-GB" sz="3200" dirty="0" err="1" smtClean="0"/>
              <a:t>all’evento</a:t>
            </a:r>
            <a:r>
              <a:rPr lang="en-GB" sz="3200" dirty="0" smtClean="0"/>
              <a:t> “</a:t>
            </a:r>
            <a:r>
              <a:rPr lang="en-GB" sz="3200" b="1" dirty="0" smtClean="0">
                <a:solidFill>
                  <a:srgbClr val="FF0000"/>
                </a:solidFill>
              </a:rPr>
              <a:t>Le </a:t>
            </a:r>
            <a:r>
              <a:rPr lang="en-GB" sz="3200" b="1" dirty="0" err="1" smtClean="0">
                <a:solidFill>
                  <a:srgbClr val="FF0000"/>
                </a:solidFill>
              </a:rPr>
              <a:t>ragazze</a:t>
            </a:r>
            <a:r>
              <a:rPr lang="en-GB" sz="3200" b="1" dirty="0" smtClean="0">
                <a:solidFill>
                  <a:srgbClr val="FF0000"/>
                </a:solidFill>
              </a:rPr>
              <a:t> e la </a:t>
            </a:r>
            <a:r>
              <a:rPr lang="en-GB" sz="3200" b="1" dirty="0" err="1" smtClean="0">
                <a:solidFill>
                  <a:srgbClr val="FF0000"/>
                </a:solidFill>
              </a:rPr>
              <a:t>Scienza</a:t>
            </a:r>
            <a:r>
              <a:rPr lang="en-GB" sz="3200" dirty="0" smtClean="0"/>
              <a:t>”</a:t>
            </a:r>
          </a:p>
          <a:p>
            <a:pPr algn="ctr"/>
            <a:r>
              <a:rPr lang="en-GB" sz="3200" dirty="0" err="1" smtClean="0"/>
              <a:t>Organizzato</a:t>
            </a:r>
            <a:r>
              <a:rPr lang="en-GB" sz="3200" dirty="0" smtClean="0"/>
              <a:t>  dal </a:t>
            </a:r>
            <a:r>
              <a:rPr lang="en-GB" sz="3200" dirty="0" err="1" smtClean="0"/>
              <a:t>Progetto</a:t>
            </a:r>
            <a:r>
              <a:rPr lang="en-GB" sz="3200" dirty="0" smtClean="0"/>
              <a:t> </a:t>
            </a:r>
            <a:r>
              <a:rPr lang="en-GB" sz="3200" dirty="0" err="1" smtClean="0"/>
              <a:t>europeo</a:t>
            </a:r>
            <a:r>
              <a:rPr lang="en-GB" sz="3200" dirty="0" smtClean="0"/>
              <a:t> </a:t>
            </a:r>
          </a:p>
          <a:p>
            <a:pPr algn="ctr"/>
            <a:r>
              <a:rPr lang="en-GB" sz="3200" b="1" dirty="0" smtClean="0">
                <a:solidFill>
                  <a:srgbClr val="0070C0"/>
                </a:solidFill>
              </a:rPr>
              <a:t>Fast Tracker for Hadron Colliders (FTK)</a:t>
            </a:r>
            <a:endParaRPr lang="en-GB" sz="3200" dirty="0" smtClean="0"/>
          </a:p>
          <a:p>
            <a:pPr algn="ctr"/>
            <a:r>
              <a:rPr lang="en-GB" sz="3200" dirty="0" smtClean="0"/>
              <a:t>FP7  -  GA 324318  </a:t>
            </a:r>
            <a:endParaRPr lang="it-IT" sz="3200" dirty="0"/>
          </a:p>
        </p:txBody>
      </p:sp>
      <p:pic>
        <p:nvPicPr>
          <p:cNvPr id="1025" name="Picture 1" descr="http://ftk-iapp.physics.auth.gr/Images/lock_clos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19500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http://ftk-iapp.physics.auth.gr/Images/ftk-iapp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07" y="2904617"/>
            <a:ext cx="1805806" cy="171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tk-iapp.physics.auth.gr/Images/EU-fla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32020"/>
            <a:ext cx="1552567" cy="93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0" y="2659998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598590" y="2194228"/>
            <a:ext cx="3203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http://ftk-iapp.physics.auth.gr/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6" name="AutoShape 14" descr="Risultati immagini per cern logo"/>
          <p:cNvSpPr>
            <a:spLocks noChangeAspect="1" noChangeArrowheads="1"/>
          </p:cNvSpPr>
          <p:nvPr/>
        </p:nvSpPr>
        <p:spPr bwMode="auto">
          <a:xfrm>
            <a:off x="155575" y="-593725"/>
            <a:ext cx="12477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" name="TextBox 18"/>
          <p:cNvSpPr txBox="1"/>
          <p:nvPr/>
        </p:nvSpPr>
        <p:spPr>
          <a:xfrm>
            <a:off x="2287773" y="4005064"/>
            <a:ext cx="66216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 smtClean="0"/>
              <a:t>Outline</a:t>
            </a:r>
            <a:r>
              <a:rPr lang="en-GB" sz="2400" dirty="0" smtClean="0"/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dirty="0" err="1" smtClean="0">
                <a:solidFill>
                  <a:srgbClr val="FF0000"/>
                </a:solidFill>
              </a:rPr>
              <a:t>Perche</a:t>
            </a:r>
            <a:r>
              <a:rPr lang="en-GB" sz="2400" b="1" dirty="0" smtClean="0">
                <a:solidFill>
                  <a:srgbClr val="FF0000"/>
                </a:solidFill>
              </a:rPr>
              <a:t>’ </a:t>
            </a:r>
            <a:r>
              <a:rPr lang="en-GB" sz="2400" b="1" dirty="0" err="1" smtClean="0">
                <a:solidFill>
                  <a:srgbClr val="FF0000"/>
                </a:solidFill>
              </a:rPr>
              <a:t>oggi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siamo</a:t>
            </a:r>
            <a:r>
              <a:rPr lang="en-GB" sz="2400" b="1" dirty="0" smtClean="0">
                <a:solidFill>
                  <a:srgbClr val="FF0000"/>
                </a:solidFill>
              </a:rPr>
              <a:t> qui </a:t>
            </a:r>
            <a:r>
              <a:rPr lang="en-GB" sz="2400" b="1" dirty="0" err="1" smtClean="0">
                <a:solidFill>
                  <a:srgbClr val="FF0000"/>
                </a:solidFill>
              </a:rPr>
              <a:t>insieme</a:t>
            </a:r>
            <a:endParaRPr lang="en-GB" sz="2400" b="1" dirty="0" smtClean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F0000"/>
                </a:solidFill>
              </a:rPr>
              <a:t>Chi fa parte del </a:t>
            </a:r>
            <a:r>
              <a:rPr lang="en-GB" sz="2400" b="1" dirty="0" err="1">
                <a:solidFill>
                  <a:srgbClr val="FF0000"/>
                </a:solidFill>
              </a:rPr>
              <a:t>nostro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progetto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smtClean="0">
                <a:solidFill>
                  <a:srgbClr val="FF0000"/>
                </a:solidFill>
              </a:rPr>
              <a:t> e </a:t>
            </a:r>
            <a:r>
              <a:rPr lang="en-GB" sz="2400" b="1" dirty="0" err="1" smtClean="0">
                <a:solidFill>
                  <a:srgbClr val="FF0000"/>
                </a:solidFill>
              </a:rPr>
              <a:t>cosa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facciamo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6021288"/>
            <a:ext cx="1617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Paola </a:t>
            </a:r>
            <a:r>
              <a:rPr lang="en-GB" dirty="0" err="1" smtClean="0"/>
              <a:t>Giannetti</a:t>
            </a:r>
            <a:endParaRPr lang="en-GB" dirty="0" smtClean="0"/>
          </a:p>
          <a:p>
            <a:r>
              <a:rPr lang="en-GB" dirty="0" smtClean="0"/>
              <a:t>INFN - Pisa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3274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Le due </a:t>
            </a:r>
            <a:r>
              <a:rPr lang="en-GB" b="1" dirty="0" err="1" smtClean="0">
                <a:solidFill>
                  <a:srgbClr val="FF0000"/>
                </a:solidFill>
              </a:rPr>
              <a:t>ditte</a:t>
            </a:r>
            <a:r>
              <a:rPr lang="en-GB" b="1" dirty="0" smtClean="0">
                <a:solidFill>
                  <a:srgbClr val="FF0000"/>
                </a:solidFill>
              </a:rPr>
              <a:t> del </a:t>
            </a:r>
            <a:r>
              <a:rPr lang="en-GB" b="1" dirty="0" err="1" smtClean="0">
                <a:solidFill>
                  <a:srgbClr val="FF0000"/>
                </a:solidFill>
              </a:rPr>
              <a:t>progetto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12776"/>
            <a:ext cx="31527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612" y="892776"/>
            <a:ext cx="2880320" cy="286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17" y="1412776"/>
            <a:ext cx="24288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831652"/>
            <a:ext cx="16954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page60_topleft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9000"/>
                    </a14:imgEffect>
                    <a14:imgEffect>
                      <a14:saturation sa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811" y="4365104"/>
            <a:ext cx="3734270" cy="249289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po 2"/>
          <p:cNvGrpSpPr/>
          <p:nvPr/>
        </p:nvGrpSpPr>
        <p:grpSpPr>
          <a:xfrm>
            <a:off x="3890417" y="5013087"/>
            <a:ext cx="5256584" cy="1637031"/>
            <a:chOff x="1979711" y="2193400"/>
            <a:chExt cx="7158609" cy="2171704"/>
          </a:xfrm>
        </p:grpSpPr>
        <p:pic>
          <p:nvPicPr>
            <p:cNvPr id="10" name="Picture 2" descr="http://www.caen.it/documents/WOCateg/4/esterno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2193403"/>
              <a:ext cx="7086600" cy="2171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ttangolo 1"/>
            <p:cNvSpPr/>
            <p:nvPr/>
          </p:nvSpPr>
          <p:spPr bwMode="auto">
            <a:xfrm rot="10800000">
              <a:off x="1979711" y="2193400"/>
              <a:ext cx="4176464" cy="2171701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it-I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707904" y="3929112"/>
            <a:ext cx="2471887" cy="216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ctr">
              <a:lnSpc>
                <a:spcPts val="1800"/>
              </a:lnSpc>
            </a:pPr>
            <a:r>
              <a:rPr lang="it-IT" sz="1800" b="1" dirty="0">
                <a:latin typeface="+mn-lt"/>
              </a:rPr>
              <a:t>CAEN S.p.A.</a:t>
            </a:r>
          </a:p>
          <a:p>
            <a:pPr fontAlgn="ctr">
              <a:lnSpc>
                <a:spcPts val="1800"/>
              </a:lnSpc>
            </a:pPr>
            <a:r>
              <a:rPr lang="it-IT" sz="1800" dirty="0">
                <a:latin typeface="+mn-lt"/>
              </a:rPr>
              <a:t>Via Vetraia, 11</a:t>
            </a:r>
          </a:p>
          <a:p>
            <a:pPr fontAlgn="ctr">
              <a:lnSpc>
                <a:spcPts val="1800"/>
              </a:lnSpc>
            </a:pPr>
            <a:r>
              <a:rPr lang="it-IT" sz="1800" dirty="0">
                <a:latin typeface="+mn-lt"/>
              </a:rPr>
              <a:t>55049 </a:t>
            </a:r>
            <a:r>
              <a:rPr lang="it-IT" sz="1800" dirty="0" smtClean="0">
                <a:latin typeface="+mn-lt"/>
              </a:rPr>
              <a:t>Viareggio - </a:t>
            </a:r>
            <a:r>
              <a:rPr lang="it-IT" sz="1800" dirty="0" err="1" smtClean="0">
                <a:latin typeface="+mn-lt"/>
              </a:rPr>
              <a:t>Italy</a:t>
            </a:r>
            <a:endParaRPr lang="it-IT" sz="1800" dirty="0">
              <a:latin typeface="+mn-lt"/>
            </a:endParaRPr>
          </a:p>
          <a:p>
            <a:pPr fontAlgn="ctr">
              <a:lnSpc>
                <a:spcPts val="1800"/>
              </a:lnSpc>
            </a:pPr>
            <a:r>
              <a:rPr lang="it-IT" sz="1800" dirty="0">
                <a:latin typeface="+mn-lt"/>
              </a:rPr>
              <a:t>Tel. +39.0584.388.398</a:t>
            </a:r>
          </a:p>
          <a:p>
            <a:pPr fontAlgn="ctr">
              <a:lnSpc>
                <a:spcPts val="1800"/>
              </a:lnSpc>
            </a:pPr>
            <a:r>
              <a:rPr lang="it-IT" sz="1800" dirty="0">
                <a:latin typeface="+mn-lt"/>
              </a:rPr>
              <a:t>Fax +39.0584.388.959</a:t>
            </a:r>
          </a:p>
          <a:p>
            <a:pPr fontAlgn="ctr">
              <a:lnSpc>
                <a:spcPts val="1800"/>
              </a:lnSpc>
            </a:pPr>
            <a:r>
              <a:rPr lang="it-IT" sz="1800" dirty="0">
                <a:solidFill>
                  <a:srgbClr val="FF0000"/>
                </a:solidFill>
                <a:latin typeface="+mn-lt"/>
                <a:hlinkClick r:id="rId9"/>
              </a:rPr>
              <a:t>info@caen.it</a:t>
            </a:r>
            <a:endParaRPr lang="it-IT" sz="1800" dirty="0">
              <a:solidFill>
                <a:srgbClr val="FF0000"/>
              </a:solidFill>
              <a:latin typeface="+mn-lt"/>
            </a:endParaRPr>
          </a:p>
          <a:p>
            <a:pPr fontAlgn="ctr">
              <a:lnSpc>
                <a:spcPts val="1800"/>
              </a:lnSpc>
            </a:pPr>
            <a:r>
              <a:rPr lang="it-IT" sz="1800" dirty="0" smtClean="0">
                <a:solidFill>
                  <a:srgbClr val="FF0000"/>
                </a:solidFill>
                <a:latin typeface="+mn-lt"/>
                <a:hlinkClick r:id="rId10"/>
              </a:rPr>
              <a:t>www.caen.it</a:t>
            </a:r>
            <a:endParaRPr lang="it-IT" sz="18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783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18012"/>
            <a:ext cx="9144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Lenti Enormi per Oggetti Piccolissimi: Il mio viaggio dall'Elettronica alla </a:t>
            </a:r>
            <a:r>
              <a:rPr lang="it-IT" sz="2800" dirty="0" smtClean="0"/>
              <a:t>Fisica  - </a:t>
            </a:r>
            <a:r>
              <a:rPr lang="it-IT" sz="2400" dirty="0">
                <a:solidFill>
                  <a:srgbClr val="0070C0"/>
                </a:solidFill>
              </a:rPr>
              <a:t>Marie Curie </a:t>
            </a:r>
            <a:r>
              <a:rPr lang="it-IT" sz="2400" dirty="0" smtClean="0">
                <a:solidFill>
                  <a:srgbClr val="0070C0"/>
                </a:solidFill>
              </a:rPr>
              <a:t>fellow Virginia Greco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High Performance Computing: Il mio viaggio dalla Fisica alla Elettronica </a:t>
            </a:r>
            <a:r>
              <a:rPr lang="it-IT" sz="2800" dirty="0" smtClean="0"/>
              <a:t>                  - </a:t>
            </a:r>
            <a:r>
              <a:rPr lang="it-IT" sz="2400" dirty="0">
                <a:solidFill>
                  <a:srgbClr val="0070C0"/>
                </a:solidFill>
              </a:rPr>
              <a:t>Marie </a:t>
            </a:r>
            <a:r>
              <a:rPr lang="it-IT" sz="2400" dirty="0" smtClean="0">
                <a:solidFill>
                  <a:srgbClr val="0070C0"/>
                </a:solidFill>
              </a:rPr>
              <a:t>Curie fellow Calliope Sotiropoulou</a:t>
            </a:r>
            <a:endParaRPr lang="it-IT" sz="24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Le ragazze e la scienza: INCORAGGIAMOLE </a:t>
            </a:r>
            <a:r>
              <a:rPr lang="it-IT" sz="2800" dirty="0" smtClean="0"/>
              <a:t>ad Intraprendere l’avventura                  - </a:t>
            </a:r>
            <a:r>
              <a:rPr lang="it-IT" sz="2400" dirty="0" smtClean="0">
                <a:solidFill>
                  <a:srgbClr val="0070C0"/>
                </a:solidFill>
              </a:rPr>
              <a:t>Prof.   Patrizia Colella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r>
              <a:rPr lang="en-GB" sz="2400" dirty="0" err="1" smtClean="0">
                <a:solidFill>
                  <a:srgbClr val="FF0000"/>
                </a:solidFill>
              </a:rPr>
              <a:t>Pranzo</a:t>
            </a:r>
            <a:r>
              <a:rPr lang="en-GB" sz="2400" dirty="0" smtClean="0">
                <a:solidFill>
                  <a:srgbClr val="FF0000"/>
                </a:solidFill>
              </a:rPr>
              <a:t>  con I </a:t>
            </a:r>
            <a:r>
              <a:rPr lang="en-GB" sz="2400" dirty="0" err="1" smtClean="0">
                <a:solidFill>
                  <a:srgbClr val="FF0000"/>
                </a:solidFill>
              </a:rPr>
              <a:t>giovani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</a:rPr>
              <a:t>riercatori</a:t>
            </a:r>
            <a:r>
              <a:rPr lang="en-GB" sz="2400" dirty="0" smtClean="0">
                <a:solidFill>
                  <a:srgbClr val="FF0000"/>
                </a:solidFill>
              </a:rPr>
              <a:t> di FTK  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err="1" smtClean="0"/>
              <a:t>Sessione</a:t>
            </a:r>
            <a:r>
              <a:rPr lang="en-GB" sz="2800" dirty="0" smtClean="0"/>
              <a:t> di </a:t>
            </a:r>
            <a:r>
              <a:rPr lang="en-GB" sz="2800" dirty="0" err="1" smtClean="0"/>
              <a:t>laboratorio</a:t>
            </a:r>
            <a:endParaRPr lang="en-GB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r>
              <a:rPr lang="en-GB" sz="2800" dirty="0" smtClean="0"/>
              <a:t>						GRAZIE</a:t>
            </a:r>
            <a:endParaRPr lang="it-IT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09695" y="116632"/>
            <a:ext cx="7994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In </a:t>
            </a:r>
            <a:r>
              <a:rPr lang="en-GB" sz="3600" dirty="0" err="1" smtClean="0">
                <a:solidFill>
                  <a:srgbClr val="FF0000"/>
                </a:solidFill>
              </a:rPr>
              <a:t>conclusione</a:t>
            </a:r>
            <a:r>
              <a:rPr lang="en-GB" sz="3600" dirty="0" smtClean="0">
                <a:solidFill>
                  <a:srgbClr val="FF0000"/>
                </a:solidFill>
              </a:rPr>
              <a:t>: IL   PROGRAMMA DI OGGI</a:t>
            </a:r>
            <a:endParaRPr lang="it-IT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16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i1.wp.com/www.un.org/sustainabledevelopment/wp-content/uploads/2015/01/7172384444_8068b10945_b-e1421781311601.jpg?resize=850%2C4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816" y="3143988"/>
            <a:ext cx="4003184" cy="227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177" y="0"/>
            <a:ext cx="8229600" cy="1143000"/>
          </a:xfrm>
        </p:spPr>
        <p:txBody>
          <a:bodyPr/>
          <a:lstStyle/>
          <a:p>
            <a:r>
              <a:rPr lang="en-GB" u="sng" dirty="0" smtClean="0">
                <a:solidFill>
                  <a:srgbClr val="FF0000"/>
                </a:solidFill>
              </a:rPr>
              <a:t>PERCHE’ OGGI SIAMO INSIEME</a:t>
            </a:r>
            <a:endParaRPr lang="it-IT" u="sng" dirty="0">
              <a:solidFill>
                <a:srgbClr val="FF0000"/>
              </a:solidFill>
            </a:endParaRPr>
          </a:p>
        </p:txBody>
      </p:sp>
      <p:pic>
        <p:nvPicPr>
          <p:cNvPr id="6146" name="Picture 2" descr="gender-equality-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86" y="980728"/>
            <a:ext cx="1736712" cy="148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21461" y="1850838"/>
            <a:ext cx="59947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rgbClr val="0070C0"/>
                </a:solidFill>
              </a:rPr>
              <a:t>http://ec.europa.eu/justice/gender-equality/</a:t>
            </a:r>
            <a:endParaRPr lang="it-IT" sz="24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66259" y="980728"/>
            <a:ext cx="654911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rgbClr val="0070C0"/>
                </a:solidFill>
              </a:rPr>
              <a:t>Equality between women and men </a:t>
            </a:r>
            <a:r>
              <a:rPr lang="en-US" sz="2400" b="1" dirty="0" smtClean="0">
                <a:solidFill>
                  <a:srgbClr val="0070C0"/>
                </a:solidFill>
              </a:rPr>
              <a:t>is one of the </a:t>
            </a:r>
            <a:r>
              <a:rPr lang="en-US" sz="2400" b="1" dirty="0" smtClean="0"/>
              <a:t>European Union's </a:t>
            </a:r>
            <a:r>
              <a:rPr lang="en-US" sz="2400" b="1" dirty="0" smtClean="0">
                <a:solidFill>
                  <a:srgbClr val="0070C0"/>
                </a:solidFill>
              </a:rPr>
              <a:t>founding values. </a:t>
            </a:r>
            <a:endParaRPr lang="it-IT" sz="2400" b="1" dirty="0">
              <a:solidFill>
                <a:srgbClr val="0070C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7504" y="2401712"/>
            <a:ext cx="9036496" cy="1879519"/>
            <a:chOff x="119212" y="2733997"/>
            <a:chExt cx="9036496" cy="1879519"/>
          </a:xfrm>
        </p:grpSpPr>
        <p:sp>
          <p:nvSpPr>
            <p:cNvPr id="6" name="Rectangle 5"/>
            <p:cNvSpPr/>
            <p:nvPr/>
          </p:nvSpPr>
          <p:spPr>
            <a:xfrm>
              <a:off x="119212" y="3043856"/>
              <a:ext cx="9036496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2400" b="1" dirty="0" smtClean="0">
                  <a:solidFill>
                    <a:srgbClr val="00B050"/>
                  </a:solidFill>
                </a:rPr>
                <a:t>http://www.un.org/sustainabledevelopment/gender-equality/</a:t>
              </a:r>
            </a:p>
            <a:p>
              <a:r>
                <a:rPr lang="en-GB" sz="2400" b="1" dirty="0" smtClean="0">
                  <a:solidFill>
                    <a:srgbClr val="00B050"/>
                  </a:solidFill>
                </a:rPr>
                <a:t>17 goals to transform  our World: </a:t>
              </a:r>
            </a:p>
            <a:p>
              <a:r>
                <a:rPr lang="en-GB" sz="2400" b="1" dirty="0" smtClean="0">
                  <a:solidFill>
                    <a:srgbClr val="00B050"/>
                  </a:solidFill>
                </a:rPr>
                <a:t>Goal 5</a:t>
              </a:r>
              <a:r>
                <a:rPr lang="en-GB" sz="2400" b="1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</a:t>
              </a:r>
              <a:r>
                <a:rPr lang="en-US" sz="2400" b="1" dirty="0" smtClean="0">
                  <a:solidFill>
                    <a:srgbClr val="00B050"/>
                  </a:solidFill>
                </a:rPr>
                <a:t>Achieve gender equality </a:t>
              </a:r>
            </a:p>
            <a:p>
              <a:r>
                <a:rPr lang="en-US" sz="2400" b="1" dirty="0" smtClean="0">
                  <a:solidFill>
                    <a:srgbClr val="00B050"/>
                  </a:solidFill>
                </a:rPr>
                <a:t>and empower all women and girls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29486" y="2733997"/>
              <a:ext cx="68967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400" b="1" dirty="0" smtClean="0"/>
                <a:t>United Nations </a:t>
              </a:r>
              <a:r>
                <a:rPr lang="it-IT" sz="2400" b="1" dirty="0" smtClean="0">
                  <a:solidFill>
                    <a:srgbClr val="00B050"/>
                  </a:solidFill>
                </a:rPr>
                <a:t>Sustainable Development Homepage</a:t>
              </a:r>
              <a:endParaRPr lang="it-IT" sz="24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0" y="4578823"/>
            <a:ext cx="9144000" cy="2297109"/>
            <a:chOff x="3995936" y="4567499"/>
            <a:chExt cx="9144000" cy="2297109"/>
          </a:xfrm>
        </p:grpSpPr>
        <p:sp>
          <p:nvSpPr>
            <p:cNvPr id="3" name="Rectangle 2"/>
            <p:cNvSpPr/>
            <p:nvPr/>
          </p:nvSpPr>
          <p:spPr>
            <a:xfrm>
              <a:off x="3995936" y="5664279"/>
              <a:ext cx="91440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</a:rPr>
                <a:t>Gender Equality is not only a fundamental human right, but </a:t>
              </a:r>
              <a:r>
                <a:rPr lang="en-US" sz="2400" b="1" dirty="0" smtClean="0">
                  <a:solidFill>
                    <a:schemeClr val="accent2"/>
                  </a:solidFill>
                </a:rPr>
                <a:t>a necessary foundation </a:t>
              </a:r>
              <a:r>
                <a:rPr lang="en-US" sz="2400" b="1" dirty="0">
                  <a:solidFill>
                    <a:schemeClr val="accent2"/>
                  </a:solidFill>
                </a:rPr>
                <a:t>for the creation of sustainable and peaceful societies. </a:t>
              </a:r>
              <a:endParaRPr lang="it-IT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094312" y="4996626"/>
              <a:ext cx="500404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2400" b="1" dirty="0" smtClean="0">
                  <a:solidFill>
                    <a:schemeClr val="accent2"/>
                  </a:solidFill>
                </a:rPr>
                <a:t>http</a:t>
              </a:r>
              <a:r>
                <a:rPr lang="it-IT" sz="2400" b="1" dirty="0">
                  <a:solidFill>
                    <a:schemeClr val="accent2"/>
                  </a:solidFill>
                </a:rPr>
                <a:t>://www.unesco.org/new/en</a:t>
              </a:r>
              <a:r>
                <a:rPr lang="it-IT" sz="2400" b="1" dirty="0" smtClean="0">
                  <a:solidFill>
                    <a:schemeClr val="accent2"/>
                  </a:solidFill>
                </a:rPr>
                <a:t>/</a:t>
              </a:r>
            </a:p>
            <a:p>
              <a:r>
                <a:rPr lang="it-IT" sz="2400" b="1" dirty="0" smtClean="0">
                  <a:solidFill>
                    <a:schemeClr val="accent2"/>
                  </a:solidFill>
                </a:rPr>
                <a:t>unesco/themes/gender-equality</a:t>
              </a:r>
              <a:r>
                <a:rPr lang="it-IT" sz="2400" b="1" dirty="0">
                  <a:solidFill>
                    <a:schemeClr val="accent2"/>
                  </a:solidFill>
                </a:rPr>
                <a:t>/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03440" y="4567499"/>
              <a:ext cx="1250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/>
                <a:t>UNESCO</a:t>
              </a:r>
              <a:endParaRPr lang="it-IT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2841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268759"/>
            <a:ext cx="8532440" cy="4549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Many scholars and policy makers have noted that women have historically been underrepresented in the fields of </a:t>
            </a:r>
            <a:r>
              <a:rPr lang="en-US" sz="2800" dirty="0">
                <a:hlinkClick r:id="rId2" tooltip="Science, Technology, Engineering, and Mathematics"/>
              </a:rPr>
              <a:t>Science, Technology, Engineering, and Mathematics</a:t>
            </a:r>
            <a:r>
              <a:rPr lang="en-US" sz="2800" dirty="0"/>
              <a:t> (STEM fields). Scholars are exploring the various reasons for the existence of this gender gap in STEM fields and are also seeking ways to increase diversity within STEM fields.</a:t>
            </a:r>
            <a:endParaRPr lang="it-IT" sz="2800" dirty="0"/>
          </a:p>
        </p:txBody>
      </p:sp>
      <p:sp>
        <p:nvSpPr>
          <p:cNvPr id="5" name="Rectangle 4"/>
          <p:cNvSpPr/>
          <p:nvPr/>
        </p:nvSpPr>
        <p:spPr>
          <a:xfrm>
            <a:off x="1907704" y="404664"/>
            <a:ext cx="49477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>
                <a:solidFill>
                  <a:srgbClr val="FF0000"/>
                </a:solidFill>
              </a:rPr>
              <a:t>Women in STEM fields</a:t>
            </a:r>
          </a:p>
        </p:txBody>
      </p:sp>
    </p:spTree>
    <p:extLst>
      <p:ext uri="{BB962C8B-B14F-4D97-AF65-F5344CB8AC3E}">
        <p14:creationId xmlns:p14="http://schemas.microsoft.com/office/powerpoint/2010/main" val="76072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5647" y="836712"/>
            <a:ext cx="813690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SIAMO QUA PER </a:t>
            </a:r>
            <a:r>
              <a:rPr lang="en-GB" sz="2800" b="1" dirty="0" smtClean="0"/>
              <a:t>FARVI CONOSCERE  </a:t>
            </a:r>
            <a:r>
              <a:rPr lang="en-GB" sz="2800" b="1" dirty="0" smtClean="0">
                <a:solidFill>
                  <a:srgbClr val="FF0000"/>
                </a:solidFill>
              </a:rPr>
              <a:t>CIO’ CHE FACCIAMO  NELLA </a:t>
            </a:r>
            <a:r>
              <a:rPr lang="en-GB" sz="2800" b="1" dirty="0" smtClean="0"/>
              <a:t>NOSTRA RICERCA (un </a:t>
            </a:r>
            <a:r>
              <a:rPr lang="en-GB" sz="2800" b="1" dirty="0" err="1" smtClean="0"/>
              <a:t>esempio</a:t>
            </a:r>
            <a:r>
              <a:rPr lang="en-GB" sz="2800" b="1" dirty="0" smtClean="0"/>
              <a:t>)</a:t>
            </a:r>
          </a:p>
          <a:p>
            <a:endParaRPr lang="en-GB" sz="2800" b="1" dirty="0" smtClean="0"/>
          </a:p>
          <a:p>
            <a:endParaRPr lang="en-GB" sz="2800" b="1" dirty="0">
              <a:solidFill>
                <a:srgbClr val="FF0000"/>
              </a:solidFill>
            </a:endParaRPr>
          </a:p>
          <a:p>
            <a:r>
              <a:rPr lang="en-GB" sz="2800" b="1" dirty="0" smtClean="0">
                <a:solidFill>
                  <a:srgbClr val="FF0000"/>
                </a:solidFill>
              </a:rPr>
              <a:t>PER SPINGERVI A </a:t>
            </a:r>
            <a:r>
              <a:rPr lang="en-GB" sz="2800" b="1" dirty="0" smtClean="0"/>
              <a:t>VOLARE</a:t>
            </a:r>
            <a:r>
              <a:rPr lang="en-GB" sz="2800" b="1" dirty="0" smtClean="0">
                <a:solidFill>
                  <a:srgbClr val="FF0000"/>
                </a:solidFill>
              </a:rPr>
              <a:t> E </a:t>
            </a:r>
            <a:r>
              <a:rPr lang="en-GB" sz="2800" b="1" dirty="0" smtClean="0"/>
              <a:t>SALIRE IN ALTO </a:t>
            </a:r>
          </a:p>
          <a:p>
            <a:endParaRPr lang="en-GB" sz="2800" b="1" dirty="0" smtClean="0">
              <a:solidFill>
                <a:srgbClr val="FF0000"/>
              </a:solidFill>
            </a:endParaRPr>
          </a:p>
          <a:p>
            <a:endParaRPr lang="en-GB" sz="2800" b="1" dirty="0">
              <a:solidFill>
                <a:srgbClr val="FF0000"/>
              </a:solidFill>
            </a:endParaRPr>
          </a:p>
          <a:p>
            <a:r>
              <a:rPr lang="en-GB" sz="2800" b="1" dirty="0" smtClean="0">
                <a:solidFill>
                  <a:srgbClr val="FF0000"/>
                </a:solidFill>
              </a:rPr>
              <a:t>PER </a:t>
            </a:r>
            <a:r>
              <a:rPr lang="en-GB" sz="2800" b="1" i="1" dirty="0" smtClean="0"/>
              <a:t>CONVINCERVI</a:t>
            </a:r>
            <a:r>
              <a:rPr lang="en-GB" sz="2800" b="1" dirty="0" smtClean="0">
                <a:solidFill>
                  <a:srgbClr val="FF0000"/>
                </a:solidFill>
              </a:rPr>
              <a:t> CHE IL MONDO HA BISOGNO DELL’ </a:t>
            </a:r>
            <a:r>
              <a:rPr lang="en-GB" sz="2800" b="1" i="1" u="sng" dirty="0" smtClean="0"/>
              <a:t>IMPATTO</a:t>
            </a:r>
            <a:r>
              <a:rPr lang="en-GB" sz="2800" b="1" dirty="0" smtClean="0"/>
              <a:t>  DEL GENERE FEMMINILE</a:t>
            </a:r>
            <a:endParaRPr lang="en-GB" sz="2800" b="1" dirty="0"/>
          </a:p>
          <a:p>
            <a:endParaRPr lang="en-GB" sz="2800" b="1" dirty="0" smtClean="0"/>
          </a:p>
          <a:p>
            <a:endParaRPr lang="en-GB" sz="2800" b="1" dirty="0" smtClean="0"/>
          </a:p>
          <a:p>
            <a:r>
              <a:rPr lang="en-GB" sz="2800" b="1" dirty="0" smtClean="0">
                <a:solidFill>
                  <a:srgbClr val="FF0000"/>
                </a:solidFill>
              </a:rPr>
              <a:t>VOI SIETE </a:t>
            </a:r>
            <a:r>
              <a:rPr lang="en-GB" sz="2800" b="1" dirty="0" smtClean="0"/>
              <a:t>LA  NUOVA GENERAZIONE, SIETE IMPORTANTI </a:t>
            </a:r>
            <a:r>
              <a:rPr lang="en-GB" sz="2800" b="1" dirty="0" smtClean="0">
                <a:solidFill>
                  <a:srgbClr val="FF0000"/>
                </a:solidFill>
              </a:rPr>
              <a:t>PER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dirty="0" smtClean="0">
                <a:solidFill>
                  <a:srgbClr val="FF0000"/>
                </a:solidFill>
              </a:rPr>
              <a:t>UN NUOVO MONDO</a:t>
            </a:r>
            <a:endParaRPr lang="it-IT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26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42129" y="4970106"/>
            <a:ext cx="7272808" cy="190643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Rounded Rectangle 4"/>
          <p:cNvSpPr/>
          <p:nvPr/>
        </p:nvSpPr>
        <p:spPr>
          <a:xfrm>
            <a:off x="1142129" y="2692534"/>
            <a:ext cx="7272808" cy="227757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ounded Rectangle 5"/>
          <p:cNvSpPr/>
          <p:nvPr/>
        </p:nvSpPr>
        <p:spPr>
          <a:xfrm>
            <a:off x="1142129" y="1043893"/>
            <a:ext cx="7272808" cy="164864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ounded Rectangle 6"/>
          <p:cNvSpPr/>
          <p:nvPr/>
        </p:nvSpPr>
        <p:spPr>
          <a:xfrm>
            <a:off x="1304955" y="1043893"/>
            <a:ext cx="1639182" cy="576063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ounded Rectangle 7"/>
          <p:cNvSpPr/>
          <p:nvPr/>
        </p:nvSpPr>
        <p:spPr>
          <a:xfrm>
            <a:off x="4862883" y="1043893"/>
            <a:ext cx="1967878" cy="575375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Picture 7" descr="http://ftk-iapp.physics.auth.gr/Images/Uni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220" y="1106845"/>
            <a:ext cx="1270652" cy="127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ftk-iapp.physics.auth.gr/Images/Aut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062" y="5116577"/>
            <a:ext cx="1124967" cy="112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http://ftk-iapp.physics.auth.gr/Images/CAEN_logo_2011_ri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225" y="1358930"/>
            <a:ext cx="1224136" cy="101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ttp://ftk-iapp.physics.auth.gr/Images/CNR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203" y="2692535"/>
            <a:ext cx="169733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ftk-iapp.physics.auth.gr/Images/Prism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949" y="5116577"/>
            <a:ext cx="1302420" cy="132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101784" y="1810493"/>
            <a:ext cx="1063112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ITALIA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FRANCIA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SVIZZERA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GRECIA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580" y="3607531"/>
            <a:ext cx="1362575" cy="13625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47164" y="6151318"/>
            <a:ext cx="1466042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Universita</a:t>
            </a:r>
            <a:r>
              <a:rPr lang="en-GB" dirty="0" smtClean="0">
                <a:solidFill>
                  <a:schemeClr val="bg1"/>
                </a:solidFill>
              </a:rPr>
              <a:t>’ di </a:t>
            </a:r>
          </a:p>
          <a:p>
            <a:r>
              <a:rPr lang="en-GB" dirty="0" err="1" smtClean="0">
                <a:solidFill>
                  <a:schemeClr val="bg1"/>
                </a:solidFill>
              </a:rPr>
              <a:t>Salonicco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-18400" y="81063"/>
            <a:ext cx="8970143" cy="88235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GB" u="sng" dirty="0" smtClean="0">
                <a:solidFill>
                  <a:srgbClr val="FF0000"/>
                </a:solidFill>
              </a:rPr>
              <a:t>CHI SIAMO: un </a:t>
            </a:r>
            <a:r>
              <a:rPr lang="en-GB" u="sng" dirty="0" err="1" smtClean="0">
                <a:solidFill>
                  <a:srgbClr val="FF0000"/>
                </a:solidFill>
              </a:rPr>
              <a:t>progetto</a:t>
            </a:r>
            <a:r>
              <a:rPr lang="en-GB" u="sng" dirty="0" smtClean="0">
                <a:solidFill>
                  <a:srgbClr val="FF0000"/>
                </a:solidFill>
              </a:rPr>
              <a:t> </a:t>
            </a:r>
            <a:r>
              <a:rPr lang="en-GB" u="sng" dirty="0" err="1" smtClean="0">
                <a:solidFill>
                  <a:srgbClr val="FF0000"/>
                </a:solidFill>
              </a:rPr>
              <a:t>nato</a:t>
            </a:r>
            <a:r>
              <a:rPr lang="en-GB" u="sng" dirty="0" smtClean="0">
                <a:solidFill>
                  <a:srgbClr val="FF0000"/>
                </a:solidFill>
              </a:rPr>
              <a:t> per </a:t>
            </a:r>
            <a:r>
              <a:rPr lang="en-GB" u="sng" dirty="0" err="1" smtClean="0">
                <a:solidFill>
                  <a:srgbClr val="FF0000"/>
                </a:solidFill>
              </a:rPr>
              <a:t>allenare</a:t>
            </a:r>
            <a:r>
              <a:rPr lang="en-GB" u="sng" dirty="0" smtClean="0">
                <a:solidFill>
                  <a:srgbClr val="FF0000"/>
                </a:solidFill>
              </a:rPr>
              <a:t/>
            </a:r>
            <a:br>
              <a:rPr lang="en-GB" u="sng" dirty="0" smtClean="0">
                <a:solidFill>
                  <a:srgbClr val="FF0000"/>
                </a:solidFill>
              </a:rPr>
            </a:br>
            <a:r>
              <a:rPr lang="en-GB" u="sng" dirty="0" err="1" smtClean="0">
                <a:solidFill>
                  <a:srgbClr val="FF0000"/>
                </a:solidFill>
              </a:rPr>
              <a:t>ricercatori</a:t>
            </a:r>
            <a:r>
              <a:rPr lang="en-GB" u="sng" dirty="0" smtClean="0">
                <a:solidFill>
                  <a:srgbClr val="FF0000"/>
                </a:solidFill>
              </a:rPr>
              <a:t>/RICERCATRICI</a:t>
            </a:r>
            <a:endParaRPr lang="it-IT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48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762265" y="3101022"/>
            <a:ext cx="5381735" cy="37569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69" y="1236905"/>
            <a:ext cx="3071987" cy="415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701" y="104363"/>
            <a:ext cx="4392488" cy="29891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6" y="5360988"/>
            <a:ext cx="3734409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872" y="5305425"/>
            <a:ext cx="39909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364" y="3490913"/>
            <a:ext cx="46958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3190" y="126811"/>
            <a:ext cx="4472186" cy="138499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800" b="1" dirty="0" err="1" smtClean="0">
                <a:solidFill>
                  <a:srgbClr val="FF0000"/>
                </a:solidFill>
              </a:rPr>
              <a:t>Coordinatore</a:t>
            </a:r>
            <a:r>
              <a:rPr lang="en-GB" sz="2800" b="1" dirty="0" smtClean="0">
                <a:solidFill>
                  <a:srgbClr val="FF0000"/>
                </a:solidFill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</a:rPr>
              <a:t>internazionale</a:t>
            </a:r>
            <a:r>
              <a:rPr lang="en-GB" sz="2800" b="1" dirty="0" smtClean="0">
                <a:solidFill>
                  <a:srgbClr val="FF0000"/>
                </a:solidFill>
              </a:rPr>
              <a:t>:</a:t>
            </a:r>
            <a:endParaRPr lang="en-GB" sz="2800" b="1" dirty="0">
              <a:solidFill>
                <a:srgbClr val="FF0000"/>
              </a:solidFill>
            </a:endParaRPr>
          </a:p>
          <a:p>
            <a:r>
              <a:rPr lang="en-GB" sz="2800" b="1" dirty="0" err="1" smtClean="0">
                <a:solidFill>
                  <a:srgbClr val="FF0000"/>
                </a:solidFill>
              </a:rPr>
              <a:t>Dipartimento</a:t>
            </a:r>
            <a:r>
              <a:rPr lang="en-GB" sz="2800" b="1" dirty="0" smtClean="0">
                <a:solidFill>
                  <a:srgbClr val="FF0000"/>
                </a:solidFill>
              </a:rPr>
              <a:t> di </a:t>
            </a:r>
            <a:r>
              <a:rPr lang="en-GB" sz="2800" b="1" dirty="0" err="1" smtClean="0">
                <a:solidFill>
                  <a:srgbClr val="FF0000"/>
                </a:solidFill>
              </a:rPr>
              <a:t>Fisica</a:t>
            </a:r>
            <a:endParaRPr lang="en-GB" sz="2800" b="1" dirty="0" smtClean="0">
              <a:solidFill>
                <a:srgbClr val="FF0000"/>
              </a:solidFill>
            </a:endParaRPr>
          </a:p>
          <a:p>
            <a:r>
              <a:rPr lang="en-GB" sz="2800" dirty="0" smtClean="0"/>
              <a:t>UNIVERISITA’ di PISA </a:t>
            </a:r>
            <a:endParaRPr lang="it-IT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524623" y="3116217"/>
            <a:ext cx="3857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COSA FACCIAMO  NOI DI FTK OGGI</a:t>
            </a:r>
            <a:endParaRPr lang="it-IT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05084" y="1502678"/>
            <a:ext cx="3577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I</a:t>
            </a:r>
            <a:br>
              <a:rPr lang="en-GB" sz="2400" b="1" dirty="0" smtClean="0"/>
            </a:br>
            <a:r>
              <a:rPr lang="en-GB" sz="2400" b="1" dirty="0" smtClean="0"/>
              <a:t>E</a:t>
            </a:r>
            <a:br>
              <a:rPr lang="en-GB" sz="2400" b="1" dirty="0" smtClean="0"/>
            </a:br>
            <a:r>
              <a:rPr lang="en-GB" sz="2400" b="1" dirty="0" smtClean="0"/>
              <a:t>R</a:t>
            </a:r>
            <a:br>
              <a:rPr lang="en-GB" sz="2400" b="1" dirty="0" smtClean="0"/>
            </a:br>
            <a:r>
              <a:rPr lang="en-GB" sz="2400" b="1" dirty="0" smtClean="0"/>
              <a:t>I</a:t>
            </a:r>
            <a:endParaRPr lang="it-IT" sz="2400" b="1" dirty="0"/>
          </a:p>
        </p:txBody>
      </p:sp>
      <p:pic>
        <p:nvPicPr>
          <p:cNvPr id="15" name="Picture 3" descr="C:\Users\pcatls23\Downloads\IMG_20131014_14364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05084" y="5367635"/>
            <a:ext cx="1404156" cy="13538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168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88" y="19720"/>
            <a:ext cx="7689763" cy="2620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" y="4797152"/>
            <a:ext cx="7581044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675" y="5731718"/>
            <a:ext cx="9334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1988840"/>
            <a:ext cx="4389487" cy="315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2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5300"/>
            <a:ext cx="832485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00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2166"/>
            <a:ext cx="840105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38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367</Words>
  <Application>Microsoft Office PowerPoint</Application>
  <PresentationFormat>On-screen Show (4:3)</PresentationFormat>
  <Paragraphs>77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PERCHE’ OGGI SIAMO INSIEME</vt:lpstr>
      <vt:lpstr>PowerPoint Presentation</vt:lpstr>
      <vt:lpstr>PowerPoint Presentation</vt:lpstr>
      <vt:lpstr>CHI SIAMO: un progetto nato per allenare ricercatori/RICERCATRICI</vt:lpstr>
      <vt:lpstr>PowerPoint Presentation</vt:lpstr>
      <vt:lpstr>PowerPoint Presentation</vt:lpstr>
      <vt:lpstr>PowerPoint Presentation</vt:lpstr>
      <vt:lpstr>PowerPoint Presentation</vt:lpstr>
      <vt:lpstr>Le due ditte del progetto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 Giannetti</dc:creator>
  <cp:lastModifiedBy>Paola Giannetti</cp:lastModifiedBy>
  <cp:revision>26</cp:revision>
  <cp:lastPrinted>2016-02-29T09:31:15Z</cp:lastPrinted>
  <dcterms:created xsi:type="dcterms:W3CDTF">2016-02-28T14:48:22Z</dcterms:created>
  <dcterms:modified xsi:type="dcterms:W3CDTF">2016-03-01T15:10:26Z</dcterms:modified>
</cp:coreProperties>
</file>