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446" r:id="rId3"/>
    <p:sldId id="447" r:id="rId4"/>
    <p:sldId id="449" r:id="rId5"/>
    <p:sldId id="451" r:id="rId6"/>
    <p:sldId id="452" r:id="rId7"/>
    <p:sldId id="468" r:id="rId8"/>
    <p:sldId id="469" r:id="rId9"/>
    <p:sldId id="477" r:id="rId10"/>
    <p:sldId id="480" r:id="rId11"/>
    <p:sldId id="478" r:id="rId12"/>
    <p:sldId id="481" r:id="rId13"/>
    <p:sldId id="448" r:id="rId14"/>
    <p:sldId id="453" r:id="rId15"/>
    <p:sldId id="454" r:id="rId16"/>
    <p:sldId id="455" r:id="rId17"/>
    <p:sldId id="456" r:id="rId18"/>
    <p:sldId id="466" r:id="rId19"/>
    <p:sldId id="457" r:id="rId20"/>
    <p:sldId id="459" r:id="rId21"/>
    <p:sldId id="460" r:id="rId22"/>
    <p:sldId id="467" r:id="rId23"/>
    <p:sldId id="461" r:id="rId24"/>
    <p:sldId id="464" r:id="rId25"/>
    <p:sldId id="475" r:id="rId26"/>
    <p:sldId id="462" r:id="rId27"/>
    <p:sldId id="463" r:id="rId28"/>
    <p:sldId id="471" r:id="rId29"/>
    <p:sldId id="465" r:id="rId30"/>
    <p:sldId id="485" r:id="rId31"/>
    <p:sldId id="486" r:id="rId32"/>
    <p:sldId id="487" r:id="rId33"/>
    <p:sldId id="488" r:id="rId34"/>
    <p:sldId id="482" r:id="rId35"/>
    <p:sldId id="483" r:id="rId36"/>
    <p:sldId id="458" r:id="rId37"/>
    <p:sldId id="47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03790B-27DA-4293-8BC8-E563A436A07B}">
          <p14:sldIdLst>
            <p14:sldId id="256"/>
            <p14:sldId id="446"/>
            <p14:sldId id="447"/>
            <p14:sldId id="449"/>
            <p14:sldId id="451"/>
            <p14:sldId id="452"/>
            <p14:sldId id="468"/>
            <p14:sldId id="469"/>
            <p14:sldId id="477"/>
            <p14:sldId id="480"/>
            <p14:sldId id="478"/>
            <p14:sldId id="481"/>
            <p14:sldId id="448"/>
            <p14:sldId id="453"/>
            <p14:sldId id="454"/>
            <p14:sldId id="455"/>
            <p14:sldId id="456"/>
            <p14:sldId id="466"/>
            <p14:sldId id="457"/>
            <p14:sldId id="459"/>
            <p14:sldId id="460"/>
            <p14:sldId id="467"/>
            <p14:sldId id="461"/>
            <p14:sldId id="464"/>
            <p14:sldId id="475"/>
            <p14:sldId id="462"/>
            <p14:sldId id="463"/>
            <p14:sldId id="471"/>
            <p14:sldId id="465"/>
            <p14:sldId id="485"/>
            <p14:sldId id="486"/>
            <p14:sldId id="487"/>
            <p14:sldId id="488"/>
            <p14:sldId id="482"/>
            <p14:sldId id="483"/>
            <p14:sldId id="458"/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5437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3743" autoAdjust="0"/>
  </p:normalViewPr>
  <p:slideViewPr>
    <p:cSldViewPr>
      <p:cViewPr varScale="1">
        <p:scale>
          <a:sx n="110" d="100"/>
          <a:sy n="110" d="100"/>
        </p:scale>
        <p:origin x="16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2"/>
    </p:cViewPr>
  </p:sorterViewPr>
  <p:notesViewPr>
    <p:cSldViewPr>
      <p:cViewPr varScale="1">
        <p:scale>
          <a:sx n="89" d="100"/>
          <a:sy n="89" d="100"/>
        </p:scale>
        <p:origin x="3798" y="108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F09B-35BB-4180-835D-27B4BCE5AEBB}" type="datetimeFigureOut">
              <a:rPr lang="el-GR" smtClean="0"/>
              <a:pPr/>
              <a:t>1/3/2016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2E90E-D4BC-400C-895C-4F37B4F72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3392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D5233-3661-4CBF-925F-61D81825B7A8}" type="datetimeFigureOut">
              <a:rPr lang="el-GR" smtClean="0"/>
              <a:pPr/>
              <a:t>1/3/2016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5B18A-C26E-4165-8B9F-2967DD8888F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72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054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937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934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74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5178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6400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91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683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630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3428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 userDrawn="1"/>
        </p:nvSpPr>
        <p:spPr>
          <a:xfrm>
            <a:off x="0" y="3429000"/>
            <a:ext cx="9144000" cy="609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096000" cy="609600"/>
          </a:xfrm>
        </p:spPr>
        <p:txBody>
          <a:bodyPr anchor="ctr"/>
          <a:lstStyle>
            <a:lvl1pPr marL="0" indent="0" algn="l">
              <a:buNone/>
              <a:defRPr sz="2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Subtitle</a:t>
            </a:r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229600" cy="1470025"/>
          </a:xfrm>
        </p:spPr>
        <p:txBody>
          <a:bodyPr anchor="ctr">
            <a:normAutofit/>
          </a:bodyPr>
          <a:lstStyle>
            <a:lvl1pPr algn="ctr">
              <a:defRPr lang="en-US" sz="3600" u="none" cap="small" baseline="0" dirty="0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71500" y="3609020"/>
            <a:ext cx="270030" cy="27003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0" y="342900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atternMatchingBlackboar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57165" y="4086835"/>
            <a:ext cx="2827165" cy="2744014"/>
          </a:xfrm>
          <a:prstGeom prst="rect">
            <a:avLst/>
          </a:prstGeom>
        </p:spPr>
      </p:pic>
      <p:pic>
        <p:nvPicPr>
          <p:cNvPr id="17" name="Picture 16" descr="ATLASexperiment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681790" y="5724255"/>
            <a:ext cx="2655295" cy="1102621"/>
          </a:xfrm>
          <a:prstGeom prst="rect">
            <a:avLst/>
          </a:prstGeom>
        </p:spPr>
      </p:pic>
      <p:pic>
        <p:nvPicPr>
          <p:cNvPr id="12" name="Picture 11" descr="Logo_unipi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010" y="5649222"/>
            <a:ext cx="1331640" cy="1208777"/>
          </a:xfrm>
          <a:prstGeom prst="rect">
            <a:avLst/>
          </a:prstGeom>
        </p:spPr>
      </p:pic>
      <p:pic>
        <p:nvPicPr>
          <p:cNvPr id="13" name="Picture 12" descr="20140103114318!INFN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21650" y="5667168"/>
            <a:ext cx="1215135" cy="11908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548680"/>
            <a:ext cx="7772400" cy="547112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6595" y="1268760"/>
            <a:ext cx="7740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002270" y="65343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F9A61-EB25-4A3D-859B-444786636CD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93785"/>
            <a:ext cx="7772400" cy="820790"/>
          </a:xfrm>
          <a:solidFill>
            <a:schemeClr val="accent1"/>
          </a:solidFill>
        </p:spPr>
        <p:txBody>
          <a:bodyPr anchor="b" anchorCtr="0"/>
          <a:lstStyle>
            <a:lvl1pPr algn="l">
              <a:buNone/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570" y="2393885"/>
            <a:ext cx="7772400" cy="3536358"/>
          </a:xfrm>
          <a:solidFill>
            <a:schemeClr val="tx2">
              <a:lumMod val="75000"/>
            </a:schemeClr>
          </a:solidFill>
        </p:spPr>
        <p:txBody>
          <a:bodyPr anchor="t" anchorCtr="0"/>
          <a:lstStyle>
            <a:lvl1pPr marL="0" indent="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25" y="6527195"/>
            <a:ext cx="554781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028910" y="65742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F9A61-EB25-4A3D-859B-444786636CD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300"/>
        </a:spcBef>
        <a:spcAft>
          <a:spcPts val="300"/>
        </a:spcAft>
        <a:buClr>
          <a:schemeClr val="accent3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00"/>
        </a:spcBef>
        <a:spcAft>
          <a:spcPts val="300"/>
        </a:spcAft>
        <a:buClr>
          <a:schemeClr val="accent2">
            <a:lumMod val="75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40000"/>
            <a:lumOff val="60000"/>
          </a:schemeClr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60000"/>
            <a:lumOff val="40000"/>
          </a:schemeClr>
        </a:buClr>
        <a:buFontTx/>
        <a:buChar char="o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omputer" TargetMode="External"/><Relationship Id="rId2" Type="http://schemas.openxmlformats.org/officeDocument/2006/relationships/hyperlink" Target="https://it.wikipedia.org/wiki/Hardwar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t.wikipedia.org/wiki/CPU" TargetMode="External"/><Relationship Id="rId4" Type="http://schemas.openxmlformats.org/officeDocument/2006/relationships/hyperlink" Target="https://it.wikipedia.org/wiki/Personal_comput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Calliope-Louisa Sotiropoulou</a:t>
            </a:r>
            <a:endParaRPr lang="el-GR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86535" y="1558280"/>
            <a:ext cx="8229600" cy="520570"/>
          </a:xfrm>
          <a:prstGeom prst="rect">
            <a:avLst/>
          </a:prstGeom>
        </p:spPr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High Performance Computing:</a:t>
            </a:r>
            <a:b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Mio </a:t>
            </a:r>
            <a:r>
              <a:rPr lang="en-US" sz="3200" cap="small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Viaggio</a:t>
            </a:r>
            <a: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cap="small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Dalla</a:t>
            </a:r>
            <a: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cap="small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Fisica</a:t>
            </a:r>
            <a: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cap="small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32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cap="small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Elettronica</a:t>
            </a:r>
            <a:endParaRPr kumimoji="0" lang="el-GR" sz="3200" b="0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52057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PISA, 02/03/2016</a:t>
            </a:r>
            <a:endParaRPr lang="el-GR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059070"/>
            <a:ext cx="553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Marie Curie IAPP Fellow - University of Pisa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Ricercatrice</a:t>
            </a:r>
            <a:r>
              <a:rPr lang="en-US" dirty="0" smtClean="0"/>
              <a:t> di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20570" y="1417638"/>
            <a:ext cx="7772400" cy="4572000"/>
          </a:xfrm>
        </p:spPr>
        <p:txBody>
          <a:bodyPr/>
          <a:lstStyle/>
          <a:p>
            <a:r>
              <a:rPr lang="en-US" dirty="0" smtClean="0"/>
              <a:t>Ho </a:t>
            </a:r>
            <a:r>
              <a:rPr lang="en-US" dirty="0" err="1" smtClean="0"/>
              <a:t>partecipato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progetti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Europei</a:t>
            </a:r>
            <a:r>
              <a:rPr lang="en-US" dirty="0" smtClean="0"/>
              <a:t> e </a:t>
            </a:r>
            <a:r>
              <a:rPr lang="en-US" dirty="0" err="1" smtClean="0"/>
              <a:t>Nazionali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Per </a:t>
            </a:r>
            <a:r>
              <a:rPr lang="en-US" dirty="0" err="1" smtClean="0"/>
              <a:t>rinforzare</a:t>
            </a:r>
            <a:r>
              <a:rPr lang="en-US" dirty="0" smtClean="0"/>
              <a:t> la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nell</a:t>
            </a:r>
            <a:r>
              <a:rPr lang="en-US" dirty="0" smtClean="0"/>
              <a:t>’ area di </a:t>
            </a:r>
            <a:r>
              <a:rPr lang="en-US" dirty="0" err="1" smtClean="0"/>
              <a:t>Elettronica</a:t>
            </a:r>
            <a:r>
              <a:rPr lang="en-US" dirty="0" smtClean="0"/>
              <a:t> e </a:t>
            </a:r>
            <a:r>
              <a:rPr lang="en-US" dirty="0" err="1" smtClean="0"/>
              <a:t>Informatica</a:t>
            </a:r>
            <a:r>
              <a:rPr lang="en-US" dirty="0" smtClean="0"/>
              <a:t> (ICT) </a:t>
            </a:r>
            <a:r>
              <a:rPr lang="en-US" dirty="0" err="1" smtClean="0"/>
              <a:t>nella</a:t>
            </a:r>
            <a:r>
              <a:rPr lang="en-US" dirty="0" smtClean="0"/>
              <a:t> zona di Medio </a:t>
            </a:r>
            <a:r>
              <a:rPr lang="en-US" dirty="0" err="1" smtClean="0"/>
              <a:t>Oriente</a:t>
            </a:r>
            <a:r>
              <a:rPr lang="en-US" dirty="0" smtClean="0"/>
              <a:t> (</a:t>
            </a:r>
            <a:r>
              <a:rPr lang="en-US" dirty="0" err="1" smtClean="0"/>
              <a:t>Jordania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10</a:t>
            </a:fld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62" t="12273" r="6862" b="14968"/>
          <a:stretch/>
        </p:blipFill>
        <p:spPr>
          <a:xfrm>
            <a:off x="1286635" y="1973903"/>
            <a:ext cx="6930770" cy="373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521" y="3924055"/>
            <a:ext cx="4484449" cy="2520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8" y="5709318"/>
            <a:ext cx="23622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Ricercatrice</a:t>
            </a:r>
            <a:r>
              <a:rPr lang="en-US" dirty="0" smtClean="0"/>
              <a:t> di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20570" y="1417638"/>
            <a:ext cx="7772400" cy="457200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7" name="Picture 6" descr="PatternMatchingBlackboar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4115" y="1493785"/>
            <a:ext cx="2827165" cy="2744014"/>
          </a:xfrm>
          <a:prstGeom prst="rect">
            <a:avLst/>
          </a:prstGeom>
        </p:spPr>
      </p:pic>
      <p:pic>
        <p:nvPicPr>
          <p:cNvPr id="4098" name="Picture 2" descr="https://cds.cern.ch/record/1306149/files/atlas%281%29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80" y="1552899"/>
            <a:ext cx="4811573" cy="25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esign-guidelines.web.cern.ch/sites/design-guidelines.web.cern.ch/files/u6/CERN-logo_out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4369790"/>
            <a:ext cx="2160240" cy="21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56665" y="4335420"/>
            <a:ext cx="4085058" cy="1938894"/>
            <a:chOff x="1941182" y="4876589"/>
            <a:chExt cx="2546775" cy="1208778"/>
          </a:xfrm>
        </p:grpSpPr>
        <p:pic>
          <p:nvPicPr>
            <p:cNvPr id="10" name="Picture 9" descr="Logo_unip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1182" y="4876589"/>
              <a:ext cx="1331640" cy="1208777"/>
            </a:xfrm>
            <a:prstGeom prst="rect">
              <a:avLst/>
            </a:prstGeom>
          </p:spPr>
        </p:pic>
        <p:pic>
          <p:nvPicPr>
            <p:cNvPr id="11" name="Picture 10" descr="20140103114318!INFN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2822" y="4894535"/>
              <a:ext cx="1215135" cy="119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7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Ricercatrice</a:t>
            </a:r>
            <a:r>
              <a:rPr lang="en-US" dirty="0" smtClean="0"/>
              <a:t> di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20570" y="1417638"/>
            <a:ext cx="7772400" cy="4572000"/>
          </a:xfrm>
        </p:spPr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gruppo</a:t>
            </a:r>
            <a:r>
              <a:rPr lang="en-US" dirty="0" smtClean="0"/>
              <a:t> FTK Pisa, 3 </a:t>
            </a:r>
            <a:r>
              <a:rPr lang="en-US" dirty="0" err="1" smtClean="0"/>
              <a:t>anni</a:t>
            </a:r>
            <a:r>
              <a:rPr lang="en-US" dirty="0" smtClean="0"/>
              <a:t> fa!!! 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20468" r="4719" b="9314"/>
          <a:stretch/>
        </p:blipFill>
        <p:spPr>
          <a:xfrm>
            <a:off x="1245205" y="1974918"/>
            <a:ext cx="7110790" cy="43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smtClean="0"/>
              <a:t>Fa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98075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Il </a:t>
            </a:r>
            <a:r>
              <a:rPr lang="en-US" dirty="0" err="1" smtClean="0"/>
              <a:t>mio</a:t>
            </a:r>
            <a:r>
              <a:rPr lang="en-US" dirty="0" smtClean="0"/>
              <a:t> primo computer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avevo</a:t>
            </a:r>
            <a:r>
              <a:rPr lang="en-US" dirty="0" smtClean="0"/>
              <a:t> </a:t>
            </a:r>
            <a:r>
              <a:rPr lang="en-US" dirty="0" smtClean="0"/>
              <a:t>5 </a:t>
            </a:r>
            <a:r>
              <a:rPr lang="en-US" dirty="0" err="1" smtClean="0"/>
              <a:t>anni</a:t>
            </a:r>
            <a:r>
              <a:rPr lang="en-US" dirty="0" smtClean="0"/>
              <a:t>): </a:t>
            </a:r>
          </a:p>
          <a:p>
            <a:r>
              <a:rPr lang="en-US" dirty="0" smtClean="0"/>
              <a:t>ZX Spectrum+</a:t>
            </a:r>
          </a:p>
          <a:p>
            <a:pPr lvl="1"/>
            <a:r>
              <a:rPr lang="en-US" dirty="0" smtClean="0"/>
              <a:t>48kB di </a:t>
            </a:r>
            <a:r>
              <a:rPr lang="en-US" dirty="0" err="1" smtClean="0"/>
              <a:t>memoria</a:t>
            </a:r>
            <a:endParaRPr lang="en-US" dirty="0" smtClean="0"/>
          </a:p>
          <a:p>
            <a:pPr lvl="1"/>
            <a:r>
              <a:rPr lang="en-US" dirty="0" err="1" smtClean="0"/>
              <a:t>Processore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err="1" smtClean="0"/>
              <a:t>Zilog</a:t>
            </a:r>
            <a:r>
              <a:rPr lang="en-US" dirty="0" smtClean="0"/>
              <a:t> Z80 A </a:t>
            </a:r>
            <a:r>
              <a:rPr lang="en-US" b="1" dirty="0" smtClean="0">
                <a:solidFill>
                  <a:srgbClr val="FF0000"/>
                </a:solidFill>
              </a:rPr>
              <a:t>3.5MHz!</a:t>
            </a:r>
          </a:p>
          <a:p>
            <a:pPr lvl="1"/>
            <a:r>
              <a:rPr lang="en-US" dirty="0" err="1" smtClean="0"/>
              <a:t>Usava</a:t>
            </a:r>
            <a:r>
              <a:rPr lang="en-US" dirty="0" smtClean="0"/>
              <a:t> la TV per </a:t>
            </a:r>
            <a:r>
              <a:rPr lang="en-US" dirty="0" err="1" smtClean="0"/>
              <a:t>schermo</a:t>
            </a:r>
            <a:endParaRPr lang="en-US" dirty="0" smtClean="0"/>
          </a:p>
          <a:p>
            <a:pPr lvl="1"/>
            <a:r>
              <a:rPr lang="en-US" dirty="0" smtClean="0"/>
              <a:t>Lingua di </a:t>
            </a:r>
            <a:r>
              <a:rPr lang="en-US" dirty="0" err="1" smtClean="0"/>
              <a:t>Programmazione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BASIC</a:t>
            </a:r>
          </a:p>
          <a:p>
            <a:pPr lvl="1"/>
            <a:r>
              <a:rPr lang="en-US" dirty="0" err="1" smtClean="0">
                <a:sym typeface="Wingdings" panose="05000000000000000000" pitchFamily="2" charset="2"/>
              </a:rPr>
              <a:t>Usava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cassete</a:t>
            </a:r>
            <a:r>
              <a:rPr lang="en-US" dirty="0" smtClean="0">
                <a:sym typeface="Wingdings" panose="05000000000000000000" pitchFamily="2" charset="2"/>
              </a:rPr>
              <a:t> per </a:t>
            </a:r>
            <a:r>
              <a:rPr lang="en-US" dirty="0" err="1" smtClean="0">
                <a:sym typeface="Wingdings" panose="05000000000000000000" pitchFamily="2" charset="2"/>
              </a:rPr>
              <a:t>memoria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esterna</a:t>
            </a:r>
            <a:r>
              <a:rPr lang="en-US" dirty="0" smtClean="0"/>
              <a:t> </a:t>
            </a:r>
          </a:p>
          <a:p>
            <a:pPr lvl="1"/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"/>
          <a:stretch/>
        </p:blipFill>
        <p:spPr>
          <a:xfrm>
            <a:off x="4597133" y="1313765"/>
            <a:ext cx="4340352" cy="2340260"/>
          </a:xfrm>
          <a:prstGeom prst="rect">
            <a:avLst/>
          </a:prstGeom>
        </p:spPr>
      </p:pic>
      <p:pic>
        <p:nvPicPr>
          <p:cNvPr id="4098" name="Picture 2" descr="http://www.dataserve-retro.co.uk/contents/media/l_spectrum%20plus%20t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7958"/>
            <a:ext cx="2540187" cy="19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8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smtClean="0"/>
              <a:t>Fa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98075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Il </a:t>
            </a:r>
            <a:r>
              <a:rPr lang="en-US" dirty="0" err="1" smtClean="0"/>
              <a:t>mio</a:t>
            </a:r>
            <a:r>
              <a:rPr lang="en-US" dirty="0" smtClean="0"/>
              <a:t> primo computer: </a:t>
            </a:r>
          </a:p>
          <a:p>
            <a:r>
              <a:rPr lang="en-US" dirty="0" smtClean="0"/>
              <a:t>ZX Spectrum+</a:t>
            </a:r>
          </a:p>
          <a:p>
            <a:pPr lvl="1"/>
            <a:r>
              <a:rPr lang="en-US" dirty="0" smtClean="0"/>
              <a:t>48kB di </a:t>
            </a:r>
            <a:r>
              <a:rPr lang="en-US" dirty="0" err="1" smtClean="0"/>
              <a:t>memoria</a:t>
            </a:r>
            <a:endParaRPr lang="en-US" dirty="0" smtClean="0"/>
          </a:p>
          <a:p>
            <a:pPr lvl="1"/>
            <a:r>
              <a:rPr lang="en-US" dirty="0" err="1" smtClean="0"/>
              <a:t>Processore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err="1" smtClean="0"/>
              <a:t>Zilog</a:t>
            </a:r>
            <a:r>
              <a:rPr lang="en-US" dirty="0" smtClean="0"/>
              <a:t> Z80 A </a:t>
            </a:r>
            <a:r>
              <a:rPr lang="en-US" b="1" dirty="0" smtClean="0">
                <a:solidFill>
                  <a:srgbClr val="FF0000"/>
                </a:solidFill>
              </a:rPr>
              <a:t>3.5MHz!</a:t>
            </a:r>
          </a:p>
          <a:p>
            <a:pPr lvl="1"/>
            <a:r>
              <a:rPr lang="en-US" dirty="0" err="1" smtClean="0"/>
              <a:t>Usava</a:t>
            </a:r>
            <a:r>
              <a:rPr lang="en-US" dirty="0" smtClean="0"/>
              <a:t> la TV per </a:t>
            </a:r>
            <a:r>
              <a:rPr lang="en-US" dirty="0" err="1" smtClean="0"/>
              <a:t>schermo</a:t>
            </a:r>
            <a:endParaRPr lang="en-US" dirty="0" smtClean="0"/>
          </a:p>
          <a:p>
            <a:pPr lvl="1"/>
            <a:r>
              <a:rPr lang="en-US" dirty="0" smtClean="0"/>
              <a:t>Lingua di </a:t>
            </a:r>
            <a:r>
              <a:rPr lang="en-US" dirty="0" err="1" smtClean="0"/>
              <a:t>Programmazione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BASIC</a:t>
            </a:r>
          </a:p>
          <a:p>
            <a:pPr lvl="1"/>
            <a:r>
              <a:rPr lang="en-US" dirty="0" err="1" smtClean="0">
                <a:sym typeface="Wingdings" panose="05000000000000000000" pitchFamily="2" charset="2"/>
              </a:rPr>
              <a:t>Usava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Cassete</a:t>
            </a:r>
            <a:r>
              <a:rPr lang="en-US" dirty="0" smtClean="0">
                <a:sym typeface="Wingdings" panose="05000000000000000000" pitchFamily="2" charset="2"/>
              </a:rPr>
              <a:t> per </a:t>
            </a:r>
            <a:r>
              <a:rPr lang="en-US" dirty="0" err="1" smtClean="0">
                <a:sym typeface="Wingdings" panose="05000000000000000000" pitchFamily="2" charset="2"/>
              </a:rPr>
              <a:t>memoria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esterna</a:t>
            </a:r>
            <a:r>
              <a:rPr lang="en-US" dirty="0" smtClean="0"/>
              <a:t> </a:t>
            </a:r>
          </a:p>
          <a:p>
            <a:pPr lvl="1"/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"/>
          <a:stretch/>
        </p:blipFill>
        <p:spPr>
          <a:xfrm>
            <a:off x="4597133" y="1313765"/>
            <a:ext cx="4340352" cy="2340260"/>
          </a:xfrm>
          <a:prstGeom prst="rect">
            <a:avLst/>
          </a:prstGeom>
        </p:spPr>
      </p:pic>
      <p:pic>
        <p:nvPicPr>
          <p:cNvPr id="4098" name="Picture 2" descr="http://www.dataserve-retro.co.uk/contents/media/l_spectrum%20plus%20t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7958"/>
            <a:ext cx="2540187" cy="19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omputerdevices.it/images/stories/zx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6" y="1878301"/>
            <a:ext cx="5989505" cy="44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smtClean="0"/>
              <a:t>Fa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09355" y="1242265"/>
            <a:ext cx="4062645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Il </a:t>
            </a:r>
            <a:r>
              <a:rPr lang="en-US" sz="2000" dirty="0" err="1" smtClean="0"/>
              <a:t>mio</a:t>
            </a:r>
            <a:r>
              <a:rPr lang="en-US" sz="2000" dirty="0" smtClean="0"/>
              <a:t> primo computer (1986): </a:t>
            </a:r>
          </a:p>
          <a:p>
            <a:r>
              <a:rPr lang="en-US" sz="2000" dirty="0" smtClean="0"/>
              <a:t>ZX Spectrum+</a:t>
            </a:r>
          </a:p>
          <a:p>
            <a:pPr lvl="1"/>
            <a:r>
              <a:rPr lang="en-US" sz="1800" dirty="0" smtClean="0"/>
              <a:t>48kB di </a:t>
            </a:r>
            <a:r>
              <a:rPr lang="en-US" sz="1800" dirty="0" err="1" smtClean="0"/>
              <a:t>memoria</a:t>
            </a:r>
            <a:endParaRPr lang="en-US" sz="1800" dirty="0" smtClean="0"/>
          </a:p>
          <a:p>
            <a:pPr lvl="1"/>
            <a:r>
              <a:rPr lang="en-US" sz="1800" dirty="0" err="1" smtClean="0"/>
              <a:t>Processore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err="1" smtClean="0"/>
              <a:t>Zilog</a:t>
            </a:r>
            <a:r>
              <a:rPr lang="en-US" sz="1800" dirty="0" smtClean="0"/>
              <a:t> Z80 A </a:t>
            </a:r>
            <a:r>
              <a:rPr lang="en-US" sz="1800" b="1" dirty="0" smtClean="0">
                <a:solidFill>
                  <a:srgbClr val="FF0000"/>
                </a:solidFill>
              </a:rPr>
              <a:t>3.5MHz!</a:t>
            </a:r>
          </a:p>
          <a:p>
            <a:pPr lvl="1"/>
            <a:r>
              <a:rPr lang="en-US" sz="1800" dirty="0" err="1" smtClean="0"/>
              <a:t>Usava</a:t>
            </a:r>
            <a:r>
              <a:rPr lang="en-US" sz="1800" dirty="0" smtClean="0"/>
              <a:t> la TV per </a:t>
            </a:r>
            <a:r>
              <a:rPr lang="en-US" sz="1800" dirty="0" err="1" smtClean="0"/>
              <a:t>schermo</a:t>
            </a:r>
            <a:endParaRPr lang="en-US" sz="1800" dirty="0" smtClean="0"/>
          </a:p>
          <a:p>
            <a:pPr lvl="1"/>
            <a:r>
              <a:rPr lang="en-US" sz="1800" dirty="0" smtClean="0"/>
              <a:t>Lingua di </a:t>
            </a:r>
            <a:r>
              <a:rPr lang="en-US" sz="1800" dirty="0" err="1" smtClean="0"/>
              <a:t>Programmazione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 BASIC</a:t>
            </a:r>
          </a:p>
          <a:p>
            <a:pPr lvl="1"/>
            <a:r>
              <a:rPr lang="en-US" sz="1800" dirty="0" err="1" smtClean="0">
                <a:sym typeface="Wingdings" panose="05000000000000000000" pitchFamily="2" charset="2"/>
              </a:rPr>
              <a:t>Usava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Cassete</a:t>
            </a:r>
            <a:r>
              <a:rPr lang="en-US" sz="1800" dirty="0" smtClean="0">
                <a:sym typeface="Wingdings" panose="05000000000000000000" pitchFamily="2" charset="2"/>
              </a:rPr>
              <a:t> per </a:t>
            </a:r>
            <a:r>
              <a:rPr lang="en-US" sz="1800" dirty="0" err="1" smtClean="0">
                <a:sym typeface="Wingdings" panose="05000000000000000000" pitchFamily="2" charset="2"/>
              </a:rPr>
              <a:t>memoria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esterna</a:t>
            </a:r>
            <a:r>
              <a:rPr lang="en-US" sz="1800" dirty="0" smtClean="0"/>
              <a:t> </a:t>
            </a:r>
          </a:p>
          <a:p>
            <a:pPr lvl="1"/>
            <a:endParaRPr lang="el-GR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"/>
          <a:stretch/>
        </p:blipFill>
        <p:spPr>
          <a:xfrm>
            <a:off x="1090318" y="4920468"/>
            <a:ext cx="3076637" cy="1658882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4121950" y="1242265"/>
            <a:ext cx="4969895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60000"/>
                  <a:lumOff val="40000"/>
                </a:schemeClr>
              </a:buClr>
              <a:buFontTx/>
              <a:buChar char="o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2000" dirty="0" smtClean="0"/>
              <a:t>Il </a:t>
            </a:r>
            <a:r>
              <a:rPr lang="en-US" sz="2000" dirty="0" err="1" smtClean="0"/>
              <a:t>mio</a:t>
            </a:r>
            <a:r>
              <a:rPr lang="en-US" sz="2000" dirty="0" smtClean="0"/>
              <a:t> </a:t>
            </a:r>
            <a:r>
              <a:rPr lang="en-US" sz="2000" dirty="0" err="1" smtClean="0"/>
              <a:t>cellulare</a:t>
            </a:r>
            <a:r>
              <a:rPr lang="en-US" sz="2000" dirty="0" smtClean="0"/>
              <a:t> (2016): </a:t>
            </a:r>
          </a:p>
          <a:p>
            <a:r>
              <a:rPr lang="en-US" sz="2000" dirty="0" smtClean="0"/>
              <a:t>Samsung Galaxy Note 4</a:t>
            </a:r>
          </a:p>
          <a:p>
            <a:pPr lvl="1"/>
            <a:r>
              <a:rPr lang="en-US" sz="1800" dirty="0" smtClean="0"/>
              <a:t>3GB di </a:t>
            </a:r>
            <a:r>
              <a:rPr lang="en-US" sz="1800" dirty="0" err="1" smtClean="0"/>
              <a:t>memoria</a:t>
            </a:r>
            <a:r>
              <a:rPr lang="en-US" sz="1800" dirty="0" smtClean="0"/>
              <a:t> RAM – 32GB per </a:t>
            </a:r>
            <a:r>
              <a:rPr lang="en-US" sz="1800" dirty="0" err="1" smtClean="0"/>
              <a:t>salvare</a:t>
            </a:r>
            <a:r>
              <a:rPr lang="en-US" sz="1800" dirty="0" smtClean="0"/>
              <a:t> </a:t>
            </a:r>
            <a:r>
              <a:rPr lang="en-US" sz="1800" dirty="0" err="1" smtClean="0"/>
              <a:t>dati</a:t>
            </a:r>
            <a:endParaRPr lang="en-US" sz="1800" dirty="0" smtClean="0"/>
          </a:p>
          <a:p>
            <a:pPr lvl="1"/>
            <a:r>
              <a:rPr lang="en-US" sz="1800" dirty="0" err="1" smtClean="0"/>
              <a:t>Processore</a:t>
            </a:r>
            <a:r>
              <a:rPr lang="en-US" sz="1800" dirty="0" smtClean="0"/>
              <a:t>: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>
                <a:solidFill>
                  <a:srgbClr val="FF0000"/>
                </a:solidFill>
              </a:rPr>
              <a:t>Quad-core 1.3 GHz </a:t>
            </a:r>
            <a:r>
              <a:rPr lang="en-US" sz="1800" dirty="0"/>
              <a:t>Cortex-A53 &amp; </a:t>
            </a:r>
            <a:r>
              <a:rPr lang="en-US" sz="1800" b="1" dirty="0">
                <a:solidFill>
                  <a:srgbClr val="FF0000"/>
                </a:solidFill>
              </a:rPr>
              <a:t>Quad-core 1.9 GHz </a:t>
            </a:r>
            <a:r>
              <a:rPr lang="en-US" sz="1800" dirty="0"/>
              <a:t>Cortex-A57 (</a:t>
            </a:r>
            <a:r>
              <a:rPr lang="en-US" sz="1800" dirty="0" err="1"/>
              <a:t>Exynos</a:t>
            </a:r>
            <a:r>
              <a:rPr lang="en-US" sz="1800" dirty="0"/>
              <a:t> 5433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Super AMOLED capacitive touchscreen, 16M </a:t>
            </a:r>
            <a:r>
              <a:rPr lang="en-US" sz="1800" dirty="0" err="1" smtClean="0"/>
              <a:t>colori</a:t>
            </a:r>
            <a:endParaRPr lang="en-US" sz="1800" dirty="0" smtClean="0"/>
          </a:p>
          <a:p>
            <a:pPr lvl="1"/>
            <a:r>
              <a:rPr lang="en-US" sz="1800" dirty="0" smtClean="0"/>
              <a:t>Android OS, Lollipop 5.1.1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MicroSD </a:t>
            </a:r>
            <a:r>
              <a:rPr lang="en-US" sz="1800" dirty="0" err="1" smtClean="0">
                <a:sym typeface="Wingdings" panose="05000000000000000000" pitchFamily="2" charset="2"/>
              </a:rPr>
              <a:t>fino</a:t>
            </a:r>
            <a:r>
              <a:rPr lang="en-US" sz="1800" dirty="0" smtClean="0">
                <a:sym typeface="Wingdings" panose="05000000000000000000" pitchFamily="2" charset="2"/>
              </a:rPr>
              <a:t> a 128GB (</a:t>
            </a:r>
            <a:r>
              <a:rPr lang="en-US" sz="1800" dirty="0" err="1" smtClean="0">
                <a:sym typeface="Wingdings" panose="05000000000000000000" pitchFamily="2" charset="2"/>
              </a:rPr>
              <a:t>nel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mio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uso</a:t>
            </a:r>
            <a:r>
              <a:rPr lang="en-US" sz="1800" dirty="0" smtClean="0">
                <a:sym typeface="Wingdings" panose="05000000000000000000" pitchFamily="2" charset="2"/>
              </a:rPr>
              <a:t> 64GB)</a:t>
            </a:r>
            <a:endParaRPr lang="en-US" sz="1800" dirty="0" smtClean="0"/>
          </a:p>
          <a:p>
            <a:pPr lvl="1"/>
            <a:endParaRPr lang="el-GR" sz="1800" dirty="0"/>
          </a:p>
        </p:txBody>
      </p:sp>
      <p:pic>
        <p:nvPicPr>
          <p:cNvPr id="5122" name="Picture 2" descr="https://i.ytimg.com/vi/Tv7C4e8thv0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55" y="5229200"/>
            <a:ext cx="2011680" cy="11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(La </a:t>
            </a:r>
            <a:r>
              <a:rPr lang="en-US" dirty="0" err="1" smtClean="0"/>
              <a:t>Legge</a:t>
            </a:r>
            <a:r>
              <a:rPr lang="en-US" dirty="0" smtClean="0"/>
              <a:t> Di Moore!)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La complessità di un microcircuito, misurata ad esempio tramite il numero di transistori per chip, raddoppia ogni 18 </a:t>
            </a:r>
            <a:r>
              <a:rPr lang="it-IT" b="1" i="1" dirty="0" smtClean="0">
                <a:solidFill>
                  <a:srgbClr val="FF0000"/>
                </a:solidFill>
              </a:rPr>
              <a:t>mesi</a:t>
            </a:r>
            <a:endParaRPr lang="el-GR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13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(La </a:t>
            </a:r>
            <a:r>
              <a:rPr lang="en-US" dirty="0" err="1" smtClean="0"/>
              <a:t>Legge</a:t>
            </a:r>
            <a:r>
              <a:rPr lang="en-US" dirty="0" smtClean="0"/>
              <a:t> Di Moore!)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La complessità di un microcircuito, misurata ad esempio tramite il numero di transistori per chip, raddoppia ogni 18 </a:t>
            </a:r>
            <a:r>
              <a:rPr lang="it-IT" b="1" i="1" dirty="0" smtClean="0">
                <a:solidFill>
                  <a:srgbClr val="FF0000"/>
                </a:solidFill>
              </a:rPr>
              <a:t>mesi</a:t>
            </a:r>
            <a:endParaRPr lang="el-GR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" y="638690"/>
            <a:ext cx="8556879" cy="57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(La </a:t>
            </a:r>
            <a:r>
              <a:rPr lang="en-US" dirty="0" err="1"/>
              <a:t>Legge</a:t>
            </a:r>
            <a:r>
              <a:rPr lang="en-US" dirty="0"/>
              <a:t> Di Moore!)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342568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 </a:t>
            </a:r>
            <a:r>
              <a:rPr lang="en-US" sz="2000" dirty="0" err="1" smtClean="0"/>
              <a:t>nuovi</a:t>
            </a:r>
            <a:r>
              <a:rPr lang="en-US" sz="2000" dirty="0" smtClean="0"/>
              <a:t> </a:t>
            </a:r>
            <a:r>
              <a:rPr lang="en-US" sz="2000" dirty="0" err="1" smtClean="0"/>
              <a:t>processori</a:t>
            </a:r>
            <a:r>
              <a:rPr lang="en-US" sz="2000" dirty="0" smtClean="0"/>
              <a:t> </a:t>
            </a:r>
            <a:r>
              <a:rPr lang="en-US" sz="2000" dirty="0" err="1" smtClean="0"/>
              <a:t>sono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piu</a:t>
            </a:r>
            <a:r>
              <a:rPr lang="en-US" sz="2000" dirty="0" smtClean="0"/>
              <a:t>’ </a:t>
            </a:r>
            <a:r>
              <a:rPr lang="en-US" sz="2000" dirty="0" err="1" smtClean="0"/>
              <a:t>potenti</a:t>
            </a:r>
            <a:r>
              <a:rPr lang="en-US" sz="2000" dirty="0" smtClean="0"/>
              <a:t> e </a:t>
            </a:r>
            <a:r>
              <a:rPr lang="en-US" sz="2000" dirty="0" err="1" smtClean="0"/>
              <a:t>veloci</a:t>
            </a:r>
            <a:r>
              <a:rPr lang="en-US" sz="2000" dirty="0" smtClean="0"/>
              <a:t> ma </a:t>
            </a:r>
            <a:r>
              <a:rPr lang="en-US" sz="2000" dirty="0" err="1" smtClean="0"/>
              <a:t>usano</a:t>
            </a:r>
            <a:r>
              <a:rPr lang="en-US" sz="2000" dirty="0"/>
              <a:t> </a:t>
            </a:r>
            <a:r>
              <a:rPr lang="en-US" sz="2000" dirty="0" err="1" smtClean="0"/>
              <a:t>sempre</a:t>
            </a:r>
            <a:r>
              <a:rPr lang="en-US" sz="2000" dirty="0" smtClean="0"/>
              <a:t> </a:t>
            </a:r>
            <a:r>
              <a:rPr lang="en-US" sz="2000" dirty="0" err="1" smtClean="0"/>
              <a:t>piu</a:t>
            </a:r>
            <a:r>
              <a:rPr lang="en-US" sz="2000" dirty="0" smtClean="0"/>
              <a:t>’ </a:t>
            </a:r>
            <a:r>
              <a:rPr lang="en-US" sz="2000" dirty="0" err="1" smtClean="0"/>
              <a:t>energia</a:t>
            </a:r>
            <a:r>
              <a:rPr lang="en-US" sz="2000" dirty="0" smtClean="0"/>
              <a:t>!</a:t>
            </a:r>
          </a:p>
          <a:p>
            <a:endParaRPr lang="en-US" sz="2000" dirty="0"/>
          </a:p>
          <a:p>
            <a:r>
              <a:rPr lang="en-US" sz="2000" dirty="0" smtClean="0"/>
              <a:t>In </a:t>
            </a:r>
            <a:r>
              <a:rPr lang="en-US" sz="2000" dirty="0" err="1" smtClean="0"/>
              <a:t>contrario</a:t>
            </a:r>
            <a:r>
              <a:rPr lang="en-US" sz="2000" dirty="0" smtClean="0"/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il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cervello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e’ la </a:t>
            </a:r>
            <a:r>
              <a:rPr lang="en-US" sz="2000" b="1" dirty="0" err="1" smtClean="0">
                <a:solidFill>
                  <a:srgbClr val="C00000"/>
                </a:solidFill>
              </a:rPr>
              <a:t>macchina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piu</a:t>
            </a:r>
            <a:r>
              <a:rPr lang="en-US" sz="2000" b="1" dirty="0" smtClean="0">
                <a:solidFill>
                  <a:srgbClr val="C00000"/>
                </a:solidFill>
              </a:rPr>
              <a:t>’ </a:t>
            </a:r>
            <a:r>
              <a:rPr lang="en-US" sz="2000" b="1" dirty="0" err="1" smtClean="0">
                <a:solidFill>
                  <a:srgbClr val="C00000"/>
                </a:solidFill>
              </a:rPr>
              <a:t>efficiente</a:t>
            </a:r>
            <a:r>
              <a:rPr lang="en-US" sz="2000" b="1" dirty="0" smtClean="0">
                <a:solidFill>
                  <a:srgbClr val="C00000"/>
                </a:solidFill>
              </a:rPr>
              <a:t> dal </a:t>
            </a:r>
            <a:r>
              <a:rPr lang="en-US" sz="2000" b="1" dirty="0" err="1" smtClean="0">
                <a:solidFill>
                  <a:srgbClr val="C00000"/>
                </a:solidFill>
              </a:rPr>
              <a:t>punto</a:t>
            </a:r>
            <a:r>
              <a:rPr lang="en-US" sz="2000" b="1" dirty="0" smtClean="0">
                <a:solidFill>
                  <a:srgbClr val="C00000"/>
                </a:solidFill>
              </a:rPr>
              <a:t> di vista del </a:t>
            </a:r>
            <a:r>
              <a:rPr lang="en-US" sz="2000" b="1" dirty="0" err="1" smtClean="0">
                <a:solidFill>
                  <a:srgbClr val="C00000"/>
                </a:solidFill>
              </a:rPr>
              <a:t>consumo</a:t>
            </a:r>
            <a:r>
              <a:rPr lang="en-US" sz="2000" b="1" dirty="0" smtClean="0">
                <a:solidFill>
                  <a:srgbClr val="C00000"/>
                </a:solidFill>
              </a:rPr>
              <a:t> di </a:t>
            </a:r>
            <a:r>
              <a:rPr lang="en-US" sz="2000" b="1" dirty="0" err="1" smtClean="0">
                <a:solidFill>
                  <a:srgbClr val="C00000"/>
                </a:solidFill>
              </a:rPr>
              <a:t>energia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0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325297"/>
              </p:ext>
            </p:extLst>
          </p:nvPr>
        </p:nvGraphicFramePr>
        <p:xfrm>
          <a:off x="4391983" y="1808820"/>
          <a:ext cx="4275472" cy="4070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Visio" r:id="rId3" imgW="2544924" imgH="2423160" progId="Visio.Drawing.15">
                  <p:embed/>
                </p:oleObj>
              </mc:Choice>
              <mc:Fallback>
                <p:oleObj name="Visio" r:id="rId3" imgW="2544924" imgH="242316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983" y="1808820"/>
                        <a:ext cx="4275472" cy="40709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2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(La </a:t>
            </a:r>
            <a:r>
              <a:rPr lang="en-US" dirty="0" err="1"/>
              <a:t>Legge</a:t>
            </a:r>
            <a:r>
              <a:rPr lang="en-US" dirty="0"/>
              <a:t> Di Moore!)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Non solo per </a:t>
            </a:r>
            <a:r>
              <a:rPr lang="en-US" dirty="0" err="1" smtClean="0"/>
              <a:t>processori</a:t>
            </a:r>
            <a:r>
              <a:rPr lang="en-US" dirty="0" smtClean="0"/>
              <a:t> e transistors:</a:t>
            </a:r>
          </a:p>
          <a:p>
            <a:pPr lvl="1"/>
            <a:r>
              <a:rPr lang="en-US" dirty="0" err="1" smtClean="0"/>
              <a:t>Camere</a:t>
            </a:r>
            <a:r>
              <a:rPr lang="en-US" dirty="0" smtClean="0"/>
              <a:t> e </a:t>
            </a:r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 err="1" smtClean="0"/>
              <a:t>digitali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7172" name="Picture 4" descr="http://electronics-eetimes.com/images/01-edit-photos-uploads/2015/2015-02-february/news-cmos-sensor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55" y="2348880"/>
            <a:ext cx="6428689" cy="35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Il </a:t>
            </a:r>
            <a:r>
              <a:rPr lang="en-US" sz="2700" dirty="0" err="1" smtClean="0"/>
              <a:t>mio</a:t>
            </a:r>
            <a:r>
              <a:rPr lang="en-US" sz="2700" dirty="0" smtClean="0"/>
              <a:t> “background”:</a:t>
            </a:r>
            <a:br>
              <a:rPr lang="en-US" sz="2700" dirty="0" smtClean="0"/>
            </a:br>
            <a:r>
              <a:rPr lang="en-US" dirty="0" smtClean="0"/>
              <a:t>Una </a:t>
            </a:r>
            <a:r>
              <a:rPr lang="en-US" dirty="0" err="1" smtClean="0"/>
              <a:t>Greca</a:t>
            </a:r>
            <a:r>
              <a:rPr lang="en-US" dirty="0" smtClean="0"/>
              <a:t> A Pisa</a:t>
            </a:r>
            <a:endParaRPr lang="el-G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Sono</a:t>
            </a:r>
            <a:r>
              <a:rPr lang="en-US" dirty="0" smtClean="0"/>
              <a:t> di </a:t>
            </a:r>
            <a:r>
              <a:rPr lang="en-US" dirty="0" err="1" smtClean="0"/>
              <a:t>Salonicco</a:t>
            </a:r>
            <a:r>
              <a:rPr lang="en-US" dirty="0" smtClean="0"/>
              <a:t>, </a:t>
            </a:r>
            <a:r>
              <a:rPr lang="en-US" dirty="0" err="1" smtClean="0"/>
              <a:t>Grecia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3" t="12085" r="-250" b="9501"/>
          <a:stretch/>
        </p:blipFill>
        <p:spPr>
          <a:xfrm>
            <a:off x="5041396" y="1493785"/>
            <a:ext cx="3645404" cy="3124632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3324516">
            <a:off x="5022756" y="1541054"/>
            <a:ext cx="296823" cy="2344353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08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(La </a:t>
            </a:r>
            <a:r>
              <a:rPr lang="en-US" dirty="0" err="1"/>
              <a:t>Legge</a:t>
            </a:r>
            <a:r>
              <a:rPr lang="en-US" dirty="0"/>
              <a:t> Di Moore!)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Non solo per </a:t>
            </a:r>
            <a:r>
              <a:rPr lang="en-US" dirty="0" err="1" smtClean="0"/>
              <a:t>processori</a:t>
            </a:r>
            <a:r>
              <a:rPr lang="en-US" dirty="0" smtClean="0"/>
              <a:t> e transistors</a:t>
            </a:r>
          </a:p>
          <a:p>
            <a:pPr lvl="1"/>
            <a:r>
              <a:rPr lang="en-US" dirty="0" err="1" smtClean="0"/>
              <a:t>Memorie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7170" name="Picture 2" descr="https://media.licdn.com/mpr/mpr/p/8/005/061/04d/3a7bb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05" y="2297629"/>
            <a:ext cx="517207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mondo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“Big Data”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21</a:t>
            </a:fld>
            <a:endParaRPr lang="el-GR" dirty="0"/>
          </a:p>
        </p:txBody>
      </p:sp>
      <p:pic>
        <p:nvPicPr>
          <p:cNvPr id="9220" name="Picture 4" descr="http://www.eazystock.com/wp-content/uploads/2015/09/Big-Data-Blog-Header-Ima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8" y="1405483"/>
            <a:ext cx="8083296" cy="39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881590" y="5473715"/>
            <a:ext cx="7772400" cy="92561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60000"/>
                  <a:lumOff val="40000"/>
                </a:schemeClr>
              </a:buClr>
              <a:buFontTx/>
              <a:buChar char="o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Enormi</a:t>
            </a:r>
            <a:r>
              <a:rPr lang="en-US" dirty="0" smtClean="0"/>
              <a:t> </a:t>
            </a:r>
            <a:r>
              <a:rPr lang="en-US" dirty="0" err="1" smtClean="0"/>
              <a:t>quantita</a:t>
            </a:r>
            <a:r>
              <a:rPr lang="en-US" dirty="0" smtClean="0"/>
              <a:t>’ </a:t>
            </a:r>
            <a:r>
              <a:rPr lang="en-US" dirty="0" smtClean="0"/>
              <a:t>di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vengono</a:t>
            </a:r>
            <a:r>
              <a:rPr lang="en-US" dirty="0" smtClean="0"/>
              <a:t> </a:t>
            </a:r>
            <a:r>
              <a:rPr lang="en-US" dirty="0" err="1" smtClean="0"/>
              <a:t>prodotti</a:t>
            </a:r>
            <a:r>
              <a:rPr lang="en-US" dirty="0" smtClean="0"/>
              <a:t> e </a:t>
            </a:r>
            <a:r>
              <a:rPr lang="en-US" dirty="0" err="1" smtClean="0"/>
              <a:t>devono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processati</a:t>
            </a:r>
            <a:r>
              <a:rPr lang="en-US" dirty="0" smtClean="0"/>
              <a:t> in un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efficiente</a:t>
            </a:r>
            <a:r>
              <a:rPr lang="en-US" dirty="0" smtClean="0"/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mondo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“Big Data”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quantita</a:t>
            </a:r>
            <a:r>
              <a:rPr lang="en-US" dirty="0" smtClean="0"/>
              <a:t>’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cresce</a:t>
            </a:r>
            <a:r>
              <a:rPr lang="en-US" dirty="0" smtClean="0"/>
              <a:t> </a:t>
            </a:r>
            <a:r>
              <a:rPr lang="en-US" dirty="0" smtClean="0"/>
              <a:t>con </a:t>
            </a:r>
            <a:r>
              <a:rPr lang="en-US" dirty="0" err="1" smtClean="0"/>
              <a:t>velocita</a:t>
            </a:r>
            <a:r>
              <a:rPr lang="en-US" dirty="0" smtClean="0"/>
              <a:t>’</a:t>
            </a:r>
            <a:r>
              <a:rPr lang="en-US" dirty="0" smtClean="0"/>
              <a:t> </a:t>
            </a:r>
            <a:r>
              <a:rPr lang="en-US" dirty="0" err="1" smtClean="0"/>
              <a:t>piu</a:t>
            </a:r>
            <a:r>
              <a:rPr lang="en-US" dirty="0" smtClean="0"/>
              <a:t>’ </a:t>
            </a:r>
            <a:r>
              <a:rPr lang="en-US" dirty="0" err="1" smtClean="0"/>
              <a:t>elevata</a:t>
            </a:r>
            <a:r>
              <a:rPr lang="en-US" dirty="0" smtClean="0"/>
              <a:t> </a:t>
            </a:r>
            <a:r>
              <a:rPr lang="en-US" dirty="0" err="1" smtClean="0"/>
              <a:t>rispetto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potenza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computers</a:t>
            </a:r>
          </a:p>
          <a:p>
            <a:r>
              <a:rPr lang="en-US" dirty="0" err="1" smtClean="0"/>
              <a:t>C’e</a:t>
            </a:r>
            <a:r>
              <a:rPr lang="en-US" dirty="0" smtClean="0"/>
              <a:t>’ </a:t>
            </a:r>
            <a:r>
              <a:rPr lang="en-US" dirty="0" err="1" smtClean="0"/>
              <a:t>bisogno</a:t>
            </a:r>
            <a:r>
              <a:rPr lang="en-US" dirty="0" smtClean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trovare</a:t>
            </a:r>
            <a:r>
              <a:rPr lang="en-US" dirty="0" smtClean="0"/>
              <a:t> un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piu</a:t>
            </a:r>
            <a:r>
              <a:rPr lang="en-US" dirty="0" smtClean="0"/>
              <a:t>’ </a:t>
            </a:r>
            <a:r>
              <a:rPr lang="en-US" dirty="0" err="1" smtClean="0"/>
              <a:t>efficiente</a:t>
            </a:r>
            <a:r>
              <a:rPr lang="en-US" dirty="0" smtClean="0"/>
              <a:t> per </a:t>
            </a:r>
            <a:r>
              <a:rPr lang="en-US" dirty="0" err="1" smtClean="0"/>
              <a:t>implementare</a:t>
            </a:r>
            <a:r>
              <a:rPr lang="en-US" dirty="0" smtClean="0"/>
              <a:t> </a:t>
            </a:r>
            <a:r>
              <a:rPr lang="en-US" dirty="0" smtClean="0"/>
              <a:t>l’ </a:t>
            </a:r>
            <a:r>
              <a:rPr lang="en-US" dirty="0" err="1" smtClean="0"/>
              <a:t>elaborazione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6" name="image20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5" y="3225647"/>
            <a:ext cx="5394960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Performance Computing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chemeClr val="accent3"/>
                </a:solidFill>
              </a:rPr>
              <a:t>Calcolo</a:t>
            </a:r>
            <a:r>
              <a:rPr lang="en-US" i="1" dirty="0" smtClean="0">
                <a:solidFill>
                  <a:schemeClr val="accent3"/>
                </a:solidFill>
              </a:rPr>
              <a:t> ad elevate </a:t>
            </a:r>
            <a:r>
              <a:rPr lang="en-US" i="1" dirty="0" err="1" smtClean="0">
                <a:solidFill>
                  <a:schemeClr val="accent3"/>
                </a:solidFill>
              </a:rPr>
              <a:t>prestazioni</a:t>
            </a:r>
            <a:r>
              <a:rPr lang="en-US" i="1" dirty="0" smtClean="0">
                <a:solidFill>
                  <a:schemeClr val="accent3"/>
                </a:solidFill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E’ </a:t>
            </a:r>
            <a:r>
              <a:rPr lang="en-US" dirty="0" err="1" smtClean="0"/>
              <a:t>realizzato</a:t>
            </a:r>
            <a:r>
              <a:rPr lang="en-US" dirty="0"/>
              <a:t> </a:t>
            </a:r>
            <a:r>
              <a:rPr lang="en-US" dirty="0" err="1" smtClean="0"/>
              <a:t>usando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cluster (un gruppo) di </a:t>
            </a:r>
            <a:r>
              <a:rPr lang="it-IT" b="1" dirty="0" smtClean="0">
                <a:solidFill>
                  <a:srgbClr val="FF0000"/>
                </a:solidFill>
              </a:rPr>
              <a:t>computer </a:t>
            </a:r>
            <a:r>
              <a:rPr lang="it-IT" dirty="0"/>
              <a:t>per creare dei sistemi </a:t>
            </a:r>
            <a:r>
              <a:rPr lang="it-IT" dirty="0" smtClean="0"/>
              <a:t>di elaborazione in grado di </a:t>
            </a:r>
            <a:r>
              <a:rPr lang="it-IT" dirty="0" smtClean="0"/>
              <a:t>fornire </a:t>
            </a:r>
            <a:r>
              <a:rPr lang="it-IT" dirty="0" smtClean="0"/>
              <a:t>prestazioni molto elevate, usando </a:t>
            </a:r>
            <a:r>
              <a:rPr lang="it-IT" dirty="0" smtClean="0"/>
              <a:t>vari </a:t>
            </a:r>
            <a:r>
              <a:rPr lang="it-IT" dirty="0" smtClean="0"/>
              <a:t>tipi di </a:t>
            </a:r>
            <a:r>
              <a:rPr lang="it-IT" b="1" dirty="0" smtClean="0">
                <a:solidFill>
                  <a:srgbClr val="FF0000"/>
                </a:solidFill>
              </a:rPr>
              <a:t>calcolo parallelo</a:t>
            </a:r>
          </a:p>
          <a:p>
            <a:endParaRPr lang="en-US" dirty="0" smtClean="0"/>
          </a:p>
          <a:p>
            <a:r>
              <a:rPr lang="en-US" dirty="0" smtClean="0"/>
              <a:t>Solo </a:t>
            </a:r>
            <a:r>
              <a:rPr lang="en-US" dirty="0" smtClean="0"/>
              <a:t>con HPC </a:t>
            </a:r>
            <a:r>
              <a:rPr lang="en-US" dirty="0" err="1" smtClean="0"/>
              <a:t>puoi</a:t>
            </a:r>
            <a:r>
              <a:rPr lang="en-US" dirty="0" smtClean="0"/>
              <a:t> </a:t>
            </a:r>
            <a:r>
              <a:rPr lang="en-US" dirty="0" err="1" smtClean="0"/>
              <a:t>elaborare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problemi</a:t>
            </a:r>
            <a:r>
              <a:rPr lang="en-US" dirty="0" smtClean="0"/>
              <a:t> di “Big Data”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23</a:t>
            </a:fld>
            <a:endParaRPr lang="el-GR" dirty="0"/>
          </a:p>
        </p:txBody>
      </p:sp>
      <p:pic>
        <p:nvPicPr>
          <p:cNvPr id="10242" name="Picture 2" descr="http://www.hpc.cam.ac.uk/images/ML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16" y="4438600"/>
            <a:ext cx="2970330" cy="19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/>
        </p:blipFill>
        <p:spPr>
          <a:xfrm>
            <a:off x="1841655" y="4262262"/>
            <a:ext cx="2343150" cy="2330775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>
            <a:off x="4012596" y="4644135"/>
            <a:ext cx="1485166" cy="783514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Tipi</a:t>
            </a:r>
            <a:r>
              <a:rPr lang="en-US" dirty="0" smtClean="0"/>
              <a:t> </a:t>
            </a:r>
            <a:r>
              <a:rPr lang="en-US" dirty="0" smtClean="0"/>
              <a:t>di </a:t>
            </a:r>
            <a:r>
              <a:rPr lang="en-US" dirty="0" smtClean="0"/>
              <a:t>HPC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Gruppi</a:t>
            </a:r>
            <a:r>
              <a:rPr lang="en-US" dirty="0" smtClean="0"/>
              <a:t> di </a:t>
            </a:r>
            <a:r>
              <a:rPr lang="en-US" dirty="0" err="1" smtClean="0"/>
              <a:t>processori</a:t>
            </a:r>
            <a:r>
              <a:rPr lang="en-US" dirty="0" smtClean="0"/>
              <a:t> </a:t>
            </a:r>
            <a:r>
              <a:rPr lang="en-US" dirty="0" err="1" smtClean="0"/>
              <a:t>generici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lavorano</a:t>
            </a:r>
            <a:r>
              <a:rPr lang="en-US" dirty="0" smtClean="0"/>
              <a:t> in </a:t>
            </a:r>
            <a:r>
              <a:rPr lang="en-US" dirty="0" err="1" smtClean="0"/>
              <a:t>parallelo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7170" name="Picture 2" descr="http://www.hpc.canterbury.ac.nz/graphics/bgpScalingAr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2303875"/>
            <a:ext cx="5783580" cy="40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91580" y="2119625"/>
            <a:ext cx="4109940" cy="1759425"/>
            <a:chOff x="791580" y="2119625"/>
            <a:chExt cx="4109940" cy="1759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580" y="2119625"/>
              <a:ext cx="2628900" cy="1743075"/>
            </a:xfrm>
            <a:prstGeom prst="rect">
              <a:avLst/>
            </a:prstGeom>
          </p:spPr>
        </p:pic>
        <p:pic>
          <p:nvPicPr>
            <p:cNvPr id="7176" name="Picture 8" descr="http://publicdomainvectors.org/photos/nuclear-power-plant-blac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480" y="2136650"/>
              <a:ext cx="1481040" cy="174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8" name="Picture 10" descr="http://tesisaramayorossi.googlecode.com/svn/trunk/Teoria/recuroso%20presentacion/electric-power-cable-hd-wallpaper-728x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4402780"/>
            <a:ext cx="2728912" cy="17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690" y="4206505"/>
            <a:ext cx="2098120" cy="20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Tipi</a:t>
            </a:r>
            <a:r>
              <a:rPr lang="en-US" dirty="0" smtClean="0"/>
              <a:t> </a:t>
            </a:r>
            <a:r>
              <a:rPr lang="en-US" dirty="0" smtClean="0"/>
              <a:t>di </a:t>
            </a:r>
            <a:r>
              <a:rPr lang="en-US" dirty="0" smtClean="0"/>
              <a:t>HPC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Combinazione</a:t>
            </a:r>
            <a:r>
              <a:rPr lang="en-US" dirty="0" smtClean="0"/>
              <a:t> di </a:t>
            </a:r>
            <a:r>
              <a:rPr lang="en-US" dirty="0" err="1" smtClean="0"/>
              <a:t>processori</a:t>
            </a:r>
            <a:r>
              <a:rPr lang="en-US" dirty="0" smtClean="0"/>
              <a:t> </a:t>
            </a:r>
            <a:r>
              <a:rPr lang="en-US" dirty="0" err="1" smtClean="0"/>
              <a:t>generici</a:t>
            </a:r>
            <a:r>
              <a:rPr lang="en-US" dirty="0" smtClean="0"/>
              <a:t> (cluster di CPU) con </a:t>
            </a:r>
            <a:r>
              <a:rPr lang="en-US" dirty="0" err="1" smtClean="0"/>
              <a:t>processori</a:t>
            </a:r>
            <a:r>
              <a:rPr lang="en-US" dirty="0" smtClean="0"/>
              <a:t> </a:t>
            </a:r>
            <a:r>
              <a:rPr lang="en-US" dirty="0" err="1" smtClean="0"/>
              <a:t>specifici</a:t>
            </a:r>
            <a:r>
              <a:rPr lang="en-US" dirty="0" smtClean="0"/>
              <a:t> (</a:t>
            </a:r>
            <a:r>
              <a:rPr lang="en-US" dirty="0" err="1" smtClean="0"/>
              <a:t>acceleratori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it-IT" b="1" dirty="0" smtClean="0"/>
              <a:t>Acceleratore </a:t>
            </a:r>
            <a:r>
              <a:rPr lang="it-IT" b="1" dirty="0"/>
              <a:t>hardware</a:t>
            </a:r>
            <a:r>
              <a:rPr lang="it-IT" dirty="0"/>
              <a:t> (o acceleratore fisico), è un componente </a:t>
            </a:r>
            <a:r>
              <a:rPr lang="it-IT" dirty="0">
                <a:hlinkClick r:id="rId2" tooltip="Hardware"/>
              </a:rPr>
              <a:t>hardware</a:t>
            </a:r>
            <a:r>
              <a:rPr lang="it-IT" dirty="0"/>
              <a:t> per </a:t>
            </a:r>
            <a:r>
              <a:rPr lang="it-IT" dirty="0">
                <a:hlinkClick r:id="rId3" tooltip="Computer"/>
              </a:rPr>
              <a:t>computer</a:t>
            </a:r>
            <a:r>
              <a:rPr lang="it-IT" dirty="0"/>
              <a:t> progettato per migliorare le prestazioni del </a:t>
            </a:r>
            <a:r>
              <a:rPr lang="it-IT" dirty="0">
                <a:hlinkClick r:id="rId4" tooltip="Personal computer"/>
              </a:rPr>
              <a:t>PC</a:t>
            </a:r>
            <a:r>
              <a:rPr lang="it-IT" dirty="0"/>
              <a:t> in settori </a:t>
            </a:r>
            <a:r>
              <a:rPr lang="it-IT" dirty="0" smtClean="0"/>
              <a:t>specifici</a:t>
            </a:r>
          </a:p>
          <a:p>
            <a:endParaRPr lang="it-IT" dirty="0"/>
          </a:p>
          <a:p>
            <a:r>
              <a:rPr lang="it-IT" dirty="0"/>
              <a:t>Questo permette di scaricare </a:t>
            </a:r>
            <a:r>
              <a:rPr lang="it-IT" dirty="0" smtClean="0"/>
              <a:t>le </a:t>
            </a:r>
            <a:r>
              <a:rPr lang="it-IT" dirty="0">
                <a:hlinkClick r:id="rId5" tooltip="CPU"/>
              </a:rPr>
              <a:t>CPU</a:t>
            </a:r>
            <a:r>
              <a:rPr lang="it-IT" dirty="0"/>
              <a:t> da tutte quelle attività che altrimenti occuperebbero buona parte delle risorse computazionali e che possono essere lasciate libere per svolgere più agevolmente altri </a:t>
            </a:r>
            <a:r>
              <a:rPr lang="it-IT" dirty="0" smtClean="0"/>
              <a:t>compiti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5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HPC e Big Data - Un </a:t>
            </a:r>
            <a:r>
              <a:rPr lang="en-US" sz="3100" dirty="0" err="1" smtClean="0"/>
              <a:t>esempio</a:t>
            </a:r>
            <a:r>
              <a:rPr lang="en-US" sz="3100" dirty="0" smtClean="0"/>
              <a:t> </a:t>
            </a:r>
            <a:r>
              <a:rPr lang="en-US" sz="3100" dirty="0" err="1" smtClean="0"/>
              <a:t>gia</a:t>
            </a:r>
            <a:r>
              <a:rPr lang="en-US" sz="3100" dirty="0" smtClean="0"/>
              <a:t>’ </a:t>
            </a:r>
            <a:r>
              <a:rPr lang="en-US" sz="3100" dirty="0" err="1" smtClean="0"/>
              <a:t>conosciuto</a:t>
            </a:r>
            <a:r>
              <a:rPr lang="en-US" sz="3100" dirty="0" smtClean="0"/>
              <a:t>:</a:t>
            </a:r>
            <a:br>
              <a:rPr lang="en-US" sz="3100" dirty="0" smtClean="0"/>
            </a:br>
            <a:r>
              <a:rPr lang="en-US" dirty="0" smtClean="0"/>
              <a:t>Il Trigger di ATLAS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trigger di </a:t>
            </a:r>
            <a:br>
              <a:rPr lang="en-US" dirty="0" smtClean="0"/>
            </a:br>
            <a:r>
              <a:rPr lang="en-US" dirty="0" smtClean="0"/>
              <a:t>ATLAS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usati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processori</a:t>
            </a:r>
            <a:r>
              <a:rPr lang="en-US" dirty="0" smtClean="0"/>
              <a:t> </a:t>
            </a:r>
            <a:r>
              <a:rPr lang="en-US" dirty="0" err="1" smtClean="0"/>
              <a:t>specifici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svillupati</a:t>
            </a:r>
            <a:r>
              <a:rPr lang="en-US" dirty="0" smtClean="0"/>
              <a:t> per l’ </a:t>
            </a:r>
            <a:r>
              <a:rPr lang="en-US" dirty="0" err="1" smtClean="0"/>
              <a:t>applicazione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del Trigger</a:t>
            </a:r>
          </a:p>
          <a:p>
            <a:endParaRPr lang="en-US" dirty="0"/>
          </a:p>
          <a:p>
            <a:r>
              <a:rPr lang="en-US" dirty="0" smtClean="0"/>
              <a:t>Il Fast </a:t>
            </a:r>
            <a:r>
              <a:rPr lang="en-US" dirty="0" err="1" smtClean="0"/>
              <a:t>TracKer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95" y="2929757"/>
            <a:ext cx="5172536" cy="3907187"/>
          </a:xfrm>
          <a:prstGeom prst="rect">
            <a:avLst/>
          </a:prstGeom>
        </p:spPr>
      </p:pic>
      <p:pic>
        <p:nvPicPr>
          <p:cNvPr id="11266" name="Picture 2" descr="https://upload.wikimedia.org/wikipedia/commons/0/04/ATLAS_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06" y="1385274"/>
            <a:ext cx="3159125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scelta</a:t>
            </a:r>
            <a:r>
              <a:rPr lang="en-US" dirty="0" smtClean="0"/>
              <a:t> </a:t>
            </a:r>
            <a:r>
              <a:rPr lang="en-US" dirty="0" err="1" smtClean="0"/>
              <a:t>intelligente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3100" dirty="0" err="1" smtClean="0"/>
              <a:t>Usare</a:t>
            </a:r>
            <a:r>
              <a:rPr lang="en-US" sz="3100" dirty="0" smtClean="0"/>
              <a:t> la </a:t>
            </a:r>
            <a:r>
              <a:rPr lang="en-US" sz="3100" dirty="0" err="1" smtClean="0"/>
              <a:t>stessa</a:t>
            </a:r>
            <a:r>
              <a:rPr lang="en-US" sz="3100" dirty="0" smtClean="0"/>
              <a:t> </a:t>
            </a:r>
            <a:r>
              <a:rPr lang="en-US" sz="3100" dirty="0" err="1" smtClean="0"/>
              <a:t>tecnologia</a:t>
            </a:r>
            <a:r>
              <a:rPr lang="en-US" sz="3100" dirty="0" smtClean="0"/>
              <a:t> per </a:t>
            </a:r>
            <a:r>
              <a:rPr lang="en-US" sz="3100" dirty="0" err="1" smtClean="0"/>
              <a:t>altre</a:t>
            </a:r>
            <a:r>
              <a:rPr lang="en-US" sz="3100" dirty="0" smtClean="0"/>
              <a:t> </a:t>
            </a:r>
            <a:r>
              <a:rPr lang="en-US" sz="3100" dirty="0" err="1" smtClean="0"/>
              <a:t>applicazioni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512295"/>
            <a:ext cx="7772400" cy="4572000"/>
          </a:xfrm>
        </p:spPr>
        <p:txBody>
          <a:bodyPr/>
          <a:lstStyle/>
          <a:p>
            <a:r>
              <a:rPr lang="en-US" dirty="0" err="1" smtClean="0"/>
              <a:t>Possiamo</a:t>
            </a:r>
            <a:r>
              <a:rPr lang="en-US" dirty="0" smtClean="0"/>
              <a:t> </a:t>
            </a:r>
            <a:r>
              <a:rPr lang="en-US" dirty="0" err="1" smtClean="0"/>
              <a:t>usare</a:t>
            </a:r>
            <a:r>
              <a:rPr lang="en-US" dirty="0" smtClean="0"/>
              <a:t> </a:t>
            </a:r>
            <a:r>
              <a:rPr lang="en-US" dirty="0" smtClean="0"/>
              <a:t>la </a:t>
            </a:r>
            <a:r>
              <a:rPr lang="en-US" dirty="0" err="1" smtClean="0"/>
              <a:t>tecnologia</a:t>
            </a:r>
            <a:r>
              <a:rPr lang="en-US" dirty="0" smtClean="0"/>
              <a:t> </a:t>
            </a:r>
            <a:r>
              <a:rPr lang="en-US" dirty="0" err="1" smtClean="0"/>
              <a:t>svillupata</a:t>
            </a:r>
            <a:r>
              <a:rPr lang="en-US" dirty="0" smtClean="0"/>
              <a:t> per la </a:t>
            </a:r>
            <a:r>
              <a:rPr lang="en-US" dirty="0" err="1" smtClean="0"/>
              <a:t>Fisica</a:t>
            </a:r>
            <a:r>
              <a:rPr lang="en-US" dirty="0" smtClean="0"/>
              <a:t> di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per </a:t>
            </a:r>
            <a:r>
              <a:rPr lang="en-US" dirty="0" err="1" smtClean="0"/>
              <a:t>altre</a:t>
            </a:r>
            <a:r>
              <a:rPr lang="en-US" dirty="0" smtClean="0"/>
              <a:t> </a:t>
            </a:r>
            <a:r>
              <a:rPr lang="en-US" dirty="0" err="1" smtClean="0"/>
              <a:t>applicazioni</a:t>
            </a:r>
            <a:r>
              <a:rPr lang="en-US" dirty="0" smtClean="0"/>
              <a:t>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Si!!!</a:t>
            </a:r>
          </a:p>
          <a:p>
            <a:endParaRPr lang="en-US" dirty="0" smtClean="0"/>
          </a:p>
          <a:p>
            <a:r>
              <a:rPr lang="en-US" dirty="0" err="1" smtClean="0"/>
              <a:t>Perche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 </a:t>
            </a:r>
            <a:r>
              <a:rPr lang="en-US" dirty="0" err="1" smtClean="0"/>
              <a:t>rivelatori</a:t>
            </a:r>
            <a:r>
              <a:rPr lang="en-US" dirty="0" smtClean="0"/>
              <a:t> </a:t>
            </a:r>
            <a:r>
              <a:rPr lang="en-US" dirty="0" err="1" smtClean="0"/>
              <a:t>funzionano</a:t>
            </a:r>
            <a:r>
              <a:rPr lang="en-US" dirty="0" smtClean="0"/>
              <a:t> come </a:t>
            </a:r>
            <a:r>
              <a:rPr lang="en-US" b="1" dirty="0" err="1" smtClean="0">
                <a:solidFill>
                  <a:srgbClr val="FF0000"/>
                </a:solidFill>
              </a:rPr>
              <a:t>camere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fotografiche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di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potenza</a:t>
            </a:r>
            <a:r>
              <a:rPr lang="en-US" dirty="0" smtClean="0"/>
              <a:t> </a:t>
            </a:r>
            <a:r>
              <a:rPr lang="en-US" dirty="0" err="1" smtClean="0"/>
              <a:t>enorme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FF0000"/>
                </a:solidFill>
              </a:rPr>
              <a:t>100MPixel </a:t>
            </a:r>
            <a:r>
              <a:rPr lang="en-US" b="1" dirty="0" err="1" smtClean="0">
                <a:solidFill>
                  <a:srgbClr val="FF0000"/>
                </a:solidFill>
              </a:rPr>
              <a:t>ogni</a:t>
            </a:r>
            <a:r>
              <a:rPr lang="en-US" b="1" dirty="0" smtClean="0">
                <a:solidFill>
                  <a:srgbClr val="FF0000"/>
                </a:solidFill>
              </a:rPr>
              <a:t> 25ns, 40000000 volte </a:t>
            </a:r>
            <a:r>
              <a:rPr lang="en-US" b="1" dirty="0" err="1" smtClean="0">
                <a:solidFill>
                  <a:srgbClr val="FF0000"/>
                </a:solidFill>
              </a:rPr>
              <a:t>ogni</a:t>
            </a:r>
            <a:r>
              <a:rPr lang="en-US" b="1" dirty="0" smtClean="0">
                <a:solidFill>
                  <a:srgbClr val="FF0000"/>
                </a:solidFill>
              </a:rPr>
              <a:t> secondo, 1MB per </a:t>
            </a:r>
            <a:r>
              <a:rPr lang="en-US" b="1" dirty="0" err="1" smtClean="0">
                <a:solidFill>
                  <a:srgbClr val="FF0000"/>
                </a:solidFill>
              </a:rPr>
              <a:t>ogni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foto</a:t>
            </a:r>
            <a:r>
              <a:rPr lang="en-US" b="1" dirty="0" smtClean="0">
                <a:solidFill>
                  <a:srgbClr val="FF0000"/>
                </a:solidFill>
              </a:rPr>
              <a:t>, 2000TB per anno</a:t>
            </a:r>
            <a:r>
              <a:rPr lang="en-US" dirty="0" smtClean="0"/>
              <a:t>)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l’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hardware </a:t>
            </a:r>
            <a:r>
              <a:rPr lang="en-US" dirty="0" err="1" smtClean="0">
                <a:sym typeface="Wingdings" panose="05000000000000000000" pitchFamily="2" charset="2"/>
              </a:rPr>
              <a:t>usato</a:t>
            </a:r>
            <a:r>
              <a:rPr lang="en-US" dirty="0" smtClean="0">
                <a:sym typeface="Wingdings" panose="05000000000000000000" pitchFamily="2" charset="2"/>
              </a:rPr>
              <a:t> e’ </a:t>
            </a:r>
            <a:r>
              <a:rPr lang="en-US" dirty="0" err="1" smtClean="0">
                <a:sym typeface="Wingdings" panose="05000000000000000000" pitchFamily="2" charset="2"/>
              </a:rPr>
              <a:t>adatto</a:t>
            </a:r>
            <a:r>
              <a:rPr lang="en-US" dirty="0" smtClean="0">
                <a:sym typeface="Wingdings" panose="05000000000000000000" pitchFamily="2" charset="2"/>
              </a:rPr>
              <a:t> per “image processing”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7" name="Equal 6"/>
          <p:cNvSpPr/>
          <p:nvPr/>
        </p:nvSpPr>
        <p:spPr>
          <a:xfrm>
            <a:off x="5298821" y="5686083"/>
            <a:ext cx="585065" cy="385872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9" name="Picture 2" descr="http://www.atlas.ch/photos/atlas_photos/selected-photos/full-detector/0803012_01-A4-at-144-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63" y="4959170"/>
            <a:ext cx="2520280" cy="16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97915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1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Processing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799"/>
            <a:ext cx="7772400" cy="47265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563115" y="2078850"/>
            <a:ext cx="3513364" cy="1508993"/>
          </a:xfrm>
          <a:prstGeom prst="rect">
            <a:avLst/>
          </a:prstGeom>
          <a:ln w="36000"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5538626" y="2104321"/>
            <a:ext cx="3983924" cy="1485481"/>
          </a:xfrm>
          <a:prstGeom prst="rect">
            <a:avLst/>
          </a:prstGeom>
          <a:ln w="36000"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3941930" y="2144160"/>
            <a:ext cx="979654" cy="495378"/>
          </a:xfrm>
          <a:prstGeom prst="rect">
            <a:avLst/>
          </a:prstGeom>
          <a:noFill/>
          <a:ln w="36000">
            <a:noFill/>
          </a:ln>
        </p:spPr>
        <p:txBody>
          <a:bodyPr lIns="81638" tIns="40819" rIns="81638" bIns="40819"/>
          <a:lstStyle/>
          <a:p>
            <a:r>
              <a:rPr lang="en-GB" sz="2903" b="1" dirty="0">
                <a:solidFill>
                  <a:schemeClr val="accent1"/>
                </a:solidFill>
                <a:latin typeface="Arial"/>
              </a:rPr>
              <a:t>HEP</a:t>
            </a:r>
            <a:endParaRPr sz="1633" dirty="0">
              <a:solidFill>
                <a:schemeClr val="accent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862376" y="2528900"/>
            <a:ext cx="1204679" cy="40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Picture 11"/>
          <p:cNvPicPr/>
          <p:nvPr/>
        </p:nvPicPr>
        <p:blipFill>
          <a:blip r:embed="rId4"/>
          <a:stretch/>
        </p:blipFill>
        <p:spPr>
          <a:xfrm>
            <a:off x="2539508" y="3519010"/>
            <a:ext cx="4320000" cy="2304000"/>
          </a:xfrm>
          <a:prstGeom prst="rect">
            <a:avLst/>
          </a:prstGeom>
          <a:ln w="36000">
            <a:noFill/>
          </a:ln>
        </p:spPr>
      </p:pic>
      <p:sp>
        <p:nvSpPr>
          <p:cNvPr id="13" name="TextShape 6"/>
          <p:cNvSpPr txBox="1"/>
          <p:nvPr/>
        </p:nvSpPr>
        <p:spPr>
          <a:xfrm>
            <a:off x="1151620" y="3675641"/>
            <a:ext cx="3121797" cy="468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chemeClr val="accent1"/>
                </a:solidFill>
                <a:latin typeface="Arial"/>
              </a:rPr>
              <a:t>Prima </a:t>
            </a:r>
            <a:r>
              <a:rPr lang="en-GB" sz="2000" b="1" dirty="0" smtClean="0">
                <a:solidFill>
                  <a:schemeClr val="accent1"/>
                </a:solidFill>
                <a:latin typeface="Arial"/>
              </a:rPr>
              <a:t>del </a:t>
            </a:r>
            <a:r>
              <a:rPr lang="en-GB" sz="2000" b="1" dirty="0" smtClean="0">
                <a:solidFill>
                  <a:schemeClr val="accent1"/>
                </a:solidFill>
                <a:latin typeface="Arial"/>
              </a:rPr>
              <a:t/>
            </a:r>
            <a:br>
              <a:rPr lang="en-GB" sz="2000" b="1" dirty="0" smtClean="0">
                <a:solidFill>
                  <a:schemeClr val="accent1"/>
                </a:solidFill>
                <a:latin typeface="Arial"/>
              </a:rPr>
            </a:br>
            <a:r>
              <a:rPr lang="en-GB" sz="2000" b="1" dirty="0" err="1" smtClean="0">
                <a:solidFill>
                  <a:schemeClr val="accent1"/>
                </a:solidFill>
                <a:latin typeface="Arial"/>
              </a:rPr>
              <a:t>filtraggio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14" name="TextShape 7"/>
          <p:cNvSpPr txBox="1"/>
          <p:nvPr/>
        </p:nvSpPr>
        <p:spPr>
          <a:xfrm>
            <a:off x="6822250" y="5354650"/>
            <a:ext cx="2664000" cy="468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 smtClean="0">
                <a:solidFill>
                  <a:schemeClr val="accent1"/>
                </a:solidFill>
                <a:latin typeface="Arial"/>
              </a:rPr>
              <a:t>Dopo</a:t>
            </a:r>
            <a:r>
              <a:rPr lang="en-GB" sz="2000" b="1" dirty="0" smtClean="0">
                <a:solidFill>
                  <a:schemeClr val="accent1"/>
                </a:solidFill>
                <a:latin typeface="Arial"/>
              </a:rPr>
              <a:t> </a:t>
            </a:r>
            <a:r>
              <a:rPr lang="en-GB" sz="2000" b="1" dirty="0" err="1" smtClean="0">
                <a:solidFill>
                  <a:schemeClr val="accent1"/>
                </a:solidFill>
                <a:latin typeface="Arial"/>
              </a:rPr>
              <a:t>il</a:t>
            </a:r>
            <a:r>
              <a:rPr lang="en-GB" sz="2000" b="1" dirty="0" smtClean="0">
                <a:solidFill>
                  <a:schemeClr val="accent1"/>
                </a:solidFill>
                <a:latin typeface="Arial"/>
              </a:rPr>
              <a:t> </a:t>
            </a:r>
            <a:r>
              <a:rPr lang="en-GB" sz="2000" b="1" dirty="0" err="1" smtClean="0">
                <a:solidFill>
                  <a:schemeClr val="accent1"/>
                </a:solidFill>
                <a:latin typeface="Arial"/>
              </a:rPr>
              <a:t>filtraggio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Simulazione</a:t>
            </a:r>
            <a:r>
              <a:rPr lang="en-US" dirty="0" smtClean="0"/>
              <a:t> Del </a:t>
            </a:r>
            <a:r>
              <a:rPr lang="en-US" dirty="0" err="1" smtClean="0"/>
              <a:t>Cervello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siamo</a:t>
            </a:r>
            <a:r>
              <a:rPr lang="en-US" dirty="0" smtClean="0"/>
              <a:t> in </a:t>
            </a:r>
            <a:r>
              <a:rPr lang="en-US" dirty="0" err="1" smtClean="0"/>
              <a:t>pericolo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cervello</a:t>
            </a:r>
            <a:r>
              <a:rPr lang="en-US" dirty="0" smtClean="0"/>
              <a:t> </a:t>
            </a:r>
            <a:r>
              <a:rPr lang="en-US" dirty="0" smtClean="0"/>
              <a:t>non ha tempo per </a:t>
            </a:r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dettagli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immagini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5669235" y="3233547"/>
            <a:ext cx="2143125" cy="2805743"/>
          </a:xfrm>
          <a:prstGeom prst="rect">
            <a:avLst/>
          </a:prstGeom>
        </p:spPr>
      </p:pic>
      <p:pic>
        <p:nvPicPr>
          <p:cNvPr id="5122" name="Picture 2" descr="https://www.colourbox.com/preview/7182400-tiger-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23" y="3225182"/>
            <a:ext cx="3243992" cy="23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4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Il </a:t>
            </a:r>
            <a:r>
              <a:rPr lang="en-US" sz="2700" dirty="0" err="1" smtClean="0"/>
              <a:t>mio</a:t>
            </a:r>
            <a:r>
              <a:rPr lang="en-US" sz="2700" dirty="0" smtClean="0"/>
              <a:t> “background”:</a:t>
            </a:r>
            <a:br>
              <a:rPr lang="en-US" sz="2700" dirty="0" smtClean="0"/>
            </a:br>
            <a:r>
              <a:rPr lang="en-US" dirty="0" smtClean="0"/>
              <a:t>Una </a:t>
            </a:r>
            <a:r>
              <a:rPr lang="en-US" dirty="0" err="1" smtClean="0"/>
              <a:t>Greca</a:t>
            </a:r>
            <a:r>
              <a:rPr lang="en-US" dirty="0" smtClean="0"/>
              <a:t> A Pisa</a:t>
            </a:r>
            <a:endParaRPr lang="el-G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Sono</a:t>
            </a:r>
            <a:r>
              <a:rPr lang="en-US" dirty="0" smtClean="0"/>
              <a:t> di </a:t>
            </a:r>
            <a:r>
              <a:rPr lang="en-US" dirty="0" err="1" smtClean="0"/>
              <a:t>Salonicco</a:t>
            </a:r>
            <a:r>
              <a:rPr lang="en-US" dirty="0" smtClean="0"/>
              <a:t>, </a:t>
            </a:r>
            <a:r>
              <a:rPr lang="en-US" dirty="0" err="1" smtClean="0"/>
              <a:t>Grecia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3" t="12085" r="-250" b="9501"/>
          <a:stretch/>
        </p:blipFill>
        <p:spPr>
          <a:xfrm>
            <a:off x="5041396" y="1493785"/>
            <a:ext cx="3645404" cy="3124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8" y="3085935"/>
            <a:ext cx="6217920" cy="2914650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909177" y="6086400"/>
            <a:ext cx="7772400" cy="5829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60000"/>
                  <a:lumOff val="40000"/>
                </a:schemeClr>
              </a:buClr>
              <a:buFontTx/>
              <a:buChar char="o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anche</a:t>
            </a:r>
            <a:r>
              <a:rPr lang="en-US" dirty="0" smtClean="0"/>
              <a:t> </a:t>
            </a:r>
            <a:r>
              <a:rPr lang="en-US" dirty="0" err="1" smtClean="0"/>
              <a:t>noi</a:t>
            </a:r>
            <a:r>
              <a:rPr lang="en-US" dirty="0" smtClean="0"/>
              <a:t> la nostra </a:t>
            </a:r>
            <a:r>
              <a:rPr lang="en-US" dirty="0" err="1" smtClean="0"/>
              <a:t>torre</a:t>
            </a:r>
            <a:r>
              <a:rPr lang="en-US" dirty="0" smtClean="0"/>
              <a:t>: “La Torre Bianca”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46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Simulazione</a:t>
            </a:r>
            <a:r>
              <a:rPr lang="en-US" dirty="0" smtClean="0"/>
              <a:t> Del </a:t>
            </a:r>
            <a:r>
              <a:rPr lang="en-US" dirty="0" err="1" smtClean="0"/>
              <a:t>Cervello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riconoscere</a:t>
            </a:r>
            <a:r>
              <a:rPr lang="en-US" dirty="0" smtClean="0"/>
              <a:t> presto l</a:t>
            </a:r>
            <a:r>
              <a:rPr lang="en-US" dirty="0" smtClean="0"/>
              <a:t>a </a:t>
            </a:r>
            <a:r>
              <a:rPr lang="en-US" dirty="0" smtClean="0"/>
              <a:t>causa del </a:t>
            </a:r>
            <a:r>
              <a:rPr lang="en-US" dirty="0" err="1" smtClean="0"/>
              <a:t>pericolo</a:t>
            </a:r>
            <a:r>
              <a:rPr lang="en-US" dirty="0" smtClean="0"/>
              <a:t>! (</a:t>
            </a:r>
            <a:r>
              <a:rPr lang="en-US" dirty="0" err="1" smtClean="0"/>
              <a:t>identificare</a:t>
            </a:r>
            <a:r>
              <a:rPr lang="en-US" dirty="0" smtClean="0"/>
              <a:t> la forma) 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5669235" y="3233547"/>
            <a:ext cx="2143125" cy="2805743"/>
          </a:xfrm>
          <a:prstGeom prst="rect">
            <a:avLst/>
          </a:prstGeom>
        </p:spPr>
      </p:pic>
      <p:pic>
        <p:nvPicPr>
          <p:cNvPr id="5122" name="Picture 2" descr="https://www.colourbox.com/preview/7182400-tiger-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23" y="3225182"/>
            <a:ext cx="3243992" cy="23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50" y="3203975"/>
            <a:ext cx="3245557" cy="23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Simulazione</a:t>
            </a:r>
            <a:r>
              <a:rPr lang="en-US" dirty="0" smtClean="0"/>
              <a:t> Del </a:t>
            </a:r>
            <a:r>
              <a:rPr lang="en-US" dirty="0" err="1" smtClean="0"/>
              <a:t>Cervello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Per </a:t>
            </a:r>
            <a:r>
              <a:rPr lang="en-US" dirty="0" err="1" smtClean="0"/>
              <a:t>trovare</a:t>
            </a:r>
            <a:r>
              <a:rPr lang="en-US" dirty="0" smtClean="0"/>
              <a:t> le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oggetti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cervello</a:t>
            </a:r>
            <a:r>
              <a:rPr lang="en-US" dirty="0" smtClean="0"/>
              <a:t> </a:t>
            </a:r>
            <a:r>
              <a:rPr lang="en-US" dirty="0" err="1" smtClean="0"/>
              <a:t>usa</a:t>
            </a:r>
            <a:r>
              <a:rPr lang="en-US" dirty="0" smtClean="0"/>
              <a:t> un </a:t>
            </a:r>
            <a:r>
              <a:rPr lang="en-US" dirty="0" err="1" smtClean="0"/>
              <a:t>metodo</a:t>
            </a:r>
            <a:r>
              <a:rPr lang="en-US" dirty="0" smtClean="0"/>
              <a:t> di “pattern matching” </a:t>
            </a:r>
            <a:r>
              <a:rPr lang="en-US" dirty="0" err="1" smtClean="0"/>
              <a:t>nello</a:t>
            </a:r>
            <a:r>
              <a:rPr lang="en-US" dirty="0" smtClean="0"/>
              <a:t> </a:t>
            </a:r>
            <a:r>
              <a:rPr lang="en-US" dirty="0" err="1" smtClean="0"/>
              <a:t>stesso</a:t>
            </a:r>
            <a:r>
              <a:rPr lang="en-US" dirty="0" smtClean="0"/>
              <a:t>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usiamo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trigger di ATLAS!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5669235" y="2603477"/>
            <a:ext cx="2143125" cy="2805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50" y="2638975"/>
            <a:ext cx="3245557" cy="2365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563115" y="5428438"/>
            <a:ext cx="3513364" cy="1508993"/>
          </a:xfrm>
          <a:prstGeom prst="rect">
            <a:avLst/>
          </a:prstGeom>
          <a:ln w="36000">
            <a:noFill/>
          </a:ln>
        </p:spPr>
      </p:pic>
      <p:pic>
        <p:nvPicPr>
          <p:cNvPr id="10" name="Picture 9"/>
          <p:cNvPicPr/>
          <p:nvPr/>
        </p:nvPicPr>
        <p:blipFill>
          <a:blip r:embed="rId5"/>
          <a:stretch/>
        </p:blipFill>
        <p:spPr>
          <a:xfrm>
            <a:off x="5673641" y="5453909"/>
            <a:ext cx="3983924" cy="1485481"/>
          </a:xfrm>
          <a:prstGeom prst="rect">
            <a:avLst/>
          </a:prstGeom>
          <a:ln w="36000"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3862376" y="5878488"/>
            <a:ext cx="1204679" cy="40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93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Simulazione</a:t>
            </a:r>
            <a:r>
              <a:rPr lang="en-US" dirty="0" smtClean="0"/>
              <a:t> Del </a:t>
            </a:r>
            <a:r>
              <a:rPr lang="en-US" dirty="0" err="1" smtClean="0"/>
              <a:t>Cervello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88070" cy="4572000"/>
          </a:xfrm>
        </p:spPr>
        <p:txBody>
          <a:bodyPr/>
          <a:lstStyle/>
          <a:p>
            <a:r>
              <a:rPr lang="en-US" dirty="0" err="1" smtClean="0"/>
              <a:t>Possiamo</a:t>
            </a:r>
            <a:r>
              <a:rPr lang="en-US" dirty="0" smtClean="0"/>
              <a:t> </a:t>
            </a:r>
            <a:r>
              <a:rPr lang="en-US" dirty="0" err="1" smtClean="0"/>
              <a:t>usare</a:t>
            </a:r>
            <a:r>
              <a:rPr lang="en-US" dirty="0" smtClean="0"/>
              <a:t> lo </a:t>
            </a:r>
            <a:r>
              <a:rPr lang="en-US" dirty="0" err="1" smtClean="0"/>
              <a:t>stesso</a:t>
            </a:r>
            <a:r>
              <a:rPr lang="en-US" dirty="0" smtClean="0"/>
              <a:t> hardware </a:t>
            </a:r>
            <a:r>
              <a:rPr lang="en-US" dirty="0" smtClean="0"/>
              <a:t>(o parte dell’ </a:t>
            </a:r>
            <a:r>
              <a:rPr lang="en-US" dirty="0" smtClean="0"/>
              <a:t>hardware) per fare image processing (</a:t>
            </a:r>
            <a:r>
              <a:rPr lang="en-US" dirty="0" err="1" smtClean="0"/>
              <a:t>versione</a:t>
            </a:r>
            <a:r>
              <a:rPr lang="en-US" dirty="0" smtClean="0"/>
              <a:t> junior)!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32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7452320" y="2393885"/>
            <a:ext cx="1148499" cy="150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09" y="2370982"/>
            <a:ext cx="1739292" cy="126750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635163" y="2528900"/>
            <a:ext cx="2295255" cy="855095"/>
          </a:xfrm>
          <a:prstGeom prst="rect">
            <a:avLst/>
          </a:prstGeom>
          <a:ln w="36000">
            <a:noFill/>
          </a:ln>
        </p:spPr>
      </p:pic>
      <p:pic>
        <p:nvPicPr>
          <p:cNvPr id="10" name="Picture 9"/>
          <p:cNvPicPr/>
          <p:nvPr/>
        </p:nvPicPr>
        <p:blipFill>
          <a:blip r:embed="rId5"/>
          <a:stretch/>
        </p:blipFill>
        <p:spPr>
          <a:xfrm>
            <a:off x="2928336" y="2528900"/>
            <a:ext cx="2228729" cy="844349"/>
          </a:xfrm>
          <a:prstGeom prst="rect">
            <a:avLst/>
          </a:prstGeom>
          <a:ln w="36000"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2411760" y="2708920"/>
            <a:ext cx="484599" cy="295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336" y="3673649"/>
            <a:ext cx="1828800" cy="2438400"/>
          </a:xfrm>
          <a:prstGeom prst="rect">
            <a:avLst/>
          </a:prstGeom>
        </p:spPr>
      </p:pic>
      <p:pic>
        <p:nvPicPr>
          <p:cNvPr id="13" name="Picture 2" descr="https://upload.wikimedia.org/wikipedia/commons/0/04/ATLAS_Draw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6" y="3564015"/>
            <a:ext cx="2186618" cy="1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ent-Up Arrow 13"/>
          <p:cNvSpPr/>
          <p:nvPr/>
        </p:nvSpPr>
        <p:spPr>
          <a:xfrm rot="5400000">
            <a:off x="5317182" y="5102862"/>
            <a:ext cx="785029" cy="695018"/>
          </a:xfrm>
          <a:prstGeom prst="bent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64" y="4258660"/>
            <a:ext cx="2394065" cy="2056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4058" y="3994030"/>
            <a:ext cx="1491277" cy="835115"/>
          </a:xfrm>
          <a:prstGeom prst="rect">
            <a:avLst/>
          </a:prstGeom>
        </p:spPr>
      </p:pic>
      <p:sp>
        <p:nvSpPr>
          <p:cNvPr id="17" name="Bent-Up Arrow 16"/>
          <p:cNvSpPr/>
          <p:nvPr/>
        </p:nvSpPr>
        <p:spPr>
          <a:xfrm rot="5400000">
            <a:off x="1524721" y="4894540"/>
            <a:ext cx="785029" cy="695018"/>
          </a:xfrm>
          <a:prstGeom prst="bent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6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6146" name="Picture 2" descr="http://www.fredsampedro.com/courseimgs/BM2/i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447800"/>
            <a:ext cx="45815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auntminnie.com/user/images/content_images/sup_mol/2013_08_29_16_04_51_437_Rad_Sept_PET_MRI_nodules_01_4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69948"/>
            <a:ext cx="3230370" cy="23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35" y="4485383"/>
            <a:ext cx="2714625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90" y="1975988"/>
            <a:ext cx="4616170" cy="25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Diversity Survey 2016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14400" y="3222142"/>
            <a:ext cx="7772400" cy="10233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9564" y="3482714"/>
            <a:ext cx="2847510" cy="2700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95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Diversity Survey 2016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35</a:t>
            </a:fld>
            <a:endParaRPr lang="el-G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4062" y="3308350"/>
            <a:ext cx="6753076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I </a:t>
            </a:r>
            <a:r>
              <a:rPr lang="en-US" sz="2700" dirty="0" err="1" smtClean="0"/>
              <a:t>vantaggi</a:t>
            </a:r>
            <a:r>
              <a:rPr lang="en-US" sz="2700" dirty="0" smtClean="0"/>
              <a:t> di </a:t>
            </a:r>
            <a:r>
              <a:rPr lang="en-US" sz="2700" dirty="0" err="1" smtClean="0"/>
              <a:t>essere</a:t>
            </a:r>
            <a:r>
              <a:rPr lang="en-US" sz="2700" dirty="0" smtClean="0"/>
              <a:t> </a:t>
            </a:r>
            <a:r>
              <a:rPr lang="en-US" sz="2700" dirty="0" err="1" smtClean="0"/>
              <a:t>una</a:t>
            </a:r>
            <a:r>
              <a:rPr lang="en-US" sz="3100" dirty="0" smtClean="0"/>
              <a:t> </a:t>
            </a:r>
            <a:r>
              <a:rPr lang="en-US" dirty="0" smtClean="0"/>
              <a:t>“Donna di </a:t>
            </a:r>
            <a:r>
              <a:rPr lang="en-US" dirty="0" err="1" smtClean="0"/>
              <a:t>Elettronica</a:t>
            </a:r>
            <a:r>
              <a:rPr lang="en-US" dirty="0" smtClean="0"/>
              <a:t>”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Siamo</a:t>
            </a:r>
            <a:r>
              <a:rPr lang="en-US" dirty="0" smtClean="0"/>
              <a:t> brave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smtClean="0"/>
              <a:t>“multitasking”</a:t>
            </a:r>
          </a:p>
          <a:p>
            <a:r>
              <a:rPr lang="en-US" dirty="0" err="1" smtClean="0"/>
              <a:t>Siamo</a:t>
            </a:r>
            <a:r>
              <a:rPr lang="en-US" dirty="0" smtClean="0"/>
              <a:t> </a:t>
            </a:r>
            <a:r>
              <a:rPr lang="en-US" dirty="0" smtClean="0"/>
              <a:t>brave </a:t>
            </a:r>
            <a:r>
              <a:rPr lang="en-US" dirty="0" err="1" smtClean="0"/>
              <a:t>organizzatrici</a:t>
            </a:r>
            <a:endParaRPr lang="en-US" dirty="0" smtClean="0"/>
          </a:p>
          <a:p>
            <a:r>
              <a:rPr lang="en-US" dirty="0" err="1" smtClean="0"/>
              <a:t>Siamo</a:t>
            </a:r>
            <a:r>
              <a:rPr lang="en-US" dirty="0" smtClean="0"/>
              <a:t> </a:t>
            </a:r>
            <a:r>
              <a:rPr lang="en-US" dirty="0" err="1" smtClean="0"/>
              <a:t>attente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dettagli</a:t>
            </a:r>
            <a:endParaRPr lang="en-US" dirty="0" smtClean="0"/>
          </a:p>
          <a:p>
            <a:r>
              <a:rPr lang="en-US" dirty="0" smtClean="0"/>
              <a:t>Un </a:t>
            </a:r>
            <a:r>
              <a:rPr lang="en-US" dirty="0" err="1" smtClean="0"/>
              <a:t>gruppo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smtClean="0"/>
              <a:t>con un</a:t>
            </a:r>
            <a:br>
              <a:rPr lang="en-US" dirty="0" smtClean="0"/>
            </a:br>
            <a:r>
              <a:rPr lang="en-US" dirty="0" err="1" smtClean="0"/>
              <a:t>rapporto</a:t>
            </a:r>
            <a:r>
              <a:rPr lang="en-US" dirty="0" smtClean="0"/>
              <a:t> </a:t>
            </a:r>
            <a:r>
              <a:rPr lang="en-US" dirty="0" err="1" smtClean="0"/>
              <a:t>bilanciato</a:t>
            </a:r>
            <a:r>
              <a:rPr lang="en-US" dirty="0" smtClean="0"/>
              <a:t> di </a:t>
            </a:r>
            <a:r>
              <a:rPr lang="en-US" dirty="0" err="1" smtClean="0"/>
              <a:t>uomini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 </a:t>
            </a:r>
            <a:r>
              <a:rPr lang="en-US" dirty="0" err="1" smtClean="0"/>
              <a:t>donne</a:t>
            </a:r>
            <a:r>
              <a:rPr lang="en-US" dirty="0" smtClean="0"/>
              <a:t> </a:t>
            </a:r>
            <a:r>
              <a:rPr lang="en-US" dirty="0" smtClean="0"/>
              <a:t>e’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smtClean="0"/>
              <a:t>un </a:t>
            </a:r>
            <a:r>
              <a:rPr lang="en-US" dirty="0" err="1" smtClean="0"/>
              <a:t>gruppo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piu</a:t>
            </a:r>
            <a:r>
              <a:rPr lang="en-US" dirty="0" smtClean="0"/>
              <a:t>’ </a:t>
            </a:r>
            <a:r>
              <a:rPr lang="en-US" dirty="0" err="1" smtClean="0"/>
              <a:t>creativo</a:t>
            </a:r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36</a:t>
            </a:fld>
            <a:endParaRPr lang="el-GR"/>
          </a:p>
        </p:txBody>
      </p:sp>
      <p:pic>
        <p:nvPicPr>
          <p:cNvPr id="6" name="Picture 2" descr="https://s-media-cache-ak0.pinimg.com/736x/95/2d/84/952d84a4f5032de6af40e35bc6ff5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24270"/>
            <a:ext cx="280987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6146" name="Picture 2" descr="http://commons.marymount.edu/gradstudentlife/wp-content/uploads/sites/246/2015/01/actlikealady-hinklikeaboss-girlQuotess-girlpower-Quotes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 bwMode="auto">
          <a:xfrm>
            <a:off x="2514600" y="1447800"/>
            <a:ext cx="4572000" cy="42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4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Il </a:t>
            </a:r>
            <a:r>
              <a:rPr lang="en-US" sz="2700" dirty="0" err="1" smtClean="0"/>
              <a:t>mio</a:t>
            </a:r>
            <a:r>
              <a:rPr lang="en-US" sz="2700" dirty="0" smtClean="0"/>
              <a:t> “background”:</a:t>
            </a:r>
            <a:br>
              <a:rPr lang="en-US" sz="2700" dirty="0" smtClean="0"/>
            </a:br>
            <a:r>
              <a:rPr lang="en-US" sz="3100" dirty="0" err="1" smtClean="0"/>
              <a:t>Tanto</a:t>
            </a:r>
            <a:r>
              <a:rPr lang="en-US" sz="3100" dirty="0" smtClean="0"/>
              <a:t> tempo fa…in </a:t>
            </a:r>
            <a:r>
              <a:rPr lang="en-US" sz="3100" dirty="0" err="1" smtClean="0"/>
              <a:t>una</a:t>
            </a:r>
            <a:r>
              <a:rPr lang="en-US" sz="3100" dirty="0" smtClean="0"/>
              <a:t> </a:t>
            </a:r>
            <a:r>
              <a:rPr lang="en-US" sz="3100" dirty="0" err="1" smtClean="0"/>
              <a:t>galassia</a:t>
            </a:r>
            <a:r>
              <a:rPr lang="en-US" sz="3100" dirty="0" smtClean="0"/>
              <a:t> non </a:t>
            </a:r>
            <a:r>
              <a:rPr lang="en-US" sz="3100" dirty="0" err="1" smtClean="0"/>
              <a:t>cosi</a:t>
            </a:r>
            <a:r>
              <a:rPr lang="en-US" sz="3100" dirty="0" smtClean="0"/>
              <a:t> </a:t>
            </a:r>
            <a:r>
              <a:rPr lang="en-US" sz="3100" dirty="0" err="1" smtClean="0"/>
              <a:t>lontana</a:t>
            </a:r>
            <a:r>
              <a:rPr lang="en-US" sz="3100" dirty="0" smtClean="0"/>
              <a:t>… </a:t>
            </a:r>
            <a:endParaRPr lang="el-GR" sz="27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ero</a:t>
            </a:r>
            <a:r>
              <a:rPr lang="en-US" dirty="0" smtClean="0"/>
              <a:t> </a:t>
            </a:r>
            <a:r>
              <a:rPr lang="en-US" dirty="0" err="1" smtClean="0"/>
              <a:t>piccola</a:t>
            </a:r>
            <a:r>
              <a:rPr lang="en-US" dirty="0" smtClean="0"/>
              <a:t> </a:t>
            </a:r>
            <a:r>
              <a:rPr lang="en-US" dirty="0" err="1" smtClean="0"/>
              <a:t>volevo</a:t>
            </a:r>
            <a:r>
              <a:rPr lang="en-US" dirty="0" smtClean="0"/>
              <a:t> </a:t>
            </a:r>
            <a:r>
              <a:rPr lang="en-US" dirty="0" err="1" smtClean="0"/>
              <a:t>diventare</a:t>
            </a:r>
            <a:r>
              <a:rPr lang="en-US" dirty="0" smtClean="0"/>
              <a:t> un’ </a:t>
            </a:r>
            <a:r>
              <a:rPr lang="en-US" dirty="0" err="1" smtClean="0"/>
              <a:t>astronauta</a:t>
            </a:r>
            <a:r>
              <a:rPr lang="en-US" dirty="0" smtClean="0"/>
              <a:t>! 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0"/>
          <a:stretch/>
        </p:blipFill>
        <p:spPr>
          <a:xfrm>
            <a:off x="971600" y="4716527"/>
            <a:ext cx="1378756" cy="16906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loud Callout 8"/>
          <p:cNvSpPr/>
          <p:nvPr/>
        </p:nvSpPr>
        <p:spPr>
          <a:xfrm>
            <a:off x="1360247" y="1936700"/>
            <a:ext cx="4320480" cy="2773199"/>
          </a:xfrm>
          <a:prstGeom prst="cloudCallou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56" y="2348880"/>
            <a:ext cx="2311400" cy="19593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1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Il </a:t>
            </a:r>
            <a:r>
              <a:rPr lang="en-US" sz="2700" dirty="0" err="1" smtClean="0"/>
              <a:t>mio</a:t>
            </a:r>
            <a:r>
              <a:rPr lang="en-US" sz="2700" dirty="0" smtClean="0"/>
              <a:t> “background”:</a:t>
            </a:r>
            <a:br>
              <a:rPr lang="en-US" sz="2700" dirty="0" smtClean="0"/>
            </a:br>
            <a:r>
              <a:rPr lang="en-US" sz="3100" dirty="0" err="1" smtClean="0"/>
              <a:t>Tanto</a:t>
            </a:r>
            <a:r>
              <a:rPr lang="en-US" sz="3100" dirty="0" smtClean="0"/>
              <a:t> tempo fa…in </a:t>
            </a:r>
            <a:r>
              <a:rPr lang="en-US" sz="3100" dirty="0" err="1" smtClean="0"/>
              <a:t>una</a:t>
            </a:r>
            <a:r>
              <a:rPr lang="en-US" sz="3100" dirty="0" smtClean="0"/>
              <a:t> </a:t>
            </a:r>
            <a:r>
              <a:rPr lang="en-US" sz="3100" dirty="0" err="1" smtClean="0"/>
              <a:t>galassia</a:t>
            </a:r>
            <a:r>
              <a:rPr lang="en-US" sz="3100" dirty="0" smtClean="0"/>
              <a:t> non </a:t>
            </a:r>
            <a:r>
              <a:rPr lang="en-US" sz="3100" dirty="0" err="1" smtClean="0"/>
              <a:t>cosi</a:t>
            </a:r>
            <a:r>
              <a:rPr lang="en-US" sz="3100" dirty="0" smtClean="0"/>
              <a:t> </a:t>
            </a:r>
            <a:r>
              <a:rPr lang="en-US" sz="3100" dirty="0" err="1" smtClean="0"/>
              <a:t>lontana</a:t>
            </a:r>
            <a:r>
              <a:rPr lang="en-US" sz="3100" dirty="0" smtClean="0"/>
              <a:t>… </a:t>
            </a:r>
            <a:endParaRPr lang="el-GR" sz="27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0"/>
          <a:stretch/>
        </p:blipFill>
        <p:spPr>
          <a:xfrm>
            <a:off x="971600" y="4716527"/>
            <a:ext cx="1378756" cy="16906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loud Callout 8"/>
          <p:cNvSpPr/>
          <p:nvPr/>
        </p:nvSpPr>
        <p:spPr>
          <a:xfrm>
            <a:off x="1360247" y="1936700"/>
            <a:ext cx="4320480" cy="2773199"/>
          </a:xfrm>
          <a:prstGeom prst="cloudCallou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56" y="2348880"/>
            <a:ext cx="2311400" cy="1959356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1164018" y="1320576"/>
            <a:ext cx="4545505" cy="4005445"/>
          </a:xfrm>
          <a:prstGeom prst="mathMultiply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221849" y="4914165"/>
            <a:ext cx="5625625" cy="9901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60000"/>
                  <a:lumOff val="40000"/>
                </a:schemeClr>
              </a:buClr>
              <a:buFontTx/>
              <a:buChar char="o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 </a:t>
            </a:r>
            <a:r>
              <a:rPr lang="en-US" dirty="0" err="1" smtClean="0"/>
              <a:t>diventare</a:t>
            </a:r>
            <a:r>
              <a:rPr lang="en-US" dirty="0" smtClean="0"/>
              <a:t> un’ </a:t>
            </a:r>
            <a:r>
              <a:rPr lang="en-US" dirty="0" err="1" smtClean="0"/>
              <a:t>astronauta</a:t>
            </a:r>
            <a:r>
              <a:rPr lang="en-US" dirty="0" smtClean="0"/>
              <a:t> non </a:t>
            </a:r>
            <a:br>
              <a:rPr lang="en-US" dirty="0" smtClean="0"/>
            </a:br>
            <a:r>
              <a:rPr lang="en-US" dirty="0" smtClean="0"/>
              <a:t>era </a:t>
            </a:r>
            <a:r>
              <a:rPr lang="en-US" dirty="0" err="1" smtClean="0"/>
              <a:t>possibile</a:t>
            </a:r>
            <a:r>
              <a:rPr lang="en-US" dirty="0" smtClean="0"/>
              <a:t> (</a:t>
            </a:r>
            <a:r>
              <a:rPr lang="en-US" dirty="0" err="1" smtClean="0"/>
              <a:t>almeno</a:t>
            </a:r>
            <a:r>
              <a:rPr lang="en-US" dirty="0" smtClean="0"/>
              <a:t>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Grecia</a:t>
            </a:r>
            <a:r>
              <a:rPr lang="en-US" dirty="0" smtClean="0"/>
              <a:t>)…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25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Il </a:t>
            </a:r>
            <a:r>
              <a:rPr lang="en-US" sz="2700" dirty="0" err="1" smtClean="0"/>
              <a:t>mio</a:t>
            </a:r>
            <a:r>
              <a:rPr lang="en-US" sz="2700" dirty="0" smtClean="0"/>
              <a:t> “background”:</a:t>
            </a:r>
            <a:br>
              <a:rPr lang="en-US" sz="2700" dirty="0" smtClean="0"/>
            </a:br>
            <a:r>
              <a:rPr lang="en-US" sz="3100" dirty="0" err="1" smtClean="0"/>
              <a:t>Tanto</a:t>
            </a:r>
            <a:r>
              <a:rPr lang="en-US" sz="3100" dirty="0" smtClean="0"/>
              <a:t> tempo fa…in </a:t>
            </a:r>
            <a:r>
              <a:rPr lang="en-US" sz="3100" dirty="0" err="1" smtClean="0"/>
              <a:t>una</a:t>
            </a:r>
            <a:r>
              <a:rPr lang="en-US" sz="3100" dirty="0" smtClean="0"/>
              <a:t> </a:t>
            </a:r>
            <a:r>
              <a:rPr lang="en-US" sz="3100" dirty="0" err="1" smtClean="0"/>
              <a:t>galassia</a:t>
            </a:r>
            <a:r>
              <a:rPr lang="en-US" sz="3100" dirty="0" smtClean="0"/>
              <a:t> non </a:t>
            </a:r>
            <a:r>
              <a:rPr lang="en-US" sz="3100" dirty="0" err="1" smtClean="0"/>
              <a:t>cosi</a:t>
            </a:r>
            <a:r>
              <a:rPr lang="en-US" sz="3100" dirty="0" smtClean="0"/>
              <a:t> </a:t>
            </a:r>
            <a:r>
              <a:rPr lang="en-US" sz="3100" dirty="0" err="1" smtClean="0"/>
              <a:t>lontana</a:t>
            </a:r>
            <a:r>
              <a:rPr lang="en-US" sz="3100" dirty="0" smtClean="0"/>
              <a:t>… </a:t>
            </a:r>
            <a:endParaRPr lang="el-GR" sz="27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C.-L. Sotiropoulou - Pisa, 02/03/2016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221849" y="4914165"/>
            <a:ext cx="5625625" cy="990110"/>
          </a:xfrm>
        </p:spPr>
        <p:txBody>
          <a:bodyPr>
            <a:normAutofit/>
          </a:bodyPr>
          <a:lstStyle/>
          <a:p>
            <a:r>
              <a:rPr lang="en-US" dirty="0" err="1" smtClean="0"/>
              <a:t>Quindi</a:t>
            </a:r>
            <a:r>
              <a:rPr lang="en-US" dirty="0" smtClean="0"/>
              <a:t>… ho </a:t>
            </a:r>
            <a:r>
              <a:rPr lang="en-US" dirty="0" err="1" smtClean="0"/>
              <a:t>scelto</a:t>
            </a:r>
            <a:r>
              <a:rPr lang="en-US" dirty="0" smtClean="0"/>
              <a:t> </a:t>
            </a:r>
            <a:r>
              <a:rPr lang="en-US" dirty="0" err="1" smtClean="0"/>
              <a:t>diventare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!!!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0"/>
          <a:stretch/>
        </p:blipFill>
        <p:spPr>
          <a:xfrm>
            <a:off x="971600" y="4716527"/>
            <a:ext cx="1378756" cy="16906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loud Callout 8"/>
          <p:cNvSpPr/>
          <p:nvPr/>
        </p:nvSpPr>
        <p:spPr>
          <a:xfrm>
            <a:off x="1360247" y="1936700"/>
            <a:ext cx="4320480" cy="2773199"/>
          </a:xfrm>
          <a:prstGeom prst="cloudCallou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75" y="2393885"/>
            <a:ext cx="1716686" cy="17910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99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/>
              <a:t>Una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/>
              <a:t>Fa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 </a:t>
            </a:r>
            <a:r>
              <a:rPr lang="en-US" dirty="0" err="1" smtClean="0"/>
              <a:t>studiato</a:t>
            </a:r>
            <a:r>
              <a:rPr lang="en-US" dirty="0" smtClean="0"/>
              <a:t> </a:t>
            </a:r>
            <a:r>
              <a:rPr lang="en-US" dirty="0" err="1" smtClean="0"/>
              <a:t>presso</a:t>
            </a:r>
            <a:r>
              <a:rPr lang="en-US" dirty="0" smtClean="0"/>
              <a:t> </a:t>
            </a:r>
            <a:r>
              <a:rPr lang="en-US" dirty="0" err="1" smtClean="0"/>
              <a:t>Aristotelion</a:t>
            </a:r>
            <a:r>
              <a:rPr lang="en-US" dirty="0" smtClean="0"/>
              <a:t> </a:t>
            </a:r>
            <a:r>
              <a:rPr lang="en-US" dirty="0" err="1" smtClean="0"/>
              <a:t>Universita</a:t>
            </a:r>
            <a:r>
              <a:rPr lang="en-US" dirty="0" smtClean="0"/>
              <a:t>’ Di </a:t>
            </a:r>
            <a:r>
              <a:rPr lang="en-US" dirty="0" err="1" smtClean="0"/>
              <a:t>Salonicco</a:t>
            </a:r>
            <a:r>
              <a:rPr lang="en-US" dirty="0" smtClean="0"/>
              <a:t> (AUTH)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mia</a:t>
            </a:r>
            <a:r>
              <a:rPr lang="en-US" dirty="0" smtClean="0"/>
              <a:t> </a:t>
            </a:r>
            <a:r>
              <a:rPr lang="en-US" dirty="0" err="1" smtClean="0"/>
              <a:t>laurea</a:t>
            </a:r>
            <a:r>
              <a:rPr lang="en-US" dirty="0" smtClean="0"/>
              <a:t> e’ in </a:t>
            </a:r>
            <a:r>
              <a:rPr lang="en-US" dirty="0" err="1" smtClean="0"/>
              <a:t>Fisica</a:t>
            </a:r>
            <a:r>
              <a:rPr lang="en-US" dirty="0" smtClean="0"/>
              <a:t> con </a:t>
            </a:r>
            <a:r>
              <a:rPr lang="en-US" dirty="0" err="1" smtClean="0"/>
              <a:t>specializziazione</a:t>
            </a:r>
            <a:r>
              <a:rPr lang="en-US" dirty="0" smtClean="0"/>
              <a:t> in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4098" name="Picture 2" descr="http://content-mcdn.ethnos.gr/filesystem/images/20130622/low/newego_LARGE_t_1101_54215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95" y="2078850"/>
            <a:ext cx="4087368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2663915"/>
            <a:ext cx="355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Dipartimento</a:t>
            </a:r>
            <a:r>
              <a:rPr lang="en-US" dirty="0" smtClean="0"/>
              <a:t> di </a:t>
            </a:r>
            <a:r>
              <a:rPr lang="en-US" dirty="0" err="1" smtClean="0"/>
              <a:t>Fisica</a:t>
            </a:r>
            <a:endParaRPr lang="el-GR" dirty="0"/>
          </a:p>
        </p:txBody>
      </p:sp>
      <p:sp>
        <p:nvSpPr>
          <p:cNvPr id="7" name="Right Arrow 6"/>
          <p:cNvSpPr/>
          <p:nvPr/>
        </p:nvSpPr>
        <p:spPr>
          <a:xfrm rot="1049469">
            <a:off x="3373059" y="3117110"/>
            <a:ext cx="2160240" cy="2793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3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/>
              <a:t>Una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/>
              <a:t>Fa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399" y="1447800"/>
            <a:ext cx="7933075" cy="4951530"/>
          </a:xfrm>
        </p:spPr>
        <p:txBody>
          <a:bodyPr>
            <a:normAutofit/>
          </a:bodyPr>
          <a:lstStyle/>
          <a:p>
            <a:r>
              <a:rPr lang="en-US" dirty="0" smtClean="0"/>
              <a:t>Ho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laurea</a:t>
            </a:r>
            <a:r>
              <a:rPr lang="en-US" dirty="0" smtClean="0"/>
              <a:t> </a:t>
            </a:r>
            <a:r>
              <a:rPr lang="en-US" dirty="0" err="1" smtClean="0"/>
              <a:t>Magistrale</a:t>
            </a:r>
            <a:r>
              <a:rPr lang="en-US" dirty="0" smtClean="0"/>
              <a:t> in </a:t>
            </a:r>
            <a:r>
              <a:rPr lang="en-US" dirty="0" err="1" smtClean="0"/>
              <a:t>Elettronica</a:t>
            </a:r>
            <a:r>
              <a:rPr lang="en-US" dirty="0" smtClean="0"/>
              <a:t> con </a:t>
            </a:r>
            <a:r>
              <a:rPr lang="en-US" dirty="0" err="1" smtClean="0"/>
              <a:t>specializzazione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Disegno</a:t>
            </a:r>
            <a:r>
              <a:rPr lang="en-US" dirty="0" smtClean="0"/>
              <a:t> di </a:t>
            </a:r>
            <a:r>
              <a:rPr lang="en-US" dirty="0" err="1" smtClean="0"/>
              <a:t>Circuiti</a:t>
            </a:r>
            <a:r>
              <a:rPr lang="en-US" dirty="0" smtClean="0"/>
              <a:t> </a:t>
            </a:r>
            <a:r>
              <a:rPr lang="en-US" dirty="0" err="1" smtClean="0"/>
              <a:t>Elettronici</a:t>
            </a:r>
            <a:endParaRPr lang="en-US" dirty="0" smtClean="0"/>
          </a:p>
          <a:p>
            <a:pPr lvl="1"/>
            <a:r>
              <a:rPr lang="en-US" dirty="0" smtClean="0"/>
              <a:t>Nella </a:t>
            </a:r>
            <a:r>
              <a:rPr lang="en-US" dirty="0" err="1" smtClean="0"/>
              <a:t>mia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> di 25 </a:t>
            </a:r>
            <a:r>
              <a:rPr lang="en-US" dirty="0" err="1" smtClean="0"/>
              <a:t>studenti</a:t>
            </a:r>
            <a:r>
              <a:rPr lang="en-US" dirty="0" smtClean="0"/>
              <a:t> c’ </a:t>
            </a:r>
            <a:r>
              <a:rPr lang="en-US" dirty="0" err="1" smtClean="0"/>
              <a:t>erano</a:t>
            </a:r>
            <a:r>
              <a:rPr lang="en-US" dirty="0" smtClean="0"/>
              <a:t> 3 </a:t>
            </a:r>
            <a:r>
              <a:rPr lang="en-US" dirty="0" err="1" smtClean="0"/>
              <a:t>donne</a:t>
            </a:r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seguito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corso</a:t>
            </a:r>
            <a:r>
              <a:rPr lang="en-US" dirty="0" smtClean="0"/>
              <a:t> di </a:t>
            </a:r>
            <a:r>
              <a:rPr lang="en-US" dirty="0" err="1" smtClean="0"/>
              <a:t>laurea</a:t>
            </a:r>
            <a:r>
              <a:rPr lang="en-US" dirty="0" smtClean="0"/>
              <a:t> per </a:t>
            </a:r>
            <a:r>
              <a:rPr lang="en-US" dirty="0" err="1" smtClean="0"/>
              <a:t>diventare</a:t>
            </a:r>
            <a:r>
              <a:rPr lang="en-US" dirty="0" smtClean="0"/>
              <a:t> </a:t>
            </a:r>
            <a:r>
              <a:rPr lang="en-US" dirty="0" err="1" smtClean="0"/>
              <a:t>insegnanti</a:t>
            </a:r>
            <a:r>
              <a:rPr lang="en-US" dirty="0" smtClean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liceo</a:t>
            </a:r>
            <a:endParaRPr lang="en-US" dirty="0" smtClean="0"/>
          </a:p>
          <a:p>
            <a:pPr lvl="1"/>
            <a:r>
              <a:rPr lang="en-US" dirty="0" err="1" smtClean="0"/>
              <a:t>Sono</a:t>
            </a:r>
            <a:r>
              <a:rPr lang="en-US" dirty="0" smtClean="0"/>
              <a:t> l’ </a:t>
            </a:r>
            <a:r>
              <a:rPr lang="en-US" dirty="0" err="1" smtClean="0"/>
              <a:t>unica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smtClean="0"/>
              <a:t>ha </a:t>
            </a:r>
            <a:r>
              <a:rPr lang="en-US" dirty="0" err="1" smtClean="0"/>
              <a:t>scelto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carriera</a:t>
            </a:r>
            <a:r>
              <a:rPr lang="en-US" dirty="0" smtClean="0"/>
              <a:t> </a:t>
            </a:r>
            <a:r>
              <a:rPr lang="en-US" dirty="0" err="1" smtClean="0"/>
              <a:t>accademica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Ho </a:t>
            </a:r>
            <a:r>
              <a:rPr lang="en-US" dirty="0" err="1" smtClean="0"/>
              <a:t>fatto</a:t>
            </a:r>
            <a:r>
              <a:rPr lang="en-US" dirty="0" smtClean="0"/>
              <a:t> un </a:t>
            </a:r>
            <a:r>
              <a:rPr lang="en-US" dirty="0" err="1" smtClean="0"/>
              <a:t>dottorato</a:t>
            </a:r>
            <a:r>
              <a:rPr lang="en-US" dirty="0" smtClean="0"/>
              <a:t> sui </a:t>
            </a:r>
            <a:r>
              <a:rPr lang="en-US" dirty="0" err="1" smtClean="0"/>
              <a:t>Sistemi</a:t>
            </a:r>
            <a:r>
              <a:rPr lang="en-US" dirty="0" smtClean="0"/>
              <a:t> Embedded (Multimedia all’ </a:t>
            </a:r>
            <a:r>
              <a:rPr lang="en-US" dirty="0" err="1" smtClean="0"/>
              <a:t>inizio</a:t>
            </a:r>
            <a:r>
              <a:rPr lang="en-US" dirty="0" smtClean="0"/>
              <a:t> e 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istemi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mbedded per </a:t>
            </a:r>
            <a:r>
              <a:rPr lang="en-US" dirty="0" err="1" smtClean="0"/>
              <a:t>Fisica</a:t>
            </a:r>
            <a:r>
              <a:rPr lang="en-US" dirty="0" smtClean="0"/>
              <a:t> di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/>
              <a:t> </a:t>
            </a:r>
            <a:r>
              <a:rPr lang="en-US" dirty="0" smtClean="0"/>
              <a:t>– ATLAS e FTK)</a:t>
            </a:r>
          </a:p>
          <a:p>
            <a:pPr lvl="1"/>
            <a:r>
              <a:rPr lang="en-US" dirty="0" smtClean="0"/>
              <a:t>Nella </a:t>
            </a:r>
            <a:r>
              <a:rPr lang="en-US" dirty="0" err="1" smtClean="0"/>
              <a:t>sezione</a:t>
            </a:r>
            <a:r>
              <a:rPr lang="en-US" dirty="0" smtClean="0"/>
              <a:t> di </a:t>
            </a:r>
            <a:r>
              <a:rPr lang="en-US" dirty="0" err="1" smtClean="0"/>
              <a:t>elettronica</a:t>
            </a:r>
            <a:r>
              <a:rPr lang="en-US" dirty="0" smtClean="0"/>
              <a:t> </a:t>
            </a:r>
            <a:r>
              <a:rPr lang="en-US" dirty="0" err="1" smtClean="0"/>
              <a:t>c’eravamo</a:t>
            </a:r>
            <a:r>
              <a:rPr lang="en-US" dirty="0" smtClean="0"/>
              <a:t> due</a:t>
            </a:r>
            <a:br>
              <a:rPr lang="en-US" dirty="0" smtClean="0"/>
            </a:br>
            <a:r>
              <a:rPr lang="en-US" dirty="0" err="1" smtClean="0"/>
              <a:t>donne</a:t>
            </a:r>
            <a:r>
              <a:rPr lang="en-US" dirty="0" smtClean="0"/>
              <a:t>: la </a:t>
            </a:r>
            <a:r>
              <a:rPr lang="en-US" dirty="0" err="1" smtClean="0"/>
              <a:t>segretaria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io</a:t>
            </a:r>
            <a:r>
              <a:rPr lang="en-US" dirty="0" smtClean="0"/>
              <a:t>…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5124" name="Picture 4" descr="http://image.shutterstock.com/z/stock-vector-young-woman-working-on-computer-at-desk-vector-cartoon-illustration-2400045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2"/>
          <a:stretch/>
        </p:blipFill>
        <p:spPr bwMode="auto">
          <a:xfrm>
            <a:off x="6742925" y="4996361"/>
            <a:ext cx="1943875" cy="18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Il </a:t>
            </a:r>
            <a:r>
              <a:rPr lang="en-US" sz="3200" dirty="0" err="1"/>
              <a:t>mio</a:t>
            </a:r>
            <a:r>
              <a:rPr lang="en-US" sz="3200" dirty="0"/>
              <a:t> “background”:</a:t>
            </a:r>
            <a:br>
              <a:rPr lang="en-US" sz="3200" dirty="0"/>
            </a:br>
            <a:r>
              <a:rPr lang="en-US" dirty="0" smtClean="0"/>
              <a:t>Una </a:t>
            </a:r>
            <a:r>
              <a:rPr lang="en-US" dirty="0" err="1" smtClean="0"/>
              <a:t>Ricercatrice</a:t>
            </a:r>
            <a:r>
              <a:rPr lang="en-US" dirty="0" smtClean="0"/>
              <a:t> di </a:t>
            </a:r>
            <a:r>
              <a:rPr lang="en-US" dirty="0" err="1" smtClean="0"/>
              <a:t>Elettronica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C.-L. Sotiropoulou - Pisa, 02/03/2016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20570" y="1417638"/>
            <a:ext cx="7772400" cy="4572000"/>
          </a:xfrm>
        </p:spPr>
        <p:txBody>
          <a:bodyPr/>
          <a:lstStyle/>
          <a:p>
            <a:r>
              <a:rPr lang="en-US" dirty="0" smtClean="0"/>
              <a:t>Ho </a:t>
            </a:r>
            <a:r>
              <a:rPr lang="en-US" dirty="0" err="1" smtClean="0"/>
              <a:t>partecipato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progetti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Europei</a:t>
            </a:r>
            <a:r>
              <a:rPr lang="en-US" dirty="0" smtClean="0"/>
              <a:t> e </a:t>
            </a:r>
            <a:r>
              <a:rPr lang="en-US" dirty="0" err="1" smtClean="0"/>
              <a:t>Nazionali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Per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 di </a:t>
            </a:r>
            <a:r>
              <a:rPr lang="en-US" dirty="0" err="1"/>
              <a:t>v</a:t>
            </a:r>
            <a:r>
              <a:rPr lang="en-US" dirty="0" err="1" smtClean="0"/>
              <a:t>isione</a:t>
            </a:r>
            <a:r>
              <a:rPr lang="en-US" dirty="0" smtClean="0"/>
              <a:t> per </a:t>
            </a:r>
            <a:r>
              <a:rPr lang="en-US" dirty="0" err="1" smtClean="0"/>
              <a:t>applicazioni</a:t>
            </a:r>
            <a:r>
              <a:rPr lang="en-US" dirty="0" smtClean="0"/>
              <a:t> </a:t>
            </a:r>
            <a:r>
              <a:rPr lang="en-US" dirty="0" err="1" smtClean="0"/>
              <a:t>biomediche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identificazione</a:t>
            </a:r>
            <a:r>
              <a:rPr lang="en-US" dirty="0" smtClean="0"/>
              <a:t> di DNA con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microfluidici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9</a:t>
            </a:fld>
            <a:endParaRPr lang="el-GR" dirty="0"/>
          </a:p>
        </p:txBody>
      </p:sp>
      <p:pic>
        <p:nvPicPr>
          <p:cNvPr id="11" name="Picture 2" descr="C:\#Work@Uni\Publications\TBioCAS\images\IMG_1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670" y="3023955"/>
            <a:ext cx="4230470" cy="3172853"/>
          </a:xfrm>
          <a:prstGeom prst="rect">
            <a:avLst/>
          </a:prstGeom>
          <a:noFill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05" y="5904275"/>
            <a:ext cx="2921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8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lyb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1197</Words>
  <Application>Microsoft Office PowerPoint</Application>
  <PresentationFormat>On-screen Show (4:3)</PresentationFormat>
  <Paragraphs>226</Paragraphs>
  <Slides>37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Tw Cen MT</vt:lpstr>
      <vt:lpstr>Wingdings</vt:lpstr>
      <vt:lpstr>Wingdings 2</vt:lpstr>
      <vt:lpstr>Equity</vt:lpstr>
      <vt:lpstr>Visio</vt:lpstr>
      <vt:lpstr>PISA, 02/03/2016</vt:lpstr>
      <vt:lpstr>Il mio “background”: Una Greca A Pisa</vt:lpstr>
      <vt:lpstr>Il mio “background”: Una Greca A Pisa</vt:lpstr>
      <vt:lpstr>Il mio “background”: Tanto tempo fa…in una galassia non cosi lontana… </vt:lpstr>
      <vt:lpstr>Il mio “background”: Tanto tempo fa…in una galassia non cosi lontana… </vt:lpstr>
      <vt:lpstr>Il mio “background”: Tanto tempo fa…in una galassia non cosi lontana… </vt:lpstr>
      <vt:lpstr>Il mio “background”: Una Fisica Che Fa Elettronica</vt:lpstr>
      <vt:lpstr>Il mio “background”: Una Fisica Che Fa Elettronica</vt:lpstr>
      <vt:lpstr>Il mio “background”: Una Ricercatrice di Elettronica</vt:lpstr>
      <vt:lpstr>Il mio “background”: Una Ricercatrice di Elettronica</vt:lpstr>
      <vt:lpstr>Il mio “background”: Una Ricercatrice di Elettronica</vt:lpstr>
      <vt:lpstr>Il mio “background”: Una Ricercatrice di Elettronica</vt:lpstr>
      <vt:lpstr>Il mio “background”: Una Fisica Che Fa Elettronica</vt:lpstr>
      <vt:lpstr>Il mio “background”: Una Fisica Che Fa Elettronica</vt:lpstr>
      <vt:lpstr>Il mio “background”: Una Fisica Che Fa Elettronica</vt:lpstr>
      <vt:lpstr>Moore’s Law (La Legge Di Moore!)</vt:lpstr>
      <vt:lpstr>Moore’s Law (La Legge Di Moore!)</vt:lpstr>
      <vt:lpstr>Moore’s Law (La Legge Di Moore!)</vt:lpstr>
      <vt:lpstr>Moore’s Law (La Legge Di Moore!)</vt:lpstr>
      <vt:lpstr>Moore’s Law (La Legge Di Moore!)</vt:lpstr>
      <vt:lpstr>Il mondo dei “Big Data”</vt:lpstr>
      <vt:lpstr>Il mondo dei “Big Data”</vt:lpstr>
      <vt:lpstr>High Performance Computing</vt:lpstr>
      <vt:lpstr>Tipi di HPC</vt:lpstr>
      <vt:lpstr>Tipi di HPC</vt:lpstr>
      <vt:lpstr>HPC e Big Data - Un esempio gia’ conosciuto: Il Trigger di ATLAS</vt:lpstr>
      <vt:lpstr>La scelta intelligente: Usare la stessa tecnologia per altre applicazioni</vt:lpstr>
      <vt:lpstr>Image Processing </vt:lpstr>
      <vt:lpstr>Simulazione Del Cervello</vt:lpstr>
      <vt:lpstr>Simulazione Del Cervello</vt:lpstr>
      <vt:lpstr>Simulazione Del Cervello</vt:lpstr>
      <vt:lpstr>Simulazione Del Cervello</vt:lpstr>
      <vt:lpstr>Image Processing</vt:lpstr>
      <vt:lpstr>ATLAS Diversity Survey 2016</vt:lpstr>
      <vt:lpstr>ATLAS Diversity Survey 2016</vt:lpstr>
      <vt:lpstr>I vantaggi di essere una “Donna di Elettronica”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2014-01-30T11:46:10Z</dcterms:created>
  <dcterms:modified xsi:type="dcterms:W3CDTF">2016-03-01T15:44:30Z</dcterms:modified>
</cp:coreProperties>
</file>