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28"/>
  </p:notesMasterIdLst>
  <p:handoutMasterIdLst>
    <p:handoutMasterId r:id="rId29"/>
  </p:handoutMasterIdLst>
  <p:sldIdLst>
    <p:sldId id="379" r:id="rId2"/>
    <p:sldId id="428" r:id="rId3"/>
    <p:sldId id="412" r:id="rId4"/>
    <p:sldId id="425" r:id="rId5"/>
    <p:sldId id="414" r:id="rId6"/>
    <p:sldId id="426" r:id="rId7"/>
    <p:sldId id="417" r:id="rId8"/>
    <p:sldId id="432" r:id="rId9"/>
    <p:sldId id="418" r:id="rId10"/>
    <p:sldId id="420" r:id="rId11"/>
    <p:sldId id="410" r:id="rId12"/>
    <p:sldId id="430" r:id="rId13"/>
    <p:sldId id="433" r:id="rId14"/>
    <p:sldId id="435" r:id="rId15"/>
    <p:sldId id="436" r:id="rId16"/>
    <p:sldId id="434" r:id="rId17"/>
    <p:sldId id="438" r:id="rId18"/>
    <p:sldId id="440" r:id="rId19"/>
    <p:sldId id="441" r:id="rId20"/>
    <p:sldId id="442" r:id="rId21"/>
    <p:sldId id="445" r:id="rId22"/>
    <p:sldId id="446" r:id="rId23"/>
    <p:sldId id="443" r:id="rId24"/>
    <p:sldId id="444" r:id="rId25"/>
    <p:sldId id="447" r:id="rId26"/>
    <p:sldId id="40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0" autoAdjust="0"/>
    <p:restoredTop sz="97701" autoAdjust="0"/>
  </p:normalViewPr>
  <p:slideViewPr>
    <p:cSldViewPr snapToGrid="0" snapToObjects="1">
      <p:cViewPr>
        <p:scale>
          <a:sx n="116" d="100"/>
          <a:sy n="116" d="100"/>
        </p:scale>
        <p:origin x="-1464" y="-80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01/03/16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01/03/16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60F-8236-F14D-9B6E-48D5ABBCEF63}" type="datetime1">
              <a:rPr lang="en-GB" smtClean="0"/>
              <a:t>02/03/16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14F-FCFE-CB46-823B-FAD6B5051AB4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046F-B0A3-5244-AE6D-E6866B6E15CF}" type="datetime1">
              <a:rPr lang="en-GB" smtClean="0"/>
              <a:t>02/03/16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5F2-8D62-B647-9AD7-A96CF979D7B2}" type="datetime1">
              <a:rPr lang="en-GB" smtClean="0"/>
              <a:t>02/03/16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18982A7A-52EC-2740-9B83-D165E070A3A8}" type="datetime1">
              <a:rPr lang="en-GB" smtClean="0"/>
              <a:t>02/03/16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PADME Ecal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763F7C47-8943-CA44-A6CE-D7296E0AF05F}" type="datetime1">
              <a:rPr lang="en-GB" smtClean="0"/>
              <a:t>02/03/16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</a:t>
            </a:r>
            <a:r>
              <a:rPr lang="en-US" dirty="0" err="1" smtClean="0"/>
              <a:t>Eca</a:t>
            </a:r>
            <a:r>
              <a:rPr lang="en-US" dirty="0" err="1" smtClean="0"/>
              <a:t>l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</a:t>
            </a:r>
            <a:r>
              <a:rPr lang="en-US" dirty="0" smtClean="0">
                <a:solidFill>
                  <a:schemeClr val="tx1"/>
                </a:solidFill>
              </a:rPr>
              <a:t>general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Frascati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 smtClean="0">
                <a:solidFill>
                  <a:schemeClr val="tx1"/>
                </a:solidFill>
              </a:rPr>
              <a:t>March 2015 </a:t>
            </a:r>
          </a:p>
        </p:txBody>
      </p:sp>
    </p:spTree>
    <p:extLst>
      <p:ext uri="{BB962C8B-B14F-4D97-AF65-F5344CB8AC3E}">
        <p14:creationId xmlns:p14="http://schemas.microsoft.com/office/powerpoint/2010/main" val="2604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of veto efficiency due to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US" dirty="0" smtClean="0"/>
              <a:t>Assuming the system has a timing resolution in the difference </a:t>
            </a:r>
            <a:r>
              <a:rPr lang="en-US" dirty="0" err="1" smtClean="0"/>
              <a:t>Ecal</a:t>
            </a:r>
            <a:r>
              <a:rPr lang="en-US" dirty="0" smtClean="0"/>
              <a:t>-SAC of the order of 500ps with small dependence from the energy </a:t>
            </a:r>
          </a:p>
          <a:p>
            <a:pPr lvl="1"/>
            <a:r>
              <a:rPr lang="en-US" dirty="0" err="1" smtClean="0"/>
              <a:t>Ecal</a:t>
            </a:r>
            <a:r>
              <a:rPr lang="en-US" dirty="0" smtClean="0"/>
              <a:t> &lt;700 </a:t>
            </a:r>
            <a:r>
              <a:rPr lang="en-US" dirty="0" err="1" smtClean="0"/>
              <a:t>ps</a:t>
            </a:r>
            <a:r>
              <a:rPr lang="en-US" dirty="0" smtClean="0"/>
              <a:t> per crystal</a:t>
            </a:r>
          </a:p>
          <a:p>
            <a:pPr lvl="1"/>
            <a:r>
              <a:rPr lang="en-US" dirty="0" smtClean="0"/>
              <a:t>SAC &lt;300 </a:t>
            </a:r>
            <a:r>
              <a:rPr lang="en-US" dirty="0" err="1" smtClean="0"/>
              <a:t>ps</a:t>
            </a:r>
            <a:r>
              <a:rPr lang="en-US" dirty="0" smtClean="0"/>
              <a:t> per crystal</a:t>
            </a:r>
          </a:p>
          <a:p>
            <a:r>
              <a:rPr lang="en-US" dirty="0" smtClean="0"/>
              <a:t>We can estimate the effect of missing gamma due to timing by hit and miss technique once a inefficiency is established</a:t>
            </a:r>
          </a:p>
          <a:p>
            <a:pPr lvl="1"/>
            <a:r>
              <a:rPr lang="en-US" dirty="0" smtClean="0"/>
              <a:t>Obtain BG estimates for the full 1e13 run.</a:t>
            </a:r>
          </a:p>
          <a:p>
            <a:r>
              <a:rPr lang="en-US" dirty="0" smtClean="0"/>
              <a:t>The inefficiency is related to the timing window of the veto.</a:t>
            </a:r>
          </a:p>
          <a:p>
            <a:pPr lvl="1"/>
            <a:r>
              <a:rPr lang="en-US" dirty="0" smtClean="0"/>
              <a:t>We can estimate random veto probability per single photon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BD96-2EF5-A74E-A772-6F419E034959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Veto </a:t>
            </a:r>
            <a:r>
              <a:rPr lang="en-GB" dirty="0" err="1" smtClean="0"/>
              <a:t>Ineff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time window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B45-0B78-6849-975A-9876DBDAA6E0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728" y="733261"/>
            <a:ext cx="4516355" cy="3319162"/>
            <a:chOff x="52728" y="948721"/>
            <a:chExt cx="4516355" cy="3319162"/>
          </a:xfrm>
        </p:grpSpPr>
        <p:pic>
          <p:nvPicPr>
            <p:cNvPr id="14" name="Picture 13" descr="Screenshot 2016-02-25 16.44.4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8" y="948721"/>
              <a:ext cx="4516355" cy="331916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470206" y="2547458"/>
              <a:ext cx="2361535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3783" y="2984273"/>
              <a:ext cx="2797123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31741" y="2569204"/>
              <a:ext cx="0" cy="1433697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88705" y="2983583"/>
              <a:ext cx="0" cy="100010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4686" y="2671325"/>
              <a:ext cx="2515630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72991" y="2671325"/>
              <a:ext cx="0" cy="1323753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1059" y="3433916"/>
              <a:ext cx="3247123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692406" y="3432951"/>
              <a:ext cx="0" cy="559279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Screenshot 2016-02-25 17.06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/>
          <a:stretch/>
        </p:blipFill>
        <p:spPr>
          <a:xfrm>
            <a:off x="4570757" y="715327"/>
            <a:ext cx="4553728" cy="33550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5036" y="1070425"/>
            <a:ext cx="1164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3.3 ns window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4753" y="2269445"/>
            <a:ext cx="1227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3.8 ns window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0773" y="3451542"/>
            <a:ext cx="1258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4.4 ns window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9355" y="1494418"/>
            <a:ext cx="1163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3.5 ns window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99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663735"/>
              </p:ext>
            </p:extLst>
          </p:nvPr>
        </p:nvGraphicFramePr>
        <p:xfrm>
          <a:off x="722533" y="4182401"/>
          <a:ext cx="8078135" cy="163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627"/>
                <a:gridCol w="1615627"/>
                <a:gridCol w="1615627"/>
                <a:gridCol w="1615627"/>
                <a:gridCol w="1615627"/>
              </a:tblGrid>
              <a:tr h="32627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Ineff</a:t>
                      </a:r>
                      <a:r>
                        <a:rPr lang="en-US" sz="1400" baseline="0" dirty="0" smtClean="0"/>
                        <a:t> SAC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BG </a:t>
                      </a:r>
                      <a:r>
                        <a:rPr lang="en-US" sz="1400" dirty="0" err="1" smtClean="0"/>
                        <a:t>acc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NBG 1e13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</a:t>
                      </a:r>
                      <a:r>
                        <a:rPr lang="en-US" sz="1400" baseline="-25000" dirty="0" err="1" smtClean="0"/>
                        <a:t>wind</a:t>
                      </a:r>
                      <a:r>
                        <a:rPr lang="en-US" sz="1400" baseline="0" dirty="0" smtClean="0"/>
                        <a:t> in 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Veto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prob</a:t>
                      </a:r>
                      <a:r>
                        <a:rPr lang="en-US" sz="1400" baseline="0" dirty="0" smtClean="0"/>
                        <a:t> 1</a:t>
                      </a:r>
                      <a:r>
                        <a:rPr lang="en-US" sz="1400" baseline="0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3262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1e-3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6.2e-5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8.2% in 40ns</a:t>
                      </a:r>
                      <a:endParaRPr lang="en-US" sz="1400" dirty="0"/>
                    </a:p>
                  </a:txBody>
                  <a:tcPr/>
                </a:tc>
              </a:tr>
              <a:tr h="3262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5e-4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4.0e-5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8.75% in 40ns</a:t>
                      </a:r>
                    </a:p>
                  </a:txBody>
                  <a:tcPr/>
                </a:tc>
              </a:tr>
              <a:tr h="3262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1e-4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3.2e-5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9.5% in 40ns</a:t>
                      </a:r>
                    </a:p>
                  </a:txBody>
                  <a:tcPr/>
                </a:tc>
              </a:tr>
              <a:tr h="3262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1e-5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1.4e-5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11% in 40ns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</a:t>
            </a:r>
            <a:r>
              <a:rPr lang="en-US" dirty="0" err="1" smtClean="0"/>
              <a:t>Pbgl</a:t>
            </a:r>
            <a:r>
              <a:rPr lang="en-US" dirty="0" smtClean="0"/>
              <a:t> SF57 based </a:t>
            </a:r>
            <a:r>
              <a:rPr lang="en-US" dirty="0" smtClean="0"/>
              <a:t>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7" y="771725"/>
            <a:ext cx="8376026" cy="5289356"/>
          </a:xfrm>
        </p:spPr>
        <p:txBody>
          <a:bodyPr/>
          <a:lstStyle/>
          <a:p>
            <a:r>
              <a:rPr lang="en-US" dirty="0" smtClean="0"/>
              <a:t>Very fast signal to cope with very high rate</a:t>
            </a:r>
          </a:p>
          <a:p>
            <a:pPr lvl="1"/>
            <a:r>
              <a:rPr lang="en-US" dirty="0" smtClean="0"/>
              <a:t>Rate up to 5-10 cluster in 40 ns expected</a:t>
            </a:r>
          </a:p>
          <a:p>
            <a:r>
              <a:rPr lang="en-US" dirty="0" smtClean="0"/>
              <a:t>Minimum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to detect &gt; 50 MeV</a:t>
            </a:r>
          </a:p>
          <a:p>
            <a:pPr lvl="1"/>
            <a:r>
              <a:rPr lang="en-US" dirty="0" smtClean="0"/>
              <a:t>No need for very high LY</a:t>
            </a:r>
          </a:p>
          <a:p>
            <a:r>
              <a:rPr lang="en-US" dirty="0" smtClean="0"/>
              <a:t>Good time resolution (&lt;300ps)</a:t>
            </a:r>
          </a:p>
          <a:p>
            <a:r>
              <a:rPr lang="en-US" dirty="0" smtClean="0"/>
              <a:t>Why don’t we us a Cherenkov</a:t>
            </a:r>
            <a:br>
              <a:rPr lang="en-US" dirty="0" smtClean="0"/>
            </a:br>
            <a:r>
              <a:rPr lang="en-US" dirty="0" smtClean="0"/>
              <a:t>radiator??</a:t>
            </a:r>
          </a:p>
          <a:p>
            <a:pPr lvl="1"/>
            <a:r>
              <a:rPr lang="en-US" dirty="0" smtClean="0"/>
              <a:t>NA62 reused ex OPAL SF57 block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B9F-0218-6B49-99E7-C8CB7E5D434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8" name="Picture 7" descr="Screenshot 2016-02-26 22.31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/>
          <a:stretch/>
        </p:blipFill>
        <p:spPr>
          <a:xfrm>
            <a:off x="4405465" y="3173121"/>
            <a:ext cx="4752100" cy="3400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1868" y="3078673"/>
            <a:ext cx="409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Inefficiency for electrons at BTF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shot 2016-02-26 22.41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" y="4271908"/>
            <a:ext cx="4265744" cy="2269245"/>
          </a:xfrm>
          <a:prstGeom prst="rect">
            <a:avLst/>
          </a:prstGeom>
        </p:spPr>
      </p:pic>
      <p:pic>
        <p:nvPicPr>
          <p:cNvPr id="12" name="Picture 11" descr="Screenshot 2016-02-26 23.11.4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9043" r="4984" b="10648"/>
          <a:stretch/>
        </p:blipFill>
        <p:spPr>
          <a:xfrm>
            <a:off x="4925767" y="1865022"/>
            <a:ext cx="4192424" cy="7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6665"/>
            <a:ext cx="8913813" cy="711793"/>
          </a:xfrm>
        </p:spPr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E7CA-B683-604F-A034-14ADC2195D89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L3 BGO and PADME test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5ED-5383-C341-AB36-3601ABD9D868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5-04-17 22.5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" y="711793"/>
            <a:ext cx="4785015" cy="5667768"/>
          </a:xfrm>
          <a:prstGeom prst="rect">
            <a:avLst/>
          </a:prstGeom>
        </p:spPr>
      </p:pic>
      <p:pic>
        <p:nvPicPr>
          <p:cNvPr id="7" name="Picture 6" descr="Screenshot 2015-04-17 23.04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1" y="903914"/>
            <a:ext cx="4150639" cy="1946506"/>
          </a:xfrm>
          <a:prstGeom prst="rect">
            <a:avLst/>
          </a:prstGeom>
        </p:spPr>
      </p:pic>
      <p:pic>
        <p:nvPicPr>
          <p:cNvPr id="3" name="Picture 2" descr="Schermata 2016-02-28 alle 16.26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83" y="2977453"/>
            <a:ext cx="4265744" cy="294461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67001"/>
              </p:ext>
            </p:extLst>
          </p:nvPr>
        </p:nvGraphicFramePr>
        <p:xfrm>
          <a:off x="6605349" y="4816908"/>
          <a:ext cx="149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6" imgW="1498600" imgH="419100" progId="Equation.3">
                  <p:embed/>
                </p:oleObj>
              </mc:Choice>
              <mc:Fallback>
                <p:oleObj name="Equation" r:id="rId6" imgW="1498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5349" y="4816908"/>
                        <a:ext cx="1498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577" y="995669"/>
            <a:ext cx="220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L3 collaboration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724" y="2792787"/>
            <a:ext cx="220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PADME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69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</a:t>
            </a:r>
            <a:r>
              <a:rPr lang="en-US" dirty="0" err="1" smtClean="0"/>
              <a:t>photosensors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518"/>
            <a:ext cx="9144000" cy="2430488"/>
          </a:xfrm>
        </p:spPr>
        <p:txBody>
          <a:bodyPr>
            <a:normAutofit/>
          </a:bodyPr>
          <a:lstStyle/>
          <a:p>
            <a:r>
              <a:rPr lang="en-US" dirty="0" smtClean="0"/>
              <a:t>20x20mm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crystals</a:t>
            </a:r>
            <a:r>
              <a:rPr lang="en-US" dirty="0"/>
              <a:t> </a:t>
            </a:r>
            <a:r>
              <a:rPr lang="en-US" dirty="0" smtClean="0"/>
              <a:t>with Hamamatsu </a:t>
            </a:r>
            <a:r>
              <a:rPr lang="en-US" dirty="0"/>
              <a:t>APD </a:t>
            </a:r>
            <a:r>
              <a:rPr lang="it-IT" dirty="0"/>
              <a:t>S8664</a:t>
            </a:r>
            <a:r>
              <a:rPr lang="it-IT" dirty="0" smtClean="0"/>
              <a:t>-1010</a:t>
            </a:r>
          </a:p>
          <a:p>
            <a:pPr lvl="1"/>
            <a:r>
              <a:rPr lang="it-IT" dirty="0" err="1" smtClean="0"/>
              <a:t>Quoted</a:t>
            </a:r>
            <a:r>
              <a:rPr lang="it-IT" dirty="0" smtClean="0"/>
              <a:t> </a:t>
            </a:r>
            <a:r>
              <a:rPr lang="it-IT" dirty="0" err="1" smtClean="0"/>
              <a:t>price</a:t>
            </a:r>
            <a:r>
              <a:rPr lang="it-IT" dirty="0" smtClean="0"/>
              <a:t> 315 euro/</a:t>
            </a:r>
            <a:r>
              <a:rPr lang="it-IT" dirty="0" err="1" smtClean="0"/>
              <a:t>pcs</a:t>
            </a:r>
            <a:r>
              <a:rPr lang="it-IT" dirty="0" smtClean="0"/>
              <a:t> (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r>
              <a:rPr lang="it-IT" dirty="0" smtClean="0"/>
              <a:t> 700 </a:t>
            </a:r>
            <a:r>
              <a:rPr lang="it-IT" dirty="0" err="1" smtClean="0"/>
              <a:t>pcs</a:t>
            </a:r>
            <a:r>
              <a:rPr lang="it-IT" dirty="0" smtClean="0"/>
              <a:t> 220K</a:t>
            </a:r>
            <a:r>
              <a:rPr lang="en-US" dirty="0" smtClean="0"/>
              <a:t>€)</a:t>
            </a:r>
          </a:p>
          <a:p>
            <a:pPr lvl="1"/>
            <a:r>
              <a:rPr lang="en-US" dirty="0" smtClean="0"/>
              <a:t>After the test beam we know they are not ideal solution</a:t>
            </a:r>
          </a:p>
          <a:p>
            <a:pPr lvl="2"/>
            <a:r>
              <a:rPr lang="en-US" dirty="0" smtClean="0"/>
              <a:t>Gain too small ~200 + G=300 on FE give a lot of noise 6x10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We now have other 6pcs ordered from Hamamatsu in November</a:t>
            </a:r>
          </a:p>
          <a:p>
            <a:pPr lvl="1"/>
            <a:r>
              <a:rPr lang="en-US" dirty="0" smtClean="0"/>
              <a:t>Total of 16 pcs can equip a 4x4 </a:t>
            </a:r>
            <a:r>
              <a:rPr lang="en-US" dirty="0" smtClean="0"/>
              <a:t>matrix need </a:t>
            </a:r>
            <a:r>
              <a:rPr lang="en-US" dirty="0" smtClean="0"/>
              <a:t>to be tested and calibrated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3732-B152-F042-ACD4-CA2DBBF97303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589" t="8347" r="5144" b="5376"/>
          <a:stretch/>
        </p:blipFill>
        <p:spPr>
          <a:xfrm>
            <a:off x="7787441" y="779089"/>
            <a:ext cx="1367507" cy="14169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975563" y="3317465"/>
            <a:ext cx="2172075" cy="3164109"/>
            <a:chOff x="6975563" y="3317465"/>
            <a:chExt cx="2172075" cy="3164109"/>
          </a:xfrm>
        </p:grpSpPr>
        <p:pic>
          <p:nvPicPr>
            <p:cNvPr id="10" name="Picture 9" descr="Schermata 2016-02-28 alle 18.25.0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" t="4008"/>
            <a:stretch/>
          </p:blipFill>
          <p:spPr>
            <a:xfrm>
              <a:off x="6975563" y="3317465"/>
              <a:ext cx="2172075" cy="31641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3224" y="3382433"/>
              <a:ext cx="824065" cy="401505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0" y="3959641"/>
            <a:ext cx="9068800" cy="2609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HZC </a:t>
            </a:r>
            <a:r>
              <a:rPr lang="it-IT" sz="1800" dirty="0" err="1" smtClean="0"/>
              <a:t>Photonics</a:t>
            </a:r>
            <a:r>
              <a:rPr lang="it-IT" sz="1800" dirty="0" smtClean="0"/>
              <a:t> XP1911-XP1912 </a:t>
            </a:r>
            <a:r>
              <a:rPr lang="it-IT" sz="1800" dirty="0" err="1" smtClean="0"/>
              <a:t>identical</a:t>
            </a:r>
            <a:r>
              <a:rPr lang="it-IT" sz="1800" dirty="0" smtClean="0"/>
              <a:t> to </a:t>
            </a:r>
            <a:r>
              <a:rPr lang="it-IT" sz="1800" dirty="0" err="1" smtClean="0"/>
              <a:t>orginal</a:t>
            </a:r>
            <a:r>
              <a:rPr lang="it-IT" sz="1800" dirty="0" smtClean="0"/>
              <a:t> </a:t>
            </a:r>
            <a:r>
              <a:rPr lang="it-IT" sz="1800" dirty="0" err="1" smtClean="0"/>
              <a:t>Photonis</a:t>
            </a:r>
            <a:endParaRPr lang="it-IT" sz="1800" dirty="0" smtClean="0"/>
          </a:p>
          <a:p>
            <a:pPr lvl="1"/>
            <a:r>
              <a:rPr lang="it-IT" sz="1600" dirty="0" err="1" smtClean="0"/>
              <a:t>Quoted</a:t>
            </a:r>
            <a:r>
              <a:rPr lang="it-IT" sz="1600" dirty="0" smtClean="0"/>
              <a:t> </a:t>
            </a:r>
            <a:r>
              <a:rPr lang="it-IT" sz="1600" dirty="0" err="1" smtClean="0"/>
              <a:t>price</a:t>
            </a:r>
            <a:r>
              <a:rPr lang="it-IT" sz="1600" dirty="0" smtClean="0"/>
              <a:t> </a:t>
            </a:r>
            <a:r>
              <a:rPr lang="it-IT" sz="1600" dirty="0" err="1" smtClean="0"/>
              <a:t>very</a:t>
            </a:r>
            <a:r>
              <a:rPr lang="it-IT" sz="1600" dirty="0" smtClean="0"/>
              <a:t> cheap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 smtClean="0"/>
              <a:t>level</a:t>
            </a:r>
            <a:r>
              <a:rPr lang="it-IT" sz="1600" dirty="0" smtClean="0"/>
              <a:t> of the APD</a:t>
            </a:r>
          </a:p>
          <a:p>
            <a:pPr lvl="1"/>
            <a:r>
              <a:rPr lang="en-US" sz="1600" dirty="0" smtClean="0"/>
              <a:t>Several interaction but still difficult to place and order</a:t>
            </a:r>
            <a:endParaRPr lang="en-US" sz="1600" baseline="30000" dirty="0" smtClean="0"/>
          </a:p>
          <a:p>
            <a:r>
              <a:rPr lang="en-US" sz="1800" dirty="0" smtClean="0"/>
              <a:t>The XP1911 could be the baseline solution for </a:t>
            </a:r>
            <a:r>
              <a:rPr lang="en-US" sz="1800" dirty="0" err="1" smtClean="0"/>
              <a:t>Ecal</a:t>
            </a:r>
            <a:r>
              <a:rPr lang="en-US" sz="1800" dirty="0" smtClean="0"/>
              <a:t> but:</a:t>
            </a:r>
          </a:p>
          <a:p>
            <a:pPr lvl="1"/>
            <a:r>
              <a:rPr lang="en-US" sz="1600" dirty="0" smtClean="0"/>
              <a:t>Quality of the PMT to be verified</a:t>
            </a:r>
          </a:p>
          <a:p>
            <a:pPr lvl="1"/>
            <a:r>
              <a:rPr lang="en-US" sz="1600" dirty="0" smtClean="0"/>
              <a:t>Interaction with the firm rather difficult so far.</a:t>
            </a:r>
          </a:p>
          <a:p>
            <a:pPr lvl="1"/>
            <a:r>
              <a:rPr lang="en-US" sz="1600" dirty="0" smtClean="0"/>
              <a:t> Do we know any Chinese?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84498" y="1098705"/>
            <a:ext cx="929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10x10mm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3515" y="3525486"/>
            <a:ext cx="29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PMT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6427" y="711793"/>
            <a:ext cx="29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APD solution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8914-BF96-DE4B-85FA-2A3DDA1A3EEC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 PADME Ecal</a:t>
            </a:r>
            <a:endParaRPr lang="en-US"/>
          </a:p>
        </p:txBody>
      </p:sp>
      <p:pic>
        <p:nvPicPr>
          <p:cNvPr id="9" name="Picture 8" descr="Screenshot 2016-01-17 20.22.18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22"/>
          <a:stretch/>
        </p:blipFill>
        <p:spPr>
          <a:xfrm>
            <a:off x="11239" y="1006770"/>
            <a:ext cx="9144000" cy="17255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87753" y="1006770"/>
            <a:ext cx="0" cy="1792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8874" y="3216319"/>
            <a:ext cx="8564939" cy="2908461"/>
          </a:xfrm>
        </p:spPr>
        <p:txBody>
          <a:bodyPr>
            <a:normAutofit/>
          </a:bodyPr>
          <a:lstStyle/>
          <a:p>
            <a:r>
              <a:rPr lang="en-US" dirty="0" smtClean="0"/>
              <a:t>Delay foreseen in the crystal recovery procedure</a:t>
            </a:r>
          </a:p>
          <a:p>
            <a:pPr lvl="1"/>
            <a:r>
              <a:rPr lang="en-US" dirty="0" smtClean="0"/>
              <a:t>We still don’t have the crystals in our hands</a:t>
            </a:r>
          </a:p>
          <a:p>
            <a:r>
              <a:rPr lang="en-US" dirty="0" smtClean="0"/>
              <a:t>Milestone in autumn of 2016 for the </a:t>
            </a:r>
            <a:r>
              <a:rPr lang="en-US" dirty="0" err="1" smtClean="0"/>
              <a:t>photosensor</a:t>
            </a:r>
            <a:r>
              <a:rPr lang="en-US" dirty="0" smtClean="0"/>
              <a:t> choice need successful July test beam!</a:t>
            </a:r>
          </a:p>
        </p:txBody>
      </p:sp>
    </p:spTree>
    <p:extLst>
      <p:ext uri="{BB962C8B-B14F-4D97-AF65-F5344CB8AC3E}">
        <p14:creationId xmlns:p14="http://schemas.microsoft.com/office/powerpoint/2010/main" val="40308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in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F36D-AB24-D944-8776-2484D9A79682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1-20 14.2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07172"/>
            <a:ext cx="8312728" cy="5221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625" y="2000134"/>
            <a:ext cx="8263175" cy="2198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275" y="5633419"/>
            <a:ext cx="8256525" cy="2198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625" y="3900054"/>
            <a:ext cx="8263175" cy="48744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275" y="907172"/>
            <a:ext cx="8256525" cy="370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prototype mechanics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936A-5396-8C40-B7ED-F385B3C19AD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hermata 2016-02-28 alle 17.13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752"/>
          <a:stretch/>
        </p:blipFill>
        <p:spPr>
          <a:xfrm>
            <a:off x="0" y="739159"/>
            <a:ext cx="5068855" cy="363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05" t="2453"/>
          <a:stretch/>
        </p:blipFill>
        <p:spPr>
          <a:xfrm>
            <a:off x="3557975" y="2547624"/>
            <a:ext cx="5592299" cy="39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test </a:t>
            </a:r>
            <a:r>
              <a:rPr lang="en-US" dirty="0" smtClean="0"/>
              <a:t>beam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2"/>
            <a:ext cx="8564939" cy="29084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to have both </a:t>
            </a:r>
            <a:r>
              <a:rPr lang="en-US" dirty="0" err="1" smtClean="0"/>
              <a:t>Ecal</a:t>
            </a:r>
            <a:r>
              <a:rPr lang="en-US" dirty="0" smtClean="0"/>
              <a:t> readout (APD PMT) fully operational</a:t>
            </a:r>
          </a:p>
          <a:p>
            <a:pPr lvl="1"/>
            <a:r>
              <a:rPr lang="en-US" dirty="0" smtClean="0"/>
              <a:t>25 PMTs and 16 APD with proper readout electronics.</a:t>
            </a:r>
          </a:p>
          <a:p>
            <a:pPr lvl="1"/>
            <a:r>
              <a:rPr lang="en-US" dirty="0" smtClean="0"/>
              <a:t>Need calibrated PMT APD and crystal (radioactive source)</a:t>
            </a:r>
          </a:p>
          <a:p>
            <a:r>
              <a:rPr lang="en-US" dirty="0" smtClean="0"/>
              <a:t>Need an external tracking system to select single electron</a:t>
            </a:r>
          </a:p>
          <a:p>
            <a:pPr lvl="1"/>
            <a:r>
              <a:rPr lang="en-US" dirty="0" smtClean="0"/>
              <a:t>Study spatial resolution </a:t>
            </a:r>
            <a:r>
              <a:rPr lang="en-US" dirty="0" err="1" smtClean="0"/>
              <a:t>wrt</a:t>
            </a:r>
            <a:r>
              <a:rPr lang="en-US" dirty="0" smtClean="0"/>
              <a:t> to independent measurement</a:t>
            </a:r>
          </a:p>
          <a:p>
            <a:r>
              <a:rPr lang="en-US" dirty="0" smtClean="0"/>
              <a:t>Need external precise timing to measure time resolution of </a:t>
            </a:r>
            <a:r>
              <a:rPr lang="en-US" dirty="0" err="1" smtClean="0"/>
              <a:t>Ecal</a:t>
            </a:r>
            <a:endParaRPr lang="en-US" dirty="0" smtClean="0"/>
          </a:p>
          <a:p>
            <a:pPr lvl="1"/>
            <a:r>
              <a:rPr lang="en-US" dirty="0" smtClean="0"/>
              <a:t>Positron veto bars?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b</a:t>
            </a:r>
            <a:r>
              <a:rPr lang="en-US" dirty="0" smtClean="0"/>
              <a:t>oth single crystal and cluster time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92A7-8932-754F-9CDD-D04F5A65CDC0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2052" y="4875644"/>
            <a:ext cx="100265" cy="718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4736" y="5127424"/>
            <a:ext cx="45719" cy="189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61282" y="4879801"/>
            <a:ext cx="1633333" cy="726582"/>
            <a:chOff x="4261282" y="4286525"/>
            <a:chExt cx="1633333" cy="726582"/>
          </a:xfrm>
        </p:grpSpPr>
        <p:sp>
          <p:nvSpPr>
            <p:cNvPr id="8" name="Rectangle 7"/>
            <p:cNvSpPr/>
            <p:nvPr/>
          </p:nvSpPr>
          <p:spPr>
            <a:xfrm>
              <a:off x="4261282" y="4286525"/>
              <a:ext cx="1620958" cy="72658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3657" y="44035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73657" y="45559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73657" y="47083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73657" y="48607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312" y="5013107"/>
              <a:ext cx="1620958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985186" y="5224387"/>
            <a:ext cx="32768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5585" y="3885433"/>
            <a:ext cx="3363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Trigger = (beam &amp; </a:t>
            </a:r>
            <a:r>
              <a:rPr lang="en-US" sz="1200" dirty="0" err="1" smtClean="0"/>
              <a:t>Pveto</a:t>
            </a:r>
            <a:r>
              <a:rPr lang="en-US" sz="1200" dirty="0" smtClean="0"/>
              <a:t>) OR random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99474" y="5638967"/>
            <a:ext cx="95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Pveto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227862" y="4552249"/>
            <a:ext cx="171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Ecal</a:t>
            </a:r>
            <a:r>
              <a:rPr lang="en-US" sz="1600" dirty="0" smtClean="0"/>
              <a:t> prototype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51996" y="5234876"/>
            <a:ext cx="108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Tpix3?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09991" y="4949295"/>
            <a:ext cx="132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Positron beam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49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photon veto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1178-812F-C04E-A5C5-6A40F226F868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894479"/>
            <a:ext cx="8689340" cy="551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7598" y="791855"/>
            <a:ext cx="25530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366FF"/>
                </a:solidFill>
              </a:rPr>
              <a:t>ECal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1256" y="985475"/>
            <a:ext cx="2935414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SAC</a:t>
            </a:r>
          </a:p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(small angle calorimeter)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7" y="834054"/>
            <a:ext cx="274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Geometrical </a:t>
            </a:r>
            <a:r>
              <a:rPr lang="en-GB" sz="1600" b="1" dirty="0" err="1" smtClean="0">
                <a:solidFill>
                  <a:srgbClr val="FF0000"/>
                </a:solidFill>
              </a:rPr>
              <a:t>defintion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 6 cm     </a:t>
            </a:r>
            <a:r>
              <a:rPr lang="en-GB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GB" sz="1600" b="1" dirty="0" smtClean="0">
                <a:solidFill>
                  <a:srgbClr val="FF0000"/>
                </a:solidFill>
              </a:rPr>
              <a:t>=20 </a:t>
            </a:r>
            <a:r>
              <a:rPr lang="en-GB" sz="1600" b="1" dirty="0" err="1" smtClean="0">
                <a:solidFill>
                  <a:srgbClr val="FF0000"/>
                </a:solidFill>
              </a:rPr>
              <a:t>mrad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28.5 cm  </a:t>
            </a:r>
            <a:r>
              <a:rPr lang="en-GB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GB" sz="1600" b="1" dirty="0" smtClean="0">
                <a:solidFill>
                  <a:srgbClr val="FF0000"/>
                </a:solidFill>
              </a:rPr>
              <a:t>=93 </a:t>
            </a:r>
            <a:r>
              <a:rPr lang="en-GB" sz="1600" b="1" dirty="0" err="1" smtClean="0">
                <a:solidFill>
                  <a:srgbClr val="FF0000"/>
                </a:solidFill>
              </a:rPr>
              <a:t>mrad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033123" y="1514972"/>
            <a:ext cx="3943486" cy="3943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649359" y="3109457"/>
            <a:ext cx="709270" cy="709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61591" y="2828591"/>
            <a:ext cx="1287327" cy="128745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211563" y="1632779"/>
            <a:ext cx="3599438" cy="359979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77" y="5344510"/>
            <a:ext cx="274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</a:rPr>
              <a:t>Good gamma </a:t>
            </a:r>
            <a:r>
              <a:rPr lang="en-GB" sz="1600" b="1" dirty="0" err="1" smtClean="0">
                <a:solidFill>
                  <a:srgbClr val="008000"/>
                </a:solidFill>
              </a:rPr>
              <a:t>defintion</a:t>
            </a:r>
            <a:endParaRPr lang="en-GB" sz="1600" b="1" dirty="0" smtClean="0">
              <a:solidFill>
                <a:srgbClr val="008000"/>
              </a:solidFill>
            </a:endParaRPr>
          </a:p>
          <a:p>
            <a:r>
              <a:rPr lang="en-GB" sz="1600" b="1" dirty="0">
                <a:solidFill>
                  <a:srgbClr val="008000"/>
                </a:solidFill>
              </a:rPr>
              <a:t> 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 smtClean="0">
                <a:solidFill>
                  <a:srgbClr val="008000"/>
                </a:solidFill>
              </a:rPr>
              <a:t>9 </a:t>
            </a:r>
            <a:r>
              <a:rPr lang="en-GB" sz="1600" b="1" dirty="0" smtClean="0">
                <a:solidFill>
                  <a:srgbClr val="008000"/>
                </a:solidFill>
              </a:rPr>
              <a:t>cm     </a:t>
            </a:r>
            <a:r>
              <a:rPr lang="en-GB" sz="16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GB" sz="1600" b="1" dirty="0" smtClean="0">
                <a:solidFill>
                  <a:srgbClr val="008000"/>
                </a:solidFill>
              </a:rPr>
              <a:t>= 30 </a:t>
            </a:r>
            <a:r>
              <a:rPr lang="en-GB" sz="1600" b="1" dirty="0" err="1" smtClean="0">
                <a:solidFill>
                  <a:srgbClr val="008000"/>
                </a:solidFill>
              </a:rPr>
              <a:t>mrad</a:t>
            </a:r>
            <a:endParaRPr lang="en-GB" sz="1600" b="1" dirty="0" smtClean="0">
              <a:solidFill>
                <a:srgbClr val="008000"/>
              </a:solidFill>
            </a:endParaRPr>
          </a:p>
          <a:p>
            <a:r>
              <a:rPr lang="en-GB" sz="1600" b="1" dirty="0" smtClean="0">
                <a:solidFill>
                  <a:srgbClr val="008000"/>
                </a:solidFill>
              </a:rPr>
              <a:t>24 </a:t>
            </a:r>
            <a:r>
              <a:rPr lang="en-GB" sz="1600" b="1" dirty="0" smtClean="0">
                <a:solidFill>
                  <a:srgbClr val="008000"/>
                </a:solidFill>
              </a:rPr>
              <a:t>cm  </a:t>
            </a:r>
            <a:r>
              <a:rPr lang="en-GB" sz="1600" b="1" dirty="0" smtClean="0">
                <a:solidFill>
                  <a:srgbClr val="008000"/>
                </a:solidFill>
              </a:rPr>
              <a:t>   </a:t>
            </a:r>
            <a:r>
              <a:rPr lang="en-GB" sz="16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GB" sz="1600" b="1" dirty="0" smtClean="0">
                <a:solidFill>
                  <a:srgbClr val="008000"/>
                </a:solidFill>
              </a:rPr>
              <a:t>= 80 </a:t>
            </a:r>
            <a:r>
              <a:rPr lang="en-GB" sz="1600" b="1" dirty="0" err="1" smtClean="0">
                <a:solidFill>
                  <a:srgbClr val="008000"/>
                </a:solidFill>
              </a:rPr>
              <a:t>mrad</a:t>
            </a:r>
            <a:endParaRPr lang="en-GB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</a:t>
            </a:r>
            <a:r>
              <a:rPr lang="en-US" dirty="0" smtClean="0"/>
              <a:t>characterization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60" y="711793"/>
            <a:ext cx="8665080" cy="25720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We need to start calibrating crystals with radioactive </a:t>
            </a:r>
            <a:r>
              <a:rPr lang="en-US" sz="1600" dirty="0" smtClean="0"/>
              <a:t>Co60 to </a:t>
            </a:r>
            <a:r>
              <a:rPr lang="en-US" sz="1600" dirty="0" smtClean="0"/>
              <a:t>measure light yield and minimum energy threshold.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At LNF there is a dedicated area where radioactive sources are accessible. I already discussed with the head of HEP division the possibility of installing </a:t>
            </a:r>
            <a:r>
              <a:rPr lang="en-US" sz="1600" dirty="0" smtClean="0"/>
              <a:t>a permanent </a:t>
            </a:r>
            <a:r>
              <a:rPr lang="en-US" sz="1600" dirty="0" smtClean="0"/>
              <a:t>PADME </a:t>
            </a:r>
            <a:r>
              <a:rPr lang="en-US" sz="1600" dirty="0" smtClean="0"/>
              <a:t>test stand.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We have to book a period and start working soon with cobalt.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Need to optimize wrapping, optical polishing of lateral surface, optical coupling to PMT/APD.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2460-6769-B945-BF54-FF67E0FC1441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92231"/>
              </p:ext>
            </p:extLst>
          </p:nvPr>
        </p:nvGraphicFramePr>
        <p:xfrm>
          <a:off x="1834156" y="4860595"/>
          <a:ext cx="62611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3" imgW="6261100" imgH="1651000" progId="Word.Document.12">
                  <p:embed/>
                </p:oleObj>
              </mc:Choice>
              <mc:Fallback>
                <p:oleObj name="Document" r:id="rId3" imgW="6261100" imgH="165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4156" y="4860595"/>
                        <a:ext cx="6261100" cy="165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228252" y="3283823"/>
            <a:ext cx="6225056" cy="1551947"/>
            <a:chOff x="1228252" y="3267111"/>
            <a:chExt cx="6225056" cy="1551947"/>
          </a:xfrm>
        </p:grpSpPr>
        <p:sp>
          <p:nvSpPr>
            <p:cNvPr id="8" name="Rectangle 7"/>
            <p:cNvSpPr/>
            <p:nvPr/>
          </p:nvSpPr>
          <p:spPr>
            <a:xfrm>
              <a:off x="1632733" y="3557549"/>
              <a:ext cx="1960112" cy="158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Trigger crystal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82615" y="3557549"/>
              <a:ext cx="1960112" cy="158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Crystal to test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32-Point Star 9"/>
            <p:cNvSpPr/>
            <p:nvPr/>
          </p:nvSpPr>
          <p:spPr>
            <a:xfrm>
              <a:off x="3662362" y="3503069"/>
              <a:ext cx="270123" cy="267720"/>
            </a:xfrm>
            <a:prstGeom prst="star3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2311" y="3267111"/>
              <a:ext cx="760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</a:t>
              </a:r>
              <a:r>
                <a:rPr lang="en-US" sz="1200" baseline="30000" dirty="0" smtClean="0"/>
                <a:t>60</a:t>
              </a:r>
              <a:endParaRPr lang="en-US" sz="1200" baseline="30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166717" y="3618054"/>
              <a:ext cx="495645" cy="25067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32485" y="3618055"/>
              <a:ext cx="504261" cy="25066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228252" y="4115222"/>
              <a:ext cx="404481" cy="3760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FO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Elbow Connector 21"/>
            <p:cNvCxnSpPr>
              <a:stCxn id="8" idx="1"/>
              <a:endCxn id="18" idx="1"/>
            </p:cNvCxnSpPr>
            <p:nvPr/>
          </p:nvCxnSpPr>
          <p:spPr>
            <a:xfrm rot="10800000" flipV="1">
              <a:off x="1228253" y="3636929"/>
              <a:ext cx="404481" cy="666298"/>
            </a:xfrm>
            <a:prstGeom prst="bentConnector3">
              <a:avLst>
                <a:gd name="adj1" fmla="val 156517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32734" y="4115222"/>
              <a:ext cx="53866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32734" y="4491232"/>
              <a:ext cx="8154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</p:cNvCxnSpPr>
            <p:nvPr/>
          </p:nvCxnSpPr>
          <p:spPr>
            <a:xfrm flipV="1">
              <a:off x="5942727" y="3618054"/>
              <a:ext cx="1076628" cy="18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448148" y="4303226"/>
              <a:ext cx="409417" cy="3927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2855857" y="4491232"/>
              <a:ext cx="1076628" cy="18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860594" y="4511281"/>
              <a:ext cx="1240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V1742 Trig In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77860" y="3825312"/>
              <a:ext cx="159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V1742 Analog In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55845" y="3300876"/>
              <a:ext cx="159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V1742 Analog In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84332" y="4336020"/>
              <a:ext cx="651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Discr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5338" y="3566276"/>
              <a:ext cx="38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1</a:t>
              </a:r>
              <a:endParaRPr lang="en-US" baseline="-25000" dirty="0">
                <a:solidFill>
                  <a:srgbClr val="FF66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20943" y="3559912"/>
              <a:ext cx="38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2</a:t>
              </a:r>
              <a:endParaRPr lang="en-US" baseline="-25000" dirty="0">
                <a:solidFill>
                  <a:srgbClr val="FF6600"/>
                </a:solidFill>
                <a:latin typeface="Symbol" charset="2"/>
                <a:cs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9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0383"/>
            <a:ext cx="8913813" cy="711793"/>
          </a:xfrm>
        </p:spPr>
        <p:txBody>
          <a:bodyPr/>
          <a:lstStyle/>
          <a:p>
            <a:r>
              <a:rPr lang="en-US" dirty="0" smtClean="0"/>
              <a:t>Update from test data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pedestal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3-02 10.0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94" y="2296198"/>
            <a:ext cx="4529506" cy="4258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2115" y="2025511"/>
            <a:ext cx="392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980 points empty event</a:t>
            </a:r>
            <a:endParaRPr lang="en-US" dirty="0"/>
          </a:p>
        </p:txBody>
      </p:sp>
      <p:pic>
        <p:nvPicPr>
          <p:cNvPr id="8" name="Picture 7" descr="Screenshot 2016-03-02 11.18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2" y="711793"/>
            <a:ext cx="4492232" cy="50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3-02 09.5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750922"/>
            <a:ext cx="7557025" cy="53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3-02 10.0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19" y="4066462"/>
            <a:ext cx="2933481" cy="2791538"/>
          </a:xfrm>
          <a:prstGeom prst="rect">
            <a:avLst/>
          </a:prstGeom>
        </p:spPr>
      </p:pic>
      <p:pic>
        <p:nvPicPr>
          <p:cNvPr id="6" name="Picture 5" descr="Screenshot 2016-03-02 09.57.4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997"/>
          <a:stretch/>
        </p:blipFill>
        <p:spPr>
          <a:xfrm>
            <a:off x="15292" y="725690"/>
            <a:ext cx="6655847" cy="4879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1139" y="3733511"/>
            <a:ext cx="239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Old version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3-02 11.2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" y="710576"/>
            <a:ext cx="4033535" cy="356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14" y="2430614"/>
            <a:ext cx="11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Landau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shot 2016-03-02 11.29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7" y="2430614"/>
            <a:ext cx="3981491" cy="4059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3891" y="3623142"/>
            <a:ext cx="11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Pol2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55" y="714201"/>
            <a:ext cx="8596608" cy="5854874"/>
          </a:xfrm>
        </p:spPr>
        <p:txBody>
          <a:bodyPr>
            <a:normAutofit/>
          </a:bodyPr>
          <a:lstStyle/>
          <a:p>
            <a:r>
              <a:rPr lang="en-US" dirty="0" err="1" smtClean="0"/>
              <a:t>ee</a:t>
            </a:r>
            <a:r>
              <a:rPr lang="en-US" dirty="0" smtClean="0"/>
              <a:t>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background can be rejected just using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</a:p>
          <a:p>
            <a:r>
              <a:rPr lang="en-US" dirty="0" err="1"/>
              <a:t>ee</a:t>
            </a:r>
            <a:r>
              <a:rPr lang="en-US" dirty="0"/>
              <a:t>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(g)</a:t>
            </a:r>
            <a:r>
              <a:rPr lang="en-US" dirty="0" smtClean="0"/>
              <a:t> background needs an angular coverage up to 65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Calorimeter position and geometry almost finalized</a:t>
            </a:r>
          </a:p>
          <a:p>
            <a:pPr lvl="1"/>
            <a:r>
              <a:rPr lang="en-US" dirty="0" smtClean="0"/>
              <a:t>Sensitivity comparison required by INFN as milestone</a:t>
            </a:r>
          </a:p>
          <a:p>
            <a:pPr lvl="1"/>
            <a:r>
              <a:rPr lang="en-US" dirty="0" smtClean="0"/>
              <a:t>Acceptance for recoil photon up to 80 </a:t>
            </a:r>
            <a:r>
              <a:rPr lang="en-US" dirty="0" err="1" smtClean="0"/>
              <a:t>mrad</a:t>
            </a:r>
            <a:r>
              <a:rPr lang="en-US" dirty="0" smtClean="0"/>
              <a:t> can be </a:t>
            </a:r>
            <a:r>
              <a:rPr lang="en-US" dirty="0" smtClean="0"/>
              <a:t>achieved</a:t>
            </a:r>
            <a:endParaRPr lang="en-US" dirty="0"/>
          </a:p>
          <a:p>
            <a:r>
              <a:rPr lang="en-US" dirty="0" smtClean="0"/>
              <a:t>Timing </a:t>
            </a:r>
            <a:r>
              <a:rPr lang="en-US" dirty="0" smtClean="0"/>
              <a:t>is a crucial aspect of the Veto system</a:t>
            </a:r>
          </a:p>
          <a:p>
            <a:pPr lvl="1"/>
            <a:r>
              <a:rPr lang="en-US" dirty="0" smtClean="0"/>
              <a:t>The efficiency could be limited by the random veto probability more than from the detector performance. </a:t>
            </a:r>
          </a:p>
          <a:p>
            <a:r>
              <a:rPr lang="en-US" dirty="0" smtClean="0"/>
              <a:t>OPAL lead glass SF57 is a possible candidate for SAC</a:t>
            </a:r>
          </a:p>
          <a:p>
            <a:pPr lvl="1"/>
            <a:r>
              <a:rPr lang="en-US" dirty="0" smtClean="0"/>
              <a:t>LY to be estimated by G4 simulation. </a:t>
            </a:r>
            <a:r>
              <a:rPr lang="en-US" dirty="0" smtClean="0"/>
              <a:t>Is </a:t>
            </a:r>
            <a:r>
              <a:rPr lang="en-US" dirty="0" smtClean="0"/>
              <a:t>a test in July possible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Progress on test beam pedestal study and timing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AB06-1C91-4C4E-892D-F0CAECFFAAA1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ToyMC</a:t>
            </a:r>
            <a:r>
              <a:rPr lang="en-GB" dirty="0" smtClean="0"/>
              <a:t> BG studies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99F7-77F6-574B-9675-EB19F9B9689B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2431" y="1595906"/>
            <a:ext cx="7200000" cy="887286"/>
            <a:chOff x="980410" y="3133410"/>
            <a:chExt cx="7200000" cy="88728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80410" y="3876696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69269" y="3732696"/>
              <a:ext cx="0" cy="288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68589" y="3328102"/>
              <a:ext cx="0" cy="396000"/>
            </a:xfrm>
            <a:prstGeom prst="line">
              <a:avLst/>
            </a:prstGeom>
            <a:ln>
              <a:solidFill>
                <a:srgbClr val="008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69269" y="3133410"/>
              <a:ext cx="0" cy="180000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80410" y="3133410"/>
              <a:ext cx="7188179" cy="74328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980410" y="3328102"/>
              <a:ext cx="7188179" cy="548594"/>
            </a:xfrm>
            <a:prstGeom prst="straightConnector1">
              <a:avLst/>
            </a:prstGeom>
            <a:ln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980410" y="3724102"/>
              <a:ext cx="7188179" cy="15259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47199"/>
              </p:ext>
            </p:extLst>
          </p:nvPr>
        </p:nvGraphicFramePr>
        <p:xfrm>
          <a:off x="1714672" y="2648215"/>
          <a:ext cx="5714656" cy="185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58170"/>
                <a:gridCol w="1814230"/>
                <a:gridCol w="12422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Detector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Angle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Name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 angle </a:t>
                      </a:r>
                      <a:r>
                        <a:rPr lang="en-GB" sz="1600" b="1" baseline="0" dirty="0" err="1" smtClean="0">
                          <a:solidFill>
                            <a:schemeClr val="tx1"/>
                          </a:solidFill>
                        </a:rPr>
                        <a:t>Calo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0-20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NSAC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8000"/>
                          </a:solidFill>
                        </a:rPr>
                        <a:t>Electromagnetic</a:t>
                      </a:r>
                      <a:r>
                        <a:rPr lang="en-GB" sz="16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rgbClr val="008000"/>
                          </a:solidFill>
                        </a:rPr>
                        <a:t>Calo</a:t>
                      </a:r>
                      <a:endParaRPr lang="en-GB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8000"/>
                          </a:solidFill>
                        </a:rPr>
                        <a:t>20</a:t>
                      </a:r>
                      <a:r>
                        <a:rPr lang="en-GB" sz="1600" b="1" dirty="0" smtClean="0">
                          <a:solidFill>
                            <a:srgbClr val="008000"/>
                          </a:solidFill>
                        </a:rPr>
                        <a:t>-80 </a:t>
                      </a:r>
                      <a:r>
                        <a:rPr lang="en-GB" sz="1600" b="1" dirty="0" err="1" smtClean="0">
                          <a:solidFill>
                            <a:srgbClr val="008000"/>
                          </a:solidFill>
                        </a:rPr>
                        <a:t>mrad</a:t>
                      </a:r>
                      <a:endParaRPr lang="en-GB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 smtClean="0">
                          <a:solidFill>
                            <a:srgbClr val="008000"/>
                          </a:solidFill>
                        </a:rPr>
                        <a:t>NCal</a:t>
                      </a:r>
                      <a:endParaRPr lang="en-GB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Large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</a:rPr>
                        <a:t> angle Veto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80-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110 </a:t>
                      </a:r>
                      <a:r>
                        <a:rPr lang="en-GB" sz="1600" b="1" dirty="0" err="1" smtClean="0">
                          <a:solidFill>
                            <a:srgbClr val="FF0000"/>
                          </a:solidFill>
                        </a:rPr>
                        <a:t>mrad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NLAV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Lost</a:t>
                      </a:r>
                      <a:endParaRPr lang="en-GB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&gt;110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rgbClr val="0000FF"/>
                          </a:solidFill>
                        </a:rPr>
                        <a:t>mrad</a:t>
                      </a:r>
                      <a:endParaRPr lang="en-GB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 smtClean="0">
                          <a:solidFill>
                            <a:srgbClr val="0000FF"/>
                          </a:solidFill>
                        </a:rPr>
                        <a:t>Nlost</a:t>
                      </a:r>
                      <a:endParaRPr lang="en-GB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39185" y="752014"/>
            <a:ext cx="65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66FF"/>
                </a:solidFill>
              </a:rPr>
              <a:t>Detector acceptance</a:t>
            </a:r>
            <a:endParaRPr lang="en-GB" b="1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9431" y="1821555"/>
            <a:ext cx="6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8000"/>
                </a:solidFill>
              </a:rPr>
              <a:t>Ecal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8159" y="1470927"/>
            <a:ext cx="6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8159" y="2154526"/>
            <a:ext cx="6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SAC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1121346"/>
            <a:ext cx="6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Lost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2431" y="2178480"/>
            <a:ext cx="0" cy="36000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254" y="1806835"/>
            <a:ext cx="13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98391" y="4668087"/>
            <a:ext cx="8734203" cy="18095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Define the layout of the photon veto system of the PADME experiment on the basis of rejection factors for </a:t>
            </a:r>
            <a:r>
              <a:rPr lang="en-US" sz="1400" dirty="0" err="1" smtClean="0">
                <a:latin typeface="Symbol" charset="2"/>
                <a:cs typeface="Symbol" charset="2"/>
              </a:rPr>
              <a:t>gg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err="1" smtClean="0">
                <a:latin typeface="Symbol" charset="2"/>
                <a:cs typeface="Symbol" charset="2"/>
              </a:rPr>
              <a:t>ggg</a:t>
            </a:r>
            <a:r>
              <a:rPr lang="en-US" sz="1400" dirty="0" smtClean="0">
                <a:cs typeface="Symbol" charset="2"/>
              </a:rPr>
              <a:t> </a:t>
            </a:r>
            <a:r>
              <a:rPr lang="en-US" sz="1400" dirty="0" smtClean="0">
                <a:cs typeface="Symbol" charset="2"/>
              </a:rPr>
              <a:t>BG</a:t>
            </a:r>
            <a:endParaRPr lang="en-US" sz="1400" dirty="0">
              <a:latin typeface="Symbol" charset="2"/>
              <a:cs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1400" dirty="0" smtClean="0"/>
              <a:t>Uses </a:t>
            </a:r>
            <a:r>
              <a:rPr lang="en-US" sz="1400" dirty="0" smtClean="0"/>
              <a:t>100K </a:t>
            </a:r>
            <a:r>
              <a:rPr lang="en-US" sz="1400" dirty="0" err="1"/>
              <a:t>e</a:t>
            </a:r>
            <a:r>
              <a:rPr lang="en-US" sz="1400" baseline="30000" dirty="0" err="1"/>
              <a:t>+</a:t>
            </a:r>
            <a:r>
              <a:rPr lang="en-US" sz="1400" dirty="0" err="1"/>
              <a:t>e</a:t>
            </a:r>
            <a:r>
              <a:rPr lang="en-US" sz="1400" baseline="30000" dirty="0">
                <a:latin typeface="Symbol" charset="2"/>
                <a:cs typeface="Symbol" charset="2"/>
              </a:rPr>
              <a:t>-</a:t>
            </a:r>
            <a:r>
              <a:rPr lang="en-US" sz="1400" dirty="0"/>
              <a:t> -&gt;</a:t>
            </a:r>
            <a:r>
              <a:rPr lang="en-US" sz="1400" dirty="0" err="1" smtClean="0">
                <a:latin typeface="Symbol" charset="2"/>
                <a:cs typeface="Symbol" charset="2"/>
              </a:rPr>
              <a:t>gg</a:t>
            </a:r>
            <a:r>
              <a:rPr lang="en-US" sz="1400" dirty="0" smtClean="0">
                <a:latin typeface="Symbol" charset="2"/>
                <a:cs typeface="Symbol" charset="2"/>
              </a:rPr>
              <a:t> </a:t>
            </a:r>
            <a:r>
              <a:rPr lang="en-US" sz="1400" dirty="0">
                <a:cs typeface="Symbol" charset="2"/>
              </a:rPr>
              <a:t>generated using </a:t>
            </a:r>
            <a:r>
              <a:rPr lang="en-US" sz="1400" dirty="0" err="1">
                <a:cs typeface="Symbol" charset="2"/>
              </a:rPr>
              <a:t>CalcHep</a:t>
            </a:r>
            <a:r>
              <a:rPr lang="en-US" sz="1400" dirty="0">
                <a:cs typeface="Symbol" charset="2"/>
              </a:rPr>
              <a:t> program</a:t>
            </a:r>
            <a:r>
              <a:rPr lang="en-US" sz="1400" dirty="0" smtClean="0">
                <a:cs typeface="Symbol" charset="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Uses 1M </a:t>
            </a:r>
            <a:r>
              <a:rPr lang="en-US" sz="1400" dirty="0" err="1" smtClean="0"/>
              <a:t>e</a:t>
            </a:r>
            <a:r>
              <a:rPr lang="en-US" sz="1400" baseline="30000" dirty="0" err="1" smtClean="0"/>
              <a:t>+</a:t>
            </a:r>
            <a:r>
              <a:rPr lang="en-US" sz="1400" dirty="0" err="1" smtClean="0"/>
              <a:t>e</a:t>
            </a:r>
            <a:r>
              <a:rPr lang="en-US" sz="14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400" dirty="0" smtClean="0"/>
              <a:t> -&gt;</a:t>
            </a:r>
            <a:r>
              <a:rPr lang="en-US" sz="1400" dirty="0" err="1" smtClean="0">
                <a:latin typeface="Symbol" charset="2"/>
                <a:cs typeface="Symbol" charset="2"/>
              </a:rPr>
              <a:t>gg</a:t>
            </a:r>
            <a:r>
              <a:rPr lang="en-US" sz="1400" dirty="0" smtClean="0">
                <a:latin typeface="Symbol" charset="2"/>
                <a:cs typeface="Symbol" charset="2"/>
              </a:rPr>
              <a:t>(g)</a:t>
            </a:r>
            <a:r>
              <a:rPr lang="en-US" sz="1400" dirty="0" smtClean="0">
                <a:cs typeface="Symbol" charset="2"/>
              </a:rPr>
              <a:t> generated using </a:t>
            </a:r>
            <a:r>
              <a:rPr lang="en-US" sz="1400" dirty="0" err="1" smtClean="0">
                <a:cs typeface="Symbol" charset="2"/>
              </a:rPr>
              <a:t>CalcHep</a:t>
            </a:r>
            <a:r>
              <a:rPr lang="en-US" sz="1400" dirty="0" smtClean="0">
                <a:cs typeface="Symbol" charset="2"/>
              </a:rPr>
              <a:t> program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cs typeface="Symbol" charset="2"/>
              </a:rPr>
              <a:t>Provides kinematics distribution of the 3 final state gamma</a:t>
            </a:r>
            <a:endParaRPr lang="en-US" sz="1400" dirty="0">
              <a:cs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 smtClean="0">
                <a:cs typeface="Symbol" charset="2"/>
              </a:rPr>
              <a:t>Still to be implemented angular correlation with primary positron in MC and beam spot size</a:t>
            </a:r>
          </a:p>
        </p:txBody>
      </p:sp>
    </p:spTree>
    <p:extLst>
      <p:ext uri="{BB962C8B-B14F-4D97-AF65-F5344CB8AC3E}">
        <p14:creationId xmlns:p14="http://schemas.microsoft.com/office/powerpoint/2010/main" val="12223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background kinematic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FE45-4690-6246-8772-037846D60098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41005" y="827939"/>
            <a:ext cx="7104336" cy="4870083"/>
            <a:chOff x="1002518" y="1033187"/>
            <a:chExt cx="7104336" cy="4870083"/>
          </a:xfrm>
        </p:grpSpPr>
        <p:pic>
          <p:nvPicPr>
            <p:cNvPr id="6" name="Picture 5" descr="Screenshot 2016-02-26 11.06.47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"/>
            <a:stretch/>
          </p:blipFill>
          <p:spPr>
            <a:xfrm>
              <a:off x="1002518" y="1033187"/>
              <a:ext cx="7104336" cy="487008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565146" y="3501980"/>
              <a:ext cx="846741" cy="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65146" y="4719078"/>
              <a:ext cx="2192239" cy="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3383" y="3501980"/>
              <a:ext cx="0" cy="2026751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57385" y="4719078"/>
              <a:ext cx="0" cy="809653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65146" y="3232576"/>
              <a:ext cx="808237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65146" y="4975609"/>
              <a:ext cx="345106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450374" y="2670841"/>
            <a:ext cx="152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5872" y="4781669"/>
            <a:ext cx="152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2773" y="3181280"/>
            <a:ext cx="245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good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95872" y="4144498"/>
            <a:ext cx="245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good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9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applying the 1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cut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42A7-10D1-4841-9179-A016BFEDD75B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3" name="Picture 2" descr="Screenshot 2016-02-26 12.2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"/>
          <a:stretch/>
        </p:blipFill>
        <p:spPr>
          <a:xfrm>
            <a:off x="2419445" y="749052"/>
            <a:ext cx="6721821" cy="566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149615"/>
            <a:ext cx="229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Pure geometry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" y="1886521"/>
            <a:ext cx="229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 good gamma: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 in 30&lt;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b="1" dirty="0" smtClean="0">
                <a:solidFill>
                  <a:srgbClr val="008000"/>
                </a:solidFill>
              </a:rPr>
              <a:t>&lt;80 </a:t>
            </a:r>
            <a:r>
              <a:rPr lang="en-US" b="1" dirty="0" err="1" smtClean="0">
                <a:solidFill>
                  <a:srgbClr val="008000"/>
                </a:solidFill>
              </a:rPr>
              <a:t>mrad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10&lt;</a:t>
            </a:r>
            <a:r>
              <a:rPr lang="en-US" b="1" dirty="0" err="1" smtClean="0">
                <a:solidFill>
                  <a:srgbClr val="008000"/>
                </a:solidFill>
              </a:rPr>
              <a:t>E</a:t>
            </a:r>
            <a:r>
              <a:rPr lang="en-US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&lt;500 MeV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033" y="727154"/>
            <a:ext cx="2966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NSAC+Ncal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821" y="3583885"/>
            <a:ext cx="2966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Ncal+LAV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3200" y="3597608"/>
            <a:ext cx="2966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NSAC+Ncal+LAV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0821" y="711793"/>
            <a:ext cx="2966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Ncal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 background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E24-94D5-CD4A-BF76-92C62C51511B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2-26 14.58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r="1402"/>
          <a:stretch/>
        </p:blipFill>
        <p:spPr>
          <a:xfrm>
            <a:off x="677627" y="724222"/>
            <a:ext cx="7788747" cy="53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standard 1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definition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9C68-8B98-5B48-9A9B-FBF44600EE0B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3" name="Picture 2" descr="Screenshot 2016-02-25 18.25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"/>
          <a:stretch/>
        </p:blipFill>
        <p:spPr>
          <a:xfrm>
            <a:off x="1052038" y="1097784"/>
            <a:ext cx="6245475" cy="4330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761" y="5926844"/>
            <a:ext cx="7824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+ SAC always contain at least 2 gammas if </a:t>
            </a:r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has a good one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 +LAV has a 58% inefficiency! LAV </a:t>
            </a:r>
            <a:r>
              <a:rPr lang="en-US" dirty="0" err="1" smtClean="0">
                <a:solidFill>
                  <a:srgbClr val="FF0000"/>
                </a:solidFill>
              </a:rPr>
              <a:t>does’nt</a:t>
            </a:r>
            <a:r>
              <a:rPr lang="en-US" dirty="0" smtClean="0">
                <a:solidFill>
                  <a:srgbClr val="FF0000"/>
                </a:solidFill>
              </a:rPr>
              <a:t> help that much.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203" y="3570758"/>
            <a:ext cx="229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Pure geometry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047" y="4307664"/>
            <a:ext cx="229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 good gamma: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 in 30&lt;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b="1" dirty="0" smtClean="0">
                <a:solidFill>
                  <a:srgbClr val="008000"/>
                </a:solidFill>
              </a:rPr>
              <a:t>&lt;80 </a:t>
            </a:r>
            <a:r>
              <a:rPr lang="en-US" b="1" dirty="0" err="1" smtClean="0">
                <a:solidFill>
                  <a:srgbClr val="008000"/>
                </a:solidFill>
              </a:rPr>
              <a:t>mrad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10&lt;</a:t>
            </a:r>
            <a:r>
              <a:rPr lang="en-US" b="1" dirty="0" err="1" smtClean="0">
                <a:solidFill>
                  <a:srgbClr val="008000"/>
                </a:solidFill>
              </a:rPr>
              <a:t>E</a:t>
            </a:r>
            <a:r>
              <a:rPr lang="en-US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&lt;500 MeV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038" y="1031487"/>
            <a:ext cx="28015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NSAC+Ncal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0408" y="1035143"/>
            <a:ext cx="29668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Ncal+LAV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594" y="3252634"/>
            <a:ext cx="25949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NSAC+Ncal+LAV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F40-8ABB-A34A-AEB3-AB4AA71D7712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2-29 18.38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597" y="752931"/>
            <a:ext cx="4265744" cy="31306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8966" y="3905381"/>
            <a:ext cx="9025034" cy="2678917"/>
          </a:xfrm>
        </p:spPr>
        <p:txBody>
          <a:bodyPr/>
          <a:lstStyle/>
          <a:p>
            <a:r>
              <a:rPr lang="en-US" dirty="0" smtClean="0"/>
              <a:t>Two gamma BG can be reduced to 0 just by using the </a:t>
            </a:r>
            <a:r>
              <a:rPr lang="en-US" dirty="0" err="1" smtClean="0"/>
              <a:t>Ecal</a:t>
            </a:r>
            <a:r>
              <a:rPr lang="en-US" dirty="0" smtClean="0"/>
              <a:t> if </a:t>
            </a:r>
            <a:r>
              <a:rPr lang="en-US" dirty="0" err="1" smtClean="0"/>
              <a:t>Ecal</a:t>
            </a:r>
            <a:r>
              <a:rPr lang="en-US" dirty="0" smtClean="0"/>
              <a:t> acceptance is properly defined</a:t>
            </a:r>
          </a:p>
          <a:p>
            <a:r>
              <a:rPr lang="en-US" dirty="0" smtClean="0"/>
              <a:t>At least 2 of the 3 gamma background can be detected with a full angular coverage of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&lt;65 </a:t>
            </a:r>
            <a:r>
              <a:rPr lang="en-US" dirty="0" err="1" smtClean="0"/>
              <a:t>mrad</a:t>
            </a:r>
            <a:r>
              <a:rPr lang="en-US" dirty="0" smtClean="0"/>
              <a:t> (</a:t>
            </a:r>
            <a:r>
              <a:rPr lang="en-US" dirty="0" err="1" smtClean="0"/>
              <a:t>ECal+SAC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Minimum energy in the SAC is not that relevant in the SAC inefficiency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 energy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8DE-9AD8-5546-B5A6-041F1765D549}" type="datetime1">
              <a:rPr lang="en-GB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2-25 16.52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/>
          <a:stretch/>
        </p:blipFill>
        <p:spPr>
          <a:xfrm>
            <a:off x="27019" y="720173"/>
            <a:ext cx="4492548" cy="3382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10" y="4191892"/>
            <a:ext cx="4414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distribution in the sac under the condition:</a:t>
            </a:r>
          </a:p>
          <a:p>
            <a:r>
              <a:rPr lang="en-US" dirty="0"/>
              <a:t>(</a:t>
            </a:r>
            <a:r>
              <a:rPr lang="en-US" dirty="0" err="1"/>
              <a:t>GisGood</a:t>
            </a:r>
            <a:r>
              <a:rPr lang="en-US" dirty="0"/>
              <a:t>==1. &amp;&amp; </a:t>
            </a:r>
            <a:r>
              <a:rPr lang="en-US" dirty="0" err="1"/>
              <a:t>NClusters</a:t>
            </a:r>
            <a:r>
              <a:rPr lang="en-US" dirty="0"/>
              <a:t>==1. &amp;&amp; NSAC&lt;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8" name="Picture 7" descr="Screenshot 2016-03-01 09.44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/>
          <a:stretch/>
        </p:blipFill>
        <p:spPr>
          <a:xfrm>
            <a:off x="4512883" y="735076"/>
            <a:ext cx="4649210" cy="3319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708" y="1082739"/>
            <a:ext cx="2813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distribution </a:t>
            </a:r>
            <a:r>
              <a:rPr lang="en-US" dirty="0"/>
              <a:t>in the </a:t>
            </a:r>
            <a:r>
              <a:rPr lang="en-US" dirty="0" smtClean="0"/>
              <a:t>sac</a:t>
            </a:r>
          </a:p>
          <a:p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4739" y="1086323"/>
            <a:ext cx="2813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distribution </a:t>
            </a:r>
            <a:r>
              <a:rPr lang="en-US" dirty="0"/>
              <a:t>in the </a:t>
            </a:r>
            <a:r>
              <a:rPr lang="en-US" dirty="0" smtClean="0"/>
              <a:t>sac</a:t>
            </a:r>
          </a:p>
          <a:p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Bremsstrahlung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578" y="3038601"/>
            <a:ext cx="92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20749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98624" y="2143168"/>
            <a:ext cx="952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270096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7117" y="4256888"/>
            <a:ext cx="4135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Only about 7.7% of the IB photon with E&gt;</a:t>
            </a:r>
            <a:r>
              <a:rPr lang="en-US" dirty="0" smtClean="0"/>
              <a:t>300MeV</a:t>
            </a:r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a detector blind to photons below 100 </a:t>
            </a:r>
            <a:r>
              <a:rPr lang="en-US" dirty="0" smtClean="0"/>
              <a:t>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103043</TotalTime>
  <Words>1303</Words>
  <Application>Microsoft Macintosh PowerPoint</Application>
  <PresentationFormat>On-screen Show (4:3)</PresentationFormat>
  <Paragraphs>254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NA62-TDAQ</vt:lpstr>
      <vt:lpstr>Microsoft Equation</vt:lpstr>
      <vt:lpstr>Microsoft Word Document</vt:lpstr>
      <vt:lpstr>PADME Ecal status</vt:lpstr>
      <vt:lpstr>The PADME photon veto system</vt:lpstr>
      <vt:lpstr>ToyMC BG studies</vt:lpstr>
      <vt:lpstr>The 2g background kinematic</vt:lpstr>
      <vt:lpstr>After applying the 1g cut</vt:lpstr>
      <vt:lpstr>3g background kinematics</vt:lpstr>
      <vt:lpstr>With standard 1g definition</vt:lpstr>
      <vt:lpstr>Changing acceptance</vt:lpstr>
      <vt:lpstr>SAC energy distributions</vt:lpstr>
      <vt:lpstr>Study of veto efficiency due to timing</vt:lpstr>
      <vt:lpstr>Veto Ineff vs time window</vt:lpstr>
      <vt:lpstr>Possible Pbgl SF57 based SAC</vt:lpstr>
      <vt:lpstr>Ecal plans</vt:lpstr>
      <vt:lpstr>L3 BGO and PADME test beam</vt:lpstr>
      <vt:lpstr>Calorimeter photosensors</vt:lpstr>
      <vt:lpstr>Ecal Schedule</vt:lpstr>
      <vt:lpstr>Test beam in 2016</vt:lpstr>
      <vt:lpstr>ECAL prototype mechanics</vt:lpstr>
      <vt:lpstr>July test beam setup</vt:lpstr>
      <vt:lpstr>Crystal characterization setup</vt:lpstr>
      <vt:lpstr>Update from test data analysis</vt:lpstr>
      <vt:lpstr>Improving pedestal distribution</vt:lpstr>
      <vt:lpstr>Test beam study</vt:lpstr>
      <vt:lpstr>Corrected position evaluation</vt:lpstr>
      <vt:lpstr>Timing study</vt:lpstr>
      <vt:lpstr>Conclusions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2126</cp:revision>
  <cp:lastPrinted>2013-12-03T11:45:57Z</cp:lastPrinted>
  <dcterms:created xsi:type="dcterms:W3CDTF">2012-03-21T10:21:10Z</dcterms:created>
  <dcterms:modified xsi:type="dcterms:W3CDTF">2016-03-02T10:32:05Z</dcterms:modified>
  <cp:category/>
</cp:coreProperties>
</file>