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32" r:id="rId4"/>
    <p:sldId id="327" r:id="rId5"/>
    <p:sldId id="315" r:id="rId6"/>
    <p:sldId id="337" r:id="rId7"/>
    <p:sldId id="261" r:id="rId8"/>
    <p:sldId id="355" r:id="rId9"/>
    <p:sldId id="351" r:id="rId10"/>
    <p:sldId id="341" r:id="rId11"/>
    <p:sldId id="333" r:id="rId12"/>
    <p:sldId id="329" r:id="rId13"/>
    <p:sldId id="356" r:id="rId14"/>
    <p:sldId id="307" r:id="rId15"/>
    <p:sldId id="317" r:id="rId16"/>
    <p:sldId id="318" r:id="rId17"/>
    <p:sldId id="359" r:id="rId18"/>
    <p:sldId id="357" r:id="rId19"/>
    <p:sldId id="334" r:id="rId20"/>
    <p:sldId id="265" r:id="rId21"/>
    <p:sldId id="361" r:id="rId22"/>
    <p:sldId id="324" r:id="rId23"/>
    <p:sldId id="266" r:id="rId24"/>
    <p:sldId id="264" r:id="rId25"/>
    <p:sldId id="335" r:id="rId26"/>
    <p:sldId id="336" r:id="rId27"/>
    <p:sldId id="358" r:id="rId28"/>
    <p:sldId id="325" r:id="rId29"/>
    <p:sldId id="354" r:id="rId30"/>
    <p:sldId id="312" r:id="rId31"/>
    <p:sldId id="344" r:id="rId32"/>
    <p:sldId id="360" r:id="rId33"/>
    <p:sldId id="338" r:id="rId34"/>
    <p:sldId id="269" r:id="rId35"/>
    <p:sldId id="270" r:id="rId36"/>
    <p:sldId id="271" r:id="rId37"/>
    <p:sldId id="339" r:id="rId38"/>
    <p:sldId id="323" r:id="rId39"/>
    <p:sldId id="342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CCD"/>
    <a:srgbClr val="E9E5DE"/>
    <a:srgbClr val="C4BE97"/>
    <a:srgbClr val="0D6E00"/>
    <a:srgbClr val="433C56"/>
    <a:srgbClr val="21256F"/>
    <a:srgbClr val="082006"/>
    <a:srgbClr val="D64245"/>
    <a:srgbClr val="FEF4E7"/>
    <a:srgbClr val="FBE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3" autoAdjust="0"/>
    <p:restoredTop sz="92792" autoAdjust="0"/>
  </p:normalViewPr>
  <p:slideViewPr>
    <p:cSldViewPr snapToGrid="0" snapToObjects="1">
      <p:cViewPr varScale="1">
        <p:scale>
          <a:sx n="149" d="100"/>
          <a:sy n="149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EE093-03C4-E34E-BD39-37A7CDCBBBD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9F13-E24A-E742-A26C-8D94F3CEE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4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96FDE-4A45-8544-BCEC-4B4C4920FDCB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79EB7-AB7A-0D4E-A894-00A720B5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6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700" y="2667000"/>
            <a:ext cx="7226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41500" y="0"/>
            <a:ext cx="730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1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1"/>
            <a:ext cx="8229600" cy="44831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27400" y="6356350"/>
            <a:ext cx="2895600" cy="365125"/>
          </a:xfrm>
        </p:spPr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5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8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0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47490"/>
          </a:xfrm>
          <a:prstGeom prst="rect">
            <a:avLst/>
          </a:prstGeom>
          <a:solidFill>
            <a:schemeClr val="accent2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41500" y="1313974"/>
            <a:ext cx="7302500" cy="4251801"/>
          </a:xfrm>
          <a:prstGeom prst="rect">
            <a:avLst/>
          </a:prstGeom>
          <a:solidFill>
            <a:srgbClr val="FDE6A5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1500" y="0"/>
            <a:ext cx="730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badi MT Condensed Light"/>
                <a:cs typeface="Abadi MT Condensed Light"/>
              </a:defRPr>
            </a:lvl1pPr>
          </a:lstStyle>
          <a:p>
            <a:r>
              <a:rPr lang="it-IT" smtClean="0"/>
              <a:t>02/03/16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 MT Condensed Light"/>
                <a:cs typeface="Abadi MT Condensed Light"/>
              </a:defRPr>
            </a:lvl1pPr>
          </a:lstStyle>
          <a:p>
            <a:r>
              <a:rPr lang="it-IT" smtClean="0"/>
              <a:t>M. Raggi, PADME meeting March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badi MT Condensed Light"/>
                <a:cs typeface="Abadi MT Condensed Light"/>
              </a:defRPr>
            </a:lvl1pPr>
          </a:lstStyle>
          <a:p>
            <a:fld id="{55C30F87-A041-704B-807D-1DA18D7ECE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0"/>
          <p:cNvPicPr>
            <a:picLocks noChangeAspect="1"/>
          </p:cNvPicPr>
          <p:nvPr userDrawn="1"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6031316"/>
            <a:ext cx="838200" cy="8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982" y="6247846"/>
            <a:ext cx="2023533" cy="55796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1313974"/>
            <a:ext cx="1841500" cy="5970171"/>
          </a:xfrm>
          <a:prstGeom prst="rect">
            <a:avLst/>
          </a:prstGeom>
          <a:solidFill>
            <a:srgbClr val="FDE6A5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152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5"/>
          </a:solidFill>
          <a:latin typeface="Abadi MT Condensed Extra Bold"/>
          <a:ea typeface="+mj-ea"/>
          <a:cs typeface="Abadi MT Condensed Extra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badi MT Condensed Light"/>
          <a:ea typeface="+mn-ea"/>
          <a:cs typeface="Abadi MT Condensed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badi MT Condensed Light"/>
          <a:ea typeface="+mn-ea"/>
          <a:cs typeface="Abadi MT Condensed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badi MT Condensed Light"/>
          <a:ea typeface="+mn-ea"/>
          <a:cs typeface="Abadi MT Condensed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badi MT Condensed Light"/>
          <a:ea typeface="+mn-ea"/>
          <a:cs typeface="Abadi MT Condense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badi MT Condensed Light"/>
          <a:ea typeface="+mn-ea"/>
          <a:cs typeface="Abadi MT Condense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microsoft.com/office/2007/relationships/hdphoto" Target="../media/hdphoto1.wdp"/><Relationship Id="rId5" Type="http://schemas.openxmlformats.org/officeDocument/2006/relationships/image" Target="../media/image37.png"/><Relationship Id="rId6" Type="http://schemas.microsoft.com/office/2007/relationships/hdphoto" Target="../media/hdphoto2.wdp"/><Relationship Id="rId7" Type="http://schemas.openxmlformats.org/officeDocument/2006/relationships/image" Target="../media/image38.png"/><Relationship Id="rId8" Type="http://schemas.microsoft.com/office/2007/relationships/hdphoto" Target="../media/hdphoto3.wdp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6785" y="3406147"/>
            <a:ext cx="6840861" cy="2164925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13E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700" y="22225"/>
            <a:ext cx="6381196" cy="1298575"/>
          </a:xfrm>
        </p:spPr>
        <p:txBody>
          <a:bodyPr>
            <a:normAutofit/>
          </a:bodyPr>
          <a:lstStyle/>
          <a:p>
            <a:r>
              <a:rPr lang="en-US" dirty="0" smtClean="0"/>
              <a:t>PADME: news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4682" y="3523503"/>
            <a:ext cx="6534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Per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dettagli</a:t>
            </a:r>
            <a:r>
              <a:rPr lang="en-US" sz="1400" dirty="0" smtClean="0"/>
              <a:t> </a:t>
            </a:r>
            <a:r>
              <a:rPr lang="en-US" sz="1400" dirty="0" err="1" smtClean="0"/>
              <a:t>sulla</a:t>
            </a:r>
            <a:r>
              <a:rPr lang="en-US" sz="1400" dirty="0" smtClean="0"/>
              <a:t> </a:t>
            </a:r>
            <a:r>
              <a:rPr lang="en-US" sz="1400" dirty="0" err="1" smtClean="0"/>
              <a:t>fisica</a:t>
            </a:r>
            <a:r>
              <a:rPr lang="en-US" sz="1400" dirty="0" smtClean="0"/>
              <a:t> del </a:t>
            </a:r>
            <a:r>
              <a:rPr lang="en-US" sz="1400" i="1" dirty="0" smtClean="0"/>
              <a:t>dark photon </a:t>
            </a:r>
            <a:r>
              <a:rPr lang="en-US" sz="1400" dirty="0" smtClean="0"/>
              <a:t>e di </a:t>
            </a:r>
            <a:r>
              <a:rPr lang="en-US" sz="1400" dirty="0" err="1" smtClean="0"/>
              <a:t>tutte</a:t>
            </a:r>
            <a:r>
              <a:rPr lang="en-US" sz="1400" dirty="0" smtClean="0"/>
              <a:t> le </a:t>
            </a:r>
            <a:r>
              <a:rPr lang="en-US" sz="1400" dirty="0" err="1" smtClean="0"/>
              <a:t>potenzialità</a:t>
            </a:r>
            <a:r>
              <a:rPr lang="en-US" sz="1400" dirty="0" smtClean="0"/>
              <a:t> </a:t>
            </a:r>
            <a:r>
              <a:rPr lang="en-US" sz="1400" dirty="0" err="1" smtClean="0"/>
              <a:t>della</a:t>
            </a:r>
            <a:r>
              <a:rPr lang="en-US" sz="1400" dirty="0" smtClean="0"/>
              <a:t> </a:t>
            </a:r>
            <a:r>
              <a:rPr lang="en-US" sz="1400" dirty="0" err="1" smtClean="0"/>
              <a:t>proposta</a:t>
            </a:r>
            <a:r>
              <a:rPr lang="en-US" sz="1400" dirty="0" smtClean="0"/>
              <a:t> PADME </a:t>
            </a:r>
            <a:r>
              <a:rPr lang="en-US" sz="1400" dirty="0" err="1" smtClean="0">
                <a:sym typeface="Symbol"/>
              </a:rPr>
              <a:t>si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rimanda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ai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recenti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err="1" smtClean="0">
                <a:sym typeface="Symbol"/>
              </a:rPr>
              <a:t>seminari</a:t>
            </a:r>
            <a:r>
              <a:rPr lang="en-US" sz="1400" dirty="0" smtClean="0">
                <a:sym typeface="Symbol"/>
              </a:rPr>
              <a:t> (RM1, LNF, PG, TO, FE, PD) e a: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accent5"/>
                </a:solidFill>
                <a:sym typeface="Symbol"/>
              </a:rPr>
              <a:t>White Paper </a:t>
            </a:r>
            <a:r>
              <a:rPr lang="en-US" sz="1400" dirty="0" err="1" smtClean="0">
                <a:solidFill>
                  <a:schemeClr val="accent5"/>
                </a:solidFill>
                <a:sym typeface="Symbol"/>
              </a:rPr>
              <a:t>della</a:t>
            </a:r>
            <a:r>
              <a:rPr lang="en-US" sz="1400" dirty="0" smtClean="0">
                <a:solidFill>
                  <a:schemeClr val="accent5"/>
                </a:solidFill>
                <a:sym typeface="Symbol"/>
              </a:rPr>
              <a:t> CSN I: </a:t>
            </a:r>
            <a:r>
              <a:rPr lang="en-US" sz="1400" b="1" dirty="0" err="1" smtClean="0">
                <a:solidFill>
                  <a:schemeClr val="accent5"/>
                </a:solidFill>
              </a:rPr>
              <a:t>Frascati</a:t>
            </a:r>
            <a:r>
              <a:rPr lang="en-US" sz="1400" b="1" dirty="0" smtClean="0">
                <a:solidFill>
                  <a:schemeClr val="accent5"/>
                </a:solidFill>
              </a:rPr>
              <a:t> Phys. Ser. 60 (2015) 1-302</a:t>
            </a:r>
            <a:endParaRPr lang="en-US" sz="1400" dirty="0" smtClean="0">
              <a:solidFill>
                <a:schemeClr val="accent5"/>
              </a:solidFill>
              <a:sym typeface="Symbol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accent5"/>
                </a:solidFill>
                <a:sym typeface="Symbol"/>
              </a:rPr>
              <a:t>Kick-off meeting di PADME: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http://agenda.infn.it/event/padme-kickoff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 smtClean="0">
                <a:solidFill>
                  <a:schemeClr val="accent5"/>
                </a:solidFill>
                <a:sym typeface="Symbol"/>
              </a:rPr>
              <a:t>Indico</a:t>
            </a:r>
            <a:r>
              <a:rPr lang="en-US" sz="1400" dirty="0" smtClean="0">
                <a:solidFill>
                  <a:schemeClr val="accent5"/>
                </a:solidFill>
                <a:sym typeface="Symbol"/>
              </a:rPr>
              <a:t> PADME: </a:t>
            </a:r>
            <a:r>
              <a:rPr lang="en-US" sz="1400" b="1" dirty="0" smtClean="0">
                <a:solidFill>
                  <a:srgbClr val="FF0000"/>
                </a:solidFill>
                <a:cs typeface="Symbol" charset="2"/>
                <a:sym typeface="Symbol"/>
              </a:rPr>
              <a:t>https://agenda.infn.it/categoryDisplay.py?categId=782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“Results and perspectives in dark photon physics”: </a:t>
            </a:r>
            <a:br>
              <a:rPr lang="en-US" sz="1400" dirty="0" smtClean="0">
                <a:solidFill>
                  <a:schemeClr val="accent5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http://</a:t>
            </a:r>
            <a:r>
              <a:rPr lang="en-US" sz="1400" b="1" dirty="0" err="1" smtClean="0">
                <a:solidFill>
                  <a:srgbClr val="FF0000"/>
                </a:solidFill>
              </a:rPr>
              <a:t>www.sif.it</a:t>
            </a:r>
            <a:r>
              <a:rPr lang="en-US" sz="1400" b="1" dirty="0" smtClean="0">
                <a:solidFill>
                  <a:srgbClr val="FF0000"/>
                </a:solidFill>
              </a:rPr>
              <a:t>/</a:t>
            </a:r>
            <a:r>
              <a:rPr lang="en-US" sz="1400" b="1" dirty="0" err="1" smtClean="0">
                <a:solidFill>
                  <a:srgbClr val="FF0000"/>
                </a:solidFill>
              </a:rPr>
              <a:t>riviste</a:t>
            </a:r>
            <a:r>
              <a:rPr lang="en-US" sz="1400" b="1" dirty="0" smtClean="0">
                <a:solidFill>
                  <a:srgbClr val="FF0000"/>
                </a:solidFill>
              </a:rPr>
              <a:t>/</a:t>
            </a:r>
            <a:r>
              <a:rPr lang="en-US" sz="1400" b="1" dirty="0" err="1" smtClean="0">
                <a:solidFill>
                  <a:srgbClr val="FF0000"/>
                </a:solidFill>
              </a:rPr>
              <a:t>ncr</a:t>
            </a:r>
            <a:r>
              <a:rPr lang="en-US" sz="1400" b="1" dirty="0" smtClean="0">
                <a:solidFill>
                  <a:srgbClr val="FF0000"/>
                </a:solidFill>
              </a:rPr>
              <a:t>/</a:t>
            </a:r>
            <a:r>
              <a:rPr lang="en-US" sz="1400" b="1" dirty="0" err="1" smtClean="0">
                <a:solidFill>
                  <a:srgbClr val="FF0000"/>
                </a:solidFill>
              </a:rPr>
              <a:t>econtents</a:t>
            </a:r>
            <a:r>
              <a:rPr lang="en-US" sz="1400" b="1" dirty="0" smtClean="0">
                <a:solidFill>
                  <a:srgbClr val="FF0000"/>
                </a:solidFill>
              </a:rPr>
              <a:t>/2015/038/10/article/0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9303" y="1925278"/>
            <a:ext cx="159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Vector “portal”</a:t>
            </a:r>
          </a:p>
          <a:p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2488300" y="1760607"/>
            <a:ext cx="1571291" cy="105477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Stan</a:t>
            </a:r>
            <a:r>
              <a:rPr lang="en-US" sz="1100" dirty="0" smtClean="0">
                <a:solidFill>
                  <a:srgbClr val="000000"/>
                </a:solidFill>
              </a:rPr>
              <a:t>dard Model</a:t>
            </a:r>
          </a:p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SU(3) ×SU(2)×U(1)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16245" y="1760607"/>
            <a:ext cx="1632760" cy="105477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Dark Sector</a:t>
            </a:r>
          </a:p>
          <a:p>
            <a:pPr algn="ctr"/>
            <a:r>
              <a:rPr lang="en-US" sz="1200" dirty="0" smtClean="0"/>
              <a:t>??????</a:t>
            </a:r>
            <a:endParaRPr lang="en-US" sz="1200" dirty="0"/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>
            <a:off x="4059591" y="2287992"/>
            <a:ext cx="1556654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2016-01-20 14.2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807192"/>
            <a:ext cx="8312728" cy="5221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BTF test beams 2016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5346" y="6014819"/>
            <a:ext cx="839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 </a:t>
            </a:r>
            <a:r>
              <a:rPr lang="en-GB" b="1" dirty="0" err="1" smtClean="0">
                <a:solidFill>
                  <a:srgbClr val="FF0000"/>
                </a:solidFill>
              </a:rPr>
              <a:t>settimane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 BTF per PADME </a:t>
            </a:r>
            <a:r>
              <a:rPr lang="en-GB" dirty="0" err="1" smtClean="0"/>
              <a:t>nel</a:t>
            </a:r>
            <a:r>
              <a:rPr lang="en-GB" dirty="0" smtClean="0"/>
              <a:t> 2016: </a:t>
            </a:r>
            <a:r>
              <a:rPr lang="en-GB" b="1" dirty="0" smtClean="0">
                <a:solidFill>
                  <a:srgbClr val="FF0000"/>
                </a:solidFill>
              </a:rPr>
              <a:t>11-18 </a:t>
            </a:r>
            <a:r>
              <a:rPr lang="en-GB" b="1" dirty="0" err="1" smtClean="0">
                <a:solidFill>
                  <a:srgbClr val="FF0000"/>
                </a:solidFill>
              </a:rPr>
              <a:t>Aprile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+ </a:t>
            </a:r>
            <a:r>
              <a:rPr lang="en-GB" b="1" dirty="0" smtClean="0">
                <a:solidFill>
                  <a:srgbClr val="FF0000"/>
                </a:solidFill>
              </a:rPr>
              <a:t>11-25 </a:t>
            </a:r>
            <a:r>
              <a:rPr lang="en-GB" b="1" dirty="0" err="1" smtClean="0">
                <a:solidFill>
                  <a:srgbClr val="FF0000"/>
                </a:solidFill>
              </a:rPr>
              <a:t>Luglio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625" y="1900154"/>
            <a:ext cx="8263175" cy="2198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0275" y="5533439"/>
            <a:ext cx="8256525" cy="2198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3625" y="3800074"/>
            <a:ext cx="8263175" cy="48744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480" y="3968988"/>
            <a:ext cx="324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</a:rPr>
              <a:t>Test extension of  bunch length</a:t>
            </a:r>
            <a:endParaRPr lang="en-GB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7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0750" y="2489200"/>
            <a:ext cx="73025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Abadi MT Condensed Extra Bold"/>
                <a:ea typeface="+mj-ea"/>
                <a:cs typeface="Abadi MT Condensed Extra Bold"/>
              </a:defRPr>
            </a:lvl1pPr>
          </a:lstStyle>
          <a:p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/>
              <a:t> </a:t>
            </a:r>
            <a:r>
              <a:rPr lang="en-GB" dirty="0" err="1" smtClean="0"/>
              <a:t>fondi</a:t>
            </a:r>
            <a:r>
              <a:rPr lang="en-GB" dirty="0" smtClean="0"/>
              <a:t> </a:t>
            </a:r>
            <a:r>
              <a:rPr lang="en-GB" dirty="0" err="1" smtClean="0"/>
              <a:t>esterni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41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34" y="-9622"/>
            <a:ext cx="5209966" cy="808239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Seminari</a:t>
            </a:r>
            <a:r>
              <a:rPr lang="en-GB" sz="3600" dirty="0" smtClean="0"/>
              <a:t> e </a:t>
            </a:r>
            <a:r>
              <a:rPr lang="en-GB" sz="3600" dirty="0" err="1" smtClean="0"/>
              <a:t>conferenze</a:t>
            </a:r>
            <a:endParaRPr lang="en-GB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715" y="730929"/>
            <a:ext cx="3094637" cy="387116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80" y="730929"/>
            <a:ext cx="2638335" cy="387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72" y="730929"/>
            <a:ext cx="2777738" cy="3870000"/>
          </a:xfrm>
          <a:prstGeom prst="rect">
            <a:avLst/>
          </a:prstGeom>
        </p:spPr>
      </p:pic>
      <p:pic>
        <p:nvPicPr>
          <p:cNvPr id="11" name="Picture 10" descr="Screenshot 2016-01-21 11.40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6" y="4629057"/>
            <a:ext cx="6245476" cy="21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Seminari</a:t>
            </a:r>
            <a:r>
              <a:rPr lang="en-US" dirty="0" smtClean="0"/>
              <a:t> e </a:t>
            </a:r>
            <a:r>
              <a:rPr lang="en-US" dirty="0" err="1" smtClean="0"/>
              <a:t>conferenze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285750">
              <a:buFont typeface="Wingdings" charset="2"/>
              <a:buChar char="§"/>
            </a:pPr>
            <a:r>
              <a:rPr lang="en-US" sz="1600" dirty="0" err="1">
                <a:solidFill>
                  <a:schemeClr val="accent5"/>
                </a:solidFill>
                <a:latin typeface="+mn-lt"/>
                <a:cs typeface="+mn-cs"/>
              </a:rPr>
              <a:t>Seminari</a:t>
            </a:r>
            <a:r>
              <a:rPr lang="en-US" sz="1600" dirty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+mn-lt"/>
                <a:cs typeface="+mn-cs"/>
              </a:rPr>
              <a:t>su</a:t>
            </a:r>
            <a:r>
              <a:rPr lang="en-US" sz="1600" dirty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+mn-lt"/>
                <a:cs typeface="+mn-cs"/>
              </a:rPr>
              <a:t>invito</a:t>
            </a:r>
            <a:r>
              <a:rPr lang="en-US" sz="1600" dirty="0">
                <a:solidFill>
                  <a:schemeClr val="accent5"/>
                </a:solidFill>
                <a:latin typeface="+mn-lt"/>
                <a:cs typeface="+mn-cs"/>
              </a:rPr>
              <a:t> a Mainz (Paolo) e Cambridge (Mauro</a:t>
            </a:r>
            <a:r>
              <a:rPr lang="en-US" sz="1600" dirty="0" smtClean="0">
                <a:solidFill>
                  <a:schemeClr val="accent5"/>
                </a:solidFill>
                <a:latin typeface="+mn-lt"/>
                <a:cs typeface="+mn-cs"/>
              </a:rPr>
              <a:t>)</a:t>
            </a:r>
          </a:p>
          <a:p>
            <a:pPr marL="514350" indent="-285750">
              <a:buFont typeface="Wingdings" charset="2"/>
              <a:buChar char="§"/>
            </a:pPr>
            <a:r>
              <a:rPr lang="en-US" sz="1600" dirty="0" err="1" smtClean="0">
                <a:solidFill>
                  <a:schemeClr val="accent5"/>
                </a:solidFill>
                <a:latin typeface="+mn-lt"/>
                <a:cs typeface="+mn-cs"/>
              </a:rPr>
              <a:t>Sottomessi</a:t>
            </a:r>
            <a:r>
              <a:rPr lang="en-US" sz="1600" dirty="0" smtClean="0">
                <a:solidFill>
                  <a:schemeClr val="accent5"/>
                </a:solidFill>
                <a:latin typeface="+mn-lt"/>
                <a:cs typeface="+mn-cs"/>
              </a:rPr>
              <a:t> abstract </a:t>
            </a:r>
            <a:r>
              <a:rPr lang="en-US" sz="1600" dirty="0" err="1" smtClean="0">
                <a:solidFill>
                  <a:schemeClr val="accent5"/>
                </a:solidFill>
                <a:latin typeface="+mn-lt"/>
                <a:cs typeface="+mn-cs"/>
              </a:rPr>
              <a:t>alle</a:t>
            </a:r>
            <a:r>
              <a:rPr lang="en-US" sz="1600" dirty="0" smtClean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en-US" sz="1600" dirty="0" err="1" smtClean="0">
                <a:solidFill>
                  <a:schemeClr val="accent5"/>
                </a:solidFill>
                <a:latin typeface="+mn-lt"/>
                <a:cs typeface="+mn-cs"/>
              </a:rPr>
              <a:t>seguenti</a:t>
            </a:r>
            <a:r>
              <a:rPr lang="en-US" sz="1600" dirty="0" smtClean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en-US" sz="1600" dirty="0" err="1" smtClean="0">
                <a:solidFill>
                  <a:schemeClr val="accent5"/>
                </a:solidFill>
                <a:latin typeface="+mn-lt"/>
                <a:cs typeface="+mn-cs"/>
              </a:rPr>
              <a:t>conferenze</a:t>
            </a:r>
            <a:r>
              <a:rPr lang="en-US" sz="1600" dirty="0" smtClean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</a:p>
          <a:p>
            <a:pPr marL="514350" indent="-285750">
              <a:buFont typeface="Wingdings" charset="2"/>
              <a:buChar char="§"/>
            </a:pPr>
            <a:endParaRPr lang="en-US" sz="16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marL="514350" indent="-285750">
              <a:buFont typeface="Wingdings" charset="2"/>
              <a:buChar char="§"/>
            </a:pPr>
            <a:r>
              <a:rPr lang="en-US" sz="1600" dirty="0" err="1" smtClean="0">
                <a:solidFill>
                  <a:schemeClr val="accent5"/>
                </a:solidFill>
                <a:latin typeface="+mn-lt"/>
                <a:cs typeface="+mn-cs"/>
              </a:rPr>
              <a:t>Necessario</a:t>
            </a:r>
            <a:r>
              <a:rPr lang="en-US" sz="1600" dirty="0" smtClean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en-US" sz="1600" dirty="0" err="1" smtClean="0">
                <a:solidFill>
                  <a:schemeClr val="accent5"/>
                </a:solidFill>
                <a:latin typeface="+mn-lt"/>
                <a:cs typeface="+mn-cs"/>
              </a:rPr>
              <a:t>stabilire</a:t>
            </a:r>
            <a:r>
              <a:rPr lang="en-US" sz="1600" dirty="0" smtClean="0">
                <a:solidFill>
                  <a:schemeClr val="accent5"/>
                </a:solidFill>
                <a:latin typeface="+mn-lt"/>
                <a:cs typeface="+mn-cs"/>
              </a:rPr>
              <a:t> un </a:t>
            </a:r>
            <a:r>
              <a:rPr lang="en-US" sz="1600" dirty="0" err="1" smtClean="0">
                <a:solidFill>
                  <a:schemeClr val="accent5"/>
                </a:solidFill>
                <a:latin typeface="+mn-lt"/>
                <a:cs typeface="+mn-cs"/>
              </a:rPr>
              <a:t>responsabile</a:t>
            </a:r>
            <a:r>
              <a:rPr lang="en-US" sz="1600" dirty="0" smtClean="0">
                <a:solidFill>
                  <a:schemeClr val="accent5"/>
                </a:solidFill>
                <a:latin typeface="+mn-lt"/>
                <a:cs typeface="+mn-cs"/>
              </a:rPr>
              <a:t> del “conference committee”</a:t>
            </a:r>
            <a:endParaRPr lang="en-US" sz="16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marL="514350" indent="-285750">
              <a:buFont typeface="Wingdings" charset="2"/>
              <a:buChar char="§"/>
            </a:pPr>
            <a:endParaRPr lang="en-US" sz="1600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Progetto</a:t>
            </a:r>
            <a:r>
              <a:rPr lang="en-US" dirty="0" smtClean="0"/>
              <a:t> MAECI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3881" y="1334312"/>
            <a:ext cx="48492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640F10"/>
                </a:solidFill>
                <a:latin typeface="Calibri"/>
                <a:cs typeface="Calibri"/>
              </a:rPr>
              <a:t>Il 14/01 è stata firmata la </a:t>
            </a:r>
            <a:r>
              <a:rPr lang="it-IT" sz="1600" i="1" dirty="0" smtClean="0"/>
              <a:t>Joint </a:t>
            </a:r>
            <a:r>
              <a:rPr lang="it-IT" sz="1600" i="1" dirty="0" err="1" smtClean="0"/>
              <a:t>Declaration</a:t>
            </a:r>
            <a:r>
              <a:rPr lang="it-IT" sz="1600" i="1" dirty="0" smtClean="0">
                <a:solidFill>
                  <a:srgbClr val="640F10"/>
                </a:solidFill>
                <a:latin typeface="Calibri"/>
                <a:cs typeface="Calibri"/>
              </a:rPr>
              <a:t> </a:t>
            </a:r>
            <a:r>
              <a:rPr lang="it-IT" sz="1600" dirty="0" smtClean="0">
                <a:solidFill>
                  <a:srgbClr val="640F10"/>
                </a:solidFill>
                <a:latin typeface="Calibri"/>
                <a:cs typeface="Calibri"/>
              </a:rPr>
              <a:t>per i progetti di Grande Rilevanza Italia-Usa PI (</a:t>
            </a:r>
            <a:r>
              <a:rPr lang="it-IT" sz="1600" dirty="0">
                <a:solidFill>
                  <a:srgbClr val="640F10"/>
                </a:solidFill>
                <a:latin typeface="Calibri"/>
                <a:cs typeface="Calibri"/>
              </a:rPr>
              <a:t>V</a:t>
            </a:r>
            <a:r>
              <a:rPr lang="it-IT" sz="1600" dirty="0" smtClean="0">
                <a:solidFill>
                  <a:srgbClr val="640F10"/>
                </a:solidFill>
                <a:latin typeface="Calibri"/>
                <a:cs typeface="Calibri"/>
              </a:rPr>
              <a:t>alente)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640F10"/>
                </a:solidFill>
                <a:latin typeface="Calibri"/>
                <a:cs typeface="Calibri"/>
              </a:rPr>
              <a:t>Il progetto di collaborazione tra PADME e </a:t>
            </a:r>
            <a:r>
              <a:rPr lang="it-IT" sz="1600" dirty="0" err="1" smtClean="0">
                <a:solidFill>
                  <a:srgbClr val="640F10"/>
                </a:solidFill>
                <a:latin typeface="Calibri"/>
                <a:cs typeface="Calibri"/>
              </a:rPr>
              <a:t>Cornell</a:t>
            </a:r>
            <a:r>
              <a:rPr lang="it-IT" sz="1600" dirty="0" smtClean="0">
                <a:solidFill>
                  <a:srgbClr val="640F10"/>
                </a:solidFill>
                <a:latin typeface="Calibri"/>
                <a:cs typeface="Calibri"/>
              </a:rPr>
              <a:t> è stato selezionato tra i 23 finanziati su oltre 330 richieste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it-IT" sz="1600" dirty="0" smtClean="0">
                <a:solidFill>
                  <a:srgbClr val="640F10"/>
                </a:solidFill>
                <a:latin typeface="Calibri"/>
                <a:cs typeface="Calibri"/>
              </a:rPr>
              <a:t>Le richieste non sono state sostanzialmente toccate</a:t>
            </a:r>
            <a:endParaRPr lang="it-IT" sz="1600" dirty="0">
              <a:solidFill>
                <a:srgbClr val="640F1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tutta-la-santissim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2" y="3009796"/>
            <a:ext cx="3521480" cy="33553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291223">
            <a:off x="1527626" y="4822267"/>
            <a:ext cx="293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8000"/>
                </a:solidFill>
                <a:latin typeface="Star Jedi Outline"/>
                <a:cs typeface="Star Jedi Outline"/>
              </a:rPr>
              <a:t>Approvato</a:t>
            </a:r>
            <a:endParaRPr lang="en-GB" sz="4000" dirty="0">
              <a:solidFill>
                <a:srgbClr val="008000"/>
              </a:solidFill>
              <a:latin typeface="Star Jedi Outline"/>
              <a:cs typeface="Star Jedi Outlin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356" y="4093677"/>
            <a:ext cx="2567560" cy="216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324" y="979194"/>
            <a:ext cx="4265744" cy="300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55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Progetto</a:t>
            </a:r>
            <a:r>
              <a:rPr lang="en-GB" dirty="0" smtClean="0"/>
              <a:t> JRA HADTECH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400" y="1199640"/>
            <a:ext cx="9042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Collaborazione con Mainz per un JRA in </a:t>
            </a:r>
            <a:r>
              <a:rPr lang="it-IT" dirty="0" err="1" smtClean="0">
                <a:solidFill>
                  <a:schemeClr val="accent5"/>
                </a:solidFill>
              </a:rPr>
              <a:t>Horizon</a:t>
            </a:r>
            <a:r>
              <a:rPr lang="it-IT" dirty="0" smtClean="0">
                <a:solidFill>
                  <a:schemeClr val="accent5"/>
                </a:solidFill>
              </a:rPr>
              <a:t> 2020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err="1" smtClean="0">
                <a:solidFill>
                  <a:schemeClr val="accent5"/>
                </a:solidFill>
              </a:rPr>
              <a:t>Niklaus</a:t>
            </a:r>
            <a:r>
              <a:rPr lang="it-IT" sz="1600" dirty="0" smtClean="0">
                <a:solidFill>
                  <a:schemeClr val="accent5"/>
                </a:solidFill>
              </a:rPr>
              <a:t> Berger (Mainz) PI della JRA inserita nel progetto </a:t>
            </a:r>
            <a:r>
              <a:rPr lang="it-IT" sz="1600" b="1" dirty="0" err="1" smtClean="0">
                <a:solidFill>
                  <a:srgbClr val="000000"/>
                </a:solidFill>
              </a:rPr>
              <a:t>HadronPhysicsHorizon</a:t>
            </a:r>
            <a:r>
              <a:rPr lang="it-IT" sz="1600" b="1" dirty="0" smtClean="0">
                <a:solidFill>
                  <a:srgbClr val="000000"/>
                </a:solidFill>
              </a:rPr>
              <a:t> (HPH)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Responsabile Italiano: M. Raggi</a:t>
            </a:r>
            <a:endParaRPr lang="it-IT" sz="1600" dirty="0" smtClean="0"/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LNF, RM1, Sofia e Lecce </a:t>
            </a:r>
            <a:r>
              <a:rPr lang="en-GB" sz="1600" dirty="0" smtClean="0"/>
              <a:t>“</a:t>
            </a:r>
            <a:r>
              <a:rPr lang="en-GB" sz="1600" b="1" dirty="0" smtClean="0"/>
              <a:t>Diagnostics tools for high current beams for beam dump experiments”</a:t>
            </a:r>
            <a:r>
              <a:rPr lang="en-GB" sz="1600" dirty="0" smtClean="0"/>
              <a:t> </a:t>
            </a:r>
            <a:endParaRPr lang="en-GB" sz="1600" dirty="0" smtClean="0">
              <a:solidFill>
                <a:schemeClr val="accent5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</a:rPr>
              <a:t>Studies for use of the gas target at PADME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</a:rPr>
              <a:t>Design suitable diamond detector and readout electronics. Validate the readout chain and complete system with a radio-active source (Lecce)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</a:rPr>
              <a:t>Study use of the detector for the MESA beam dump experiment (Mainz)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</a:rPr>
              <a:t>Install the detector inside the DA</a:t>
            </a:r>
            <a:r>
              <a:rPr lang="en-GB" sz="1600" dirty="0" smtClean="0">
                <a:solidFill>
                  <a:schemeClr val="accent5"/>
                </a:solidFill>
                <a:latin typeface="Symbol" charset="2"/>
                <a:cs typeface="Symbol" charset="2"/>
              </a:rPr>
              <a:t>F</a:t>
            </a:r>
            <a:r>
              <a:rPr lang="en-GB" sz="1600" dirty="0" smtClean="0">
                <a:solidFill>
                  <a:schemeClr val="accent5"/>
                </a:solidFill>
              </a:rPr>
              <a:t>NE extracted beam line and provide the trigger and DAQ system (LNF)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smtClean="0">
                <a:solidFill>
                  <a:schemeClr val="accent5"/>
                </a:solidFill>
              </a:rPr>
              <a:t>Operate the detector and perform a beam intensity scan up to 10</a:t>
            </a:r>
            <a:r>
              <a:rPr lang="en-GB" sz="1600" baseline="30000" dirty="0" smtClean="0">
                <a:solidFill>
                  <a:schemeClr val="accent5"/>
                </a:solidFill>
              </a:rPr>
              <a:t>10</a:t>
            </a:r>
            <a:r>
              <a:rPr lang="en-GB" sz="1600" dirty="0" smtClean="0">
                <a:solidFill>
                  <a:schemeClr val="accent5"/>
                </a:solidFill>
              </a:rPr>
              <a:t> particles/s (LNF, Lecce, Sofia)</a:t>
            </a:r>
            <a:endParaRPr lang="en-GB" sz="16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3" y="4008289"/>
            <a:ext cx="5022458" cy="171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9291223">
            <a:off x="4483922" y="4918957"/>
            <a:ext cx="28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  <a:latin typeface="Star Jedi Outline"/>
                <a:cs typeface="Star Jedi Outline"/>
              </a:rPr>
              <a:t>Sottomesso</a:t>
            </a:r>
            <a:endParaRPr lang="en-GB" sz="2800" dirty="0">
              <a:solidFill>
                <a:srgbClr val="FF0000"/>
              </a:solidFill>
              <a:latin typeface="Star Jedi Outline"/>
              <a:cs typeface="Star Jed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329574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Progetto</a:t>
            </a:r>
            <a:r>
              <a:rPr lang="en-GB" dirty="0" smtClean="0"/>
              <a:t> </a:t>
            </a:r>
            <a:r>
              <a:rPr lang="en-GB" dirty="0" err="1" smtClean="0"/>
              <a:t>Prin</a:t>
            </a:r>
            <a:r>
              <a:rPr lang="en-GB" dirty="0" smtClean="0"/>
              <a:t> 2015 </a:t>
            </a:r>
            <a:r>
              <a:rPr lang="en-GB" dirty="0" err="1" smtClean="0"/>
              <a:t>LigthDAMS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401" y="1343752"/>
            <a:ext cx="8712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Studio di fattibilità per la </a:t>
            </a:r>
            <a:r>
              <a:rPr lang="en-US" dirty="0" err="1">
                <a:solidFill>
                  <a:schemeClr val="accent5"/>
                </a:solidFill>
              </a:rPr>
              <a:t>r</a:t>
            </a:r>
            <a:r>
              <a:rPr lang="en-US" dirty="0" err="1" smtClean="0">
                <a:solidFill>
                  <a:schemeClr val="accent5"/>
                </a:solidFill>
              </a:rPr>
              <a:t>icerca</a:t>
            </a:r>
            <a:r>
              <a:rPr lang="en-US" dirty="0" smtClean="0">
                <a:solidFill>
                  <a:schemeClr val="accent5"/>
                </a:solidFill>
              </a:rPr>
              <a:t> di </a:t>
            </a:r>
            <a:r>
              <a:rPr lang="en-US" dirty="0" err="1" smtClean="0">
                <a:solidFill>
                  <a:schemeClr val="accent5"/>
                </a:solidFill>
              </a:rPr>
              <a:t>materia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oscura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leggera</a:t>
            </a:r>
            <a:r>
              <a:rPr lang="en-US" dirty="0" smtClean="0">
                <a:solidFill>
                  <a:schemeClr val="accent5"/>
                </a:solidFill>
              </a:rPr>
              <a:t> con </a:t>
            </a:r>
            <a:r>
              <a:rPr lang="en-US" dirty="0" err="1" smtClean="0">
                <a:solidFill>
                  <a:schemeClr val="accent5"/>
                </a:solidFill>
              </a:rPr>
              <a:t>esperimenti</a:t>
            </a:r>
            <a:r>
              <a:rPr lang="en-US" dirty="0" smtClean="0">
                <a:solidFill>
                  <a:schemeClr val="accent5"/>
                </a:solidFill>
              </a:rPr>
              <a:t> di beam dump di </a:t>
            </a:r>
            <a:r>
              <a:rPr lang="en-US" dirty="0" err="1" smtClean="0">
                <a:solidFill>
                  <a:schemeClr val="accent5"/>
                </a:solidFill>
              </a:rPr>
              <a:t>elettroni</a:t>
            </a:r>
            <a:r>
              <a:rPr lang="it-IT" dirty="0" smtClean="0">
                <a:solidFill>
                  <a:schemeClr val="accent5"/>
                </a:solidFill>
              </a:rPr>
              <a:t> a Frascati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Decadimenti visibile “PADME </a:t>
            </a:r>
            <a:r>
              <a:rPr lang="it-IT" dirty="0" err="1" smtClean="0">
                <a:solidFill>
                  <a:schemeClr val="accent5"/>
                </a:solidFill>
              </a:rPr>
              <a:t>dump</a:t>
            </a:r>
            <a:r>
              <a:rPr lang="it-IT" dirty="0" smtClean="0">
                <a:solidFill>
                  <a:schemeClr val="accent5"/>
                </a:solidFill>
              </a:rPr>
              <a:t>” e invisibili BDX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PI Massimo Carpinelli Università di  Sassari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INFN presente con P. Valente PI ma personale INFN in tutti i gruppi (Battaglieri GE, Di Napoli CT, De  Vita GE, Chiodini LE, Raggi LNF)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i="1" dirty="0" err="1" smtClean="0">
                <a:solidFill>
                  <a:schemeClr val="accent5"/>
                </a:solidFill>
              </a:rPr>
              <a:t>Deliverables</a:t>
            </a:r>
            <a:r>
              <a:rPr lang="it-IT" dirty="0" smtClean="0">
                <a:solidFill>
                  <a:schemeClr val="accent5"/>
                </a:solidFill>
              </a:rPr>
              <a:t>: studi MC e test per il BG in uno short </a:t>
            </a:r>
            <a:r>
              <a:rPr lang="it-IT" dirty="0" err="1" smtClean="0">
                <a:solidFill>
                  <a:schemeClr val="accent5"/>
                </a:solidFill>
              </a:rPr>
              <a:t>dump</a:t>
            </a:r>
            <a:r>
              <a:rPr lang="it-IT" dirty="0" smtClean="0">
                <a:solidFill>
                  <a:schemeClr val="accent5"/>
                </a:solidFill>
              </a:rPr>
              <a:t> per decadimenti visibili e invisibili</a:t>
            </a:r>
          </a:p>
        </p:txBody>
      </p:sp>
      <p:pic>
        <p:nvPicPr>
          <p:cNvPr id="9" name="Picture 8" descr="Screenshot 2016-01-15 14.18.0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6" r="2367"/>
          <a:stretch/>
        </p:blipFill>
        <p:spPr>
          <a:xfrm>
            <a:off x="4255216" y="3499270"/>
            <a:ext cx="4888784" cy="201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9291223">
            <a:off x="935753" y="5754820"/>
            <a:ext cx="270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latin typeface="Star Jedi Outline"/>
                <a:cs typeface="Star Jedi Outline"/>
              </a:rPr>
              <a:t>Sottomesso</a:t>
            </a:r>
            <a:endParaRPr lang="en-GB" sz="2400" dirty="0">
              <a:solidFill>
                <a:srgbClr val="FF0000"/>
              </a:solidFill>
              <a:latin typeface="Star Jedi Outline"/>
              <a:cs typeface="Star Jedi Outl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2034" y="5103076"/>
            <a:ext cx="4877545" cy="29720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Screenshot 2015-10-01 02.10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" y="3640750"/>
            <a:ext cx="3877949" cy="2541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1534" y="5721420"/>
            <a:ext cx="149860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preliminary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Fondi</a:t>
            </a:r>
            <a:r>
              <a:rPr lang="en-US" dirty="0"/>
              <a:t> </a:t>
            </a:r>
            <a:r>
              <a:rPr lang="en-US" dirty="0" smtClean="0"/>
              <a:t>FAI e </a:t>
            </a:r>
            <a:r>
              <a:rPr lang="en-US" dirty="0" err="1" smtClean="0"/>
              <a:t>studenti</a:t>
            </a:r>
            <a:r>
              <a:rPr lang="en-US" dirty="0" smtClean="0"/>
              <a:t> DOE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400" y="1199640"/>
            <a:ext cx="9169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Il gruppo PADME frascati ha ottenuto un finanziamento di 7.5 </a:t>
            </a:r>
            <a:r>
              <a:rPr lang="it-IT" dirty="0" err="1" smtClean="0">
                <a:solidFill>
                  <a:schemeClr val="accent5"/>
                </a:solidFill>
              </a:rPr>
              <a:t>Keuro</a:t>
            </a:r>
            <a:r>
              <a:rPr lang="it-IT" dirty="0" smtClean="0">
                <a:solidFill>
                  <a:schemeClr val="accent5"/>
                </a:solidFill>
              </a:rPr>
              <a:t> di fondi FAI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Possono essere usati per pagare circa 2-mesi uomo di stranieri ai laboratori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L’idea è di usarli per permettere a Sofia di partecipare ai test </a:t>
            </a:r>
            <a:r>
              <a:rPr lang="it-IT" sz="1600" dirty="0" err="1" smtClean="0">
                <a:solidFill>
                  <a:schemeClr val="accent5"/>
                </a:solidFill>
              </a:rPr>
              <a:t>beam</a:t>
            </a:r>
            <a:r>
              <a:rPr lang="it-IT" sz="1600" dirty="0" smtClean="0">
                <a:solidFill>
                  <a:schemeClr val="accent5"/>
                </a:solidFill>
              </a:rPr>
              <a:t> di luglio e della seconda parte dell’anno.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Nuove assegnazioni in corso d’anno possibili fatemi sapere se avete persone da invitare</a:t>
            </a:r>
            <a:endParaRPr lang="it-IT" sz="1600" dirty="0" smtClean="0"/>
          </a:p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Uscito il bando per studenti stranieri estivi INFN-DOE: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Idea di sottomettere due domande: </a:t>
            </a:r>
            <a:br>
              <a:rPr lang="it-IT" sz="1600" dirty="0" smtClean="0">
                <a:solidFill>
                  <a:schemeClr val="accent5"/>
                </a:solidFill>
              </a:rPr>
            </a:br>
            <a:r>
              <a:rPr lang="it-IT" sz="1600" dirty="0" smtClean="0">
                <a:solidFill>
                  <a:schemeClr val="accent5"/>
                </a:solidFill>
              </a:rPr>
              <a:t>LNF periodo estivo (test </a:t>
            </a:r>
            <a:r>
              <a:rPr lang="it-IT" sz="1600" dirty="0" err="1" smtClean="0">
                <a:solidFill>
                  <a:schemeClr val="accent5"/>
                </a:solidFill>
              </a:rPr>
              <a:t>beam</a:t>
            </a:r>
            <a:r>
              <a:rPr lang="it-IT" sz="1600" dirty="0" smtClean="0">
                <a:solidFill>
                  <a:schemeClr val="accent5"/>
                </a:solidFill>
              </a:rPr>
              <a:t>),  RM1 periodo autunnale (analisi dati e MC) </a:t>
            </a:r>
            <a:endParaRPr lang="en-GB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0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Prossime</a:t>
            </a:r>
            <a:r>
              <a:rPr lang="en-US" dirty="0" smtClean="0"/>
              <a:t> </a:t>
            </a:r>
            <a:r>
              <a:rPr lang="en-US" dirty="0" err="1" smtClean="0"/>
              <a:t>scadenze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17444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chemeClr val="accent5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chemeClr val="accent5"/>
                </a:solidFill>
              </a:rPr>
              <a:t>“Work </a:t>
            </a:r>
            <a:r>
              <a:rPr lang="en-US" dirty="0" err="1">
                <a:solidFill>
                  <a:schemeClr val="accent5"/>
                </a:solidFill>
              </a:rPr>
              <a:t>Programme</a:t>
            </a:r>
            <a:r>
              <a:rPr lang="en-US" dirty="0">
                <a:solidFill>
                  <a:schemeClr val="accent5"/>
                </a:solidFill>
              </a:rPr>
              <a:t> Spreading Excellence and Widening </a:t>
            </a:r>
            <a:r>
              <a:rPr lang="en-US" dirty="0" smtClean="0">
                <a:solidFill>
                  <a:schemeClr val="accent5"/>
                </a:solidFill>
              </a:rPr>
              <a:t>Participation”</a:t>
            </a:r>
            <a:endParaRPr lang="it-IT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Twinning program with “low R&amp;I performers” Bulgaria </a:t>
            </a:r>
            <a:r>
              <a:rPr lang="en-US" dirty="0" smtClean="0">
                <a:solidFill>
                  <a:schemeClr val="accent5"/>
                </a:solidFill>
              </a:rPr>
              <a:t>Sofia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Twinning aims to build on the huge potential of networking for excellence through knowledge </a:t>
            </a:r>
            <a:r>
              <a:rPr lang="en-US" dirty="0" smtClean="0">
                <a:solidFill>
                  <a:schemeClr val="accent5"/>
                </a:solidFill>
              </a:rPr>
              <a:t>transfer </a:t>
            </a:r>
            <a:r>
              <a:rPr lang="en-US" dirty="0">
                <a:solidFill>
                  <a:schemeClr val="accent5"/>
                </a:solidFill>
              </a:rPr>
              <a:t>and, exchange of best practice between research institutions and leading partners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en-US" sz="1400" dirty="0">
                <a:solidFill>
                  <a:schemeClr val="accent5"/>
                </a:solidFill>
              </a:rPr>
              <a:t>The duration of a </a:t>
            </a:r>
            <a:r>
              <a:rPr lang="en-US" sz="1400" b="1" dirty="0">
                <a:solidFill>
                  <a:srgbClr val="FF6600"/>
                </a:solidFill>
              </a:rPr>
              <a:t>Twinning project can be up to 3 </a:t>
            </a:r>
            <a:r>
              <a:rPr lang="en-US" sz="1400" b="1" dirty="0" smtClean="0">
                <a:solidFill>
                  <a:srgbClr val="FF6600"/>
                </a:solidFill>
              </a:rPr>
              <a:t>years</a:t>
            </a:r>
            <a:r>
              <a:rPr lang="en-US" sz="1400" dirty="0" smtClean="0">
                <a:solidFill>
                  <a:schemeClr val="accent5"/>
                </a:solidFill>
              </a:rPr>
              <a:t>. The </a:t>
            </a:r>
            <a:r>
              <a:rPr lang="en-US" sz="1400" dirty="0">
                <a:solidFill>
                  <a:schemeClr val="accent5"/>
                </a:solidFill>
              </a:rPr>
              <a:t>Commission considers that proposals requesting a contribution from </a:t>
            </a:r>
            <a:r>
              <a:rPr lang="en-US" sz="1400" dirty="0">
                <a:solidFill>
                  <a:srgbClr val="FF6600"/>
                </a:solidFill>
              </a:rPr>
              <a:t>the EU of EUR 1 </a:t>
            </a:r>
            <a:r>
              <a:rPr lang="en-US" sz="1400" dirty="0" smtClean="0">
                <a:solidFill>
                  <a:srgbClr val="FF6600"/>
                </a:solidFill>
              </a:rPr>
              <a:t>million</a:t>
            </a:r>
            <a:r>
              <a:rPr lang="en-US" sz="1400" dirty="0">
                <a:solidFill>
                  <a:schemeClr val="accent5"/>
                </a:solidFill>
              </a:rPr>
              <a:t>, would allow this specific challenge to be </a:t>
            </a:r>
            <a:r>
              <a:rPr lang="en-US" sz="1400" dirty="0" smtClean="0">
                <a:solidFill>
                  <a:schemeClr val="accent5"/>
                </a:solidFill>
              </a:rPr>
              <a:t>addressed </a:t>
            </a:r>
            <a:r>
              <a:rPr lang="en-US" sz="1400" dirty="0">
                <a:solidFill>
                  <a:schemeClr val="accent5"/>
                </a:solidFill>
              </a:rPr>
              <a:t>appropriately. Nonetheless, this </a:t>
            </a:r>
            <a:r>
              <a:rPr lang="en-US" sz="1400" dirty="0" smtClean="0">
                <a:solidFill>
                  <a:schemeClr val="accent5"/>
                </a:solidFill>
              </a:rPr>
              <a:t>does </a:t>
            </a:r>
            <a:r>
              <a:rPr lang="en-US" sz="1400" dirty="0">
                <a:solidFill>
                  <a:schemeClr val="accent5"/>
                </a:solidFill>
              </a:rPr>
              <a:t>not preclude submission and selection of proposals requesting lower amounts.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Expected </a:t>
            </a:r>
            <a:r>
              <a:rPr lang="en-US" sz="1400" dirty="0">
                <a:solidFill>
                  <a:schemeClr val="accent5"/>
                </a:solidFill>
              </a:rPr>
              <a:t>Impact: 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Increased </a:t>
            </a:r>
            <a:r>
              <a:rPr lang="en-US" sz="1400" dirty="0">
                <a:solidFill>
                  <a:schemeClr val="accent5"/>
                </a:solidFill>
              </a:rPr>
              <a:t>research excellence of the coordinating institution in the particular field of 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research </a:t>
            </a:r>
            <a:r>
              <a:rPr lang="en-US" sz="1400" dirty="0">
                <a:solidFill>
                  <a:schemeClr val="accent5"/>
                </a:solidFill>
              </a:rPr>
              <a:t>as a result of the twinning exercise. 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 </a:t>
            </a:r>
            <a:r>
              <a:rPr lang="en-US" sz="1400" dirty="0">
                <a:solidFill>
                  <a:schemeClr val="accent5"/>
                </a:solidFill>
              </a:rPr>
              <a:t>Enhancing the reputation, attractiveness and networking channels of the coordinating </a:t>
            </a:r>
            <a:r>
              <a:rPr lang="en-US" sz="1400" dirty="0" smtClean="0">
                <a:solidFill>
                  <a:schemeClr val="accent5"/>
                </a:solidFill>
              </a:rPr>
              <a:t>institution</a:t>
            </a:r>
            <a:r>
              <a:rPr lang="en-US" sz="1400" dirty="0">
                <a:solidFill>
                  <a:schemeClr val="accent5"/>
                </a:solidFill>
              </a:rPr>
              <a:t>. 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 </a:t>
            </a:r>
            <a:r>
              <a:rPr lang="en-US" sz="1400" dirty="0">
                <a:solidFill>
                  <a:schemeClr val="accent5"/>
                </a:solidFill>
              </a:rPr>
              <a:t>Improved capability to compete successfully for national, EU and internationally </a:t>
            </a:r>
            <a:r>
              <a:rPr lang="en-US" sz="1400" dirty="0" smtClean="0">
                <a:solidFill>
                  <a:schemeClr val="accent5"/>
                </a:solidFill>
              </a:rPr>
              <a:t>competitive </a:t>
            </a:r>
            <a:r>
              <a:rPr lang="en-US" sz="1400" dirty="0">
                <a:solidFill>
                  <a:schemeClr val="accent5"/>
                </a:solidFill>
              </a:rPr>
              <a:t>research funding. 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 </a:t>
            </a:r>
            <a:r>
              <a:rPr lang="en-US" sz="1400" dirty="0">
                <a:solidFill>
                  <a:schemeClr val="accent5"/>
                </a:solidFill>
              </a:rPr>
              <a:t>Illustrate quantitatively and qualitatively the expected potential impact of the twinning 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exercise </a:t>
            </a:r>
            <a:r>
              <a:rPr lang="en-US" sz="1400" dirty="0">
                <a:solidFill>
                  <a:schemeClr val="accent5"/>
                </a:solidFill>
              </a:rPr>
              <a:t>within the coordinating institution (and possibly at regional/national level) 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based </a:t>
            </a:r>
            <a:r>
              <a:rPr lang="en-US" sz="1400" dirty="0">
                <a:solidFill>
                  <a:schemeClr val="accent5"/>
                </a:solidFill>
              </a:rPr>
              <a:t>on indicators like expected future publications in peer reviewed journals, </a:t>
            </a:r>
            <a:r>
              <a:rPr lang="en-US" sz="1400" dirty="0" smtClean="0">
                <a:solidFill>
                  <a:schemeClr val="accent5"/>
                </a:solidFill>
              </a:rPr>
              <a:t>collaboration </a:t>
            </a:r>
            <a:r>
              <a:rPr lang="en-US" sz="1400" dirty="0">
                <a:solidFill>
                  <a:schemeClr val="accent5"/>
                </a:solidFill>
              </a:rPr>
              <a:t>agreements with businesses, intellectual property, new innovative products </a:t>
            </a:r>
            <a:r>
              <a:rPr lang="en-US" sz="1400" dirty="0" smtClean="0">
                <a:solidFill>
                  <a:schemeClr val="accent5"/>
                </a:solidFill>
              </a:rPr>
              <a:t>or </a:t>
            </a:r>
            <a:r>
              <a:rPr lang="en-US" sz="1400" dirty="0">
                <a:solidFill>
                  <a:schemeClr val="accent5"/>
                </a:solidFill>
              </a:rPr>
              <a:t>services. </a:t>
            </a:r>
          </a:p>
          <a:p>
            <a:pPr lvl="1"/>
            <a:r>
              <a:rPr lang="en-US" sz="1400" dirty="0" smtClean="0">
                <a:solidFill>
                  <a:schemeClr val="accent5"/>
                </a:solidFill>
              </a:rPr>
              <a:t>Benefits </a:t>
            </a:r>
            <a:r>
              <a:rPr lang="en-US" sz="1400" dirty="0">
                <a:solidFill>
                  <a:schemeClr val="accent5"/>
                </a:solidFill>
              </a:rPr>
              <a:t>will also accrue to the institutions from the more intensive research and innovation </a:t>
            </a:r>
            <a:r>
              <a:rPr lang="en-US" sz="1400" dirty="0" smtClean="0">
                <a:solidFill>
                  <a:schemeClr val="accent5"/>
                </a:solidFill>
              </a:rPr>
              <a:t>performers</a:t>
            </a:r>
            <a:r>
              <a:rPr lang="en-US" sz="1400" dirty="0">
                <a:solidFill>
                  <a:schemeClr val="accent5"/>
                </a:solidFill>
              </a:rPr>
              <a:t>, in terms of access to new research avenues, creativity and the development of </a:t>
            </a:r>
            <a:r>
              <a:rPr lang="en-US" sz="1400" dirty="0" smtClean="0">
                <a:solidFill>
                  <a:schemeClr val="accent5"/>
                </a:solidFill>
              </a:rPr>
              <a:t>new </a:t>
            </a:r>
            <a:r>
              <a:rPr lang="en-US" sz="1400" dirty="0">
                <a:solidFill>
                  <a:schemeClr val="accent5"/>
                </a:solidFill>
              </a:rPr>
              <a:t>approaches, as well as a source for increased mobility (inwards and outwards) </a:t>
            </a:r>
            <a:r>
              <a:rPr lang="en-US" sz="1400" dirty="0" smtClean="0">
                <a:solidFill>
                  <a:schemeClr val="accent5"/>
                </a:solidFill>
              </a:rPr>
              <a:t>of qualified </a:t>
            </a:r>
            <a:r>
              <a:rPr lang="en-US" sz="1400" dirty="0">
                <a:solidFill>
                  <a:schemeClr val="accent5"/>
                </a:solidFill>
              </a:rPr>
              <a:t>scientists.</a:t>
            </a:r>
            <a:endParaRPr lang="it-IT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0750" y="2489200"/>
            <a:ext cx="73025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Abadi MT Condensed Extra Bold"/>
                <a:ea typeface="+mj-ea"/>
                <a:cs typeface="Abadi MT Condensed Extra Bold"/>
              </a:defRPr>
            </a:lvl1pPr>
          </a:lstStyle>
          <a:p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richieste</a:t>
            </a:r>
            <a:r>
              <a:rPr lang="en-GB" dirty="0" smtClean="0"/>
              <a:t> INFN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04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2" y="980151"/>
            <a:ext cx="4381070" cy="425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Stato</a:t>
            </a:r>
            <a:r>
              <a:rPr lang="en-US" sz="2800" dirty="0" smtClean="0"/>
              <a:t> </a:t>
            </a:r>
            <a:r>
              <a:rPr lang="en-US" sz="2800" dirty="0" err="1" smtClean="0"/>
              <a:t>attuale</a:t>
            </a:r>
            <a:r>
              <a:rPr lang="en-US" sz="2800" dirty="0" smtClean="0"/>
              <a:t>: </a:t>
            </a:r>
            <a:r>
              <a:rPr lang="en-US" sz="2800" dirty="0" err="1" smtClean="0"/>
              <a:t>decadimenti</a:t>
            </a:r>
            <a:r>
              <a:rPr lang="en-US" sz="2800" dirty="0" smtClean="0"/>
              <a:t> </a:t>
            </a:r>
            <a:r>
              <a:rPr lang="en-US" sz="2800" dirty="0" err="1" smtClean="0"/>
              <a:t>visibili</a:t>
            </a:r>
            <a:r>
              <a:rPr lang="en-US" sz="2800" dirty="0" smtClean="0"/>
              <a:t> e </a:t>
            </a:r>
            <a:r>
              <a:rPr lang="en-US" sz="2800" dirty="0" err="1" smtClean="0"/>
              <a:t>invisibili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M. Raggi, PADME meeting March 2016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01151" y="5376836"/>
            <a:ext cx="4369832" cy="882018"/>
          </a:xfrm>
          <a:prstGeom prst="roundRect">
            <a:avLst>
              <a:gd name="adj" fmla="val 10388"/>
            </a:avLst>
          </a:prstGeom>
          <a:solidFill>
            <a:srgbClr val="FFFFFF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45016" y="5456208"/>
            <a:ext cx="428210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8E0203"/>
                </a:solidFill>
              </a:rPr>
              <a:t>L</a:t>
            </a:r>
            <a:r>
              <a:rPr lang="en-US" sz="1200" dirty="0" smtClean="0">
                <a:solidFill>
                  <a:srgbClr val="8E0203"/>
                </a:solidFill>
              </a:rPr>
              <a:t>a </a:t>
            </a:r>
            <a:r>
              <a:rPr lang="en-US" sz="1200" dirty="0" err="1" smtClean="0">
                <a:solidFill>
                  <a:srgbClr val="8E0203"/>
                </a:solidFill>
              </a:rPr>
              <a:t>banda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favorita</a:t>
            </a:r>
            <a:r>
              <a:rPr lang="en-US" sz="1200" dirty="0" smtClean="0">
                <a:solidFill>
                  <a:srgbClr val="8E0203"/>
                </a:solidFill>
              </a:rPr>
              <a:t> da (</a:t>
            </a:r>
            <a:r>
              <a:rPr lang="en-US" sz="1200" i="1" dirty="0" smtClean="0">
                <a:solidFill>
                  <a:srgbClr val="8E0203"/>
                </a:solidFill>
              </a:rPr>
              <a:t>g</a:t>
            </a:r>
            <a:r>
              <a:rPr lang="en-US" sz="1200" dirty="0" smtClean="0">
                <a:solidFill>
                  <a:srgbClr val="8E0203"/>
                </a:solidFill>
              </a:rPr>
              <a:t>-2)</a:t>
            </a:r>
            <a:r>
              <a:rPr lang="en-US" sz="1200" baseline="-25000" dirty="0" smtClean="0">
                <a:solidFill>
                  <a:srgbClr val="8E0203"/>
                </a:solidFill>
                <a:latin typeface="Symbol" charset="2"/>
                <a:cs typeface="Symbol" charset="2"/>
              </a:rPr>
              <a:t>m</a:t>
            </a:r>
            <a:r>
              <a:rPr lang="en-US" sz="1200" dirty="0" smtClean="0">
                <a:solidFill>
                  <a:srgbClr val="8E0203"/>
                </a:solidFill>
                <a:latin typeface="Symbol" charset="2"/>
                <a:cs typeface="Symbol" charset="2"/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è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praticamente</a:t>
            </a:r>
            <a:r>
              <a:rPr lang="en-US" sz="1200" dirty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tutta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esclusa</a:t>
            </a:r>
            <a:r>
              <a:rPr lang="en-US" sz="1200" dirty="0" smtClean="0">
                <a:solidFill>
                  <a:srgbClr val="8E0203"/>
                </a:solidFill>
              </a:rPr>
              <a:t> NA48/2, </a:t>
            </a:r>
            <a:r>
              <a:rPr lang="en-US" sz="1200" b="1" dirty="0" err="1" smtClean="0">
                <a:solidFill>
                  <a:srgbClr val="FD4244"/>
                </a:solidFill>
              </a:rPr>
              <a:t>nell’ipotesi</a:t>
            </a:r>
            <a:r>
              <a:rPr lang="en-US" sz="1200" b="1" dirty="0" smtClean="0">
                <a:solidFill>
                  <a:srgbClr val="FD4244"/>
                </a:solidFill>
              </a:rPr>
              <a:t> </a:t>
            </a:r>
            <a:r>
              <a:rPr lang="en-US" sz="1200" b="1" dirty="0" err="1" smtClean="0">
                <a:solidFill>
                  <a:srgbClr val="FD4244"/>
                </a:solidFill>
              </a:rPr>
              <a:t>che</a:t>
            </a:r>
            <a:r>
              <a:rPr lang="en-US" sz="1200" b="1" dirty="0" smtClean="0">
                <a:solidFill>
                  <a:srgbClr val="FD4244"/>
                </a:solidFill>
              </a:rPr>
              <a:t> A’ </a:t>
            </a:r>
            <a:r>
              <a:rPr lang="en-US" sz="1200" b="1" dirty="0" err="1" smtClean="0">
                <a:solidFill>
                  <a:srgbClr val="FD4244"/>
                </a:solidFill>
              </a:rPr>
              <a:t>decada</a:t>
            </a:r>
            <a:r>
              <a:rPr lang="en-US" sz="1200" b="1" dirty="0" smtClean="0">
                <a:solidFill>
                  <a:srgbClr val="FD4244"/>
                </a:solidFill>
              </a:rPr>
              <a:t> in SM leptons </a:t>
            </a:r>
          </a:p>
          <a:p>
            <a:pPr>
              <a:spcAft>
                <a:spcPts val="600"/>
              </a:spcAft>
            </a:pPr>
            <a:r>
              <a:rPr lang="en-US" sz="1200" dirty="0" err="1" smtClean="0">
                <a:solidFill>
                  <a:srgbClr val="8E0203"/>
                </a:solidFill>
              </a:rPr>
              <a:t>Ancora</a:t>
            </a:r>
            <a:r>
              <a:rPr lang="en-US" sz="1200" dirty="0" smtClean="0">
                <a:solidFill>
                  <a:srgbClr val="8E0203"/>
                </a:solidFill>
              </a:rPr>
              <a:t> molto </a:t>
            </a:r>
            <a:r>
              <a:rPr lang="en-US" sz="1200" dirty="0" err="1" smtClean="0">
                <a:solidFill>
                  <a:srgbClr val="8E0203"/>
                </a:solidFill>
              </a:rPr>
              <a:t>spazio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dei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parametri</a:t>
            </a:r>
            <a:r>
              <a:rPr lang="en-US" sz="1200" dirty="0" smtClean="0">
                <a:solidFill>
                  <a:srgbClr val="8E0203"/>
                </a:solidFill>
              </a:rPr>
              <a:t> da </a:t>
            </a:r>
            <a:r>
              <a:rPr lang="en-US" sz="1200" dirty="0" err="1" smtClean="0">
                <a:solidFill>
                  <a:srgbClr val="8E0203"/>
                </a:solidFill>
              </a:rPr>
              <a:t>esplorare</a:t>
            </a:r>
            <a:r>
              <a:rPr lang="en-US" sz="1200" i="1" dirty="0" err="1" smtClean="0">
                <a:solidFill>
                  <a:srgbClr val="8E0203"/>
                </a:solidFill>
              </a:rPr>
              <a:t>m</a:t>
            </a:r>
            <a:r>
              <a:rPr lang="en-US" sz="1200" i="1" baseline="-25000" dirty="0" err="1" smtClean="0">
                <a:solidFill>
                  <a:srgbClr val="8E0203"/>
                </a:solidFill>
              </a:rPr>
              <a:t>A</a:t>
            </a:r>
            <a:r>
              <a:rPr lang="en-US" sz="1200" i="1" baseline="-25000" dirty="0" smtClean="0">
                <a:solidFill>
                  <a:srgbClr val="8E0203"/>
                </a:solidFill>
              </a:rPr>
              <a:t>’</a:t>
            </a:r>
            <a:r>
              <a:rPr lang="en-US" sz="1200" i="1" dirty="0" smtClean="0">
                <a:solidFill>
                  <a:srgbClr val="8E0203"/>
                </a:solidFill>
              </a:rPr>
              <a:t>&lt;1 </a:t>
            </a:r>
            <a:r>
              <a:rPr lang="en-US" sz="1200" i="1" dirty="0" err="1" smtClean="0">
                <a:solidFill>
                  <a:srgbClr val="8E0203"/>
                </a:solidFill>
              </a:rPr>
              <a:t>GeV</a:t>
            </a:r>
            <a:endParaRPr lang="en-US" sz="1200" i="1" baseline="-25000" dirty="0">
              <a:solidFill>
                <a:srgbClr val="8E0203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1130" y="2549057"/>
            <a:ext cx="1411604" cy="1287873"/>
            <a:chOff x="7086592" y="1473898"/>
            <a:chExt cx="1411604" cy="128787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086592" y="1673999"/>
              <a:ext cx="1087563" cy="888329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086592" y="1738035"/>
              <a:ext cx="3488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/>
                <a:t>A’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62348" y="1736546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>
                  <a:latin typeface="Symbol" charset="2"/>
                  <a:cs typeface="Symbol" charset="2"/>
                </a:rPr>
                <a:t>g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313079" y="2078583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  <a:latin typeface="Symbol" charset="2"/>
                  <a:cs typeface="Symbol" charset="2"/>
                </a:rPr>
                <a:t>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0122" y="1517991"/>
              <a:ext cx="428074" cy="39888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0122" y="2362884"/>
              <a:ext cx="428074" cy="398887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183668" y="1473898"/>
              <a:ext cx="2550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Symbol" charset="2"/>
                  <a:cs typeface="Symbol" charset="2"/>
                </a:rPr>
                <a:t>+</a:t>
              </a:r>
              <a:endParaRPr lang="en-US" sz="10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186319" y="2341507"/>
              <a:ext cx="2550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Symbol" charset="2"/>
                  <a:cs typeface="Symbol" charset="2"/>
                </a:rPr>
                <a:t>-</a:t>
              </a:r>
              <a:endParaRPr lang="en-US" sz="10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416365" y="2069058"/>
              <a:ext cx="108000" cy="108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416062" y="2065883"/>
              <a:ext cx="108000" cy="108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</a:t>
            </a:fld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621533" y="5376836"/>
            <a:ext cx="4502683" cy="88201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992" y="991389"/>
            <a:ext cx="4357081" cy="425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4657361" y="5448513"/>
            <a:ext cx="443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8E0203"/>
                </a:solidFill>
              </a:rPr>
              <a:t>Invece</a:t>
            </a:r>
            <a:r>
              <a:rPr lang="en-US" sz="1200" dirty="0" smtClean="0">
                <a:solidFill>
                  <a:srgbClr val="8E0203"/>
                </a:solidFill>
              </a:rPr>
              <a:t> lo </a:t>
            </a:r>
            <a:r>
              <a:rPr lang="en-US" sz="1200" dirty="0" err="1" smtClean="0">
                <a:solidFill>
                  <a:srgbClr val="8E0203"/>
                </a:solidFill>
              </a:rPr>
              <a:t>spazio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dei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parametri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dirty="0" err="1" smtClean="0">
                <a:solidFill>
                  <a:srgbClr val="8E0203"/>
                </a:solidFill>
              </a:rPr>
              <a:t>escluso</a:t>
            </a:r>
            <a:r>
              <a:rPr lang="en-US" sz="1200" dirty="0" smtClean="0">
                <a:solidFill>
                  <a:srgbClr val="8E0203"/>
                </a:solidFill>
              </a:rPr>
              <a:t> </a:t>
            </a:r>
            <a:r>
              <a:rPr lang="en-US" sz="1200" b="1" dirty="0" err="1" smtClean="0">
                <a:solidFill>
                  <a:srgbClr val="FD4244"/>
                </a:solidFill>
              </a:rPr>
              <a:t>ammettendo</a:t>
            </a:r>
            <a:r>
              <a:rPr lang="en-US" sz="1200" b="1" dirty="0" smtClean="0">
                <a:solidFill>
                  <a:srgbClr val="FD4244"/>
                </a:solidFill>
              </a:rPr>
              <a:t> </a:t>
            </a:r>
            <a:r>
              <a:rPr lang="en-US" sz="1200" b="1" dirty="0" err="1" smtClean="0">
                <a:solidFill>
                  <a:srgbClr val="FD4244"/>
                </a:solidFill>
              </a:rPr>
              <a:t>che</a:t>
            </a:r>
            <a:r>
              <a:rPr lang="en-US" sz="1200" b="1" dirty="0" smtClean="0">
                <a:solidFill>
                  <a:srgbClr val="FD4244"/>
                </a:solidFill>
              </a:rPr>
              <a:t> </a:t>
            </a:r>
            <a:r>
              <a:rPr lang="en-US" sz="1200" b="1" dirty="0" err="1" smtClean="0">
                <a:solidFill>
                  <a:srgbClr val="FD4244"/>
                </a:solidFill>
              </a:rPr>
              <a:t>il</a:t>
            </a:r>
            <a:r>
              <a:rPr lang="en-US" sz="1200" b="1" dirty="0" smtClean="0">
                <a:solidFill>
                  <a:srgbClr val="FD4244"/>
                </a:solidFill>
              </a:rPr>
              <a:t> dark photon </a:t>
            </a:r>
            <a:r>
              <a:rPr lang="en-US" sz="1200" b="1" dirty="0" err="1" smtClean="0">
                <a:solidFill>
                  <a:srgbClr val="FD4244"/>
                </a:solidFill>
              </a:rPr>
              <a:t>possa</a:t>
            </a:r>
            <a:r>
              <a:rPr lang="en-US" sz="1200" b="1" dirty="0" smtClean="0">
                <a:solidFill>
                  <a:srgbClr val="FD4244"/>
                </a:solidFill>
              </a:rPr>
              <a:t> </a:t>
            </a:r>
            <a:r>
              <a:rPr lang="en-US" sz="1200" b="1" dirty="0" err="1" smtClean="0">
                <a:solidFill>
                  <a:srgbClr val="FD4244"/>
                </a:solidFill>
              </a:rPr>
              <a:t>decadere</a:t>
            </a:r>
            <a:r>
              <a:rPr lang="en-US" sz="1200" b="1" dirty="0" smtClean="0">
                <a:solidFill>
                  <a:srgbClr val="FD4244"/>
                </a:solidFill>
              </a:rPr>
              <a:t> in </a:t>
            </a:r>
            <a:r>
              <a:rPr lang="en-US" sz="1200" b="1" dirty="0" err="1" smtClean="0">
                <a:solidFill>
                  <a:srgbClr val="FD4244"/>
                </a:solidFill>
              </a:rPr>
              <a:t>particelle</a:t>
            </a:r>
            <a:r>
              <a:rPr lang="en-US" sz="1200" b="1" dirty="0" smtClean="0">
                <a:solidFill>
                  <a:srgbClr val="FD4244"/>
                </a:solidFill>
              </a:rPr>
              <a:t> del </a:t>
            </a:r>
            <a:r>
              <a:rPr lang="en-US" sz="1200" b="1" dirty="0" err="1" smtClean="0">
                <a:solidFill>
                  <a:srgbClr val="FD4244"/>
                </a:solidFill>
              </a:rPr>
              <a:t>settore</a:t>
            </a:r>
            <a:r>
              <a:rPr lang="en-US" sz="1200" b="1" dirty="0" smtClean="0">
                <a:solidFill>
                  <a:srgbClr val="FD4244"/>
                </a:solidFill>
              </a:rPr>
              <a:t> </a:t>
            </a:r>
            <a:r>
              <a:rPr lang="en-US" sz="1200" b="1" dirty="0" err="1" smtClean="0">
                <a:solidFill>
                  <a:srgbClr val="FD4244"/>
                </a:solidFill>
              </a:rPr>
              <a:t>oscuro</a:t>
            </a:r>
            <a:r>
              <a:rPr lang="en-US" sz="1200" dirty="0" smtClean="0">
                <a:solidFill>
                  <a:srgbClr val="FD4244"/>
                </a:solidFill>
              </a:rPr>
              <a:t> </a:t>
            </a:r>
            <a:r>
              <a:rPr lang="en-US" sz="1200" dirty="0" smtClean="0">
                <a:solidFill>
                  <a:srgbClr val="FD4244"/>
                </a:solidFill>
                <a:latin typeface="Symbol" charset="2"/>
                <a:cs typeface="Symbol" charset="2"/>
              </a:rPr>
              <a:t>c</a:t>
            </a:r>
            <a:r>
              <a:rPr lang="en-US" sz="1200" dirty="0" smtClean="0">
                <a:solidFill>
                  <a:srgbClr val="FD4244"/>
                </a:solidFill>
              </a:rPr>
              <a:t> </a:t>
            </a:r>
            <a:r>
              <a:rPr lang="en-US" sz="1200" dirty="0" smtClean="0">
                <a:solidFill>
                  <a:srgbClr val="8E0203"/>
                </a:solidFill>
                <a:latin typeface="Calibri"/>
                <a:cs typeface="Calibri"/>
              </a:rPr>
              <a:t>(</a:t>
            </a:r>
            <a:r>
              <a:rPr lang="en-US" sz="1200" i="1" dirty="0" err="1" smtClean="0">
                <a:solidFill>
                  <a:srgbClr val="8E0203"/>
                </a:solidFill>
                <a:latin typeface="Calibri"/>
                <a:cs typeface="Calibri"/>
              </a:rPr>
              <a:t>M</a:t>
            </a:r>
            <a:r>
              <a:rPr lang="en-US" sz="1200" baseline="-25000" dirty="0" err="1" smtClean="0">
                <a:solidFill>
                  <a:srgbClr val="8E0203"/>
                </a:solidFill>
                <a:latin typeface="Symbol" charset="2"/>
                <a:cs typeface="Symbol" charset="2"/>
              </a:rPr>
              <a:t>c</a:t>
            </a:r>
            <a:r>
              <a:rPr lang="en-US" sz="1200" dirty="0" smtClean="0">
                <a:solidFill>
                  <a:srgbClr val="8E0203"/>
                </a:solidFill>
                <a:latin typeface="Calibri"/>
                <a:cs typeface="Calibri"/>
              </a:rPr>
              <a:t>&lt;</a:t>
            </a:r>
            <a:r>
              <a:rPr lang="en-US" sz="1200" i="1" dirty="0" smtClean="0">
                <a:solidFill>
                  <a:srgbClr val="8E0203"/>
                </a:solidFill>
                <a:latin typeface="Calibri"/>
                <a:cs typeface="Calibri"/>
              </a:rPr>
              <a:t>M</a:t>
            </a:r>
            <a:r>
              <a:rPr lang="en-US" sz="1200" i="1" baseline="-25000" dirty="0" smtClean="0">
                <a:solidFill>
                  <a:srgbClr val="8E0203"/>
                </a:solidFill>
                <a:latin typeface="Calibri"/>
                <a:cs typeface="Calibri"/>
              </a:rPr>
              <a:t>A’</a:t>
            </a:r>
            <a:r>
              <a:rPr lang="en-US" sz="1200" dirty="0" smtClean="0">
                <a:solidFill>
                  <a:srgbClr val="8E0203"/>
                </a:solidFill>
                <a:latin typeface="Calibri"/>
                <a:cs typeface="Calibri"/>
              </a:rPr>
              <a:t>/2)</a:t>
            </a:r>
            <a:r>
              <a:rPr lang="en-US" sz="1200" dirty="0">
                <a:solidFill>
                  <a:srgbClr val="8E0203"/>
                </a:solidFill>
              </a:rPr>
              <a:t> </a:t>
            </a:r>
            <a:r>
              <a:rPr lang="en-US" sz="1200" dirty="0" err="1">
                <a:solidFill>
                  <a:srgbClr val="8E0203"/>
                </a:solidFill>
              </a:rPr>
              <a:t>è</a:t>
            </a:r>
            <a:r>
              <a:rPr lang="en-US" sz="1200" dirty="0">
                <a:solidFill>
                  <a:srgbClr val="8E0203"/>
                </a:solidFill>
              </a:rPr>
              <a:t> molto </a:t>
            </a:r>
            <a:r>
              <a:rPr lang="en-US" sz="1200" dirty="0" err="1">
                <a:solidFill>
                  <a:srgbClr val="8E0203"/>
                </a:solidFill>
              </a:rPr>
              <a:t>ridotto</a:t>
            </a:r>
            <a:r>
              <a:rPr lang="en-US" sz="1200" dirty="0">
                <a:solidFill>
                  <a:srgbClr val="8E0203"/>
                </a:solidFill>
              </a:rPr>
              <a:t> </a:t>
            </a:r>
            <a:endParaRPr lang="en-US" sz="1200" dirty="0">
              <a:solidFill>
                <a:srgbClr val="8E0203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836074" y="2634411"/>
            <a:ext cx="1411604" cy="1243780"/>
            <a:chOff x="7086592" y="1517991"/>
            <a:chExt cx="1411604" cy="124378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086592" y="1673999"/>
              <a:ext cx="1087563" cy="888329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086592" y="1738035"/>
              <a:ext cx="3488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/>
                <a:t>A’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62348" y="1736546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>
                  <a:latin typeface="Symbol" charset="2"/>
                  <a:cs typeface="Symbol" charset="2"/>
                </a:rPr>
                <a:t>g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13079" y="2078583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  <a:latin typeface="Symbol" charset="2"/>
                  <a:cs typeface="Symbol" charset="2"/>
                </a:rPr>
                <a:t>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0122" y="1517991"/>
              <a:ext cx="428074" cy="39888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0122" y="2362884"/>
              <a:ext cx="428074" cy="398887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8186319" y="2341507"/>
              <a:ext cx="1846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7416365" y="2069058"/>
              <a:ext cx="108000" cy="108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416062" y="2065883"/>
              <a:ext cx="108000" cy="108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879606" y="2546874"/>
            <a:ext cx="311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charset="2"/>
                <a:cs typeface="Symbol" charset="2"/>
              </a:rPr>
              <a:t>c</a:t>
            </a:r>
            <a:endParaRPr lang="en-GB" dirty="0">
              <a:latin typeface="Symbol" charset="2"/>
              <a:cs typeface="Symbol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74569" y="3379669"/>
            <a:ext cx="311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charset="2"/>
                <a:cs typeface="Symbol" charset="2"/>
              </a:rPr>
              <a:t>c</a:t>
            </a:r>
            <a:endParaRPr lang="en-GB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898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739" y="-101142"/>
            <a:ext cx="7302500" cy="1030620"/>
          </a:xfrm>
        </p:spPr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241632"/>
              </p:ext>
            </p:extLst>
          </p:nvPr>
        </p:nvGraphicFramePr>
        <p:xfrm>
          <a:off x="107144" y="931361"/>
          <a:ext cx="901437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521"/>
                <a:gridCol w="774987"/>
                <a:gridCol w="786702"/>
                <a:gridCol w="854133"/>
                <a:gridCol w="786701"/>
                <a:gridCol w="4873334"/>
              </a:tblGrid>
              <a:tr h="2602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Missioni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Trasporti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Apparati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Residuo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Spesi</a:t>
                      </a:r>
                      <a:endParaRPr lang="en-US" sz="12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LNF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3K€ </a:t>
                      </a:r>
                      <a:r>
                        <a:rPr lang="en-US" sz="1200" dirty="0" err="1" smtClean="0"/>
                        <a:t>trasporto</a:t>
                      </a:r>
                      <a:r>
                        <a:rPr lang="en-US" sz="1200" dirty="0" smtClean="0"/>
                        <a:t> + 3K€ </a:t>
                      </a:r>
                      <a:r>
                        <a:rPr lang="en-US" sz="1200" dirty="0" err="1" smtClean="0"/>
                        <a:t>taglio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cristalli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6.5K€</a:t>
                      </a:r>
                      <a:r>
                        <a:rPr lang="en-US" sz="1200" b="1" baseline="0" dirty="0" smtClean="0">
                          <a:solidFill>
                            <a:srgbClr val="008000"/>
                          </a:solidFill>
                        </a:rPr>
                        <a:t>  PMT </a:t>
                      </a:r>
                      <a:r>
                        <a:rPr lang="en-US" sz="1200" b="1" baseline="0" dirty="0" err="1" smtClean="0">
                          <a:solidFill>
                            <a:srgbClr val="008000"/>
                          </a:solidFill>
                        </a:rPr>
                        <a:t>Ecal</a:t>
                      </a:r>
                      <a:r>
                        <a:rPr lang="en-US" sz="1200" b="1" baseline="0" dirty="0" smtClean="0">
                          <a:solidFill>
                            <a:srgbClr val="008000"/>
                          </a:solidFill>
                        </a:rPr>
                        <a:t> da </a:t>
                      </a:r>
                      <a:r>
                        <a:rPr lang="en-US" sz="1200" b="1" baseline="0" dirty="0" err="1" smtClean="0">
                          <a:solidFill>
                            <a:srgbClr val="008000"/>
                          </a:solidFill>
                        </a:rPr>
                        <a:t>spendere</a:t>
                      </a:r>
                      <a:r>
                        <a:rPr lang="en-US" sz="12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8000"/>
                          </a:solidFill>
                        </a:rPr>
                        <a:t>ora</a:t>
                      </a:r>
                      <a:r>
                        <a:rPr lang="en-US" sz="12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Lecce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RM1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Fotosensori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calorimetro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(APD) + 5 </a:t>
                      </a:r>
                      <a:r>
                        <a:rPr lang="en-US" sz="1200" dirty="0" err="1" smtClean="0"/>
                        <a:t>fototubi</a:t>
                      </a:r>
                      <a:r>
                        <a:rPr lang="en-US" sz="1200" baseline="0" dirty="0" smtClean="0"/>
                        <a:t> fast SAC</a:t>
                      </a:r>
                      <a:endParaRPr lang="en-US" sz="1200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Totale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 K</a:t>
                      </a:r>
                      <a:r>
                        <a:rPr lang="en-US" sz="1200" dirty="0" smtClean="0"/>
                        <a:t>€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25 K</a:t>
                      </a:r>
                      <a:r>
                        <a:rPr lang="en-US" sz="1200" dirty="0" smtClean="0"/>
                        <a:t>€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253615"/>
              </p:ext>
            </p:extLst>
          </p:nvPr>
        </p:nvGraphicFramePr>
        <p:xfrm>
          <a:off x="62188" y="2415218"/>
          <a:ext cx="9059335" cy="38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47"/>
                <a:gridCol w="1108948"/>
                <a:gridCol w="1358463"/>
                <a:gridCol w="1127276"/>
                <a:gridCol w="850900"/>
                <a:gridCol w="800100"/>
                <a:gridCol w="3022601"/>
              </a:tblGrid>
              <a:tr h="2602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2016</a:t>
                      </a:r>
                      <a:br>
                        <a:rPr lang="en-US" sz="1200" dirty="0" smtClean="0"/>
                      </a:br>
                      <a:r>
                        <a:rPr lang="en-US" sz="1200" dirty="0" err="1" smtClean="0"/>
                        <a:t>richieste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Missioni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Consumo</a:t>
                      </a:r>
                      <a:r>
                        <a:rPr lang="en-US" sz="1200" dirty="0" smtClean="0"/>
                        <a:t> +</a:t>
                      </a:r>
                    </a:p>
                    <a:p>
                      <a:pPr algn="ctr"/>
                      <a:r>
                        <a:rPr lang="en-US" sz="1200" baseline="0" dirty="0" err="1" smtClean="0"/>
                        <a:t>Altri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Consumi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Inventario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Trasporti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Apparati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LNF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(4.1 FTE)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 K€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dirty="0" smtClean="0"/>
                        <a:t>20 K€ </a:t>
                      </a:r>
                    </a:p>
                    <a:p>
                      <a:pPr algn="ctr"/>
                      <a:r>
                        <a:rPr lang="en-US" sz="900" dirty="0" smtClean="0"/>
                        <a:t>(</a:t>
                      </a:r>
                      <a:r>
                        <a:rPr lang="en-US" sz="900" dirty="0" err="1" smtClean="0"/>
                        <a:t>cavi</a:t>
                      </a:r>
                      <a:r>
                        <a:rPr lang="en-US" sz="900" dirty="0" smtClean="0"/>
                        <a:t> e </a:t>
                      </a:r>
                      <a:r>
                        <a:rPr lang="en-US" sz="900" dirty="0" err="1" smtClean="0"/>
                        <a:t>servizi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magnete</a:t>
                      </a:r>
                      <a:r>
                        <a:rPr lang="en-US" sz="900" dirty="0" smtClean="0"/>
                        <a:t>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K€</a:t>
                      </a:r>
                    </a:p>
                    <a:p>
                      <a:pPr algn="ctr"/>
                      <a:r>
                        <a:rPr lang="en-US" sz="900" dirty="0" smtClean="0"/>
                        <a:t>(</a:t>
                      </a:r>
                      <a:r>
                        <a:rPr lang="en-US" sz="900" dirty="0" err="1" smtClean="0"/>
                        <a:t>cristalli</a:t>
                      </a:r>
                      <a:r>
                        <a:rPr lang="en-US" sz="900" dirty="0" smtClean="0"/>
                        <a:t>)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Cristalli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taglio</a:t>
                      </a:r>
                      <a:r>
                        <a:rPr lang="en-US" sz="1200" baseline="0" dirty="0" smtClean="0"/>
                        <a:t>+ </a:t>
                      </a:r>
                      <a:r>
                        <a:rPr lang="en-US" sz="1200" strike="sngStrike" baseline="0" dirty="0" smtClean="0"/>
                        <a:t>wrapping </a:t>
                      </a:r>
                      <a:r>
                        <a:rPr lang="en-US" sz="1200" strike="noStrike" baseline="0" dirty="0" smtClean="0"/>
                        <a:t> painting</a:t>
                      </a:r>
                      <a:r>
                        <a:rPr lang="en-US" sz="1200" baseline="0" dirty="0" smtClean="0"/>
                        <a:t> 57 </a:t>
                      </a:r>
                      <a:r>
                        <a:rPr lang="en-US" sz="1200" dirty="0" smtClean="0"/>
                        <a:t>K€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err="1" smtClean="0"/>
                        <a:t>Meccanica</a:t>
                      </a:r>
                      <a:r>
                        <a:rPr lang="en-US" sz="1200" baseline="0" dirty="0" smtClean="0"/>
                        <a:t> (Mag. supp. Hand. </a:t>
                      </a:r>
                      <a:r>
                        <a:rPr lang="en-US" sz="1200" baseline="0" dirty="0" err="1" smtClean="0"/>
                        <a:t>ECal</a:t>
                      </a:r>
                      <a:r>
                        <a:rPr lang="en-US" sz="1200" baseline="0" dirty="0" smtClean="0"/>
                        <a:t>) 50 </a:t>
                      </a:r>
                      <a:r>
                        <a:rPr lang="en-US" sz="1200" dirty="0" smtClean="0"/>
                        <a:t>K€</a:t>
                      </a:r>
                    </a:p>
                    <a:p>
                      <a:r>
                        <a:rPr lang="en-US" sz="1200" strike="sngStrike" baseline="0" dirty="0" err="1" smtClean="0"/>
                        <a:t>Calorimetro</a:t>
                      </a:r>
                      <a:r>
                        <a:rPr lang="en-US" sz="1200" strike="sngStrike" baseline="0" dirty="0" smtClean="0"/>
                        <a:t> (FEE)</a:t>
                      </a:r>
                      <a:r>
                        <a:rPr lang="en-US" sz="1200" strike="noStrike" baseline="0" dirty="0" smtClean="0"/>
                        <a:t> vacuum vessel 32 </a:t>
                      </a:r>
                      <a:r>
                        <a:rPr lang="en-US" sz="1200" strike="noStrike" dirty="0" smtClean="0"/>
                        <a:t>K€</a:t>
                      </a:r>
                      <a:endParaRPr lang="en-US" sz="1200" strike="noStrike" baseline="0" dirty="0" smtClean="0"/>
                    </a:p>
                    <a:p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Positron veto (</a:t>
                      </a:r>
                      <a:r>
                        <a:rPr lang="en-US" sz="1200" baseline="0" dirty="0" err="1" smtClean="0">
                          <a:solidFill>
                            <a:srgbClr val="FF0000"/>
                          </a:solidFill>
                        </a:rPr>
                        <a:t>scintillatori+SiPM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) 14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K€</a:t>
                      </a:r>
                      <a:endParaRPr lang="en-US" sz="1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200" strike="noStrike" baseline="0" dirty="0" smtClean="0">
                          <a:solidFill>
                            <a:srgbClr val="FF0000"/>
                          </a:solidFill>
                        </a:rPr>
                        <a:t>Positron veto (FEE) 40 </a:t>
                      </a:r>
                      <a:r>
                        <a:rPr lang="en-US" sz="1200" strike="noStrike" dirty="0" smtClean="0">
                          <a:solidFill>
                            <a:srgbClr val="FF0000"/>
                          </a:solidFill>
                        </a:rPr>
                        <a:t>K€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FADC boards 22 K€</a:t>
                      </a:r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Lecce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(2.3</a:t>
                      </a:r>
                      <a:r>
                        <a:rPr lang="en-US" sz="1200" baseline="0" dirty="0" smtClean="0"/>
                        <a:t> FTE)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12 K€</a:t>
                      </a:r>
                    </a:p>
                    <a:p>
                      <a:pPr algn="ctr"/>
                      <a:r>
                        <a:rPr lang="en-US" sz="900" dirty="0" smtClean="0"/>
                        <a:t>(test-beam LNF)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K€</a:t>
                      </a:r>
                      <a:endParaRPr lang="en-US" sz="1200" baseline="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K€</a:t>
                      </a:r>
                    </a:p>
                    <a:p>
                      <a:pPr algn="ctr"/>
                      <a:r>
                        <a:rPr lang="en-US" sz="900" dirty="0" smtClean="0"/>
                        <a:t>(</a:t>
                      </a:r>
                      <a:r>
                        <a:rPr lang="en-US" sz="900" dirty="0" err="1" smtClean="0"/>
                        <a:t>omogeneizzatore</a:t>
                      </a:r>
                      <a:r>
                        <a:rPr lang="en-US" sz="900" dirty="0" smtClean="0"/>
                        <a:t>)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Diamond target 30 K€</a:t>
                      </a:r>
                      <a:endParaRPr lang="en-US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Diamond FEE 40 K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€</a:t>
                      </a:r>
                    </a:p>
                  </a:txBody>
                  <a:tcPr/>
                </a:tc>
              </a:tr>
              <a:tr h="5798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RM1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(2.1</a:t>
                      </a:r>
                      <a:r>
                        <a:rPr lang="en-US" sz="1200" baseline="0" dirty="0" smtClean="0"/>
                        <a:t> FTE)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5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K€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130 K€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Fotosensori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calorimetro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strike="sngStrike" dirty="0" smtClean="0"/>
                        <a:t>APD</a:t>
                      </a:r>
                      <a:r>
                        <a:rPr lang="en-US" sz="1200" strike="noStrike" dirty="0" smtClean="0"/>
                        <a:t> PMT</a:t>
                      </a:r>
                      <a:r>
                        <a:rPr lang="en-US" sz="1200" dirty="0" smtClean="0"/>
                        <a:t>) 95 K€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sngStrike" baseline="0" dirty="0" smtClean="0"/>
                        <a:t>Vacuum vessel</a:t>
                      </a:r>
                      <a:r>
                        <a:rPr lang="en-US" sz="1200" strike="noStrike" baseline="0" dirty="0" smtClean="0"/>
                        <a:t> PMT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Ecal</a:t>
                      </a:r>
                      <a:r>
                        <a:rPr lang="en-US" sz="1200" baseline="0" dirty="0" smtClean="0"/>
                        <a:t> 35 K</a:t>
                      </a:r>
                      <a:r>
                        <a:rPr lang="en-US" sz="1200" dirty="0" smtClean="0"/>
                        <a:t>€</a:t>
                      </a:r>
                    </a:p>
                  </a:txBody>
                  <a:tcPr/>
                </a:tc>
              </a:tr>
              <a:tr h="2431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Padova</a:t>
                      </a:r>
                      <a:r>
                        <a:rPr lang="en-US" sz="1200" dirty="0" smtClean="0"/>
                        <a:t>.</a:t>
                      </a:r>
                    </a:p>
                    <a:p>
                      <a:r>
                        <a:rPr lang="en-US" sz="1200" dirty="0" smtClean="0"/>
                        <a:t>DTZ </a:t>
                      </a:r>
                    </a:p>
                    <a:p>
                      <a:r>
                        <a:rPr lang="en-US" sz="1200" dirty="0" smtClean="0"/>
                        <a:t>(0.2 FTE)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K€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Totale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33 K€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19 K€</a:t>
                      </a:r>
                      <a:r>
                        <a:rPr lang="en-US" sz="1200" b="1" baseline="0" dirty="0" smtClean="0"/>
                        <a:t> + 20 </a:t>
                      </a:r>
                      <a:r>
                        <a:rPr lang="en-US" sz="1200" b="1" dirty="0" smtClean="0"/>
                        <a:t>K€</a:t>
                      </a:r>
                      <a:endParaRPr lang="en-US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25</a:t>
                      </a:r>
                      <a:r>
                        <a:rPr lang="en-US" sz="1200" b="1" dirty="0" smtClean="0"/>
                        <a:t> K€</a:t>
                      </a:r>
                      <a:endParaRPr lang="en-US" sz="1200" b="1" baseline="0" dirty="0" smtClean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 smtClean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415 K€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24935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008000"/>
                          </a:solidFill>
                        </a:rPr>
                        <a:t>Assegnati</a:t>
                      </a:r>
                      <a:endParaRPr lang="en-US" sz="1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26.5</a:t>
                      </a:r>
                      <a:endParaRPr lang="en-US" sz="1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8000"/>
                          </a:solidFill>
                        </a:rPr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8000"/>
                          </a:solidFill>
                        </a:rPr>
                        <a:t>0 K</a:t>
                      </a:r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€</a:t>
                      </a:r>
                      <a:endParaRPr lang="en-US" sz="1200" b="1" baseline="0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 smtClean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8000"/>
                          </a:solidFill>
                        </a:rPr>
                        <a:t>435K€</a:t>
                      </a:r>
                      <a:endParaRPr lang="en-US" sz="1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7262" y="5765103"/>
            <a:ext cx="472021" cy="224760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944510" y="5307146"/>
            <a:ext cx="2573639" cy="457957"/>
          </a:xfrm>
          <a:custGeom>
            <a:avLst/>
            <a:gdLst>
              <a:gd name="connsiteX0" fmla="*/ 0 w 2831604"/>
              <a:gd name="connsiteY0" fmla="*/ 627664 h 677746"/>
              <a:gd name="connsiteX1" fmla="*/ 988996 w 2831604"/>
              <a:gd name="connsiteY1" fmla="*/ 43287 h 677746"/>
              <a:gd name="connsiteX2" fmla="*/ 1000235 w 2831604"/>
              <a:gd name="connsiteY2" fmla="*/ 43287 h 677746"/>
              <a:gd name="connsiteX3" fmla="*/ 2697263 w 2831604"/>
              <a:gd name="connsiteY3" fmla="*/ 627664 h 677746"/>
              <a:gd name="connsiteX4" fmla="*/ 2730978 w 2831604"/>
              <a:gd name="connsiteY4" fmla="*/ 650140 h 677746"/>
              <a:gd name="connsiteX5" fmla="*/ 2775933 w 2831604"/>
              <a:gd name="connsiteY5" fmla="*/ 661378 h 677746"/>
              <a:gd name="connsiteX6" fmla="*/ 2787171 w 2831604"/>
              <a:gd name="connsiteY6" fmla="*/ 616426 h 677746"/>
              <a:gd name="connsiteX0" fmla="*/ 0 w 2795938"/>
              <a:gd name="connsiteY0" fmla="*/ 584377 h 623845"/>
              <a:gd name="connsiteX1" fmla="*/ 988996 w 2795938"/>
              <a:gd name="connsiteY1" fmla="*/ 0 h 623845"/>
              <a:gd name="connsiteX2" fmla="*/ 1483495 w 2795938"/>
              <a:gd name="connsiteY2" fmla="*/ 146094 h 623845"/>
              <a:gd name="connsiteX3" fmla="*/ 2697263 w 2795938"/>
              <a:gd name="connsiteY3" fmla="*/ 584377 h 623845"/>
              <a:gd name="connsiteX4" fmla="*/ 2730978 w 2795938"/>
              <a:gd name="connsiteY4" fmla="*/ 606853 h 623845"/>
              <a:gd name="connsiteX5" fmla="*/ 2775933 w 2795938"/>
              <a:gd name="connsiteY5" fmla="*/ 618091 h 623845"/>
              <a:gd name="connsiteX6" fmla="*/ 2787171 w 2795938"/>
              <a:gd name="connsiteY6" fmla="*/ 573139 h 623845"/>
              <a:gd name="connsiteX0" fmla="*/ 0 w 2795938"/>
              <a:gd name="connsiteY0" fmla="*/ 505711 h 545179"/>
              <a:gd name="connsiteX1" fmla="*/ 988996 w 2795938"/>
              <a:gd name="connsiteY1" fmla="*/ 0 h 545179"/>
              <a:gd name="connsiteX2" fmla="*/ 1483495 w 2795938"/>
              <a:gd name="connsiteY2" fmla="*/ 67428 h 545179"/>
              <a:gd name="connsiteX3" fmla="*/ 2697263 w 2795938"/>
              <a:gd name="connsiteY3" fmla="*/ 505711 h 545179"/>
              <a:gd name="connsiteX4" fmla="*/ 2730978 w 2795938"/>
              <a:gd name="connsiteY4" fmla="*/ 528187 h 545179"/>
              <a:gd name="connsiteX5" fmla="*/ 2775933 w 2795938"/>
              <a:gd name="connsiteY5" fmla="*/ 539425 h 545179"/>
              <a:gd name="connsiteX6" fmla="*/ 2787171 w 2795938"/>
              <a:gd name="connsiteY6" fmla="*/ 494473 h 545179"/>
              <a:gd name="connsiteX0" fmla="*/ 0 w 2795471"/>
              <a:gd name="connsiteY0" fmla="*/ 505711 h 547399"/>
              <a:gd name="connsiteX1" fmla="*/ 988996 w 2795471"/>
              <a:gd name="connsiteY1" fmla="*/ 0 h 547399"/>
              <a:gd name="connsiteX2" fmla="*/ 1483495 w 2795471"/>
              <a:gd name="connsiteY2" fmla="*/ 67428 h 547399"/>
              <a:gd name="connsiteX3" fmla="*/ 2697263 w 2795471"/>
              <a:gd name="connsiteY3" fmla="*/ 505711 h 547399"/>
              <a:gd name="connsiteX4" fmla="*/ 2730978 w 2795471"/>
              <a:gd name="connsiteY4" fmla="*/ 528187 h 547399"/>
              <a:gd name="connsiteX5" fmla="*/ 2787171 w 2795471"/>
              <a:gd name="connsiteY5" fmla="*/ 494473 h 547399"/>
              <a:gd name="connsiteX0" fmla="*/ 0 w 2795471"/>
              <a:gd name="connsiteY0" fmla="*/ 505711 h 547399"/>
              <a:gd name="connsiteX1" fmla="*/ 988996 w 2795471"/>
              <a:gd name="connsiteY1" fmla="*/ 0 h 547399"/>
              <a:gd name="connsiteX2" fmla="*/ 1483495 w 2795471"/>
              <a:gd name="connsiteY2" fmla="*/ 67428 h 547399"/>
              <a:gd name="connsiteX3" fmla="*/ 2697263 w 2795471"/>
              <a:gd name="connsiteY3" fmla="*/ 505711 h 547399"/>
              <a:gd name="connsiteX4" fmla="*/ 2730978 w 2795471"/>
              <a:gd name="connsiteY4" fmla="*/ 528187 h 547399"/>
              <a:gd name="connsiteX0" fmla="*/ 0 w 2697263"/>
              <a:gd name="connsiteY0" fmla="*/ 505711 h 505711"/>
              <a:gd name="connsiteX1" fmla="*/ 988996 w 2697263"/>
              <a:gd name="connsiteY1" fmla="*/ 0 h 505711"/>
              <a:gd name="connsiteX2" fmla="*/ 1483495 w 2697263"/>
              <a:gd name="connsiteY2" fmla="*/ 67428 h 505711"/>
              <a:gd name="connsiteX3" fmla="*/ 2697263 w 2697263"/>
              <a:gd name="connsiteY3" fmla="*/ 505711 h 505711"/>
              <a:gd name="connsiteX0" fmla="*/ 0 w 2697263"/>
              <a:gd name="connsiteY0" fmla="*/ 518614 h 518614"/>
              <a:gd name="connsiteX1" fmla="*/ 988996 w 2697263"/>
              <a:gd name="connsiteY1" fmla="*/ 12903 h 518614"/>
              <a:gd name="connsiteX2" fmla="*/ 1753221 w 2697263"/>
              <a:gd name="connsiteY2" fmla="*/ 181473 h 518614"/>
              <a:gd name="connsiteX3" fmla="*/ 2697263 w 2697263"/>
              <a:gd name="connsiteY3" fmla="*/ 518614 h 518614"/>
              <a:gd name="connsiteX0" fmla="*/ 0 w 2697263"/>
              <a:gd name="connsiteY0" fmla="*/ 446719 h 446719"/>
              <a:gd name="connsiteX1" fmla="*/ 1000235 w 2697263"/>
              <a:gd name="connsiteY1" fmla="*/ 19674 h 446719"/>
              <a:gd name="connsiteX2" fmla="*/ 1753221 w 2697263"/>
              <a:gd name="connsiteY2" fmla="*/ 109578 h 446719"/>
              <a:gd name="connsiteX3" fmla="*/ 2697263 w 2697263"/>
              <a:gd name="connsiteY3" fmla="*/ 446719 h 44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263" h="446719">
                <a:moveTo>
                  <a:pt x="0" y="446719"/>
                </a:moveTo>
                <a:cubicBezTo>
                  <a:pt x="329665" y="251927"/>
                  <a:pt x="708032" y="75864"/>
                  <a:pt x="1000235" y="19674"/>
                </a:cubicBezTo>
                <a:cubicBezTo>
                  <a:pt x="1292439" y="-36516"/>
                  <a:pt x="1470383" y="38404"/>
                  <a:pt x="1753221" y="109578"/>
                </a:cubicBezTo>
                <a:cubicBezTo>
                  <a:pt x="2036059" y="180752"/>
                  <a:pt x="2292674" y="300625"/>
                  <a:pt x="2697263" y="446719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1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Assegnazioni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Schermata 2016-02-27 alle 17.3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940"/>
            <a:ext cx="9144000" cy="1856395"/>
          </a:xfrm>
          <a:prstGeom prst="rect">
            <a:avLst/>
          </a:prstGeom>
        </p:spPr>
      </p:pic>
      <p:pic>
        <p:nvPicPr>
          <p:cNvPr id="9" name="Picture 8" descr="Schermata 2016-02-27 alle 17.3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343"/>
            <a:ext cx="9144000" cy="1833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340512"/>
            <a:ext cx="8229600" cy="38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2016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578335"/>
            <a:ext cx="8229600" cy="38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Assegnazioni</a:t>
            </a:r>
            <a:r>
              <a:rPr lang="en-US" dirty="0" smtClean="0"/>
              <a:t>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5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Profilo</a:t>
            </a:r>
            <a:r>
              <a:rPr lang="en-GB" dirty="0" smtClean="0"/>
              <a:t> </a:t>
            </a:r>
            <a:r>
              <a:rPr lang="en-GB" dirty="0" err="1" smtClean="0"/>
              <a:t>finanziario</a:t>
            </a:r>
            <a:r>
              <a:rPr lang="en-GB" dirty="0" smtClean="0"/>
              <a:t> 2016-2018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Screenshot 2016-01-15 15.51.5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89" y="1359453"/>
            <a:ext cx="6870023" cy="4377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31759" y="2421279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solidFill>
                  <a:srgbClr val="FF0000"/>
                </a:solidFill>
              </a:rPr>
              <a:t>FEE </a:t>
            </a:r>
            <a:r>
              <a:rPr lang="en-US" sz="700" b="1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it-IT" sz="700" b="1" dirty="0" smtClean="0">
                <a:solidFill>
                  <a:srgbClr val="FF0000"/>
                </a:solidFill>
              </a:rPr>
              <a:t> 70 </a:t>
            </a:r>
            <a:r>
              <a:rPr lang="en-GB" sz="700" b="1" dirty="0" smtClean="0">
                <a:solidFill>
                  <a:srgbClr val="FF0000"/>
                </a:solidFill>
              </a:rPr>
              <a:t>HV</a:t>
            </a:r>
          </a:p>
          <a:p>
            <a:r>
              <a:rPr lang="en-GB" sz="700" b="1" dirty="0" smtClean="0">
                <a:solidFill>
                  <a:srgbClr val="FF0000"/>
                </a:solidFill>
              </a:rPr>
              <a:t>             26 PMT</a:t>
            </a:r>
            <a:endParaRPr lang="en-GB" sz="7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9319" y="2436328"/>
            <a:ext cx="324426" cy="292909"/>
          </a:xfrm>
          <a:prstGeom prst="rect">
            <a:avLst/>
          </a:prstGeom>
          <a:noFill/>
          <a:ln>
            <a:solidFill>
              <a:srgbClr val="FD424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861375" y="4665101"/>
            <a:ext cx="189139" cy="149721"/>
          </a:xfrm>
          <a:prstGeom prst="line">
            <a:avLst/>
          </a:prstGeom>
          <a:ln>
            <a:solidFill>
              <a:srgbClr val="FD42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8528" y="420850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307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877435" y="4259769"/>
            <a:ext cx="189139" cy="149721"/>
          </a:xfrm>
          <a:prstGeom prst="line">
            <a:avLst/>
          </a:prstGeom>
          <a:ln>
            <a:solidFill>
              <a:srgbClr val="FD42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6200000">
            <a:off x="5864006" y="43841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/>
              </a:rPr>
              <a:t>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499871" y="4683115"/>
            <a:ext cx="189139" cy="149721"/>
          </a:xfrm>
          <a:prstGeom prst="line">
            <a:avLst/>
          </a:prstGeom>
          <a:ln>
            <a:solidFill>
              <a:srgbClr val="FD42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499871" y="4269551"/>
            <a:ext cx="189139" cy="149721"/>
          </a:xfrm>
          <a:prstGeom prst="line">
            <a:avLst/>
          </a:prstGeom>
          <a:ln>
            <a:solidFill>
              <a:srgbClr val="FD42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98025" y="420758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329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7148" y="2688334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</a:rPr>
              <a:t>95 +32           127</a:t>
            </a:r>
          </a:p>
          <a:p>
            <a:r>
              <a:rPr lang="en-GB" sz="800" b="1" dirty="0" smtClean="0">
                <a:solidFill>
                  <a:srgbClr val="FF0000"/>
                </a:solidFill>
              </a:rPr>
              <a:t>APD+FEE </a:t>
            </a:r>
            <a:r>
              <a:rPr lang="en-US" sz="800" b="1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it-IT" sz="800" b="1" dirty="0" smtClean="0">
                <a:solidFill>
                  <a:srgbClr val="FF0000"/>
                </a:solidFill>
              </a:rPr>
              <a:t> </a:t>
            </a:r>
            <a:r>
              <a:rPr lang="en-GB" sz="800" b="1" dirty="0" smtClean="0">
                <a:solidFill>
                  <a:srgbClr val="FF0000"/>
                </a:solidFill>
              </a:rPr>
              <a:t>PMT</a:t>
            </a:r>
            <a:endParaRPr lang="en-GB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1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 descr="Screenshot 2016-01-17 20.22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" y="1006770"/>
            <a:ext cx="9144000" cy="51698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87753" y="1006770"/>
            <a:ext cx="0" cy="5169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Anagrafica</a:t>
            </a:r>
            <a:r>
              <a:rPr lang="en-US" dirty="0" smtClean="0"/>
              <a:t> PADME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3295" y="2065506"/>
            <a:ext cx="2470448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INFN Roma</a:t>
            </a:r>
          </a:p>
          <a:p>
            <a:r>
              <a:rPr lang="en-US" sz="1100" u="sng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P. Valente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50%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F.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Ferrarotto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70%</a:t>
            </a:r>
          </a:p>
          <a:p>
            <a:r>
              <a:rPr lang="en-US" sz="110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E. </a:t>
            </a:r>
            <a:r>
              <a:rPr lang="en-US" sz="1100" dirty="0" err="1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Leonardi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40</a:t>
            </a:r>
            <a:r>
              <a:rPr lang="en-US" sz="110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%</a:t>
            </a:r>
          </a:p>
          <a:p>
            <a:r>
              <a:rPr lang="en-US" sz="1100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S. Fiore (ENEA) 20%</a:t>
            </a:r>
          </a:p>
          <a:p>
            <a:endParaRPr lang="en-US" sz="1200" b="1" dirty="0" smtClean="0">
              <a:solidFill>
                <a:schemeClr val="accent4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INFN Roma and </a:t>
            </a:r>
            <a:r>
              <a:rPr lang="en-US" sz="1200" b="1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Università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200" b="1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Sapienza</a:t>
            </a:r>
            <a:endParaRPr lang="en-US" sz="1200" dirty="0" smtClean="0">
              <a:solidFill>
                <a:schemeClr val="accent4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G.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Organtini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(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Professore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) 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8099" y="1244237"/>
            <a:ext cx="2314556" cy="2985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INFN LNF</a:t>
            </a:r>
            <a:endParaRPr lang="en-US" sz="1100" dirty="0" smtClean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100" i="1" dirty="0" smtClean="0">
                <a:solidFill>
                  <a:srgbClr val="640F10"/>
                </a:solidFill>
                <a:latin typeface="Calibri"/>
                <a:cs typeface="Calibri"/>
              </a:rPr>
              <a:t>(</a:t>
            </a:r>
            <a:r>
              <a:rPr lang="en-US" sz="1100" i="1" dirty="0" err="1" smtClean="0">
                <a:solidFill>
                  <a:srgbClr val="640F10"/>
                </a:solidFill>
                <a:latin typeface="Calibri"/>
                <a:cs typeface="Calibri"/>
              </a:rPr>
              <a:t>Divisione</a:t>
            </a:r>
            <a:r>
              <a:rPr lang="en-US" sz="1100" i="1" dirty="0" smtClean="0">
                <a:solidFill>
                  <a:srgbClr val="640F10"/>
                </a:solidFill>
                <a:latin typeface="Calibri"/>
                <a:cs typeface="Calibri"/>
              </a:rPr>
              <a:t> </a:t>
            </a:r>
            <a:r>
              <a:rPr lang="en-US" sz="1100" i="1" dirty="0" err="1" smtClean="0">
                <a:solidFill>
                  <a:srgbClr val="640F10"/>
                </a:solidFill>
                <a:latin typeface="Calibri"/>
                <a:cs typeface="Calibri"/>
              </a:rPr>
              <a:t>Ricerca</a:t>
            </a:r>
            <a:r>
              <a:rPr lang="en-US" sz="1100" i="1" dirty="0" smtClean="0">
                <a:solidFill>
                  <a:srgbClr val="640F10"/>
                </a:solidFill>
                <a:latin typeface="Calibri"/>
                <a:cs typeface="Calibri"/>
              </a:rPr>
              <a:t>)</a:t>
            </a:r>
          </a:p>
          <a:p>
            <a:r>
              <a:rPr lang="en-US" sz="1100" u="sng" dirty="0">
                <a:solidFill>
                  <a:srgbClr val="640F10"/>
                </a:solidFill>
                <a:latin typeface="Calibri"/>
                <a:cs typeface="Calibri"/>
              </a:rPr>
              <a:t>M. </a:t>
            </a:r>
            <a:r>
              <a:rPr lang="en-US" sz="1100" u="sng" dirty="0" err="1" smtClean="0">
                <a:solidFill>
                  <a:srgbClr val="640F10"/>
                </a:solidFill>
                <a:latin typeface="Calibri"/>
                <a:cs typeface="Calibri"/>
              </a:rPr>
              <a:t>Raggi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30%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R.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Bedogni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10%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F.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Bossi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R. De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Sangro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G.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Finocchiaro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M.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Palutan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G.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Piperno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(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A.d.R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.) 100%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B.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Sciascia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T.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Spadaro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V</a:t>
            </a:r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. </a:t>
            </a:r>
            <a:r>
              <a:rPr lang="en-US" sz="1100" dirty="0" err="1">
                <a:solidFill>
                  <a:srgbClr val="640F10"/>
                </a:solidFill>
                <a:latin typeface="Calibri"/>
                <a:cs typeface="Calibri"/>
              </a:rPr>
              <a:t>Kozhuharov</a:t>
            </a:r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 (</a:t>
            </a:r>
            <a:r>
              <a:rPr lang="en-US" sz="1100" dirty="0" err="1">
                <a:solidFill>
                  <a:srgbClr val="640F10"/>
                </a:solidFill>
                <a:latin typeface="Calibri"/>
                <a:cs typeface="Calibri"/>
              </a:rPr>
              <a:t>Università</a:t>
            </a:r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 Sofia) 50%</a:t>
            </a:r>
          </a:p>
          <a:p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G. </a:t>
            </a:r>
            <a:r>
              <a:rPr lang="en-US" sz="1100" dirty="0" err="1">
                <a:solidFill>
                  <a:srgbClr val="640F10"/>
                </a:solidFill>
                <a:latin typeface="Calibri"/>
                <a:cs typeface="Calibri"/>
              </a:rPr>
              <a:t>Georgiev</a:t>
            </a:r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 (</a:t>
            </a:r>
            <a:r>
              <a:rPr lang="en-US" sz="1100" dirty="0" err="1">
                <a:solidFill>
                  <a:srgbClr val="640F10"/>
                </a:solidFill>
                <a:latin typeface="Calibri"/>
                <a:cs typeface="Calibri"/>
              </a:rPr>
              <a:t>Università</a:t>
            </a:r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 Sofia) 50%</a:t>
            </a:r>
          </a:p>
          <a:p>
            <a:r>
              <a:rPr lang="en-US" sz="1100" i="1" dirty="0" smtClean="0">
                <a:solidFill>
                  <a:srgbClr val="640F10"/>
                </a:solidFill>
                <a:latin typeface="Calibri"/>
                <a:cs typeface="Calibri"/>
              </a:rPr>
              <a:t>(</a:t>
            </a:r>
            <a:r>
              <a:rPr lang="en-US" sz="1100" i="1" dirty="0" err="1" smtClean="0">
                <a:solidFill>
                  <a:srgbClr val="640F10"/>
                </a:solidFill>
                <a:latin typeface="Calibri"/>
                <a:cs typeface="Calibri"/>
              </a:rPr>
              <a:t>Divisione</a:t>
            </a:r>
            <a:r>
              <a:rPr lang="en-US" sz="1100" i="1" dirty="0" smtClean="0">
                <a:solidFill>
                  <a:srgbClr val="640F10"/>
                </a:solidFill>
                <a:latin typeface="Calibri"/>
                <a:cs typeface="Calibri"/>
              </a:rPr>
              <a:t> </a:t>
            </a:r>
            <a:r>
              <a:rPr lang="en-US" sz="1100" i="1" dirty="0" err="1">
                <a:solidFill>
                  <a:srgbClr val="640F10"/>
                </a:solidFill>
                <a:latin typeface="Calibri"/>
                <a:cs typeface="Calibri"/>
              </a:rPr>
              <a:t>A</a:t>
            </a:r>
            <a:r>
              <a:rPr lang="en-US" sz="1100" i="1" dirty="0" err="1" smtClean="0">
                <a:solidFill>
                  <a:srgbClr val="640F10"/>
                </a:solidFill>
                <a:latin typeface="Calibri"/>
                <a:cs typeface="Calibri"/>
              </a:rPr>
              <a:t>cceleratori</a:t>
            </a:r>
            <a:r>
              <a:rPr lang="en-US" sz="1100" i="1" dirty="0" smtClean="0">
                <a:solidFill>
                  <a:srgbClr val="640F10"/>
                </a:solidFill>
                <a:latin typeface="Calibri"/>
                <a:cs typeface="Calibri"/>
              </a:rPr>
              <a:t>)</a:t>
            </a:r>
            <a:endParaRPr lang="en-US" sz="1100" i="1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B.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Buonomo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(20%)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L.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Foggetta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(20%)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A.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Ghigo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(10%)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16" y="1244237"/>
            <a:ext cx="23651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INFN Lecce</a:t>
            </a:r>
          </a:p>
          <a:p>
            <a:r>
              <a:rPr lang="en-US" sz="1100" u="sng" dirty="0" smtClean="0">
                <a:solidFill>
                  <a:srgbClr val="640F10"/>
                </a:solidFill>
                <a:latin typeface="Calibri"/>
                <a:cs typeface="Calibri"/>
              </a:rPr>
              <a:t>G. </a:t>
            </a:r>
            <a:r>
              <a:rPr lang="en-US" sz="1100" u="sng" dirty="0" err="1" smtClean="0">
                <a:solidFill>
                  <a:srgbClr val="640F10"/>
                </a:solidFill>
                <a:latin typeface="Calibri"/>
                <a:cs typeface="Calibri"/>
              </a:rPr>
              <a:t>Chiodini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25%</a:t>
            </a:r>
          </a:p>
          <a:p>
            <a:r>
              <a:rPr lang="en-US" sz="1100" dirty="0">
                <a:solidFill>
                  <a:srgbClr val="640F10"/>
                </a:solidFill>
                <a:cs typeface="Calibri"/>
              </a:rPr>
              <a:t>S. </a:t>
            </a:r>
            <a:r>
              <a:rPr lang="en-US" sz="1100" dirty="0" err="1">
                <a:solidFill>
                  <a:srgbClr val="640F10"/>
                </a:solidFill>
                <a:cs typeface="Calibri"/>
              </a:rPr>
              <a:t>Spagnolo</a:t>
            </a:r>
            <a:r>
              <a:rPr lang="en-US" sz="1100" dirty="0">
                <a:solidFill>
                  <a:srgbClr val="640F10"/>
                </a:solidFill>
                <a:cs typeface="Calibri"/>
              </a:rPr>
              <a:t> </a:t>
            </a:r>
            <a:r>
              <a:rPr lang="en-US" sz="1100" dirty="0" smtClean="0">
                <a:solidFill>
                  <a:srgbClr val="640F10"/>
                </a:solidFill>
                <a:cs typeface="Calibri"/>
              </a:rPr>
              <a:t>20</a:t>
            </a:r>
            <a:r>
              <a:rPr lang="en-US" sz="1100" dirty="0">
                <a:solidFill>
                  <a:srgbClr val="640F10"/>
                </a:solidFill>
                <a:cs typeface="Calibri"/>
              </a:rPr>
              <a:t>%</a:t>
            </a:r>
          </a:p>
          <a:p>
            <a:endParaRPr lang="en-US" sz="1100" dirty="0" smtClean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INFN Lecce and </a:t>
            </a:r>
            <a:r>
              <a:rPr lang="en-US" sz="1200" b="1" dirty="0" err="1" smtClean="0">
                <a:solidFill>
                  <a:srgbClr val="640F10"/>
                </a:solidFill>
                <a:latin typeface="Calibri"/>
                <a:cs typeface="Calibri"/>
              </a:rPr>
              <a:t>Università</a:t>
            </a:r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 </a:t>
            </a:r>
            <a:r>
              <a:rPr lang="en-US" sz="1200" b="1" dirty="0" err="1" smtClean="0">
                <a:solidFill>
                  <a:srgbClr val="640F10"/>
                </a:solidFill>
                <a:latin typeface="Calibri"/>
                <a:cs typeface="Calibri"/>
              </a:rPr>
              <a:t>Salento</a:t>
            </a:r>
            <a:endParaRPr lang="en-US" sz="1200" b="1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A.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Caricato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</a:t>
            </a:r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M. De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Feudis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(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Dott</a:t>
            </a:r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.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) 100%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G.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Maruccio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(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Professore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) 20%</a:t>
            </a:r>
          </a:p>
          <a:p>
            <a:r>
              <a:rPr lang="en-US" sz="1100" dirty="0">
                <a:solidFill>
                  <a:srgbClr val="640F10"/>
                </a:solidFill>
                <a:cs typeface="Calibri"/>
              </a:rPr>
              <a:t>M. Martino (</a:t>
            </a:r>
            <a:r>
              <a:rPr lang="en-US" sz="1100" dirty="0" err="1">
                <a:solidFill>
                  <a:srgbClr val="640F10"/>
                </a:solidFill>
                <a:cs typeface="Calibri"/>
              </a:rPr>
              <a:t>Professore</a:t>
            </a:r>
            <a:r>
              <a:rPr lang="en-US" sz="1100" dirty="0">
                <a:solidFill>
                  <a:srgbClr val="640F10"/>
                </a:solidFill>
                <a:cs typeface="Calibri"/>
              </a:rPr>
              <a:t>) 20%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A.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Monteduro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(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Dott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.) 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78" y="4603742"/>
            <a:ext cx="2365101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INFN Lecce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G. Fiore (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Tecnico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e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progettista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) 30%</a:t>
            </a:r>
          </a:p>
          <a:p>
            <a:r>
              <a:rPr lang="en-US" sz="1100" dirty="0">
                <a:solidFill>
                  <a:srgbClr val="008000"/>
                </a:solidFill>
                <a:cs typeface="Calibri"/>
              </a:rPr>
              <a:t>A. </a:t>
            </a:r>
            <a:r>
              <a:rPr lang="en-US" sz="1100" dirty="0" err="1" smtClean="0">
                <a:solidFill>
                  <a:srgbClr val="008000"/>
                </a:solidFill>
                <a:cs typeface="Calibri"/>
              </a:rPr>
              <a:t>Miccoli</a:t>
            </a:r>
            <a:r>
              <a:rPr lang="en-US" sz="1100" dirty="0" smtClean="0">
                <a:solidFill>
                  <a:srgbClr val="008000"/>
                </a:solidFill>
                <a:cs typeface="Calibri"/>
              </a:rPr>
              <a:t> </a:t>
            </a:r>
            <a:r>
              <a:rPr lang="en-US" sz="1100" dirty="0">
                <a:solidFill>
                  <a:srgbClr val="008000"/>
                </a:solidFill>
                <a:cs typeface="Calibri"/>
              </a:rPr>
              <a:t>(</a:t>
            </a:r>
            <a:r>
              <a:rPr lang="en-US" sz="1100" dirty="0" err="1">
                <a:solidFill>
                  <a:srgbClr val="008000"/>
                </a:solidFill>
                <a:cs typeface="Calibri"/>
              </a:rPr>
              <a:t>Tecnico</a:t>
            </a:r>
            <a:r>
              <a:rPr lang="en-US" sz="11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1100" dirty="0" err="1" smtClean="0">
                <a:solidFill>
                  <a:srgbClr val="008000"/>
                </a:solidFill>
                <a:cs typeface="Calibri"/>
              </a:rPr>
              <a:t>meccanico</a:t>
            </a:r>
            <a:r>
              <a:rPr lang="en-US" sz="1100" dirty="0" smtClean="0">
                <a:solidFill>
                  <a:srgbClr val="008000"/>
                </a:solidFill>
                <a:cs typeface="Calibri"/>
              </a:rPr>
              <a:t>) </a:t>
            </a:r>
            <a:r>
              <a:rPr lang="en-US" sz="1100" dirty="0">
                <a:solidFill>
                  <a:srgbClr val="008000"/>
                </a:solidFill>
                <a:cs typeface="Calibri"/>
              </a:rPr>
              <a:t/>
            </a:r>
            <a:br>
              <a:rPr lang="en-US" sz="1100" dirty="0">
                <a:solidFill>
                  <a:srgbClr val="008000"/>
                </a:solidFill>
                <a:cs typeface="Calibri"/>
              </a:rPr>
            </a:br>
            <a:endParaRPr lang="en-US" sz="1100" dirty="0" smtClean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200" b="1" dirty="0">
                <a:solidFill>
                  <a:srgbClr val="640F10"/>
                </a:solidFill>
                <a:latin typeface="Calibri"/>
                <a:cs typeface="Calibri"/>
              </a:rPr>
              <a:t>INFN </a:t>
            </a:r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Lecce and </a:t>
            </a:r>
            <a:r>
              <a:rPr lang="en-US" sz="1200" b="1" dirty="0" err="1" smtClean="0">
                <a:solidFill>
                  <a:srgbClr val="640F10"/>
                </a:solidFill>
                <a:latin typeface="Calibri"/>
                <a:cs typeface="Calibri"/>
              </a:rPr>
              <a:t>Università</a:t>
            </a:r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 </a:t>
            </a:r>
            <a:r>
              <a:rPr lang="en-US" sz="1200" b="1" dirty="0" err="1" smtClean="0">
                <a:solidFill>
                  <a:srgbClr val="640F10"/>
                </a:solidFill>
                <a:latin typeface="Calibri"/>
                <a:cs typeface="Calibri"/>
              </a:rPr>
              <a:t>Salento</a:t>
            </a:r>
            <a:endParaRPr lang="en-US" sz="1200" b="1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M.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Corrado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(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Tecnico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) </a:t>
            </a:r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20%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C. Pinto (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Tecnico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elettronico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) 20%</a:t>
            </a:r>
          </a:p>
          <a:p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R. 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Assiro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1100" dirty="0" smtClean="0">
                <a:solidFill>
                  <a:srgbClr val="008000"/>
                </a:solidFill>
                <a:cs typeface="Calibri"/>
              </a:rPr>
              <a:t>(</a:t>
            </a:r>
            <a:r>
              <a:rPr lang="en-US" sz="1100" dirty="0" err="1">
                <a:solidFill>
                  <a:srgbClr val="008000"/>
                </a:solidFill>
                <a:cs typeface="Calibri"/>
              </a:rPr>
              <a:t>Tecnico</a:t>
            </a:r>
            <a:r>
              <a:rPr lang="en-US" sz="11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1100" dirty="0" err="1">
                <a:solidFill>
                  <a:srgbClr val="008000"/>
                </a:solidFill>
                <a:cs typeface="Calibri"/>
              </a:rPr>
              <a:t>elettronico</a:t>
            </a:r>
            <a:r>
              <a:rPr lang="en-US" sz="1100" dirty="0">
                <a:solidFill>
                  <a:srgbClr val="008000"/>
                </a:solidFill>
                <a:cs typeface="Calibri"/>
              </a:rPr>
              <a:t> )</a:t>
            </a:r>
            <a:endParaRPr lang="en-US" sz="1100" dirty="0" smtClea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2398" y="4555814"/>
            <a:ext cx="3135402" cy="183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INFN LNF</a:t>
            </a:r>
          </a:p>
          <a:p>
            <a:r>
              <a:rPr lang="en-US" sz="1100" i="1" dirty="0">
                <a:solidFill>
                  <a:srgbClr val="640F10"/>
                </a:solidFill>
                <a:cs typeface="Calibri"/>
              </a:rPr>
              <a:t>(SPAS)</a:t>
            </a:r>
            <a:endParaRPr lang="en-US" sz="1100" i="1" dirty="0" smtClean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C. 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Capoccia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 (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Progettista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meccanico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) 50% (era 20%)</a:t>
            </a:r>
            <a:r>
              <a:rPr lang="en-US" sz="1100" dirty="0">
                <a:solidFill>
                  <a:srgbClr val="008000"/>
                </a:solidFill>
                <a:latin typeface="Calibri"/>
                <a:cs typeface="Calibri"/>
              </a:rPr>
              <a:t/>
            </a:r>
            <a:br>
              <a:rPr lang="en-US" sz="1100" dirty="0">
                <a:solidFill>
                  <a:srgbClr val="008000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E. 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Capitolo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   (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Progettista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meccanico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) </a:t>
            </a:r>
            <a:r>
              <a:rPr lang="en-US" sz="1100" dirty="0">
                <a:solidFill>
                  <a:srgbClr val="008000"/>
                </a:solidFill>
                <a:latin typeface="Calibri"/>
                <a:cs typeface="Calibri"/>
              </a:rPr>
              <a:t>5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0% (era 20%)</a:t>
            </a:r>
          </a:p>
          <a:p>
            <a:r>
              <a:rPr lang="en-US" sz="1200" i="1" dirty="0" smtClean="0">
                <a:solidFill>
                  <a:srgbClr val="640F10"/>
                </a:solidFill>
                <a:latin typeface="Calibri"/>
                <a:cs typeface="Calibri"/>
              </a:rPr>
              <a:t>(SELF)</a:t>
            </a:r>
            <a:endParaRPr lang="en-US" sz="1200" i="1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G. 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Corradi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 (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Progettista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1100" dirty="0" err="1" smtClean="0">
                <a:solidFill>
                  <a:srgbClr val="008000"/>
                </a:solidFill>
                <a:latin typeface="Calibri"/>
                <a:cs typeface="Calibri"/>
              </a:rPr>
              <a:t>Elettronico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) </a:t>
            </a:r>
            <a:r>
              <a:rPr lang="en-US" sz="1100" dirty="0">
                <a:solidFill>
                  <a:srgbClr val="008000"/>
                </a:solidFill>
                <a:latin typeface="Calibri"/>
                <a:cs typeface="Calibri"/>
              </a:rPr>
              <a:t>3</a:t>
            </a:r>
            <a:r>
              <a:rPr lang="en-US" sz="1100" dirty="0" smtClean="0">
                <a:solidFill>
                  <a:srgbClr val="008000"/>
                </a:solidFill>
                <a:latin typeface="Calibri"/>
                <a:cs typeface="Calibri"/>
              </a:rPr>
              <a:t>0%</a:t>
            </a:r>
          </a:p>
          <a:p>
            <a:r>
              <a:rPr lang="en-US" sz="1200" i="1" dirty="0">
                <a:solidFill>
                  <a:srgbClr val="640F10"/>
                </a:solidFill>
                <a:latin typeface="Calibri"/>
                <a:cs typeface="Calibri"/>
              </a:rPr>
              <a:t>(</a:t>
            </a:r>
            <a:r>
              <a:rPr lang="en-US" sz="1200" i="1" dirty="0" err="1" smtClean="0">
                <a:solidFill>
                  <a:srgbClr val="640F10"/>
                </a:solidFill>
                <a:latin typeface="Calibri"/>
                <a:cs typeface="Calibri"/>
              </a:rPr>
              <a:t>Servizio</a:t>
            </a:r>
            <a:r>
              <a:rPr lang="en-US" sz="1200" i="1" dirty="0" smtClean="0">
                <a:solidFill>
                  <a:srgbClr val="640F10"/>
                </a:solidFill>
                <a:latin typeface="Calibri"/>
                <a:cs typeface="Calibri"/>
              </a:rPr>
              <a:t> </a:t>
            </a:r>
            <a:r>
              <a:rPr lang="en-US" sz="1200" i="1" dirty="0" err="1" smtClean="0">
                <a:solidFill>
                  <a:srgbClr val="640F10"/>
                </a:solidFill>
                <a:latin typeface="Calibri"/>
                <a:cs typeface="Calibri"/>
              </a:rPr>
              <a:t>Vuoto</a:t>
            </a:r>
            <a:r>
              <a:rPr lang="en-US" sz="1200" i="1" dirty="0" smtClean="0">
                <a:solidFill>
                  <a:srgbClr val="640F10"/>
                </a:solidFill>
                <a:latin typeface="Calibri"/>
                <a:cs typeface="Calibri"/>
              </a:rPr>
              <a:t>)</a:t>
            </a: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V.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Lollo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20%</a:t>
            </a:r>
          </a:p>
          <a:p>
            <a:r>
              <a:rPr lang="en-US" sz="1100" dirty="0">
                <a:solidFill>
                  <a:srgbClr val="640F10"/>
                </a:solidFill>
                <a:latin typeface="Calibri"/>
                <a:cs typeface="Calibri"/>
              </a:rPr>
              <a:t>(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Officina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meccanica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)</a:t>
            </a:r>
          </a:p>
          <a:p>
            <a:r>
              <a:rPr lang="en-US" sz="1100" dirty="0" smtClean="0">
                <a:solidFill>
                  <a:srgbClr val="0D6E00"/>
                </a:solidFill>
                <a:latin typeface="Calibri"/>
                <a:cs typeface="Calibri"/>
              </a:rPr>
              <a:t>2 </a:t>
            </a:r>
            <a:r>
              <a:rPr lang="en-US" sz="1100" dirty="0" err="1" smtClean="0">
                <a:solidFill>
                  <a:srgbClr val="0D6E00"/>
                </a:solidFill>
                <a:latin typeface="Calibri"/>
                <a:cs typeface="Calibri"/>
              </a:rPr>
              <a:t>mesi</a:t>
            </a:r>
            <a:r>
              <a:rPr lang="en-US" sz="1100" dirty="0" smtClean="0">
                <a:solidFill>
                  <a:srgbClr val="0D6E00"/>
                </a:solidFill>
                <a:latin typeface="Calibri"/>
                <a:cs typeface="Calibri"/>
              </a:rPr>
              <a:t> </a:t>
            </a:r>
            <a:r>
              <a:rPr lang="en-US" sz="1100" dirty="0" err="1" smtClean="0">
                <a:solidFill>
                  <a:srgbClr val="0D6E00"/>
                </a:solidFill>
                <a:latin typeface="Calibri"/>
                <a:cs typeface="Calibri"/>
              </a:rPr>
              <a:t>uomo</a:t>
            </a:r>
            <a:r>
              <a:rPr lang="en-US" sz="1100" dirty="0" smtClean="0">
                <a:solidFill>
                  <a:srgbClr val="0D6E00"/>
                </a:solidFill>
                <a:latin typeface="Calibri"/>
                <a:cs typeface="Calibri"/>
              </a:rPr>
              <a:t> 1 </a:t>
            </a:r>
            <a:r>
              <a:rPr lang="en-US" sz="1100" dirty="0" err="1" smtClean="0">
                <a:solidFill>
                  <a:srgbClr val="0D6E00"/>
                </a:solidFill>
                <a:latin typeface="Calibri"/>
                <a:cs typeface="Calibri"/>
              </a:rPr>
              <a:t>sem</a:t>
            </a:r>
            <a:r>
              <a:rPr lang="en-US" sz="1100" dirty="0" smtClean="0">
                <a:solidFill>
                  <a:srgbClr val="0D6E00"/>
                </a:solidFill>
                <a:latin typeface="Calibri"/>
                <a:cs typeface="Calibri"/>
              </a:rPr>
              <a:t> (2016)</a:t>
            </a:r>
            <a:endParaRPr lang="en-US" sz="1100" dirty="0">
              <a:solidFill>
                <a:srgbClr val="0D6E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3295" y="4594098"/>
            <a:ext cx="24965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INFN Roma</a:t>
            </a:r>
          </a:p>
          <a:p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Supporto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per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montaggi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cablaggi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20%</a:t>
            </a:r>
          </a:p>
          <a:p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Supporto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per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elettronica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 di readout 20%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80759" y="4250218"/>
            <a:ext cx="1821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alibri"/>
                <a:cs typeface="Calibri"/>
              </a:rPr>
              <a:t>Supporto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tecnico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13176" y="935329"/>
            <a:ext cx="2061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alibri"/>
                <a:cs typeface="Calibri"/>
              </a:rPr>
              <a:t>Personale</a:t>
            </a:r>
            <a:r>
              <a:rPr lang="en-US" b="1" dirty="0" smtClean="0">
                <a:latin typeface="Calibri"/>
                <a:cs typeface="Calibri"/>
              </a:rPr>
              <a:t> di </a:t>
            </a:r>
            <a:r>
              <a:rPr lang="en-US" b="1" dirty="0" err="1" smtClean="0">
                <a:latin typeface="Calibri"/>
                <a:cs typeface="Calibri"/>
              </a:rPr>
              <a:t>ricerca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3741" y="1271412"/>
            <a:ext cx="10572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40F10"/>
                </a:solidFill>
                <a:latin typeface="Calibri"/>
                <a:cs typeface="Calibri"/>
              </a:rPr>
              <a:t>INFN </a:t>
            </a:r>
            <a:r>
              <a:rPr lang="en-US" sz="1200" b="1" dirty="0" err="1" smtClean="0">
                <a:solidFill>
                  <a:srgbClr val="640F10"/>
                </a:solidFill>
                <a:latin typeface="Calibri"/>
                <a:cs typeface="Calibri"/>
              </a:rPr>
              <a:t>Padova</a:t>
            </a:r>
            <a:endParaRPr lang="en-US" sz="1200" b="1" dirty="0" smtClean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U. </a:t>
            </a:r>
            <a:r>
              <a:rPr lang="en-US" sz="1100" dirty="0" err="1" smtClean="0">
                <a:solidFill>
                  <a:srgbClr val="640F10"/>
                </a:solidFill>
                <a:latin typeface="Calibri"/>
                <a:cs typeface="Calibri"/>
              </a:rPr>
              <a:t>Dosselli</a:t>
            </a:r>
            <a:r>
              <a:rPr lang="en-US" sz="1100" dirty="0" smtClean="0">
                <a:solidFill>
                  <a:srgbClr val="640F10"/>
                </a:solidFill>
                <a:latin typeface="Calibri"/>
                <a:cs typeface="Calibri"/>
              </a:rPr>
              <a:t> 20%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3765" y="2466331"/>
            <a:ext cx="71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latin typeface="Calibri"/>
                <a:cs typeface="Calibri"/>
              </a:rPr>
              <a:t>2.3 FTE</a:t>
            </a:r>
            <a:endParaRPr lang="en-US" sz="1400" b="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8447" y="2459962"/>
            <a:ext cx="71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latin typeface="Calibri"/>
                <a:cs typeface="Calibri"/>
              </a:rPr>
              <a:t>4.1 FTE</a:t>
            </a:r>
            <a:endParaRPr lang="en-US" sz="1400" b="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9673" y="2488807"/>
            <a:ext cx="71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latin typeface="Calibri"/>
                <a:cs typeface="Calibri"/>
              </a:rPr>
              <a:t>2.1 FTE</a:t>
            </a:r>
            <a:endParaRPr lang="en-US" sz="1400" b="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1817" y="1409911"/>
            <a:ext cx="71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latin typeface="Calibri"/>
                <a:cs typeface="Calibri"/>
              </a:rPr>
              <a:t>0.2 FTE</a:t>
            </a:r>
            <a:endParaRPr lang="en-US" sz="1400" b="1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milestones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 descr="Schermata 2016-02-27 alle 12.1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091"/>
            <a:ext cx="9144000" cy="1825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401" y="2994231"/>
            <a:ext cx="9027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Progressi nella definizione della full </a:t>
            </a:r>
            <a:r>
              <a:rPr lang="it-IT" dirty="0" err="1" smtClean="0">
                <a:solidFill>
                  <a:schemeClr val="accent5"/>
                </a:solidFill>
              </a:rPr>
              <a:t>simulation</a:t>
            </a:r>
            <a:r>
              <a:rPr lang="it-IT" dirty="0" smtClean="0">
                <a:solidFill>
                  <a:schemeClr val="accent5"/>
                </a:solidFill>
              </a:rPr>
              <a:t> (60%)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Campo magnetico variabile e geometria molto migliorata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Definizione del numero e posizione dei rivelatori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err="1" smtClean="0">
                <a:solidFill>
                  <a:schemeClr val="accent5"/>
                </a:solidFill>
              </a:rPr>
              <a:t>Digitizzazione</a:t>
            </a:r>
            <a:r>
              <a:rPr lang="it-IT" sz="1600" dirty="0" smtClean="0">
                <a:solidFill>
                  <a:schemeClr val="accent5"/>
                </a:solidFill>
              </a:rPr>
              <a:t> e liste di fisica da sistemare (talk di Leonardi)</a:t>
            </a:r>
          </a:p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Disegno del calorimetro congelato: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Permesso ottenuto per prelevare i 500 cristalli di L3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Distanza e raggio fissati in base a BG, accettanza DP e dimensione BTF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Manca </a:t>
            </a:r>
            <a:r>
              <a:rPr lang="it-IT" sz="1600" dirty="0" err="1" smtClean="0">
                <a:solidFill>
                  <a:schemeClr val="accent5"/>
                </a:solidFill>
              </a:rPr>
              <a:t>scan</a:t>
            </a:r>
            <a:r>
              <a:rPr lang="it-IT" sz="1600" dirty="0" smtClean="0">
                <a:solidFill>
                  <a:schemeClr val="accent5"/>
                </a:solidFill>
              </a:rPr>
              <a:t> delle performance in base alla distanza </a:t>
            </a:r>
            <a:r>
              <a:rPr lang="it-IT" sz="1600" dirty="0" err="1" smtClean="0">
                <a:solidFill>
                  <a:schemeClr val="accent5"/>
                </a:solidFill>
              </a:rPr>
              <a:t>Ecal</a:t>
            </a:r>
            <a:r>
              <a:rPr lang="it-IT" sz="1600" dirty="0" smtClean="0">
                <a:solidFill>
                  <a:schemeClr val="accent5"/>
                </a:solidFill>
              </a:rPr>
              <a:t> Target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Definizione del FADC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Abbiamo identificato una possibile alternativa al V1742 CAEN (</a:t>
            </a:r>
            <a:r>
              <a:rPr lang="it-IT" sz="1600" dirty="0" err="1" smtClean="0">
                <a:solidFill>
                  <a:schemeClr val="accent5"/>
                </a:solidFill>
              </a:rPr>
              <a:t>Arktis</a:t>
            </a:r>
            <a:r>
              <a:rPr lang="it-IT" sz="1600" dirty="0" smtClean="0">
                <a:solidFill>
                  <a:schemeClr val="accent5"/>
                </a:solidFill>
              </a:rPr>
              <a:t> </a:t>
            </a:r>
            <a:r>
              <a:rPr lang="it-IT" sz="1600" dirty="0" err="1" smtClean="0">
                <a:solidFill>
                  <a:schemeClr val="accent5"/>
                </a:solidFill>
              </a:rPr>
              <a:t>Wave</a:t>
            </a:r>
            <a:r>
              <a:rPr lang="it-IT" sz="1600" dirty="0" smtClean="0">
                <a:solidFill>
                  <a:schemeClr val="accent5"/>
                </a:solidFill>
              </a:rPr>
              <a:t> </a:t>
            </a:r>
            <a:r>
              <a:rPr lang="it-IT" sz="1600" dirty="0" err="1" smtClean="0">
                <a:solidFill>
                  <a:schemeClr val="accent5"/>
                </a:solidFill>
              </a:rPr>
              <a:t>Dream</a:t>
            </a:r>
            <a:r>
              <a:rPr lang="it-IT" sz="1600" dirty="0" smtClean="0">
                <a:solidFill>
                  <a:schemeClr val="accent5"/>
                </a:solidFill>
              </a:rPr>
              <a:t>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Necessitano indagini di mercato per capire costo performance e adattabilità a PADME.</a:t>
            </a:r>
          </a:p>
          <a:p>
            <a:pPr marL="1200150" lvl="2" indent="-285750">
              <a:buFont typeface="Wingdings" charset="2"/>
              <a:buChar char="§"/>
            </a:pPr>
            <a:endParaRPr lang="it-IT" sz="1600" dirty="0" smtClean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1174" y="1499258"/>
            <a:ext cx="49042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60%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1174" y="1807035"/>
            <a:ext cx="49042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80%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1174" y="2113323"/>
            <a:ext cx="49042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80%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1174" y="2686454"/>
            <a:ext cx="49042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20%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Tabella</a:t>
            </a:r>
            <a:r>
              <a:rPr lang="en-GB" dirty="0" smtClean="0"/>
              <a:t> sub </a:t>
            </a:r>
            <a:r>
              <a:rPr lang="en-GB" dirty="0" err="1"/>
              <a:t>j</a:t>
            </a:r>
            <a:r>
              <a:rPr lang="en-GB" dirty="0" err="1" smtClean="0"/>
              <a:t>udice</a:t>
            </a:r>
            <a:r>
              <a:rPr lang="en-GB" dirty="0" smtClean="0"/>
              <a:t> 2016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Screenshot 2016-01-17 20.25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7447"/>
            <a:ext cx="7557025" cy="5520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459" y="5382220"/>
            <a:ext cx="611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 smtClean="0">
                <a:solidFill>
                  <a:srgbClr val="FF0000"/>
                </a:solidFill>
              </a:rPr>
              <a:t>Intendiamo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chiedere</a:t>
            </a:r>
            <a:r>
              <a:rPr lang="en-GB" dirty="0" smtClean="0">
                <a:solidFill>
                  <a:srgbClr val="FF0000"/>
                </a:solidFill>
              </a:rPr>
              <a:t> lo </a:t>
            </a:r>
            <a:r>
              <a:rPr lang="en-GB" b="1" dirty="0" err="1" smtClean="0">
                <a:solidFill>
                  <a:srgbClr val="FF0000"/>
                </a:solidFill>
              </a:rPr>
              <a:t>sblocco</a:t>
            </a:r>
            <a:r>
              <a:rPr lang="en-GB" b="1" dirty="0" smtClean="0">
                <a:solidFill>
                  <a:srgbClr val="FF0000"/>
                </a:solidFill>
              </a:rPr>
              <a:t> del sub-</a:t>
            </a:r>
            <a:r>
              <a:rPr lang="en-GB" b="1" dirty="0" err="1">
                <a:solidFill>
                  <a:srgbClr val="FF0000"/>
                </a:solidFill>
              </a:rPr>
              <a:t>j</a:t>
            </a:r>
            <a:r>
              <a:rPr lang="en-GB" b="1" dirty="0" err="1" smtClean="0">
                <a:solidFill>
                  <a:srgbClr val="FF0000"/>
                </a:solidFill>
              </a:rPr>
              <a:t>udice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dirty="0" err="1" smtClean="0">
                <a:solidFill>
                  <a:srgbClr val="FF0000"/>
                </a:solidFill>
              </a:rPr>
              <a:t>Luglio</a:t>
            </a:r>
            <a:r>
              <a:rPr lang="en-GB" dirty="0" smtClean="0">
                <a:solidFill>
                  <a:srgbClr val="FF0000"/>
                </a:solidFill>
              </a:rPr>
              <a:t> per </a:t>
            </a:r>
            <a:r>
              <a:rPr lang="en-GB" dirty="0" err="1" smtClean="0">
                <a:solidFill>
                  <a:srgbClr val="FF0000"/>
                </a:solidFill>
              </a:rPr>
              <a:t>poter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comprare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fotosensori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entro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l’anno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Stato</a:t>
            </a:r>
            <a:r>
              <a:rPr lang="en-US" dirty="0" smtClean="0"/>
              <a:t> del TP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Schermata 2016-02-27 alle 12.5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246"/>
            <a:ext cx="3317092" cy="46841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7091" y="1329601"/>
            <a:ext cx="582690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Stiamo lavorando ad una nuova versione del TP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Revisione del layout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Revisione della Sensitività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Revisione del MC </a:t>
            </a:r>
          </a:p>
          <a:p>
            <a:pPr marL="28575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Responsabilità dei capitoli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Tutti i responsabili di sottosistemi debbo rivedere aggiornare il proprio capitolo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Necessario stabilire una </a:t>
            </a:r>
            <a:r>
              <a:rPr lang="it-IT" sz="1600" dirty="0" err="1" smtClean="0">
                <a:solidFill>
                  <a:schemeClr val="accent5"/>
                </a:solidFill>
              </a:rPr>
              <a:t>deadline</a:t>
            </a:r>
            <a:r>
              <a:rPr lang="it-IT" sz="1600" dirty="0" smtClean="0">
                <a:solidFill>
                  <a:schemeClr val="accent5"/>
                </a:solidFill>
              </a:rPr>
              <a:t> in tempi brevi (1mese?)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Necessaria una revisione dei costi globale.  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Pubblicazione del TP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1600" dirty="0" smtClean="0">
                <a:solidFill>
                  <a:schemeClr val="accent5"/>
                </a:solidFill>
              </a:rPr>
              <a:t>Abbiamo un accordo con il direttore per la pubblicazione del TP </a:t>
            </a:r>
            <a:r>
              <a:rPr lang="it-IT" sz="1600" dirty="0">
                <a:solidFill>
                  <a:schemeClr val="accent5"/>
                </a:solidFill>
              </a:rPr>
              <a:t>come </a:t>
            </a:r>
            <a:r>
              <a:rPr lang="it-IT" sz="1600" dirty="0" smtClean="0">
                <a:solidFill>
                  <a:schemeClr val="accent5"/>
                </a:solidFill>
              </a:rPr>
              <a:t>nota interna </a:t>
            </a:r>
            <a:r>
              <a:rPr lang="it-IT" sz="1600" dirty="0">
                <a:solidFill>
                  <a:schemeClr val="accent5"/>
                </a:solidFill>
              </a:rPr>
              <a:t>di interesse per il Comitato Scientifico</a:t>
            </a:r>
            <a:r>
              <a:rPr lang="it-IT" sz="1600" dirty="0" smtClean="0">
                <a:solidFill>
                  <a:schemeClr val="accent5"/>
                </a:solidFill>
              </a:rPr>
              <a:t>.</a:t>
            </a:r>
          </a:p>
          <a:p>
            <a:pPr marL="1200150" lvl="2" indent="-285750">
              <a:buFont typeface="Wingdings" charset="2"/>
              <a:buChar char="§"/>
            </a:pPr>
            <a:endParaRPr lang="it-IT" sz="16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7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P348 experimen</a:t>
            </a:r>
            <a:r>
              <a:rPr lang="en-GB" dirty="0"/>
              <a:t>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Screenshot 2016-01-15 16.29.5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760" y="1074539"/>
            <a:ext cx="2822884" cy="2822884"/>
          </a:xfrm>
          <a:prstGeom prst="rect">
            <a:avLst/>
          </a:prstGeom>
        </p:spPr>
      </p:pic>
      <p:pic>
        <p:nvPicPr>
          <p:cNvPr id="8" name="Picture 7" descr="Screenshot 2016-01-15 16.39.3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301" y="1074944"/>
            <a:ext cx="2930900" cy="2835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02100"/>
            <a:ext cx="45212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2700" y="1041400"/>
            <a:ext cx="3340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Proposal submitted to </a:t>
            </a:r>
            <a:r>
              <a:rPr lang="en-GB" dirty="0" err="1">
                <a:solidFill>
                  <a:srgbClr val="640F10"/>
                </a:solidFill>
                <a:latin typeface="Calibri"/>
                <a:cs typeface="Calibri"/>
              </a:rPr>
              <a:t>SPSc</a:t>
            </a:r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 not yet approved as an experiment</a:t>
            </a:r>
          </a:p>
          <a:p>
            <a:endParaRPr lang="en-GB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Detector test performed in October 2-weeks 2015</a:t>
            </a:r>
          </a:p>
          <a:p>
            <a:endParaRPr lang="en-GB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Further beam request in 2016 could be presented at </a:t>
            </a:r>
            <a:r>
              <a:rPr lang="en-GB" dirty="0" err="1">
                <a:solidFill>
                  <a:srgbClr val="640F10"/>
                </a:solidFill>
                <a:latin typeface="Calibri"/>
                <a:cs typeface="Calibri"/>
              </a:rPr>
              <a:t>SPSc</a:t>
            </a:r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 for a run aiming at 109 100 </a:t>
            </a:r>
            <a:r>
              <a:rPr lang="en-GB" dirty="0" err="1">
                <a:solidFill>
                  <a:srgbClr val="640F10"/>
                </a:solidFill>
                <a:latin typeface="Calibri"/>
                <a:cs typeface="Calibri"/>
              </a:rPr>
              <a:t>GeV</a:t>
            </a:r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 electrons</a:t>
            </a:r>
          </a:p>
          <a:p>
            <a:endParaRPr lang="en-GB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46599" y="4100950"/>
            <a:ext cx="447904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Single event sensitivity for invisible decays not accounting dark photon acceptance in original proposal ArXiv:1312.3309</a:t>
            </a:r>
          </a:p>
          <a:p>
            <a:endParaRPr lang="en-GB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Recent revision reduced the SES by factor 30 but still significant in the region of interest for PADME even with 10</a:t>
            </a:r>
            <a:r>
              <a:rPr lang="en-GB" baseline="30000" dirty="0">
                <a:solidFill>
                  <a:srgbClr val="640F10"/>
                </a:solidFill>
                <a:latin typeface="Calibri"/>
                <a:cs typeface="Calibri"/>
              </a:rPr>
              <a:t>9</a:t>
            </a:r>
            <a:r>
              <a:rPr lang="en-GB" dirty="0">
                <a:solidFill>
                  <a:srgbClr val="640F10"/>
                </a:solidFill>
                <a:latin typeface="Calibri"/>
                <a:cs typeface="Calibri"/>
              </a:rPr>
              <a:t> electrons (but 0 background</a:t>
            </a:r>
            <a:r>
              <a:rPr lang="is-IS" dirty="0">
                <a:solidFill>
                  <a:srgbClr val="640F10"/>
                </a:solidFill>
                <a:latin typeface="Calibri"/>
                <a:cs typeface="Calibri"/>
              </a:rPr>
              <a:t>…</a:t>
            </a:r>
            <a:r>
              <a:rPr lang="is-IS" dirty="0" smtClean="0">
                <a:solidFill>
                  <a:srgbClr val="640F10"/>
                </a:solidFill>
                <a:latin typeface="Calibri"/>
                <a:cs typeface="Calibri"/>
              </a:rPr>
              <a:t>) </a:t>
            </a:r>
            <a:r>
              <a:rPr lang="en-GB" dirty="0">
                <a:solidFill>
                  <a:srgbClr val="640F10"/>
                </a:solidFill>
                <a:cs typeface="Calibri"/>
              </a:rPr>
              <a:t>ArXiv:1411.1404</a:t>
            </a:r>
          </a:p>
          <a:p>
            <a:endParaRPr lang="en-GB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" y="4107934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http://p-348.web.cern.ch/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4637" y="3633462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640F10"/>
                </a:solidFill>
                <a:cs typeface="Calibri"/>
              </a:rPr>
              <a:t>ArXiv:</a:t>
            </a:r>
            <a:r>
              <a:rPr lang="en-GB" sz="1400" dirty="0" smtClean="0">
                <a:solidFill>
                  <a:srgbClr val="640F10"/>
                </a:solidFill>
                <a:cs typeface="Calibri"/>
              </a:rPr>
              <a:t>1411.1404</a:t>
            </a:r>
            <a:endParaRPr lang="en-GB" sz="1400" dirty="0">
              <a:solidFill>
                <a:srgbClr val="640F1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1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PAMDE </a:t>
            </a:r>
            <a:r>
              <a:rPr lang="en-GB" dirty="0" err="1" smtClean="0"/>
              <a:t>vs</a:t>
            </a:r>
            <a:r>
              <a:rPr lang="en-GB" dirty="0" smtClean="0"/>
              <a:t> P348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Screenshot 2016-01-21 11.3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67" y="1129226"/>
            <a:ext cx="7557026" cy="45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2489200"/>
            <a:ext cx="7302500" cy="1143000"/>
          </a:xfrm>
        </p:spPr>
        <p:txBody>
          <a:bodyPr/>
          <a:lstStyle/>
          <a:p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rivelatori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32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Dark </a:t>
            </a:r>
            <a:r>
              <a:rPr lang="en-US" dirty="0" err="1" smtClean="0"/>
              <a:t>higgs</a:t>
            </a:r>
            <a:r>
              <a:rPr lang="en-US" dirty="0" smtClean="0"/>
              <a:t> physics at PADME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53274" y="5838371"/>
            <a:ext cx="2133600" cy="365125"/>
          </a:xfrm>
        </p:spPr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pic>
        <p:nvPicPr>
          <p:cNvPr id="7" name="Picture 6" descr="Screenshot 2015-10-01 12.34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658" y="2425144"/>
            <a:ext cx="4692318" cy="3157448"/>
          </a:xfrm>
          <a:prstGeom prst="rect">
            <a:avLst/>
          </a:prstGeom>
        </p:spPr>
      </p:pic>
      <p:pic>
        <p:nvPicPr>
          <p:cNvPr id="13" name="Picture 12" descr="Screenshot 2015-10-01 12.36.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9466"/>
            <a:ext cx="4265744" cy="5487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39" y="2454265"/>
            <a:ext cx="4692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40F10"/>
                </a:solidFill>
                <a:latin typeface="Calibri"/>
                <a:cs typeface="Calibri"/>
              </a:rPr>
              <a:t>Depending on dark Higgs dark Photon masses:</a:t>
            </a:r>
          </a:p>
          <a:p>
            <a:endParaRPr lang="en-US" sz="1600" dirty="0">
              <a:solidFill>
                <a:srgbClr val="640F10"/>
              </a:solidFill>
              <a:latin typeface="Calibri"/>
              <a:cs typeface="Calibri"/>
            </a:endParaRPr>
          </a:p>
          <a:p>
            <a:pPr indent="-342900">
              <a:buAutoNum type="alphaLcParenR"/>
            </a:pPr>
            <a:r>
              <a:rPr lang="en-US" sz="1600" dirty="0">
                <a:solidFill>
                  <a:srgbClr val="640F10"/>
                </a:solidFill>
                <a:latin typeface="Calibri"/>
                <a:cs typeface="Calibri"/>
              </a:rPr>
              <a:t>2MA’&lt; </a:t>
            </a:r>
            <a:r>
              <a:rPr lang="en-US" sz="1600" dirty="0" err="1">
                <a:solidFill>
                  <a:srgbClr val="640F10"/>
                </a:solidFill>
                <a:latin typeface="Calibri"/>
                <a:cs typeface="Calibri"/>
              </a:rPr>
              <a:t>Mh</a:t>
            </a:r>
            <a:r>
              <a:rPr lang="en-US" sz="1600" dirty="0">
                <a:solidFill>
                  <a:srgbClr val="640F10"/>
                </a:solidFill>
                <a:latin typeface="Calibri"/>
                <a:cs typeface="Calibri"/>
              </a:rPr>
              <a:t>’ dominant </a:t>
            </a:r>
            <a:r>
              <a:rPr lang="en-US" sz="1600" dirty="0" err="1">
                <a:solidFill>
                  <a:srgbClr val="640F10"/>
                </a:solidFill>
                <a:latin typeface="Calibri"/>
                <a:cs typeface="Calibri"/>
              </a:rPr>
              <a:t>A’h</a:t>
            </a:r>
            <a:r>
              <a:rPr lang="en-US" sz="1600" dirty="0">
                <a:solidFill>
                  <a:srgbClr val="640F10"/>
                </a:solidFill>
                <a:latin typeface="Calibri"/>
                <a:cs typeface="Calibri"/>
              </a:rPr>
              <a:t>’-&gt;A’A’A’-&gt;6 leptons</a:t>
            </a:r>
          </a:p>
          <a:p>
            <a:pPr indent="-342900">
              <a:buAutoNum type="alphaLcParenR"/>
            </a:pPr>
            <a:r>
              <a:rPr lang="en-US" sz="1600" dirty="0">
                <a:solidFill>
                  <a:srgbClr val="640F10"/>
                </a:solidFill>
                <a:latin typeface="Calibri"/>
                <a:cs typeface="Calibri"/>
              </a:rPr>
              <a:t>2MA’&gt; </a:t>
            </a:r>
            <a:r>
              <a:rPr lang="en-US" sz="1600" dirty="0" err="1">
                <a:solidFill>
                  <a:srgbClr val="640F10"/>
                </a:solidFill>
                <a:latin typeface="Calibri"/>
                <a:cs typeface="Calibri"/>
              </a:rPr>
              <a:t>Mh</a:t>
            </a:r>
            <a:r>
              <a:rPr lang="en-US" sz="1600" dirty="0">
                <a:solidFill>
                  <a:srgbClr val="640F10"/>
                </a:solidFill>
                <a:latin typeface="Calibri"/>
                <a:cs typeface="Calibri"/>
              </a:rPr>
              <a:t>’ dominant </a:t>
            </a:r>
            <a:r>
              <a:rPr lang="en-US" sz="1600" dirty="0" err="1">
                <a:solidFill>
                  <a:srgbClr val="640F10"/>
                </a:solidFill>
                <a:latin typeface="Calibri"/>
                <a:cs typeface="Calibri"/>
              </a:rPr>
              <a:t>A’h</a:t>
            </a:r>
            <a:r>
              <a:rPr lang="en-US" sz="1600" dirty="0">
                <a:solidFill>
                  <a:srgbClr val="640F10"/>
                </a:solidFill>
                <a:latin typeface="Calibri"/>
                <a:cs typeface="Calibri"/>
              </a:rPr>
              <a:t>’-&gt;A’ Inv.-&gt;2 leptons</a:t>
            </a:r>
          </a:p>
          <a:p>
            <a:pPr indent="-342900">
              <a:buAutoNum type="alphaLcParenR"/>
            </a:pPr>
            <a:endParaRPr lang="en-US" sz="1600" dirty="0">
              <a:solidFill>
                <a:srgbClr val="640F10"/>
              </a:solidFill>
              <a:latin typeface="Calibri"/>
              <a:cs typeface="Calibri"/>
            </a:endParaRPr>
          </a:p>
          <a:p>
            <a:endParaRPr lang="en-US" sz="1600" dirty="0">
              <a:solidFill>
                <a:srgbClr val="640F10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640F10"/>
                </a:solidFill>
                <a:latin typeface="Calibri"/>
                <a:cs typeface="Calibri"/>
              </a:rPr>
              <a:t>A) In PADME just count the number of in time 6 leptons events with zero total charge and sum of the momenta &lt;</a:t>
            </a:r>
            <a:r>
              <a:rPr lang="en-US" sz="1600" dirty="0" err="1">
                <a:solidFill>
                  <a:srgbClr val="640F10"/>
                </a:solidFill>
                <a:latin typeface="Calibri"/>
                <a:cs typeface="Calibri"/>
              </a:rPr>
              <a:t>E</a:t>
            </a:r>
            <a:r>
              <a:rPr lang="en-US" sz="1600" baseline="-25000" dirty="0" err="1">
                <a:solidFill>
                  <a:srgbClr val="640F10"/>
                </a:solidFill>
                <a:latin typeface="Calibri"/>
                <a:cs typeface="Calibri"/>
              </a:rPr>
              <a:t>beam</a:t>
            </a:r>
            <a:endParaRPr lang="en-US" sz="1600" baseline="-25000" dirty="0">
              <a:solidFill>
                <a:srgbClr val="640F10"/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390134"/>
            <a:ext cx="333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BE0204"/>
                </a:solidFill>
              </a:rPr>
              <a:t>Dark Higgs Production at PADME</a:t>
            </a:r>
            <a:endParaRPr lang="en-US" dirty="0">
              <a:solidFill>
                <a:srgbClr val="BE0204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11265" y="2000367"/>
            <a:ext cx="397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Limits on Dark Higgs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59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shot 2016-01-19 17.00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"/>
          <a:stretch/>
        </p:blipFill>
        <p:spPr>
          <a:xfrm>
            <a:off x="4882477" y="1611397"/>
            <a:ext cx="4255281" cy="3505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778" y="0"/>
            <a:ext cx="769422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ALP</a:t>
            </a:r>
            <a:r>
              <a:rPr lang="en-GB" dirty="0"/>
              <a:t> </a:t>
            </a:r>
            <a:r>
              <a:rPr lang="en-GB" dirty="0" smtClean="0"/>
              <a:t>physics at PADME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Screenshot 2016-01-19 15.40.12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0" b="97749" l="10119" r="90000">
                        <a14:foregroundMark x1="70238" y1="10664" x2="70238" y2="10664"/>
                        <a14:foregroundMark x1="59643" y1="31280" x2="59643" y2="31280"/>
                        <a14:foregroundMark x1="66429" y1="25711" x2="66429" y2="25711"/>
                        <a14:foregroundMark x1="71429" y1="20616" x2="71429" y2="20616"/>
                        <a14:foregroundMark x1="77619" y1="15640" x2="77619" y2="15640"/>
                        <a14:foregroundMark x1="24881" y1="12796" x2="24881" y2="12796"/>
                        <a14:foregroundMark x1="23214" y1="89336" x2="23214" y2="89336"/>
                        <a14:foregroundMark x1="80357" y1="92062" x2="80357" y2="9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4"/>
          <a:stretch/>
        </p:blipFill>
        <p:spPr>
          <a:xfrm>
            <a:off x="-5" y="1595983"/>
            <a:ext cx="1338854" cy="1440000"/>
          </a:xfrm>
          <a:prstGeom prst="rect">
            <a:avLst/>
          </a:prstGeom>
        </p:spPr>
      </p:pic>
      <p:pic>
        <p:nvPicPr>
          <p:cNvPr id="8" name="Picture 7" descr="Screenshot 2016-01-19 15.41.37.p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" b="96622" l="10854" r="93659">
                        <a14:foregroundMark x1="63902" y1="30068" x2="63902" y2="30068"/>
                        <a14:foregroundMark x1="66098" y1="25676" x2="66098" y2="25676"/>
                        <a14:foregroundMark x1="72927" y1="17342" x2="72927" y2="17342"/>
                        <a14:foregroundMark x1="72561" y1="9797" x2="72561" y2="9797"/>
                        <a14:foregroundMark x1="22927" y1="25676" x2="22927" y2="25676"/>
                        <a14:foregroundMark x1="83780" y1="24099" x2="83780" y2="24099"/>
                        <a14:foregroundMark x1="21585" y1="92680" x2="21585" y2="92680"/>
                        <a14:foregroundMark x1="78537" y1="91892" x2="7853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5"/>
          <a:stretch/>
        </p:blipFill>
        <p:spPr>
          <a:xfrm>
            <a:off x="-5" y="3343980"/>
            <a:ext cx="1316375" cy="1440000"/>
          </a:xfrm>
          <a:prstGeom prst="rect">
            <a:avLst/>
          </a:prstGeom>
        </p:spPr>
      </p:pic>
      <p:pic>
        <p:nvPicPr>
          <p:cNvPr id="9" name="Picture 8" descr="Screenshot 2016-01-19 15.43.31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9" b="94894" l="9949" r="89923">
                        <a14:foregroundMark x1="18112" y1="19542" x2="18112" y2="19542"/>
                        <a14:foregroundMark x1="21684" y1="12676" x2="21684" y2="12676"/>
                        <a14:foregroundMark x1="62245" y1="49296" x2="62245" y2="49296"/>
                        <a14:foregroundMark x1="70026" y1="50000" x2="70026" y2="50000"/>
                        <a14:foregroundMark x1="78061" y1="50000" x2="78061" y2="50000"/>
                        <a14:foregroundMark x1="86224" y1="48768" x2="86224" y2="48768"/>
                        <a14:foregroundMark x1="74490" y1="36972" x2="74490" y2="36972"/>
                        <a14:foregroundMark x1="23087" y1="78697" x2="23087" y2="78697"/>
                        <a14:foregroundMark x1="14413" y1="88028" x2="14413" y2="88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" y="5166827"/>
            <a:ext cx="1440000" cy="14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7977" y="1623411"/>
            <a:ext cx="3432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PADME can search for invisible decaying or long living ALP by searching for</a:t>
            </a:r>
          </a:p>
          <a:p>
            <a:r>
              <a:rPr lang="en-US" dirty="0" smtClean="0">
                <a:solidFill>
                  <a:srgbClr val="640F10"/>
                </a:solidFill>
              </a:rPr>
              <a:t>1 </a:t>
            </a:r>
            <a:r>
              <a:rPr lang="en-US" dirty="0">
                <a:solidFill>
                  <a:srgbClr val="640F1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640F10"/>
                </a:solidFill>
              </a:rPr>
              <a:t> + </a:t>
            </a:r>
            <a:r>
              <a:rPr lang="en-US" dirty="0" smtClean="0">
                <a:solidFill>
                  <a:srgbClr val="640F10"/>
                </a:solidFill>
              </a:rPr>
              <a:t>M</a:t>
            </a:r>
            <a:r>
              <a:rPr lang="en-US" baseline="30000" dirty="0" smtClean="0">
                <a:solidFill>
                  <a:srgbClr val="640F10"/>
                </a:solidFill>
              </a:rPr>
              <a:t>2</a:t>
            </a:r>
            <a:r>
              <a:rPr lang="en-US" baseline="-25000" dirty="0" smtClean="0">
                <a:solidFill>
                  <a:srgbClr val="640F10"/>
                </a:solidFill>
              </a:rPr>
              <a:t>miss </a:t>
            </a:r>
            <a:r>
              <a:rPr lang="en-US" dirty="0" smtClean="0">
                <a:solidFill>
                  <a:srgbClr val="640F10"/>
                </a:solidFill>
              </a:rPr>
              <a:t>final states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640F10"/>
                </a:solidFill>
              </a:rPr>
              <a:t>the visible </a:t>
            </a:r>
            <a:r>
              <a:rPr lang="en-US" dirty="0" smtClean="0"/>
              <a:t>final state </a:t>
            </a:r>
            <a:r>
              <a:rPr lang="en-US" dirty="0" smtClean="0">
                <a:solidFill>
                  <a:srgbClr val="640F10"/>
                </a:solidFill>
              </a:rPr>
              <a:t>a-&gt;</a:t>
            </a:r>
            <a:r>
              <a:rPr lang="en-US" dirty="0" err="1" smtClean="0">
                <a:solidFill>
                  <a:srgbClr val="640F10"/>
                </a:solidFill>
                <a:latin typeface="Symbol" charset="2"/>
                <a:cs typeface="Symbol" charset="2"/>
              </a:rPr>
              <a:t>gg</a:t>
            </a:r>
            <a:r>
              <a:rPr lang="en-US" dirty="0">
                <a:solidFill>
                  <a:srgbClr val="640F10"/>
                </a:solidFill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all production mechanisms can be explored extending the mass range in the region of ~100MeV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The observables at PADME will be: </a:t>
            </a:r>
            <a:r>
              <a:rPr lang="en-US" dirty="0" smtClean="0">
                <a:solidFill>
                  <a:srgbClr val="640F10"/>
                </a:solidFill>
              </a:rPr>
              <a:t>e</a:t>
            </a:r>
            <a:r>
              <a:rPr lang="en-US" dirty="0" smtClean="0">
                <a:solidFill>
                  <a:srgbClr val="640F10"/>
                </a:solidFill>
                <a:latin typeface="Symbol" charset="2"/>
                <a:cs typeface="Symbol" charset="2"/>
              </a:rPr>
              <a:t>gg</a:t>
            </a:r>
            <a:r>
              <a:rPr lang="en-US" dirty="0" smtClean="0">
                <a:solidFill>
                  <a:srgbClr val="640F10"/>
                </a:solidFill>
              </a:rPr>
              <a:t> or </a:t>
            </a:r>
            <a:r>
              <a:rPr lang="en-US" dirty="0" err="1" smtClean="0">
                <a:solidFill>
                  <a:srgbClr val="640F10"/>
                </a:solidFill>
                <a:latin typeface="Symbol" charset="2"/>
                <a:cs typeface="Symbol" charset="2"/>
              </a:rPr>
              <a:t>ggg</a:t>
            </a:r>
            <a:endParaRPr lang="en-US" baseline="-25000" dirty="0">
              <a:solidFill>
                <a:srgbClr val="640F10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8617" y="1854274"/>
            <a:ext cx="2156709" cy="1303610"/>
          </a:xfrm>
          <a:prstGeom prst="rect">
            <a:avLst/>
          </a:prstGeom>
          <a:noFill/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-89917" y="3000551"/>
            <a:ext cx="171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8000"/>
                </a:solidFill>
              </a:rPr>
              <a:t>Bremsstrahlung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85123"/>
            <a:ext cx="171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8000"/>
                </a:solidFill>
              </a:rPr>
              <a:t>Annihilation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1151" y="1265223"/>
            <a:ext cx="171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8000"/>
                </a:solidFill>
              </a:rPr>
              <a:t>Primakoff</a:t>
            </a:r>
            <a:endParaRPr lang="en-GB" b="1" dirty="0">
              <a:solidFill>
                <a:srgbClr val="008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35479" y="5175860"/>
            <a:ext cx="2919665" cy="1682140"/>
            <a:chOff x="26068" y="1422400"/>
            <a:chExt cx="2919665" cy="1682140"/>
          </a:xfrm>
        </p:grpSpPr>
        <p:pic>
          <p:nvPicPr>
            <p:cNvPr id="18" name="Picture 17" descr="Screenshot 2015-10-01 01.32.54.pn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68" y="1422400"/>
              <a:ext cx="2919665" cy="168214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96900" y="1905000"/>
              <a:ext cx="74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+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77154" y="5072798"/>
            <a:ext cx="2552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BE0204"/>
                </a:solidFill>
              </a:rPr>
              <a:t>ALP decay to photons</a:t>
            </a:r>
            <a:endParaRPr lang="en-US" sz="2000" dirty="0">
              <a:solidFill>
                <a:srgbClr val="BE020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2478" y="6582975"/>
            <a:ext cx="17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rgbClr val="008000"/>
                </a:solidFill>
              </a:rPr>
              <a:t>Phys</a:t>
            </a:r>
            <a:r>
              <a:rPr lang="en-GB" sz="1200" b="1" dirty="0" smtClean="0">
                <a:solidFill>
                  <a:srgbClr val="008000"/>
                </a:solidFill>
              </a:rPr>
              <a:t> rev D 38 11  1998</a:t>
            </a:r>
            <a:endParaRPr lang="en-GB" sz="1200" b="1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82943" y="4803206"/>
            <a:ext cx="1461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arXiv:1512.03069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313783" y="1873330"/>
            <a:ext cx="0" cy="1295796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44933" y="1265223"/>
            <a:ext cx="468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/>
                </a:solidFill>
              </a:rPr>
              <a:t>Limits on ALPs coupling to photons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7466" y="3079222"/>
            <a:ext cx="304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Region of interest for PADME</a:t>
            </a:r>
            <a:endParaRPr lang="en-GB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0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Copertura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item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42486"/>
              </p:ext>
            </p:extLst>
          </p:nvPr>
        </p:nvGraphicFramePr>
        <p:xfrm>
          <a:off x="614108" y="1105972"/>
          <a:ext cx="7930497" cy="48209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41304"/>
                <a:gridCol w="2145694"/>
                <a:gridCol w="26434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line 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INFN LNF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INFN Lecce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Chiodini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INFN</a:t>
                      </a:r>
                      <a:r>
                        <a:rPr lang="en-US" baseline="0" dirty="0" smtClean="0"/>
                        <a:t> LNF </a:t>
                      </a:r>
                      <a:r>
                        <a:rPr lang="en-US" baseline="0" dirty="0" err="1" smtClean="0"/>
                        <a:t>Div</a:t>
                      </a:r>
                      <a:r>
                        <a:rPr lang="en-US" baseline="0" dirty="0" smtClean="0"/>
                        <a:t> Acc.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Charged</a:t>
                      </a:r>
                      <a:r>
                        <a:rPr lang="en-US" baseline="0" dirty="0" smtClean="0"/>
                        <a:t> particle veto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</a:t>
                      </a:r>
                      <a:r>
                        <a:rPr lang="en-US" baseline="0" dirty="0" smtClean="0"/>
                        <a:t>. Sofia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Kozhuharov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Electromagnetic</a:t>
                      </a:r>
                      <a:r>
                        <a:rPr lang="en-US" baseline="0" dirty="0" smtClean="0"/>
                        <a:t> calorimeter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INFN  LNF + RM1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Angle Calorimeter (</a:t>
                      </a:r>
                      <a:r>
                        <a:rPr lang="en-US" smtClean="0"/>
                        <a:t>SAC)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DAQ</a:t>
                      </a:r>
                      <a:r>
                        <a:rPr lang="en-US" baseline="0" dirty="0" smtClean="0"/>
                        <a:t> and readout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</a:t>
                      </a:r>
                      <a:r>
                        <a:rPr lang="en-US" baseline="0" dirty="0" smtClean="0"/>
                        <a:t>N LNF+RM1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 Control System (DCS)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  + Computing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INFN RM1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Leonardi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r>
                        <a:rPr lang="en-US" baseline="0" dirty="0" smtClean="0"/>
                        <a:t> and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INFN LNF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Conference</a:t>
                      </a:r>
                      <a:r>
                        <a:rPr lang="en-US" baseline="0" dirty="0" smtClean="0"/>
                        <a:t> and editorial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31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Conclusioni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5401" y="1343752"/>
            <a:ext cx="9027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Progressi nella costruzione dell’esperimento: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Magnete a Frascati nel laboratorio misure magnetiche.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Primo test della targhetta di diamante (20x20mm</a:t>
            </a:r>
            <a:r>
              <a:rPr lang="it-IT" sz="2000" baseline="30000" dirty="0" smtClean="0">
                <a:solidFill>
                  <a:schemeClr val="accent5"/>
                </a:solidFill>
              </a:rPr>
              <a:t>2 </a:t>
            </a:r>
            <a:r>
              <a:rPr lang="it-IT" sz="2000" dirty="0" smtClean="0">
                <a:solidFill>
                  <a:schemeClr val="accent5"/>
                </a:solidFill>
              </a:rPr>
              <a:t>e 50um di spessore)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Taglio dei primi 25 cristalli e test del prototipo del calorimetro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Progressi politici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Permesso ottenuto per prelevare i 500 cristalli di L3?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Progetto MAECI di collaborazione Italia-USA Frascati </a:t>
            </a:r>
            <a:r>
              <a:rPr lang="it-IT" sz="2000" dirty="0" err="1" smtClean="0">
                <a:solidFill>
                  <a:schemeClr val="accent5"/>
                </a:solidFill>
              </a:rPr>
              <a:t>Cornell</a:t>
            </a:r>
            <a:r>
              <a:rPr lang="it-IT" sz="2000" dirty="0" smtClean="0">
                <a:solidFill>
                  <a:schemeClr val="accent5"/>
                </a:solidFill>
              </a:rPr>
              <a:t> approvato (PI Valente)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Fondi esterni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Sottomesso un ERC JRA con Mainz per collaborazione in esperimenti di alta intensità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Sottomesso Progetto PRIN in collaborazione con gruppi di BDX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Nuovi canali di fisica per PADME identificati (ALP)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it-IT" sz="2000" dirty="0" smtClean="0">
                <a:solidFill>
                  <a:schemeClr val="accent5"/>
                </a:solidFill>
              </a:rPr>
              <a:t>Stiamo cercando collaboratori teorici per produrre stime di sensitività</a:t>
            </a:r>
          </a:p>
        </p:txBody>
      </p:sp>
    </p:spTree>
    <p:extLst>
      <p:ext uri="{BB962C8B-B14F-4D97-AF65-F5344CB8AC3E}">
        <p14:creationId xmlns:p14="http://schemas.microsoft.com/office/powerpoint/2010/main" val="3951229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3587"/>
            <a:ext cx="9144000" cy="4286356"/>
          </a:xfrm>
          <a:noFill/>
        </p:spPr>
        <p:txBody>
          <a:bodyPr>
            <a:noAutofit/>
          </a:bodyPr>
          <a:lstStyle/>
          <a:p>
            <a:r>
              <a:rPr lang="en-US" sz="1800" dirty="0"/>
              <a:t>The simplest hidden sector model just introduces </a:t>
            </a:r>
            <a:r>
              <a:rPr lang="en-US" sz="1800" dirty="0">
                <a:solidFill>
                  <a:srgbClr val="BE0204"/>
                </a:solidFill>
              </a:rPr>
              <a:t>one extra U(1) gauge symmetry</a:t>
            </a:r>
            <a:r>
              <a:rPr lang="en-US" sz="1800" dirty="0"/>
              <a:t> and a </a:t>
            </a:r>
            <a:r>
              <a:rPr lang="en-US" sz="1800" dirty="0" smtClean="0"/>
              <a:t>corresponding </a:t>
            </a:r>
            <a:r>
              <a:rPr lang="en-US" sz="1800" dirty="0"/>
              <a:t>gauge boson:  </a:t>
            </a:r>
            <a:r>
              <a:rPr lang="en-US" sz="1800" dirty="0" smtClean="0"/>
              <a:t>the “dark </a:t>
            </a:r>
            <a:r>
              <a:rPr lang="en-US" sz="1800" dirty="0"/>
              <a:t>photon" or U </a:t>
            </a:r>
            <a:r>
              <a:rPr lang="en-US" sz="1800" dirty="0" smtClean="0"/>
              <a:t>boson or </a:t>
            </a:r>
            <a:r>
              <a:rPr lang="en-US" sz="1800" i="1" dirty="0" smtClean="0"/>
              <a:t>A’</a:t>
            </a:r>
          </a:p>
          <a:p>
            <a:pPr lvl="1"/>
            <a:r>
              <a:rPr lang="en-US" sz="1600" dirty="0" smtClean="0"/>
              <a:t>Two type of interactions with SM particles should be considered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As </a:t>
            </a:r>
            <a:r>
              <a:rPr lang="en-US" sz="1800" dirty="0">
                <a:solidFill>
                  <a:schemeClr val="accent4"/>
                </a:solidFill>
              </a:rPr>
              <a:t>in QED</a:t>
            </a:r>
            <a:r>
              <a:rPr lang="en-US" sz="1800" dirty="0"/>
              <a:t>, this will </a:t>
            </a:r>
            <a:r>
              <a:rPr lang="en-US" sz="1800" dirty="0" smtClean="0"/>
              <a:t>generate </a:t>
            </a:r>
            <a:r>
              <a:rPr lang="en-US" sz="1800" dirty="0" smtClean="0">
                <a:solidFill>
                  <a:srgbClr val="BE0204"/>
                </a:solidFill>
              </a:rPr>
              <a:t>new interactions </a:t>
            </a:r>
            <a:r>
              <a:rPr lang="en-US" sz="1800" dirty="0" smtClean="0"/>
              <a:t>of </a:t>
            </a:r>
            <a:r>
              <a:rPr lang="en-US" sz="1800" dirty="0"/>
              <a:t>the </a:t>
            </a:r>
            <a:r>
              <a:rPr lang="en-US" sz="1800" dirty="0" smtClean="0"/>
              <a:t>type: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1600" dirty="0" smtClean="0"/>
              <a:t>Not all the SM particles need to be charged under this new symmetry</a:t>
            </a:r>
          </a:p>
          <a:p>
            <a:pPr lvl="1"/>
            <a:r>
              <a:rPr lang="en-US" sz="1600" dirty="0" smtClean="0">
                <a:solidFill>
                  <a:srgbClr val="BE0204"/>
                </a:solidFill>
              </a:rPr>
              <a:t>In the most general case </a:t>
            </a:r>
            <a:r>
              <a:rPr lang="en-US" sz="1600" dirty="0" err="1" smtClean="0">
                <a:solidFill>
                  <a:srgbClr val="BE0204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BE0204"/>
                </a:solidFill>
              </a:rPr>
              <a:t>f</a:t>
            </a:r>
            <a:r>
              <a:rPr lang="en-US" sz="1600" dirty="0" smtClean="0">
                <a:solidFill>
                  <a:srgbClr val="BE0204"/>
                </a:solidFill>
              </a:rPr>
              <a:t> can be different in between leptons and quarks </a:t>
            </a:r>
            <a:r>
              <a:rPr lang="en-US" sz="1600" dirty="0" smtClean="0"/>
              <a:t>and can even be 0 for quarks. [</a:t>
            </a:r>
            <a:r>
              <a:rPr lang="hu-HU" sz="1400" dirty="0" smtClean="0"/>
              <a:t>P</a:t>
            </a:r>
            <a:r>
              <a:rPr lang="hu-HU" sz="1400" dirty="0"/>
              <a:t>. Fayet, Phys. Lett. B 675, 267 (2009</a:t>
            </a:r>
            <a:r>
              <a:rPr lang="hu-HU" sz="1400" dirty="0" smtClean="0"/>
              <a:t>)</a:t>
            </a:r>
            <a:r>
              <a:rPr lang="hu-HU" sz="1600" dirty="0"/>
              <a:t>,</a:t>
            </a:r>
            <a:r>
              <a:rPr lang="hu-HU" sz="1600" dirty="0" smtClean="0"/>
              <a:t> </a:t>
            </a:r>
            <a:r>
              <a:rPr lang="hu-HU" sz="1600" dirty="0"/>
              <a:t>arXiv:</a:t>
            </a:r>
            <a:r>
              <a:rPr lang="hu-HU" sz="1600" dirty="0" smtClean="0"/>
              <a:t>1408.4256]</a:t>
            </a:r>
            <a:endParaRPr lang="en-US" sz="1600" dirty="0" smtClean="0"/>
          </a:p>
          <a:p>
            <a:r>
              <a:rPr lang="en-US" sz="1800" dirty="0"/>
              <a:t>The coupling constant and the </a:t>
            </a:r>
            <a:r>
              <a:rPr lang="en-US" sz="1800" dirty="0" smtClean="0"/>
              <a:t>charges </a:t>
            </a:r>
            <a:r>
              <a:rPr lang="en-US" sz="1800" dirty="0"/>
              <a:t>can be generated </a:t>
            </a:r>
            <a:r>
              <a:rPr lang="en-US" sz="1800" dirty="0" smtClean="0"/>
              <a:t>effectively </a:t>
            </a:r>
            <a:r>
              <a:rPr lang="en-US" sz="1800" dirty="0"/>
              <a:t>through the </a:t>
            </a:r>
            <a:r>
              <a:rPr lang="en-US" sz="1800" dirty="0" smtClean="0">
                <a:solidFill>
                  <a:srgbClr val="BE0204"/>
                </a:solidFill>
              </a:rPr>
              <a:t>kinetic</a:t>
            </a:r>
            <a:r>
              <a:rPr lang="en-US" sz="1800" dirty="0">
                <a:solidFill>
                  <a:srgbClr val="BE0204"/>
                </a:solidFill>
              </a:rPr>
              <a:t> </a:t>
            </a:r>
            <a:r>
              <a:rPr lang="en-US" sz="1800" dirty="0" smtClean="0">
                <a:solidFill>
                  <a:srgbClr val="BE0204"/>
                </a:solidFill>
              </a:rPr>
              <a:t>mixing </a:t>
            </a:r>
            <a:r>
              <a:rPr lang="en-US" sz="1800" dirty="0"/>
              <a:t>between the QED and the new U(1) gauge </a:t>
            </a:r>
            <a:r>
              <a:rPr lang="en-US" sz="1800" dirty="0" smtClean="0"/>
              <a:t>bosons</a:t>
            </a:r>
          </a:p>
          <a:p>
            <a:endParaRPr lang="en-US" sz="1800" dirty="0" smtClean="0"/>
          </a:p>
          <a:p>
            <a:endParaRPr lang="en-US" sz="1600" dirty="0"/>
          </a:p>
          <a:p>
            <a:pPr lvl="1"/>
            <a:r>
              <a:rPr lang="en-US" sz="1600" dirty="0" smtClean="0">
                <a:solidFill>
                  <a:srgbClr val="BE0204"/>
                </a:solidFill>
              </a:rPr>
              <a:t>In this case </a:t>
            </a:r>
            <a:r>
              <a:rPr lang="en-US" sz="1600" dirty="0" err="1" smtClean="0">
                <a:solidFill>
                  <a:srgbClr val="BE0204"/>
                </a:solidFill>
              </a:rPr>
              <a:t>q</a:t>
            </a:r>
            <a:r>
              <a:rPr lang="en-US" sz="1600" baseline="-25000" dirty="0" err="1" smtClean="0">
                <a:solidFill>
                  <a:srgbClr val="BE0204"/>
                </a:solidFill>
              </a:rPr>
              <a:t>f</a:t>
            </a:r>
            <a:r>
              <a:rPr lang="en-US" sz="1600" dirty="0" smtClean="0">
                <a:solidFill>
                  <a:srgbClr val="BE0204"/>
                </a:solidFill>
              </a:rPr>
              <a:t> is just proportional to electric charge </a:t>
            </a:r>
            <a:r>
              <a:rPr lang="en-US" sz="1600" dirty="0" smtClean="0"/>
              <a:t>and it is equal for both quarks and leptons.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dark sector model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797" y="4605413"/>
            <a:ext cx="2655956" cy="5403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317" y="2738572"/>
            <a:ext cx="2393766" cy="372560"/>
          </a:xfrm>
          <a:prstGeom prst="rect">
            <a:avLst/>
          </a:prstGeom>
        </p:spPr>
      </p:pic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694753" y="4273395"/>
            <a:ext cx="2606052" cy="641497"/>
            <a:chOff x="5083288" y="4785089"/>
            <a:chExt cx="3830525" cy="942909"/>
          </a:xfrm>
        </p:grpSpPr>
        <p:pic>
          <p:nvPicPr>
            <p:cNvPr id="23" name="Picture 22" descr="KinMix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3288" y="5115028"/>
              <a:ext cx="3622101" cy="6129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026400" y="4859784"/>
              <a:ext cx="887413" cy="54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0000FF"/>
                  </a:solidFill>
                </a:rPr>
                <a:t>A’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36451" y="4785089"/>
              <a:ext cx="767787" cy="54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g</a:t>
              </a:r>
              <a:endParaRPr lang="en-US" b="1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</p:grpSp>
      <p:pic>
        <p:nvPicPr>
          <p:cNvPr id="26" name="Picture 25" descr="Ugenuine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945" y="2278723"/>
            <a:ext cx="1309687" cy="7778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17432" y="232214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A’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5432" y="207072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endParaRPr lang="en-US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2732" y="29264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3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424" y="1992829"/>
            <a:ext cx="3730430" cy="324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A’ </a:t>
            </a:r>
            <a:r>
              <a:rPr lang="en-US" sz="3600" dirty="0" smtClean="0"/>
              <a:t>production and decays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8" y="1336771"/>
            <a:ext cx="5662375" cy="1353103"/>
          </a:xfrm>
          <a:noFill/>
        </p:spPr>
        <p:txBody>
          <a:bodyPr>
            <a:noAutofit/>
          </a:bodyPr>
          <a:lstStyle/>
          <a:p>
            <a:r>
              <a:rPr lang="en-US" sz="1800" i="1" dirty="0" smtClean="0">
                <a:latin typeface="Calibri"/>
                <a:cs typeface="Calibri"/>
              </a:rPr>
              <a:t>A’ </a:t>
            </a:r>
            <a:r>
              <a:rPr lang="en-US" sz="1800" dirty="0" smtClean="0">
                <a:latin typeface="Calibri"/>
                <a:cs typeface="Calibri"/>
              </a:rPr>
              <a:t>boson can be produced in </a:t>
            </a:r>
            <a:r>
              <a:rPr lang="en-US" sz="1800" i="1" dirty="0" smtClean="0">
                <a:latin typeface="Calibri"/>
                <a:cs typeface="Calibri"/>
              </a:rPr>
              <a:t>e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+</a:t>
            </a:r>
            <a:r>
              <a:rPr lang="en-US" sz="1800" baseline="30000" dirty="0" smtClean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collision on target by:</a:t>
            </a:r>
          </a:p>
          <a:p>
            <a:pPr marL="692150" lvl="1" indent="-342900">
              <a:buClr>
                <a:srgbClr val="FE3BEB"/>
              </a:buClr>
              <a:buAutoNum type="arabicPeriod"/>
            </a:pPr>
            <a:r>
              <a:rPr lang="en-US" sz="1600" dirty="0" smtClean="0"/>
              <a:t>Bremsstrahlung: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N</a:t>
            </a:r>
            <a:r>
              <a:rPr lang="en-US" sz="1600" dirty="0" smtClean="0"/>
              <a:t> →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N</a:t>
            </a:r>
            <a:r>
              <a:rPr lang="en-US" sz="1600" i="1" dirty="0" err="1" smtClean="0"/>
              <a:t>A</a:t>
            </a:r>
            <a:r>
              <a:rPr lang="en-US" sz="1600" i="1" dirty="0" smtClean="0"/>
              <a:t>’</a:t>
            </a:r>
          </a:p>
          <a:p>
            <a:pPr marL="692150" lvl="1" indent="-342900">
              <a:buClr>
                <a:srgbClr val="FE3BEB"/>
              </a:buClr>
              <a:buAutoNum type="arabicPeriod"/>
            </a:pPr>
            <a:r>
              <a:rPr lang="en-US" sz="1600" dirty="0" smtClean="0"/>
              <a:t>Annihilation: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e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/>
              <a:t>→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r>
              <a:rPr lang="en-US" sz="1600" i="1" dirty="0" err="1" smtClean="0"/>
              <a:t>A</a:t>
            </a:r>
            <a:r>
              <a:rPr lang="en-US" sz="1600" i="1" dirty="0" smtClean="0"/>
              <a:t>’</a:t>
            </a:r>
          </a:p>
          <a:p>
            <a:pPr marL="692150" lvl="1" indent="-342900">
              <a:buClr>
                <a:srgbClr val="FE3BEB"/>
              </a:buClr>
              <a:buAutoNum type="arabicPeriod"/>
            </a:pPr>
            <a:r>
              <a:rPr lang="en-US" sz="1600" dirty="0" smtClean="0"/>
              <a:t>Meson decays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 descr="Screenshot 2014-02-24 12.14.4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0393" y="2156184"/>
            <a:ext cx="1683472" cy="1475998"/>
          </a:xfrm>
          <a:prstGeom prst="rect">
            <a:avLst/>
          </a:prstGeom>
        </p:spPr>
      </p:pic>
      <p:pic>
        <p:nvPicPr>
          <p:cNvPr id="9" name="Picture 8" descr="Screenshot 2014-02-24 12.15.2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814" y="2147820"/>
            <a:ext cx="1832563" cy="1510720"/>
          </a:xfrm>
          <a:prstGeom prst="rect">
            <a:avLst/>
          </a:prstGeom>
        </p:spPr>
      </p:pic>
      <p:pic>
        <p:nvPicPr>
          <p:cNvPr id="13" name="Picture 12" descr="pi0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28" y="3816903"/>
            <a:ext cx="2855420" cy="93359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4288" y="2764042"/>
            <a:ext cx="5205850" cy="38895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800" dirty="0"/>
              <a:t>If </a:t>
            </a:r>
            <a:r>
              <a:rPr lang="en-US" sz="1800" dirty="0">
                <a:solidFill>
                  <a:schemeClr val="accent4"/>
                </a:solidFill>
              </a:rPr>
              <a:t>no dark matter candidate lighter than the </a:t>
            </a:r>
            <a:r>
              <a:rPr lang="en-US" sz="1800" i="1" dirty="0">
                <a:solidFill>
                  <a:schemeClr val="accent4"/>
                </a:solidFill>
              </a:rPr>
              <a:t>A</a:t>
            </a:r>
            <a:r>
              <a:rPr lang="en-US" sz="1800" i="1" dirty="0">
                <a:solidFill>
                  <a:srgbClr val="BE0204"/>
                </a:solidFill>
              </a:rPr>
              <a:t>’</a:t>
            </a:r>
            <a:r>
              <a:rPr lang="en-US" sz="1800" i="1" dirty="0">
                <a:solidFill>
                  <a:srgbClr val="3366FF"/>
                </a:solidFill>
              </a:rPr>
              <a:t> </a:t>
            </a:r>
            <a:r>
              <a:rPr lang="en-US" sz="1800" dirty="0"/>
              <a:t>boson exists: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400" i="1" dirty="0">
                <a:solidFill>
                  <a:srgbClr val="595959"/>
                </a:solidFill>
              </a:rPr>
              <a:t>A’</a:t>
            </a:r>
            <a:r>
              <a:rPr lang="en-US" sz="1400" dirty="0">
                <a:solidFill>
                  <a:srgbClr val="595959"/>
                </a:solidFill>
                <a:cs typeface="Times New Roman"/>
              </a:rPr>
              <a:t>→</a:t>
            </a:r>
            <a:r>
              <a:rPr lang="en-US" sz="1400" dirty="0" err="1">
                <a:solidFill>
                  <a:srgbClr val="595959"/>
                </a:solidFill>
                <a:cs typeface="Symbol" charset="2"/>
              </a:rPr>
              <a:t>e</a:t>
            </a:r>
            <a:r>
              <a:rPr lang="en-US" sz="1400" baseline="300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+</a:t>
            </a:r>
            <a:r>
              <a:rPr lang="en-US" sz="1400" dirty="0" err="1">
                <a:solidFill>
                  <a:srgbClr val="595959"/>
                </a:solidFill>
                <a:cs typeface="Symbol" charset="2"/>
              </a:rPr>
              <a:t>e</a:t>
            </a:r>
            <a:r>
              <a:rPr lang="en-US" sz="1400" baseline="30000" dirty="0">
                <a:solidFill>
                  <a:srgbClr val="595959"/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</a:rPr>
              <a:t>, </a:t>
            </a:r>
            <a:r>
              <a:rPr lang="en-US" sz="1400" dirty="0" err="1" smtClean="0">
                <a:solidFill>
                  <a:srgbClr val="595959"/>
                </a:solidFill>
                <a:latin typeface="Symbol" charset="2"/>
                <a:cs typeface="Symbol" charset="2"/>
              </a:rPr>
              <a:t>m</a:t>
            </a:r>
            <a:r>
              <a:rPr lang="en-US" sz="1400" baseline="300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+</a:t>
            </a:r>
            <a:r>
              <a:rPr lang="en-US" sz="14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m</a:t>
            </a:r>
            <a:r>
              <a:rPr lang="en-US" sz="1400" baseline="30000" dirty="0">
                <a:solidFill>
                  <a:srgbClr val="595959"/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solidFill>
                  <a:srgbClr val="595959"/>
                </a:solidFill>
                <a:latin typeface="Symbol" charset="2"/>
                <a:cs typeface="Symbol" charset="2"/>
              </a:rPr>
              <a:t>, </a:t>
            </a:r>
            <a:r>
              <a:rPr lang="en-US" sz="1400" dirty="0" err="1" smtClean="0">
                <a:solidFill>
                  <a:srgbClr val="595959"/>
                </a:solidFill>
                <a:latin typeface="Symbol" charset="2"/>
                <a:cs typeface="Symbol" charset="2"/>
              </a:rPr>
              <a:t>p</a:t>
            </a:r>
            <a:r>
              <a:rPr lang="en-US" sz="1400" baseline="300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+</a:t>
            </a:r>
            <a:r>
              <a:rPr lang="en-US" sz="1400" dirty="0" err="1">
                <a:solidFill>
                  <a:srgbClr val="595959"/>
                </a:solidFill>
                <a:latin typeface="Symbol" charset="2"/>
                <a:cs typeface="Symbol" charset="2"/>
              </a:rPr>
              <a:t>p</a:t>
            </a:r>
            <a:r>
              <a:rPr lang="en-US" sz="1400" baseline="30000" dirty="0" smtClean="0">
                <a:solidFill>
                  <a:srgbClr val="595959"/>
                </a:solidFill>
                <a:latin typeface="Symbol" charset="2"/>
                <a:cs typeface="Symbol" charset="2"/>
              </a:rPr>
              <a:t>-</a:t>
            </a:r>
            <a:r>
              <a:rPr lang="en-US" sz="1400" dirty="0" smtClean="0">
                <a:solidFill>
                  <a:srgbClr val="595959"/>
                </a:solidFill>
              </a:rPr>
              <a:t>. 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595959"/>
                </a:solidFill>
              </a:rPr>
              <a:t>These are the so called </a:t>
            </a:r>
            <a:r>
              <a:rPr lang="en-US" sz="1400" dirty="0" smtClean="0">
                <a:solidFill>
                  <a:srgbClr val="BE0204"/>
                </a:solidFill>
              </a:rPr>
              <a:t>“visible” </a:t>
            </a:r>
            <a:r>
              <a:rPr lang="en-US" sz="1400" dirty="0" smtClean="0">
                <a:solidFill>
                  <a:srgbClr val="595959"/>
                </a:solidFill>
              </a:rPr>
              <a:t>decays</a:t>
            </a:r>
            <a:endParaRPr lang="en-US" sz="1400" dirty="0">
              <a:solidFill>
                <a:srgbClr val="595959"/>
              </a:solidFill>
            </a:endParaRP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For M</a:t>
            </a:r>
            <a:r>
              <a:rPr lang="en-US" sz="1400" i="1" baseline="-25000" dirty="0">
                <a:solidFill>
                  <a:srgbClr val="595959"/>
                </a:solidFill>
              </a:rPr>
              <a:t>A’</a:t>
            </a:r>
            <a:r>
              <a:rPr lang="en-US" sz="1400" dirty="0">
                <a:solidFill>
                  <a:srgbClr val="595959"/>
                </a:solidFill>
              </a:rPr>
              <a:t>&lt;210 </a:t>
            </a:r>
            <a:r>
              <a:rPr lang="en-US" sz="1400" dirty="0" smtClean="0">
                <a:solidFill>
                  <a:srgbClr val="595959"/>
                </a:solidFill>
              </a:rPr>
              <a:t>MeV </a:t>
            </a:r>
            <a:r>
              <a:rPr lang="en-US" sz="1400" i="1" dirty="0">
                <a:solidFill>
                  <a:srgbClr val="595959"/>
                </a:solidFill>
              </a:rPr>
              <a:t>A’ </a:t>
            </a:r>
            <a:r>
              <a:rPr lang="en-US" sz="1400" dirty="0">
                <a:solidFill>
                  <a:srgbClr val="595959"/>
                </a:solidFill>
              </a:rPr>
              <a:t>only </a:t>
            </a:r>
            <a:r>
              <a:rPr lang="en-US" sz="1400" dirty="0" smtClean="0">
                <a:solidFill>
                  <a:srgbClr val="595959"/>
                </a:solidFill>
              </a:rPr>
              <a:t>decays </a:t>
            </a:r>
            <a:r>
              <a:rPr lang="en-US" sz="1400" dirty="0">
                <a:solidFill>
                  <a:srgbClr val="595959"/>
                </a:solidFill>
              </a:rPr>
              <a:t>to </a:t>
            </a:r>
            <a:r>
              <a:rPr lang="en-US" sz="1400" dirty="0" err="1">
                <a:solidFill>
                  <a:srgbClr val="595959"/>
                </a:solidFill>
              </a:rPr>
              <a:t>e</a:t>
            </a:r>
            <a:r>
              <a:rPr lang="en-US" sz="1400" baseline="30000" dirty="0" err="1">
                <a:solidFill>
                  <a:srgbClr val="595959"/>
                </a:solidFill>
              </a:rPr>
              <a:t>+</a:t>
            </a:r>
            <a:r>
              <a:rPr lang="en-US" sz="1400" dirty="0" err="1">
                <a:solidFill>
                  <a:srgbClr val="595959"/>
                </a:solidFill>
              </a:rPr>
              <a:t>e</a:t>
            </a:r>
            <a:r>
              <a:rPr lang="en-US" sz="1400" baseline="30000" dirty="0">
                <a:solidFill>
                  <a:srgbClr val="595959"/>
                </a:solidFill>
                <a:latin typeface="Symbol" charset="2"/>
                <a:cs typeface="Symbol" charset="2"/>
              </a:rPr>
              <a:t>-  </a:t>
            </a:r>
            <a:r>
              <a:rPr lang="en-US" sz="1400" dirty="0" smtClean="0">
                <a:solidFill>
                  <a:srgbClr val="595959"/>
                </a:solidFill>
              </a:rPr>
              <a:t>with </a:t>
            </a:r>
            <a:r>
              <a:rPr lang="en-US" sz="1400" dirty="0" smtClean="0">
                <a:solidFill>
                  <a:srgbClr val="595959"/>
                </a:solidFill>
                <a:cs typeface="Symbol" charset="2"/>
              </a:rPr>
              <a:t>BR</a:t>
            </a:r>
            <a:r>
              <a:rPr lang="en-US" sz="1400" dirty="0">
                <a:solidFill>
                  <a:srgbClr val="595959"/>
                </a:solidFill>
                <a:cs typeface="Symbol" charset="2"/>
              </a:rPr>
              <a:t>(</a:t>
            </a:r>
            <a:r>
              <a:rPr lang="en-US" sz="1400" dirty="0" err="1">
                <a:solidFill>
                  <a:srgbClr val="595959"/>
                </a:solidFill>
                <a:cs typeface="Symbol" charset="2"/>
              </a:rPr>
              <a:t>e+e</a:t>
            </a:r>
            <a:r>
              <a:rPr lang="en-US" sz="1400" dirty="0">
                <a:solidFill>
                  <a:srgbClr val="595959"/>
                </a:solidFill>
                <a:cs typeface="Symbol" charset="2"/>
              </a:rPr>
              <a:t>-)=1</a:t>
            </a:r>
            <a:endParaRPr lang="en-US" sz="1400" baseline="30000" dirty="0">
              <a:solidFill>
                <a:srgbClr val="595959"/>
              </a:solidFill>
              <a:cs typeface="Symbol" charset="2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cs typeface="Times New Roman"/>
              </a:rPr>
              <a:t>If </a:t>
            </a:r>
            <a:r>
              <a:rPr lang="en-US" sz="1800" dirty="0">
                <a:solidFill>
                  <a:srgbClr val="BE0204"/>
                </a:solidFill>
                <a:cs typeface="Times New Roman"/>
              </a:rPr>
              <a:t>any dark </a:t>
            </a:r>
            <a:r>
              <a:rPr lang="en-US" sz="1800" dirty="0" smtClean="0">
                <a:solidFill>
                  <a:srgbClr val="BE0204"/>
                </a:solidFill>
                <a:cs typeface="Times New Roman"/>
              </a:rPr>
              <a:t>matter </a:t>
            </a:r>
            <a:r>
              <a:rPr lang="en-US" sz="1800" dirty="0" smtClean="0">
                <a:cs typeface="Times New Roman"/>
              </a:rPr>
              <a:t>particle </a:t>
            </a:r>
            <a:r>
              <a:rPr lang="en-US" sz="1800" dirty="0">
                <a:latin typeface="Symbol" charset="2"/>
                <a:cs typeface="Symbol" charset="2"/>
              </a:rPr>
              <a:t>c</a:t>
            </a:r>
            <a:r>
              <a:rPr lang="en-US" sz="1800" dirty="0">
                <a:cs typeface="Times New Roman"/>
              </a:rPr>
              <a:t> with </a:t>
            </a:r>
            <a:r>
              <a:rPr lang="en-US" sz="1800" dirty="0">
                <a:solidFill>
                  <a:srgbClr val="BE0204"/>
                </a:solidFill>
                <a:cs typeface="Times New Roman"/>
              </a:rPr>
              <a:t>2M</a:t>
            </a:r>
            <a:r>
              <a:rPr lang="en-US" sz="1800" baseline="-25000" dirty="0">
                <a:solidFill>
                  <a:srgbClr val="BE0204"/>
                </a:solidFill>
                <a:latin typeface="Symbol" charset="2"/>
                <a:cs typeface="Symbol" charset="2"/>
              </a:rPr>
              <a:t>c</a:t>
            </a:r>
            <a:r>
              <a:rPr lang="en-US" sz="1800" dirty="0">
                <a:solidFill>
                  <a:srgbClr val="BE0204"/>
                </a:solidFill>
                <a:cs typeface="Times New Roman"/>
              </a:rPr>
              <a:t>&lt;M</a:t>
            </a:r>
            <a:r>
              <a:rPr lang="en-US" sz="1800" i="1" baseline="-25000" dirty="0">
                <a:solidFill>
                  <a:srgbClr val="BE0204"/>
                </a:solidFill>
                <a:cs typeface="Times New Roman"/>
              </a:rPr>
              <a:t>A’</a:t>
            </a:r>
            <a:r>
              <a:rPr lang="en-US" sz="1800" dirty="0">
                <a:solidFill>
                  <a:srgbClr val="BE0204"/>
                </a:solidFill>
                <a:cs typeface="Times New Roman"/>
              </a:rPr>
              <a:t> </a:t>
            </a:r>
            <a:r>
              <a:rPr lang="en-US" sz="1800" dirty="0" smtClean="0">
                <a:solidFill>
                  <a:srgbClr val="BE0204"/>
                </a:solidFill>
                <a:cs typeface="Times New Roman"/>
              </a:rPr>
              <a:t>exists</a:t>
            </a:r>
            <a:endParaRPr lang="en-US" sz="1800" dirty="0">
              <a:solidFill>
                <a:srgbClr val="BE0204"/>
              </a:solidFill>
              <a:cs typeface="Times New Roman"/>
            </a:endParaRP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400" i="1" dirty="0">
                <a:cs typeface="Times New Roman"/>
              </a:rPr>
              <a:t>A’</a:t>
            </a:r>
            <a:r>
              <a:rPr lang="en-US" sz="1400" dirty="0">
                <a:cs typeface="Times New Roman"/>
              </a:rPr>
              <a:t> will dominantly decay into pure </a:t>
            </a:r>
            <a:r>
              <a:rPr lang="en-US" sz="1400" dirty="0" smtClean="0">
                <a:cs typeface="Times New Roman"/>
              </a:rPr>
              <a:t>DM</a:t>
            </a:r>
            <a:r>
              <a:rPr lang="en-US" sz="1400" dirty="0">
                <a:cs typeface="Times New Roman"/>
              </a:rPr>
              <a:t/>
            </a:r>
            <a:br>
              <a:rPr lang="en-US" sz="1400" dirty="0">
                <a:cs typeface="Times New Roman"/>
              </a:rPr>
            </a:br>
            <a:r>
              <a:rPr lang="en-US" sz="1400" dirty="0" smtClean="0">
                <a:cs typeface="Times New Roman"/>
              </a:rPr>
              <a:t>and </a:t>
            </a:r>
            <a:r>
              <a:rPr lang="en-US" sz="1400" dirty="0">
                <a:cs typeface="Times New Roman"/>
              </a:rPr>
              <a:t>BR(</a:t>
            </a:r>
            <a:r>
              <a:rPr lang="en-US" sz="1400" dirty="0" err="1">
                <a:cs typeface="Times New Roman"/>
              </a:rPr>
              <a:t>l+l</a:t>
            </a:r>
            <a:r>
              <a:rPr lang="en-US" sz="1400" dirty="0">
                <a:cs typeface="Times New Roman"/>
              </a:rPr>
              <a:t>-) becomes small </a:t>
            </a:r>
            <a:r>
              <a:rPr lang="en-US" sz="1400" dirty="0" smtClean="0">
                <a:cs typeface="Symbol" charset="2"/>
              </a:rPr>
              <a:t>~ </a:t>
            </a:r>
            <a:r>
              <a:rPr lang="en-US" sz="1400" dirty="0" smtClean="0">
                <a:latin typeface="Symbol" charset="2"/>
                <a:cs typeface="Symbol" charset="2"/>
              </a:rPr>
              <a:t>e</a:t>
            </a:r>
            <a:r>
              <a:rPr lang="en-US" sz="1400" baseline="30000" dirty="0" smtClean="0">
                <a:cs typeface="Times New Roman"/>
              </a:rPr>
              <a:t>2</a:t>
            </a:r>
            <a:endParaRPr lang="en-US" sz="1400" baseline="30000" dirty="0">
              <a:cs typeface="Times New Roman"/>
            </a:endParaRP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400" i="1" dirty="0" err="1">
                <a:solidFill>
                  <a:srgbClr val="BE0204"/>
                </a:solidFill>
                <a:cs typeface="Times New Roman"/>
              </a:rPr>
              <a:t>A'</a:t>
            </a:r>
            <a:r>
              <a:rPr lang="en-US" sz="1400" dirty="0" err="1">
                <a:solidFill>
                  <a:srgbClr val="BE0204"/>
                </a:solidFill>
                <a:cs typeface="Times New Roman"/>
              </a:rPr>
              <a:t>→</a:t>
            </a:r>
            <a:r>
              <a:rPr lang="en-US" sz="1400" dirty="0" err="1">
                <a:solidFill>
                  <a:srgbClr val="BE0204"/>
                </a:solidFill>
                <a:latin typeface="Symbol" charset="2"/>
                <a:cs typeface="Symbol" charset="2"/>
              </a:rPr>
              <a:t>cc</a:t>
            </a:r>
            <a:r>
              <a:rPr lang="en-US" sz="1400" dirty="0">
                <a:solidFill>
                  <a:srgbClr val="BE0204"/>
                </a:solidFill>
                <a:cs typeface="Symbol" charset="2"/>
              </a:rPr>
              <a:t> ~ 1</a:t>
            </a:r>
            <a:r>
              <a:rPr lang="en-US" sz="1400" dirty="0">
                <a:cs typeface="Symbol" charset="2"/>
              </a:rPr>
              <a:t>. These are the so called decays to </a:t>
            </a:r>
            <a:r>
              <a:rPr lang="en-US" sz="1400" dirty="0" smtClean="0">
                <a:solidFill>
                  <a:srgbClr val="BE0204"/>
                </a:solidFill>
                <a:cs typeface="Symbol" charset="2"/>
              </a:rPr>
              <a:t>“invisible</a:t>
            </a:r>
            <a:r>
              <a:rPr lang="en-US" sz="1400" dirty="0">
                <a:solidFill>
                  <a:srgbClr val="BE0204"/>
                </a:solidFill>
                <a:cs typeface="Symbol" charset="2"/>
              </a:rPr>
              <a:t>” </a:t>
            </a:r>
            <a:r>
              <a:rPr lang="en-US" sz="1400" dirty="0" smtClean="0">
                <a:cs typeface="Symbol" charset="2"/>
              </a:rPr>
              <a:t>particles</a:t>
            </a:r>
            <a:endParaRPr lang="en-US" sz="1400" dirty="0">
              <a:cs typeface="Symbol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80537" y="3376243"/>
            <a:ext cx="1415772" cy="2616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228600" indent="-228600">
              <a:buClr>
                <a:srgbClr val="FE3BEB"/>
              </a:buClr>
              <a:buFont typeface="+mj-lt"/>
              <a:buAutoNum type="arabicPeriod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Bremsstrahlung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5904" y="3376243"/>
            <a:ext cx="1210588" cy="2616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228600" indent="-228600">
              <a:buClr>
                <a:srgbClr val="FE3BEB"/>
              </a:buClr>
              <a:buFont typeface="+mj-lt"/>
              <a:buAutoNum type="arabicPeriod" startAt="2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Annihilation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57483" y="4794296"/>
            <a:ext cx="1402948" cy="2616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marL="228600" indent="-228600">
              <a:buClr>
                <a:srgbClr val="FE3BEB"/>
              </a:buClr>
              <a:buFont typeface="+mj-lt"/>
              <a:buAutoNum type="arabicPeriod" startAt="3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Meson decays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5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PADME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338780"/>
            <a:ext cx="8824913" cy="58461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present all experimental results rely on </a:t>
            </a:r>
            <a:r>
              <a:rPr lang="en-US" sz="2000" dirty="0" smtClean="0">
                <a:solidFill>
                  <a:schemeClr val="accent4"/>
                </a:solidFill>
              </a:rPr>
              <a:t>at least one </a:t>
            </a:r>
            <a:r>
              <a:rPr lang="en-US" sz="2000" dirty="0" smtClean="0"/>
              <a:t>of the following model-dependent assumptions:</a:t>
            </a:r>
          </a:p>
          <a:p>
            <a:pPr lvl="1"/>
            <a:r>
              <a:rPr lang="en-US" sz="1400" i="1" dirty="0" smtClean="0"/>
              <a:t>A’ </a:t>
            </a:r>
            <a:r>
              <a:rPr lang="en-US" sz="1400" dirty="0" smtClean="0"/>
              <a:t>decays to </a:t>
            </a:r>
            <a:r>
              <a:rPr lang="en-US" sz="1400" dirty="0" err="1" smtClean="0"/>
              <a:t>e</a:t>
            </a:r>
            <a:r>
              <a:rPr lang="en-US" sz="1400" baseline="30000" dirty="0" err="1" smtClean="0"/>
              <a:t>+</a:t>
            </a:r>
            <a:r>
              <a:rPr lang="en-US" sz="1400" dirty="0" err="1" smtClean="0"/>
              <a:t>e</a:t>
            </a:r>
            <a:r>
              <a:rPr lang="en-US" sz="14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400" baseline="30000" dirty="0" smtClean="0">
                <a:cs typeface="Symbol" charset="2"/>
              </a:rPr>
              <a:t> </a:t>
            </a:r>
            <a:r>
              <a:rPr lang="en-US" sz="1400" dirty="0" smtClean="0">
                <a:cs typeface="Symbol" charset="2"/>
              </a:rPr>
              <a:t>(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visible decays </a:t>
            </a:r>
            <a:r>
              <a:rPr lang="en-US" sz="1400" dirty="0" smtClean="0">
                <a:cs typeface="Symbol" charset="2"/>
              </a:rPr>
              <a:t>assumption) and thus 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BR(A’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  <a:sym typeface="Wingdings"/>
              </a:rPr>
              <a:t>→</a:t>
            </a:r>
            <a:r>
              <a:rPr lang="en-US" sz="14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e</a:t>
            </a:r>
            <a:r>
              <a:rPr lang="en-US" sz="1400" baseline="300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+</a:t>
            </a:r>
            <a:r>
              <a:rPr lang="en-US" sz="14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e</a:t>
            </a:r>
            <a:r>
              <a:rPr lang="en-US" sz="1400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1400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)</a:t>
            </a:r>
            <a:r>
              <a:rPr lang="en-US" sz="1400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  <a:sym typeface="Wingdings"/>
              </a:rPr>
              <a:t>= 1</a:t>
            </a:r>
            <a:endParaRPr lang="en-US" sz="1400" dirty="0" smtClean="0">
              <a:cs typeface="Symbol" charset="2"/>
            </a:endParaRPr>
          </a:p>
          <a:p>
            <a:pPr lvl="1"/>
            <a:r>
              <a:rPr lang="en-US" sz="1400" i="1" dirty="0" smtClean="0">
                <a:cs typeface="Symbol" charset="2"/>
              </a:rPr>
              <a:t>A’ </a:t>
            </a:r>
            <a:r>
              <a:rPr lang="en-US" sz="1400" dirty="0" smtClean="0">
                <a:cs typeface="Symbol" charset="2"/>
              </a:rPr>
              <a:t>couples with the same strength to all fermions (</a:t>
            </a:r>
            <a:r>
              <a:rPr lang="en-US" sz="1400" dirty="0" err="1" smtClean="0">
                <a:latin typeface="Symbol" charset="2"/>
                <a:cs typeface="Symbol" charset="2"/>
              </a:rPr>
              <a:t>e</a:t>
            </a:r>
            <a:r>
              <a:rPr lang="en-US" sz="1400" baseline="-25000" dirty="0" err="1" smtClean="0">
                <a:cs typeface="Symbol" charset="2"/>
              </a:rPr>
              <a:t>q</a:t>
            </a:r>
            <a:r>
              <a:rPr lang="en-US" sz="1400" dirty="0" smtClean="0">
                <a:cs typeface="Symbol" charset="2"/>
              </a:rPr>
              <a:t>= </a:t>
            </a:r>
            <a:r>
              <a:rPr lang="en-US" sz="1400" dirty="0" smtClean="0">
                <a:latin typeface="Symbol" charset="2"/>
                <a:cs typeface="Symbol" charset="2"/>
              </a:rPr>
              <a:t>e</a:t>
            </a:r>
            <a:r>
              <a:rPr lang="en-US" sz="1400" baseline="-25000" dirty="0" smtClean="0">
                <a:cs typeface="Symbol" charset="2"/>
              </a:rPr>
              <a:t>l</a:t>
            </a:r>
            <a:r>
              <a:rPr lang="en-US" sz="1400" dirty="0" smtClean="0">
                <a:cs typeface="Symbol" charset="2"/>
              </a:rPr>
              <a:t>) (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kinetic mixing</a:t>
            </a:r>
            <a:r>
              <a:rPr lang="en-US" sz="1400" dirty="0" smtClean="0">
                <a:cs typeface="Symbol" charset="2"/>
              </a:rPr>
              <a:t>)</a:t>
            </a:r>
          </a:p>
          <a:p>
            <a:r>
              <a:rPr lang="en-US" sz="2000" dirty="0" smtClean="0">
                <a:cs typeface="Symbol" charset="2"/>
              </a:rPr>
              <a:t>In the most general scenario:</a:t>
            </a:r>
          </a:p>
          <a:p>
            <a:pPr lvl="1"/>
            <a:r>
              <a:rPr lang="en-US" sz="1400" i="1" dirty="0" smtClean="0">
                <a:solidFill>
                  <a:srgbClr val="0000FF"/>
                </a:solidFill>
                <a:cs typeface="Symbol" charset="2"/>
              </a:rPr>
              <a:t>A’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 can decay to dark sector particles </a:t>
            </a:r>
            <a:r>
              <a:rPr lang="en-US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sz="1400" dirty="0" smtClean="0">
                <a:cs typeface="Symbol" charset="2"/>
              </a:rPr>
              <a:t>with m</a:t>
            </a:r>
            <a:r>
              <a:rPr lang="en-US" sz="1400" baseline="-25000" dirty="0" smtClean="0">
                <a:latin typeface="Symbol" charset="2"/>
                <a:cs typeface="Symbol" charset="2"/>
              </a:rPr>
              <a:t>c</a:t>
            </a:r>
            <a:r>
              <a:rPr lang="en-US" sz="1400" dirty="0" smtClean="0">
                <a:cs typeface="Symbol" charset="2"/>
              </a:rPr>
              <a:t>&lt;M</a:t>
            </a:r>
            <a:r>
              <a:rPr lang="en-US" sz="1400" i="1" baseline="-25000" dirty="0" smtClean="0">
                <a:cs typeface="Symbol" charset="2"/>
              </a:rPr>
              <a:t>A’</a:t>
            </a:r>
            <a:r>
              <a:rPr lang="en-US" sz="1400" dirty="0" smtClean="0">
                <a:cs typeface="Symbol" charset="2"/>
              </a:rPr>
              <a:t>/2</a:t>
            </a:r>
            <a:r>
              <a:rPr lang="en-US" sz="1400" dirty="0">
                <a:cs typeface="Symbol" charset="2"/>
              </a:rPr>
              <a:t> </a:t>
            </a:r>
            <a:r>
              <a:rPr lang="en-US" sz="1400" dirty="0" smtClean="0">
                <a:cs typeface="Symbol" charset="2"/>
              </a:rPr>
              <a:t>⇒</a:t>
            </a:r>
            <a:r>
              <a:rPr lang="en-US" sz="1400" dirty="0">
                <a:cs typeface="Symbol" charset="2"/>
              </a:rPr>
              <a:t> </a:t>
            </a:r>
            <a:r>
              <a:rPr lang="en-US" sz="1400" dirty="0" smtClean="0">
                <a:cs typeface="Symbol" charset="2"/>
              </a:rPr>
              <a:t>BR(A’</a:t>
            </a:r>
            <a:r>
              <a:rPr lang="en-US" sz="1400" dirty="0" smtClean="0">
                <a:cs typeface="Symbol" charset="2"/>
                <a:sym typeface="Wingdings"/>
              </a:rPr>
              <a:t>→</a:t>
            </a:r>
            <a:r>
              <a:rPr lang="en-US" sz="1400" dirty="0" err="1" smtClean="0">
                <a:cs typeface="Symbol" charset="2"/>
                <a:sym typeface="Wingdings"/>
              </a:rPr>
              <a:t>e</a:t>
            </a:r>
            <a:r>
              <a:rPr lang="en-US" sz="1400" baseline="30000" dirty="0" err="1">
                <a:cs typeface="Symbol" charset="2"/>
                <a:sym typeface="Wingdings"/>
              </a:rPr>
              <a:t>+</a:t>
            </a:r>
            <a:r>
              <a:rPr lang="en-US" sz="1400" dirty="0" err="1">
                <a:cs typeface="Symbol" charset="2"/>
                <a:sym typeface="Wingdings"/>
              </a:rPr>
              <a:t>e</a:t>
            </a:r>
            <a:r>
              <a:rPr lang="en-US" sz="1400" baseline="30000" dirty="0">
                <a:latin typeface="Symbol" charset="2"/>
                <a:cs typeface="Symbol" charset="2"/>
                <a:sym typeface="Wingdings"/>
              </a:rPr>
              <a:t>- </a:t>
            </a:r>
            <a:r>
              <a:rPr lang="en-US" sz="1400" dirty="0" smtClean="0">
                <a:cs typeface="Symbol" charset="2"/>
                <a:sym typeface="Wingdings"/>
              </a:rPr>
              <a:t>&lt;&lt;1</a:t>
            </a:r>
            <a:r>
              <a:rPr lang="en-US" sz="1400" dirty="0" smtClean="0">
                <a:cs typeface="Symbol" charset="2"/>
              </a:rPr>
              <a:t>)</a:t>
            </a:r>
          </a:p>
          <a:p>
            <a:pPr marL="685800" lvl="2" indent="0">
              <a:buNone/>
            </a:pPr>
            <a:r>
              <a:rPr lang="en-US" sz="1400" dirty="0" smtClean="0">
                <a:cs typeface="Symbol" charset="2"/>
              </a:rPr>
              <a:t>Dump and meson decay experiment results suppressed by </a:t>
            </a:r>
            <a:r>
              <a:rPr lang="en-US" sz="1400" dirty="0" smtClean="0">
                <a:latin typeface="Symbol" charset="2"/>
                <a:cs typeface="Symbol" charset="2"/>
              </a:rPr>
              <a:t>e</a:t>
            </a:r>
            <a:r>
              <a:rPr lang="en-US" sz="1400" baseline="30000" dirty="0" smtClean="0">
                <a:cs typeface="Symbol" charset="2"/>
              </a:rPr>
              <a:t>2</a:t>
            </a:r>
            <a:endParaRPr lang="en-US" sz="1400" dirty="0">
              <a:cs typeface="Symbol" charset="2"/>
            </a:endParaRPr>
          </a:p>
          <a:p>
            <a:pPr lvl="1"/>
            <a:r>
              <a:rPr lang="en-US" sz="1400" i="1" dirty="0" smtClean="0">
                <a:solidFill>
                  <a:srgbClr val="0000FF"/>
                </a:solidFill>
                <a:cs typeface="Symbol" charset="2"/>
              </a:rPr>
              <a:t>A’ 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can couple to quark with a coupling constant smaller </a:t>
            </a:r>
            <a:r>
              <a:rPr lang="en-US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lang="en-US" sz="1400" baseline="-25000" dirty="0" smtClean="0">
                <a:solidFill>
                  <a:srgbClr val="0000FF"/>
                </a:solidFill>
                <a:cs typeface="Symbol" charset="2"/>
              </a:rPr>
              <a:t>l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 or even 0</a:t>
            </a:r>
          </a:p>
          <a:p>
            <a:pPr marL="685800" lvl="2" indent="0">
              <a:buNone/>
            </a:pPr>
            <a:r>
              <a:rPr lang="en-US" sz="1400" dirty="0" smtClean="0">
                <a:cs typeface="Symbol" charset="2"/>
              </a:rPr>
              <a:t>Suppressed or no production at </a:t>
            </a:r>
            <a:r>
              <a:rPr lang="en-US" sz="1400" dirty="0" err="1" smtClean="0">
                <a:cs typeface="Symbol" charset="2"/>
              </a:rPr>
              <a:t>hadronic</a:t>
            </a:r>
            <a:r>
              <a:rPr lang="en-US" sz="1400" dirty="0" smtClean="0">
                <a:cs typeface="Symbol" charset="2"/>
              </a:rPr>
              <a:t> machines and in mesons</a:t>
            </a:r>
            <a:r>
              <a:rPr lang="en-US" sz="1400" dirty="0">
                <a:cs typeface="Symbol" charset="2"/>
              </a:rPr>
              <a:t> </a:t>
            </a:r>
            <a:r>
              <a:rPr lang="en-US" sz="1400" dirty="0" smtClean="0">
                <a:cs typeface="Symbol" charset="2"/>
              </a:rPr>
              <a:t>decays</a:t>
            </a:r>
          </a:p>
          <a:p>
            <a:r>
              <a:rPr lang="en-US" sz="2000" dirty="0" smtClean="0">
                <a:solidFill>
                  <a:srgbClr val="BE0204"/>
                </a:solidFill>
                <a:cs typeface="Symbol" charset="2"/>
              </a:rPr>
              <a:t>PADME aims at detecting </a:t>
            </a:r>
            <a:r>
              <a:rPr lang="en-US" sz="2000" i="1" dirty="0" smtClean="0">
                <a:solidFill>
                  <a:srgbClr val="BE0204"/>
                </a:solidFill>
                <a:cs typeface="Symbol" charset="2"/>
              </a:rPr>
              <a:t>A’ </a:t>
            </a:r>
            <a:r>
              <a:rPr lang="en-US" sz="2000" b="1" dirty="0" smtClean="0">
                <a:solidFill>
                  <a:srgbClr val="BE0204"/>
                </a:solidFill>
                <a:cs typeface="Symbol" charset="2"/>
              </a:rPr>
              <a:t>produced in </a:t>
            </a:r>
            <a:r>
              <a:rPr lang="en-US" sz="2000" b="1" dirty="0" err="1" smtClean="0">
                <a:solidFill>
                  <a:srgbClr val="BE0204"/>
                </a:solidFill>
                <a:cs typeface="Symbol" charset="2"/>
              </a:rPr>
              <a:t>e</a:t>
            </a:r>
            <a:r>
              <a:rPr lang="en-US" sz="2000" b="1" baseline="30000" dirty="0" err="1" smtClean="0">
                <a:solidFill>
                  <a:srgbClr val="BE0204"/>
                </a:solidFill>
                <a:cs typeface="Symbol" charset="2"/>
              </a:rPr>
              <a:t>+</a:t>
            </a:r>
            <a:r>
              <a:rPr lang="en-US" sz="2000" b="1" dirty="0" err="1" smtClean="0">
                <a:solidFill>
                  <a:srgbClr val="BE0204"/>
                </a:solidFill>
                <a:cs typeface="Symbol" charset="2"/>
              </a:rPr>
              <a:t>e</a:t>
            </a:r>
            <a:r>
              <a:rPr lang="en-US" sz="2000" b="1" baseline="30000" dirty="0" smtClean="0">
                <a:solidFill>
                  <a:srgbClr val="BE0204"/>
                </a:solidFill>
                <a:latin typeface="Symbol" charset="2"/>
                <a:cs typeface="Symbol" charset="2"/>
              </a:rPr>
              <a:t>-</a:t>
            </a:r>
            <a:r>
              <a:rPr lang="en-US" sz="2000" b="1" dirty="0" smtClean="0">
                <a:solidFill>
                  <a:srgbClr val="BE0204"/>
                </a:solidFill>
                <a:cs typeface="Symbol" charset="2"/>
              </a:rPr>
              <a:t> annihilation </a:t>
            </a:r>
            <a:r>
              <a:rPr lang="en-US" sz="2000" dirty="0">
                <a:solidFill>
                  <a:srgbClr val="BE0204"/>
                </a:solidFill>
                <a:cs typeface="Symbol" charset="2"/>
              </a:rPr>
              <a:t>and </a:t>
            </a:r>
            <a:r>
              <a:rPr lang="en-US" sz="2000" b="1" dirty="0">
                <a:solidFill>
                  <a:srgbClr val="BE0204"/>
                </a:solidFill>
                <a:cs typeface="Symbol" charset="2"/>
              </a:rPr>
              <a:t>decaying </a:t>
            </a:r>
            <a:r>
              <a:rPr lang="en-US" sz="2000" b="1" dirty="0" smtClean="0">
                <a:solidFill>
                  <a:srgbClr val="BE0204"/>
                </a:solidFill>
                <a:cs typeface="Symbol" charset="2"/>
              </a:rPr>
              <a:t>into any final state </a:t>
            </a:r>
            <a:r>
              <a:rPr lang="en-US" sz="2000" dirty="0" smtClean="0">
                <a:solidFill>
                  <a:srgbClr val="BE0204"/>
                </a:solidFill>
                <a:cs typeface="Symbol" charset="2"/>
              </a:rPr>
              <a:t>by searching for missing mass in </a:t>
            </a:r>
            <a:r>
              <a:rPr lang="en-US" sz="2000" dirty="0" err="1" smtClean="0">
                <a:solidFill>
                  <a:srgbClr val="BE0204"/>
                </a:solidFill>
                <a:cs typeface="Symbol" charset="2"/>
              </a:rPr>
              <a:t>e</a:t>
            </a:r>
            <a:r>
              <a:rPr lang="en-US" sz="2000" baseline="30000" dirty="0" err="1" smtClean="0">
                <a:solidFill>
                  <a:srgbClr val="BE0204"/>
                </a:solidFill>
                <a:cs typeface="Symbol" charset="2"/>
              </a:rPr>
              <a:t>+</a:t>
            </a:r>
            <a:r>
              <a:rPr lang="en-US" sz="2000" dirty="0" err="1" smtClean="0">
                <a:solidFill>
                  <a:srgbClr val="BE0204"/>
                </a:solidFill>
                <a:cs typeface="Symbol" charset="2"/>
              </a:rPr>
              <a:t>e</a:t>
            </a:r>
            <a:r>
              <a:rPr lang="en-US" sz="2000" baseline="30000" dirty="0" smtClean="0">
                <a:solidFill>
                  <a:srgbClr val="BE0204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 smtClean="0">
                <a:solidFill>
                  <a:srgbClr val="BE0204"/>
                </a:solidFill>
                <a:cs typeface="Symbol" charset="2"/>
              </a:rPr>
              <a:t>→</a:t>
            </a:r>
            <a:r>
              <a:rPr lang="en-US" sz="2000" dirty="0" err="1" smtClean="0">
                <a:solidFill>
                  <a:srgbClr val="BE0204"/>
                </a:solidFill>
                <a:latin typeface="Symbol" charset="2"/>
                <a:cs typeface="Symbol" charset="2"/>
              </a:rPr>
              <a:t>g</a:t>
            </a:r>
            <a:r>
              <a:rPr lang="en-US" sz="2000" i="1" dirty="0" err="1" smtClean="0">
                <a:solidFill>
                  <a:srgbClr val="BE0204"/>
                </a:solidFill>
                <a:latin typeface="Century Gothic"/>
                <a:cs typeface="Century Gothic"/>
              </a:rPr>
              <a:t>A</a:t>
            </a:r>
            <a:r>
              <a:rPr lang="en-US" sz="2000" i="1" dirty="0" smtClean="0">
                <a:solidFill>
                  <a:srgbClr val="BE0204"/>
                </a:solidFill>
                <a:latin typeface="Century Gothic"/>
                <a:cs typeface="Century Gothic"/>
              </a:rPr>
              <a:t>’</a:t>
            </a:r>
            <a:r>
              <a:rPr lang="en-US" sz="2000" dirty="0" smtClean="0">
                <a:solidFill>
                  <a:srgbClr val="BE0204"/>
                </a:solidFill>
                <a:latin typeface="Century Gothic"/>
                <a:cs typeface="Century Gothic"/>
              </a:rPr>
              <a:t>, </a:t>
            </a:r>
            <a:r>
              <a:rPr lang="en-US" sz="2000" i="1" dirty="0" err="1" smtClean="0">
                <a:solidFill>
                  <a:srgbClr val="BE0204"/>
                </a:solidFill>
                <a:cs typeface="Symbol" charset="2"/>
              </a:rPr>
              <a:t>A’</a:t>
            </a:r>
            <a:r>
              <a:rPr lang="en-US" sz="2000" dirty="0" err="1" smtClean="0">
                <a:solidFill>
                  <a:srgbClr val="BE0204"/>
                </a:solidFill>
                <a:cs typeface="Symbol" charset="2"/>
              </a:rPr>
              <a:t>→</a:t>
            </a:r>
            <a:r>
              <a:rPr lang="en-US" sz="2000" dirty="0" err="1" smtClean="0">
                <a:solidFill>
                  <a:srgbClr val="BE0204"/>
                </a:solidFill>
                <a:latin typeface="Symbol" charset="2"/>
                <a:cs typeface="Symbol" charset="2"/>
              </a:rPr>
              <a:t>cc</a:t>
            </a:r>
            <a:r>
              <a:rPr lang="en-US" sz="2000" dirty="0" smtClean="0">
                <a:solidFill>
                  <a:srgbClr val="BE0204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BE0204"/>
                </a:solidFill>
                <a:cs typeface="Symbol" charset="2"/>
              </a:rPr>
              <a:t>process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No assumption </a:t>
            </a:r>
            <a:r>
              <a:rPr lang="en-US" sz="1600" dirty="0" smtClean="0">
                <a:cs typeface="Symbol" charset="2"/>
              </a:rPr>
              <a:t>on the </a:t>
            </a:r>
            <a:r>
              <a:rPr lang="en-US" sz="1600" i="1" dirty="0" smtClean="0">
                <a:cs typeface="Symbol" charset="2"/>
              </a:rPr>
              <a:t>A’ </a:t>
            </a:r>
            <a:r>
              <a:rPr lang="en-US" sz="1600" dirty="0" smtClean="0">
                <a:cs typeface="Symbol" charset="2"/>
              </a:rPr>
              <a:t>decays products and coupling to quarks</a:t>
            </a:r>
          </a:p>
          <a:p>
            <a:pPr lvl="1"/>
            <a:r>
              <a:rPr lang="en-US" sz="1600" dirty="0" smtClean="0">
                <a:cs typeface="Symbol" charset="2"/>
              </a:rPr>
              <a:t>Only minimal assumption: </a:t>
            </a:r>
            <a:r>
              <a:rPr lang="en-US" sz="1600" i="1" dirty="0" smtClean="0">
                <a:solidFill>
                  <a:srgbClr val="0000FF"/>
                </a:solidFill>
                <a:cs typeface="Symbol" charset="2"/>
              </a:rPr>
              <a:t>A’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 couples to leptons</a:t>
            </a:r>
          </a:p>
          <a:p>
            <a:pPr lvl="1"/>
            <a:r>
              <a:rPr lang="en-US" sz="1600" dirty="0" smtClean="0">
                <a:cs typeface="Symbol" charset="2"/>
              </a:rPr>
              <a:t>PADME will limit the coupling of </a:t>
            </a:r>
            <a:r>
              <a:rPr lang="en-US" sz="1600" dirty="0" smtClean="0">
                <a:solidFill>
                  <a:srgbClr val="0000FF"/>
                </a:solidFill>
                <a:cs typeface="Symbol" charset="2"/>
              </a:rPr>
              <a:t>any new light particle </a:t>
            </a:r>
            <a:r>
              <a:rPr lang="en-US" sz="1600" dirty="0" smtClean="0">
                <a:cs typeface="Symbol" charset="2"/>
              </a:rPr>
              <a:t>produced in </a:t>
            </a:r>
            <a:r>
              <a:rPr lang="en-US" sz="1600" dirty="0" err="1" smtClean="0">
                <a:cs typeface="Symbol" charset="2"/>
              </a:rPr>
              <a:t>e</a:t>
            </a:r>
            <a:r>
              <a:rPr lang="en-US" sz="1600" baseline="30000" dirty="0" err="1" smtClean="0">
                <a:cs typeface="Symbol" charset="2"/>
              </a:rPr>
              <a:t>+</a:t>
            </a:r>
            <a:r>
              <a:rPr lang="en-US" sz="1600" dirty="0" err="1" smtClean="0">
                <a:cs typeface="Symbol" charset="2"/>
              </a:rPr>
              <a:t>e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cs typeface="Symbol" charset="2"/>
              </a:rPr>
              <a:t> collisions: scalars (</a:t>
            </a:r>
            <a:r>
              <a:rPr lang="en-US" sz="1600" i="1" dirty="0" err="1" smtClean="0">
                <a:cs typeface="Symbol" charset="2"/>
              </a:rPr>
              <a:t>H</a:t>
            </a:r>
            <a:r>
              <a:rPr lang="en-US" sz="1600" i="1" baseline="-25000" dirty="0" err="1" smtClean="0">
                <a:cs typeface="Symbol" charset="2"/>
              </a:rPr>
              <a:t>d</a:t>
            </a:r>
            <a:r>
              <a:rPr lang="en-US" sz="1600" dirty="0" smtClean="0">
                <a:cs typeface="Symbol" charset="2"/>
              </a:rPr>
              <a:t>), vectors (</a:t>
            </a:r>
            <a:r>
              <a:rPr lang="en-US" sz="1600" i="1" dirty="0" smtClean="0">
                <a:cs typeface="Symbol" charset="2"/>
              </a:rPr>
              <a:t>A’ </a:t>
            </a:r>
            <a:r>
              <a:rPr lang="en-US" sz="1600" dirty="0" smtClean="0">
                <a:cs typeface="Symbol" charset="2"/>
              </a:rPr>
              <a:t>and </a:t>
            </a:r>
            <a:r>
              <a:rPr lang="en-US" sz="1600" i="1" dirty="0" err="1" smtClean="0">
                <a:cs typeface="Symbol" charset="2"/>
              </a:rPr>
              <a:t>Z</a:t>
            </a:r>
            <a:r>
              <a:rPr lang="en-US" sz="1600" i="1" baseline="-25000" dirty="0" err="1" smtClean="0">
                <a:cs typeface="Symbol" charset="2"/>
              </a:rPr>
              <a:t>d</a:t>
            </a:r>
            <a:r>
              <a:rPr lang="en-US" sz="1600" dirty="0" smtClean="0">
                <a:cs typeface="Symbol" charset="2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3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Fotosensori</a:t>
            </a:r>
            <a:r>
              <a:rPr lang="en-GB" dirty="0" smtClean="0"/>
              <a:t> </a:t>
            </a:r>
            <a:r>
              <a:rPr lang="en-GB" dirty="0" err="1" smtClean="0"/>
              <a:t>calorimetro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5" y="995137"/>
            <a:ext cx="4013126" cy="515251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49171" y="1855790"/>
            <a:ext cx="5094830" cy="454855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200" dirty="0">
                <a:solidFill>
                  <a:schemeClr val="accent5"/>
                </a:solidFill>
                <a:latin typeface="+mn-lt"/>
                <a:cs typeface="+mn-cs"/>
              </a:rPr>
              <a:t>Chinese company, transferred entire </a:t>
            </a:r>
            <a:r>
              <a:rPr lang="en-US" sz="2200" dirty="0" err="1">
                <a:solidFill>
                  <a:schemeClr val="accent5"/>
                </a:solidFill>
                <a:latin typeface="+mn-lt"/>
                <a:cs typeface="+mn-cs"/>
              </a:rPr>
              <a:t>Photonis</a:t>
            </a:r>
            <a:r>
              <a:rPr lang="en-US" sz="2200" dirty="0">
                <a:solidFill>
                  <a:schemeClr val="accent5"/>
                </a:solidFill>
                <a:latin typeface="+mn-lt"/>
                <a:cs typeface="+mn-cs"/>
              </a:rPr>
              <a:t> production (equipment, patents, etc.) from France (</a:t>
            </a:r>
            <a:r>
              <a:rPr lang="en-US" sz="2200" dirty="0" err="1">
                <a:solidFill>
                  <a:schemeClr val="accent5"/>
                </a:solidFill>
                <a:latin typeface="+mn-lt"/>
                <a:cs typeface="+mn-cs"/>
              </a:rPr>
              <a:t>Brive</a:t>
            </a:r>
            <a:r>
              <a:rPr lang="en-US" sz="2200" dirty="0">
                <a:solidFill>
                  <a:schemeClr val="accent5"/>
                </a:solidFill>
                <a:latin typeface="+mn-lt"/>
                <a:cs typeface="+mn-cs"/>
              </a:rPr>
              <a:t>) to </a:t>
            </a:r>
            <a:r>
              <a:rPr lang="en-US" sz="2200" dirty="0" smtClean="0">
                <a:solidFill>
                  <a:schemeClr val="accent5"/>
                </a:solidFill>
                <a:latin typeface="+mn-lt"/>
                <a:cs typeface="+mn-cs"/>
              </a:rPr>
              <a:t>Hainan China</a:t>
            </a:r>
            <a:endParaRPr lang="en-US" sz="2200" dirty="0">
              <a:solidFill>
                <a:schemeClr val="accent5"/>
              </a:solidFill>
              <a:latin typeface="+mn-lt"/>
              <a:cs typeface="+mn-cs"/>
            </a:endParaRPr>
          </a:p>
          <a:p>
            <a:pPr>
              <a:buFont typeface="Wingdings" charset="2"/>
              <a:buChar char="§"/>
            </a:pPr>
            <a:r>
              <a:rPr lang="en-US" sz="2200" dirty="0">
                <a:solidFill>
                  <a:schemeClr val="accent5"/>
                </a:solidFill>
                <a:latin typeface="+mn-lt"/>
                <a:cs typeface="+mn-cs"/>
              </a:rPr>
              <a:t>http://</a:t>
            </a:r>
            <a:r>
              <a:rPr lang="en-US" sz="2200" dirty="0" err="1">
                <a:solidFill>
                  <a:schemeClr val="accent5"/>
                </a:solidFill>
                <a:latin typeface="+mn-lt"/>
                <a:cs typeface="+mn-cs"/>
              </a:rPr>
              <a:t>hzcphotonics.com</a:t>
            </a:r>
            <a:r>
              <a:rPr lang="en-US" sz="2200" dirty="0">
                <a:solidFill>
                  <a:schemeClr val="accent5"/>
                </a:solidFill>
                <a:latin typeface="+mn-lt"/>
                <a:cs typeface="+mn-cs"/>
              </a:rPr>
              <a:t>/</a:t>
            </a:r>
            <a:r>
              <a:rPr lang="en-US" sz="2200" dirty="0" err="1">
                <a:solidFill>
                  <a:schemeClr val="accent5"/>
                </a:solidFill>
                <a:latin typeface="+mn-lt"/>
                <a:cs typeface="+mn-cs"/>
              </a:rPr>
              <a:t>en_index.html</a:t>
            </a:r>
            <a:endParaRPr lang="en-US" sz="2200" dirty="0">
              <a:solidFill>
                <a:schemeClr val="accent5"/>
              </a:solidFill>
              <a:latin typeface="+mn-lt"/>
              <a:cs typeface="+mn-cs"/>
            </a:endParaRPr>
          </a:p>
          <a:p>
            <a:pPr>
              <a:buFont typeface="Wingdings" charset="2"/>
              <a:buChar char="§"/>
            </a:pPr>
            <a:r>
              <a:rPr lang="en-US" sz="2200" dirty="0">
                <a:solidFill>
                  <a:schemeClr val="accent5"/>
                </a:solidFill>
                <a:latin typeface="+mn-lt"/>
                <a:cs typeface="+mn-cs"/>
              </a:rPr>
              <a:t>Relevant PMT models: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accent5"/>
                </a:solidFill>
                <a:latin typeface="+mn-lt"/>
                <a:cs typeface="+mn-cs"/>
              </a:rPr>
              <a:t>XP1911, XP1912, XP2812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solidFill>
                  <a:schemeClr val="accent5"/>
                </a:solidFill>
                <a:latin typeface="+mn-lt"/>
                <a:cs typeface="+mn-cs"/>
              </a:rPr>
              <a:t>First preliminary (and confidential) offer for 600 pieces: </a:t>
            </a:r>
            <a:endParaRPr lang="en-US" sz="2200" dirty="0" smtClean="0">
              <a:solidFill>
                <a:schemeClr val="accent5"/>
              </a:solidFill>
              <a:latin typeface="+mn-lt"/>
              <a:cs typeface="+mn-cs"/>
            </a:endParaRPr>
          </a:p>
          <a:p>
            <a:pPr>
              <a:buFont typeface="Wingdings" charset="2"/>
              <a:buChar char="§"/>
            </a:pPr>
            <a:r>
              <a:rPr lang="en-US" sz="2600" dirty="0" smtClean="0">
                <a:solidFill>
                  <a:schemeClr val="accent5"/>
                </a:solidFill>
                <a:latin typeface="+mn-lt"/>
                <a:cs typeface="+mn-cs"/>
              </a:rPr>
              <a:t>From first price inquiry seems feasible to use PMTs at PADME without</a:t>
            </a:r>
            <a:endParaRPr lang="en-US" sz="2600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73" y="1048368"/>
            <a:ext cx="4610641" cy="7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6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Confronto</a:t>
            </a:r>
            <a:r>
              <a:rPr lang="en-US" dirty="0" smtClean="0"/>
              <a:t> </a:t>
            </a:r>
            <a:r>
              <a:rPr lang="en-US" dirty="0" err="1" smtClean="0"/>
              <a:t>costi</a:t>
            </a:r>
            <a:r>
              <a:rPr lang="en-US" dirty="0" smtClean="0"/>
              <a:t> APD vs. PMT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7" t="4820" r="2963" b="3244"/>
          <a:stretch/>
        </p:blipFill>
        <p:spPr>
          <a:xfrm>
            <a:off x="717567" y="1412649"/>
            <a:ext cx="7185207" cy="258763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5250"/>
              </p:ext>
            </p:extLst>
          </p:nvPr>
        </p:nvGraphicFramePr>
        <p:xfrm>
          <a:off x="7875321" y="1476149"/>
          <a:ext cx="1281379" cy="2472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379"/>
              </a:tblGrid>
              <a:tr h="315637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2x2cm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 PMT</a:t>
                      </a:r>
                      <a:endParaRPr lang="en-US" sz="1600" dirty="0"/>
                    </a:p>
                  </a:txBody>
                  <a:tcPr/>
                </a:tc>
              </a:tr>
              <a:tr h="31563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563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56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</a:tr>
              <a:tr h="31563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170 PMT’s</a:t>
                      </a:r>
                    </a:p>
                  </a:txBody>
                  <a:tcPr/>
                </a:tc>
              </a:tr>
              <a:tr h="3156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 Solo HV</a:t>
                      </a:r>
                      <a:endParaRPr lang="en-US" sz="1400" dirty="0"/>
                    </a:p>
                  </a:txBody>
                  <a:tcPr/>
                </a:tc>
              </a:tr>
              <a:tr h="31563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361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56" y="4179776"/>
            <a:ext cx="8951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800000"/>
                </a:solidFill>
              </a:rPr>
              <a:t>Cost increase for the PMT solution can be absorbed by the absence of front end and the lower cost of PMT, provided that HV supply stays below </a:t>
            </a:r>
            <a:r>
              <a:rPr lang="en-US" sz="2000" dirty="0">
                <a:solidFill>
                  <a:srgbClr val="800000"/>
                </a:solidFill>
              </a:rPr>
              <a:t>100</a:t>
            </a:r>
            <a:r>
              <a:rPr lang="en-US" sz="2000" dirty="0" smtClean="0">
                <a:solidFill>
                  <a:srgbClr val="800000"/>
                </a:solidFill>
              </a:rPr>
              <a:t>€/</a:t>
            </a:r>
            <a:r>
              <a:rPr lang="en-US" sz="2000" dirty="0" err="1" smtClean="0">
                <a:solidFill>
                  <a:srgbClr val="800000"/>
                </a:solidFill>
              </a:rPr>
              <a:t>ch.</a:t>
            </a:r>
            <a:endParaRPr lang="en-US" sz="2000" dirty="0" smtClean="0">
              <a:solidFill>
                <a:srgbClr val="80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800000"/>
                </a:solidFill>
              </a:rPr>
              <a:t>The PMT solution simplifies the system providing a better amplification </a:t>
            </a:r>
            <a:r>
              <a:rPr lang="en-US" sz="2000" dirty="0" err="1" smtClean="0">
                <a:solidFill>
                  <a:srgbClr val="800000"/>
                </a:solidFill>
              </a:rPr>
              <a:t>wrt</a:t>
            </a:r>
            <a:r>
              <a:rPr lang="en-US" sz="2000" dirty="0" smtClean="0">
                <a:solidFill>
                  <a:srgbClr val="800000"/>
                </a:solidFill>
              </a:rPr>
              <a:t> APD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800000"/>
                </a:solidFill>
              </a:rPr>
              <a:t>Cost of the APD front-end electronics seems underestimated in the TP of ~50%.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3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5539" y="6260514"/>
            <a:ext cx="1813317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CAEN 1742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Arktis</a:t>
            </a:r>
            <a:r>
              <a:rPr lang="en-US" sz="1400" dirty="0" smtClean="0"/>
              <a:t> </a:t>
            </a:r>
            <a:r>
              <a:rPr lang="en-US" sz="1400" dirty="0" err="1" smtClean="0"/>
              <a:t>Wavedream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271590" y="3904798"/>
            <a:ext cx="1670575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CAEN 1743</a:t>
            </a:r>
          </a:p>
          <a:p>
            <a:r>
              <a:rPr lang="en-US" sz="1400" dirty="0" err="1" smtClean="0"/>
              <a:t>Costo</a:t>
            </a:r>
            <a:r>
              <a:rPr lang="en-US" sz="1400" dirty="0" smtClean="0"/>
              <a:t>  </a:t>
            </a:r>
            <a:r>
              <a:rPr lang="en-US" sz="1400" dirty="0" err="1" smtClean="0"/>
              <a:t>almeno</a:t>
            </a:r>
            <a:r>
              <a:rPr lang="en-US" sz="1400" dirty="0" smtClean="0"/>
              <a:t> +50%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23605" y="2658134"/>
            <a:ext cx="1610395" cy="98488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Nessuna</a:t>
            </a:r>
            <a:r>
              <a:rPr lang="en-US" sz="1400" dirty="0" smtClean="0"/>
              <a:t> </a:t>
            </a:r>
            <a:r>
              <a:rPr lang="en-US" sz="1400" dirty="0" err="1" smtClean="0"/>
              <a:t>versione</a:t>
            </a:r>
            <a:r>
              <a:rPr lang="en-US" sz="1400" dirty="0" smtClean="0"/>
              <a:t> </a:t>
            </a:r>
            <a:r>
              <a:rPr lang="en-US" sz="1400" dirty="0" err="1" smtClean="0"/>
              <a:t>commerciale</a:t>
            </a:r>
            <a:endParaRPr lang="en-US" sz="1400" dirty="0" smtClean="0"/>
          </a:p>
          <a:p>
            <a:r>
              <a:rPr lang="en-US" sz="1000" dirty="0" smtClean="0"/>
              <a:t>Labrador 260 samples</a:t>
            </a:r>
          </a:p>
          <a:p>
            <a:r>
              <a:rPr lang="en-US" sz="1000" dirty="0" err="1" smtClean="0"/>
              <a:t>BufferedLABrador</a:t>
            </a:r>
            <a:r>
              <a:rPr lang="en-US" sz="1000" dirty="0" smtClean="0"/>
              <a:t> 1 </a:t>
            </a:r>
            <a:r>
              <a:rPr lang="en-US" sz="1000" dirty="0" err="1" smtClean="0"/>
              <a:t>ch</a:t>
            </a:r>
            <a:r>
              <a:rPr lang="en-US" sz="1000" dirty="0" smtClean="0"/>
              <a:t>/32k samples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495573" y="2221644"/>
            <a:ext cx="12747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Solo 256 samples </a:t>
            </a:r>
          </a:p>
          <a:p>
            <a:r>
              <a:rPr lang="en-US" sz="1200" dirty="0" err="1" smtClean="0"/>
              <a:t>alta</a:t>
            </a:r>
            <a:r>
              <a:rPr lang="en-US" sz="1200" dirty="0" smtClean="0"/>
              <a:t> f sampling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Abadi MT Condensed Extra Bold"/>
                <a:ea typeface="+mj-ea"/>
                <a:cs typeface="Abadi MT Condensed Extra Bold"/>
              </a:defRPr>
            </a:lvl1pPr>
          </a:lstStyle>
          <a:p>
            <a:r>
              <a:rPr lang="en-US" b="1" dirty="0" smtClean="0"/>
              <a:t>La saga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cristalli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80" y="1270634"/>
            <a:ext cx="3743960" cy="5574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26180" y="1278037"/>
            <a:ext cx="54178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La lettera da </a:t>
            </a:r>
            <a:r>
              <a:rPr lang="it-IT" dirty="0" err="1" smtClean="0">
                <a:solidFill>
                  <a:schemeClr val="accent5"/>
                </a:solidFill>
              </a:rPr>
              <a:t>Kurchatov</a:t>
            </a:r>
            <a:r>
              <a:rPr lang="it-IT" dirty="0" smtClean="0">
                <a:solidFill>
                  <a:schemeClr val="accent5"/>
                </a:solidFill>
              </a:rPr>
              <a:t> è arrivata!</a:t>
            </a:r>
          </a:p>
          <a:p>
            <a:pPr marL="34290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I prossimi passi:</a:t>
            </a:r>
          </a:p>
          <a:p>
            <a:pPr marL="800100" lvl="1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Preparare la scelta dei </a:t>
            </a:r>
            <a:r>
              <a:rPr lang="it-IT" dirty="0" err="1" smtClean="0">
                <a:solidFill>
                  <a:schemeClr val="accent5"/>
                </a:solidFill>
              </a:rPr>
              <a:t>cristall</a:t>
            </a:r>
            <a:r>
              <a:rPr lang="it-IT" dirty="0" smtClean="0">
                <a:solidFill>
                  <a:schemeClr val="accent5"/>
                </a:solidFill>
              </a:rPr>
              <a:t> al CERN</a:t>
            </a:r>
          </a:p>
          <a:p>
            <a:pPr marL="800100" lvl="1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Spedire i cristalli selezionati alla SILO a Scandicci per taglio e verniciatura</a:t>
            </a:r>
          </a:p>
          <a:p>
            <a:pPr marL="800100" lvl="1" indent="-285750">
              <a:buFont typeface="Wingdings" charset="2"/>
              <a:buChar char="§"/>
            </a:pPr>
            <a:endParaRPr lang="it-IT" dirty="0" smtClean="0">
              <a:solidFill>
                <a:schemeClr val="accent5"/>
              </a:solidFill>
            </a:endParaRPr>
          </a:p>
          <a:p>
            <a:pPr marL="342900" indent="-285750">
              <a:buFont typeface="Wingdings" charset="2"/>
              <a:buChar char="§"/>
            </a:pPr>
            <a:r>
              <a:rPr lang="it-IT" dirty="0" smtClean="0">
                <a:solidFill>
                  <a:schemeClr val="accent5"/>
                </a:solidFill>
              </a:rPr>
              <a:t>Stiamo ancora aspettando l’autorizzazione ufficiale a prendere i cristalli URGENTE!</a:t>
            </a:r>
          </a:p>
          <a:p>
            <a:pPr marL="742950" lvl="1" indent="-285750">
              <a:buFont typeface="Arial"/>
              <a:buChar char="•"/>
            </a:pPr>
            <a:endParaRPr lang="it-IT" sz="2000" dirty="0"/>
          </a:p>
        </p:txBody>
      </p:sp>
      <p:sp>
        <p:nvSpPr>
          <p:cNvPr id="11" name="Rectangle 10"/>
          <p:cNvSpPr/>
          <p:nvPr/>
        </p:nvSpPr>
        <p:spPr>
          <a:xfrm>
            <a:off x="169142" y="4554105"/>
            <a:ext cx="793006" cy="150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7842" y="4554105"/>
            <a:ext cx="2333237" cy="150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Increasing </a:t>
            </a:r>
            <a:r>
              <a:rPr lang="en-US" dirty="0" err="1" smtClean="0"/>
              <a:t>linac</a:t>
            </a:r>
            <a:r>
              <a:rPr lang="en-US" dirty="0" smtClean="0"/>
              <a:t> beam pulse length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712" y="1468792"/>
            <a:ext cx="8712105" cy="1396688"/>
          </a:xfrm>
        </p:spPr>
        <p:txBody>
          <a:bodyPr>
            <a:noAutofit/>
          </a:bodyPr>
          <a:lstStyle/>
          <a:p>
            <a:r>
              <a:rPr lang="en-US" sz="1600" dirty="0" smtClean="0"/>
              <a:t>Diluting the same number of positrons in a longer pulse is a plus from the point of view of pile-up</a:t>
            </a:r>
          </a:p>
          <a:p>
            <a:r>
              <a:rPr lang="en-US" sz="1600" dirty="0" smtClean="0"/>
              <a:t>Main limitation coming from the </a:t>
            </a:r>
            <a:r>
              <a:rPr lang="en-US" sz="1600" b="1" dirty="0" err="1" smtClean="0"/>
              <a:t>SL</a:t>
            </a:r>
            <a:r>
              <a:rPr lang="en-US" sz="1600" dirty="0" err="1" smtClean="0"/>
              <a:t>ac</a:t>
            </a:r>
            <a:r>
              <a:rPr lang="en-US" sz="1600" dirty="0" smtClean="0"/>
              <a:t> </a:t>
            </a:r>
            <a:r>
              <a:rPr lang="en-US" sz="1600" b="1" dirty="0" smtClean="0"/>
              <a:t>E</a:t>
            </a:r>
            <a:r>
              <a:rPr lang="en-US" sz="1600" dirty="0" smtClean="0"/>
              <a:t>nergy </a:t>
            </a:r>
            <a:r>
              <a:rPr lang="en-US" sz="1600" b="1" dirty="0" smtClean="0"/>
              <a:t>D</a:t>
            </a:r>
            <a:r>
              <a:rPr lang="en-US" sz="1600" dirty="0" smtClean="0"/>
              <a:t>oubling system (SLED) used to reach higher energy in our </a:t>
            </a:r>
            <a:r>
              <a:rPr lang="en-US" sz="1600" dirty="0" err="1" smtClean="0"/>
              <a:t>linac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C32D2E"/>
                </a:solidFill>
              </a:rPr>
              <a:t>Uncompressed RF field</a:t>
            </a:r>
            <a:r>
              <a:rPr lang="en-US" sz="1600" dirty="0" smtClean="0"/>
              <a:t> 4.5 </a:t>
            </a:r>
            <a:r>
              <a:rPr lang="en-US" sz="1600" dirty="0" err="1" smtClean="0">
                <a:latin typeface="Symbol" charset="2"/>
                <a:cs typeface="Symbol" charset="2"/>
              </a:rPr>
              <a:t>m</a:t>
            </a:r>
            <a:r>
              <a:rPr lang="en-US" sz="1600" dirty="0" err="1" smtClean="0"/>
              <a:t>s</a:t>
            </a:r>
            <a:r>
              <a:rPr lang="en-US" sz="1600" dirty="0" smtClean="0"/>
              <a:t> long, but with a 1/9 lower accelerating field</a:t>
            </a:r>
          </a:p>
          <a:p>
            <a:r>
              <a:rPr lang="en-US" sz="1600" dirty="0"/>
              <a:t>Going off the flat top impacts the energy spread</a:t>
            </a:r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10" y="3152120"/>
            <a:ext cx="2899746" cy="32889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1061387" y="6409569"/>
            <a:ext cx="345386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F.-J. Decker </a:t>
            </a:r>
            <a:r>
              <a:rPr lang="en-US" sz="1100" i="1" dirty="0" smtClean="0">
                <a:solidFill>
                  <a:schemeClr val="accent3"/>
                </a:solidFill>
              </a:rPr>
              <a:t>et al.</a:t>
            </a:r>
          </a:p>
          <a:p>
            <a:r>
              <a:rPr lang="en-US" sz="1100" dirty="0" smtClean="0">
                <a:solidFill>
                  <a:schemeClr val="accent3"/>
                </a:solidFill>
              </a:rPr>
              <a:t>SLAC-PUB-7214 (1996)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34079" y="3528943"/>
            <a:ext cx="1805185" cy="223335"/>
          </a:xfrm>
          <a:custGeom>
            <a:avLst/>
            <a:gdLst>
              <a:gd name="connsiteX0" fmla="*/ 0 w 1805185"/>
              <a:gd name="connsiteY0" fmla="*/ 251910 h 251910"/>
              <a:gd name="connsiteX1" fmla="*/ 0 w 1805185"/>
              <a:gd name="connsiteY1" fmla="*/ 0 h 251910"/>
              <a:gd name="connsiteX2" fmla="*/ 1805185 w 1805185"/>
              <a:gd name="connsiteY2" fmla="*/ 0 h 251910"/>
              <a:gd name="connsiteX3" fmla="*/ 1805185 w 1805185"/>
              <a:gd name="connsiteY3" fmla="*/ 230917 h 251910"/>
              <a:gd name="connsiteX0" fmla="*/ 0 w 1805185"/>
              <a:gd name="connsiteY0" fmla="*/ 236035 h 236035"/>
              <a:gd name="connsiteX1" fmla="*/ 0 w 1805185"/>
              <a:gd name="connsiteY1" fmla="*/ 0 h 236035"/>
              <a:gd name="connsiteX2" fmla="*/ 1805185 w 1805185"/>
              <a:gd name="connsiteY2" fmla="*/ 0 h 236035"/>
              <a:gd name="connsiteX3" fmla="*/ 1805185 w 1805185"/>
              <a:gd name="connsiteY3" fmla="*/ 230917 h 236035"/>
              <a:gd name="connsiteX0" fmla="*/ 0 w 1805185"/>
              <a:gd name="connsiteY0" fmla="*/ 236035 h 236035"/>
              <a:gd name="connsiteX1" fmla="*/ 0 w 1805185"/>
              <a:gd name="connsiteY1" fmla="*/ 12700 h 236035"/>
              <a:gd name="connsiteX2" fmla="*/ 1805185 w 1805185"/>
              <a:gd name="connsiteY2" fmla="*/ 0 h 236035"/>
              <a:gd name="connsiteX3" fmla="*/ 1805185 w 1805185"/>
              <a:gd name="connsiteY3" fmla="*/ 230917 h 236035"/>
              <a:gd name="connsiteX0" fmla="*/ 0 w 1805185"/>
              <a:gd name="connsiteY0" fmla="*/ 223335 h 223335"/>
              <a:gd name="connsiteX1" fmla="*/ 0 w 1805185"/>
              <a:gd name="connsiteY1" fmla="*/ 0 h 223335"/>
              <a:gd name="connsiteX2" fmla="*/ 1805185 w 1805185"/>
              <a:gd name="connsiteY2" fmla="*/ 0 h 223335"/>
              <a:gd name="connsiteX3" fmla="*/ 1805185 w 1805185"/>
              <a:gd name="connsiteY3" fmla="*/ 218217 h 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5185" h="223335">
                <a:moveTo>
                  <a:pt x="0" y="223335"/>
                </a:moveTo>
                <a:lnTo>
                  <a:pt x="0" y="0"/>
                </a:lnTo>
                <a:lnTo>
                  <a:pt x="1805185" y="0"/>
                </a:lnTo>
                <a:lnTo>
                  <a:pt x="1805185" y="218217"/>
                </a:lnTo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485" y="3174385"/>
            <a:ext cx="2960585" cy="2515504"/>
          </a:xfrm>
          <a:prstGeom prst="rect">
            <a:avLst/>
          </a:prstGeom>
        </p:spPr>
      </p:pic>
      <p:sp>
        <p:nvSpPr>
          <p:cNvPr id="14" name="Diamond 13"/>
          <p:cNvSpPr/>
          <p:nvPr/>
        </p:nvSpPr>
        <p:spPr>
          <a:xfrm>
            <a:off x="6075415" y="4555667"/>
            <a:ext cx="47625" cy="45719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6307190" y="4662348"/>
            <a:ext cx="47625" cy="45719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41857" y="5738543"/>
            <a:ext cx="551263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/>
              <a:t>New </a:t>
            </a:r>
            <a:r>
              <a:rPr lang="en-US" sz="1600" dirty="0" err="1" smtClean="0"/>
              <a:t>pulser</a:t>
            </a:r>
            <a:r>
              <a:rPr lang="en-US" sz="1600" dirty="0" smtClean="0"/>
              <a:t> capable of up to </a:t>
            </a:r>
            <a:r>
              <a:rPr lang="en-US" sz="1600" dirty="0" smtClean="0">
                <a:solidFill>
                  <a:srgbClr val="C32D2E"/>
                </a:solidFill>
              </a:rPr>
              <a:t>1 </a:t>
            </a:r>
            <a:r>
              <a:rPr lang="en-US" sz="1600" dirty="0" err="1" smtClean="0">
                <a:solidFill>
                  <a:srgbClr val="C32D2E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err="1" smtClean="0">
                <a:solidFill>
                  <a:srgbClr val="C32D2E"/>
                </a:solidFill>
              </a:rPr>
              <a:t>s</a:t>
            </a:r>
            <a:r>
              <a:rPr lang="en-US" sz="1600" dirty="0" smtClean="0">
                <a:solidFill>
                  <a:srgbClr val="C32D2E"/>
                </a:solidFill>
              </a:rPr>
              <a:t> </a:t>
            </a:r>
            <a:r>
              <a:rPr lang="en-US" sz="1600" dirty="0" smtClean="0"/>
              <a:t>pulses under consideration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C32D2E"/>
                </a:solidFill>
              </a:rPr>
              <a:t>500 ns </a:t>
            </a:r>
            <a:r>
              <a:rPr lang="en-US" sz="1600" dirty="0" smtClean="0"/>
              <a:t>pulses with 0.5% energy spread achieved at SLAC</a:t>
            </a:r>
            <a:endParaRPr lang="en-US" sz="1600" dirty="0"/>
          </a:p>
        </p:txBody>
      </p:sp>
      <p:pic>
        <p:nvPicPr>
          <p:cNvPr id="18" name="Picture 17" descr="odo40ns150mA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295" y="4896925"/>
            <a:ext cx="1275106" cy="583249"/>
          </a:xfrm>
          <a:prstGeom prst="rect">
            <a:avLst/>
          </a:prstGeom>
        </p:spPr>
      </p:pic>
      <p:pic>
        <p:nvPicPr>
          <p:cNvPr id="19" name="Picture 18" descr="odo10ns100mA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295" y="4118738"/>
            <a:ext cx="1275106" cy="58922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rogramma</a:t>
            </a:r>
            <a:r>
              <a:rPr lang="en-US" dirty="0" smtClean="0"/>
              <a:t> 2016 </a:t>
            </a:r>
            <a:r>
              <a:rPr lang="en-US" dirty="0" err="1" smtClean="0"/>
              <a:t>calorimetro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6202"/>
            <a:ext cx="9144000" cy="3164838"/>
          </a:xfrm>
        </p:spPr>
        <p:txBody>
          <a:bodyPr>
            <a:noAutofit/>
          </a:bodyPr>
          <a:lstStyle/>
          <a:p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Mar-Aprile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CERN: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selezione e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preparazione dei cristalli L3 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(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3 mesi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)</a:t>
            </a:r>
          </a:p>
          <a:p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Aprile + Luglio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test </a:t>
            </a:r>
            <a:r>
              <a:rPr lang="it-IT" sz="2200" dirty="0" err="1">
                <a:solidFill>
                  <a:schemeClr val="accent5"/>
                </a:solidFill>
                <a:latin typeface="+mn-lt"/>
                <a:cs typeface="+mn-cs"/>
              </a:rPr>
              <a:t>beam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a BTF per scelta dei </a:t>
            </a:r>
            <a:r>
              <a:rPr lang="it-IT" sz="2200" dirty="0" err="1" smtClean="0">
                <a:solidFill>
                  <a:schemeClr val="accent5"/>
                </a:solidFill>
                <a:latin typeface="+mn-lt"/>
                <a:cs typeface="+mn-cs"/>
              </a:rPr>
              <a:t>fotorivelatori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e finalizzazione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prototipi del target di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diamante</a:t>
            </a:r>
          </a:p>
          <a:p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Luglio: Richiesta di sblocco di tutti i fondi per taglio (656 pezzi)</a:t>
            </a:r>
          </a:p>
          <a:p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Luglio decisione finale sui </a:t>
            </a:r>
            <a:r>
              <a:rPr lang="it-IT" sz="2200" dirty="0" err="1" smtClean="0">
                <a:solidFill>
                  <a:schemeClr val="accent5"/>
                </a:solidFill>
                <a:latin typeface="+mn-lt"/>
                <a:cs typeface="+mn-cs"/>
              </a:rPr>
              <a:t>fotorivelatori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 (gara entro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l’anno)</a:t>
            </a:r>
          </a:p>
          <a:p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Autunno del 2016 inizio caratterizzazione cristalli e costruzione ECAL (656 cristalli + PMT)</a:t>
            </a:r>
          </a:p>
          <a:p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Autunno del 2016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costruzione della meccanica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di supporto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</a:t>
            </a:r>
            <a:r>
              <a:rPr lang="en-GB" dirty="0" err="1" smtClean="0"/>
              <a:t>dei</a:t>
            </a:r>
            <a:r>
              <a:rPr lang="en-GB" dirty="0" smtClean="0"/>
              <a:t> veto per </a:t>
            </a:r>
            <a:r>
              <a:rPr lang="en-GB" dirty="0" err="1" smtClean="0"/>
              <a:t>carichi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3" y="1180097"/>
            <a:ext cx="9042400" cy="3292634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Sofia ha espresso la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volontà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di costruire i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veti per particelle cariche</a:t>
            </a:r>
            <a:endParaRPr lang="it-IT" sz="2200" dirty="0">
              <a:solidFill>
                <a:schemeClr val="accent5"/>
              </a:solidFill>
              <a:latin typeface="+mn-lt"/>
              <a:cs typeface="+mn-cs"/>
            </a:endParaRPr>
          </a:p>
          <a:p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Il piano per il 2016 è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di preparare i prototipi del detector:</a:t>
            </a:r>
          </a:p>
          <a:p>
            <a:pPr lvl="1"/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200 barre con scasso e fibra scintillante lette con </a:t>
            </a:r>
            <a:r>
              <a:rPr lang="it-IT" sz="2200" dirty="0" err="1">
                <a:solidFill>
                  <a:schemeClr val="accent5"/>
                </a:solidFill>
                <a:latin typeface="+mn-lt"/>
                <a:cs typeface="+mn-cs"/>
              </a:rPr>
              <a:t>SiPM</a:t>
            </a:r>
            <a:endParaRPr lang="it-IT" sz="2200" dirty="0">
              <a:solidFill>
                <a:schemeClr val="accent5"/>
              </a:solidFill>
              <a:latin typeface="+mn-lt"/>
              <a:cs typeface="+mn-cs"/>
            </a:endParaRPr>
          </a:p>
          <a:p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Per quest’anno l’idea è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di non costruire l’elettronica ma solo i rivelatori:</a:t>
            </a:r>
          </a:p>
          <a:p>
            <a:pPr lvl="1"/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Comprare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800 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barre di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scintillatori </a:t>
            </a:r>
            <a:r>
              <a:rPr lang="it-IT" sz="2200" smtClean="0">
                <a:solidFill>
                  <a:schemeClr val="accent5"/>
                </a:solidFill>
                <a:latin typeface="+mn-lt"/>
                <a:cs typeface="+mn-cs"/>
              </a:rPr>
              <a:t>UNIPLAST Vladimir, Russia</a:t>
            </a:r>
            <a:endParaRPr lang="it-IT" sz="22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lvl="1"/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Vernice bianca diffondente a TiO</a:t>
            </a:r>
            <a:r>
              <a:rPr lang="it-IT" sz="2200" baseline="-25000" dirty="0">
                <a:solidFill>
                  <a:schemeClr val="accent5"/>
                </a:solidFill>
                <a:latin typeface="+mn-lt"/>
                <a:cs typeface="+mn-cs"/>
              </a:rPr>
              <a:t>2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 (</a:t>
            </a:r>
            <a:r>
              <a:rPr lang="it-IT" sz="2200" dirty="0" err="1">
                <a:solidFill>
                  <a:schemeClr val="accent5"/>
                </a:solidFill>
                <a:latin typeface="+mn-lt"/>
                <a:cs typeface="+mn-cs"/>
              </a:rPr>
              <a:t>Bicron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 o </a:t>
            </a:r>
            <a:r>
              <a:rPr lang="it-IT" sz="2200" dirty="0" err="1">
                <a:solidFill>
                  <a:schemeClr val="accent5"/>
                </a:solidFill>
                <a:latin typeface="+mn-lt"/>
                <a:cs typeface="+mn-cs"/>
              </a:rPr>
              <a:t>Eljen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)</a:t>
            </a:r>
          </a:p>
          <a:p>
            <a:pPr lvl="1"/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Colla ottica  (</a:t>
            </a:r>
            <a:r>
              <a:rPr lang="it-IT" sz="2200" dirty="0" err="1">
                <a:solidFill>
                  <a:schemeClr val="accent5"/>
                </a:solidFill>
                <a:latin typeface="+mn-lt"/>
                <a:cs typeface="+mn-cs"/>
              </a:rPr>
              <a:t>Bicron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 o </a:t>
            </a:r>
            <a:r>
              <a:rPr lang="it-IT" sz="2200" dirty="0" err="1">
                <a:solidFill>
                  <a:schemeClr val="accent5"/>
                </a:solidFill>
                <a:latin typeface="+mn-lt"/>
                <a:cs typeface="+mn-cs"/>
              </a:rPr>
              <a:t>Eljen</a:t>
            </a:r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)</a:t>
            </a:r>
          </a:p>
          <a:p>
            <a:pPr lvl="1"/>
            <a:r>
              <a:rPr lang="it-IT" sz="2200" dirty="0">
                <a:solidFill>
                  <a:schemeClr val="accent5"/>
                </a:solidFill>
                <a:latin typeface="+mn-lt"/>
                <a:cs typeface="+mn-cs"/>
              </a:rPr>
              <a:t>Prototipi della meccanica e </a:t>
            </a:r>
            <a:r>
              <a:rPr lang="it-IT" sz="2200" dirty="0" smtClean="0">
                <a:solidFill>
                  <a:schemeClr val="accent5"/>
                </a:solidFill>
                <a:latin typeface="+mn-lt"/>
                <a:cs typeface="+mn-cs"/>
              </a:rPr>
              <a:t>assemblaggio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Layout e </a:t>
            </a:r>
            <a:r>
              <a:rPr lang="en-US" dirty="0" err="1" smtClean="0"/>
              <a:t>dimensione</a:t>
            </a:r>
            <a:r>
              <a:rPr lang="en-US" dirty="0" smtClean="0"/>
              <a:t> </a:t>
            </a:r>
            <a:r>
              <a:rPr lang="en-US" dirty="0" err="1" smtClean="0"/>
              <a:t>calorimetro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8687" y="4427387"/>
            <a:ext cx="8801039" cy="1503769"/>
            <a:chOff x="258687" y="4409749"/>
            <a:chExt cx="8801039" cy="1503769"/>
          </a:xfrm>
        </p:grpSpPr>
        <p:sp>
          <p:nvSpPr>
            <p:cNvPr id="24" name="Rounded Rectangle 23"/>
            <p:cNvSpPr/>
            <p:nvPr/>
          </p:nvSpPr>
          <p:spPr>
            <a:xfrm>
              <a:off x="258687" y="4409749"/>
              <a:ext cx="8801039" cy="1503769"/>
            </a:xfrm>
            <a:prstGeom prst="roundRect">
              <a:avLst>
                <a:gd name="adj" fmla="val 9118"/>
              </a:avLst>
            </a:prstGeom>
            <a:solidFill>
              <a:srgbClr val="FFFFFF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5046" y="4420802"/>
              <a:ext cx="8688321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chemeClr val="accent5"/>
                  </a:solidFill>
                </a:rPr>
                <a:t>Grazie </a:t>
              </a:r>
              <a:r>
                <a:rPr lang="en-US" sz="1600" dirty="0" err="1">
                  <a:solidFill>
                    <a:schemeClr val="accent5"/>
                  </a:solidFill>
                </a:rPr>
                <a:t>alla</a:t>
              </a:r>
              <a:r>
                <a:rPr lang="en-US" sz="1600" dirty="0">
                  <a:solidFill>
                    <a:schemeClr val="accent5"/>
                  </a:solidFill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</a:rPr>
                <a:t>disponibilita</a:t>
              </a:r>
              <a:r>
                <a:rPr lang="en-US" sz="1600" dirty="0">
                  <a:solidFill>
                    <a:schemeClr val="accent5"/>
                  </a:solidFill>
                </a:rPr>
                <a:t>’ </a:t>
              </a:r>
              <a:r>
                <a:rPr lang="en-US" sz="1600" dirty="0" err="1">
                  <a:solidFill>
                    <a:schemeClr val="accent5"/>
                  </a:solidFill>
                </a:rPr>
                <a:t>dei</a:t>
              </a:r>
              <a:r>
                <a:rPr lang="en-US" sz="1600" dirty="0">
                  <a:solidFill>
                    <a:schemeClr val="accent5"/>
                  </a:solidFill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</a:rPr>
                <a:t>cristalli</a:t>
              </a:r>
              <a:r>
                <a:rPr lang="en-US" sz="1600" dirty="0">
                  <a:solidFill>
                    <a:schemeClr val="accent5"/>
                  </a:solidFill>
                </a:rPr>
                <a:t> di L3 </a:t>
              </a:r>
              <a:r>
                <a:rPr lang="en-US" sz="1600" dirty="0" err="1">
                  <a:solidFill>
                    <a:schemeClr val="accent5"/>
                  </a:solidFill>
                </a:rPr>
                <a:t>possiamo</a:t>
              </a:r>
              <a:r>
                <a:rPr lang="en-US" sz="1600" dirty="0">
                  <a:solidFill>
                    <a:schemeClr val="accent5"/>
                  </a:solidFill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</a:rPr>
                <a:t>valutare</a:t>
              </a:r>
              <a:r>
                <a:rPr lang="en-US" sz="1600" dirty="0">
                  <a:solidFill>
                    <a:schemeClr val="accent5"/>
                  </a:solidFill>
                </a:rPr>
                <a:t> la </a:t>
              </a:r>
              <a:r>
                <a:rPr lang="en-US" sz="1600" dirty="0" err="1">
                  <a:solidFill>
                    <a:schemeClr val="accent5"/>
                  </a:solidFill>
                </a:rPr>
                <a:t>miglior</a:t>
              </a:r>
              <a:r>
                <a:rPr lang="en-US" sz="1600" dirty="0">
                  <a:solidFill>
                    <a:schemeClr val="accent5"/>
                  </a:solidFill>
                </a:rPr>
                <a:t> </a:t>
              </a:r>
              <a:r>
                <a:rPr lang="en-US" sz="1600" dirty="0" err="1">
                  <a:solidFill>
                    <a:schemeClr val="accent5"/>
                  </a:solidFill>
                </a:rPr>
                <a:t>posizione</a:t>
              </a:r>
              <a:r>
                <a:rPr lang="en-US" sz="1600" dirty="0">
                  <a:solidFill>
                    <a:schemeClr val="accent5"/>
                  </a:solidFill>
                </a:rPr>
                <a:t> del </a:t>
              </a:r>
              <a:r>
                <a:rPr lang="en-US" sz="1600" dirty="0" err="1">
                  <a:solidFill>
                    <a:schemeClr val="accent5"/>
                  </a:solidFill>
                </a:rPr>
                <a:t>calorimetro</a:t>
              </a:r>
              <a:r>
                <a:rPr lang="en-US" sz="1600" dirty="0" smtClean="0">
                  <a:solidFill>
                    <a:schemeClr val="accent5"/>
                  </a:solidFill>
                </a:rPr>
                <a:t>:</a:t>
              </a:r>
              <a:endParaRPr lang="en-US" sz="1600" dirty="0">
                <a:solidFill>
                  <a:schemeClr val="accent5"/>
                </a:solidFill>
              </a:endParaRPr>
            </a:p>
            <a:p>
              <a:pPr marL="742950" lvl="1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400" dirty="0" err="1" smtClean="0">
                  <a:solidFill>
                    <a:srgbClr val="800000"/>
                  </a:solidFill>
                </a:rPr>
                <a:t>Considerazioni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sulla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risoluzione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angolare</a:t>
              </a:r>
              <a:r>
                <a:rPr lang="en-US" sz="1400" dirty="0">
                  <a:solidFill>
                    <a:srgbClr val="800000"/>
                  </a:solidFill>
                </a:rPr>
                <a:t>,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accettanza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dei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fondi</a:t>
              </a:r>
              <a:r>
                <a:rPr lang="en-US" sz="1400" dirty="0">
                  <a:solidFill>
                    <a:srgbClr val="800000"/>
                  </a:solidFill>
                </a:rPr>
                <a:t> e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dimensione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della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sala</a:t>
              </a:r>
              <a:r>
                <a:rPr lang="en-US" sz="1400" dirty="0" smtClean="0">
                  <a:solidFill>
                    <a:srgbClr val="800000"/>
                  </a:solidFill>
                </a:rPr>
                <a:t> BTF</a:t>
              </a:r>
            </a:p>
            <a:p>
              <a:pPr marL="742950" lvl="1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400" dirty="0" err="1" smtClean="0">
                  <a:solidFill>
                    <a:srgbClr val="800000"/>
                  </a:solidFill>
                </a:rPr>
                <a:t>Posizione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individuata</a:t>
              </a:r>
              <a:r>
                <a:rPr lang="en-US" sz="1400" dirty="0" smtClean="0">
                  <a:solidFill>
                    <a:srgbClr val="800000"/>
                  </a:solidFill>
                </a:rPr>
                <a:t> a 3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metri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decisione</a:t>
              </a:r>
              <a:r>
                <a:rPr lang="en-US" sz="1400" dirty="0" smtClean="0">
                  <a:solidFill>
                    <a:srgbClr val="800000"/>
                  </a:solidFill>
                </a:rPr>
                <a:t> finale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prevista</a:t>
              </a:r>
              <a:r>
                <a:rPr lang="en-US" sz="1400" dirty="0" smtClean="0">
                  <a:solidFill>
                    <a:srgbClr val="800000"/>
                  </a:solidFill>
                </a:rPr>
                <a:t> per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marzo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800000"/>
                  </a:solidFill>
                </a:rPr>
                <a:t>aprile</a:t>
              </a:r>
              <a:r>
                <a:rPr lang="en-US" sz="1400" dirty="0" smtClean="0">
                  <a:solidFill>
                    <a:srgbClr val="800000"/>
                  </a:solidFill>
                </a:rPr>
                <a:t> </a:t>
              </a:r>
            </a:p>
            <a:p>
              <a:pPr marL="285750" indent="-285750">
                <a:spcAft>
                  <a:spcPts val="600"/>
                </a:spcAft>
                <a:buFont typeface="Arial"/>
                <a:buChar char="•"/>
              </a:pPr>
              <a:r>
                <a:rPr lang="en-US" sz="1600" dirty="0" smtClean="0">
                  <a:solidFill>
                    <a:srgbClr val="800000"/>
                  </a:solidFill>
                </a:rPr>
                <a:t>La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disponibilita</a:t>
              </a:r>
              <a:r>
                <a:rPr lang="en-US" sz="1600" dirty="0" smtClean="0">
                  <a:solidFill>
                    <a:srgbClr val="800000"/>
                  </a:solidFill>
                </a:rPr>
                <a:t>’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dei</a:t>
              </a:r>
              <a:r>
                <a:rPr lang="en-US" sz="1600" dirty="0" smtClean="0">
                  <a:solidFill>
                    <a:srgbClr val="8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cristalli</a:t>
              </a:r>
              <a:r>
                <a:rPr lang="en-US" sz="1600" dirty="0" smtClean="0">
                  <a:solidFill>
                    <a:srgbClr val="800000"/>
                  </a:solidFill>
                </a:rPr>
                <a:t> e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i</a:t>
              </a:r>
              <a:r>
                <a:rPr lang="en-US" sz="1600" dirty="0" smtClean="0">
                  <a:solidFill>
                    <a:srgbClr val="8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risultati</a:t>
              </a:r>
              <a:r>
                <a:rPr lang="en-US" sz="1600" dirty="0" smtClean="0">
                  <a:solidFill>
                    <a:srgbClr val="800000"/>
                  </a:solidFill>
                </a:rPr>
                <a:t> del test beam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indicano</a:t>
              </a:r>
              <a:r>
                <a:rPr lang="en-US" sz="1600" dirty="0" smtClean="0">
                  <a:solidFill>
                    <a:srgbClr val="8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che</a:t>
              </a:r>
              <a:r>
                <a:rPr lang="en-US" sz="1600" dirty="0" smtClean="0">
                  <a:solidFill>
                    <a:srgbClr val="800000"/>
                  </a:solidFill>
                </a:rPr>
                <a:t> la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miglior</a:t>
              </a:r>
              <a:r>
                <a:rPr lang="en-US" sz="1600" dirty="0" smtClean="0">
                  <a:solidFill>
                    <a:srgbClr val="8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soluzione</a:t>
              </a:r>
              <a:r>
                <a:rPr lang="en-US" sz="1600" dirty="0" smtClean="0">
                  <a:solidFill>
                    <a:srgbClr val="8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sono</a:t>
              </a:r>
              <a:r>
                <a:rPr lang="en-US" sz="1600" dirty="0" smtClean="0">
                  <a:solidFill>
                    <a:srgbClr val="8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800000"/>
                  </a:solidFill>
                </a:rPr>
                <a:t>cristalli</a:t>
              </a:r>
              <a:r>
                <a:rPr lang="en-US" sz="1600" dirty="0" smtClean="0">
                  <a:solidFill>
                    <a:srgbClr val="800000"/>
                  </a:solidFill>
                </a:rPr>
                <a:t> 20x20mm</a:t>
              </a:r>
              <a:r>
                <a:rPr lang="en-US" sz="1600" baseline="30000" dirty="0" smtClean="0">
                  <a:solidFill>
                    <a:srgbClr val="800000"/>
                  </a:solidFill>
                </a:rPr>
                <a:t>2</a:t>
              </a:r>
              <a:r>
                <a:rPr lang="en-US" sz="1600" dirty="0" smtClean="0">
                  <a:solidFill>
                    <a:srgbClr val="800000"/>
                  </a:solidFill>
                </a:rPr>
                <a:t> </a:t>
              </a:r>
              <a:endParaRPr lang="en-US" sz="1600" baseline="30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6076975" y="2254250"/>
            <a:ext cx="108000" cy="108000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46491" y="2090402"/>
            <a:ext cx="418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164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305362" y="2794561"/>
            <a:ext cx="418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257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6914900" y="3367954"/>
            <a:ext cx="418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375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3" y="1206257"/>
            <a:ext cx="8492834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top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000" t="9716"/>
          <a:stretch/>
        </p:blipFill>
        <p:spPr>
          <a:xfrm>
            <a:off x="333063" y="1289011"/>
            <a:ext cx="8686800" cy="4457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8012" y="8907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9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6226" t="10141" r="18321" b="11080"/>
          <a:stretch/>
        </p:blipFill>
        <p:spPr>
          <a:xfrm>
            <a:off x="76168" y="1062784"/>
            <a:ext cx="4571802" cy="4994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in BTF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8785" y="1363150"/>
            <a:ext cx="4302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800000"/>
                </a:solidFill>
              </a:rPr>
              <a:t>Distanza</a:t>
            </a:r>
            <a:r>
              <a:rPr lang="en-US" sz="1600" b="1" dirty="0" smtClean="0">
                <a:solidFill>
                  <a:srgbClr val="800000"/>
                </a:solidFill>
              </a:rPr>
              <a:t> target-</a:t>
            </a:r>
            <a:r>
              <a:rPr lang="en-US" sz="1600" b="1" dirty="0" err="1" smtClean="0">
                <a:solidFill>
                  <a:srgbClr val="800000"/>
                </a:solidFill>
              </a:rPr>
              <a:t>calorimetro</a:t>
            </a:r>
            <a:r>
              <a:rPr lang="en-US" sz="1600" b="1" dirty="0" smtClean="0">
                <a:solidFill>
                  <a:srgbClr val="800000"/>
                </a:solidFill>
              </a:rPr>
              <a:t>  ≈3 m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800000"/>
                </a:solidFill>
              </a:rPr>
              <a:t>Consente</a:t>
            </a:r>
            <a:r>
              <a:rPr lang="en-US" sz="1600" dirty="0" smtClean="0">
                <a:solidFill>
                  <a:srgbClr val="800000"/>
                </a:solidFill>
              </a:rPr>
              <a:t> di </a:t>
            </a:r>
            <a:r>
              <a:rPr lang="en-US" sz="1600" dirty="0" err="1" smtClean="0">
                <a:solidFill>
                  <a:srgbClr val="800000"/>
                </a:solidFill>
              </a:rPr>
              <a:t>prevedere</a:t>
            </a:r>
            <a:r>
              <a:rPr lang="en-US" sz="1600" dirty="0" smtClean="0">
                <a:solidFill>
                  <a:srgbClr val="800000"/>
                </a:solidFill>
              </a:rPr>
              <a:t> un </a:t>
            </a:r>
            <a:r>
              <a:rPr lang="en-US" sz="1600" dirty="0" err="1" smtClean="0">
                <a:solidFill>
                  <a:srgbClr val="800000"/>
                </a:solidFill>
              </a:rPr>
              <a:t>ulteriore</a:t>
            </a:r>
            <a:r>
              <a:rPr lang="en-US" sz="1600" dirty="0" smtClean="0">
                <a:solidFill>
                  <a:srgbClr val="800000"/>
                </a:solidFill>
              </a:rPr>
              <a:t> </a:t>
            </a:r>
            <a:r>
              <a:rPr lang="en-US" sz="1600" dirty="0" err="1" smtClean="0">
                <a:solidFill>
                  <a:srgbClr val="800000"/>
                </a:solidFill>
              </a:rPr>
              <a:t>spazio</a:t>
            </a:r>
            <a:r>
              <a:rPr lang="en-US" sz="1600" dirty="0" smtClean="0">
                <a:solidFill>
                  <a:srgbClr val="800000"/>
                </a:solidFill>
              </a:rPr>
              <a:t> per </a:t>
            </a:r>
            <a:r>
              <a:rPr lang="en-US" sz="1600" dirty="0" err="1" smtClean="0">
                <a:solidFill>
                  <a:srgbClr val="800000"/>
                </a:solidFill>
              </a:rPr>
              <a:t>quadrupoli</a:t>
            </a:r>
            <a:r>
              <a:rPr lang="en-US" sz="1600" dirty="0" smtClean="0">
                <a:solidFill>
                  <a:srgbClr val="800000"/>
                </a:solidFill>
              </a:rPr>
              <a:t> FODO + </a:t>
            </a:r>
            <a:r>
              <a:rPr lang="en-US" sz="1600" dirty="0" err="1" smtClean="0">
                <a:solidFill>
                  <a:srgbClr val="800000"/>
                </a:solidFill>
              </a:rPr>
              <a:t>correttore</a:t>
            </a:r>
            <a:endParaRPr lang="en-US" sz="1600" dirty="0">
              <a:solidFill>
                <a:srgbClr val="8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45110" y="2263420"/>
            <a:ext cx="0" cy="118800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02/03/16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Raggi, PADME meeting March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18574</TotalTime>
  <Words>3802</Words>
  <Application>Microsoft Macintosh PowerPoint</Application>
  <PresentationFormat>On-screen Show (4:3)</PresentationFormat>
  <Paragraphs>579</Paragraphs>
  <Slides>40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Custom Design</vt:lpstr>
      <vt:lpstr>PADME: news 2016</vt:lpstr>
      <vt:lpstr>Stato attuale: decadimenti visibili e invisibili</vt:lpstr>
      <vt:lpstr>Stato dei rivelatori</vt:lpstr>
      <vt:lpstr>PowerPoint Presentation</vt:lpstr>
      <vt:lpstr>Programma 2016 calorimetro</vt:lpstr>
      <vt:lpstr>Status dei veto per carichi</vt:lpstr>
      <vt:lpstr>Layout e dimensione calorimetro</vt:lpstr>
      <vt:lpstr>Layout top view</vt:lpstr>
      <vt:lpstr>Layout in BTF</vt:lpstr>
      <vt:lpstr>BTF test beams 2016</vt:lpstr>
      <vt:lpstr>PowerPoint Presentation</vt:lpstr>
      <vt:lpstr>Seminari e conferenze</vt:lpstr>
      <vt:lpstr>Seminari e conferenze</vt:lpstr>
      <vt:lpstr>Progetto MAECI</vt:lpstr>
      <vt:lpstr>Progetto JRA HADTECH</vt:lpstr>
      <vt:lpstr>Progetto Prin 2015 LigthDAMS</vt:lpstr>
      <vt:lpstr>Fondi FAI e studenti DOE</vt:lpstr>
      <vt:lpstr>Prossime scadenze</vt:lpstr>
      <vt:lpstr>PowerPoint Presentation</vt:lpstr>
      <vt:lpstr>Richieste 2016</vt:lpstr>
      <vt:lpstr>Assegnazioni 2016</vt:lpstr>
      <vt:lpstr>Profilo finanziario 2016-2018</vt:lpstr>
      <vt:lpstr>Schedule</vt:lpstr>
      <vt:lpstr>Anagrafica PADME</vt:lpstr>
      <vt:lpstr>Stato delle milestones</vt:lpstr>
      <vt:lpstr>Tabella sub judice 2016</vt:lpstr>
      <vt:lpstr>Stato del TP</vt:lpstr>
      <vt:lpstr>P348 experiment</vt:lpstr>
      <vt:lpstr>PAMDE vs P348</vt:lpstr>
      <vt:lpstr>Dark higgs physics at PADME</vt:lpstr>
      <vt:lpstr>ALP physics at PADME</vt:lpstr>
      <vt:lpstr>Copertura degli item</vt:lpstr>
      <vt:lpstr>Conclusioni</vt:lpstr>
      <vt:lpstr>The simplest dark sector model</vt:lpstr>
      <vt:lpstr>A’ production and decays</vt:lpstr>
      <vt:lpstr>The PADME approach</vt:lpstr>
      <vt:lpstr>Fotosensori calorimetro</vt:lpstr>
      <vt:lpstr>Confronto costi APD vs. PMT</vt:lpstr>
      <vt:lpstr>PowerPoint Presentation</vt:lpstr>
      <vt:lpstr>Increasing linac beam pulse length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Valente</dc:creator>
  <cp:lastModifiedBy>Mauro Raggi</cp:lastModifiedBy>
  <cp:revision>526</cp:revision>
  <dcterms:created xsi:type="dcterms:W3CDTF">2015-06-27T06:15:09Z</dcterms:created>
  <dcterms:modified xsi:type="dcterms:W3CDTF">2016-03-02T14:57:12Z</dcterms:modified>
</cp:coreProperties>
</file>