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96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96D2E-FC33-CF4F-AD14-2D0377B793AE}" type="datetimeFigureOut">
              <a:rPr lang="en-US" smtClean="0"/>
              <a:t>02/03/16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BB14A-47C3-5345-9293-6CCD9A92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34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6E903-B661-2840-A8DD-4B7C6D8FC7CA}" type="datetimeFigureOut">
              <a:rPr lang="en-US" smtClean="0"/>
              <a:t>02/03/16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ED596-8545-8F45-A33E-33B020FF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50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5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9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4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1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9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1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0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4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1"/>
            </a:gs>
            <a:gs pos="89000">
              <a:schemeClr val="tx1">
                <a:lumMod val="50000"/>
                <a:lumOff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E6054-DE12-B941-805F-6CB92F1A23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" y="6353087"/>
            <a:ext cx="1839575" cy="507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5631" y="6224063"/>
            <a:ext cx="1042738" cy="6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Beam studies for PADME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P. Valente, B. </a:t>
            </a:r>
            <a:r>
              <a:rPr lang="en-US" dirty="0" err="1" smtClean="0"/>
              <a:t>Buonomo</a:t>
            </a:r>
            <a:r>
              <a:rPr lang="en-US" dirty="0" smtClean="0"/>
              <a:t>, C. Di </a:t>
            </a:r>
            <a:r>
              <a:rPr lang="en-US" dirty="0" err="1" smtClean="0"/>
              <a:t>Giulio</a:t>
            </a:r>
            <a:r>
              <a:rPr lang="en-US" dirty="0" smtClean="0"/>
              <a:t>, L. </a:t>
            </a:r>
            <a:r>
              <a:rPr lang="en-US" dirty="0" err="1" smtClean="0"/>
              <a:t>Foggetta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9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7857346" y="66961"/>
            <a:ext cx="1099833" cy="2919969"/>
          </a:xfrm>
          <a:custGeom>
            <a:avLst/>
            <a:gdLst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0 w 1099833"/>
              <a:gd name="connsiteY4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52373 w 1099833"/>
              <a:gd name="connsiteY4" fmla="*/ 78564 h 2919969"/>
              <a:gd name="connsiteX5" fmla="*/ 0 w 1099833"/>
              <a:gd name="connsiteY5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13093 w 1099833"/>
              <a:gd name="connsiteY4" fmla="*/ 65470 h 2919969"/>
              <a:gd name="connsiteX5" fmla="*/ 0 w 1099833"/>
              <a:gd name="connsiteY5" fmla="*/ 0 h 291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9833" h="2919969">
                <a:moveTo>
                  <a:pt x="0" y="0"/>
                </a:moveTo>
                <a:lnTo>
                  <a:pt x="1099833" y="615419"/>
                </a:lnTo>
                <a:cubicBezTo>
                  <a:pt x="1095469" y="1383602"/>
                  <a:pt x="1091104" y="2151786"/>
                  <a:pt x="1086740" y="2919969"/>
                </a:cubicBezTo>
                <a:lnTo>
                  <a:pt x="39280" y="2199797"/>
                </a:lnTo>
                <a:cubicBezTo>
                  <a:pt x="26187" y="1479625"/>
                  <a:pt x="26186" y="785642"/>
                  <a:pt x="13093" y="6547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215380" y="260172"/>
            <a:ext cx="1099833" cy="2919969"/>
          </a:xfrm>
          <a:custGeom>
            <a:avLst/>
            <a:gdLst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0 w 1099833"/>
              <a:gd name="connsiteY4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52373 w 1099833"/>
              <a:gd name="connsiteY4" fmla="*/ 78564 h 2919969"/>
              <a:gd name="connsiteX5" fmla="*/ 0 w 1099833"/>
              <a:gd name="connsiteY5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13093 w 1099833"/>
              <a:gd name="connsiteY4" fmla="*/ 65470 h 2919969"/>
              <a:gd name="connsiteX5" fmla="*/ 0 w 1099833"/>
              <a:gd name="connsiteY5" fmla="*/ 0 h 291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9833" h="2919969">
                <a:moveTo>
                  <a:pt x="0" y="0"/>
                </a:moveTo>
                <a:lnTo>
                  <a:pt x="1099833" y="615419"/>
                </a:lnTo>
                <a:cubicBezTo>
                  <a:pt x="1095469" y="1383602"/>
                  <a:pt x="1091104" y="2151786"/>
                  <a:pt x="1086740" y="2919969"/>
                </a:cubicBezTo>
                <a:lnTo>
                  <a:pt x="39280" y="2199797"/>
                </a:lnTo>
                <a:cubicBezTo>
                  <a:pt x="26187" y="1479625"/>
                  <a:pt x="26186" y="785642"/>
                  <a:pt x="13093" y="6547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87773" y="1501956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96266" y="168669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42593" y="1783837"/>
            <a:ext cx="393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x</a:t>
            </a:r>
            <a:r>
              <a:rPr lang="en-US" sz="900" baseline="-25000" dirty="0" smtClean="0"/>
              <a:t>1</a:t>
            </a:r>
            <a:r>
              <a:rPr lang="en-US" sz="900" dirty="0" smtClean="0"/>
              <a:t>,y</a:t>
            </a:r>
            <a:r>
              <a:rPr lang="en-US" sz="900" baseline="-25000" dirty="0" smtClean="0"/>
              <a:t>1</a:t>
            </a:r>
            <a:endParaRPr lang="en-US" sz="9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8043429" y="1643281"/>
            <a:ext cx="393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x</a:t>
            </a:r>
            <a:r>
              <a:rPr lang="en-US" sz="900" baseline="-25000" dirty="0"/>
              <a:t>2</a:t>
            </a:r>
            <a:r>
              <a:rPr lang="en-US" sz="900" dirty="0" smtClean="0"/>
              <a:t>,y</a:t>
            </a:r>
            <a:r>
              <a:rPr lang="en-US" sz="900" baseline="-25000" dirty="0" smtClean="0"/>
              <a:t>2</a:t>
            </a:r>
            <a:endParaRPr lang="en-US" sz="900" baseline="-25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98" y="1996527"/>
            <a:ext cx="3244054" cy="3199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1389" y="5003931"/>
            <a:ext cx="87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y</a:t>
            </a:r>
            <a:r>
              <a:rPr lang="en-US" dirty="0" smtClean="0"/>
              <a:t> (rad)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242593" y="1179670"/>
            <a:ext cx="720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d=23 cm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1512196" y="1017052"/>
            <a:ext cx="1379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x</a:t>
            </a:r>
            <a:r>
              <a:rPr lang="en-US" dirty="0" smtClean="0"/>
              <a:t> = (x</a:t>
            </a:r>
            <a:r>
              <a:rPr lang="en-US" baseline="-25000" dirty="0" smtClean="0"/>
              <a:t>2</a:t>
            </a:r>
            <a:r>
              <a:rPr lang="en-US" dirty="0" smtClean="0"/>
              <a:t>-x</a:t>
            </a:r>
            <a:r>
              <a:rPr lang="en-US" baseline="-25000" dirty="0" smtClean="0"/>
              <a:t>1</a:t>
            </a:r>
            <a:r>
              <a:rPr lang="en-US" dirty="0" smtClean="0"/>
              <a:t>)/d</a:t>
            </a:r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y</a:t>
            </a:r>
            <a:r>
              <a:rPr lang="en-US" dirty="0" smtClean="0"/>
              <a:t> = (y</a:t>
            </a:r>
            <a:r>
              <a:rPr lang="en-US" baseline="-25000" dirty="0" smtClean="0"/>
              <a:t>2</a:t>
            </a:r>
            <a:r>
              <a:rPr lang="en-US" dirty="0" smtClean="0"/>
              <a:t>-y</a:t>
            </a:r>
            <a:r>
              <a:rPr lang="en-US" baseline="-25000" dirty="0" smtClean="0"/>
              <a:t>1</a:t>
            </a:r>
            <a:r>
              <a:rPr lang="en-US" dirty="0" smtClean="0"/>
              <a:t>)/d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242593" y="1474802"/>
            <a:ext cx="632895" cy="211895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9" y="2014669"/>
            <a:ext cx="3070038" cy="30925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26106" y="5003931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(rad)</a:t>
            </a:r>
            <a:endParaRPr lang="en-US" baseline="-25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390717" y="1537956"/>
            <a:ext cx="1833056" cy="420828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angles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52" y="3303426"/>
            <a:ext cx="3454325" cy="319930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857346" y="66961"/>
            <a:ext cx="1099833" cy="2919969"/>
          </a:xfrm>
          <a:custGeom>
            <a:avLst/>
            <a:gdLst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0 w 1099833"/>
              <a:gd name="connsiteY4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52373 w 1099833"/>
              <a:gd name="connsiteY4" fmla="*/ 78564 h 2919969"/>
              <a:gd name="connsiteX5" fmla="*/ 0 w 1099833"/>
              <a:gd name="connsiteY5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13093 w 1099833"/>
              <a:gd name="connsiteY4" fmla="*/ 65470 h 2919969"/>
              <a:gd name="connsiteX5" fmla="*/ 0 w 1099833"/>
              <a:gd name="connsiteY5" fmla="*/ 0 h 291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9833" h="2919969">
                <a:moveTo>
                  <a:pt x="0" y="0"/>
                </a:moveTo>
                <a:lnTo>
                  <a:pt x="1099833" y="615419"/>
                </a:lnTo>
                <a:cubicBezTo>
                  <a:pt x="1095469" y="1383602"/>
                  <a:pt x="1091104" y="2151786"/>
                  <a:pt x="1086740" y="2919969"/>
                </a:cubicBezTo>
                <a:lnTo>
                  <a:pt x="39280" y="2199797"/>
                </a:lnTo>
                <a:cubicBezTo>
                  <a:pt x="26187" y="1479625"/>
                  <a:pt x="26186" y="785642"/>
                  <a:pt x="13093" y="6547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90717" y="1709997"/>
            <a:ext cx="2330599" cy="248787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390717" y="1537956"/>
            <a:ext cx="1833056" cy="420828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7215380" y="260172"/>
            <a:ext cx="1099833" cy="2919969"/>
          </a:xfrm>
          <a:custGeom>
            <a:avLst/>
            <a:gdLst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0 w 1099833"/>
              <a:gd name="connsiteY4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52373 w 1099833"/>
              <a:gd name="connsiteY4" fmla="*/ 78564 h 2919969"/>
              <a:gd name="connsiteX5" fmla="*/ 0 w 1099833"/>
              <a:gd name="connsiteY5" fmla="*/ 0 h 2919969"/>
              <a:gd name="connsiteX0" fmla="*/ 0 w 1099833"/>
              <a:gd name="connsiteY0" fmla="*/ 0 h 2919969"/>
              <a:gd name="connsiteX1" fmla="*/ 1099833 w 1099833"/>
              <a:gd name="connsiteY1" fmla="*/ 615419 h 2919969"/>
              <a:gd name="connsiteX2" fmla="*/ 1086740 w 1099833"/>
              <a:gd name="connsiteY2" fmla="*/ 2919969 h 2919969"/>
              <a:gd name="connsiteX3" fmla="*/ 39280 w 1099833"/>
              <a:gd name="connsiteY3" fmla="*/ 2199797 h 2919969"/>
              <a:gd name="connsiteX4" fmla="*/ 13093 w 1099833"/>
              <a:gd name="connsiteY4" fmla="*/ 65470 h 2919969"/>
              <a:gd name="connsiteX5" fmla="*/ 0 w 1099833"/>
              <a:gd name="connsiteY5" fmla="*/ 0 h 291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9833" h="2919969">
                <a:moveTo>
                  <a:pt x="0" y="0"/>
                </a:moveTo>
                <a:lnTo>
                  <a:pt x="1099833" y="615419"/>
                </a:lnTo>
                <a:cubicBezTo>
                  <a:pt x="1095469" y="1383602"/>
                  <a:pt x="1091104" y="2151786"/>
                  <a:pt x="1086740" y="2919969"/>
                </a:cubicBezTo>
                <a:lnTo>
                  <a:pt x="39280" y="2199797"/>
                </a:lnTo>
                <a:cubicBezTo>
                  <a:pt x="26187" y="1479625"/>
                  <a:pt x="26186" y="785642"/>
                  <a:pt x="13093" y="6547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85316" y="167399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187773" y="1501956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96266" y="168669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42341" y="1776622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19492" y="1407629"/>
            <a:ext cx="212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-36.6 </a:t>
            </a:r>
            <a:r>
              <a:rPr lang="en-US" sz="1400" dirty="0" err="1" smtClean="0"/>
              <a:t>mrad</a:t>
            </a:r>
            <a:r>
              <a:rPr lang="en-US" sz="1400" dirty="0" smtClean="0"/>
              <a:t> ≈ -2°</a:t>
            </a:r>
          </a:p>
          <a:p>
            <a:r>
              <a:rPr lang="en-US" sz="1400" dirty="0" smtClean="0"/>
              <a:t>average horizontal angle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45663" y="648459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-x</a:t>
            </a:r>
            <a:r>
              <a:rPr lang="en-US" baseline="-25000" dirty="0" smtClean="0"/>
              <a:t>center1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174442" y="4611904"/>
            <a:ext cx="70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x</a:t>
            </a:r>
            <a:r>
              <a:rPr lang="en-US" dirty="0" smtClean="0"/>
              <a:t>-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x0</a:t>
            </a:r>
            <a:endParaRPr lang="en-US" baseline="-25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27" y="7648"/>
            <a:ext cx="3374234" cy="319930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25919" y="3022289"/>
            <a:ext cx="8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(cm)</a:t>
            </a:r>
            <a:endParaRPr lang="en-US" baseline="-250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-29253" y="1290135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(rad)</a:t>
            </a:r>
            <a:endParaRPr lang="en-US" baseline="-25000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7242593" y="1474802"/>
            <a:ext cx="632895" cy="211895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032561" y="1598421"/>
            <a:ext cx="0" cy="515148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266934" y="3928068"/>
            <a:ext cx="42853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Symbol" charset="2"/>
                <a:cs typeface="Symbol" charset="2"/>
              </a:rPr>
              <a:t>q</a:t>
            </a:r>
            <a:r>
              <a:rPr lang="en-US" sz="1400" baseline="-25000" dirty="0" err="1" smtClean="0"/>
              <a:t>x</a:t>
            </a:r>
            <a:r>
              <a:rPr lang="en-US" sz="1400" dirty="0" smtClean="0"/>
              <a:t> – x correlation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ue to divergence</a:t>
            </a:r>
          </a:p>
          <a:p>
            <a:endParaRPr lang="en-US" sz="1400" dirty="0"/>
          </a:p>
          <a:p>
            <a:r>
              <a:rPr lang="en-US" sz="1400" dirty="0" smtClean="0"/>
              <a:t>5 </a:t>
            </a:r>
            <a:r>
              <a:rPr lang="en-US" sz="1400" dirty="0" err="1" smtClean="0"/>
              <a:t>mrad</a:t>
            </a:r>
            <a:r>
              <a:rPr lang="en-US" sz="1400" dirty="0" smtClean="0"/>
              <a:t>/cm</a:t>
            </a:r>
          </a:p>
          <a:p>
            <a:r>
              <a:rPr lang="en-US" sz="1400" dirty="0" err="1" smtClean="0"/>
              <a:t>D</a:t>
            </a:r>
            <a:r>
              <a:rPr lang="en-US" sz="1400" baseline="-25000" dirty="0" err="1" smtClean="0"/>
              <a:t>bend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= 2 m 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790349" y="5248275"/>
            <a:ext cx="1605917" cy="763853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790349" y="5689600"/>
            <a:ext cx="1605917" cy="322529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6390717" y="5726017"/>
            <a:ext cx="74866" cy="296878"/>
          </a:xfrm>
          <a:custGeom>
            <a:avLst/>
            <a:gdLst>
              <a:gd name="connsiteX0" fmla="*/ 62166 w 75517"/>
              <a:gd name="connsiteY0" fmla="*/ 284178 h 284178"/>
              <a:gd name="connsiteX1" fmla="*/ 71047 w 75517"/>
              <a:gd name="connsiteY1" fmla="*/ 124328 h 284178"/>
              <a:gd name="connsiteX2" fmla="*/ 0 w 75517"/>
              <a:gd name="connsiteY2" fmla="*/ 0 h 284178"/>
              <a:gd name="connsiteX0" fmla="*/ 84391 w 88414"/>
              <a:gd name="connsiteY0" fmla="*/ 284178 h 284178"/>
              <a:gd name="connsiteX1" fmla="*/ 71047 w 88414"/>
              <a:gd name="connsiteY1" fmla="*/ 124328 h 284178"/>
              <a:gd name="connsiteX2" fmla="*/ 0 w 88414"/>
              <a:gd name="connsiteY2" fmla="*/ 0 h 284178"/>
              <a:gd name="connsiteX0" fmla="*/ 84391 w 84391"/>
              <a:gd name="connsiteY0" fmla="*/ 284178 h 284178"/>
              <a:gd name="connsiteX1" fmla="*/ 71047 w 84391"/>
              <a:gd name="connsiteY1" fmla="*/ 124328 h 284178"/>
              <a:gd name="connsiteX2" fmla="*/ 0 w 84391"/>
              <a:gd name="connsiteY2" fmla="*/ 0 h 284178"/>
              <a:gd name="connsiteX0" fmla="*/ 74866 w 74866"/>
              <a:gd name="connsiteY0" fmla="*/ 296878 h 296878"/>
              <a:gd name="connsiteX1" fmla="*/ 61522 w 74866"/>
              <a:gd name="connsiteY1" fmla="*/ 137028 h 296878"/>
              <a:gd name="connsiteX2" fmla="*/ 0 w 74866"/>
              <a:gd name="connsiteY2" fmla="*/ 0 h 29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866" h="296878">
                <a:moveTo>
                  <a:pt x="74866" y="296878"/>
                </a:moveTo>
                <a:cubicBezTo>
                  <a:pt x="71787" y="231109"/>
                  <a:pt x="74000" y="186508"/>
                  <a:pt x="61522" y="137028"/>
                </a:cubicBezTo>
                <a:cubicBezTo>
                  <a:pt x="49044" y="87548"/>
                  <a:pt x="30343" y="38482"/>
                  <a:pt x="0" y="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652579" y="5849056"/>
            <a:ext cx="36194" cy="154789"/>
          </a:xfrm>
          <a:custGeom>
            <a:avLst/>
            <a:gdLst>
              <a:gd name="connsiteX0" fmla="*/ 62166 w 75517"/>
              <a:gd name="connsiteY0" fmla="*/ 284178 h 284178"/>
              <a:gd name="connsiteX1" fmla="*/ 71047 w 75517"/>
              <a:gd name="connsiteY1" fmla="*/ 124328 h 284178"/>
              <a:gd name="connsiteX2" fmla="*/ 0 w 75517"/>
              <a:gd name="connsiteY2" fmla="*/ 0 h 284178"/>
              <a:gd name="connsiteX0" fmla="*/ 84391 w 88414"/>
              <a:gd name="connsiteY0" fmla="*/ 284178 h 284178"/>
              <a:gd name="connsiteX1" fmla="*/ 71047 w 88414"/>
              <a:gd name="connsiteY1" fmla="*/ 124328 h 284178"/>
              <a:gd name="connsiteX2" fmla="*/ 0 w 88414"/>
              <a:gd name="connsiteY2" fmla="*/ 0 h 284178"/>
              <a:gd name="connsiteX0" fmla="*/ 84391 w 84391"/>
              <a:gd name="connsiteY0" fmla="*/ 284178 h 284178"/>
              <a:gd name="connsiteX1" fmla="*/ 71047 w 84391"/>
              <a:gd name="connsiteY1" fmla="*/ 124328 h 284178"/>
              <a:gd name="connsiteX2" fmla="*/ 0 w 84391"/>
              <a:gd name="connsiteY2" fmla="*/ 0 h 284178"/>
              <a:gd name="connsiteX0" fmla="*/ 74866 w 74866"/>
              <a:gd name="connsiteY0" fmla="*/ 296878 h 296878"/>
              <a:gd name="connsiteX1" fmla="*/ 61522 w 74866"/>
              <a:gd name="connsiteY1" fmla="*/ 137028 h 296878"/>
              <a:gd name="connsiteX2" fmla="*/ 0 w 74866"/>
              <a:gd name="connsiteY2" fmla="*/ 0 h 296878"/>
              <a:gd name="connsiteX0" fmla="*/ 59269 w 59269"/>
              <a:gd name="connsiteY0" fmla="*/ 309578 h 309578"/>
              <a:gd name="connsiteX1" fmla="*/ 45925 w 59269"/>
              <a:gd name="connsiteY1" fmla="*/ 149728 h 309578"/>
              <a:gd name="connsiteX2" fmla="*/ 0 w 59269"/>
              <a:gd name="connsiteY2" fmla="*/ 0 h 30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9" h="309578">
                <a:moveTo>
                  <a:pt x="59269" y="309578"/>
                </a:moveTo>
                <a:cubicBezTo>
                  <a:pt x="56190" y="243809"/>
                  <a:pt x="55803" y="201324"/>
                  <a:pt x="45925" y="149728"/>
                </a:cubicBezTo>
                <a:cubicBezTo>
                  <a:pt x="36047" y="98132"/>
                  <a:pt x="30343" y="38482"/>
                  <a:pt x="0" y="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442857" y="6012319"/>
            <a:ext cx="2816916" cy="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96266" y="4973105"/>
            <a:ext cx="0" cy="1195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96266" y="555879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x</a:t>
            </a:r>
            <a:r>
              <a:rPr lang="en-US" sz="1100" baseline="-25000" dirty="0" err="1" smtClean="0"/>
              <a:t>A</a:t>
            </a:r>
            <a:endParaRPr lang="en-US" sz="11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7396266" y="5117470"/>
            <a:ext cx="3129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x</a:t>
            </a:r>
            <a:r>
              <a:rPr lang="en-US" sz="1100" baseline="-25000" dirty="0" err="1"/>
              <a:t>B</a:t>
            </a:r>
            <a:endParaRPr lang="en-US" sz="1100" baseline="-25000" dirty="0"/>
          </a:p>
        </p:txBody>
      </p:sp>
      <p:sp>
        <p:nvSpPr>
          <p:cNvPr id="58" name="TextBox 57"/>
          <p:cNvSpPr txBox="1"/>
          <p:nvPr/>
        </p:nvSpPr>
        <p:spPr>
          <a:xfrm>
            <a:off x="6443029" y="5594980"/>
            <a:ext cx="3129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Symbol" charset="2"/>
                <a:cs typeface="Symbol" charset="2"/>
              </a:rPr>
              <a:t>q</a:t>
            </a:r>
            <a:r>
              <a:rPr lang="en-US" sz="1100" baseline="-25000" dirty="0" err="1" smtClean="0"/>
              <a:t>B</a:t>
            </a:r>
            <a:endParaRPr lang="en-US" sz="1100" baseline="-25000" dirty="0"/>
          </a:p>
        </p:txBody>
      </p:sp>
      <p:sp>
        <p:nvSpPr>
          <p:cNvPr id="60" name="TextBox 59"/>
          <p:cNvSpPr txBox="1"/>
          <p:nvPr/>
        </p:nvSpPr>
        <p:spPr>
          <a:xfrm>
            <a:off x="6669723" y="5770306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Symbol" charset="2"/>
                <a:cs typeface="Symbol" charset="2"/>
              </a:rPr>
              <a:t>q</a:t>
            </a:r>
            <a:r>
              <a:rPr lang="en-US" sz="1100" baseline="-25000" dirty="0" err="1"/>
              <a:t>A</a:t>
            </a:r>
            <a:endParaRPr lang="en-US" sz="1100" baseline="-25000" dirty="0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5790349" y="6663996"/>
            <a:ext cx="1605917" cy="1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6328918" y="6380233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D</a:t>
            </a:r>
            <a:r>
              <a:rPr lang="en-US" sz="1100" baseline="-25000" dirty="0" err="1" smtClean="0"/>
              <a:t>bend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6" y="3414181"/>
            <a:ext cx="3429714" cy="327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433"/>
          <a:stretch/>
        </p:blipFill>
        <p:spPr>
          <a:xfrm>
            <a:off x="475770" y="27216"/>
            <a:ext cx="3595610" cy="3309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5919" y="3085786"/>
            <a:ext cx="8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(cm)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9253" y="1290135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(rad)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104651" y="383922"/>
            <a:ext cx="2817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divergence correction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879462" y="6514471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(rad)</a:t>
            </a:r>
            <a:endParaRPr lang="en-US" baseline="-25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68" y="4230923"/>
            <a:ext cx="2573605" cy="5161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4922" y="4801530"/>
            <a:ext cx="1374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X</a:t>
            </a:r>
            <a:r>
              <a:rPr lang="en-US" sz="1200" i="1" baseline="-25000" dirty="0" smtClean="0"/>
              <a:t>0</a:t>
            </a:r>
            <a:r>
              <a:rPr lang="en-US" sz="1200" dirty="0" smtClean="0"/>
              <a:t>(Si) = 9.36 cm</a:t>
            </a:r>
          </a:p>
          <a:p>
            <a:r>
              <a:rPr lang="en-US" sz="1200" dirty="0" smtClean="0"/>
              <a:t>4×410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= 1.75%</a:t>
            </a:r>
          </a:p>
          <a:p>
            <a:r>
              <a:rPr lang="en-US" sz="1200" i="1" dirty="0">
                <a:latin typeface="Symbol" charset="2"/>
                <a:cs typeface="Symbol" charset="2"/>
              </a:rPr>
              <a:t>q</a:t>
            </a:r>
            <a:r>
              <a:rPr lang="en-US" sz="1200" i="1" baseline="-25000" dirty="0" smtClean="0"/>
              <a:t>0</a:t>
            </a:r>
            <a:r>
              <a:rPr lang="en-US" sz="1200" dirty="0" smtClean="0"/>
              <a:t> = 0.432/p(MeV)</a:t>
            </a:r>
          </a:p>
          <a:p>
            <a:endParaRPr lang="en-US" sz="1200" dirty="0"/>
          </a:p>
          <a:p>
            <a:r>
              <a:rPr lang="en-US" sz="1200" i="1" dirty="0" smtClean="0"/>
              <a:t>X</a:t>
            </a:r>
            <a:r>
              <a:rPr lang="en-US" sz="1200" i="1" baseline="-25000" dirty="0" smtClean="0"/>
              <a:t>0</a:t>
            </a:r>
            <a:r>
              <a:rPr lang="en-US" sz="1200" dirty="0" smtClean="0"/>
              <a:t>(Be) = 35.28 cm</a:t>
            </a:r>
          </a:p>
          <a:p>
            <a:r>
              <a:rPr lang="en-US" sz="1200" dirty="0" smtClean="0"/>
              <a:t>500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= 0.14%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854922" y="6062592"/>
            <a:ext cx="321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Totally dominated by multiple scattering</a:t>
            </a:r>
            <a:endParaRPr lang="en-US" sz="1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2556" b="2581"/>
          <a:stretch/>
        </p:blipFill>
        <p:spPr>
          <a:xfrm>
            <a:off x="4911595" y="1579797"/>
            <a:ext cx="2830864" cy="250823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353388" y="3032500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8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12" y="11984"/>
            <a:ext cx="3476731" cy="319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12" y="3525946"/>
            <a:ext cx="3488510" cy="3199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8533" y="3073563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(rad)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1445" y="1393534"/>
            <a:ext cx="87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y</a:t>
            </a:r>
            <a:r>
              <a:rPr lang="en-US" dirty="0" smtClean="0"/>
              <a:t> (rad)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1837220" y="6490171"/>
            <a:ext cx="8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(cm)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2048" y="4837352"/>
            <a:ext cx="8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 (cm)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324929" y="68424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450 MeV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49" y="3498471"/>
            <a:ext cx="3383718" cy="3199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220" y="6426674"/>
            <a:ext cx="8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(cm)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7403" y="4837352"/>
            <a:ext cx="8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 (cm)</a:t>
            </a:r>
            <a:endParaRPr lang="en-US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713" y="4512515"/>
            <a:ext cx="2160000" cy="20605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5917943" y="2933451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(rad)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24929" y="68424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197 MeV</a:t>
            </a:r>
            <a:endParaRPr lang="en-US" sz="3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46" y="4503443"/>
            <a:ext cx="2209184" cy="21851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6406" y="6481100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 smtClean="0"/>
              <a:t> (rad)</a:t>
            </a:r>
            <a:endParaRPr 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5063020" y="6485804"/>
            <a:ext cx="87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y</a:t>
            </a:r>
            <a:r>
              <a:rPr lang="en-US" dirty="0" smtClean="0"/>
              <a:t> (rad)</a:t>
            </a:r>
            <a:endParaRPr lang="en-US"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51" y="167016"/>
            <a:ext cx="3449689" cy="30544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88533" y="3073563"/>
            <a:ext cx="87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(rad)</a:t>
            </a:r>
            <a:endParaRPr lang="en-US" baseline="-250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01445" y="1393534"/>
            <a:ext cx="87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y</a:t>
            </a:r>
            <a:r>
              <a:rPr lang="en-US" dirty="0" smtClean="0"/>
              <a:t> (rad)</a:t>
            </a:r>
            <a:endParaRPr lang="en-US" baseline="-25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t="2556" b="2581"/>
          <a:stretch/>
        </p:blipFill>
        <p:spPr>
          <a:xfrm>
            <a:off x="4911595" y="1579797"/>
            <a:ext cx="2830864" cy="250823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229438" y="2073650"/>
            <a:ext cx="108000" cy="1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t="3950"/>
          <a:stretch/>
        </p:blipFill>
        <p:spPr>
          <a:xfrm>
            <a:off x="4737563" y="3428171"/>
            <a:ext cx="4206496" cy="2111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48" y="1242940"/>
            <a:ext cx="4269835" cy="425827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4"/>
          <a:srcRect t="48034" b="5319"/>
          <a:stretch/>
        </p:blipFill>
        <p:spPr>
          <a:xfrm>
            <a:off x="4651622" y="1346664"/>
            <a:ext cx="4317633" cy="21006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Electron/Positron LINAC mode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727700"/>
            <a:ext cx="8229600" cy="398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Impact of DAFNE running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7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06" y="9071"/>
            <a:ext cx="3474691" cy="351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088" y="0"/>
            <a:ext cx="3704769" cy="3546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18" y="3621965"/>
            <a:ext cx="3427479" cy="1669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05" y="3658249"/>
            <a:ext cx="3373619" cy="1586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25025" b="18903"/>
          <a:stretch/>
        </p:blipFill>
        <p:spPr>
          <a:xfrm>
            <a:off x="8469" y="5489679"/>
            <a:ext cx="9144000" cy="12781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88" y="872369"/>
            <a:ext cx="3734995" cy="351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335"/>
          <a:stretch/>
        </p:blipFill>
        <p:spPr>
          <a:xfrm>
            <a:off x="5285299" y="872369"/>
            <a:ext cx="3663469" cy="34018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824" y="4545083"/>
            <a:ext cx="2938107" cy="920762"/>
          </a:xfrm>
          <a:prstGeom prst="straightConnector1">
            <a:avLst/>
          </a:prstGeom>
          <a:ln w="127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84931" y="4689875"/>
            <a:ext cx="0" cy="1503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824" y="4915404"/>
            <a:ext cx="2927947" cy="501546"/>
          </a:xfrm>
          <a:prstGeom prst="straightConnector1">
            <a:avLst/>
          </a:prstGeom>
          <a:ln w="127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824" y="4179970"/>
            <a:ext cx="2927947" cy="1328420"/>
          </a:xfrm>
          <a:prstGeom prst="straightConnector1">
            <a:avLst/>
          </a:prstGeom>
          <a:ln w="127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34900" y="4700952"/>
            <a:ext cx="2956560" cy="506448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334900" y="4447658"/>
            <a:ext cx="2956560" cy="1341402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91460" y="4691780"/>
            <a:ext cx="0" cy="1503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34900" y="4585100"/>
            <a:ext cx="2956560" cy="892175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Focussing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in BTF (present)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979071"/>
            <a:ext cx="6870023" cy="50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in BTF (future)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936973"/>
            <a:ext cx="6870023" cy="49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TB2 slits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87" y="896316"/>
            <a:ext cx="4265744" cy="268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431" y="896316"/>
            <a:ext cx="4265744" cy="2670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87" y="3604280"/>
            <a:ext cx="4265744" cy="2637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431" y="3582634"/>
            <a:ext cx="4265744" cy="26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TB2 slits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87" y="933144"/>
            <a:ext cx="4265744" cy="2649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901700"/>
            <a:ext cx="4265744" cy="2677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87" y="3608034"/>
            <a:ext cx="4265744" cy="2680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3600" y="3847068"/>
            <a:ext cx="4368800" cy="238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In order to increase the positron multiplicity, given the LINAC primary </a:t>
            </a:r>
            <a:r>
              <a:rPr lang="en-US" b="1" dirty="0" smtClean="0"/>
              <a:t>energy</a:t>
            </a:r>
            <a:r>
              <a:rPr lang="en-US" dirty="0" smtClean="0"/>
              <a:t> and </a:t>
            </a:r>
            <a:r>
              <a:rPr lang="en-US" b="1" dirty="0" smtClean="0"/>
              <a:t>intensity</a:t>
            </a:r>
            <a:r>
              <a:rPr lang="en-US" dirty="0" smtClean="0"/>
              <a:t>, the horizontal slits upstream of the DHSTB01 momentum-selecting dipole should be opened</a:t>
            </a:r>
          </a:p>
          <a:p>
            <a:r>
              <a:rPr lang="en-US" dirty="0" smtClean="0"/>
              <a:t>This increases the </a:t>
            </a:r>
            <a:r>
              <a:rPr lang="en-US" b="1" dirty="0" smtClean="0"/>
              <a:t>momentum spread </a:t>
            </a:r>
            <a:r>
              <a:rPr lang="en-US" dirty="0" smtClean="0"/>
              <a:t>and thus the horizontal spot size downstream of the DHSTB02 dipole, due to the dispersion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2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16 </a:t>
            </a:r>
            <a:r>
              <a:rPr lang="en-US" dirty="0" err="1" smtClean="0"/>
              <a:t>febbraio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LINAC 700 MeV, 40 ns</a:t>
            </a:r>
          </a:p>
          <a:p>
            <a:pPr marL="0" indent="0">
              <a:buNone/>
            </a:pPr>
            <a:r>
              <a:rPr lang="en-US" dirty="0" smtClean="0"/>
              <a:t>Linea BTF, </a:t>
            </a:r>
            <a:r>
              <a:rPr lang="en-US" dirty="0" err="1" smtClean="0"/>
              <a:t>elettroni</a:t>
            </a:r>
            <a:r>
              <a:rPr lang="en-US" dirty="0" smtClean="0"/>
              <a:t>, 600 MeV</a:t>
            </a:r>
          </a:p>
          <a:p>
            <a:pPr marL="0" indent="0">
              <a:buNone/>
            </a:pPr>
            <a:r>
              <a:rPr lang="en-US" dirty="0" smtClean="0"/>
              <a:t>N=4000-4500</a:t>
            </a:r>
          </a:p>
          <a:p>
            <a:pPr marL="0" indent="0">
              <a:buNone/>
            </a:pPr>
            <a:r>
              <a:rPr lang="en-US" dirty="0" smtClean="0"/>
              <a:t>TB2=25.5/26.0</a:t>
            </a:r>
          </a:p>
          <a:p>
            <a:pPr marL="0" indent="0">
              <a:buNone/>
            </a:pPr>
            <a:r>
              <a:rPr lang="en-US" dirty="0" smtClean="0"/>
              <a:t>TB4=22.0/19.0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9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134126" y="1072105"/>
            <a:ext cx="4877946" cy="4614293"/>
            <a:chOff x="2002198" y="1359"/>
            <a:chExt cx="7141802" cy="67557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413473" y="590084"/>
              <a:ext cx="3744000" cy="25665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606" y="54628"/>
              <a:ext cx="4537394" cy="41592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3255" y="4231543"/>
              <a:ext cx="3635996" cy="252560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311372" y="4337280"/>
            <a:ext cx="1362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scale</a:t>
            </a:r>
          </a:p>
          <a:p>
            <a:r>
              <a:rPr lang="en-US" dirty="0" smtClean="0"/>
              <a:t>1.4×1.4 cm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55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pitch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Timepix</a:t>
            </a:r>
            <a:r>
              <a:rPr lang="en-US" dirty="0" smtClean="0"/>
              <a:t> imaging detector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5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128615" y="1074853"/>
            <a:ext cx="4886197" cy="4647503"/>
            <a:chOff x="2717776" y="394350"/>
            <a:chExt cx="5912299" cy="56234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6365" y="425607"/>
              <a:ext cx="3723710" cy="347742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2353" y="3992534"/>
              <a:ext cx="2915999" cy="20252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264095" y="848031"/>
              <a:ext cx="3060049" cy="215268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128614" y="4174360"/>
            <a:ext cx="128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scale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9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099" y="157382"/>
            <a:ext cx="3554891" cy="3527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44" y="183302"/>
            <a:ext cx="3498914" cy="3617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6269" y="36681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69092" y="36681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9509" y="4281954"/>
            <a:ext cx="252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40*0.055=+/-1.1 mm flat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=0.850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06535" y="4283988"/>
            <a:ext cx="1534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+/-0.7 mm flat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=0.720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5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tests in single particle mode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135" y="1490840"/>
            <a:ext cx="2143773" cy="2185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309" y="1490840"/>
            <a:ext cx="2055591" cy="21851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774" y="4384246"/>
            <a:ext cx="4765643" cy="23372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0833" y="2223254"/>
            <a:ext cx="3333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collaboration with </a:t>
            </a:r>
            <a:r>
              <a:rPr lang="en-US" sz="2000" b="1" dirty="0" smtClean="0"/>
              <a:t>INSULAB</a:t>
            </a:r>
          </a:p>
          <a:p>
            <a:r>
              <a:rPr lang="en-US" sz="2000" dirty="0" smtClean="0"/>
              <a:t>M. </a:t>
            </a:r>
            <a:r>
              <a:rPr lang="en-US" sz="2000" dirty="0" err="1" smtClean="0"/>
              <a:t>Prest</a:t>
            </a:r>
            <a:r>
              <a:rPr lang="en-US" sz="2000" dirty="0" smtClean="0"/>
              <a:t>, A. Berra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066163" y="3845766"/>
            <a:ext cx="562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“AGILE” type Silicon micro-strip detectors </a:t>
            </a:r>
          </a:p>
          <a:p>
            <a:r>
              <a:rPr lang="en-US" sz="1400" dirty="0" smtClean="0"/>
              <a:t>Single sided, 9.5×9.5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area, 4×410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thickness, 242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readout pitch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area silicon micro-strip tracker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E6054-DE12-B941-805F-6CB92F1A23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425</Words>
  <Application>Microsoft Macintosh PowerPoint</Application>
  <PresentationFormat>On-screen Show (4:3)</PresentationFormat>
  <Paragraphs>100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Beam studies for PADME</vt:lpstr>
      <vt:lpstr>Effect of TB2 slits</vt:lpstr>
      <vt:lpstr>Effect of TB2 slits</vt:lpstr>
      <vt:lpstr>Test 16 febbraio 2016</vt:lpstr>
      <vt:lpstr>Timepix imaging detector</vt:lpstr>
      <vt:lpstr>PowerPoint Presentation</vt:lpstr>
      <vt:lpstr>PowerPoint Presentation</vt:lpstr>
      <vt:lpstr>More tests in single particle mode</vt:lpstr>
      <vt:lpstr>Wide area silicon micro-strip tracker</vt:lpstr>
      <vt:lpstr>Track angles</vt:lpstr>
      <vt:lpstr>PowerPoint Presentation</vt:lpstr>
      <vt:lpstr>PowerPoint Presentation</vt:lpstr>
      <vt:lpstr>PowerPoint Presentation</vt:lpstr>
      <vt:lpstr>PowerPoint Presentation</vt:lpstr>
      <vt:lpstr>Electron/Positron LINAC mode</vt:lpstr>
      <vt:lpstr>PowerPoint Presentation</vt:lpstr>
      <vt:lpstr>Focussing</vt:lpstr>
      <vt:lpstr>PADME in BTF (present)</vt:lpstr>
      <vt:lpstr>PADME in BTF (future)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for PADME</dc:title>
  <dc:creator>Paolo Valente</dc:creator>
  <cp:lastModifiedBy>Paolo Valente</cp:lastModifiedBy>
  <cp:revision>11</cp:revision>
  <dcterms:created xsi:type="dcterms:W3CDTF">2016-02-15T23:19:23Z</dcterms:created>
  <dcterms:modified xsi:type="dcterms:W3CDTF">2016-03-02T19:48:21Z</dcterms:modified>
</cp:coreProperties>
</file>