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9" d="100"/>
          <a:sy n="79" d="100"/>
        </p:scale>
        <p:origin x="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37714-ECEA-4113-A090-903FFC566E9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B8014-07F6-4E8B-9B39-1FFA1FE7043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6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8014-07F6-4E8B-9B39-1FFA1FE704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4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>
            <a:grpSpLocks noChangeAspect="1"/>
          </p:cNvGrpSpPr>
          <p:nvPr/>
        </p:nvGrpSpPr>
        <p:grpSpPr>
          <a:xfrm>
            <a:off x="1289273" y="620688"/>
            <a:ext cx="9511249" cy="5976664"/>
            <a:chOff x="755576" y="548680"/>
            <a:chExt cx="7272808" cy="6093434"/>
          </a:xfrm>
        </p:grpSpPr>
        <p:pic>
          <p:nvPicPr>
            <p:cNvPr id="28674" name="Picture 2" descr="http://www.wallpaperfo.com/thumbnails/detail/20120501/star%20wars%20lego%20computers%20photography%20google%20saber%20laughing%20lightsaber%20dark%20vador%202103x1299%20wallp_www.wallpaperfo.com_25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19" t="15263" r="17629" b="5876"/>
            <a:stretch>
              <a:fillRect/>
            </a:stretch>
          </p:blipFill>
          <p:spPr bwMode="auto">
            <a:xfrm>
              <a:off x="755576" y="548680"/>
              <a:ext cx="7272808" cy="6093434"/>
            </a:xfrm>
            <a:prstGeom prst="rect">
              <a:avLst/>
            </a:prstGeom>
            <a:noFill/>
          </p:spPr>
        </p:pic>
        <p:sp>
          <p:nvSpPr>
            <p:cNvPr id="8" name="Rettangolo 7"/>
            <p:cNvSpPr/>
            <p:nvPr userDrawn="1"/>
          </p:nvSpPr>
          <p:spPr>
            <a:xfrm>
              <a:off x="755576" y="548680"/>
              <a:ext cx="2016224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58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45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22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28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90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23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81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41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15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08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39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934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27648" y="6356351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648395" y="6354010"/>
            <a:ext cx="1934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55424" y="0"/>
            <a:ext cx="1436576" cy="1077432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360683" cy="99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29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20000"/>
              <a:lumOff val="80000"/>
              <a:alpha val="72000"/>
            </a:schemeClr>
          </a:solidFill>
        </p:spPr>
        <p:txBody>
          <a:bodyPr/>
          <a:lstStyle/>
          <a:p>
            <a:r>
              <a:rPr lang="en-US" b="1" dirty="0" smtClean="0"/>
              <a:t>Diamond Target Simulation</a:t>
            </a:r>
            <a:endParaRPr lang="en-US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02306"/>
            <a:ext cx="9144000" cy="1655762"/>
          </a:xfrm>
          <a:solidFill>
            <a:schemeClr val="accent3">
              <a:lumMod val="20000"/>
              <a:lumOff val="80000"/>
              <a:alpha val="61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sz="3600" b="1" dirty="0" smtClean="0">
                <a:solidFill>
                  <a:schemeClr val="tx1"/>
                </a:solidFill>
              </a:rPr>
              <a:t>Emanuele Leonardi</a:t>
            </a:r>
          </a:p>
          <a:p>
            <a:endParaRPr lang="it-IT" sz="3200" dirty="0" smtClean="0">
              <a:solidFill>
                <a:schemeClr val="tx1"/>
              </a:solidFill>
            </a:endParaRPr>
          </a:p>
          <a:p>
            <a:r>
              <a:rPr lang="it-IT" sz="2800" dirty="0" smtClean="0">
                <a:solidFill>
                  <a:schemeClr val="tx1"/>
                </a:solidFill>
              </a:rPr>
              <a:t>PADME General Meeting -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smtClean="0">
                <a:solidFill>
                  <a:schemeClr val="tx1"/>
                </a:solidFill>
              </a:rPr>
              <a:t>LNF 1-2 March 2016</a:t>
            </a:r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07972" y="91852"/>
            <a:ext cx="5940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err="1" smtClean="0"/>
              <a:t>Materials</a:t>
            </a:r>
            <a:endParaRPr lang="it-IT" sz="3200" b="1" dirty="0" smtClean="0"/>
          </a:p>
          <a:p>
            <a:endParaRPr lang="it-IT" sz="1000" dirty="0" smtClean="0"/>
          </a:p>
          <a:p>
            <a:r>
              <a:rPr lang="it-IT" sz="2400" dirty="0" smtClean="0"/>
              <a:t>Diamond = Carbon </a:t>
            </a:r>
            <a:r>
              <a:rPr lang="it-IT" sz="2400" dirty="0" err="1" smtClean="0"/>
              <a:t>at</a:t>
            </a:r>
            <a:r>
              <a:rPr lang="it-IT" sz="2400" dirty="0" smtClean="0"/>
              <a:t> a </a:t>
            </a:r>
            <a:r>
              <a:rPr lang="it-IT" sz="2400" dirty="0" err="1" smtClean="0"/>
              <a:t>density</a:t>
            </a:r>
            <a:r>
              <a:rPr lang="it-IT" sz="2400" dirty="0" smtClean="0"/>
              <a:t> of 3.515 g/cm</a:t>
            </a:r>
            <a:r>
              <a:rPr lang="it-IT" sz="2400" baseline="30000" dirty="0" smtClean="0"/>
              <a:t>3</a:t>
            </a:r>
            <a:endParaRPr lang="it-IT" sz="2400" dirty="0"/>
          </a:p>
        </p:txBody>
      </p:sp>
      <p:sp>
        <p:nvSpPr>
          <p:cNvPr id="3" name="AutoShape 2" descr="http://globe-views.com/dcim/dreams/diamond/diamond-05.jpg"/>
          <p:cNvSpPr>
            <a:spLocks noChangeAspect="1" noChangeArrowheads="1"/>
          </p:cNvSpPr>
          <p:nvPr/>
        </p:nvSpPr>
        <p:spPr bwMode="auto">
          <a:xfrm>
            <a:off x="155575" y="-1790700"/>
            <a:ext cx="5895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http://globe-views.com/dcim/dreams/diamond/diamond-05.jpg"/>
          <p:cNvSpPr>
            <a:spLocks noChangeAspect="1" noChangeArrowheads="1"/>
          </p:cNvSpPr>
          <p:nvPr/>
        </p:nvSpPr>
        <p:spPr bwMode="auto">
          <a:xfrm>
            <a:off x="307975" y="-1638300"/>
            <a:ext cx="5895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6" descr="http://globe-views.com/dcim/dreams/diamond/diamond-0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8" descr="http://globe-views.com/dcim/dreams/diamond/diamond-0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888" y="4119446"/>
            <a:ext cx="3217592" cy="2365622"/>
          </a:xfrm>
          <a:prstGeom prst="rect">
            <a:avLst/>
          </a:prstGeom>
        </p:spPr>
      </p:pic>
      <p:pic>
        <p:nvPicPr>
          <p:cNvPr id="1046" name="Picture 22" descr="Carbon Hand-made penci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1"/>
          <a:stretch/>
        </p:blipFill>
        <p:spPr bwMode="auto">
          <a:xfrm>
            <a:off x="983478" y="4060749"/>
            <a:ext cx="4033366" cy="23865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ccia a destra 12"/>
          <p:cNvSpPr/>
          <p:nvPr/>
        </p:nvSpPr>
        <p:spPr>
          <a:xfrm>
            <a:off x="5449330" y="4825581"/>
            <a:ext cx="1817558" cy="95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99741" y="1262139"/>
            <a:ext cx="11630711" cy="26785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Create Diamond material to be used for Target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G4Material* Diamond = new G4Material("Diamond",3.515*g/cm3,1);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Diamond-&gt;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AddElement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(G4Element::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GetElement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("C"),100.*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perCent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Material:  Diamond    density:  3.515 g/cm3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12.147 cm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Nucl.Int.Length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22.817 cm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Imean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81.000 eV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---&gt;  Element: C (C)   Z =  6.0   N =  12.0   A =  12.01 g/mole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---&gt;  Isotope:   C12   Z =  6   N =  12   A =  12.00 g/mole   abundance:  98.93 %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---&gt;  Isotope:   C13   Z =  6   N =  13   A =  13.00 g/mole   abundance:   1.07 %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ElmMassFraction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100.00 %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ElmAbundance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100.00 %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2628" y="302741"/>
            <a:ext cx="8114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				Diamond Target</a:t>
            </a:r>
          </a:p>
          <a:p>
            <a:endParaRPr lang="it-IT" sz="2400" dirty="0"/>
          </a:p>
          <a:p>
            <a:r>
              <a:rPr lang="it-IT" sz="2400" dirty="0" err="1" smtClean="0"/>
              <a:t>Size</a:t>
            </a:r>
            <a:r>
              <a:rPr lang="it-IT" sz="2400" dirty="0" smtClean="0"/>
              <a:t>: 2 cm × 2 cm × 100 µm</a:t>
            </a:r>
          </a:p>
          <a:p>
            <a:endParaRPr lang="it-IT" sz="2400" dirty="0"/>
          </a:p>
          <a:p>
            <a:r>
              <a:rPr lang="it-IT" sz="2400" dirty="0" smtClean="0"/>
              <a:t>Position: (0 cm, 0 cm, -20 cm)	 w.r.t. front face of </a:t>
            </a:r>
            <a:r>
              <a:rPr lang="it-IT" sz="2400" dirty="0" err="1" smtClean="0"/>
              <a:t>magnet</a:t>
            </a:r>
            <a:r>
              <a:rPr lang="it-IT" sz="2400" dirty="0" smtClean="0"/>
              <a:t> </a:t>
            </a:r>
            <a:r>
              <a:rPr lang="it-IT" sz="2400" dirty="0" err="1" smtClean="0"/>
              <a:t>yoke</a:t>
            </a:r>
            <a:endParaRPr lang="it-IT" sz="24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312628" y="2641392"/>
            <a:ext cx="10907308" cy="37873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Create Target 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plaque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 box)</a:t>
            </a:r>
          </a:p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G4double 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targetX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geo-&gt;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GetTargetSizeX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G4double 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targetY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geo-&gt;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GetTargetSizeY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G4double 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targetZ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geo-&gt;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GetTargetSizeZ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G4Box* 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solidTarget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G4Box("Target",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targetX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*0.5,targetY*0.5,targetZ*0.5);</a:t>
            </a:r>
          </a:p>
          <a:p>
            <a:endParaRPr lang="it-IT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Create Target 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volume 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Diamond 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material</a:t>
            </a:r>
            <a:endParaRPr lang="it-IT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fTargetVolume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G4LogicalVolume(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solidTarget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G4Material::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GetMaterial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("Diamond"),"Target",0,0,0);</a:t>
            </a:r>
          </a:p>
          <a:p>
            <a:endParaRPr lang="it-IT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Position Target 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volume inside World</a:t>
            </a:r>
          </a:p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G4ThreeVector 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positionTarget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G4ThreeVector(geo-&gt;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GetTargetPosX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</a:p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geo-&gt;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GetTargetPosY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</a:p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geo-&gt;</a:t>
            </a:r>
            <a:r>
              <a:rPr lang="it-IT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GetTargetPosZ</a:t>
            </a:r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it-IT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G4PVPlacement(0,positionTarget,fTargetVolume,"Target",fMotherVolume,false,0,false);</a:t>
            </a:r>
            <a:endParaRPr lang="it-IT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984" y="173895"/>
            <a:ext cx="3453540" cy="3325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9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4" y="875579"/>
            <a:ext cx="5662151" cy="540304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4214" y="3054819"/>
            <a:ext cx="1676400" cy="15621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84" y="875579"/>
            <a:ext cx="5662151" cy="5406859"/>
          </a:xfrm>
          <a:prstGeom prst="rect">
            <a:avLst/>
          </a:prstGeom>
          <a:ln w="38100">
            <a:noFill/>
          </a:ln>
        </p:spPr>
      </p:pic>
      <p:sp>
        <p:nvSpPr>
          <p:cNvPr id="27" name="Ovale 26"/>
          <p:cNvSpPr/>
          <p:nvPr/>
        </p:nvSpPr>
        <p:spPr>
          <a:xfrm>
            <a:off x="7346091" y="3504611"/>
            <a:ext cx="1044146" cy="914400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2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4778" y="222422"/>
            <a:ext cx="49427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Datacards</a:t>
            </a:r>
            <a:endParaRPr lang="en-US" sz="3200" b="1" dirty="0" smtClean="0"/>
          </a:p>
          <a:p>
            <a:endParaRPr lang="en-US" sz="2400" dirty="0" smtClean="0"/>
          </a:p>
          <a:p>
            <a:r>
              <a:rPr lang="en-US" sz="2400" dirty="0" smtClean="0"/>
              <a:t>Size and position of the Target can be</a:t>
            </a:r>
          </a:p>
          <a:p>
            <a:r>
              <a:rPr lang="en-US" sz="2400" dirty="0" smtClean="0"/>
              <a:t>changed at run time using GEANT4 </a:t>
            </a:r>
            <a:r>
              <a:rPr lang="en-US" sz="2400" dirty="0" err="1" smtClean="0"/>
              <a:t>datacards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N.B. position must be given in the PADME coordinate system, centered at the center of the magnet yoke.</a:t>
            </a:r>
            <a:endParaRPr lang="en-US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05" y="274968"/>
            <a:ext cx="6754213" cy="6421356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V="1">
            <a:off x="9823622" y="2408529"/>
            <a:ext cx="790832" cy="630195"/>
          </a:xfrm>
          <a:prstGeom prst="straightConnector1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9323173" y="2186107"/>
            <a:ext cx="1717589" cy="108121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086388" y="4804311"/>
            <a:ext cx="1402492" cy="132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468566" y="4757034"/>
            <a:ext cx="66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 cm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 rot="5400000">
            <a:off x="2067869" y="5268215"/>
            <a:ext cx="66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 cm</a:t>
            </a:r>
            <a:endParaRPr lang="it-IT" dirty="0"/>
          </a:p>
        </p:txBody>
      </p:sp>
      <p:sp>
        <p:nvSpPr>
          <p:cNvPr id="25" name="Parallelogramma 24"/>
          <p:cNvSpPr/>
          <p:nvPr/>
        </p:nvSpPr>
        <p:spPr>
          <a:xfrm>
            <a:off x="1091624" y="4606603"/>
            <a:ext cx="1575548" cy="197708"/>
          </a:xfrm>
          <a:prstGeom prst="parallelogram">
            <a:avLst>
              <a:gd name="adj" fmla="val 81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Parallelogramma 26"/>
          <p:cNvSpPr/>
          <p:nvPr/>
        </p:nvSpPr>
        <p:spPr>
          <a:xfrm rot="5400000" flipV="1">
            <a:off x="1811468" y="5284019"/>
            <a:ext cx="1526060" cy="171231"/>
          </a:xfrm>
          <a:prstGeom prst="parallelogram">
            <a:avLst>
              <a:gd name="adj" fmla="val 116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488880" y="5937951"/>
            <a:ext cx="93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100 µm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5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008321" y="4615249"/>
            <a:ext cx="4633784" cy="12603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/Detector/Target/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FrontFaceZ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-70.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/Detector/Target/Size 2.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/Detector/Target/Thickness 100.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7776446" y="3254969"/>
            <a:ext cx="2003826" cy="154934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endCxn id="20" idx="3"/>
          </p:cNvCxnSpPr>
          <p:nvPr/>
        </p:nvCxnSpPr>
        <p:spPr>
          <a:xfrm flipH="1" flipV="1">
            <a:off x="2129652" y="4941700"/>
            <a:ext cx="2014593" cy="28579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endCxn id="27" idx="0"/>
          </p:cNvCxnSpPr>
          <p:nvPr/>
        </p:nvCxnSpPr>
        <p:spPr>
          <a:xfrm flipH="1">
            <a:off x="2488883" y="5227495"/>
            <a:ext cx="1655362" cy="14214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endCxn id="33" idx="0"/>
          </p:cNvCxnSpPr>
          <p:nvPr/>
        </p:nvCxnSpPr>
        <p:spPr>
          <a:xfrm flipH="1">
            <a:off x="2956264" y="5518565"/>
            <a:ext cx="1187981" cy="41938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8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4197" y="211596"/>
            <a:ext cx="9091403" cy="2508379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3200" b="1" dirty="0" smtClean="0"/>
              <a:t>Particle tracking</a:t>
            </a:r>
          </a:p>
          <a:p>
            <a:pPr algn="ctr"/>
            <a:endParaRPr lang="en-US" sz="1000" b="1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When a particle crosses the Target, GEANT4: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simulates all physical interactions with the material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ionization, bremsstrahlung, annihilation, 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 computes the energy released.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5416" y="2811061"/>
            <a:ext cx="11423821" cy="3690891"/>
            <a:chOff x="395416" y="3167109"/>
            <a:chExt cx="11423821" cy="3690891"/>
          </a:xfrm>
        </p:grpSpPr>
        <p:grpSp>
          <p:nvGrpSpPr>
            <p:cNvPr id="5" name="Gruppo 4"/>
            <p:cNvGrpSpPr/>
            <p:nvPr/>
          </p:nvGrpSpPr>
          <p:grpSpPr>
            <a:xfrm>
              <a:off x="395416" y="3167109"/>
              <a:ext cx="11423821" cy="2687595"/>
              <a:chOff x="111211" y="2798805"/>
              <a:chExt cx="11423821" cy="2687595"/>
            </a:xfrm>
          </p:grpSpPr>
          <p:sp>
            <p:nvSpPr>
              <p:cNvPr id="3" name="Rettangolo 2"/>
              <p:cNvSpPr/>
              <p:nvPr/>
            </p:nvSpPr>
            <p:spPr>
              <a:xfrm>
                <a:off x="111211" y="2798805"/>
                <a:ext cx="11423821" cy="268759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*********************************************************************************************************</a:t>
                </a:r>
              </a:p>
              <a:p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 G4Track Information:  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Particle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e+,  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Track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ID = 1,  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Parent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ID = 0</a:t>
                </a:r>
              </a:p>
              <a:p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*********************************************************************************************************</a:t>
                </a:r>
              </a:p>
              <a:p>
                <a:endParaRPr lang="it-IT" sz="1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Step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      X         Y         Z       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KineE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dEStep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StepLeng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TrakLeng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Volume    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Process</a:t>
                </a:r>
                <a:endParaRPr lang="it-IT" sz="1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0      0 fm      0 fm    -70 cm    549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MeV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0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0 fm      0 fm      World  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initStep</a:t>
                </a:r>
                <a:endParaRPr lang="it-IT" sz="1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1      0 fm      0 fm    -70 cm    549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MeV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4.22e-23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1e+03 nm  1e+03 nm    World  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Transportation</a:t>
                </a:r>
                <a:endParaRPr lang="it-IT" sz="1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it-IT" sz="1400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      0 fm      0 fm    -70 cm    549 </a:t>
                </a:r>
                <a:r>
                  <a:rPr lang="it-IT" sz="1400" dirty="0" err="1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MeV</a:t>
                </a:r>
                <a:r>
                  <a:rPr lang="it-IT" sz="1400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35.3 </a:t>
                </a:r>
                <a:r>
                  <a:rPr lang="it-IT" sz="1400" dirty="0" err="1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keV</a:t>
                </a:r>
                <a:r>
                  <a:rPr lang="it-IT" sz="1400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100 </a:t>
                </a:r>
                <a:r>
                  <a:rPr lang="it-IT" sz="1400" dirty="0" err="1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um</a:t>
                </a:r>
                <a:r>
                  <a:rPr lang="it-IT" sz="1400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101 </a:t>
                </a:r>
                <a:r>
                  <a:rPr lang="it-IT" sz="1400" dirty="0" err="1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um</a:t>
                </a:r>
                <a:r>
                  <a:rPr lang="it-IT" sz="1400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Target   </a:t>
                </a:r>
                <a:r>
                  <a:rPr lang="it-IT" sz="1400" dirty="0" err="1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Transportation</a:t>
                </a:r>
                <a:endParaRPr lang="it-IT" sz="14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it-IT" sz="1400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   3.03 mm   7.89 mm      6 m     549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MeV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2.83e-16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</a:t>
                </a:r>
                <a:r>
                  <a:rPr lang="it-IT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6.7 m     6.7 m     World   </a:t>
                </a:r>
                <a:r>
                  <a:rPr lang="it-IT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OutOfWorld</a:t>
                </a:r>
                <a:endParaRPr lang="it-IT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" name="Rettangolo 3"/>
              <p:cNvSpPr/>
              <p:nvPr/>
            </p:nvSpPr>
            <p:spPr>
              <a:xfrm>
                <a:off x="222422" y="4639962"/>
                <a:ext cx="11250827" cy="253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31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41400" y="6027003"/>
              <a:ext cx="9474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Translation: a </a:t>
              </a:r>
              <a:r>
                <a:rPr lang="en-US" sz="2400" dirty="0">
                  <a:solidFill>
                    <a:schemeClr val="accent2">
                      <a:lumMod val="50000"/>
                    </a:schemeClr>
                  </a:solidFill>
                </a:rPr>
                <a:t>549 </a:t>
              </a:r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</a:rPr>
                <a:t>MeV </a:t>
              </a:r>
              <a:r>
                <a:rPr lang="en-US" sz="2400" dirty="0" smtClean="0">
                  <a:solidFill>
                    <a:srgbClr val="FF0000"/>
                  </a:solidFill>
                </a:rPr>
                <a:t>almost horizontal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primary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  <a:r>
                <a:rPr lang="en-US" sz="24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r>
                <a:rPr lang="en-US" sz="2400" dirty="0" smtClean="0"/>
                <a:t> crossed the </a:t>
              </a:r>
              <a:r>
                <a:rPr lang="en-US" sz="24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Target</a:t>
              </a:r>
              <a:endParaRPr lang="en-US" sz="2400" dirty="0"/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at its center</a:t>
              </a:r>
              <a:r>
                <a:rPr lang="en-US" sz="2400" dirty="0" smtClean="0"/>
                <a:t> releasing a total energy of </a:t>
              </a:r>
              <a:r>
                <a:rPr lang="en-US" sz="2400" dirty="0" smtClean="0">
                  <a:solidFill>
                    <a:srgbClr val="7030A0"/>
                  </a:solidFill>
                </a:rPr>
                <a:t>35.3 </a:t>
              </a:r>
              <a:r>
                <a:rPr lang="en-US" sz="2400" dirty="0" err="1" smtClean="0">
                  <a:solidFill>
                    <a:srgbClr val="7030A0"/>
                  </a:solidFill>
                </a:rPr>
                <a:t>keV</a:t>
              </a:r>
              <a:r>
                <a:rPr lang="en-US" sz="2400" dirty="0" smtClean="0"/>
                <a:t> via the </a:t>
              </a:r>
              <a:r>
                <a:rPr lang="en-US" sz="2400" dirty="0" smtClean="0">
                  <a:solidFill>
                    <a:srgbClr val="00B0F0"/>
                  </a:solidFill>
                </a:rPr>
                <a:t>ionization process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499847" y="5134923"/>
              <a:ext cx="1425886" cy="1010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696635" y="3960159"/>
              <a:ext cx="1210236" cy="218514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4403912" y="3960159"/>
              <a:ext cx="2931459" cy="218514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355041" y="5134923"/>
              <a:ext cx="1257300" cy="101038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9465734" y="5261580"/>
              <a:ext cx="34613" cy="8837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1801258" y="5221995"/>
              <a:ext cx="77119" cy="129961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1878376" y="5221995"/>
              <a:ext cx="991518" cy="129961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5782235" y="5221995"/>
              <a:ext cx="719418" cy="1299619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9197788" y="5134923"/>
              <a:ext cx="712694" cy="1386691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4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551" y="182433"/>
            <a:ext cx="70645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Signal generation</a:t>
            </a:r>
          </a:p>
          <a:p>
            <a:endParaRPr lang="en-US" sz="2400" dirty="0" smtClean="0"/>
          </a:p>
          <a:p>
            <a:pPr marL="179388" indent="-17938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Each energy deposit (hit) must be mapped to the charge collected by the nearest read-out strips with a transport function which depends on the energy, time, and position of the hit.</a:t>
            </a:r>
          </a:p>
          <a:p>
            <a:pPr marL="179388" indent="-17938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All charges collected by a strip </a:t>
            </a:r>
            <a:r>
              <a:rPr lang="en-US" sz="2400" smtClean="0"/>
              <a:t>are accumulated together </a:t>
            </a:r>
            <a:r>
              <a:rPr lang="en-US" sz="2400" dirty="0" smtClean="0"/>
              <a:t>to generate the final signal.</a:t>
            </a:r>
          </a:p>
          <a:p>
            <a:pPr marL="179388" indent="-17938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N.B. </a:t>
            </a:r>
            <a:r>
              <a:rPr lang="en-US" sz="2400" dirty="0"/>
              <a:t>g</a:t>
            </a:r>
            <a:r>
              <a:rPr lang="en-US" sz="2400" dirty="0" smtClean="0"/>
              <a:t>iven the thickness of the Target and the width of the strips, we expect that most of the charge released by a single particle will be collected by a single strip.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/>
              <p:cNvSpPr txBox="1"/>
              <p:nvPr/>
            </p:nvSpPr>
            <p:spPr>
              <a:xfrm>
                <a:off x="8712277" y="5303908"/>
                <a:ext cx="2735364" cy="60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it-IT" b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it-IT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it-IT" dirty="0" smtClean="0"/>
                            <m:t>,</m:t>
                          </m:r>
                          <m:sSub>
                            <m:sSubPr>
                              <m:ctrlPr>
                                <a:rPr lang="it-IT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it-IT" dirty="0" smtClean="0"/>
                            <m:t>)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5" name="CasellaDiTes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277" y="5303908"/>
                <a:ext cx="2735364" cy="6044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uppo 69"/>
          <p:cNvGrpSpPr/>
          <p:nvPr/>
        </p:nvGrpSpPr>
        <p:grpSpPr>
          <a:xfrm>
            <a:off x="7827318" y="1213364"/>
            <a:ext cx="3754582" cy="3928118"/>
            <a:chOff x="5275118" y="846439"/>
            <a:chExt cx="3754582" cy="3928118"/>
          </a:xfrm>
        </p:grpSpPr>
        <p:sp>
          <p:nvSpPr>
            <p:cNvPr id="3" name="Rettangolo 2"/>
            <p:cNvSpPr/>
            <p:nvPr/>
          </p:nvSpPr>
          <p:spPr>
            <a:xfrm>
              <a:off x="6740235" y="846439"/>
              <a:ext cx="1316369" cy="3928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7939216" y="959538"/>
              <a:ext cx="117389" cy="2680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7939215" y="1336503"/>
              <a:ext cx="117389" cy="2680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7939215" y="1713468"/>
              <a:ext cx="117389" cy="2680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7939214" y="2094750"/>
              <a:ext cx="117389" cy="2680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7939213" y="2471715"/>
              <a:ext cx="117389" cy="2680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7939212" y="2848680"/>
              <a:ext cx="117389" cy="2680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7939211" y="3225645"/>
              <a:ext cx="117389" cy="2680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7939210" y="3602610"/>
              <a:ext cx="117389" cy="2680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7935900" y="3989691"/>
              <a:ext cx="117389" cy="2680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7935900" y="4370771"/>
              <a:ext cx="117389" cy="2680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1 15"/>
            <p:cNvCxnSpPr/>
            <p:nvPr/>
          </p:nvCxnSpPr>
          <p:spPr>
            <a:xfrm>
              <a:off x="5275118" y="1929245"/>
              <a:ext cx="3754582" cy="11605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tella a 10 punte 17"/>
            <p:cNvSpPr/>
            <p:nvPr/>
          </p:nvSpPr>
          <p:spPr>
            <a:xfrm>
              <a:off x="6846162" y="2309378"/>
              <a:ext cx="329041" cy="324673"/>
            </a:xfrm>
            <a:prstGeom prst="star10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Stella a 10 punte 18"/>
            <p:cNvSpPr/>
            <p:nvPr/>
          </p:nvSpPr>
          <p:spPr>
            <a:xfrm>
              <a:off x="7317492" y="2444662"/>
              <a:ext cx="329041" cy="324673"/>
            </a:xfrm>
            <a:prstGeom prst="star10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1" name="Connettore 2 20"/>
            <p:cNvCxnSpPr/>
            <p:nvPr/>
          </p:nvCxnSpPr>
          <p:spPr>
            <a:xfrm flipV="1">
              <a:off x="7037077" y="2177485"/>
              <a:ext cx="887555" cy="293193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flipV="1">
              <a:off x="7461115" y="2279164"/>
              <a:ext cx="445549" cy="31473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>
              <a:off x="7461115" y="2593896"/>
              <a:ext cx="471475" cy="5709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>
              <a:off x="7461115" y="2593896"/>
              <a:ext cx="442085" cy="32488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>
              <a:off x="7037077" y="2470678"/>
              <a:ext cx="891018" cy="90179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sellaDiTesto 56"/>
                <p:cNvSpPr txBox="1"/>
                <p:nvPr/>
              </p:nvSpPr>
              <p:spPr>
                <a:xfrm>
                  <a:off x="6732468" y="1990337"/>
                  <a:ext cx="10013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it-IT" dirty="0" smtClean="0"/>
                          <m:t>(</m:t>
                        </m:r>
                        <m:sSub>
                          <m:sSubPr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t-IT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it-IT" dirty="0" smtClean="0"/>
                          <m:t>,</m:t>
                        </m:r>
                        <m:sSub>
                          <m:sSubPr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it-IT" dirty="0" smtClean="0"/>
                          <m:t>)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7" name="CasellaDiTes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468" y="1990337"/>
                  <a:ext cx="1001300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317" t="-46667" r="-8537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sellaDiTesto 57"/>
                <p:cNvSpPr txBox="1"/>
                <p:nvPr/>
              </p:nvSpPr>
              <p:spPr>
                <a:xfrm>
                  <a:off x="6921774" y="2765185"/>
                  <a:ext cx="9853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it-IT" dirty="0" smtClean="0"/>
                          <m:t>(</m:t>
                        </m:r>
                        <m:sSub>
                          <m:sSubPr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t-IT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it-IT" dirty="0" smtClean="0"/>
                          <m:t>,</m:t>
                        </m:r>
                        <m:sSub>
                          <m:sSubPr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it-IT" dirty="0" smtClean="0"/>
                          <m:t>)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8" name="CasellaDiTesto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774" y="2765185"/>
                  <a:ext cx="98533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407" t="-45652" r="-8025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sellaDiTesto 58"/>
                <p:cNvSpPr txBox="1"/>
                <p:nvPr/>
              </p:nvSpPr>
              <p:spPr>
                <a:xfrm>
                  <a:off x="8083421" y="951827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9" name="CasellaDiTesto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421" y="951827"/>
                  <a:ext cx="308418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4000" r="-8000" b="-3111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asellaDiTesto 59"/>
                <p:cNvSpPr txBox="1"/>
                <p:nvPr/>
              </p:nvSpPr>
              <p:spPr>
                <a:xfrm>
                  <a:off x="8071377" y="1327573"/>
                  <a:ext cx="3030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0" name="CasellaDiTesto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377" y="1327573"/>
                  <a:ext cx="303096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6531" r="-8163" b="-2826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sellaDiTesto 60"/>
                <p:cNvSpPr txBox="1"/>
                <p:nvPr/>
              </p:nvSpPr>
              <p:spPr>
                <a:xfrm>
                  <a:off x="8083421" y="1703319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1" name="CasellaDiTes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421" y="1703319"/>
                  <a:ext cx="308418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000" r="-8000" b="-3111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sellaDiTesto 61"/>
                <p:cNvSpPr txBox="1"/>
                <p:nvPr/>
              </p:nvSpPr>
              <p:spPr>
                <a:xfrm>
                  <a:off x="8071185" y="2075291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2" name="CasellaDiTes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185" y="2075291"/>
                  <a:ext cx="30841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000" r="-8000" b="-3111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sellaDiTesto 62"/>
                <p:cNvSpPr txBox="1"/>
                <p:nvPr/>
              </p:nvSpPr>
              <p:spPr>
                <a:xfrm>
                  <a:off x="8071185" y="2472768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3" name="CasellaDiTesto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185" y="2472768"/>
                  <a:ext cx="308418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000" r="-8000" b="-2826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sellaDiTesto 63"/>
                <p:cNvSpPr txBox="1"/>
                <p:nvPr/>
              </p:nvSpPr>
              <p:spPr>
                <a:xfrm>
                  <a:off x="8080525" y="2839750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4" name="CasellaDiTes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0525" y="2839750"/>
                  <a:ext cx="308418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3529" r="-7843" b="-2826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CasellaDiTesto 64"/>
                <p:cNvSpPr txBox="1"/>
                <p:nvPr/>
              </p:nvSpPr>
              <p:spPr>
                <a:xfrm>
                  <a:off x="8084440" y="3221179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5" name="CasellaDiTesto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4440" y="3221179"/>
                  <a:ext cx="308418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4000" r="-8000" b="-3111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CasellaDiTesto 65"/>
                <p:cNvSpPr txBox="1"/>
                <p:nvPr/>
              </p:nvSpPr>
              <p:spPr>
                <a:xfrm>
                  <a:off x="8071185" y="3985225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6" name="CasellaDiTesto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185" y="3985225"/>
                  <a:ext cx="308418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4000" r="-8000" b="-2826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sellaDiTesto 66"/>
                <p:cNvSpPr txBox="1"/>
                <p:nvPr/>
              </p:nvSpPr>
              <p:spPr>
                <a:xfrm>
                  <a:off x="8079325" y="3593680"/>
                  <a:ext cx="3084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7" name="CasellaDiTes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325" y="3593680"/>
                  <a:ext cx="308418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3529" r="-7843" b="-3111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sellaDiTesto 67"/>
                <p:cNvSpPr txBox="1"/>
                <p:nvPr/>
              </p:nvSpPr>
              <p:spPr>
                <a:xfrm>
                  <a:off x="8071185" y="4382657"/>
                  <a:ext cx="3036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8" name="CasellaDiTesto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185" y="4382657"/>
                  <a:ext cx="303609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4490" r="-10204" b="-2826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Rettangolo 70"/>
          <p:cNvSpPr/>
          <p:nvPr/>
        </p:nvSpPr>
        <p:spPr>
          <a:xfrm>
            <a:off x="541457" y="5192446"/>
            <a:ext cx="7315200" cy="11169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Action item: define the transport functions</a:t>
            </a:r>
            <a:endParaRPr lang="en-US" sz="2800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9292435" y="859972"/>
            <a:ext cx="131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Target</a:t>
            </a:r>
            <a:endParaRPr lang="it-IT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5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079" y="390216"/>
            <a:ext cx="9374983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smtClean="0"/>
              <a:t>Persistency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In principle, the result of the signal generation is a set of </a:t>
            </a:r>
            <a:r>
              <a:rPr lang="en-US" sz="2400" dirty="0" smtClean="0">
                <a:solidFill>
                  <a:srgbClr val="00B050"/>
                </a:solidFill>
              </a:rPr>
              <a:t>charge  vs time</a:t>
            </a:r>
            <a:r>
              <a:rPr lang="en-US" sz="2400" dirty="0" smtClean="0"/>
              <a:t> histograms, one per read-out strip, which mimics the signal seen by the FADC.</a:t>
            </a:r>
          </a:p>
          <a:p>
            <a:r>
              <a:rPr lang="en-US" sz="2400" dirty="0" smtClean="0"/>
              <a:t>Computing and storing these histograms is both: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400" dirty="0" smtClean="0"/>
              <a:t>time consuming</a:t>
            </a:r>
          </a:p>
          <a:p>
            <a:pPr marL="180975" indent="-1809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equires a huge amount of storage</a:t>
            </a:r>
          </a:p>
          <a:p>
            <a:r>
              <a:rPr lang="en-US" sz="2400" dirty="0" smtClean="0"/>
              <a:t>Can we apply some approximated method to:</a:t>
            </a:r>
          </a:p>
          <a:p>
            <a:pPr marL="361950" indent="-361950">
              <a:buFont typeface="+mj-lt"/>
              <a:buAutoNum type="alphaLcParenR"/>
            </a:pPr>
            <a:r>
              <a:rPr lang="en-US" sz="2400" dirty="0" smtClean="0"/>
              <a:t>Define a higher (and more compact) level of output?</a:t>
            </a:r>
          </a:p>
          <a:p>
            <a:pPr marL="361950" indent="-361950">
              <a:buFont typeface="+mj-lt"/>
              <a:buAutoNum type="alphaLcParenR"/>
            </a:pPr>
            <a:r>
              <a:rPr lang="en-US" sz="2400" dirty="0" smtClean="0"/>
              <a:t>Avoid the creation of the histograms?</a:t>
            </a:r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8</a:t>
            </a:fld>
            <a:endParaRPr lang="it-IT"/>
          </a:p>
        </p:txBody>
      </p:sp>
      <p:sp>
        <p:nvSpPr>
          <p:cNvPr id="6" name="Rettangolo 70"/>
          <p:cNvSpPr/>
          <p:nvPr/>
        </p:nvSpPr>
        <p:spPr>
          <a:xfrm>
            <a:off x="541457" y="5192446"/>
            <a:ext cx="9751612" cy="11169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Action item: define the final output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430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7616" y="474563"/>
            <a:ext cx="108497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b="1" dirty="0" err="1" smtClean="0"/>
              <a:t>ToDo</a:t>
            </a:r>
            <a:r>
              <a:rPr lang="en-US" sz="3600" b="1" dirty="0" smtClean="0"/>
              <a:t> List</a:t>
            </a:r>
          </a:p>
          <a:p>
            <a:pPr marL="179388" indent="-1793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Finalize Target geometry adding the support structure and the readout hardware</a:t>
            </a:r>
          </a:p>
          <a:p>
            <a:pPr marL="914400" lvl="1" indent="-4572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Will be done as soon as the technical design is available</a:t>
            </a:r>
          </a:p>
          <a:p>
            <a:pPr marL="179388" indent="-179388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Define the transport functions to generate the signal on the read-out strips</a:t>
            </a:r>
          </a:p>
          <a:p>
            <a:pPr marL="179388" indent="-1793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Define the final data to be stored in </a:t>
            </a:r>
            <a:r>
              <a:rPr lang="en-US" sz="3200" smtClean="0"/>
              <a:t>the MC output </a:t>
            </a:r>
            <a:r>
              <a:rPr lang="en-US" sz="3200" dirty="0" smtClean="0"/>
              <a:t>files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A PADME common persistency framework, based on ROOT, is under development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01/03/2016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G.M. - Diamond Target Simulation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4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ME Kick-off Meeting - Compu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PADME Kick-off Meeting - Computing</Template>
  <TotalTime>581</TotalTime>
  <Words>805</Words>
  <Application>Microsoft Office PowerPoint</Application>
  <PresentationFormat>Widescreen</PresentationFormat>
  <Paragraphs>126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Courier New</vt:lpstr>
      <vt:lpstr>Wingdings</vt:lpstr>
      <vt:lpstr>PADME Kick-off Meeting - Computing</vt:lpstr>
      <vt:lpstr>Diamond Target Simulation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simulation</dc:title>
  <dc:creator>leonardi</dc:creator>
  <cp:lastModifiedBy>leonardi</cp:lastModifiedBy>
  <cp:revision>39</cp:revision>
  <dcterms:created xsi:type="dcterms:W3CDTF">2016-02-23T08:31:11Z</dcterms:created>
  <dcterms:modified xsi:type="dcterms:W3CDTF">2016-02-29T08:53:15Z</dcterms:modified>
</cp:coreProperties>
</file>