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1" r:id="rId1"/>
  </p:sldMasterIdLst>
  <p:notesMasterIdLst>
    <p:notesMasterId r:id="rId29"/>
  </p:notesMasterIdLst>
  <p:handoutMasterIdLst>
    <p:handoutMasterId r:id="rId30"/>
  </p:handoutMasterIdLst>
  <p:sldIdLst>
    <p:sldId id="379" r:id="rId2"/>
    <p:sldId id="429" r:id="rId3"/>
    <p:sldId id="427" r:id="rId4"/>
    <p:sldId id="428" r:id="rId5"/>
    <p:sldId id="408" r:id="rId6"/>
    <p:sldId id="398" r:id="rId7"/>
    <p:sldId id="412" r:id="rId8"/>
    <p:sldId id="425" r:id="rId9"/>
    <p:sldId id="413" r:id="rId10"/>
    <p:sldId id="414" r:id="rId11"/>
    <p:sldId id="426" r:id="rId12"/>
    <p:sldId id="416" r:id="rId13"/>
    <p:sldId id="417" r:id="rId14"/>
    <p:sldId id="432" r:id="rId15"/>
    <p:sldId id="424" r:id="rId16"/>
    <p:sldId id="423" r:id="rId17"/>
    <p:sldId id="422" r:id="rId18"/>
    <p:sldId id="418" r:id="rId19"/>
    <p:sldId id="433" r:id="rId20"/>
    <p:sldId id="434" r:id="rId21"/>
    <p:sldId id="420" r:id="rId22"/>
    <p:sldId id="410" r:id="rId23"/>
    <p:sldId id="419" r:id="rId24"/>
    <p:sldId id="421" r:id="rId25"/>
    <p:sldId id="430" r:id="rId26"/>
    <p:sldId id="431" r:id="rId27"/>
    <p:sldId id="40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BEB"/>
    <a:srgbClr val="CC3366"/>
    <a:srgbClr val="323232"/>
    <a:srgbClr val="8E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0" autoAdjust="0"/>
    <p:restoredTop sz="97701" autoAdjust="0"/>
  </p:normalViewPr>
  <p:slideViewPr>
    <p:cSldViewPr snapToGrid="0" snapToObjects="1">
      <p:cViewPr>
        <p:scale>
          <a:sx n="99" d="100"/>
          <a:sy n="99" d="100"/>
        </p:scale>
        <p:origin x="-1920" y="-400"/>
      </p:cViewPr>
      <p:guideLst>
        <p:guide orient="horz" pos="1536"/>
        <p:guide pos="46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52225-081F-C940-B971-217361288DB6}" type="datetime1">
              <a:rPr lang="it-IT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4F85D-6D7B-964C-85D4-9795C533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94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A423-D25B-294A-8A41-8353595B2204}" type="datetime1">
              <a:rPr lang="it-IT" smtClean="0"/>
              <a:t>29/02/16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A09F7-0728-D94F-9D4C-D8B09C24A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17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A09F7-0728-D94F-9D4C-D8B09C24AC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6"/>
            <a:ext cx="8001000" cy="214340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92571-1701-5244-86B9-2513536BA559}" type="datetime1">
              <a:rPr lang="en-GB" smtClean="0"/>
              <a:t>29/02/16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930399"/>
            <a:ext cx="8376026" cy="433592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C52EE-2E25-124E-B327-C210BC7408D0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3"/>
          </p:nvPr>
        </p:nvSpPr>
        <p:spPr>
          <a:xfrm>
            <a:off x="348874" y="728726"/>
            <a:ext cx="8001000" cy="6259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09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8271-9531-D041-AD75-118F1B0D9682}" type="datetime1">
              <a:rPr lang="en-GB" smtClean="0"/>
              <a:t>29/02/16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8913813" cy="578556"/>
          </a:xfrm>
          <a:prstGeom prst="rect">
            <a:avLst/>
          </a:prstGeom>
          <a:solidFill>
            <a:srgbClr val="32323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084" y="1"/>
            <a:ext cx="7699730" cy="578555"/>
          </a:xfrm>
          <a:noFill/>
        </p:spPr>
        <p:txBody>
          <a:bodyPr lIns="36000"/>
          <a:lstStyle>
            <a:lvl1pPr marL="0" indent="0" algn="l">
              <a:tabLst/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95059" y="289950"/>
            <a:ext cx="418754" cy="288607"/>
          </a:xfrm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65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F47C-95F6-084F-8E1C-F2F6E2D3696F}" type="datetime1">
              <a:rPr lang="en-GB" smtClean="0"/>
              <a:t>29/02/16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632733" y="6569075"/>
            <a:ext cx="7092167" cy="2889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019355" y="6569075"/>
            <a:ext cx="0" cy="28860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48622"/>
            <a:ext cx="8915400" cy="877824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 dirty="0" smtClean="0"/>
              <a:t>Thank you for your attention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43999"/>
            <a:ext cx="8001000" cy="83057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9509" y="3383645"/>
            <a:ext cx="1705891" cy="288607"/>
          </a:xfrm>
        </p:spPr>
        <p:txBody>
          <a:bodyPr/>
          <a:lstStyle/>
          <a:p>
            <a:fld id="{241F32A4-DF2B-754C-A437-6A71473B44A7}" type="datetime1">
              <a:rPr lang="en-GB" smtClean="0"/>
              <a:t>29/02/16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711793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874" y="976973"/>
            <a:ext cx="8376026" cy="528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5246" y="6569075"/>
            <a:ext cx="418754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72CFA8-4BAC-ED4B-B1A1-3C94AC2947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2733" y="6569075"/>
            <a:ext cx="5386622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en-US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M. Raggi PADME ECal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9355" y="6569075"/>
            <a:ext cx="1705891" cy="28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fld id="{5574CEB4-9EDE-B24F-B092-ECBD5F755B11}" type="datetime1">
              <a:rPr lang="en-GB" smtClean="0"/>
              <a:t>29/02/16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39" r:id="rId3"/>
    <p:sldLayoutId id="2147483828" r:id="rId4"/>
    <p:sldLayoutId id="2147483838" r:id="rId5"/>
    <p:sldLayoutId id="2147483829" r:id="rId6"/>
    <p:sldLayoutId id="2147483837" r:id="rId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sldNum="0" hdr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2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2">
            <a:lumMod val="60000"/>
            <a:lumOff val="40000"/>
          </a:schemeClr>
        </a:buClr>
        <a:buSzPct val="8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2"/>
        </a:buClr>
        <a:buSzPct val="60000"/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44600"/>
            <a:ext cx="8915400" cy="128184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tar Jedi Outline"/>
                <a:cs typeface="Star Jedi Outline"/>
              </a:rPr>
              <a:t>PADME</a:t>
            </a:r>
            <a:r>
              <a:rPr lang="en-US" dirty="0" smtClean="0"/>
              <a:t> gamma rejection 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6445"/>
            <a:ext cx="8001000" cy="1842355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chemeClr val="tx1"/>
                </a:solidFill>
              </a:rPr>
              <a:t>Mauro Raggi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PADME </a:t>
            </a:r>
            <a:r>
              <a:rPr lang="en-US" dirty="0" err="1">
                <a:solidFill>
                  <a:schemeClr val="tx1"/>
                </a:solidFill>
              </a:rPr>
              <a:t>E</a:t>
            </a:r>
            <a:r>
              <a:rPr lang="en-US" dirty="0" err="1" smtClean="0">
                <a:solidFill>
                  <a:schemeClr val="tx1"/>
                </a:solidFill>
              </a:rPr>
              <a:t>cal</a:t>
            </a:r>
            <a:r>
              <a:rPr lang="en-US" dirty="0" smtClean="0">
                <a:solidFill>
                  <a:schemeClr val="tx1"/>
                </a:solidFill>
              </a:rPr>
              <a:t> meeting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Frascati</a:t>
            </a:r>
            <a:r>
              <a:rPr lang="en-US" dirty="0" smtClean="0">
                <a:solidFill>
                  <a:schemeClr val="tx1"/>
                </a:solidFill>
              </a:rPr>
              <a:t>, 1 March 2015 </a:t>
            </a:r>
          </a:p>
        </p:txBody>
      </p:sp>
    </p:spTree>
    <p:extLst>
      <p:ext uri="{BB962C8B-B14F-4D97-AF65-F5344CB8AC3E}">
        <p14:creationId xmlns:p14="http://schemas.microsoft.com/office/powerpoint/2010/main" val="26047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applying the 1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cut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3" name="Picture 2" descr="Screenshot 2016-02-26 12.27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529" y="749052"/>
            <a:ext cx="6851703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3g background kinematics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6 14.58.2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" r="1402"/>
          <a:stretch/>
        </p:blipFill>
        <p:spPr>
          <a:xfrm>
            <a:off x="677627" y="724222"/>
            <a:ext cx="7788747" cy="53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geometrical distribution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5 18.1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19" y="732494"/>
            <a:ext cx="7620000" cy="54956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70427" y="3946921"/>
            <a:ext cx="197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Few event at Large angle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5478" y="3946921"/>
            <a:ext cx="1682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lost are very rare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31673" y="1033505"/>
            <a:ext cx="343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 has 1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in ~90%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30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With standard 1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definition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3" name="Picture 2" descr="Screenshot 2016-02-25 18.25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"/>
          <a:stretch/>
        </p:blipFill>
        <p:spPr>
          <a:xfrm>
            <a:off x="798298" y="725342"/>
            <a:ext cx="7557025" cy="5239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6655" y="3639812"/>
            <a:ext cx="4987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Just summing the detectors multiplicity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Asking for a good gamma in </a:t>
            </a:r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as defined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3761" y="5926844"/>
            <a:ext cx="7824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+ SAC always contain at least 2 gammas if </a:t>
            </a:r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has a good one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 +LAV has a 58% inefficiency! LAV </a:t>
            </a:r>
            <a:r>
              <a:rPr lang="en-US" dirty="0" err="1" smtClean="0">
                <a:solidFill>
                  <a:srgbClr val="FF0000"/>
                </a:solidFill>
              </a:rPr>
              <a:t>does’nt</a:t>
            </a:r>
            <a:r>
              <a:rPr lang="en-US" dirty="0" smtClean="0">
                <a:solidFill>
                  <a:srgbClr val="FF0000"/>
                </a:solidFill>
              </a:rPr>
              <a:t> help that much.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gamma acceptance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9 18.38.1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6989" y="897936"/>
            <a:ext cx="6870023" cy="50419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003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from TOYMC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976973"/>
            <a:ext cx="8376026" cy="2678917"/>
          </a:xfrm>
        </p:spPr>
        <p:txBody>
          <a:bodyPr/>
          <a:lstStyle/>
          <a:p>
            <a:r>
              <a:rPr lang="en-US" dirty="0" smtClean="0"/>
              <a:t>Two gamma BG can be reduced to 0 just by using the </a:t>
            </a:r>
            <a:r>
              <a:rPr lang="en-US" dirty="0" err="1" smtClean="0"/>
              <a:t>Ecal</a:t>
            </a:r>
            <a:r>
              <a:rPr lang="en-US" dirty="0" smtClean="0"/>
              <a:t> if </a:t>
            </a:r>
            <a:r>
              <a:rPr lang="en-US" dirty="0" err="1" smtClean="0"/>
              <a:t>Ecal</a:t>
            </a:r>
            <a:r>
              <a:rPr lang="en-US" dirty="0" smtClean="0"/>
              <a:t> acceptance is properly defined</a:t>
            </a:r>
          </a:p>
          <a:p>
            <a:r>
              <a:rPr lang="en-US" dirty="0" smtClean="0"/>
              <a:t>At least 2 of the 3 gamma background can be detected with a full angular coverage of </a:t>
            </a:r>
            <a:r>
              <a:rPr lang="en-US" dirty="0" smtClean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&lt;65 </a:t>
            </a:r>
            <a:r>
              <a:rPr lang="en-US" dirty="0" err="1" smtClean="0"/>
              <a:t>mrad</a:t>
            </a:r>
            <a:r>
              <a:rPr lang="en-US" dirty="0" smtClean="0"/>
              <a:t> (</a:t>
            </a:r>
            <a:r>
              <a:rPr lang="en-US" dirty="0" err="1" smtClean="0"/>
              <a:t>ECal+SAC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Minimum energy in the SAC is not that relevant in the SAC inefficiency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gamma analysis on 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4" y="1002629"/>
            <a:ext cx="8376026" cy="5289356"/>
          </a:xfrm>
        </p:spPr>
        <p:txBody>
          <a:bodyPr/>
          <a:lstStyle/>
          <a:p>
            <a:r>
              <a:rPr lang="en-US" dirty="0" smtClean="0"/>
              <a:t>The same sample of 3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events has been processed in the MC</a:t>
            </a:r>
          </a:p>
          <a:p>
            <a:r>
              <a:rPr lang="en-US" dirty="0" smtClean="0"/>
              <a:t>Full simulation of the showers in the </a:t>
            </a:r>
            <a:r>
              <a:rPr lang="en-US" dirty="0" err="1" smtClean="0"/>
              <a:t>Ecal</a:t>
            </a:r>
            <a:r>
              <a:rPr lang="en-US" dirty="0" smtClean="0"/>
              <a:t> is performed</a:t>
            </a:r>
          </a:p>
          <a:p>
            <a:r>
              <a:rPr lang="en-US" dirty="0" smtClean="0"/>
              <a:t>No additional positrons are included just 1 3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event</a:t>
            </a:r>
          </a:p>
          <a:p>
            <a:pPr lvl="1"/>
            <a:r>
              <a:rPr lang="en-US" dirty="0" err="1" smtClean="0"/>
              <a:t>Ecal</a:t>
            </a:r>
            <a:r>
              <a:rPr lang="en-US" dirty="0" smtClean="0"/>
              <a:t> inefficiency fully simulated including punch through and reconstruction of the cluster energy.</a:t>
            </a:r>
          </a:p>
          <a:p>
            <a:pPr lvl="1"/>
            <a:r>
              <a:rPr lang="en-US" dirty="0" smtClean="0"/>
              <a:t>Still missing proper treatment of photonuclear interaction</a:t>
            </a:r>
          </a:p>
          <a:p>
            <a:r>
              <a:rPr lang="en-US" dirty="0" smtClean="0"/>
              <a:t>Events in the SAC are killed just after entering the volume and the energy, time and position of the particle is recorded.</a:t>
            </a:r>
          </a:p>
          <a:p>
            <a:pPr lvl="1"/>
            <a:r>
              <a:rPr lang="en-US" dirty="0" smtClean="0"/>
              <a:t>No SAC inefficiency except geometrical one.</a:t>
            </a:r>
          </a:p>
          <a:p>
            <a:pPr lvl="1"/>
            <a:r>
              <a:rPr lang="en-US" dirty="0" smtClean="0"/>
              <a:t>Exact energy of the cluster (</a:t>
            </a:r>
            <a:r>
              <a:rPr lang="en-US" smtClean="0"/>
              <a:t>No reconstruction)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layout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5 17.39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 b="2317"/>
          <a:stretch/>
        </p:blipFill>
        <p:spPr>
          <a:xfrm>
            <a:off x="415637" y="744003"/>
            <a:ext cx="8312727" cy="4759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3505" y="5541471"/>
            <a:ext cx="7184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Ecal</a:t>
            </a:r>
            <a:r>
              <a:rPr lang="en-US" dirty="0" smtClean="0"/>
              <a:t> to target distance 3000 mm </a:t>
            </a:r>
            <a:br>
              <a:rPr lang="en-US" dirty="0" smtClean="0"/>
            </a:br>
            <a:r>
              <a:rPr lang="en-US" dirty="0" err="1" smtClean="0"/>
              <a:t>Ecal</a:t>
            </a:r>
            <a:r>
              <a:rPr lang="en-US" dirty="0" smtClean="0"/>
              <a:t> radius 280 mm </a:t>
            </a:r>
            <a:r>
              <a:rPr lang="en-US" dirty="0" err="1" smtClean="0"/>
              <a:t>ECal</a:t>
            </a:r>
            <a:r>
              <a:rPr lang="en-US" dirty="0" smtClean="0"/>
              <a:t> inner hole radius 60 mm</a:t>
            </a:r>
          </a:p>
          <a:p>
            <a:r>
              <a:rPr lang="en-US" dirty="0" smtClean="0"/>
              <a:t>Magnet gap 200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 </a:t>
            </a:r>
            <a:r>
              <a:rPr lang="en-US" dirty="0" smtClean="0"/>
              <a:t>energy due to 3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5 16.5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773978"/>
            <a:ext cx="6245475" cy="4501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6530" y="5605697"/>
            <a:ext cx="6979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distribution in the sac under the condition:</a:t>
            </a:r>
          </a:p>
          <a:p>
            <a:r>
              <a:rPr lang="en-US" dirty="0"/>
              <a:t>(</a:t>
            </a:r>
            <a:r>
              <a:rPr lang="en-US" dirty="0" err="1"/>
              <a:t>GisGood</a:t>
            </a:r>
            <a:r>
              <a:rPr lang="en-US" dirty="0"/>
              <a:t>==1. &amp;&amp; </a:t>
            </a:r>
            <a:r>
              <a:rPr lang="en-US" dirty="0" err="1"/>
              <a:t>NClusters</a:t>
            </a:r>
            <a:r>
              <a:rPr lang="en-US" dirty="0"/>
              <a:t>==1. &amp;&amp; NSAC&lt;</a:t>
            </a:r>
            <a:r>
              <a:rPr lang="en-US" dirty="0" smtClean="0"/>
              <a:t>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distribution of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from IB G4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6922" y="5695487"/>
            <a:ext cx="838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about 7.7% of the IB photon with E&gt;300MeV</a:t>
            </a:r>
          </a:p>
          <a:p>
            <a:r>
              <a:rPr lang="en-US" dirty="0" smtClean="0"/>
              <a:t>Order 1 or 2 in 40 ns. Need a detector blind to photons below 100 MeV</a:t>
            </a:r>
            <a:endParaRPr lang="en-US" dirty="0"/>
          </a:p>
        </p:txBody>
      </p:sp>
      <p:pic>
        <p:nvPicPr>
          <p:cNvPr id="8" name="Picture 7" descr="Screenshot 2016-03-01 09.44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03" y="761953"/>
            <a:ext cx="7126695" cy="48595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39235" y="3745683"/>
            <a:ext cx="92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20749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63607" y="1679356"/>
            <a:ext cx="952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270096</a:t>
            </a:r>
          </a:p>
        </p:txBody>
      </p:sp>
    </p:spTree>
    <p:extLst>
      <p:ext uri="{BB962C8B-B14F-4D97-AF65-F5344CB8AC3E}">
        <p14:creationId xmlns:p14="http://schemas.microsoft.com/office/powerpoint/2010/main" val="28735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ECAL and SAC geometry</a:t>
            </a:r>
          </a:p>
          <a:p>
            <a:r>
              <a:rPr lang="en-US" dirty="0" smtClean="0"/>
              <a:t>Angular coverage of photon veto system in PADME</a:t>
            </a:r>
          </a:p>
          <a:p>
            <a:pPr lvl="1"/>
            <a:r>
              <a:rPr lang="en-US" dirty="0" smtClean="0"/>
              <a:t>2g and 3g final state toy MC study</a:t>
            </a:r>
          </a:p>
          <a:p>
            <a:r>
              <a:rPr lang="en-US" dirty="0" smtClean="0"/>
              <a:t>3g background and </a:t>
            </a:r>
            <a:r>
              <a:rPr lang="en-US" dirty="0" err="1" smtClean="0"/>
              <a:t>Ecal</a:t>
            </a:r>
            <a:r>
              <a:rPr lang="en-US" dirty="0" smtClean="0"/>
              <a:t> and SAC inefficiency</a:t>
            </a:r>
          </a:p>
          <a:p>
            <a:pPr lvl="1"/>
            <a:r>
              <a:rPr lang="en-US" dirty="0" err="1" smtClean="0"/>
              <a:t>Physiscs</a:t>
            </a:r>
            <a:r>
              <a:rPr lang="en-US" dirty="0" smtClean="0"/>
              <a:t> lists</a:t>
            </a:r>
          </a:p>
          <a:p>
            <a:r>
              <a:rPr lang="en-US" dirty="0" smtClean="0"/>
              <a:t>Consideration about inefficiency and timing performance</a:t>
            </a:r>
          </a:p>
          <a:p>
            <a:r>
              <a:rPr lang="en-US" dirty="0" smtClean="0"/>
              <a:t>Proposal for a lead Glass based SAC (NA62 ex OPAL SF57)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3734-ABB3-BD4B-B530-3C02CBE17123}" type="datetime1">
              <a:rPr lang="en-GB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pPr/>
              <a:t>29/02/16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entury Gothic"/>
              </a:rPr>
              <a:t>M. Raggi PADME ECal meeting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139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NSAC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01/03/16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3-01 09.5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" y="699234"/>
            <a:ext cx="4709914" cy="3340670"/>
          </a:xfrm>
          <a:prstGeom prst="rect">
            <a:avLst/>
          </a:prstGeom>
        </p:spPr>
      </p:pic>
      <p:pic>
        <p:nvPicPr>
          <p:cNvPr id="7" name="Picture 6" descr="Screenshot 2016-03-01 09.56.5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20"/>
          <a:stretch/>
        </p:blipFill>
        <p:spPr>
          <a:xfrm>
            <a:off x="3886929" y="2846780"/>
            <a:ext cx="5275533" cy="37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 of veto efficiency due to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73" y="976973"/>
            <a:ext cx="8564939" cy="5289356"/>
          </a:xfrm>
        </p:spPr>
        <p:txBody>
          <a:bodyPr/>
          <a:lstStyle/>
          <a:p>
            <a:r>
              <a:rPr lang="en-US" dirty="0" smtClean="0"/>
              <a:t>Assuming the system has a timing resolution in the difference </a:t>
            </a:r>
            <a:r>
              <a:rPr lang="en-US" dirty="0" err="1" smtClean="0"/>
              <a:t>Ecal</a:t>
            </a:r>
            <a:r>
              <a:rPr lang="en-US" dirty="0" smtClean="0"/>
              <a:t>-SAC of the order of 500ps with small dependence from the energy </a:t>
            </a:r>
          </a:p>
          <a:p>
            <a:pPr lvl="1"/>
            <a:r>
              <a:rPr lang="en-US" dirty="0" err="1" smtClean="0"/>
              <a:t>Ecal</a:t>
            </a:r>
            <a:r>
              <a:rPr lang="en-US" dirty="0" smtClean="0"/>
              <a:t> &lt;700 </a:t>
            </a:r>
            <a:r>
              <a:rPr lang="en-US" dirty="0" err="1" smtClean="0"/>
              <a:t>ps</a:t>
            </a:r>
            <a:r>
              <a:rPr lang="en-US" dirty="0" smtClean="0"/>
              <a:t> per crystal</a:t>
            </a:r>
          </a:p>
          <a:p>
            <a:pPr lvl="1"/>
            <a:r>
              <a:rPr lang="en-US" dirty="0" smtClean="0"/>
              <a:t>SAC &lt;300 </a:t>
            </a:r>
            <a:r>
              <a:rPr lang="en-US" dirty="0" err="1" smtClean="0"/>
              <a:t>ps</a:t>
            </a:r>
            <a:r>
              <a:rPr lang="en-US" dirty="0" smtClean="0"/>
              <a:t> per crystal</a:t>
            </a:r>
          </a:p>
          <a:p>
            <a:r>
              <a:rPr lang="en-US" dirty="0" smtClean="0"/>
              <a:t>We can estimate the effect of missing gamma due to timing by hit and miss technique once a inefficiency is established</a:t>
            </a:r>
          </a:p>
          <a:p>
            <a:pPr lvl="1"/>
            <a:r>
              <a:rPr lang="en-US" dirty="0" smtClean="0"/>
              <a:t>Obtain BG estimates for the full 1e13 run.</a:t>
            </a:r>
          </a:p>
          <a:p>
            <a:r>
              <a:rPr lang="en-US" dirty="0" smtClean="0"/>
              <a:t>The inefficiency is related to the timing window of the veto.</a:t>
            </a:r>
          </a:p>
          <a:p>
            <a:pPr lvl="1"/>
            <a:r>
              <a:rPr lang="en-US" dirty="0" smtClean="0"/>
              <a:t>We can estimate random veto probability per single photon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shot 2016-02-25 16.44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9" y="675020"/>
            <a:ext cx="8001000" cy="588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Veto </a:t>
            </a:r>
            <a:r>
              <a:rPr lang="en-GB" dirty="0" err="1" smtClean="0"/>
              <a:t>Ineff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time window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66879" y="3501957"/>
            <a:ext cx="4304191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79708" y="4270087"/>
            <a:ext cx="4955275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71070" y="3501957"/>
            <a:ext cx="0" cy="253988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234983" y="4270087"/>
            <a:ext cx="0" cy="177175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66879" y="3744151"/>
            <a:ext cx="4456591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86066" y="3803695"/>
            <a:ext cx="0" cy="2238144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66879" y="5051043"/>
            <a:ext cx="5752476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19355" y="5051043"/>
            <a:ext cx="0" cy="990796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7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NBG with random inefficiency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5 17.06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835" y="711793"/>
            <a:ext cx="6780331" cy="4912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47313" y="1449531"/>
            <a:ext cx="17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3.3 ns window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0122" y="3218219"/>
            <a:ext cx="184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3.8 ns window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66828" y="4614904"/>
            <a:ext cx="219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4.4 ns window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885" y="2095862"/>
            <a:ext cx="184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3.5 ns window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9465" y="5585121"/>
            <a:ext cx="750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the high number of bremsstrahlung photon the optimal solution has to identified balancing acceptance loss due to over veto and BG due to inefficiency of the SAC.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123442"/>
              </p:ext>
            </p:extLst>
          </p:nvPr>
        </p:nvGraphicFramePr>
        <p:xfrm>
          <a:off x="112259" y="976313"/>
          <a:ext cx="891381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62"/>
                <a:gridCol w="1782762"/>
                <a:gridCol w="1782762"/>
                <a:gridCol w="1782762"/>
                <a:gridCol w="17827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Ineff</a:t>
                      </a:r>
                      <a:r>
                        <a:rPr lang="en-US" baseline="0" dirty="0" smtClean="0"/>
                        <a:t> SAC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BG </a:t>
                      </a:r>
                      <a:r>
                        <a:rPr lang="en-US" dirty="0" err="1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NBG 1e13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wind</a:t>
                      </a:r>
                      <a:r>
                        <a:rPr lang="en-US" baseline="0" dirty="0" smtClean="0"/>
                        <a:t> in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prob</a:t>
                      </a:r>
                      <a:r>
                        <a:rPr lang="en-US" baseline="0" dirty="0" smtClean="0"/>
                        <a:t> 1</a:t>
                      </a:r>
                      <a:r>
                        <a:rPr lang="en-US" baseline="0" dirty="0" smtClean="0">
                          <a:latin typeface="Symbol" charset="2"/>
                          <a:cs typeface="Symbol" charset="2"/>
                        </a:rPr>
                        <a:t>g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1e-3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8.2% in 40ns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5e-4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8.75% in 40ns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1e-4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9.5% in 40ns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1.4e-5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11% in 40ns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2063" y="3210287"/>
            <a:ext cx="8801554" cy="304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2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60000"/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Being the veto probability on the last column of the table per 1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in the SAC we need to minimize the number of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candidate </a:t>
            </a:r>
          </a:p>
          <a:p>
            <a:r>
              <a:rPr lang="en-US" dirty="0" smtClean="0"/>
              <a:t>We can use the following algorithm:</a:t>
            </a:r>
          </a:p>
          <a:p>
            <a:pPr lvl="1"/>
            <a:r>
              <a:rPr lang="en-US" dirty="0" smtClean="0"/>
              <a:t>For each track in the positron veto search a matching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in the SAC using time and energy. If found remove the cluster from candidate list</a:t>
            </a:r>
          </a:p>
          <a:p>
            <a:pPr lvl="1"/>
            <a:r>
              <a:rPr lang="en-US" dirty="0" smtClean="0"/>
              <a:t>On the remaining ones remove that with energy below a certain </a:t>
            </a:r>
            <a:r>
              <a:rPr lang="en-US" dirty="0" err="1" smtClean="0"/>
              <a:t>thr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8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SF57 NA62 based SAC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7" y="771725"/>
            <a:ext cx="8376026" cy="5289356"/>
          </a:xfrm>
        </p:spPr>
        <p:txBody>
          <a:bodyPr/>
          <a:lstStyle/>
          <a:p>
            <a:r>
              <a:rPr lang="en-US" dirty="0" smtClean="0"/>
              <a:t>Very fast signal to cope with very high rate</a:t>
            </a:r>
          </a:p>
          <a:p>
            <a:pPr lvl="1"/>
            <a:r>
              <a:rPr lang="en-US" dirty="0" smtClean="0"/>
              <a:t>Rate up to 5-10 cluster in 40 ns expected</a:t>
            </a:r>
          </a:p>
          <a:p>
            <a:r>
              <a:rPr lang="en-US" dirty="0" smtClean="0"/>
              <a:t>Minimum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to detect &gt; 50 MeV</a:t>
            </a:r>
          </a:p>
          <a:p>
            <a:pPr lvl="1"/>
            <a:r>
              <a:rPr lang="en-US" dirty="0" smtClean="0"/>
              <a:t>No need for very high LY</a:t>
            </a:r>
          </a:p>
          <a:p>
            <a:r>
              <a:rPr lang="en-US" dirty="0" smtClean="0"/>
              <a:t>Good time resolution (&lt;300ps)</a:t>
            </a:r>
          </a:p>
          <a:p>
            <a:r>
              <a:rPr lang="en-US" dirty="0" smtClean="0"/>
              <a:t>Why don’t we us a Cherenkov</a:t>
            </a:r>
            <a:br>
              <a:rPr lang="en-US" dirty="0" smtClean="0"/>
            </a:br>
            <a:r>
              <a:rPr lang="en-US" dirty="0" smtClean="0"/>
              <a:t>radiator??</a:t>
            </a:r>
          </a:p>
          <a:p>
            <a:pPr lvl="1"/>
            <a:r>
              <a:rPr lang="en-US" dirty="0" smtClean="0"/>
              <a:t>NA62 reused ex OPAL SF57 block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6 22.28.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r="3857"/>
          <a:stretch/>
        </p:blipFill>
        <p:spPr>
          <a:xfrm>
            <a:off x="4735234" y="5201493"/>
            <a:ext cx="4410687" cy="666736"/>
          </a:xfrm>
          <a:prstGeom prst="rect">
            <a:avLst/>
          </a:prstGeom>
          <a:effectLst>
            <a:softEdge rad="50800"/>
          </a:effectLst>
        </p:spPr>
      </p:pic>
      <p:pic>
        <p:nvPicPr>
          <p:cNvPr id="8" name="Picture 7" descr="Screenshot 2016-02-26 22.31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/>
          <a:stretch/>
        </p:blipFill>
        <p:spPr>
          <a:xfrm>
            <a:off x="4431123" y="1736385"/>
            <a:ext cx="4752100" cy="34003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1868" y="1603453"/>
            <a:ext cx="409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Inefficiency for electrons at BTF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shot 2016-02-26 22.41.4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8" y="4259080"/>
            <a:ext cx="4265744" cy="22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5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PADME SAC form OPAL blocks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6-02-26 22.4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5" y="757118"/>
            <a:ext cx="4265744" cy="2269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9434" t="22611" b="40194"/>
          <a:stretch/>
        </p:blipFill>
        <p:spPr>
          <a:xfrm>
            <a:off x="5657671" y="917041"/>
            <a:ext cx="2656029" cy="20524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9220" y="4494352"/>
            <a:ext cx="8794780" cy="2113207"/>
          </a:xfrm>
        </p:spPr>
        <p:txBody>
          <a:bodyPr>
            <a:noAutofit/>
          </a:bodyPr>
          <a:lstStyle/>
          <a:p>
            <a:r>
              <a:rPr lang="en-US" dirty="0" smtClean="0"/>
              <a:t>By cutting a OPAL block </a:t>
            </a:r>
            <a:r>
              <a:rPr lang="en-US" dirty="0" smtClean="0"/>
              <a:t>we can </a:t>
            </a:r>
            <a:r>
              <a:rPr lang="en-US" dirty="0" smtClean="0"/>
              <a:t>obtain 49 20x20x180mm</a:t>
            </a:r>
            <a:r>
              <a:rPr lang="en-US" baseline="30000" dirty="0" smtClean="0"/>
              <a:t>3 </a:t>
            </a:r>
            <a:r>
              <a:rPr lang="en-US" dirty="0" smtClean="0"/>
              <a:t>crystals</a:t>
            </a:r>
          </a:p>
          <a:p>
            <a:r>
              <a:rPr lang="en-US" dirty="0" smtClean="0"/>
              <a:t>Original OPAL LY ~0.3 </a:t>
            </a:r>
            <a:r>
              <a:rPr lang="en-US" dirty="0" err="1" smtClean="0"/>
              <a:t>p.e.</a:t>
            </a:r>
            <a:r>
              <a:rPr lang="en-US" dirty="0" smtClean="0"/>
              <a:t> MeV with 32% PMT coverage</a:t>
            </a:r>
          </a:p>
          <a:p>
            <a:pPr lvl="1"/>
            <a:r>
              <a:rPr lang="en-US" dirty="0" smtClean="0"/>
              <a:t>Can reach near to 50% with 19mm PMTs on 20x20mm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crystals</a:t>
            </a:r>
            <a:endParaRPr lang="en-US" dirty="0" smtClean="0"/>
          </a:p>
          <a:p>
            <a:pPr lvl="1"/>
            <a:r>
              <a:rPr lang="en-US" dirty="0" smtClean="0"/>
              <a:t>Much better light collection due to much smaller crystals</a:t>
            </a:r>
            <a:endParaRPr lang="en-US" dirty="0"/>
          </a:p>
          <a:p>
            <a:pPr lvl="1"/>
            <a:r>
              <a:rPr lang="en-US" dirty="0" smtClean="0"/>
              <a:t>Can we reach the 1p.e. MeV level</a:t>
            </a:r>
            <a:r>
              <a:rPr lang="en-US" dirty="0" smtClean="0"/>
              <a:t>? G4 simulation needed</a:t>
            </a:r>
            <a:endParaRPr lang="en-US" dirty="0" smtClean="0"/>
          </a:p>
        </p:txBody>
      </p:sp>
      <p:pic>
        <p:nvPicPr>
          <p:cNvPr id="10" name="Picture 9" descr="Screenshot 2016-02-26 23.11.4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7560" r="3804" b="10648"/>
          <a:stretch/>
        </p:blipFill>
        <p:spPr>
          <a:xfrm>
            <a:off x="1478109" y="3046438"/>
            <a:ext cx="6218051" cy="143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1" y="976973"/>
            <a:ext cx="8596608" cy="528935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ee</a:t>
            </a:r>
            <a:r>
              <a:rPr lang="en-US" dirty="0" smtClean="0"/>
              <a:t>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background can be rejected just using </a:t>
            </a:r>
            <a:r>
              <a:rPr lang="en-US" dirty="0" err="1" smtClean="0"/>
              <a:t>Ecal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err="1"/>
              <a:t>ee</a:t>
            </a:r>
            <a:r>
              <a:rPr lang="en-US" dirty="0"/>
              <a:t>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(g)</a:t>
            </a:r>
            <a:r>
              <a:rPr lang="en-US" dirty="0" smtClean="0"/>
              <a:t> background needs an angular coverage up to 65 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 smtClean="0"/>
              <a:t>Calorimeter position and geometry almost finalized</a:t>
            </a:r>
          </a:p>
          <a:p>
            <a:pPr lvl="1"/>
            <a:r>
              <a:rPr lang="en-US" dirty="0" smtClean="0"/>
              <a:t>Sensitivity comparison required by INFN as milestone</a:t>
            </a:r>
          </a:p>
          <a:p>
            <a:pPr lvl="1"/>
            <a:r>
              <a:rPr lang="en-US" dirty="0" smtClean="0"/>
              <a:t>Acceptance </a:t>
            </a:r>
            <a:r>
              <a:rPr lang="en-US" dirty="0" smtClean="0"/>
              <a:t>for recoil </a:t>
            </a:r>
            <a:r>
              <a:rPr lang="en-US" dirty="0" smtClean="0"/>
              <a:t>photon </a:t>
            </a:r>
            <a:r>
              <a:rPr lang="en-US" dirty="0" smtClean="0"/>
              <a:t>up to 80 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r>
              <a:rPr lang="en-US" dirty="0" smtClean="0"/>
              <a:t>can </a:t>
            </a:r>
            <a:r>
              <a:rPr lang="en-US" dirty="0" smtClean="0"/>
              <a:t>be </a:t>
            </a:r>
            <a:r>
              <a:rPr lang="en-US" dirty="0" smtClean="0"/>
              <a:t>achieved</a:t>
            </a:r>
          </a:p>
          <a:p>
            <a:r>
              <a:rPr lang="en-US" dirty="0" smtClean="0"/>
              <a:t>Energy of relevant photon in the SAC seem to be high &gt;300 MeV</a:t>
            </a:r>
          </a:p>
          <a:p>
            <a:pPr lvl="1"/>
            <a:r>
              <a:rPr lang="en-US" dirty="0" smtClean="0"/>
              <a:t>No need for a very efficient SAC at low energy</a:t>
            </a:r>
            <a:endParaRPr lang="en-US" dirty="0" smtClean="0"/>
          </a:p>
          <a:p>
            <a:r>
              <a:rPr lang="en-US" dirty="0" smtClean="0"/>
              <a:t>Timing is a crucial aspect of the Veto system</a:t>
            </a:r>
          </a:p>
          <a:p>
            <a:pPr lvl="1"/>
            <a:r>
              <a:rPr lang="en-US" dirty="0" smtClean="0"/>
              <a:t>The efficiency could be limited by the random veto probability more than from the detector performance. </a:t>
            </a:r>
          </a:p>
          <a:p>
            <a:r>
              <a:rPr lang="en-US" dirty="0" smtClean="0"/>
              <a:t>OPAL lead glass SF57 is a possible candidate </a:t>
            </a:r>
            <a:r>
              <a:rPr lang="en-US" dirty="0" smtClean="0"/>
              <a:t>for SAC</a:t>
            </a:r>
          </a:p>
          <a:p>
            <a:pPr lvl="1"/>
            <a:r>
              <a:rPr lang="en-US" dirty="0" smtClean="0"/>
              <a:t>LY to be estimated by G4 simulation. </a:t>
            </a:r>
          </a:p>
          <a:p>
            <a:pPr lvl="1"/>
            <a:r>
              <a:rPr lang="en-US" dirty="0" smtClean="0"/>
              <a:t>Is a test in July possible?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FD4B2-DF31-F148-80A9-F6D3BCA39E22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MC studies of gamma BG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09" y="976973"/>
            <a:ext cx="8734203" cy="5289356"/>
          </a:xfrm>
        </p:spPr>
        <p:txBody>
          <a:bodyPr/>
          <a:lstStyle/>
          <a:p>
            <a:r>
              <a:rPr lang="en-US" dirty="0" smtClean="0"/>
              <a:t>Define the layout of the photon veto system of the PADME experiment on the basis of rejection factors for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>
                <a:latin typeface="Symbol" charset="2"/>
                <a:cs typeface="Symbol" charset="2"/>
              </a:rPr>
              <a:t>ggg</a:t>
            </a:r>
            <a:r>
              <a:rPr lang="en-US" dirty="0" smtClean="0">
                <a:cs typeface="Symbol" charset="2"/>
              </a:rPr>
              <a:t> BG</a:t>
            </a:r>
            <a:endParaRPr lang="en-US" dirty="0" smtClean="0">
              <a:latin typeface="Symbol" charset="2"/>
              <a:cs typeface="Symbol" charset="2"/>
            </a:endParaRPr>
          </a:p>
          <a:p>
            <a:r>
              <a:rPr lang="en-US" dirty="0" smtClean="0"/>
              <a:t>Uses 100K </a:t>
            </a:r>
            <a:r>
              <a:rPr lang="en-US" dirty="0" err="1"/>
              <a:t>e</a:t>
            </a:r>
            <a:r>
              <a:rPr lang="en-US" baseline="30000" dirty="0" err="1"/>
              <a:t>+</a:t>
            </a:r>
            <a:r>
              <a:rPr lang="en-US" dirty="0" err="1"/>
              <a:t>e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-&gt;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(g</a:t>
            </a:r>
            <a:r>
              <a:rPr lang="en-US" dirty="0" smtClean="0">
                <a:latin typeface="Symbol" charset="2"/>
                <a:cs typeface="Symbol" charset="2"/>
              </a:rPr>
              <a:t>) </a:t>
            </a:r>
            <a:r>
              <a:rPr lang="en-US" dirty="0">
                <a:cs typeface="Symbol" charset="2"/>
              </a:rPr>
              <a:t>generated using </a:t>
            </a:r>
            <a:r>
              <a:rPr lang="en-US" dirty="0" err="1">
                <a:cs typeface="Symbol" charset="2"/>
              </a:rPr>
              <a:t>CalcHep</a:t>
            </a:r>
            <a:r>
              <a:rPr lang="en-US" dirty="0">
                <a:cs typeface="Symbol" charset="2"/>
              </a:rPr>
              <a:t> program</a:t>
            </a:r>
            <a:r>
              <a:rPr lang="en-US" dirty="0" smtClean="0">
                <a:cs typeface="Symbol" charset="2"/>
              </a:rPr>
              <a:t> </a:t>
            </a:r>
          </a:p>
          <a:p>
            <a:r>
              <a:rPr lang="en-US" dirty="0" smtClean="0"/>
              <a:t>Uses 1M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-&gt;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 smtClean="0">
                <a:latin typeface="Symbol" charset="2"/>
                <a:cs typeface="Symbol" charset="2"/>
              </a:rPr>
              <a:t>(g)</a:t>
            </a:r>
            <a:r>
              <a:rPr lang="en-US" dirty="0" smtClean="0">
                <a:cs typeface="Symbol" charset="2"/>
              </a:rPr>
              <a:t> generated using </a:t>
            </a:r>
            <a:r>
              <a:rPr lang="en-US" dirty="0" err="1" smtClean="0">
                <a:cs typeface="Symbol" charset="2"/>
              </a:rPr>
              <a:t>CalcHep</a:t>
            </a:r>
            <a:r>
              <a:rPr lang="en-US" dirty="0" smtClean="0">
                <a:cs typeface="Symbol" charset="2"/>
              </a:rPr>
              <a:t> program</a:t>
            </a:r>
          </a:p>
          <a:p>
            <a:pPr lvl="1"/>
            <a:r>
              <a:rPr lang="en-US" dirty="0" smtClean="0">
                <a:cs typeface="Symbol" charset="2"/>
              </a:rPr>
              <a:t>Provides kinematics distribution of the 3 final state gamma</a:t>
            </a:r>
            <a:endParaRPr lang="en-US" dirty="0">
              <a:cs typeface="Symbol" charset="2"/>
            </a:endParaRPr>
          </a:p>
          <a:p>
            <a:pPr lvl="1"/>
            <a:r>
              <a:rPr lang="en-US" dirty="0" smtClean="0">
                <a:cs typeface="Symbol" charset="2"/>
              </a:rPr>
              <a:t>Still to be implemented angular correlation with primary positron in MC and beam spot size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PADME photon veto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" y="894479"/>
            <a:ext cx="8689340" cy="5518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7598" y="791855"/>
            <a:ext cx="25530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366FF"/>
                </a:solidFill>
              </a:rPr>
              <a:t>ECal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1256" y="985475"/>
            <a:ext cx="2935414" cy="1200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SAC</a:t>
            </a:r>
          </a:p>
          <a:p>
            <a:pPr algn="ctr"/>
            <a:r>
              <a:rPr lang="en-US" sz="2400" b="1" dirty="0" smtClean="0">
                <a:solidFill>
                  <a:srgbClr val="3366FF"/>
                </a:solidFill>
              </a:rPr>
              <a:t>(small angle calorimeter)</a:t>
            </a:r>
            <a:endParaRPr lang="en-US" sz="2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051" t="11582" r="13443" b="13377"/>
          <a:stretch/>
        </p:blipFill>
        <p:spPr>
          <a:xfrm>
            <a:off x="3837690" y="711793"/>
            <a:ext cx="5076123" cy="5660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ECAL and the 2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and 3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BG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1145391"/>
            <a:ext cx="274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Geometrical </a:t>
            </a:r>
            <a:r>
              <a:rPr lang="en-GB" dirty="0" err="1" smtClean="0">
                <a:solidFill>
                  <a:srgbClr val="FF0000"/>
                </a:solidFill>
              </a:rPr>
              <a:t>defintion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6 cm     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GB" dirty="0" smtClean="0">
                <a:solidFill>
                  <a:srgbClr val="FF0000"/>
                </a:solidFill>
              </a:rPr>
              <a:t>=20 </a:t>
            </a:r>
            <a:r>
              <a:rPr lang="en-GB" dirty="0" err="1" smtClean="0">
                <a:solidFill>
                  <a:srgbClr val="FF0000"/>
                </a:solidFill>
              </a:rPr>
              <a:t>mrad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28.5 cm  </a:t>
            </a:r>
            <a:r>
              <a:rPr lang="en-GB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en-GB" dirty="0" smtClean="0">
                <a:solidFill>
                  <a:srgbClr val="FF0000"/>
                </a:solidFill>
              </a:rPr>
              <a:t>=93 </a:t>
            </a:r>
            <a:r>
              <a:rPr lang="en-GB" dirty="0" err="1" smtClean="0">
                <a:solidFill>
                  <a:srgbClr val="FF0000"/>
                </a:solidFill>
              </a:rPr>
              <a:t>mrad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692" y="2266265"/>
            <a:ext cx="2351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</a:rPr>
              <a:t>Fiducial</a:t>
            </a:r>
            <a:r>
              <a:rPr lang="en-GB" dirty="0" smtClean="0">
                <a:solidFill>
                  <a:srgbClr val="008000"/>
                </a:solidFill>
              </a:rPr>
              <a:t> cuts</a:t>
            </a:r>
          </a:p>
          <a:p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008000"/>
                </a:solidFill>
              </a:rPr>
              <a:t>9 cm  </a:t>
            </a:r>
            <a:r>
              <a:rPr lang="en-GB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 </a:t>
            </a:r>
            <a:r>
              <a:rPr lang="en-GB" dirty="0" smtClean="0">
                <a:solidFill>
                  <a:srgbClr val="008000"/>
                </a:solidFill>
              </a:rPr>
              <a:t>= 30 </a:t>
            </a:r>
            <a:r>
              <a:rPr lang="en-GB" dirty="0" err="1" smtClean="0">
                <a:solidFill>
                  <a:srgbClr val="008000"/>
                </a:solidFill>
              </a:rPr>
              <a:t>mrad</a:t>
            </a:r>
            <a:endParaRPr lang="en-GB" dirty="0" smtClean="0">
              <a:solidFill>
                <a:srgbClr val="008000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25 cm  </a:t>
            </a:r>
            <a:r>
              <a:rPr lang="en-GB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 </a:t>
            </a:r>
            <a:r>
              <a:rPr lang="en-GB" dirty="0" smtClean="0">
                <a:solidFill>
                  <a:srgbClr val="008000"/>
                </a:solidFill>
              </a:rPr>
              <a:t>= 83 </a:t>
            </a:r>
            <a:r>
              <a:rPr lang="en-GB" dirty="0" err="1" smtClean="0">
                <a:solidFill>
                  <a:srgbClr val="008000"/>
                </a:solidFill>
              </a:rPr>
              <a:t>mrad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" y="3742262"/>
            <a:ext cx="3746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recoil gamma definition:</a:t>
            </a:r>
          </a:p>
          <a:p>
            <a:endParaRPr lang="en-GB" dirty="0"/>
          </a:p>
          <a:p>
            <a:r>
              <a:rPr lang="en-GB" dirty="0" smtClean="0">
                <a:solidFill>
                  <a:srgbClr val="008000"/>
                </a:solidFill>
              </a:rPr>
              <a:t>10 MeV  &lt; E &lt; 500 MeV</a:t>
            </a:r>
          </a:p>
          <a:p>
            <a:r>
              <a:rPr lang="en-GB" dirty="0" smtClean="0">
                <a:solidFill>
                  <a:srgbClr val="008000"/>
                </a:solidFill>
              </a:rPr>
              <a:t>30 </a:t>
            </a:r>
            <a:r>
              <a:rPr lang="en-GB" dirty="0" err="1" smtClean="0">
                <a:solidFill>
                  <a:srgbClr val="008000"/>
                </a:solidFill>
              </a:rPr>
              <a:t>mrad</a:t>
            </a:r>
            <a:r>
              <a:rPr lang="en-GB" dirty="0" smtClean="0">
                <a:solidFill>
                  <a:srgbClr val="008000"/>
                </a:solidFill>
              </a:rPr>
              <a:t> &lt; </a:t>
            </a:r>
            <a:r>
              <a:rPr lang="en-GB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 &lt; </a:t>
            </a:r>
            <a:r>
              <a:rPr lang="en-GB" dirty="0" smtClean="0">
                <a:solidFill>
                  <a:srgbClr val="008000"/>
                </a:solidFill>
              </a:rPr>
              <a:t>80 </a:t>
            </a:r>
            <a:r>
              <a:rPr lang="en-GB" dirty="0" err="1" smtClean="0">
                <a:solidFill>
                  <a:srgbClr val="008000"/>
                </a:solidFill>
              </a:rPr>
              <a:t>mrad</a:t>
            </a:r>
            <a:endParaRPr lang="en-GB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AA99-E61B-7240-878D-F2378447D23E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6" name="Picture 5" descr="Screenshot 2015-10-28 14.37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93"/>
            <a:ext cx="9144000" cy="34713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002322" y="1737824"/>
            <a:ext cx="1147526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9219" y="4237076"/>
            <a:ext cx="9044781" cy="1293977"/>
          </a:xfrm>
        </p:spPr>
        <p:txBody>
          <a:bodyPr>
            <a:normAutofit/>
          </a:bodyPr>
          <a:lstStyle/>
          <a:p>
            <a:r>
              <a:rPr lang="en-US" sz="1800" dirty="0" smtClean="0"/>
              <a:t>Geometrical acceptance with present angular coverage almost saturated </a:t>
            </a:r>
            <a:endParaRPr lang="en-US" sz="1800" dirty="0" smtClean="0">
              <a:solidFill>
                <a:srgbClr val="0000FF"/>
              </a:solidFill>
            </a:endParaRPr>
          </a:p>
          <a:p>
            <a:pPr lvl="1"/>
            <a:r>
              <a:rPr lang="en-US" sz="1600" dirty="0" smtClean="0"/>
              <a:t>Inner hole 1.15 degree   20 </a:t>
            </a:r>
            <a:r>
              <a:rPr lang="en-US" sz="1600" dirty="0" err="1" smtClean="0"/>
              <a:t>mrad</a:t>
            </a:r>
            <a:endParaRPr lang="en-US" sz="1600" dirty="0" smtClean="0"/>
          </a:p>
          <a:p>
            <a:pPr lvl="1"/>
            <a:r>
              <a:rPr lang="en-US" sz="1600" dirty="0" smtClean="0"/>
              <a:t>Max angle 4.3 degree    75 </a:t>
            </a:r>
            <a:r>
              <a:rPr lang="en-US" sz="1600" dirty="0" err="1" smtClean="0"/>
              <a:t>mrad</a:t>
            </a:r>
            <a:endParaRPr lang="en-US" sz="1600" dirty="0" smtClean="0"/>
          </a:p>
          <a:p>
            <a:pPr lvl="1"/>
            <a:endParaRPr lang="en-US" sz="1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3444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BG studies definitions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62431" y="1595906"/>
            <a:ext cx="7200000" cy="887286"/>
            <a:chOff x="980410" y="3133410"/>
            <a:chExt cx="7200000" cy="887286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80410" y="3876696"/>
              <a:ext cx="7200000" cy="0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69269" y="3732696"/>
              <a:ext cx="0" cy="288000"/>
            </a:xfrm>
            <a:prstGeom prst="line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68589" y="3328102"/>
              <a:ext cx="0" cy="396000"/>
            </a:xfrm>
            <a:prstGeom prst="line">
              <a:avLst/>
            </a:prstGeom>
            <a:ln>
              <a:solidFill>
                <a:srgbClr val="008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69269" y="3133410"/>
              <a:ext cx="0" cy="180000"/>
            </a:xfrm>
            <a:prstGeom prst="line">
              <a:avLst/>
            </a:prstGeom>
            <a:ln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980410" y="3133410"/>
              <a:ext cx="7188179" cy="743286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980410" y="3328102"/>
              <a:ext cx="7188179" cy="548594"/>
            </a:xfrm>
            <a:prstGeom prst="straightConnector1">
              <a:avLst/>
            </a:prstGeom>
            <a:ln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980410" y="3724102"/>
              <a:ext cx="7188179" cy="15259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845488"/>
              </p:ext>
            </p:extLst>
          </p:nvPr>
        </p:nvGraphicFramePr>
        <p:xfrm>
          <a:off x="1499061" y="3086762"/>
          <a:ext cx="6721768" cy="1981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18684"/>
                <a:gridCol w="1801542"/>
                <a:gridCol w="180154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Detector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Angle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Name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Small</a:t>
                      </a:r>
                      <a:r>
                        <a:rPr lang="en-GB" sz="2000" baseline="0" dirty="0" smtClean="0"/>
                        <a:t> angle </a:t>
                      </a:r>
                      <a:r>
                        <a:rPr lang="en-GB" sz="2000" baseline="0" dirty="0" err="1" smtClean="0"/>
                        <a:t>Calo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0-20 </a:t>
                      </a:r>
                      <a:r>
                        <a:rPr lang="en-GB" sz="2000" dirty="0" err="1" smtClean="0"/>
                        <a:t>mrad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NSAC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8000"/>
                          </a:solidFill>
                        </a:rPr>
                        <a:t>Electromagnetic</a:t>
                      </a:r>
                      <a:r>
                        <a:rPr lang="en-GB" sz="2000" b="1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rgbClr val="008000"/>
                          </a:solidFill>
                        </a:rPr>
                        <a:t>Calo</a:t>
                      </a:r>
                      <a:endParaRPr lang="en-GB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20-75 </a:t>
                      </a:r>
                      <a:r>
                        <a:rPr lang="en-GB" sz="2000" dirty="0" err="1" smtClean="0"/>
                        <a:t>mrad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NCal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Large</a:t>
                      </a:r>
                      <a:r>
                        <a:rPr lang="en-GB" sz="2000" b="1" baseline="0" dirty="0" smtClean="0">
                          <a:solidFill>
                            <a:srgbClr val="FF0000"/>
                          </a:solidFill>
                        </a:rPr>
                        <a:t> angle Veto</a:t>
                      </a:r>
                      <a:endParaRPr lang="en-GB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75-110 </a:t>
                      </a:r>
                      <a:r>
                        <a:rPr lang="en-GB" sz="2000" dirty="0" err="1" smtClean="0"/>
                        <a:t>mrad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NLAV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0000FF"/>
                          </a:solidFill>
                        </a:rPr>
                        <a:t>Lost</a:t>
                      </a:r>
                      <a:endParaRPr lang="en-GB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&gt;110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err="1" smtClean="0"/>
                        <a:t>mrad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/>
                        <a:t>Nlost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939185" y="752014"/>
            <a:ext cx="6546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3366FF"/>
                </a:solidFill>
              </a:rPr>
              <a:t>Detector acceptance</a:t>
            </a:r>
            <a:endParaRPr lang="en-GB" b="1" dirty="0">
              <a:solidFill>
                <a:srgbClr val="3366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69431" y="1821555"/>
            <a:ext cx="6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rgbClr val="008000"/>
                </a:solidFill>
              </a:rPr>
              <a:t>Ecal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88159" y="1470927"/>
            <a:ext cx="6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LAV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8159" y="2154526"/>
            <a:ext cx="68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SAC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0" y="1121346"/>
            <a:ext cx="60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FF"/>
                </a:solidFill>
              </a:rPr>
              <a:t>Lost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0264" y="5277689"/>
            <a:ext cx="4506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NseeSAC</a:t>
            </a:r>
            <a:r>
              <a:rPr lang="en-GB" sz="2000" dirty="0" smtClean="0"/>
              <a:t>= </a:t>
            </a:r>
            <a:r>
              <a:rPr lang="en-GB" sz="2000" dirty="0" err="1" smtClean="0"/>
              <a:t>NSAC+Ncal</a:t>
            </a:r>
            <a:endParaRPr lang="en-GB" sz="2000" dirty="0" smtClean="0"/>
          </a:p>
          <a:p>
            <a:r>
              <a:rPr lang="en-GB" sz="2000" dirty="0" err="1" smtClean="0"/>
              <a:t>NSeeLAV</a:t>
            </a:r>
            <a:r>
              <a:rPr lang="en-GB" sz="2000" dirty="0" smtClean="0"/>
              <a:t>=  </a:t>
            </a:r>
            <a:r>
              <a:rPr lang="en-GB" sz="2000" dirty="0" err="1" smtClean="0"/>
              <a:t>NLAV+Ncal</a:t>
            </a:r>
            <a:endParaRPr lang="en-GB" sz="2000" dirty="0" smtClean="0"/>
          </a:p>
          <a:p>
            <a:r>
              <a:rPr lang="en-GB" sz="2000" dirty="0" err="1" smtClean="0"/>
              <a:t>NSeeALL</a:t>
            </a:r>
            <a:r>
              <a:rPr lang="en-GB" sz="2000" dirty="0" smtClean="0"/>
              <a:t>=  </a:t>
            </a:r>
            <a:r>
              <a:rPr lang="en-GB" sz="2000" dirty="0" err="1" smtClean="0"/>
              <a:t>NLAV+NCal+NSAC</a:t>
            </a:r>
            <a:endParaRPr lang="en-GB" sz="20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62431" y="2178480"/>
            <a:ext cx="0" cy="360000"/>
          </a:xfrm>
          <a:prstGeom prst="line">
            <a:avLst/>
          </a:prstGeom>
          <a:ln>
            <a:solidFill>
              <a:schemeClr val="accent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0254" y="1806835"/>
            <a:ext cx="139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122239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background kinematic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041005" y="827939"/>
            <a:ext cx="7104336" cy="4870083"/>
            <a:chOff x="1002518" y="1033187"/>
            <a:chExt cx="7104336" cy="4870083"/>
          </a:xfrm>
        </p:grpSpPr>
        <p:pic>
          <p:nvPicPr>
            <p:cNvPr id="6" name="Picture 5" descr="Screenshot 2016-02-26 11.06.47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7"/>
            <a:stretch/>
          </p:blipFill>
          <p:spPr>
            <a:xfrm>
              <a:off x="1002518" y="1033187"/>
              <a:ext cx="7104336" cy="487008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565146" y="3501980"/>
              <a:ext cx="846741" cy="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65146" y="4719078"/>
              <a:ext cx="2192239" cy="0"/>
            </a:xfrm>
            <a:prstGeom prst="line">
              <a:avLst/>
            </a:prstGeom>
            <a:ln>
              <a:solidFill>
                <a:srgbClr val="008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73383" y="3501980"/>
              <a:ext cx="0" cy="2026751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57385" y="4719078"/>
              <a:ext cx="0" cy="809653"/>
            </a:xfrm>
            <a:prstGeom prst="line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65146" y="3232576"/>
              <a:ext cx="808237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565146" y="4975609"/>
              <a:ext cx="3451064" cy="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450374" y="2670841"/>
            <a:ext cx="152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95872" y="4781669"/>
            <a:ext cx="152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Ecal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acc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02773" y="3181280"/>
            <a:ext cx="245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good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95872" y="4144498"/>
            <a:ext cx="245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Ecal</a:t>
            </a:r>
            <a:r>
              <a:rPr lang="en-US" dirty="0" smtClean="0">
                <a:solidFill>
                  <a:srgbClr val="008000"/>
                </a:solidFill>
              </a:rPr>
              <a:t> good </a:t>
            </a:r>
            <a:r>
              <a:rPr lang="en-US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endParaRPr lang="en-US" dirty="0">
              <a:solidFill>
                <a:srgbClr val="008000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937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dirty="0" smtClean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distribution no cuts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CACB9-ED58-7F4B-9367-31FAE9364701}" type="datetime1">
              <a:rPr lang="en-GB" smtClean="0"/>
              <a:t>29/02/16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Raggi PADME ECal meeting</a:t>
            </a:r>
            <a:endParaRPr lang="en-US"/>
          </a:p>
        </p:txBody>
      </p:sp>
      <p:pic>
        <p:nvPicPr>
          <p:cNvPr id="3" name="Picture 2" descr="Screenshot 2016-02-26 12.16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" y="711793"/>
            <a:ext cx="6860983" cy="5667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5674" y="3373154"/>
            <a:ext cx="2398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</a:t>
            </a:r>
            <a:r>
              <a:rPr lang="en-US" dirty="0"/>
              <a:t>probable </a:t>
            </a:r>
            <a:r>
              <a:rPr lang="en-US" dirty="0" smtClean="0"/>
              <a:t>case: 1SAC + 1LOST</a:t>
            </a:r>
          </a:p>
          <a:p>
            <a:endParaRPr lang="en-US" dirty="0" smtClean="0"/>
          </a:p>
          <a:p>
            <a:r>
              <a:rPr lang="en-US" dirty="0" smtClean="0"/>
              <a:t>Very rare 1 in </a:t>
            </a:r>
            <a:r>
              <a:rPr lang="en-US" dirty="0" err="1" smtClean="0"/>
              <a:t>ECaL</a:t>
            </a:r>
            <a:r>
              <a:rPr lang="en-US" dirty="0" smtClean="0"/>
              <a:t> &lt;10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278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62-TDAQ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102261</TotalTime>
  <Words>1342</Words>
  <Application>Microsoft Macintosh PowerPoint</Application>
  <PresentationFormat>On-screen Show (4:3)</PresentationFormat>
  <Paragraphs>232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NA62-TDAQ</vt:lpstr>
      <vt:lpstr>PADME gamma rejection study</vt:lpstr>
      <vt:lpstr>Outline</vt:lpstr>
      <vt:lpstr>Toy MC studies of gamma BG</vt:lpstr>
      <vt:lpstr>The PADME photon veto system</vt:lpstr>
      <vt:lpstr>ECAL and the 2g and 3g BG</vt:lpstr>
      <vt:lpstr>DA</vt:lpstr>
      <vt:lpstr>BG studies definitions</vt:lpstr>
      <vt:lpstr>The 2g background kinematic</vt:lpstr>
      <vt:lpstr>2g distribution no cuts </vt:lpstr>
      <vt:lpstr>After applying the 1g cut</vt:lpstr>
      <vt:lpstr>3g background kinematics</vt:lpstr>
      <vt:lpstr>3g geometrical distribution</vt:lpstr>
      <vt:lpstr>With standard 1g definition</vt:lpstr>
      <vt:lpstr>Changing gamma acceptance</vt:lpstr>
      <vt:lpstr>Conclusion from TOYMC analysis</vt:lpstr>
      <vt:lpstr>Three gamma analysis on MC</vt:lpstr>
      <vt:lpstr>MC layout used</vt:lpstr>
      <vt:lpstr>SAC energy due to 3g events</vt:lpstr>
      <vt:lpstr>Energy distribution of g from IB G4</vt:lpstr>
      <vt:lpstr>NSAC distribution</vt:lpstr>
      <vt:lpstr>Study of veto efficiency due to timing</vt:lpstr>
      <vt:lpstr>Veto Ineff vs time window</vt:lpstr>
      <vt:lpstr>NBG with random inefficiency</vt:lpstr>
      <vt:lpstr>Summary table</vt:lpstr>
      <vt:lpstr>Possible SF57 NA62 based SAC</vt:lpstr>
      <vt:lpstr>PADME SAC form OPAL blocks </vt:lpstr>
      <vt:lpstr>Conclusions</vt:lpstr>
    </vt:vector>
  </TitlesOfParts>
  <Manager/>
  <Company>INFN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boson at BTF</dc:title>
  <dc:subject/>
  <dc:creator>M. Raggi</dc:creator>
  <cp:keywords/>
  <dc:description/>
  <cp:lastModifiedBy>Mauro Raggi</cp:lastModifiedBy>
  <cp:revision>2091</cp:revision>
  <cp:lastPrinted>2013-12-03T11:45:57Z</cp:lastPrinted>
  <dcterms:created xsi:type="dcterms:W3CDTF">2012-03-21T10:21:10Z</dcterms:created>
  <dcterms:modified xsi:type="dcterms:W3CDTF">2016-03-01T11:23:16Z</dcterms:modified>
  <cp:category/>
</cp:coreProperties>
</file>