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1" r:id="rId1"/>
  </p:sldMasterIdLst>
  <p:notesMasterIdLst>
    <p:notesMasterId r:id="rId24"/>
  </p:notesMasterIdLst>
  <p:handoutMasterIdLst>
    <p:handoutMasterId r:id="rId25"/>
  </p:handoutMasterIdLst>
  <p:sldIdLst>
    <p:sldId id="379" r:id="rId2"/>
    <p:sldId id="380" r:id="rId3"/>
    <p:sldId id="267" r:id="rId4"/>
    <p:sldId id="396" r:id="rId5"/>
    <p:sldId id="395" r:id="rId6"/>
    <p:sldId id="399" r:id="rId7"/>
    <p:sldId id="402" r:id="rId8"/>
    <p:sldId id="382" r:id="rId9"/>
    <p:sldId id="384" r:id="rId10"/>
    <p:sldId id="426" r:id="rId11"/>
    <p:sldId id="433" r:id="rId12"/>
    <p:sldId id="425" r:id="rId13"/>
    <p:sldId id="424" r:id="rId14"/>
    <p:sldId id="406" r:id="rId15"/>
    <p:sldId id="428" r:id="rId16"/>
    <p:sldId id="427" r:id="rId17"/>
    <p:sldId id="429" r:id="rId18"/>
    <p:sldId id="430" r:id="rId19"/>
    <p:sldId id="387" r:id="rId20"/>
    <p:sldId id="423" r:id="rId21"/>
    <p:sldId id="431" r:id="rId22"/>
    <p:sldId id="43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BEB"/>
    <a:srgbClr val="CC3366"/>
    <a:srgbClr val="323232"/>
    <a:srgbClr val="8E2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0" autoAdjust="0"/>
    <p:restoredTop sz="97701" autoAdjust="0"/>
  </p:normalViewPr>
  <p:slideViewPr>
    <p:cSldViewPr snapToGrid="0" snapToObjects="1">
      <p:cViewPr>
        <p:scale>
          <a:sx n="152" d="100"/>
          <a:sy n="152" d="100"/>
        </p:scale>
        <p:origin x="-1016" y="-80"/>
      </p:cViewPr>
      <p:guideLst>
        <p:guide orient="horz" pos="1536"/>
        <p:guide pos="46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52225-081F-C940-B971-217361288DB6}" type="datetime1">
              <a:rPr lang="it-IT" smtClean="0"/>
              <a:t>29/02/16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F85D-6D7B-964C-85D4-9795C533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4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A423-D25B-294A-8A41-8353595B2204}" type="datetime1">
              <a:rPr lang="it-IT" smtClean="0"/>
              <a:t>29/02/16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A09F7-0728-D94F-9D4C-D8B09C24A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7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09F7-0728-D94F-9D4C-D8B09C24A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6"/>
            <a:ext cx="8001000" cy="214340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7097-49D7-454D-8004-5E48340D3979}" type="datetime1">
              <a:rPr lang="en-GB" smtClean="0"/>
              <a:t>29/02/16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84CD-0BDD-B24C-95F7-13EB84E08DBB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1930399"/>
            <a:ext cx="8376026" cy="433592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D568-753F-F246-B8D4-CFB62AD9FEF0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8874" y="728726"/>
            <a:ext cx="8001000" cy="6259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9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07E0-C86F-B14B-A84E-D9103DF9136B}" type="datetime1">
              <a:rPr lang="en-GB" smtClean="0"/>
              <a:t>29/02/16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8913813" cy="578556"/>
          </a:xfrm>
          <a:prstGeom prst="rect">
            <a:avLst/>
          </a:prstGeom>
          <a:solidFill>
            <a:srgbClr val="3232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084" y="1"/>
            <a:ext cx="7699730" cy="578555"/>
          </a:xfrm>
          <a:noFill/>
        </p:spPr>
        <p:txBody>
          <a:bodyPr lIns="36000"/>
          <a:lstStyle>
            <a:lvl1pPr marL="0" indent="0" algn="l">
              <a:tabLst/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5059" y="289950"/>
            <a:ext cx="418754" cy="288607"/>
          </a:xfrm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F6B2-7B59-C447-AA07-3479CF0BFB7B}" type="datetime1">
              <a:rPr lang="en-GB" smtClean="0"/>
              <a:t>29/02/16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Thank you for your attention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43999"/>
            <a:ext cx="8001000" cy="83057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9509" y="3383645"/>
            <a:ext cx="1705891" cy="288607"/>
          </a:xfrm>
        </p:spPr>
        <p:txBody>
          <a:bodyPr/>
          <a:lstStyle/>
          <a:p>
            <a:fld id="{609ABDC8-DDAC-4147-8027-0C148211D285}" type="datetime1">
              <a:rPr lang="en-GB" smtClean="0"/>
              <a:t>29/02/16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74" y="976973"/>
            <a:ext cx="8376026" cy="528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5246" y="6569075"/>
            <a:ext cx="418754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733" y="6569075"/>
            <a:ext cx="5386622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M. Raggi PADME INFN referee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9355" y="6569075"/>
            <a:ext cx="1705891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fld id="{9BF9B5E5-E2D6-DC49-B27C-13B46B877358}" type="datetime1">
              <a:rPr lang="en-GB" smtClean="0"/>
              <a:t>29/02/16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39" r:id="rId3"/>
    <p:sldLayoutId id="2147483828" r:id="rId4"/>
    <p:sldLayoutId id="2147483838" r:id="rId5"/>
    <p:sldLayoutId id="2147483829" r:id="rId6"/>
    <p:sldLayoutId id="2147483837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2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5.wmf"/><Relationship Id="rId5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44600"/>
            <a:ext cx="8915400" cy="128184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</a:t>
            </a:r>
            <a:r>
              <a:rPr lang="en-US" dirty="0" err="1" smtClean="0"/>
              <a:t>Ecal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5"/>
            <a:ext cx="8001000" cy="1842355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Mauro Raggi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PADME </a:t>
            </a:r>
            <a:r>
              <a:rPr lang="en-US" dirty="0" err="1">
                <a:solidFill>
                  <a:schemeClr val="tx1"/>
                </a:solidFill>
              </a:rPr>
              <a:t>E</a:t>
            </a:r>
            <a:r>
              <a:rPr lang="en-US" dirty="0" err="1" smtClean="0">
                <a:solidFill>
                  <a:schemeClr val="tx1"/>
                </a:solidFill>
              </a:rPr>
              <a:t>cal</a:t>
            </a:r>
            <a:r>
              <a:rPr lang="en-US" dirty="0" smtClean="0">
                <a:solidFill>
                  <a:schemeClr val="tx1"/>
                </a:solidFill>
              </a:rPr>
              <a:t> meeting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Frascati</a:t>
            </a:r>
            <a:r>
              <a:rPr lang="en-US" dirty="0" smtClean="0">
                <a:solidFill>
                  <a:schemeClr val="tx1"/>
                </a:solidFill>
              </a:rPr>
              <a:t>, March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2016 </a:t>
            </a:r>
          </a:p>
        </p:txBody>
      </p:sp>
    </p:spTree>
    <p:extLst>
      <p:ext uri="{BB962C8B-B14F-4D97-AF65-F5344CB8AC3E}">
        <p14:creationId xmlns:p14="http://schemas.microsoft.com/office/powerpoint/2010/main" val="26047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beam ECAL mechanics APD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84CD-0BDD-B24C-95F7-13EB84E08DBB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pic>
        <p:nvPicPr>
          <p:cNvPr id="6" name="Picture 5" descr="Schermata 2016-02-28 alle 17.13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752"/>
          <a:stretch/>
        </p:blipFill>
        <p:spPr>
          <a:xfrm>
            <a:off x="572386" y="701052"/>
            <a:ext cx="8163443" cy="58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4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Ecal</a:t>
            </a:r>
            <a:r>
              <a:rPr lang="en-US" dirty="0" smtClean="0"/>
              <a:t> mechanics assembly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84CD-0BDD-B24C-95F7-13EB84E08DBB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pic>
        <p:nvPicPr>
          <p:cNvPr id="6" name="Picture 5" descr="File_000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b="12310"/>
          <a:stretch/>
        </p:blipFill>
        <p:spPr>
          <a:xfrm>
            <a:off x="325863" y="4094603"/>
            <a:ext cx="3588952" cy="2104102"/>
          </a:xfrm>
          <a:prstGeom prst="rect">
            <a:avLst/>
          </a:prstGeom>
        </p:spPr>
      </p:pic>
      <p:pic>
        <p:nvPicPr>
          <p:cNvPr id="7" name="Picture 6" descr="File_000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56" y="4094603"/>
            <a:ext cx="4265744" cy="2399480"/>
          </a:xfrm>
          <a:prstGeom prst="rect">
            <a:avLst/>
          </a:prstGeom>
        </p:spPr>
      </p:pic>
      <p:pic>
        <p:nvPicPr>
          <p:cNvPr id="8" name="Picture 7" descr="File_000 (2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48" y="731160"/>
            <a:ext cx="5677705" cy="31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PMT readout XP1911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84CD-0BDD-B24C-95F7-13EB84E08DBB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00" y="786997"/>
            <a:ext cx="2172075" cy="3625845"/>
            <a:chOff x="91910" y="711793"/>
            <a:chExt cx="2172075" cy="3625845"/>
          </a:xfrm>
        </p:grpSpPr>
        <p:pic>
          <p:nvPicPr>
            <p:cNvPr id="8" name="Picture 7" descr="Schermata 2016-02-28 alle 18.25.0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"/>
            <a:stretch/>
          </p:blipFill>
          <p:spPr>
            <a:xfrm>
              <a:off x="91910" y="711793"/>
              <a:ext cx="2172075" cy="36258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8623" y="711793"/>
              <a:ext cx="824065" cy="441655"/>
            </a:xfrm>
            <a:prstGeom prst="rect">
              <a:avLst/>
            </a:prstGeom>
          </p:spPr>
        </p:pic>
      </p:grpSp>
      <p:pic>
        <p:nvPicPr>
          <p:cNvPr id="11" name="Picture 10" descr="Schermata 2016-02-28 alle 18.26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38" y="728505"/>
            <a:ext cx="2397253" cy="2783652"/>
          </a:xfrm>
          <a:prstGeom prst="rect">
            <a:avLst/>
          </a:prstGeom>
        </p:spPr>
      </p:pic>
      <p:pic>
        <p:nvPicPr>
          <p:cNvPr id="12" name="Picture 11" descr="Schermata 2016-02-28 alle 18.27.1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"/>
          <a:stretch/>
        </p:blipFill>
        <p:spPr>
          <a:xfrm>
            <a:off x="4662921" y="728505"/>
            <a:ext cx="2397600" cy="27029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78915" y="3601338"/>
            <a:ext cx="6550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15mm diameter active area 44% coverage of 20x20mm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crystal</a:t>
            </a:r>
            <a:endParaRPr lang="en-US" sz="16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200" y="4339268"/>
            <a:ext cx="9068800" cy="2229807"/>
          </a:xfrm>
        </p:spPr>
        <p:txBody>
          <a:bodyPr>
            <a:normAutofit/>
          </a:bodyPr>
          <a:lstStyle/>
          <a:p>
            <a:r>
              <a:rPr lang="it-IT" sz="1800" dirty="0" smtClean="0"/>
              <a:t>HZC </a:t>
            </a:r>
            <a:r>
              <a:rPr lang="it-IT" sz="1800" dirty="0" err="1" smtClean="0"/>
              <a:t>Photonics</a:t>
            </a:r>
            <a:r>
              <a:rPr lang="it-IT" sz="1800" dirty="0" smtClean="0"/>
              <a:t> XP1911-XP1912 are on </a:t>
            </a:r>
            <a:r>
              <a:rPr lang="it-IT" sz="1800" dirty="0" err="1" smtClean="0"/>
              <a:t>paper</a:t>
            </a:r>
            <a:r>
              <a:rPr lang="it-IT" sz="1800" dirty="0" smtClean="0"/>
              <a:t> </a:t>
            </a:r>
            <a:r>
              <a:rPr lang="it-IT" sz="1800" dirty="0" err="1" smtClean="0"/>
              <a:t>identical</a:t>
            </a:r>
            <a:r>
              <a:rPr lang="it-IT" sz="1800" dirty="0" smtClean="0"/>
              <a:t> to </a:t>
            </a:r>
            <a:r>
              <a:rPr lang="it-IT" sz="1800" dirty="0" err="1" smtClean="0"/>
              <a:t>orginal</a:t>
            </a:r>
            <a:r>
              <a:rPr lang="it-IT" sz="1800" dirty="0" smtClean="0"/>
              <a:t> </a:t>
            </a:r>
            <a:r>
              <a:rPr lang="it-IT" sz="1800" dirty="0" err="1" smtClean="0"/>
              <a:t>Photonis</a:t>
            </a:r>
            <a:endParaRPr lang="it-IT" sz="1800" dirty="0" smtClean="0"/>
          </a:p>
          <a:p>
            <a:pPr lvl="1"/>
            <a:r>
              <a:rPr lang="it-IT" sz="1600" dirty="0" err="1" smtClean="0"/>
              <a:t>Quoted</a:t>
            </a:r>
            <a:r>
              <a:rPr lang="it-IT" sz="1600" dirty="0" smtClean="0"/>
              <a:t> </a:t>
            </a:r>
            <a:r>
              <a:rPr lang="it-IT" sz="1600" dirty="0" err="1" smtClean="0"/>
              <a:t>price</a:t>
            </a:r>
            <a:r>
              <a:rPr lang="it-IT" sz="1600" dirty="0" smtClean="0"/>
              <a:t> </a:t>
            </a:r>
            <a:r>
              <a:rPr lang="it-IT" sz="1600" dirty="0" err="1" smtClean="0"/>
              <a:t>very</a:t>
            </a:r>
            <a:r>
              <a:rPr lang="it-IT" sz="1600" dirty="0" smtClean="0"/>
              <a:t> cheap </a:t>
            </a:r>
            <a:r>
              <a:rPr lang="it-IT" sz="1600" dirty="0" err="1" smtClean="0"/>
              <a:t>at</a:t>
            </a:r>
            <a:r>
              <a:rPr lang="it-IT" sz="1600" dirty="0" smtClean="0"/>
              <a:t> the </a:t>
            </a:r>
            <a:r>
              <a:rPr lang="it-IT" sz="1600" dirty="0" err="1" smtClean="0"/>
              <a:t>level</a:t>
            </a:r>
            <a:r>
              <a:rPr lang="it-IT" sz="1600" dirty="0" smtClean="0"/>
              <a:t> of the APD</a:t>
            </a:r>
            <a:endParaRPr lang="it-IT" sz="1600" dirty="0"/>
          </a:p>
          <a:p>
            <a:pPr lvl="1"/>
            <a:r>
              <a:rPr lang="en-US" sz="1600" dirty="0" smtClean="0"/>
              <a:t>Several interaction but still difficult to place and order</a:t>
            </a:r>
            <a:endParaRPr lang="en-US" sz="1600" baseline="30000" dirty="0" smtClean="0"/>
          </a:p>
          <a:p>
            <a:r>
              <a:rPr lang="en-US" sz="1800" dirty="0" smtClean="0"/>
              <a:t>The XP1911 could be the baseline solution for </a:t>
            </a:r>
            <a:r>
              <a:rPr lang="en-US" sz="1800" dirty="0" err="1" smtClean="0"/>
              <a:t>Ecal</a:t>
            </a:r>
            <a:r>
              <a:rPr lang="en-US" sz="1800" dirty="0" smtClean="0"/>
              <a:t> but:</a:t>
            </a:r>
          </a:p>
          <a:p>
            <a:pPr lvl="1"/>
            <a:r>
              <a:rPr lang="en-US" sz="1600" dirty="0" smtClean="0"/>
              <a:t>Quality of the PMT to be verified</a:t>
            </a:r>
          </a:p>
          <a:p>
            <a:pPr lvl="1"/>
            <a:r>
              <a:rPr lang="en-US" sz="1600" dirty="0" smtClean="0"/>
              <a:t>Interaction with the firm rather difficult so far. Do we know any Chinese?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92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beam </a:t>
            </a:r>
            <a:r>
              <a:rPr lang="en-US" dirty="0" err="1" smtClean="0"/>
              <a:t>Ecal</a:t>
            </a:r>
            <a:r>
              <a:rPr lang="en-US" dirty="0" smtClean="0"/>
              <a:t> mechanics PMT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84CD-0BDD-B24C-95F7-13EB84E08DBB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453"/>
          <a:stretch/>
        </p:blipFill>
        <p:spPr>
          <a:xfrm>
            <a:off x="415637" y="711792"/>
            <a:ext cx="8312727" cy="58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Ecal</a:t>
            </a:r>
            <a:r>
              <a:rPr lang="en-US" dirty="0" smtClean="0"/>
              <a:t> test beam preparation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10" y="741233"/>
            <a:ext cx="8935105" cy="5289356"/>
          </a:xfrm>
        </p:spPr>
        <p:txBody>
          <a:bodyPr/>
          <a:lstStyle/>
          <a:p>
            <a:r>
              <a:rPr lang="en-GB" dirty="0" smtClean="0"/>
              <a:t>We plan to equip a 25 20x20 mm</a:t>
            </a:r>
            <a:r>
              <a:rPr lang="en-GB" baseline="30000" dirty="0" smtClean="0"/>
              <a:t>2</a:t>
            </a:r>
            <a:r>
              <a:rPr lang="en-GB" dirty="0" smtClean="0"/>
              <a:t> crystal matrix for the next test beam with PMT and APD readout:</a:t>
            </a:r>
          </a:p>
          <a:p>
            <a:pPr lvl="1"/>
            <a:r>
              <a:rPr lang="en-GB" dirty="0" smtClean="0"/>
              <a:t>All the crystal are already available</a:t>
            </a:r>
          </a:p>
          <a:p>
            <a:pPr lvl="1"/>
            <a:r>
              <a:rPr lang="en-GB" dirty="0" smtClean="0"/>
              <a:t>Read out: 10 APD S8664-1010 on loan from Belle II (thanks to Giuseppe and Riccardo hope to get </a:t>
            </a:r>
            <a:r>
              <a:rPr lang="en-GB" dirty="0"/>
              <a:t>6</a:t>
            </a:r>
            <a:r>
              <a:rPr lang="en-GB" dirty="0" smtClean="0"/>
              <a:t> more from Hamamatsu in time)</a:t>
            </a:r>
          </a:p>
          <a:p>
            <a:pPr lvl="1"/>
            <a:r>
              <a:rPr lang="en-GB" dirty="0" smtClean="0"/>
              <a:t>40 channels of FE electronics + power supply APD available.</a:t>
            </a:r>
          </a:p>
          <a:p>
            <a:pPr lvl="1"/>
            <a:r>
              <a:rPr lang="en-GB" dirty="0" smtClean="0"/>
              <a:t>64 FADC channels + readout software already in use at </a:t>
            </a:r>
            <a:r>
              <a:rPr lang="en-GB" dirty="0" err="1" smtClean="0"/>
              <a:t>Frascati</a:t>
            </a:r>
            <a:endParaRPr lang="en-GB" dirty="0" smtClean="0"/>
          </a:p>
          <a:p>
            <a:pPr lvl="1"/>
            <a:r>
              <a:rPr lang="en-GB" dirty="0" smtClean="0"/>
              <a:t>Mechanical support refurbishing almost terminated     </a:t>
            </a:r>
          </a:p>
          <a:p>
            <a:r>
              <a:rPr lang="en-GB" dirty="0" smtClean="0"/>
              <a:t>Missing parts:</a:t>
            </a:r>
          </a:p>
          <a:p>
            <a:pPr lvl="1"/>
            <a:r>
              <a:rPr lang="en-GB" dirty="0" smtClean="0"/>
              <a:t>25 PMT XP1911 will be ordered with 2015 money from China ASAP</a:t>
            </a:r>
          </a:p>
          <a:p>
            <a:pPr lvl="1"/>
            <a:r>
              <a:rPr lang="en-GB" dirty="0" smtClean="0"/>
              <a:t>HV system for the 25 PMT</a:t>
            </a:r>
          </a:p>
          <a:p>
            <a:pPr lvl="1"/>
            <a:r>
              <a:rPr lang="en-GB" dirty="0" smtClean="0"/>
              <a:t>Find a final solution for the wrapping at present </a:t>
            </a:r>
            <a:r>
              <a:rPr lang="en-GB" dirty="0" err="1" smtClean="0"/>
              <a:t>teflon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Calibration of the crystals needed with cosmic rays or radioactive source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397-9AD2-6E4D-B5B9-B415575030D5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6612363" y="3175125"/>
            <a:ext cx="284638" cy="273718"/>
          </a:xfrm>
          <a:prstGeom prst="smileyFac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beam in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84CD-0BDD-B24C-95F7-13EB84E08DBB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pic>
        <p:nvPicPr>
          <p:cNvPr id="6" name="Picture 5" descr="Screenshot 2016-01-20 14.2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731988"/>
            <a:ext cx="8312728" cy="52218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3625" y="1824950"/>
            <a:ext cx="8263175" cy="2198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0275" y="5458235"/>
            <a:ext cx="8256525" cy="2198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3625" y="3724870"/>
            <a:ext cx="8263175" cy="487446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275" y="731988"/>
            <a:ext cx="8256525" cy="370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/>
              <a:t>beam April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76" y="818209"/>
            <a:ext cx="9027023" cy="5289356"/>
          </a:xfrm>
        </p:spPr>
        <p:txBody>
          <a:bodyPr/>
          <a:lstStyle/>
          <a:p>
            <a:r>
              <a:rPr lang="en-US" dirty="0" smtClean="0"/>
              <a:t>The test beam during the first week of April:</a:t>
            </a:r>
          </a:p>
          <a:p>
            <a:r>
              <a:rPr lang="en-US" dirty="0" smtClean="0"/>
              <a:t>Too early for a final study of full PMT and APD readout.</a:t>
            </a:r>
          </a:p>
          <a:p>
            <a:pPr lvl="1"/>
            <a:r>
              <a:rPr lang="en-US" dirty="0" smtClean="0"/>
              <a:t>Difficult </a:t>
            </a:r>
            <a:r>
              <a:rPr lang="en-US" dirty="0" smtClean="0"/>
              <a:t>to obtain better results without new APDs and PMTs</a:t>
            </a:r>
          </a:p>
          <a:p>
            <a:pPr lvl="1"/>
            <a:r>
              <a:rPr lang="en-US" dirty="0" smtClean="0"/>
              <a:t>Can profit of better mechanics for the APD test </a:t>
            </a:r>
          </a:p>
          <a:p>
            <a:r>
              <a:rPr lang="en-US" dirty="0" smtClean="0"/>
              <a:t>Can we use it to study the timing performance of the system with respect to an external timing?</a:t>
            </a:r>
          </a:p>
          <a:p>
            <a:pPr lvl="1"/>
            <a:r>
              <a:rPr lang="en-US" dirty="0" smtClean="0"/>
              <a:t>Timing can be studied if time-pix3 timing performance are good enough.</a:t>
            </a:r>
          </a:p>
          <a:p>
            <a:pPr lvl="1"/>
            <a:r>
              <a:rPr lang="en-US" dirty="0" smtClean="0"/>
              <a:t>Need to integrate readout of </a:t>
            </a:r>
            <a:r>
              <a:rPr lang="en-US" dirty="0" err="1" smtClean="0"/>
              <a:t>Ecal</a:t>
            </a:r>
            <a:r>
              <a:rPr lang="en-US" dirty="0" smtClean="0"/>
              <a:t> and Timepix-3</a:t>
            </a:r>
          </a:p>
          <a:p>
            <a:pPr lvl="1"/>
            <a:r>
              <a:rPr lang="en-US" dirty="0" smtClean="0"/>
              <a:t>It timepix3 works can study position resolution as well</a:t>
            </a:r>
          </a:p>
          <a:p>
            <a:r>
              <a:rPr lang="en-US" dirty="0" smtClean="0"/>
              <a:t>Study of the </a:t>
            </a:r>
            <a:r>
              <a:rPr lang="en-US" dirty="0" err="1" smtClean="0"/>
              <a:t>pedestral</a:t>
            </a:r>
            <a:r>
              <a:rPr lang="en-US" dirty="0" smtClean="0"/>
              <a:t> with random generated gates</a:t>
            </a:r>
          </a:p>
          <a:p>
            <a:pPr lvl="1"/>
            <a:r>
              <a:rPr lang="en-US" dirty="0" smtClean="0"/>
              <a:t>Get 1 pedestal each 50 events out of spill to </a:t>
            </a:r>
            <a:r>
              <a:rPr lang="en-US" smtClean="0"/>
              <a:t>study pedestal </a:t>
            </a:r>
            <a:r>
              <a:rPr lang="en-US" dirty="0" smtClean="0"/>
              <a:t>behavior.</a:t>
            </a:r>
          </a:p>
          <a:p>
            <a:pPr lvl="1"/>
            <a:r>
              <a:rPr lang="en-US" dirty="0" smtClean="0"/>
              <a:t>Try to understand low energy tails and BG in the beam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84CD-0BDD-B24C-95F7-13EB84E08DBB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4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test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976972"/>
            <a:ext cx="8564939" cy="29084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Need to have both </a:t>
            </a:r>
            <a:r>
              <a:rPr lang="en-US" dirty="0" err="1" smtClean="0"/>
              <a:t>Ecal</a:t>
            </a:r>
            <a:r>
              <a:rPr lang="en-US" dirty="0" smtClean="0"/>
              <a:t> </a:t>
            </a:r>
            <a:r>
              <a:rPr lang="en-US" dirty="0" smtClean="0"/>
              <a:t>readout (APD PMT) </a:t>
            </a:r>
            <a:r>
              <a:rPr lang="en-US" dirty="0" smtClean="0"/>
              <a:t>fully operational</a:t>
            </a:r>
          </a:p>
          <a:p>
            <a:pPr lvl="1"/>
            <a:r>
              <a:rPr lang="en-US" dirty="0" smtClean="0"/>
              <a:t>25 PMTs and 16 APD with proper readout electronics.</a:t>
            </a:r>
          </a:p>
          <a:p>
            <a:pPr lvl="1"/>
            <a:r>
              <a:rPr lang="en-US" dirty="0" smtClean="0"/>
              <a:t>Need calibrated PMT APD and crystal (radioactive source)</a:t>
            </a:r>
          </a:p>
          <a:p>
            <a:r>
              <a:rPr lang="en-US" dirty="0" smtClean="0"/>
              <a:t>Need an external tracking system to select single electron</a:t>
            </a:r>
          </a:p>
          <a:p>
            <a:pPr lvl="1"/>
            <a:r>
              <a:rPr lang="en-US" dirty="0" smtClean="0"/>
              <a:t>Study spatial resolution </a:t>
            </a:r>
            <a:r>
              <a:rPr lang="en-US" dirty="0" err="1" smtClean="0"/>
              <a:t>wrt</a:t>
            </a:r>
            <a:r>
              <a:rPr lang="en-US" dirty="0" smtClean="0"/>
              <a:t> to independent measurement</a:t>
            </a:r>
          </a:p>
          <a:p>
            <a:r>
              <a:rPr lang="en-US" dirty="0" smtClean="0"/>
              <a:t>Need external precise timing to measure time resolution of </a:t>
            </a:r>
            <a:r>
              <a:rPr lang="en-US" dirty="0" err="1" smtClean="0"/>
              <a:t>Ecal</a:t>
            </a:r>
            <a:endParaRPr lang="en-US" dirty="0" smtClean="0"/>
          </a:p>
          <a:p>
            <a:pPr lvl="1"/>
            <a:r>
              <a:rPr lang="en-US" dirty="0" smtClean="0"/>
              <a:t>Positron veto bars?</a:t>
            </a:r>
          </a:p>
          <a:p>
            <a:pPr lvl="1"/>
            <a:r>
              <a:rPr lang="en-US" dirty="0" smtClean="0"/>
              <a:t>Measure </a:t>
            </a:r>
            <a:r>
              <a:rPr lang="en-US" dirty="0"/>
              <a:t>b</a:t>
            </a:r>
            <a:r>
              <a:rPr lang="en-US" dirty="0" smtClean="0"/>
              <a:t>oth </a:t>
            </a:r>
            <a:r>
              <a:rPr lang="en-US" dirty="0" smtClean="0"/>
              <a:t>single crystal and cluster </a:t>
            </a:r>
            <a:r>
              <a:rPr lang="en-US" dirty="0" smtClean="0"/>
              <a:t>time resolution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84CD-0BDD-B24C-95F7-13EB84E08DBB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32052" y="4875644"/>
            <a:ext cx="100265" cy="7181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4736" y="5127424"/>
            <a:ext cx="45719" cy="189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261282" y="4879801"/>
            <a:ext cx="1633333" cy="726582"/>
            <a:chOff x="4261282" y="4286525"/>
            <a:chExt cx="1633333" cy="726582"/>
          </a:xfrm>
        </p:grpSpPr>
        <p:sp>
          <p:nvSpPr>
            <p:cNvPr id="8" name="Rectangle 7"/>
            <p:cNvSpPr/>
            <p:nvPr/>
          </p:nvSpPr>
          <p:spPr>
            <a:xfrm>
              <a:off x="4261282" y="4286525"/>
              <a:ext cx="1620958" cy="72658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3657" y="4403507"/>
              <a:ext cx="1620958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273657" y="4555907"/>
              <a:ext cx="1620958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273657" y="4708307"/>
              <a:ext cx="1620958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273657" y="4860707"/>
              <a:ext cx="1620958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67312" y="5013107"/>
              <a:ext cx="1620958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985186" y="5224387"/>
            <a:ext cx="32768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5585" y="3885433"/>
            <a:ext cx="3363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Trigger = (beam &amp; </a:t>
            </a:r>
            <a:r>
              <a:rPr lang="en-US" sz="1200" dirty="0" err="1" smtClean="0"/>
              <a:t>Pveto</a:t>
            </a:r>
            <a:r>
              <a:rPr lang="en-US" sz="1200" dirty="0" smtClean="0"/>
              <a:t>) OR random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99474" y="5638967"/>
            <a:ext cx="952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Pveto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227862" y="4552249"/>
            <a:ext cx="1712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Ecal</a:t>
            </a:r>
            <a:r>
              <a:rPr lang="en-US" sz="1600" dirty="0" smtClean="0"/>
              <a:t> prototype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151996" y="5234876"/>
            <a:ext cx="1084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Tpix3?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09991" y="4949295"/>
            <a:ext cx="1320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Positron beam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75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60" y="711793"/>
            <a:ext cx="8665080" cy="24132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We need to start calibrating crystals with radioactive sources to measure light yield and minimum energy threshold.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At LNF there is a dedicated area where radioactive sources are accessible. I already discussed with the head of HEP division the possibility of installing long term area with PADME test stand.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We have to book a period and start working soon with cobalt.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Need to optimize wrapping, optical polishing of lateral surface, optical coupling to PMT/APD.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84CD-0BDD-B24C-95F7-13EB84E08DBB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558981"/>
              </p:ext>
            </p:extLst>
          </p:nvPr>
        </p:nvGraphicFramePr>
        <p:xfrm>
          <a:off x="1834156" y="4860595"/>
          <a:ext cx="62611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Document" r:id="rId3" imgW="6261100" imgH="1651000" progId="Word.Document.12">
                  <p:embed/>
                </p:oleObj>
              </mc:Choice>
              <mc:Fallback>
                <p:oleObj name="Document" r:id="rId3" imgW="6261100" imgH="165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4156" y="4860595"/>
                        <a:ext cx="6261100" cy="165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1228252" y="3283823"/>
            <a:ext cx="6225056" cy="1551947"/>
            <a:chOff x="1228252" y="3267111"/>
            <a:chExt cx="6225056" cy="1551947"/>
          </a:xfrm>
        </p:grpSpPr>
        <p:sp>
          <p:nvSpPr>
            <p:cNvPr id="8" name="Rectangle 7"/>
            <p:cNvSpPr/>
            <p:nvPr/>
          </p:nvSpPr>
          <p:spPr>
            <a:xfrm>
              <a:off x="1632733" y="3557549"/>
              <a:ext cx="1960112" cy="1587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Trigger crystal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82615" y="3557549"/>
              <a:ext cx="1960112" cy="1587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Crystal to test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32-Point Star 9"/>
            <p:cNvSpPr/>
            <p:nvPr/>
          </p:nvSpPr>
          <p:spPr>
            <a:xfrm>
              <a:off x="3662362" y="3503069"/>
              <a:ext cx="270123" cy="267720"/>
            </a:xfrm>
            <a:prstGeom prst="star3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CO</a:t>
              </a:r>
              <a:endParaRPr lang="en-US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52311" y="3267111"/>
              <a:ext cx="7603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</a:t>
              </a:r>
              <a:r>
                <a:rPr lang="en-US" sz="1200" baseline="30000" dirty="0" smtClean="0"/>
                <a:t>60</a:t>
              </a:r>
              <a:endParaRPr lang="en-US" sz="1200" baseline="300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3166717" y="3618054"/>
              <a:ext cx="495645" cy="25067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32485" y="3618055"/>
              <a:ext cx="504261" cy="25066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228252" y="4115222"/>
              <a:ext cx="404481" cy="3760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FO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Elbow Connector 21"/>
            <p:cNvCxnSpPr>
              <a:stCxn id="8" idx="1"/>
              <a:endCxn id="18" idx="1"/>
            </p:cNvCxnSpPr>
            <p:nvPr/>
          </p:nvCxnSpPr>
          <p:spPr>
            <a:xfrm rot="10800000" flipV="1">
              <a:off x="1228253" y="3636929"/>
              <a:ext cx="404481" cy="666298"/>
            </a:xfrm>
            <a:prstGeom prst="bentConnector3">
              <a:avLst>
                <a:gd name="adj1" fmla="val 156517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32734" y="4115222"/>
              <a:ext cx="53866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632734" y="4491232"/>
              <a:ext cx="8154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3"/>
            </p:cNvCxnSpPr>
            <p:nvPr/>
          </p:nvCxnSpPr>
          <p:spPr>
            <a:xfrm flipV="1">
              <a:off x="5942727" y="3618054"/>
              <a:ext cx="1076628" cy="188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448148" y="4303226"/>
              <a:ext cx="409417" cy="3927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2855857" y="4491232"/>
              <a:ext cx="1076628" cy="188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860594" y="4511281"/>
              <a:ext cx="12400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V1742 Trig In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77860" y="3825312"/>
              <a:ext cx="15974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V1742 Analog In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55845" y="3300876"/>
              <a:ext cx="15974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V1742 Analog In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84332" y="4336020"/>
              <a:ext cx="651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Discr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75338" y="3566276"/>
              <a:ext cx="387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baseline="-25000" dirty="0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1</a:t>
              </a:r>
              <a:endParaRPr lang="en-US" baseline="-25000" dirty="0">
                <a:solidFill>
                  <a:srgbClr val="FF66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20943" y="3559912"/>
              <a:ext cx="387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baseline="-25000" dirty="0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2</a:t>
              </a:r>
              <a:endParaRPr lang="en-US" baseline="-25000" dirty="0">
                <a:solidFill>
                  <a:srgbClr val="FF6600"/>
                </a:solidFill>
                <a:latin typeface="Symbol" charset="2"/>
                <a:cs typeface="Symbol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8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 dirty="0"/>
          </a:p>
        </p:txBody>
      </p:sp>
      <p:graphicFrame>
        <p:nvGraphicFramePr>
          <p:cNvPr id="7" name="Object 3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91739"/>
              </p:ext>
            </p:extLst>
          </p:nvPr>
        </p:nvGraphicFramePr>
        <p:xfrm>
          <a:off x="11800546" y="451934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0546" y="451934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"/>
          <p:cNvSpPr txBox="1">
            <a:spLocks noChangeArrowheads="1"/>
          </p:cNvSpPr>
          <p:nvPr/>
        </p:nvSpPr>
        <p:spPr bwMode="auto">
          <a:xfrm>
            <a:off x="5553162" y="9011584"/>
            <a:ext cx="6431928" cy="1323439"/>
          </a:xfrm>
          <a:prstGeom prst="rect">
            <a:avLst/>
          </a:prstGeom>
          <a:noFill/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Clr>
                <a:schemeClr val="accent2"/>
              </a:buClr>
              <a:buFont typeface="Wingdings" pitchFamily="2" charset="2"/>
              <a:buChar char=""/>
              <a:defRPr sz="200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Minimum effective threshold &lt; 12 mV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Small dispersion (RMS = 1.3 mV)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High and Low threshold channels can be swapped reducing the minimum threshold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605567" y="8514406"/>
            <a:ext cx="2097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itchFamily="34" charset="0"/>
              </a:rPr>
              <a:t>Threshold  (mV)</a:t>
            </a:r>
            <a:endParaRPr lang="it-IT" sz="2000" dirty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9630" r="39629"/>
          <a:stretch/>
        </p:blipFill>
        <p:spPr>
          <a:xfrm>
            <a:off x="0" y="904705"/>
            <a:ext cx="1175537" cy="566776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154111" y="1629437"/>
            <a:ext cx="63964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12-bit @ 5 GS/s, 1024 samples per event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5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2.4,1 </a:t>
            </a:r>
            <a:r>
              <a:rPr lang="en-US" sz="1600" dirty="0">
                <a:solidFill>
                  <a:srgbClr val="FF0000"/>
                </a:solidFill>
              </a:rPr>
              <a:t>GS/s </a:t>
            </a:r>
            <a:r>
              <a:rPr lang="en-US" sz="1600" dirty="0" smtClean="0">
                <a:solidFill>
                  <a:srgbClr val="FF0000"/>
                </a:solidFill>
              </a:rPr>
              <a:t>selectable </a:t>
            </a:r>
            <a:r>
              <a:rPr lang="en-US" sz="1600" dirty="0">
                <a:solidFill>
                  <a:srgbClr val="FF0000"/>
                </a:solidFill>
              </a:rPr>
              <a:t>sampling </a:t>
            </a:r>
            <a:r>
              <a:rPr lang="en-US" sz="1600" dirty="0" smtClean="0">
                <a:solidFill>
                  <a:srgbClr val="FF0000"/>
                </a:solidFill>
              </a:rPr>
              <a:t>frequencies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1024 samples means (max 1us integration time)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/>
              <a:t>VME64</a:t>
            </a:r>
            <a:r>
              <a:rPr lang="en-US" sz="1600" dirty="0"/>
              <a:t>/VME64X (32 </a:t>
            </a:r>
            <a:r>
              <a:rPr lang="en-US" sz="1600" dirty="0" err="1"/>
              <a:t>ch.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/>
              <a:t>Special </a:t>
            </a:r>
            <a:r>
              <a:rPr lang="en-US" sz="1600" dirty="0" smtClean="0"/>
              <a:t>trigger analog </a:t>
            </a:r>
            <a:r>
              <a:rPr lang="en-US" sz="1600" dirty="0"/>
              <a:t>inputs </a:t>
            </a:r>
            <a:r>
              <a:rPr lang="en-US" sz="1600" dirty="0" smtClean="0"/>
              <a:t>2 </a:t>
            </a:r>
            <a:r>
              <a:rPr lang="en-US" sz="1600" dirty="0" err="1"/>
              <a:t>ch.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1 </a:t>
            </a:r>
            <a:r>
              <a:rPr lang="en-US" sz="1600" dirty="0" err="1">
                <a:solidFill>
                  <a:srgbClr val="FF0000"/>
                </a:solidFill>
              </a:rPr>
              <a:t>Vpp</a:t>
            </a:r>
            <a:r>
              <a:rPr lang="en-US" sz="1600" dirty="0">
                <a:solidFill>
                  <a:srgbClr val="FF0000"/>
                </a:solidFill>
              </a:rPr>
              <a:t> input dynamic range with programmable DC offset adj.</a:t>
            </a:r>
          </a:p>
          <a:p>
            <a:r>
              <a:rPr lang="en-US" sz="1600" dirty="0" smtClean="0"/>
              <a:t>16 </a:t>
            </a:r>
            <a:r>
              <a:rPr lang="en-US" sz="1600" dirty="0"/>
              <a:t>programmable LVDS I/</a:t>
            </a:r>
            <a:r>
              <a:rPr lang="en-US" sz="1600" dirty="0" err="1"/>
              <a:t>Os</a:t>
            </a:r>
            <a:endParaRPr lang="en-US" sz="1600" dirty="0"/>
          </a:p>
          <a:p>
            <a:r>
              <a:rPr lang="en-US" sz="1600" dirty="0"/>
              <a:t>Daisy chain </a:t>
            </a:r>
            <a:r>
              <a:rPr lang="en-US" sz="1600" dirty="0" smtClean="0"/>
              <a:t>capability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>
          <a:xfrm>
            <a:off x="1098864" y="948361"/>
            <a:ext cx="4159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V1742 </a:t>
            </a:r>
            <a:endParaRPr lang="en-US" sz="2000" b="1" dirty="0">
              <a:solidFill>
                <a:schemeClr val="accent4"/>
              </a:solidFill>
            </a:endParaRPr>
          </a:p>
          <a:p>
            <a:r>
              <a:rPr lang="en-US" sz="2000" b="1" dirty="0" smtClean="0">
                <a:solidFill>
                  <a:schemeClr val="accent4"/>
                </a:solidFill>
              </a:rPr>
              <a:t>PCI </a:t>
            </a:r>
            <a:r>
              <a:rPr lang="en-US" sz="2000" b="1" dirty="0">
                <a:solidFill>
                  <a:schemeClr val="accent4"/>
                </a:solidFill>
              </a:rPr>
              <a:t>Express CONET2 Controller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readout V1742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06BB-B34D-3D49-84A5-503A8A686522}" type="datetime1">
              <a:rPr lang="en-GB" smtClean="0"/>
              <a:t>29/02/16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01643" y="3712876"/>
            <a:ext cx="7403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Customization for PADME discussed in a meeting in Viareggio: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Modification of sampling rate down to 700MHz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5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2.4,1 GS/s </a:t>
            </a:r>
            <a:r>
              <a:rPr lang="en-US" sz="1600" b="1" dirty="0" smtClean="0">
                <a:solidFill>
                  <a:srgbClr val="008000"/>
                </a:solidFill>
              </a:rPr>
              <a:t>+750 MS</a:t>
            </a:r>
            <a:r>
              <a:rPr lang="en-US" sz="1600" b="1" dirty="0">
                <a:solidFill>
                  <a:srgbClr val="008000"/>
                </a:solidFill>
              </a:rPr>
              <a:t>/s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selectable </a:t>
            </a:r>
            <a:r>
              <a:rPr lang="en-US" sz="1600" dirty="0">
                <a:solidFill>
                  <a:srgbClr val="FF0000"/>
                </a:solidFill>
              </a:rPr>
              <a:t>sampling </a:t>
            </a:r>
            <a:r>
              <a:rPr lang="en-US" sz="1600" dirty="0" smtClean="0">
                <a:solidFill>
                  <a:srgbClr val="FF0000"/>
                </a:solidFill>
              </a:rPr>
              <a:t>frequencies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1024 samples at </a:t>
            </a:r>
            <a:r>
              <a:rPr lang="en-US" sz="1600" dirty="0" smtClean="0">
                <a:solidFill>
                  <a:srgbClr val="008000"/>
                </a:solidFill>
              </a:rPr>
              <a:t>750 MHz</a:t>
            </a:r>
            <a:r>
              <a:rPr lang="en-US" sz="1600" dirty="0" smtClean="0">
                <a:solidFill>
                  <a:srgbClr val="FF0000"/>
                </a:solidFill>
              </a:rPr>
              <a:t> means (max </a:t>
            </a:r>
            <a:r>
              <a:rPr lang="en-US" sz="1600" dirty="0" smtClean="0">
                <a:solidFill>
                  <a:srgbClr val="008000"/>
                </a:solidFill>
              </a:rPr>
              <a:t>1.36 us </a:t>
            </a:r>
            <a:r>
              <a:rPr lang="en-US" sz="1600" dirty="0" smtClean="0">
                <a:solidFill>
                  <a:srgbClr val="FF0000"/>
                </a:solidFill>
              </a:rPr>
              <a:t>integration time)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>
                <a:solidFill>
                  <a:srgbClr val="008000"/>
                </a:solidFill>
              </a:rPr>
              <a:t>1.5 </a:t>
            </a:r>
            <a:r>
              <a:rPr lang="en-US" sz="1600" b="1" dirty="0" err="1">
                <a:solidFill>
                  <a:srgbClr val="008000"/>
                </a:solidFill>
              </a:rPr>
              <a:t>Vpp</a:t>
            </a:r>
            <a:r>
              <a:rPr lang="en-US" sz="1600" dirty="0">
                <a:solidFill>
                  <a:srgbClr val="FF0000"/>
                </a:solidFill>
              </a:rPr>
              <a:t> input dynamic </a:t>
            </a:r>
            <a:r>
              <a:rPr lang="en-US" sz="1600" dirty="0" smtClean="0">
                <a:solidFill>
                  <a:srgbClr val="FF0000"/>
                </a:solidFill>
              </a:rPr>
              <a:t>range </a:t>
            </a:r>
            <a:r>
              <a:rPr lang="en-US" sz="1600" b="1" dirty="0" smtClean="0">
                <a:solidFill>
                  <a:srgbClr val="008000"/>
                </a:solidFill>
              </a:rPr>
              <a:t>(+50% dynamic range)</a:t>
            </a:r>
          </a:p>
          <a:p>
            <a:endParaRPr lang="en-US" sz="1600" b="1" dirty="0">
              <a:solidFill>
                <a:srgbClr val="008000"/>
              </a:solidFill>
            </a:endParaRPr>
          </a:p>
          <a:p>
            <a:r>
              <a:rPr lang="en-US" sz="1600" b="1" dirty="0" smtClean="0">
                <a:solidFill>
                  <a:srgbClr val="008000"/>
                </a:solidFill>
              </a:rPr>
              <a:t>Prototype board with such a modifications expected soon for tests</a:t>
            </a:r>
            <a:endParaRPr lang="en-US" sz="1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1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</a:t>
            </a:r>
            <a:r>
              <a:rPr lang="en-US" dirty="0" err="1" smtClean="0"/>
              <a:t>Ecal</a:t>
            </a:r>
            <a:r>
              <a:rPr lang="en-US" dirty="0" smtClean="0"/>
              <a:t> remainder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PADME </a:t>
            </a:r>
            <a:r>
              <a:rPr lang="en-US" dirty="0" err="1" smtClean="0"/>
              <a:t>Ecal</a:t>
            </a:r>
            <a:r>
              <a:rPr lang="en-US" dirty="0" smtClean="0"/>
              <a:t> is the heart of the PADME invisible experiment</a:t>
            </a:r>
          </a:p>
          <a:p>
            <a:r>
              <a:rPr lang="en-US" dirty="0" smtClean="0"/>
              <a:t>Calorimeter performance reflects on the 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Miss</a:t>
            </a:r>
            <a:r>
              <a:rPr lang="en-US" dirty="0" smtClean="0"/>
              <a:t> resolution which is a crucial ingredient of the invisible decay sensitivity</a:t>
            </a:r>
          </a:p>
          <a:p>
            <a:r>
              <a:rPr lang="en-US" dirty="0" err="1" smtClean="0"/>
              <a:t>Ecal</a:t>
            </a:r>
            <a:r>
              <a:rPr lang="en-US" dirty="0" smtClean="0"/>
              <a:t> is supposed to measure E, position and time of the cluster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x,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y</a:t>
            </a:r>
            <a:r>
              <a:rPr lang="en-US" dirty="0" smtClean="0"/>
              <a:t> ~ 2-3 mm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(</a:t>
            </a:r>
            <a:r>
              <a:rPr lang="en-US" dirty="0" smtClean="0"/>
              <a:t>E)/E ~  1-2%/</a:t>
            </a:r>
            <a:r>
              <a:rPr lang="en-US" dirty="0" err="1" smtClean="0"/>
              <a:t>sqrt</a:t>
            </a:r>
            <a:r>
              <a:rPr lang="en-US" dirty="0" smtClean="0"/>
              <a:t>(E) for energy as low as 50-100MeV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T &lt; </a:t>
            </a:r>
            <a:r>
              <a:rPr lang="en-US" dirty="0"/>
              <a:t>5</a:t>
            </a:r>
            <a:r>
              <a:rPr lang="en-US" dirty="0" smtClean="0"/>
              <a:t>00 </a:t>
            </a:r>
            <a:r>
              <a:rPr lang="en-US" dirty="0" err="1" smtClean="0"/>
              <a:t>ps</a:t>
            </a:r>
            <a:r>
              <a:rPr lang="en-US" dirty="0" smtClean="0"/>
              <a:t> on single cell</a:t>
            </a:r>
          </a:p>
          <a:p>
            <a:r>
              <a:rPr lang="en-US" dirty="0" smtClean="0"/>
              <a:t>Need a very dense, high light yield, good timing crystal and a segmentation at few cm</a:t>
            </a:r>
            <a:r>
              <a:rPr lang="en-US" baseline="30000" dirty="0" smtClean="0"/>
              <a:t>2</a:t>
            </a:r>
            <a:r>
              <a:rPr lang="en-US" dirty="0" smtClean="0"/>
              <a:t> level in the readout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0DB0-33FA-A74E-8A90-94C5C7BB2562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solution for the readout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84CD-0BDD-B24C-95F7-13EB84E08DBB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pic>
        <p:nvPicPr>
          <p:cNvPr id="6" name="Picture 5" descr="Schermata 2016-02-28 alle 16.49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/>
          <a:stretch/>
        </p:blipFill>
        <p:spPr>
          <a:xfrm>
            <a:off x="4874846" y="711793"/>
            <a:ext cx="4269154" cy="5667768"/>
          </a:xfrm>
          <a:prstGeom prst="rect">
            <a:avLst/>
          </a:prstGeom>
        </p:spPr>
      </p:pic>
      <p:pic>
        <p:nvPicPr>
          <p:cNvPr id="7" name="Picture 6" descr="Screenshot 2016-01-13 18.15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793"/>
            <a:ext cx="4874846" cy="162304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1" y="2560950"/>
            <a:ext cx="5011615" cy="3463562"/>
          </a:xfrm>
        </p:spPr>
        <p:txBody>
          <a:bodyPr>
            <a:noAutofit/>
          </a:bodyPr>
          <a:lstStyle/>
          <a:p>
            <a:r>
              <a:rPr lang="en-US" sz="1400" dirty="0" smtClean="0"/>
              <a:t>Alternate solution </a:t>
            </a:r>
            <a:r>
              <a:rPr lang="en-US" sz="1400" dirty="0" err="1" smtClean="0"/>
              <a:t>WaveDream</a:t>
            </a:r>
            <a:r>
              <a:rPr lang="en-US" sz="1400" dirty="0" smtClean="0"/>
              <a:t> 64 </a:t>
            </a:r>
            <a:r>
              <a:rPr lang="en-US" sz="1400" dirty="0" err="1" smtClean="0"/>
              <a:t>ch</a:t>
            </a:r>
            <a:r>
              <a:rPr lang="en-US" sz="1400" dirty="0" smtClean="0"/>
              <a:t> by </a:t>
            </a:r>
            <a:r>
              <a:rPr lang="en-US" sz="1400" dirty="0" err="1" smtClean="0"/>
              <a:t>Arktis</a:t>
            </a:r>
            <a:r>
              <a:rPr lang="en-US" sz="1400" dirty="0" smtClean="0"/>
              <a:t>?</a:t>
            </a:r>
          </a:p>
          <a:p>
            <a:pPr lvl="1"/>
            <a:r>
              <a:rPr lang="en-US" sz="1400" dirty="0" smtClean="0"/>
              <a:t>Milestone for August 2016 still open</a:t>
            </a:r>
          </a:p>
          <a:p>
            <a:pPr lvl="1"/>
            <a:r>
              <a:rPr lang="en-US" sz="1400" dirty="0" smtClean="0"/>
              <a:t>Many issue to be clarified (trigger, timing, delivery time) </a:t>
            </a:r>
          </a:p>
          <a:p>
            <a:r>
              <a:rPr lang="en-US" sz="1400" dirty="0" smtClean="0"/>
              <a:t>Is </a:t>
            </a:r>
            <a:r>
              <a:rPr lang="en-US" sz="1400" dirty="0"/>
              <a:t>t</a:t>
            </a:r>
            <a:r>
              <a:rPr lang="en-US" sz="1400" dirty="0" smtClean="0"/>
              <a:t>he ECAL readout cost very for the two solutions?</a:t>
            </a:r>
          </a:p>
          <a:p>
            <a:r>
              <a:rPr lang="en-US" sz="1400" dirty="0" smtClean="0"/>
              <a:t>Is WD64 customizable for the PADME requirements?</a:t>
            </a:r>
          </a:p>
          <a:p>
            <a:r>
              <a:rPr lang="en-US" sz="1400" dirty="0" smtClean="0"/>
              <a:t>Is the timing good enough?</a:t>
            </a:r>
          </a:p>
          <a:p>
            <a:r>
              <a:rPr lang="en-US" sz="1400" dirty="0" smtClean="0"/>
              <a:t>Direct contact with the firm with on site visit is necessary. Note for the referee needed. Volunteers?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6625" y="1852083"/>
            <a:ext cx="1238250" cy="206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16625" y="3090733"/>
            <a:ext cx="1238250" cy="206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Ecal</a:t>
            </a:r>
            <a:r>
              <a:rPr lang="en-US" dirty="0" smtClean="0"/>
              <a:t>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 descr="Screenshot 2016-01-17 20.22.18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622"/>
          <a:stretch/>
        </p:blipFill>
        <p:spPr>
          <a:xfrm>
            <a:off x="11239" y="1006770"/>
            <a:ext cx="9144000" cy="172556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87753" y="1006770"/>
            <a:ext cx="0" cy="17924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8874" y="3216319"/>
            <a:ext cx="8564939" cy="2908461"/>
          </a:xfrm>
        </p:spPr>
        <p:txBody>
          <a:bodyPr>
            <a:normAutofit/>
          </a:bodyPr>
          <a:lstStyle/>
          <a:p>
            <a:r>
              <a:rPr lang="en-US" dirty="0" smtClean="0"/>
              <a:t>Delay foreseen in the crystal recovery procedure</a:t>
            </a:r>
            <a:endParaRPr lang="en-US" dirty="0" smtClean="0"/>
          </a:p>
          <a:p>
            <a:pPr lvl="1"/>
            <a:r>
              <a:rPr lang="en-US" dirty="0" smtClean="0"/>
              <a:t>We still don’t have the crystals in our hands</a:t>
            </a:r>
            <a:endParaRPr lang="en-US" dirty="0" smtClean="0"/>
          </a:p>
          <a:p>
            <a:r>
              <a:rPr lang="en-US" dirty="0" smtClean="0"/>
              <a:t>Mileston</a:t>
            </a:r>
            <a:r>
              <a:rPr lang="en-US" dirty="0" smtClean="0"/>
              <a:t>e in autumn of 2016 for the </a:t>
            </a:r>
            <a:r>
              <a:rPr lang="en-US" dirty="0" err="1" smtClean="0"/>
              <a:t>photosensor</a:t>
            </a:r>
            <a:r>
              <a:rPr lang="en-US" dirty="0" smtClean="0"/>
              <a:t> choice need successful July test beam!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88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976973"/>
            <a:ext cx="8564939" cy="5289356"/>
          </a:xfrm>
        </p:spPr>
        <p:txBody>
          <a:bodyPr/>
          <a:lstStyle/>
          <a:p>
            <a:r>
              <a:rPr lang="en-US" dirty="0" smtClean="0"/>
              <a:t>Prototype test in November 2015 successful 2.3%/√E resolution</a:t>
            </a:r>
          </a:p>
          <a:p>
            <a:pPr lvl="1"/>
            <a:r>
              <a:rPr lang="en-US" dirty="0" smtClean="0"/>
              <a:t>Still improvement needed to obtain &lt;2% with PMT</a:t>
            </a:r>
          </a:p>
          <a:p>
            <a:pPr lvl="1"/>
            <a:r>
              <a:rPr lang="en-US" dirty="0" smtClean="0"/>
              <a:t>Need better data for APD readout</a:t>
            </a:r>
          </a:p>
          <a:p>
            <a:r>
              <a:rPr lang="en-US" dirty="0" smtClean="0"/>
              <a:t>Crystal procurement stacked risk for impact in the schedule</a:t>
            </a:r>
          </a:p>
          <a:p>
            <a:r>
              <a:rPr lang="en-US" dirty="0" smtClean="0"/>
              <a:t>Missing readout for the April test beam</a:t>
            </a:r>
          </a:p>
          <a:p>
            <a:pPr lvl="1"/>
            <a:r>
              <a:rPr lang="en-US" dirty="0" smtClean="0"/>
              <a:t>Can study position resolution and timing?</a:t>
            </a:r>
          </a:p>
          <a:p>
            <a:r>
              <a:rPr lang="en-US" dirty="0" smtClean="0"/>
              <a:t>Need to start preparing test stand for crystal calibration with radioactive source.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84CD-0BDD-B24C-95F7-13EB84E08DBB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7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calorimeter geometry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9219" y="3437700"/>
            <a:ext cx="9044781" cy="317315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New baseline solution cylindrical shape: </a:t>
            </a:r>
            <a:r>
              <a:rPr lang="en-US" sz="1800" dirty="0" smtClean="0">
                <a:solidFill>
                  <a:srgbClr val="0000FF"/>
                </a:solidFill>
              </a:rPr>
              <a:t>radius 285 mm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00FF"/>
                </a:solidFill>
              </a:rPr>
              <a:t>depth 220 mm</a:t>
            </a:r>
          </a:p>
          <a:p>
            <a:pPr lvl="1"/>
            <a:r>
              <a:rPr lang="en-US" sz="1600" dirty="0" smtClean="0"/>
              <a:t>Square shaped inner hole 100 mm side</a:t>
            </a:r>
          </a:p>
          <a:p>
            <a:pPr lvl="1"/>
            <a:r>
              <a:rPr lang="en-US" sz="1600" dirty="0" smtClean="0"/>
              <a:t>Active </a:t>
            </a:r>
            <a:r>
              <a:rPr lang="en-US" sz="1600" dirty="0"/>
              <a:t>volume </a:t>
            </a:r>
            <a:r>
              <a:rPr lang="en-US" sz="1600" dirty="0" smtClean="0"/>
              <a:t>54208 cm</a:t>
            </a:r>
            <a:r>
              <a:rPr lang="en-US" sz="1600" baseline="30000" dirty="0" smtClean="0"/>
              <a:t>3</a:t>
            </a:r>
            <a:r>
              <a:rPr lang="en-US" sz="1600" dirty="0"/>
              <a:t> </a:t>
            </a:r>
            <a:r>
              <a:rPr lang="en-US" sz="1600" dirty="0" smtClean="0"/>
              <a:t>total </a:t>
            </a:r>
            <a:r>
              <a:rPr lang="en-US" sz="1600" dirty="0"/>
              <a:t>of </a:t>
            </a:r>
            <a:r>
              <a:rPr lang="en-US" sz="1600" dirty="0" smtClean="0">
                <a:solidFill>
                  <a:srgbClr val="0000FF"/>
                </a:solidFill>
              </a:rPr>
              <a:t>616 crystals </a:t>
            </a:r>
            <a:r>
              <a:rPr lang="en-US" sz="1600" dirty="0" smtClean="0"/>
              <a:t>20x20x220 mm</a:t>
            </a:r>
            <a:r>
              <a:rPr lang="en-US" sz="1600" baseline="30000" dirty="0" smtClean="0"/>
              <a:t>3 </a:t>
            </a:r>
            <a:r>
              <a:rPr lang="en-US" sz="1600" dirty="0" smtClean="0"/>
              <a:t>(-40 crystal </a:t>
            </a:r>
            <a:r>
              <a:rPr lang="en-US" sz="1600" dirty="0" err="1" smtClean="0"/>
              <a:t>wrt</a:t>
            </a:r>
            <a:r>
              <a:rPr lang="en-US" sz="1600" dirty="0" smtClean="0"/>
              <a:t> old baseline</a:t>
            </a:r>
            <a:r>
              <a:rPr lang="en-US" sz="1600" dirty="0" smtClean="0"/>
              <a:t>) readout by 15mm diameter active area PMT</a:t>
            </a:r>
            <a:endParaRPr lang="en-US" sz="1600" dirty="0" smtClean="0"/>
          </a:p>
          <a:p>
            <a:r>
              <a:rPr lang="en-US" sz="1800" dirty="0" smtClean="0"/>
              <a:t>Expected performance for PADME ECAL: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smtClean="0">
                <a:solidFill>
                  <a:srgbClr val="0000FF"/>
                </a:solidFill>
              </a:rPr>
              <a:t>(E)/E ≈ 2%/√E after first test at BTF</a:t>
            </a:r>
            <a:endParaRPr lang="en-US" sz="12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>
                <a:solidFill>
                  <a:srgbClr val="0000FF"/>
                </a:solidFill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r>
              <a:rPr lang="en-US" sz="1600" baseline="-25000" dirty="0" smtClean="0">
                <a:solidFill>
                  <a:srgbClr val="0000FF"/>
                </a:solidFill>
              </a:rPr>
              <a:t>300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6 </a:t>
            </a:r>
            <a:r>
              <a:rPr lang="en-US" sz="1600" dirty="0"/>
              <a:t>mm</a:t>
            </a:r>
            <a:r>
              <a:rPr lang="en-US" sz="1600" dirty="0" smtClean="0"/>
              <a:t>/3 </a:t>
            </a:r>
            <a:r>
              <a:rPr lang="en-US" sz="1600" dirty="0"/>
              <a:t>m </a:t>
            </a:r>
            <a:r>
              <a:rPr lang="en-US" sz="1600" dirty="0" smtClean="0">
                <a:solidFill>
                  <a:srgbClr val="0000FF"/>
                </a:solidFill>
              </a:rPr>
              <a:t>~1.75 </a:t>
            </a:r>
            <a:r>
              <a:rPr lang="en-US" sz="1600" dirty="0" err="1" smtClean="0">
                <a:solidFill>
                  <a:srgbClr val="0000FF"/>
                </a:solidFill>
              </a:rPr>
              <a:t>mrad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/>
            <a:r>
              <a:rPr lang="en-US" sz="1600" dirty="0" smtClean="0"/>
              <a:t>Angular </a:t>
            </a:r>
            <a:r>
              <a:rPr lang="en-US" sz="1600" dirty="0" smtClean="0">
                <a:solidFill>
                  <a:srgbClr val="0000FF"/>
                </a:solidFill>
              </a:rPr>
              <a:t>acceptance 20-83 </a:t>
            </a:r>
            <a:r>
              <a:rPr lang="en-US" sz="1600" dirty="0" err="1" smtClean="0">
                <a:solidFill>
                  <a:srgbClr val="0000FF"/>
                </a:solidFill>
              </a:rPr>
              <a:t>mrad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Time resolution per single crystal &lt; 700 </a:t>
            </a:r>
            <a:r>
              <a:rPr lang="en-US" sz="1600" dirty="0" err="1" smtClean="0">
                <a:solidFill>
                  <a:srgbClr val="0000FF"/>
                </a:solidFill>
              </a:rPr>
              <a:t>ps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M. Raggi PADME INFN referee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7211" y="985319"/>
            <a:ext cx="0" cy="201717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-500158" y="1835012"/>
            <a:ext cx="1776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 cm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24B0-EBDC-6946-85CD-0EFD10B141A6}" type="datetime1">
              <a:rPr lang="en-GB" smtClean="0"/>
              <a:t>29/02/16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06" y="751865"/>
            <a:ext cx="2792814" cy="2644055"/>
          </a:xfrm>
          <a:prstGeom prst="rect">
            <a:avLst/>
          </a:prstGeom>
        </p:spPr>
      </p:pic>
      <p:pic>
        <p:nvPicPr>
          <p:cNvPr id="15" name="Picture 14" descr="CRISTALLObgo20x2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27" y="716492"/>
            <a:ext cx="3871726" cy="273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L3 BGO </a:t>
            </a:r>
            <a:r>
              <a:rPr lang="en-US" dirty="0" smtClean="0"/>
              <a:t>and PADME test beam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6B7A-06BF-ED4B-8031-CF4B156617F8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pic>
        <p:nvPicPr>
          <p:cNvPr id="6" name="Picture 5" descr="Screenshot 2015-04-17 22.59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" y="711793"/>
            <a:ext cx="4785015" cy="5667768"/>
          </a:xfrm>
          <a:prstGeom prst="rect">
            <a:avLst/>
          </a:prstGeom>
        </p:spPr>
      </p:pic>
      <p:pic>
        <p:nvPicPr>
          <p:cNvPr id="7" name="Picture 6" descr="Screenshot 2015-04-17 23.04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41" y="903914"/>
            <a:ext cx="4150639" cy="1946506"/>
          </a:xfrm>
          <a:prstGeom prst="rect">
            <a:avLst/>
          </a:prstGeom>
        </p:spPr>
      </p:pic>
      <p:pic>
        <p:nvPicPr>
          <p:cNvPr id="3" name="Picture 2" descr="Schermata 2016-02-28 alle 16.26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83" y="2977453"/>
            <a:ext cx="4265744" cy="2944618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776749"/>
              </p:ext>
            </p:extLst>
          </p:nvPr>
        </p:nvGraphicFramePr>
        <p:xfrm>
          <a:off x="6605349" y="4816908"/>
          <a:ext cx="1498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6" imgW="1498600" imgH="419100" progId="Equation.3">
                  <p:embed/>
                </p:oleObj>
              </mc:Choice>
              <mc:Fallback>
                <p:oleObj name="Equation" r:id="rId6" imgW="1498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05349" y="4816908"/>
                        <a:ext cx="1498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4577" y="995669"/>
            <a:ext cx="220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L3 collaboration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3724" y="2792787"/>
            <a:ext cx="220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PADME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25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 mass and </a:t>
            </a:r>
            <a:r>
              <a:rPr lang="en-US" dirty="0" err="1" smtClean="0"/>
              <a:t>Ecal</a:t>
            </a:r>
            <a:r>
              <a:rPr lang="en-US" dirty="0" smtClean="0"/>
              <a:t> resolution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C6E-0B5B-0F47-917F-82FACC09535F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55518" y="814875"/>
            <a:ext cx="7305124" cy="4954050"/>
            <a:chOff x="1055518" y="814875"/>
            <a:chExt cx="7305124" cy="4954050"/>
          </a:xfrm>
        </p:grpSpPr>
        <p:pic>
          <p:nvPicPr>
            <p:cNvPr id="6" name="Picture 5" descr="res-cal-mmis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18" y="814875"/>
              <a:ext cx="7305124" cy="4954050"/>
            </a:xfrm>
            <a:prstGeom prst="rect">
              <a:avLst/>
            </a:prstGeom>
          </p:spPr>
        </p:pic>
        <p:sp>
          <p:nvSpPr>
            <p:cNvPr id="7" name="Diamond 6"/>
            <p:cNvSpPr/>
            <p:nvPr/>
          </p:nvSpPr>
          <p:spPr>
            <a:xfrm>
              <a:off x="3938516" y="3898769"/>
              <a:ext cx="168579" cy="213522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23277" y="3815171"/>
              <a:ext cx="2438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PADME test beam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Diamond 8"/>
            <p:cNvSpPr/>
            <p:nvPr/>
          </p:nvSpPr>
          <p:spPr>
            <a:xfrm>
              <a:off x="3480961" y="4184503"/>
              <a:ext cx="168579" cy="213522"/>
            </a:xfrm>
            <a:prstGeom prst="diamond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04606" y="4229454"/>
              <a:ext cx="1001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L3 BGO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50473" y="5976298"/>
            <a:ext cx="787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 we able to get the same figure of merit with PADME </a:t>
            </a:r>
            <a:r>
              <a:rPr lang="en-US" dirty="0" err="1" smtClean="0"/>
              <a:t>Ecal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BGO crystal 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57" y="976973"/>
            <a:ext cx="9041943" cy="5289356"/>
          </a:xfrm>
        </p:spPr>
        <p:txBody>
          <a:bodyPr/>
          <a:lstStyle/>
          <a:p>
            <a:r>
              <a:rPr lang="en-US" dirty="0" smtClean="0"/>
              <a:t>At present we have collected</a:t>
            </a:r>
            <a:r>
              <a:rPr lang="en-US" dirty="0"/>
              <a:t> </a:t>
            </a:r>
            <a:r>
              <a:rPr lang="en-US" dirty="0" smtClean="0"/>
              <a:t>~150 crystals of different shapes at LNF</a:t>
            </a:r>
          </a:p>
          <a:p>
            <a:r>
              <a:rPr lang="en-US" dirty="0" smtClean="0"/>
              <a:t>Informal agreement to get ~550 crystal from dismounted L3 </a:t>
            </a:r>
            <a:r>
              <a:rPr lang="en-US" dirty="0" err="1" smtClean="0"/>
              <a:t>Ecal</a:t>
            </a:r>
            <a:endParaRPr lang="en-US" dirty="0" smtClean="0"/>
          </a:p>
          <a:p>
            <a:r>
              <a:rPr lang="en-US" dirty="0" smtClean="0"/>
              <a:t>Agreement obtained for testing and characterizing crystals at CERN:</a:t>
            </a:r>
          </a:p>
          <a:p>
            <a:pPr lvl="1"/>
            <a:r>
              <a:rPr lang="en-US" dirty="0" smtClean="0"/>
              <a:t>Remove original photodiodes</a:t>
            </a:r>
          </a:p>
          <a:p>
            <a:pPr lvl="1"/>
            <a:r>
              <a:rPr lang="en-US" dirty="0" smtClean="0"/>
              <a:t>Remove painting</a:t>
            </a:r>
          </a:p>
          <a:p>
            <a:pPr lvl="1"/>
            <a:r>
              <a:rPr lang="en-US" dirty="0" smtClean="0"/>
              <a:t>Heat the crystal at 300 degree for annealing 15 crystals day</a:t>
            </a:r>
          </a:p>
          <a:p>
            <a:pPr lvl="1"/>
            <a:r>
              <a:rPr lang="en-US" dirty="0" smtClean="0"/>
              <a:t>Label each crystal</a:t>
            </a:r>
          </a:p>
          <a:p>
            <a:pPr lvl="1"/>
            <a:r>
              <a:rPr lang="en-US" dirty="0" smtClean="0"/>
              <a:t>Measure the transmittance using the old L3 machine up to 25 crystal/day</a:t>
            </a:r>
          </a:p>
          <a:p>
            <a:r>
              <a:rPr lang="en-US" dirty="0" smtClean="0"/>
              <a:t>Still waiting to understand if we can actually get the crystals and where. URGENT!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00F-F9C7-FB47-89B3-FB07CC44CEEC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performance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35E8-2800-224D-B4AF-970E8E64EF8B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46"/>
          <a:stretch/>
        </p:blipFill>
        <p:spPr>
          <a:xfrm>
            <a:off x="34016" y="715339"/>
            <a:ext cx="4347713" cy="4153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359"/>
          <a:stretch/>
        </p:blipFill>
        <p:spPr>
          <a:xfrm>
            <a:off x="4258671" y="858380"/>
            <a:ext cx="4885329" cy="3871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453" y="4802890"/>
            <a:ext cx="879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MC side we still need to compare </a:t>
            </a:r>
            <a:r>
              <a:rPr lang="en-US" dirty="0" err="1" smtClean="0"/>
              <a:t>senstivity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distance </a:t>
            </a:r>
            <a:r>
              <a:rPr lang="en-US" dirty="0" err="1" smtClean="0"/>
              <a:t>Ecal</a:t>
            </a:r>
            <a:r>
              <a:rPr lang="en-US" dirty="0" smtClean="0"/>
              <a:t> </a:t>
            </a:r>
            <a:r>
              <a:rPr lang="en-US" dirty="0" smtClean="0"/>
              <a:t>target and start comparing with test beam results.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the L3 BGO crystals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0893"/>
            <a:ext cx="9144000" cy="376394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We already have 3 crystals cut by Silo firm into 10x10mm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samples:  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 crystals 10x10x220 mm optically polished (1 broken)</a:t>
            </a:r>
          </a:p>
          <a:p>
            <a:pPr lvl="1"/>
            <a:r>
              <a:rPr lang="en-US" dirty="0" smtClean="0"/>
              <a:t>4 crystals 10x10x220 mm raw surfaces</a:t>
            </a:r>
          </a:p>
          <a:p>
            <a:pPr lvl="1"/>
            <a:r>
              <a:rPr lang="en-US" dirty="0" smtClean="0"/>
              <a:t>Cutting + polishing cost is 200+VAT € per original L3 crystals (4 PADME crystals) </a:t>
            </a:r>
            <a:r>
              <a:rPr lang="en-US" dirty="0">
                <a:solidFill>
                  <a:srgbClr val="FF0000"/>
                </a:solidFill>
              </a:rPr>
              <a:t>~40K€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27 crystals already cut by Silo in 20x20x220 mm</a:t>
            </a:r>
            <a:r>
              <a:rPr lang="en-US" sz="1800" baseline="30000" dirty="0" smtClean="0"/>
              <a:t>3</a:t>
            </a:r>
          </a:p>
          <a:p>
            <a:pPr lvl="1"/>
            <a:r>
              <a:rPr lang="en-US" dirty="0" smtClean="0"/>
              <a:t>Cutting cost is in this case 94.8€ VAT included</a:t>
            </a:r>
          </a:p>
          <a:p>
            <a:pPr lvl="1"/>
            <a:r>
              <a:rPr lang="en-US" dirty="0" smtClean="0"/>
              <a:t>In this case we need 656 crystals </a:t>
            </a:r>
            <a:r>
              <a:rPr lang="en-US" dirty="0">
                <a:solidFill>
                  <a:srgbClr val="FF0000"/>
                </a:solidFill>
              </a:rPr>
              <a:t>~63K</a:t>
            </a:r>
            <a:r>
              <a:rPr lang="en-US" dirty="0" smtClean="0">
                <a:solidFill>
                  <a:srgbClr val="FF0000"/>
                </a:solidFill>
              </a:rPr>
              <a:t>€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Still need to identify final wrapping </a:t>
            </a:r>
            <a:r>
              <a:rPr lang="en-US" sz="1800" dirty="0" smtClean="0">
                <a:solidFill>
                  <a:srgbClr val="FF0000"/>
                </a:solidFill>
              </a:rPr>
              <a:t>and painting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47C1-11EE-2248-9ABE-EB9E30222582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pic>
        <p:nvPicPr>
          <p:cNvPr id="6" name="Picture 5" descr="20150603_1557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004" y="4792889"/>
            <a:ext cx="4781262" cy="162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2015-05-29 13.31.2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3946" y="2619371"/>
            <a:ext cx="2930054" cy="272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6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</a:t>
            </a:r>
            <a:r>
              <a:rPr lang="en-US" dirty="0" err="1" smtClean="0"/>
              <a:t>photosensors</a:t>
            </a:r>
            <a:r>
              <a:rPr lang="en-US" dirty="0" smtClean="0"/>
              <a:t> APD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685"/>
            <a:ext cx="8724900" cy="2765220"/>
          </a:xfrm>
        </p:spPr>
        <p:txBody>
          <a:bodyPr>
            <a:normAutofit/>
          </a:bodyPr>
          <a:lstStyle/>
          <a:p>
            <a:r>
              <a:rPr lang="en-US" dirty="0" smtClean="0"/>
              <a:t>20x20mm</a:t>
            </a:r>
            <a:r>
              <a:rPr lang="en-US" baseline="30000" dirty="0" smtClean="0"/>
              <a:t>2</a:t>
            </a:r>
            <a:r>
              <a:rPr lang="en-US" dirty="0" smtClean="0"/>
              <a:t> crystals</a:t>
            </a:r>
            <a:r>
              <a:rPr lang="en-US" dirty="0"/>
              <a:t> </a:t>
            </a:r>
            <a:r>
              <a:rPr lang="en-US" dirty="0" smtClean="0"/>
              <a:t>with Hamamatsu </a:t>
            </a:r>
            <a:r>
              <a:rPr lang="en-US" dirty="0"/>
              <a:t>APD </a:t>
            </a:r>
            <a:r>
              <a:rPr lang="it-IT" dirty="0"/>
              <a:t>S8664</a:t>
            </a:r>
            <a:r>
              <a:rPr lang="it-IT" dirty="0" smtClean="0"/>
              <a:t>-1010</a:t>
            </a:r>
          </a:p>
          <a:p>
            <a:pPr lvl="1"/>
            <a:r>
              <a:rPr lang="it-IT" dirty="0" err="1" smtClean="0"/>
              <a:t>Quoted</a:t>
            </a:r>
            <a:r>
              <a:rPr lang="it-IT" dirty="0" smtClean="0"/>
              <a:t> </a:t>
            </a:r>
            <a:r>
              <a:rPr lang="it-IT" dirty="0" err="1" smtClean="0"/>
              <a:t>price</a:t>
            </a:r>
            <a:r>
              <a:rPr lang="it-IT" dirty="0" smtClean="0"/>
              <a:t> 315 euro/</a:t>
            </a:r>
            <a:r>
              <a:rPr lang="it-IT" dirty="0" err="1" smtClean="0"/>
              <a:t>pcs</a:t>
            </a:r>
            <a:r>
              <a:rPr lang="it-IT" dirty="0" smtClean="0"/>
              <a:t> (</a:t>
            </a:r>
            <a:r>
              <a:rPr lang="it-IT" dirty="0" err="1" smtClean="0"/>
              <a:t>total</a:t>
            </a:r>
            <a:r>
              <a:rPr lang="it-IT" dirty="0" smtClean="0"/>
              <a:t> </a:t>
            </a:r>
            <a:r>
              <a:rPr lang="it-IT" dirty="0" err="1" smtClean="0"/>
              <a:t>cost</a:t>
            </a:r>
            <a:r>
              <a:rPr lang="it-IT" dirty="0" smtClean="0"/>
              <a:t> 700 </a:t>
            </a:r>
            <a:r>
              <a:rPr lang="it-IT" dirty="0" err="1" smtClean="0"/>
              <a:t>pcs</a:t>
            </a:r>
            <a:r>
              <a:rPr lang="it-IT" dirty="0" smtClean="0"/>
              <a:t> 220K</a:t>
            </a:r>
            <a:r>
              <a:rPr lang="en-US" dirty="0" smtClean="0"/>
              <a:t>€)</a:t>
            </a:r>
          </a:p>
          <a:p>
            <a:pPr lvl="1"/>
            <a:r>
              <a:rPr lang="en-US" dirty="0" smtClean="0"/>
              <a:t>After the test beam we know they are not ideal solution</a:t>
            </a:r>
          </a:p>
          <a:p>
            <a:pPr lvl="2"/>
            <a:r>
              <a:rPr lang="en-US" dirty="0" smtClean="0"/>
              <a:t>Gain too small ~200 + G=300 on FE give a lot of noise 6x10</a:t>
            </a:r>
            <a:r>
              <a:rPr lang="en-US" baseline="30000" dirty="0" smtClean="0"/>
              <a:t>4</a:t>
            </a:r>
          </a:p>
          <a:p>
            <a:r>
              <a:rPr lang="en-US" dirty="0" smtClean="0"/>
              <a:t>We now have other 6pcs ordered from Hamamatsu in November</a:t>
            </a:r>
          </a:p>
          <a:p>
            <a:pPr lvl="1"/>
            <a:r>
              <a:rPr lang="en-US" dirty="0" smtClean="0"/>
              <a:t>Total of 16 pcs can equip a 4x4 matrix</a:t>
            </a:r>
          </a:p>
          <a:p>
            <a:pPr lvl="1"/>
            <a:r>
              <a:rPr lang="en-US" dirty="0" smtClean="0"/>
              <a:t>Need to be tested and calibrated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58BC-C5CC-3B45-A651-AEBF01DE1D46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INFN referee</a:t>
            </a:r>
            <a:endParaRPr lang="en-US"/>
          </a:p>
        </p:txBody>
      </p:sp>
      <p:pic>
        <p:nvPicPr>
          <p:cNvPr id="6" name="Picture 5" descr="Screenshot 2015-10-28 22.49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5" r="3536" b="3277"/>
          <a:stretch/>
        </p:blipFill>
        <p:spPr>
          <a:xfrm>
            <a:off x="6530097" y="3777510"/>
            <a:ext cx="2596965" cy="2789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589" t="8347" r="5144" b="5376"/>
          <a:stretch/>
        </p:blipFill>
        <p:spPr>
          <a:xfrm>
            <a:off x="7776493" y="1655009"/>
            <a:ext cx="1367507" cy="1416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46" y="711793"/>
            <a:ext cx="8724900" cy="2007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Hamamatsu APD </a:t>
            </a:r>
            <a:r>
              <a:rPr lang="it-IT" dirty="0" smtClean="0"/>
              <a:t>S8664-55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suitable</a:t>
            </a:r>
            <a:r>
              <a:rPr lang="it-IT" dirty="0" smtClean="0"/>
              <a:t> for 20x20mm</a:t>
            </a:r>
            <a:r>
              <a:rPr lang="it-IT" baseline="30000" dirty="0" smtClean="0"/>
              <a:t>2</a:t>
            </a:r>
            <a:r>
              <a:rPr lang="it-IT" dirty="0" smtClean="0"/>
              <a:t> </a:t>
            </a:r>
            <a:r>
              <a:rPr lang="it-IT" dirty="0" err="1" smtClean="0"/>
              <a:t>crystal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9878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NA62-TDAQ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100947</TotalTime>
  <Words>1543</Words>
  <Application>Microsoft Macintosh PowerPoint</Application>
  <PresentationFormat>On-screen Show (4:3)</PresentationFormat>
  <Paragraphs>210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NA62-TDAQ</vt:lpstr>
      <vt:lpstr>Equation</vt:lpstr>
      <vt:lpstr>Microsoft Word Document</vt:lpstr>
      <vt:lpstr>PADME Ecal status</vt:lpstr>
      <vt:lpstr>PADME Ecal remainder</vt:lpstr>
      <vt:lpstr>The calorimeter geometry</vt:lpstr>
      <vt:lpstr>L3 BGO and PADME test beam</vt:lpstr>
      <vt:lpstr>Missing  mass and Ecal resolution</vt:lpstr>
      <vt:lpstr>BGO crystal procurement</vt:lpstr>
      <vt:lpstr>Expected performance comparison</vt:lpstr>
      <vt:lpstr>Cutting the L3 BGO crystals</vt:lpstr>
      <vt:lpstr>Calorimeter photosensors APD</vt:lpstr>
      <vt:lpstr>Test beam ECAL mechanics APD</vt:lpstr>
      <vt:lpstr>Ecal mechanics assembly</vt:lpstr>
      <vt:lpstr>PMT readout XP1911</vt:lpstr>
      <vt:lpstr>Test beam Ecal mechanics PMT</vt:lpstr>
      <vt:lpstr>Ecal test beam preparation status</vt:lpstr>
      <vt:lpstr>Test beam in 2016</vt:lpstr>
      <vt:lpstr>Test beam April 2016</vt:lpstr>
      <vt:lpstr>July test beam</vt:lpstr>
      <vt:lpstr>Crystal characterization</vt:lpstr>
      <vt:lpstr>Calorimeter readout V1742 </vt:lpstr>
      <vt:lpstr>Alternative solution for the readout</vt:lpstr>
      <vt:lpstr>Ecal Schedule</vt:lpstr>
      <vt:lpstr>Conclusions</vt:lpstr>
    </vt:vector>
  </TitlesOfParts>
  <Manager/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boson at BTF</dc:title>
  <dc:subject/>
  <dc:creator>M. Raggi</dc:creator>
  <cp:keywords/>
  <dc:description/>
  <cp:lastModifiedBy>Mauro Raggi</cp:lastModifiedBy>
  <cp:revision>2091</cp:revision>
  <cp:lastPrinted>2013-12-03T11:45:57Z</cp:lastPrinted>
  <dcterms:created xsi:type="dcterms:W3CDTF">2012-03-21T10:21:10Z</dcterms:created>
  <dcterms:modified xsi:type="dcterms:W3CDTF">2016-02-29T18:33:39Z</dcterms:modified>
  <cp:category/>
</cp:coreProperties>
</file>