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92" r:id="rId5"/>
    <p:sldId id="331" r:id="rId6"/>
    <p:sldId id="299" r:id="rId7"/>
    <p:sldId id="300" r:id="rId8"/>
    <p:sldId id="301" r:id="rId9"/>
    <p:sldId id="294" r:id="rId10"/>
    <p:sldId id="304" r:id="rId11"/>
    <p:sldId id="305" r:id="rId12"/>
    <p:sldId id="308" r:id="rId13"/>
    <p:sldId id="297" r:id="rId14"/>
    <p:sldId id="311" r:id="rId15"/>
    <p:sldId id="312" r:id="rId16"/>
    <p:sldId id="314" r:id="rId17"/>
    <p:sldId id="298" r:id="rId18"/>
    <p:sldId id="317" r:id="rId19"/>
    <p:sldId id="318" r:id="rId20"/>
    <p:sldId id="319" r:id="rId21"/>
    <p:sldId id="269" r:id="rId22"/>
    <p:sldId id="273" r:id="rId23"/>
    <p:sldId id="306" r:id="rId24"/>
    <p:sldId id="310" r:id="rId25"/>
    <p:sldId id="277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8" r:id="rId34"/>
    <p:sldId id="329" r:id="rId35"/>
    <p:sldId id="327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B49BC-E073-412B-8D39-B5A531F1222D}" type="datetimeFigureOut">
              <a:rPr lang="it-IT" smtClean="0"/>
              <a:t>30/01/2016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FFD67-EA90-42BA-B0ED-AAAE15DFDA1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7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67968-982A-BF41-B2C3-3A9E9C704ACC}" type="slidenum">
              <a:rPr lang="it-IT" sz="1200"/>
              <a:pPr eaLnBrk="1" hangingPunct="1"/>
              <a:t>3</a:t>
            </a:fld>
            <a:endParaRPr lang="it-IT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Errore sulla</a:t>
            </a:r>
            <a:r>
              <a:rPr lang="it-IT" baseline="0" dirty="0" smtClean="0"/>
              <a:t> posizione del mlp  errore fino a 800um nel centro a bordo fantoccio e’ dell’ordine di 200-300um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FFD67-EA90-42BA-B0ED-AAAE15DFDA1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4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3820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The Proton Computed Tomography Apparatus developed by </a:t>
            </a:r>
            <a:r>
              <a:rPr lang="en-US" sz="3600" dirty="0" smtClean="0">
                <a:solidFill>
                  <a:srgbClr val="002060"/>
                </a:solidFill>
              </a:rPr>
              <a:t>INFN (RDH-WP3)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8" name="Sottotitolo 1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153400" cy="4572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lang="it-IT" sz="4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 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Bruzzi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1,2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D. Bonanno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M. Brianzi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M. Carpinelli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4,9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G.A.P. Cirrone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   </a:t>
            </a:r>
            <a:r>
              <a:rPr lang="it-IT" sz="44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C. Civinini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G. Cuttone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D. Lo Presti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3,8</a:t>
            </a:r>
            <a:r>
              <a:rPr lang="it-IT" sz="4400" dirty="0" smtClean="0">
                <a:solidFill>
                  <a:schemeClr val="tx1"/>
                </a:solidFill>
              </a:rPr>
              <a:t>,G. Maccioni</a:t>
            </a:r>
            <a:r>
              <a:rPr lang="it-IT" sz="4400" baseline="30000" dirty="0" smtClean="0">
                <a:solidFill>
                  <a:schemeClr val="tx1"/>
                </a:solidFill>
              </a:rPr>
              <a:t>4</a:t>
            </a:r>
            <a:r>
              <a:rPr lang="it-IT" sz="4400" dirty="0" smtClean="0">
                <a:solidFill>
                  <a:schemeClr val="tx1"/>
                </a:solidFill>
              </a:rPr>
              <a:t>,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S</a:t>
            </a:r>
            <a:r>
              <a:rPr lang="it-IT" sz="4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 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Pallotta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2,7,8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</a:t>
            </a:r>
            <a:r>
              <a:rPr lang="it-IT" sz="4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 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Randazzo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it-IT" sz="4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M. 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Scaringella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F. Romano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V</a:t>
            </a:r>
            <a:r>
              <a:rPr lang="it-IT" sz="4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 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Sipala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4,9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C</a:t>
            </a:r>
            <a:r>
              <a:rPr lang="it-IT" sz="4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 </a:t>
            </a:r>
            <a:r>
              <a:rPr lang="it-IT" sz="44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Talamonti</a:t>
            </a:r>
            <a:r>
              <a:rPr lang="it-IT" sz="4400" baseline="30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2,7,8</a:t>
            </a:r>
            <a:r>
              <a:rPr lang="it-IT" sz="44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  E</a:t>
            </a:r>
            <a:r>
              <a:rPr lang="it-IT" sz="4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it-IT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Vanzi</a:t>
            </a:r>
            <a:r>
              <a:rPr lang="it-IT" sz="4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10</a:t>
            </a:r>
            <a:endParaRPr lang="it-IT" baseline="300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/>
            <a:endParaRPr lang="it-IT" baseline="300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/>
            <a:r>
              <a:rPr lang="it-IT" sz="7600" b="1" baseline="300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Prima – RDH Collaboration</a:t>
            </a:r>
            <a:endParaRPr lang="it-IT" sz="7600" b="1" baseline="30000" dirty="0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baseline="30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Physics and Astronomy Department,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University of Florence, Florence, Italy</a:t>
            </a:r>
            <a:b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baseline="30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Florence Division, Florence,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Italy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Catania Division, Catania,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Italy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Cagliari Division, Cagliari,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Italy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INFN -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Laboratori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Nazionali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Catania, Italy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Physics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Astronomy Department, University of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Catania, Catania, Italy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Department of Biomedical, Experimental and Clinical Sciences,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University of Florence, Florence,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Italy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SOD </a:t>
            </a:r>
            <a:r>
              <a:rPr lang="it-IT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Fisica Medica, Azienda Ospedaliero-Universitaria Careggi, Firenze,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Italy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Chemistry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Pharmacy Department, University of Sassari, Sassari, Italy</a:t>
            </a:r>
            <a:br>
              <a:rPr lang="en-US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it-IT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Fisica Sanitaria, Azienda Ospedaliero-Universitaria Senese, Siena, Italy</a:t>
            </a: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it-IT" sz="2000" baseline="300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it-IT" sz="2000" baseline="300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it-IT" sz="2000" baseline="300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r>
              <a:rPr lang="en-US" sz="4200" b="1" dirty="0" smtClean="0">
                <a:solidFill>
                  <a:srgbClr val="002060"/>
                </a:solidFill>
              </a:rPr>
              <a:t>RDH Meeting</a:t>
            </a:r>
          </a:p>
          <a:p>
            <a:r>
              <a:rPr lang="en-US" sz="4200" b="1" dirty="0" smtClean="0">
                <a:solidFill>
                  <a:srgbClr val="002060"/>
                </a:solidFill>
              </a:rPr>
              <a:t>Roma 01/02/2016</a:t>
            </a:r>
            <a:endParaRPr lang="en-US" sz="4200" b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1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Algebraic </a:t>
            </a:r>
            <a:r>
              <a:rPr lang="it-IT" dirty="0" smtClean="0"/>
              <a:t>algorithm implementation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Iterative algebraic algorithms have </a:t>
            </a:r>
            <a:r>
              <a:rPr lang="it-IT" sz="2400" dirty="0" smtClean="0"/>
              <a:t>a rather high computing cost</a:t>
            </a:r>
          </a:p>
          <a:p>
            <a:r>
              <a:rPr lang="it-IT" sz="2400" dirty="0" smtClean="0"/>
              <a:t>Using a sequential CPU, and moving a lot of computing from the algorithm itself to the preprocessing phase, a </a:t>
            </a:r>
            <a:r>
              <a:rPr lang="it-IT" sz="2400" dirty="0" smtClean="0"/>
              <a:t>50-iterations </a:t>
            </a:r>
            <a:r>
              <a:rPr lang="it-IT" sz="2400" dirty="0" smtClean="0"/>
              <a:t>image takes </a:t>
            </a:r>
            <a:r>
              <a:rPr lang="it-IT" sz="2400" dirty="0" smtClean="0"/>
              <a:t>about 3+3 </a:t>
            </a:r>
            <a:r>
              <a:rPr lang="it-IT" sz="2400" dirty="0" smtClean="0"/>
              <a:t>hours to complete with little space for improvement</a:t>
            </a:r>
          </a:p>
          <a:p>
            <a:r>
              <a:rPr lang="it-IT" sz="2400" dirty="0" smtClean="0"/>
              <a:t>Parallel </a:t>
            </a:r>
            <a:r>
              <a:rPr lang="it-IT" sz="2400" dirty="0" smtClean="0"/>
              <a:t>computing on GPUs is a way to decrease the computation time at the expense of </a:t>
            </a:r>
            <a:r>
              <a:rPr lang="it-IT" sz="2400" dirty="0" smtClean="0"/>
              <a:t>a learning </a:t>
            </a:r>
            <a:r>
              <a:rPr lang="it-IT" sz="2400" dirty="0" smtClean="0"/>
              <a:t>phase</a:t>
            </a:r>
          </a:p>
          <a:p>
            <a:r>
              <a:rPr lang="it-IT" sz="2400" dirty="0"/>
              <a:t>Hardware: </a:t>
            </a:r>
            <a:r>
              <a:rPr lang="it-IT" sz="2400" dirty="0" smtClean="0"/>
              <a:t>NVIDIA GeForce </a:t>
            </a:r>
            <a:r>
              <a:rPr lang="it-IT" sz="2400" dirty="0"/>
              <a:t>GTX TITAN </a:t>
            </a:r>
            <a:r>
              <a:rPr lang="it-IT" sz="2400" dirty="0" smtClean="0"/>
              <a:t>X (not so expensive: </a:t>
            </a:r>
            <a:r>
              <a:rPr lang="it-IT" sz="2400" dirty="0" smtClean="0"/>
              <a:t>~1000 </a:t>
            </a:r>
            <a:r>
              <a:rPr lang="it-IT" sz="2400" dirty="0" smtClean="0"/>
              <a:t>Euro, 12GB memory, 3072 </a:t>
            </a:r>
            <a:r>
              <a:rPr lang="it-IT" sz="2400" dirty="0"/>
              <a:t>Cuda cores, 24 Multi-processors, </a:t>
            </a:r>
            <a:r>
              <a:rPr lang="it-IT" sz="2400" dirty="0" smtClean="0"/>
              <a:t>786432 parallel threads)</a:t>
            </a:r>
          </a:p>
          <a:p>
            <a:r>
              <a:rPr lang="it-IT" sz="2400" dirty="0" smtClean="0"/>
              <a:t>Software: Cuda on Visual Studio (Community edition, free)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GPU parallelism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All data (tracker coordinates and calorimeter energy) is copied from disk to GPU memory once at the beginning of </a:t>
            </a:r>
            <a:r>
              <a:rPr lang="it-IT" sz="2400" dirty="0" smtClean="0"/>
              <a:t>job (~2GB)</a:t>
            </a:r>
            <a:endParaRPr lang="it-IT" sz="2400" dirty="0" smtClean="0"/>
          </a:p>
          <a:p>
            <a:r>
              <a:rPr lang="it-IT" sz="2400" dirty="0" smtClean="0"/>
              <a:t>The Most Likely Path is recalculated at each iteration </a:t>
            </a:r>
            <a:r>
              <a:rPr lang="it-IT" sz="2400" dirty="0" smtClean="0"/>
              <a:t>(GPU ‘general rule’: faster </a:t>
            </a:r>
            <a:r>
              <a:rPr lang="it-IT" sz="2400" dirty="0" smtClean="0"/>
              <a:t>to recompute than store on disk and recall)</a:t>
            </a:r>
          </a:p>
          <a:p>
            <a:r>
              <a:rPr lang="it-IT" sz="2400" dirty="0" smtClean="0"/>
              <a:t>Most of the algorithm operations are pixel-by-pixel: use one thread per pixel (up to a maximum of 512x512 pixels)</a:t>
            </a:r>
          </a:p>
          <a:p>
            <a:r>
              <a:rPr lang="it-IT" sz="2400" dirty="0" smtClean="0"/>
              <a:t>Some calculations are independent: use the ‘stream’ on GPU to further parallelize them (e.g., the MLP calculation is done on the shadow of the </a:t>
            </a:r>
            <a:r>
              <a:rPr lang="it-IT" sz="2400" dirty="0" smtClean="0"/>
              <a:t>BI-SART algorithm</a:t>
            </a:r>
            <a:r>
              <a:rPr lang="it-IT" sz="2400" dirty="0" smtClean="0"/>
              <a:t>, so no computing cost for it)</a:t>
            </a:r>
          </a:p>
          <a:p>
            <a:r>
              <a:rPr lang="it-IT" sz="2400" dirty="0" smtClean="0"/>
              <a:t>Move the reconstructed images only from GPU to CPU to store them on </a:t>
            </a:r>
            <a:r>
              <a:rPr lang="it-IT" sz="2400" dirty="0" smtClean="0"/>
              <a:t>disk at the end of each iteration</a:t>
            </a:r>
            <a:endParaRPr lang="it-IT" sz="2400" dirty="0" smtClean="0"/>
          </a:p>
          <a:p>
            <a:r>
              <a:rPr lang="it-IT" sz="2400" dirty="0" smtClean="0"/>
              <a:t>The preprocessing phase </a:t>
            </a:r>
            <a:r>
              <a:rPr lang="it-IT" sz="2400" dirty="0" smtClean="0"/>
              <a:t>takes</a:t>
            </a:r>
            <a:r>
              <a:rPr lang="it-IT" sz="2400" dirty="0" smtClean="0"/>
              <a:t> </a:t>
            </a:r>
            <a:r>
              <a:rPr lang="it-IT" sz="2400" dirty="0" smtClean="0"/>
              <a:t>about </a:t>
            </a:r>
            <a:r>
              <a:rPr lang="it-IT" sz="2400" dirty="0" smtClean="0"/>
              <a:t>1’-2’ for </a:t>
            </a:r>
            <a:r>
              <a:rPr lang="it-IT" sz="2400" dirty="0" smtClean="0"/>
              <a:t>the whole dataset</a:t>
            </a:r>
          </a:p>
          <a:p>
            <a:r>
              <a:rPr lang="it-IT" sz="2400" dirty="0" smtClean="0"/>
              <a:t>One iteration </a:t>
            </a:r>
            <a:r>
              <a:rPr lang="it-IT" sz="2400" dirty="0" smtClean="0"/>
              <a:t>on GPU now </a:t>
            </a:r>
            <a:r>
              <a:rPr lang="it-IT" sz="2400" dirty="0" smtClean="0"/>
              <a:t>costs </a:t>
            </a:r>
            <a:r>
              <a:rPr lang="it-IT" sz="2400" b="1" dirty="0" smtClean="0"/>
              <a:t>1’ 15" </a:t>
            </a:r>
            <a:r>
              <a:rPr lang="it-IT" sz="2400" dirty="0" smtClean="0"/>
              <a:t>for a 512x512 pixels image with 2x10</a:t>
            </a:r>
            <a:r>
              <a:rPr lang="it-IT" sz="2400" baseline="30000" dirty="0" smtClean="0"/>
              <a:t>6</a:t>
            </a:r>
            <a:r>
              <a:rPr lang="it-IT" sz="2400" dirty="0" smtClean="0"/>
              <a:t> events (128x128 pixels image is iterated in </a:t>
            </a:r>
            <a:r>
              <a:rPr lang="it-IT" sz="2400" b="1" dirty="0" smtClean="0"/>
              <a:t>less than 10"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CUDA timeline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80147" y="1293553"/>
            <a:ext cx="705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Kernel: some code executed on different threads (e.g., 1 thread per pixel)</a:t>
            </a:r>
          </a:p>
        </p:txBody>
      </p:sp>
      <p:pic>
        <p:nvPicPr>
          <p:cNvPr id="8195" name="Picture 3" descr="E:\Cu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724025"/>
            <a:ext cx="8726487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880147" y="1662885"/>
            <a:ext cx="405854" cy="1004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5409889"/>
            <a:ext cx="593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Different kernels are executed in parallel on different streams</a:t>
            </a:r>
            <a:endParaRPr lang="it-IT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24200" y="4800600"/>
            <a:ext cx="0" cy="609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72200" y="5133975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77200" y="517545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time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6398898" y="6007510"/>
            <a:ext cx="197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Group of 16 events</a:t>
            </a:r>
            <a:endParaRPr lang="it-IT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391400" y="48006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4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BI-SART reconstructed tomographies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Images shown here are obtained using </a:t>
            </a:r>
            <a:r>
              <a:rPr lang="it-IT" sz="2400" dirty="0" smtClean="0"/>
              <a:t>a 4-blocks BI-SART algorithm, </a:t>
            </a:r>
            <a:r>
              <a:rPr lang="it-IT" sz="2400" dirty="0" smtClean="0"/>
              <a:t>with relaxation </a:t>
            </a:r>
            <a:r>
              <a:rPr lang="it-IT" sz="2400" dirty="0" smtClean="0"/>
              <a:t>parameter (</a:t>
            </a:r>
            <a:r>
              <a:rPr lang="it-IT" sz="2400" dirty="0" smtClean="0">
                <a:latin typeface="Symbol" panose="05050102010706020507" pitchFamily="18" charset="2"/>
              </a:rPr>
              <a:t>l</a:t>
            </a:r>
            <a:r>
              <a:rPr lang="it-IT" sz="2400" baseline="-25000" dirty="0" smtClean="0"/>
              <a:t>k</a:t>
            </a:r>
            <a:r>
              <a:rPr lang="it-IT" sz="2400" dirty="0" smtClean="0"/>
              <a:t>) </a:t>
            </a:r>
            <a:r>
              <a:rPr lang="it-IT" sz="2400" dirty="0" smtClean="0"/>
              <a:t>chosen to have the density r.m.s. minimum around iteration 10</a:t>
            </a:r>
          </a:p>
          <a:p>
            <a:r>
              <a:rPr lang="it-IT" sz="2400" dirty="0" smtClean="0"/>
              <a:t>No a-priori knowledge of the phantom boundary is </a:t>
            </a:r>
            <a:r>
              <a:rPr lang="it-IT" sz="2400" dirty="0" smtClean="0"/>
              <a:t>requested </a:t>
            </a:r>
            <a:r>
              <a:rPr lang="it-IT" sz="2400" dirty="0" smtClean="0"/>
              <a:t>(only an </a:t>
            </a:r>
            <a:r>
              <a:rPr lang="it-IT" sz="2400" dirty="0" smtClean="0"/>
              <a:t>external larger container is known to the algorithm)</a:t>
            </a:r>
            <a:endParaRPr lang="it-IT" sz="2400" dirty="0" smtClean="0"/>
          </a:p>
          <a:p>
            <a:r>
              <a:rPr lang="it-IT" sz="2400" dirty="0" smtClean="0"/>
              <a:t>The proton tracks are calculated using the </a:t>
            </a:r>
            <a:r>
              <a:rPr lang="it-IT" sz="2400" dirty="0" smtClean="0"/>
              <a:t>Most Likely Path formulas (MLP operators, ~300MB, stored in GPU memory)</a:t>
            </a:r>
            <a:endParaRPr lang="it-IT" sz="2400" dirty="0" smtClean="0"/>
          </a:p>
          <a:p>
            <a:r>
              <a:rPr lang="it-IT" sz="2400" dirty="0" smtClean="0"/>
              <a:t>The p</a:t>
            </a:r>
            <a:r>
              <a:rPr lang="it-IT" sz="2400" dirty="0" smtClean="0"/>
              <a:t>hantom </a:t>
            </a:r>
            <a:r>
              <a:rPr lang="it-IT" sz="2400" dirty="0" smtClean="0"/>
              <a:t>is divided into 5 slices, each vertically uniform</a:t>
            </a:r>
          </a:p>
          <a:p>
            <a:pPr lvl="1"/>
            <a:r>
              <a:rPr lang="it-IT" sz="2000" dirty="0" smtClean="0"/>
              <a:t>Slice thickness: 4-6mm</a:t>
            </a:r>
          </a:p>
          <a:p>
            <a:r>
              <a:rPr lang="it-IT" sz="2400" dirty="0" smtClean="0"/>
              <a:t>At the moment only a 2D reconstrution version is available </a:t>
            </a:r>
            <a:r>
              <a:rPr lang="it-IT" sz="2400" dirty="0" smtClean="0">
                <a:sym typeface="Wingdings" panose="05000000000000000000" pitchFamily="2" charset="2"/>
              </a:rPr>
              <a:t> vertically project  a slice onto a plane </a:t>
            </a:r>
            <a:endParaRPr lang="it-IT" sz="2400" dirty="0" smtClean="0"/>
          </a:p>
          <a:p>
            <a:r>
              <a:rPr lang="it-IT" sz="2400" dirty="0" smtClean="0"/>
              <a:t>The </a:t>
            </a:r>
            <a:r>
              <a:rPr lang="it-IT" sz="2400" dirty="0" smtClean="0"/>
              <a:t>color palette indicates the Stopping Power (at 175 MeV) as it is calculated by the </a:t>
            </a:r>
            <a:r>
              <a:rPr lang="it-IT" sz="2400" dirty="0" smtClean="0"/>
              <a:t>algorithm</a:t>
            </a:r>
            <a:endParaRPr lang="it-IT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:\Users\Carlo\Documents\Prima\algoritmi\algebrici\ART\uppsala_2015\fett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6" y="856005"/>
            <a:ext cx="6305550" cy="56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Carlo\Documents\Prima\algoritmi\algebrici\ART\uppsala_2015\fetta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6" y="856005"/>
            <a:ext cx="6305551" cy="56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Carlo\Documents\Prima\algoritmi\algebrici\ART\uppsala_2015\fetta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6" y="878127"/>
            <a:ext cx="6305551" cy="56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48736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BI-SART </a:t>
            </a:r>
            <a:r>
              <a:rPr lang="it-IT" dirty="0" smtClean="0"/>
              <a:t>starting for empty picture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21" name="Picture 5" descr="C:\Users\Carlo\Documents\Prima\algoritmi\algebrici\ART\uppsala_2015\fetta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326086" cy="57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Carlo\Documents\Prima\algoritmi\algebrici\ART\uppsala_2015\fetta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11" y="820992"/>
            <a:ext cx="6338663" cy="57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852" y="5562600"/>
            <a:ext cx="163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Iteration 11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119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Resolutions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2" name="Picture 2" descr="C:\Users\Carlo\Documents\Prima\algoritmi\algebrici\ART\uppsala_2015\drop4_400um_uniform_lambda06_r095\density_re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2167"/>
            <a:ext cx="4114800" cy="399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arlo\Documents\Prima\algoritmi\algebrici\ART\uppsala_2015\drop4_400um_uniform_lambda06_r095\edge_res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2167"/>
            <a:ext cx="4114799" cy="39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533" y="3537466"/>
            <a:ext cx="213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0.96% at iteration 11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43600" y="3722132"/>
            <a:ext cx="834933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13058" y="3537466"/>
            <a:ext cx="228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650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at iteration 11</a:t>
            </a:r>
            <a:endParaRPr lang="it-IT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76400" y="3722132"/>
            <a:ext cx="536658" cy="310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edge resolution has been obtained fitting the edge of the tomography with an error function and quoting the sigma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density resolution is the r.m.s. of the pixel stopping power distribution </a:t>
            </a:r>
            <a:r>
              <a:rPr lang="it-IT" dirty="0" smtClean="0"/>
              <a:t>taken in </a:t>
            </a:r>
            <a:r>
              <a:rPr lang="it-IT" dirty="0" smtClean="0"/>
              <a:t>a </a:t>
            </a:r>
            <a:r>
              <a:rPr lang="it-IT" dirty="0" smtClean="0"/>
              <a:t>uniform fiducial </a:t>
            </a:r>
            <a:r>
              <a:rPr lang="it-IT" dirty="0" smtClean="0"/>
              <a:t>region of the phantom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2634295" y="1522962"/>
            <a:ext cx="1440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BI-SART (from {0}</a:t>
            </a:r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26833" y="1529817"/>
            <a:ext cx="1440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BI-SART (from {0}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3345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rlo\Documents\Prima\algoritmi\algebrici\ART\uppsala_2015\drop4_400um_80_140_lambda06_r095\insert_re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3" y="762000"/>
            <a:ext cx="4876800" cy="473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27" y="237767"/>
            <a:ext cx="8229600" cy="7602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Insert resolution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1555" y="3562980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960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at iteration 11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505267"/>
            <a:ext cx="4892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internal insert resolution has been obtained fitting the edge of </a:t>
            </a:r>
            <a:r>
              <a:rPr lang="it-IT" dirty="0" smtClean="0"/>
              <a:t>the 6mm diameter </a:t>
            </a:r>
            <a:r>
              <a:rPr lang="it-IT" dirty="0" smtClean="0"/>
              <a:t>inserts with an error function and quoting the sigma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1219200"/>
            <a:ext cx="1440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BI-SART (from {0}</a:t>
            </a:r>
            <a:endParaRPr lang="it-IT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88206" y="3932312"/>
            <a:ext cx="846527" cy="578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1219200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Stopping Power values at </a:t>
            </a:r>
            <a:r>
              <a:rPr lang="it-IT" dirty="0" smtClean="0"/>
              <a:t>iteration </a:t>
            </a:r>
            <a:r>
              <a:rPr lang="it-IT" dirty="0" smtClean="0"/>
              <a:t>50 are the following:</a:t>
            </a:r>
          </a:p>
          <a:p>
            <a:endParaRPr lang="it-IT" dirty="0" smtClean="0"/>
          </a:p>
          <a:p>
            <a:r>
              <a:rPr lang="it-IT" dirty="0" smtClean="0"/>
              <a:t>Aluminium: </a:t>
            </a:r>
            <a:r>
              <a:rPr lang="it-IT" b="1" dirty="0" smtClean="0"/>
              <a:t>10.9 MeV/cm</a:t>
            </a:r>
          </a:p>
          <a:p>
            <a:r>
              <a:rPr lang="it-IT" dirty="0"/>
              <a:t>	</a:t>
            </a:r>
            <a:r>
              <a:rPr lang="it-IT" dirty="0" smtClean="0"/>
              <a:t>(expect. 10.4 MeV/cm)</a:t>
            </a:r>
          </a:p>
          <a:p>
            <a:r>
              <a:rPr lang="it-IT" dirty="0" smtClean="0"/>
              <a:t>Iron: </a:t>
            </a:r>
            <a:r>
              <a:rPr lang="it-IT" b="1" dirty="0" smtClean="0"/>
              <a:t>26.45 MeV/cm</a:t>
            </a:r>
          </a:p>
          <a:p>
            <a:r>
              <a:rPr lang="it-IT" dirty="0"/>
              <a:t>	</a:t>
            </a:r>
            <a:r>
              <a:rPr lang="it-IT" dirty="0" smtClean="0"/>
              <a:t>(expect. 27.03 MeV/cm)</a:t>
            </a:r>
          </a:p>
          <a:p>
            <a:r>
              <a:rPr lang="it-IT" dirty="0" smtClean="0"/>
              <a:t>Copper: </a:t>
            </a:r>
            <a:r>
              <a:rPr lang="it-IT" b="1" dirty="0" smtClean="0"/>
              <a:t>28.7 MeV/cm </a:t>
            </a:r>
          </a:p>
          <a:p>
            <a:r>
              <a:rPr lang="it-IT" dirty="0"/>
              <a:t>	</a:t>
            </a:r>
            <a:r>
              <a:rPr lang="it-IT" dirty="0" smtClean="0"/>
              <a:t>(expect. 29.53 MeV/cm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pPr marL="0" lvl="1"/>
            <a:r>
              <a:rPr lang="it-IT" b="1" u="sng" dirty="0" smtClean="0"/>
              <a:t>Comments</a:t>
            </a:r>
            <a:r>
              <a:rPr lang="it-IT" dirty="0" smtClean="0"/>
              <a:t>: probably </a:t>
            </a:r>
            <a:r>
              <a:rPr lang="it-IT" dirty="0"/>
              <a:t>the insert tolerance </a:t>
            </a:r>
            <a:r>
              <a:rPr lang="it-IT" dirty="0" smtClean="0"/>
              <a:t>w.r.t. the hole decreases </a:t>
            </a:r>
            <a:r>
              <a:rPr lang="it-IT" dirty="0"/>
              <a:t>the measured </a:t>
            </a:r>
            <a:r>
              <a:rPr lang="it-IT" dirty="0" smtClean="0"/>
              <a:t>SP, as a matter of fact for </a:t>
            </a:r>
            <a:r>
              <a:rPr lang="it-IT" dirty="0"/>
              <a:t>Fe and Cu a </a:t>
            </a:r>
            <a:r>
              <a:rPr lang="it-IT" dirty="0" smtClean="0"/>
              <a:t>2÷3</a:t>
            </a:r>
            <a:r>
              <a:rPr lang="it-IT" dirty="0"/>
              <a:t>% underestimation is observed</a:t>
            </a:r>
            <a:r>
              <a:rPr lang="it-IT" dirty="0" smtClean="0"/>
              <a:t>);</a:t>
            </a:r>
          </a:p>
          <a:p>
            <a:pPr marL="0" lvl="1"/>
            <a:r>
              <a:rPr lang="it-IT" dirty="0" smtClean="0"/>
              <a:t>The +5% overestimation observed for the Aluminium could be ascribed to the material used which is not pure Al but anticorodal.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6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Filtered Back Projection </a:t>
            </a:r>
            <a:r>
              <a:rPr lang="it-IT" dirty="0" smtClean="0"/>
              <a:t>reconstructed tomographies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043"/>
            <a:ext cx="4295546" cy="5522357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The Filter Back Projection algorithm assume a parallel beam with straigth tracks</a:t>
            </a:r>
          </a:p>
          <a:p>
            <a:r>
              <a:rPr lang="it-IT" sz="2000" dirty="0" smtClean="0"/>
              <a:t>This is not true for protons because of multiple scattering</a:t>
            </a:r>
          </a:p>
          <a:p>
            <a:r>
              <a:rPr lang="it-IT" sz="2000" dirty="0" smtClean="0"/>
              <a:t>Nonetheless we apply the FBP algorithm to reconstruct a pCT image</a:t>
            </a:r>
          </a:p>
          <a:p>
            <a:r>
              <a:rPr lang="it-IT" sz="2000" dirty="0" smtClean="0"/>
              <a:t>This image could be </a:t>
            </a:r>
            <a:r>
              <a:rPr lang="it-IT" sz="2000" dirty="0" smtClean="0"/>
              <a:t>eventually </a:t>
            </a:r>
            <a:r>
              <a:rPr lang="it-IT" sz="2000" dirty="0" smtClean="0"/>
              <a:t>used as a starting </a:t>
            </a:r>
            <a:r>
              <a:rPr lang="it-IT" sz="2000" dirty="0" smtClean="0"/>
              <a:t>point (seed) </a:t>
            </a:r>
            <a:r>
              <a:rPr lang="it-IT" sz="2000" dirty="0" smtClean="0"/>
              <a:t>for the iterative </a:t>
            </a:r>
            <a:r>
              <a:rPr lang="it-IT" sz="2000" dirty="0" smtClean="0"/>
              <a:t>algorithm</a:t>
            </a:r>
          </a:p>
          <a:p>
            <a:r>
              <a:rPr lang="it-IT" sz="2000" dirty="0" smtClean="0"/>
              <a:t>FBP edge </a:t>
            </a:r>
            <a:r>
              <a:rPr lang="it-IT" sz="2000" dirty="0"/>
              <a:t>resolution: </a:t>
            </a:r>
            <a:r>
              <a:rPr lang="it-IT" sz="2000" dirty="0" smtClean="0"/>
              <a:t>600</a:t>
            </a:r>
            <a:r>
              <a:rPr lang="it-IT" sz="2000" dirty="0" smtClean="0">
                <a:latin typeface="Symbol" panose="05050102010706020507" pitchFamily="18" charset="2"/>
              </a:rPr>
              <a:t>m</a:t>
            </a:r>
            <a:r>
              <a:rPr lang="it-IT" sz="2000" dirty="0" smtClean="0"/>
              <a:t>m</a:t>
            </a:r>
            <a:endParaRPr lang="it-IT" sz="2000" dirty="0"/>
          </a:p>
          <a:p>
            <a:r>
              <a:rPr lang="it-IT" sz="2000" dirty="0" smtClean="0"/>
              <a:t>FBP density </a:t>
            </a:r>
            <a:r>
              <a:rPr lang="it-IT" sz="2000" dirty="0"/>
              <a:t>resultion: 1.8</a:t>
            </a:r>
            <a:r>
              <a:rPr lang="it-IT" sz="2000" dirty="0" smtClean="0"/>
              <a:t>%</a:t>
            </a:r>
            <a:endParaRPr lang="it-IT" sz="2000" dirty="0"/>
          </a:p>
          <a:p>
            <a:r>
              <a:rPr lang="it-IT" sz="2000" dirty="0" smtClean="0"/>
              <a:t>FBP internal </a:t>
            </a:r>
            <a:r>
              <a:rPr lang="it-IT" sz="2000" dirty="0"/>
              <a:t>insert resolution: </a:t>
            </a:r>
            <a:r>
              <a:rPr lang="it-IT" sz="2000" dirty="0" smtClean="0"/>
              <a:t>900</a:t>
            </a:r>
            <a:r>
              <a:rPr lang="it-IT" sz="2000" dirty="0" smtClean="0">
                <a:latin typeface="Symbol" panose="05050102010706020507" pitchFamily="18" charset="2"/>
              </a:rPr>
              <a:t>m</a:t>
            </a:r>
            <a:r>
              <a:rPr lang="it-IT" sz="2000" dirty="0" smtClean="0"/>
              <a:t>m</a:t>
            </a:r>
            <a:endParaRPr lang="it-IT" sz="2000" dirty="0"/>
          </a:p>
          <a:p>
            <a:r>
              <a:rPr lang="it-IT" sz="2000" dirty="0"/>
              <a:t>Same spatial resolutions of </a:t>
            </a:r>
            <a:r>
              <a:rPr lang="it-IT" sz="2000" dirty="0" smtClean="0"/>
              <a:t>BI-SART </a:t>
            </a:r>
            <a:r>
              <a:rPr lang="it-IT" sz="2000" dirty="0"/>
              <a:t>with a </a:t>
            </a:r>
            <a:r>
              <a:rPr lang="it-IT" sz="2000" dirty="0" smtClean="0"/>
              <a:t>factor </a:t>
            </a:r>
            <a:r>
              <a:rPr lang="it-IT" sz="2000" dirty="0"/>
              <a:t>two worser density resolution</a:t>
            </a:r>
          </a:p>
          <a:p>
            <a:endParaRPr lang="it-IT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8325" y="5498068"/>
            <a:ext cx="480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400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pixel size, </a:t>
            </a:r>
            <a:r>
              <a:rPr lang="it-IT" dirty="0" smtClean="0"/>
              <a:t>SP normalized </a:t>
            </a:r>
            <a:r>
              <a:rPr lang="it-IT" dirty="0" smtClean="0"/>
              <a:t>to </a:t>
            </a:r>
            <a:r>
              <a:rPr lang="it-IT" dirty="0" smtClean="0"/>
              <a:t>BI-SIRT </a:t>
            </a:r>
            <a:r>
              <a:rPr lang="it-IT" dirty="0" smtClean="0"/>
              <a:t>image</a:t>
            </a:r>
            <a:endParaRPr lang="it-IT" dirty="0"/>
          </a:p>
        </p:txBody>
      </p:sp>
      <p:pic>
        <p:nvPicPr>
          <p:cNvPr id="9" name="Picture 5" descr="C:\Users\Carlo\Documents\Prima\algoritmi\algebrici\ART\uppsala_2015-2\fbp_0_60_normal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83" y="1143001"/>
            <a:ext cx="4815245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15200" y="5791200"/>
            <a:ext cx="168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FBP – hard filter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49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BI-SART </a:t>
            </a:r>
            <a:r>
              <a:rPr lang="it-IT" dirty="0" smtClean="0"/>
              <a:t>starting from FBP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Carlo Civinini INFN-Firenze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 descr="C:\Users\Carlo\Documents\Prima\algoritmi\algebrici\ART\uppsala_2015\fetta_1_fb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33" y="1716668"/>
            <a:ext cx="4530791" cy="40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Carlo\Documents\Prima\algoritmi\algebrici\ART\uppsala_2015\fetta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" y="1664644"/>
            <a:ext cx="458975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48877" y="1134245"/>
            <a:ext cx="242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/>
              <a:t>Starting from FBP</a:t>
            </a:r>
            <a:endParaRPr lang="it-IT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1244" y="5930999"/>
            <a:ext cx="207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Much more uniform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4642766" y="5909188"/>
            <a:ext cx="243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Better spatial resolution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1241047" y="1166515"/>
            <a:ext cx="231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/>
              <a:t>Starting from {0}</a:t>
            </a:r>
            <a:endParaRPr lang="it-IT" sz="2400" b="1" u="sng" dirty="0"/>
          </a:p>
        </p:txBody>
      </p:sp>
    </p:spTree>
    <p:extLst>
      <p:ext uri="{BB962C8B-B14F-4D97-AF65-F5344CB8AC3E}">
        <p14:creationId xmlns:p14="http://schemas.microsoft.com/office/powerpoint/2010/main" val="16222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Carlo\Documents\Prima\algoritmi\algebrici\ART\uppsala_2015\drop4_400um_uniform_lambda06_r095_fbp\density_re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94" y="1245685"/>
            <a:ext cx="4412122" cy="42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Carlo\Documents\Prima\algoritmi\algebrici\ART\uppsala_2015\drop4_400um_uniform_lambda06_r095\density_res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4" y="1245686"/>
            <a:ext cx="4412122" cy="42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BI-SART </a:t>
            </a:r>
            <a:r>
              <a:rPr lang="it-IT" dirty="0" smtClean="0"/>
              <a:t>starting from FBP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Carlo Civinini INFN-Firenze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7582" y="1752600"/>
            <a:ext cx="178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Starting from {0}</a:t>
            </a:r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1752600"/>
            <a:ext cx="186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Starting from FBP</a:t>
            </a:r>
            <a:endParaRPr lang="it-IT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3833" y="5549066"/>
            <a:ext cx="180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Better uniformity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1612002" y="38978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0.96%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5708635" y="38978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1.55%</a:t>
            </a:r>
            <a:endParaRPr lang="it-IT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29495" y="4267200"/>
            <a:ext cx="316987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21757" y="4201299"/>
            <a:ext cx="316987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Introduction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Two pCT systems: 5x5cm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; 5x20cm</a:t>
            </a:r>
            <a:r>
              <a:rPr lang="it-IT" sz="2400" baseline="30000" dirty="0" smtClean="0"/>
              <a:t>2</a:t>
            </a:r>
          </a:p>
          <a:p>
            <a:r>
              <a:rPr lang="it-IT" sz="2400" dirty="0" smtClean="0"/>
              <a:t>Analysis results from the small area system</a:t>
            </a:r>
          </a:p>
          <a:p>
            <a:pPr lvl="1"/>
            <a:r>
              <a:rPr lang="it-IT" sz="2400" dirty="0" smtClean="0"/>
              <a:t>Algebraic Reconstruction Technique</a:t>
            </a:r>
          </a:p>
          <a:p>
            <a:pPr lvl="1"/>
            <a:r>
              <a:rPr lang="it-IT" sz="2400" dirty="0" smtClean="0"/>
              <a:t>Uppsala </a:t>
            </a:r>
            <a:r>
              <a:rPr lang="it-IT" sz="2400" dirty="0" smtClean="0"/>
              <a:t>June-2015 test </a:t>
            </a:r>
            <a:r>
              <a:rPr lang="it-IT" sz="2400" dirty="0" smtClean="0">
                <a:sym typeface="Wingdings" panose="05000000000000000000" pitchFamily="2" charset="2"/>
              </a:rPr>
              <a:t> High energy Tomography</a:t>
            </a:r>
            <a:endParaRPr lang="it-IT" sz="2400" dirty="0" smtClean="0"/>
          </a:p>
          <a:p>
            <a:r>
              <a:rPr lang="it-IT" sz="2400" dirty="0" smtClean="0"/>
              <a:t>Large area apparatus </a:t>
            </a:r>
            <a:r>
              <a:rPr lang="it-IT" sz="2400" dirty="0" smtClean="0"/>
              <a:t>status</a:t>
            </a:r>
            <a:endParaRPr lang="it-IT" sz="2400" dirty="0" smtClean="0"/>
          </a:p>
          <a:p>
            <a:pPr lvl="1"/>
            <a:r>
              <a:rPr lang="it-IT" sz="2400" dirty="0" smtClean="0"/>
              <a:t>Tracker</a:t>
            </a:r>
          </a:p>
          <a:p>
            <a:pPr lvl="1"/>
            <a:r>
              <a:rPr lang="it-IT" sz="2400" dirty="0" smtClean="0"/>
              <a:t>Calorimeter</a:t>
            </a:r>
          </a:p>
          <a:p>
            <a:r>
              <a:rPr lang="it-IT" sz="2400" dirty="0" smtClean="0"/>
              <a:t>200 MeV tests</a:t>
            </a:r>
            <a:endParaRPr lang="it-IT" sz="2400" dirty="0" smtClean="0"/>
          </a:p>
          <a:p>
            <a:r>
              <a:rPr lang="it-IT" sz="2400" dirty="0" smtClean="0"/>
              <a:t>Plans for 2016</a:t>
            </a:r>
            <a:endParaRPr lang="it-I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rlo\Documents\Prima\algoritmi\algebrici\ART\uppsala_2015\drop4_400um_uniform_lambda06_r095_fbp\edge_re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48829"/>
            <a:ext cx="4326460" cy="41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BI-SART </a:t>
            </a:r>
            <a:r>
              <a:rPr lang="it-IT" dirty="0" smtClean="0"/>
              <a:t>starting from FBP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Carlo Civinini INFN-Firenze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7615" y="1822950"/>
            <a:ext cx="186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Starting from FBP</a:t>
            </a:r>
            <a:endParaRPr lang="it-IT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32191" y="5724522"/>
            <a:ext cx="243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Better spatial resolution</a:t>
            </a:r>
            <a:endParaRPr lang="it-IT" dirty="0"/>
          </a:p>
        </p:txBody>
      </p:sp>
      <p:pic>
        <p:nvPicPr>
          <p:cNvPr id="16387" name="Picture 3" descr="C:\Users\Carlo\Documents\Prima\algoritmi\algebrici\ART\uppsala_2015\drop4_400um_uniform_lambda06_r095\edge_res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4" y="1248830"/>
            <a:ext cx="4312251" cy="4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362533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650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at 11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3997435"/>
            <a:ext cx="13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400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at 50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6224669" y="3211757"/>
            <a:ext cx="13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400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at 11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7238562" y="3583858"/>
            <a:ext cx="13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340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at 50</a:t>
            </a:r>
            <a:endParaRPr lang="it-IT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1600200" y="3810000"/>
            <a:ext cx="76200" cy="556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14740" y="4249090"/>
            <a:ext cx="219060" cy="278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21001" y="3475716"/>
            <a:ext cx="245103" cy="355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29600" y="3898503"/>
            <a:ext cx="0" cy="350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5346" y="1828800"/>
            <a:ext cx="178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Starting from {0}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760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2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pCT upgrade (5x20cm</a:t>
            </a:r>
            <a:r>
              <a:rPr lang="it-IT" baseline="30000" dirty="0" smtClean="0">
                <a:solidFill>
                  <a:srgbClr val="002060"/>
                </a:solidFill>
              </a:rPr>
              <a:t>2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1784"/>
          </a:xfrm>
        </p:spPr>
        <p:txBody>
          <a:bodyPr/>
          <a:lstStyle/>
          <a:p>
            <a:r>
              <a:rPr lang="it-IT" dirty="0" smtClean="0"/>
              <a:t>A system similar to the one already tested</a:t>
            </a:r>
          </a:p>
          <a:p>
            <a:pPr lvl="1"/>
            <a:r>
              <a:rPr lang="it-IT" dirty="0" smtClean="0"/>
              <a:t>Microstrip tracker</a:t>
            </a:r>
          </a:p>
          <a:p>
            <a:pPr lvl="1"/>
            <a:r>
              <a:rPr lang="it-IT" dirty="0" smtClean="0"/>
              <a:t>YAG:Ce calorimeter</a:t>
            </a:r>
          </a:p>
          <a:p>
            <a:r>
              <a:rPr lang="it-IT" dirty="0" smtClean="0"/>
              <a:t>But with a </a:t>
            </a:r>
            <a:r>
              <a:rPr lang="it-IT" dirty="0" smtClean="0">
                <a:solidFill>
                  <a:srgbClr val="FF0000"/>
                </a:solidFill>
              </a:rPr>
              <a:t>50 x 200 mm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field of view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On-line</a:t>
            </a:r>
            <a:r>
              <a:rPr lang="it-IT" dirty="0" smtClean="0"/>
              <a:t> data aquisition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 MHz </a:t>
            </a:r>
            <a:r>
              <a:rPr lang="it-IT" dirty="0" smtClean="0"/>
              <a:t>capability</a:t>
            </a:r>
          </a:p>
          <a:p>
            <a:r>
              <a:rPr lang="it-IT" dirty="0" smtClean="0"/>
              <a:t>Rectangular aspect ratio to perform tomographies in slices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February 1st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Carlo Civinini INFN-Firenze</a:t>
            </a:r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FDF1-EA6A-2C44-95C1-5646930D508D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grpSp>
        <p:nvGrpSpPr>
          <p:cNvPr id="43009" name="Group 43008"/>
          <p:cNvGrpSpPr/>
          <p:nvPr/>
        </p:nvGrpSpPr>
        <p:grpSpPr>
          <a:xfrm>
            <a:off x="493875" y="1556792"/>
            <a:ext cx="8338807" cy="4926460"/>
            <a:chOff x="493875" y="1556792"/>
            <a:chExt cx="8338807" cy="4926460"/>
          </a:xfrm>
        </p:grpSpPr>
        <p:pic>
          <p:nvPicPr>
            <p:cNvPr id="43010" name="Picture 2" descr="C:\Users\Carlo\Dropbox\new_frontend\new_track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556792"/>
              <a:ext cx="6568613" cy="4926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240131" y="2156331"/>
              <a:ext cx="15751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+mn-lt"/>
                </a:rPr>
                <a:t>Beam pipe</a:t>
              </a:r>
              <a:endParaRPr lang="it-IT" sz="24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1909" y="2976384"/>
              <a:ext cx="2103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+mn-lt"/>
                </a:rPr>
                <a:t>Tracker planes</a:t>
              </a:r>
              <a:endParaRPr lang="it-IT" sz="24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6078" y="2141835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+mn-lt"/>
                </a:rPr>
                <a:t>Phantom</a:t>
              </a:r>
              <a:endParaRPr lang="it-IT" sz="24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875" y="6016219"/>
              <a:ext cx="1778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+mn-lt"/>
                </a:rPr>
                <a:t>Calorimeter</a:t>
              </a:r>
              <a:endParaRPr lang="it-IT" sz="2400" dirty="0"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7092280" y="1772816"/>
              <a:ext cx="879981" cy="3835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516216" y="2884566"/>
              <a:ext cx="1296790" cy="191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292080" y="3438049"/>
              <a:ext cx="2520927" cy="2007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2"/>
            </p:cNvCxnSpPr>
            <p:nvPr/>
          </p:nvCxnSpPr>
          <p:spPr>
            <a:xfrm>
              <a:off x="2984766" y="2603500"/>
              <a:ext cx="1011170" cy="6037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0"/>
            </p:cNvCxnSpPr>
            <p:nvPr/>
          </p:nvCxnSpPr>
          <p:spPr>
            <a:xfrm flipV="1">
              <a:off x="1382901" y="5805264"/>
              <a:ext cx="740827" cy="210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694468" y="4462545"/>
              <a:ext cx="2138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+mn-lt"/>
                </a:rPr>
                <a:t>Silicon sensors</a:t>
              </a:r>
              <a:endParaRPr lang="it-IT" sz="2400" dirty="0">
                <a:latin typeface="+mn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084168" y="3438049"/>
              <a:ext cx="1728839" cy="10244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9" idx="0"/>
            </p:cNvCxnSpPr>
            <p:nvPr/>
          </p:nvCxnSpPr>
          <p:spPr>
            <a:xfrm flipH="1">
              <a:off x="4499992" y="4462545"/>
              <a:ext cx="3263583" cy="6226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0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Fully assembled Tracker plane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371600"/>
            <a:ext cx="7687733" cy="4324350"/>
            <a:chOff x="838200" y="1371600"/>
            <a:chExt cx="7687733" cy="4324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371600"/>
              <a:ext cx="7687733" cy="432435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905000" y="3533775"/>
              <a:ext cx="0" cy="4286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8200" y="3072110"/>
              <a:ext cx="18493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Master FPGA</a:t>
              </a:r>
              <a:endParaRPr lang="it-IT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3323" y="3497252"/>
              <a:ext cx="11026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Virtex6</a:t>
              </a:r>
              <a:endParaRPr lang="it-IT" sz="2400" b="1" dirty="0"/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>
            <a:xfrm flipV="1">
              <a:off x="7974628" y="3072110"/>
              <a:ext cx="0" cy="4251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29676" y="2440632"/>
              <a:ext cx="1132724" cy="6314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980324" y="2209800"/>
              <a:ext cx="18372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Silicon </a:t>
              </a:r>
              <a:r>
                <a:rPr lang="it-IT" sz="2400" b="1" dirty="0" smtClean="0">
                  <a:latin typeface="Symbol" panose="05050102010706020507" pitchFamily="18" charset="2"/>
                  <a:cs typeface="Symap" panose="00000400000000000000" pitchFamily="2" charset="0"/>
                </a:rPr>
                <a:t>m</a:t>
              </a:r>
              <a:r>
                <a:rPr lang="it-IT" sz="2400" b="1" dirty="0" smtClean="0"/>
                <a:t>strip</a:t>
              </a:r>
              <a:endParaRPr lang="it-IT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0" y="4174509"/>
              <a:ext cx="17307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Slave FPGAs</a:t>
              </a:r>
              <a:endParaRPr lang="it-IT" sz="24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5105400" y="3749829"/>
              <a:ext cx="793273" cy="4251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581400" y="3962400"/>
              <a:ext cx="1406188" cy="4637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0" idx="1"/>
            </p:cNvCxnSpPr>
            <p:nvPr/>
          </p:nvCxnSpPr>
          <p:spPr>
            <a:xfrm flipH="1">
              <a:off x="5502036" y="2006888"/>
              <a:ext cx="515242" cy="66457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17278" y="1776055"/>
              <a:ext cx="204068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Chip front-end</a:t>
              </a:r>
              <a:endParaRPr lang="it-IT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81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tracker plane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New tracker front end chip</a:t>
            </a:r>
          </a:p>
          <a:p>
            <a:pPr lvl="1"/>
            <a:r>
              <a:rPr lang="it-IT" sz="2000" dirty="0" smtClean="0"/>
              <a:t>Better I2C functionality</a:t>
            </a:r>
          </a:p>
          <a:p>
            <a:pPr lvl="1"/>
            <a:r>
              <a:rPr lang="it-IT" sz="2000" dirty="0" smtClean="0"/>
              <a:t>Less threshold dispersion</a:t>
            </a:r>
          </a:p>
          <a:p>
            <a:r>
              <a:rPr lang="it-IT" sz="2400" dirty="0" smtClean="0"/>
              <a:t>New version of the printed board</a:t>
            </a:r>
          </a:p>
          <a:p>
            <a:pPr lvl="1"/>
            <a:r>
              <a:rPr lang="it-IT" sz="2000" dirty="0" smtClean="0"/>
              <a:t>FPGA </a:t>
            </a:r>
            <a:r>
              <a:rPr lang="it-IT" sz="2000" dirty="0" smtClean="0"/>
              <a:t>programmability </a:t>
            </a:r>
            <a:r>
              <a:rPr lang="it-IT" sz="2000" dirty="0"/>
              <a:t>issues </a:t>
            </a:r>
            <a:r>
              <a:rPr lang="it-IT" sz="2000" dirty="0" smtClean="0"/>
              <a:t>solved</a:t>
            </a:r>
            <a:endParaRPr lang="it-IT" sz="2000" dirty="0" smtClean="0"/>
          </a:p>
          <a:p>
            <a:pPr lvl="1"/>
            <a:r>
              <a:rPr lang="it-IT" sz="2000" dirty="0" smtClean="0"/>
              <a:t>New buffer chips</a:t>
            </a:r>
          </a:p>
          <a:p>
            <a:pPr lvl="1"/>
            <a:endParaRPr lang="it-IT" sz="2000" dirty="0"/>
          </a:p>
          <a:p>
            <a:r>
              <a:rPr lang="it-IT" sz="2400" dirty="0" smtClean="0"/>
              <a:t>The new front-end chips have been delivered last november</a:t>
            </a:r>
          </a:p>
          <a:p>
            <a:r>
              <a:rPr lang="it-IT" sz="2400" dirty="0" smtClean="0"/>
              <a:t>The new printed </a:t>
            </a:r>
            <a:r>
              <a:rPr lang="it-IT" sz="2400" dirty="0" smtClean="0"/>
              <a:t>board, delivered in november too, </a:t>
            </a:r>
            <a:r>
              <a:rPr lang="it-IT" sz="2400" dirty="0" smtClean="0"/>
              <a:t>had mounting problems (we </a:t>
            </a:r>
            <a:r>
              <a:rPr lang="it-IT" sz="2400" dirty="0" smtClean="0"/>
              <a:t>should received </a:t>
            </a:r>
            <a:r>
              <a:rPr lang="it-IT" sz="2400" dirty="0" smtClean="0"/>
              <a:t>it </a:t>
            </a:r>
            <a:r>
              <a:rPr lang="it-IT" sz="2400" dirty="0" smtClean="0"/>
              <a:t>from last iteration this week)</a:t>
            </a:r>
            <a:endParaRPr lang="it-IT" sz="2400" dirty="0" smtClean="0"/>
          </a:p>
          <a:p>
            <a:r>
              <a:rPr lang="it-IT" sz="2400" dirty="0" smtClean="0"/>
              <a:t>In the meanwhile </a:t>
            </a:r>
            <a:r>
              <a:rPr lang="it-IT" sz="2400" dirty="0" smtClean="0"/>
              <a:t>problems to the INFN-Florence bonding machine (discontinued by </a:t>
            </a:r>
            <a:r>
              <a:rPr lang="it-IT" sz="2400" dirty="0" smtClean="0"/>
              <a:t>Delvotech, </a:t>
            </a:r>
            <a:r>
              <a:rPr lang="it-IT" sz="2400" dirty="0" smtClean="0"/>
              <a:t>repaired by our technician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This week: test of the new front-end chip on the new tracker board</a:t>
            </a:r>
            <a:endParaRPr lang="it-I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2016 High energy runs (200 MeV)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Need O(100kHz-1MHz) instantaneous intensity beam</a:t>
            </a:r>
          </a:p>
          <a:p>
            <a:pPr lvl="1"/>
            <a:r>
              <a:rPr lang="it-IT" sz="2000" dirty="0" smtClean="0"/>
              <a:t>Calorimeter/scintillator (preliminary)</a:t>
            </a:r>
          </a:p>
          <a:p>
            <a:r>
              <a:rPr lang="it-IT" sz="2400" dirty="0" smtClean="0"/>
              <a:t>Test of the extended view pCT system (Spring 2016)</a:t>
            </a:r>
          </a:p>
          <a:p>
            <a:pPr lvl="1"/>
            <a:r>
              <a:rPr lang="it-IT" sz="2000" dirty="0" smtClean="0"/>
              <a:t>One/two Tracker bords + </a:t>
            </a:r>
            <a:r>
              <a:rPr lang="it-IT" sz="2000" dirty="0" smtClean="0"/>
              <a:t>Calorimeter integration</a:t>
            </a:r>
          </a:p>
          <a:p>
            <a:pPr lvl="1"/>
            <a:r>
              <a:rPr lang="it-IT" sz="2000" dirty="0" smtClean="0"/>
              <a:t>Noise performance</a:t>
            </a:r>
          </a:p>
          <a:p>
            <a:pPr lvl="1"/>
            <a:r>
              <a:rPr lang="it-IT" sz="2000" dirty="0" smtClean="0"/>
              <a:t>Rate capability</a:t>
            </a:r>
          </a:p>
          <a:p>
            <a:r>
              <a:rPr lang="it-IT" sz="2400" dirty="0" smtClean="0"/>
              <a:t>Data acquisition for tomography (second half of 2016)</a:t>
            </a:r>
            <a:endParaRPr lang="it-IT" sz="2400" dirty="0"/>
          </a:p>
          <a:p>
            <a:pPr lvl="1"/>
            <a:r>
              <a:rPr lang="it-IT" sz="2000" dirty="0" smtClean="0"/>
              <a:t>Full pCT system</a:t>
            </a:r>
            <a:r>
              <a:rPr lang="it-IT" sz="2000" dirty="0" smtClean="0"/>
              <a:t> </a:t>
            </a:r>
            <a:r>
              <a:rPr lang="it-IT" sz="2000" dirty="0" smtClean="0"/>
              <a:t>with different </a:t>
            </a:r>
            <a:r>
              <a:rPr lang="it-IT" sz="2000" dirty="0" smtClean="0"/>
              <a:t>phantoms</a:t>
            </a:r>
            <a:endParaRPr lang="it-IT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2016 pCT plan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/>
          </a:bodyPr>
          <a:lstStyle/>
          <a:p>
            <a:r>
              <a:rPr lang="it-IT" dirty="0" smtClean="0"/>
              <a:t>Analysis</a:t>
            </a:r>
          </a:p>
          <a:p>
            <a:pPr lvl="1"/>
            <a:r>
              <a:rPr lang="it-IT" dirty="0" smtClean="0"/>
              <a:t>3D reconstruction, </a:t>
            </a:r>
            <a:r>
              <a:rPr lang="it-IT" dirty="0" smtClean="0"/>
              <a:t>algebraic algorithm evolution, reconstruction parameters optimization</a:t>
            </a:r>
            <a:endParaRPr lang="it-IT" dirty="0" smtClean="0"/>
          </a:p>
          <a:p>
            <a:r>
              <a:rPr lang="it-IT" dirty="0" smtClean="0"/>
              <a:t>Extended view </a:t>
            </a:r>
            <a:r>
              <a:rPr lang="it-IT" dirty="0" smtClean="0"/>
              <a:t>pCT system</a:t>
            </a:r>
            <a:endParaRPr lang="it-IT" dirty="0" smtClean="0"/>
          </a:p>
          <a:p>
            <a:pPr lvl="1"/>
            <a:r>
              <a:rPr lang="it-IT" dirty="0" smtClean="0"/>
              <a:t>Validate the tracker </a:t>
            </a:r>
            <a:r>
              <a:rPr lang="it-IT" dirty="0" smtClean="0"/>
              <a:t>plane, calorimeter and DAQ integration </a:t>
            </a:r>
            <a:endParaRPr lang="it-IT" dirty="0" smtClean="0"/>
          </a:p>
          <a:p>
            <a:pPr lvl="2"/>
            <a:r>
              <a:rPr lang="it-IT" dirty="0" smtClean="0"/>
              <a:t>Test at LNS</a:t>
            </a:r>
            <a:r>
              <a:rPr lang="it-IT" dirty="0"/>
              <a:t>,</a:t>
            </a:r>
            <a:r>
              <a:rPr lang="it-IT" dirty="0" smtClean="0"/>
              <a:t> April </a:t>
            </a:r>
            <a:r>
              <a:rPr lang="it-IT" dirty="0" smtClean="0"/>
              <a:t>2016</a:t>
            </a:r>
          </a:p>
          <a:p>
            <a:pPr lvl="1"/>
            <a:r>
              <a:rPr lang="it-IT" dirty="0" smtClean="0"/>
              <a:t>Production and assembly of the 4/5 final tracker planes (PCB and front-end chips) by June 2016</a:t>
            </a:r>
          </a:p>
          <a:p>
            <a:pPr lvl="1"/>
            <a:r>
              <a:rPr lang="it-IT" dirty="0" smtClean="0"/>
              <a:t>Data taking with the full system during second half of 2016 (at least two runs)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Algebraic </a:t>
            </a:r>
            <a:r>
              <a:rPr lang="it-IT" dirty="0" smtClean="0">
                <a:solidFill>
                  <a:schemeClr val="tx2"/>
                </a:solidFill>
              </a:rPr>
              <a:t>Reconstruction</a:t>
            </a:r>
            <a:r>
              <a:rPr lang="it-IT" dirty="0" smtClean="0">
                <a:solidFill>
                  <a:srgbClr val="002060"/>
                </a:solidFill>
              </a:rPr>
              <a:t> Techniques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534400" cy="472439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Iterative algorithm to reconstruct tomographic images (proton stopping power maps) from ‘projections’ (for pCT set of single proton events)</a:t>
            </a:r>
          </a:p>
          <a:p>
            <a:r>
              <a:rPr lang="it-IT" sz="2800" dirty="0" smtClean="0"/>
              <a:t>Starting point (</a:t>
            </a:r>
            <a:r>
              <a:rPr lang="it-IT" sz="2800" i="1" dirty="0" smtClean="0"/>
              <a:t>S(x,y,E)</a:t>
            </a:r>
            <a:r>
              <a:rPr lang="it-IT" sz="2800" dirty="0" smtClean="0"/>
              <a:t> stopping power):</a:t>
            </a:r>
          </a:p>
          <a:p>
            <a:endParaRPr lang="it-IT" sz="2800" dirty="0"/>
          </a:p>
          <a:p>
            <a:r>
              <a:rPr lang="it-IT" sz="2800" dirty="0" smtClean="0"/>
              <a:t>Introducing the mass stopping power </a:t>
            </a:r>
            <a:r>
              <a:rPr lang="it-IT" sz="2800" i="1" dirty="0" smtClean="0"/>
              <a:t>S/</a:t>
            </a:r>
            <a:r>
              <a:rPr lang="it-IT" sz="2800" i="1" dirty="0" smtClean="0">
                <a:latin typeface="Symbol" panose="05050102010706020507" pitchFamily="18" charset="2"/>
              </a:rPr>
              <a:t>r</a:t>
            </a:r>
            <a:r>
              <a:rPr lang="it-IT" sz="2800" dirty="0" smtClean="0"/>
              <a:t>:</a:t>
            </a:r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i="1" dirty="0" smtClean="0"/>
              <a:t>E</a:t>
            </a:r>
            <a:r>
              <a:rPr lang="it-IT" sz="2800" i="1" baseline="-25000" dirty="0" smtClean="0"/>
              <a:t>0</a:t>
            </a:r>
            <a:r>
              <a:rPr lang="it-IT" sz="2800" dirty="0" smtClean="0"/>
              <a:t> = a fixed energy (200 MeV or ... 60 MeV in our case)</a:t>
            </a:r>
          </a:p>
          <a:p>
            <a:pPr marL="0" indent="0">
              <a:buNone/>
            </a:pPr>
            <a:endParaRPr lang="it-IT" sz="2800" dirty="0" smtClean="0"/>
          </a:p>
          <a:p>
            <a:endParaRPr lang="it-IT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September 22nd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Civinini - INFN Firenze - SIF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050458" cy="56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791465" cy="112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42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Algebraic </a:t>
            </a:r>
            <a:r>
              <a:rPr lang="it-IT" dirty="0" smtClean="0">
                <a:solidFill>
                  <a:schemeClr val="tx2"/>
                </a:solidFill>
              </a:rPr>
              <a:t>Reconstruction</a:t>
            </a:r>
            <a:r>
              <a:rPr lang="it-IT" dirty="0" smtClean="0">
                <a:solidFill>
                  <a:srgbClr val="002060"/>
                </a:solidFill>
              </a:rPr>
              <a:t> Techniques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2439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Dividing by </a:t>
            </a:r>
            <a:r>
              <a:rPr lang="it-IT" sz="2800" i="1" dirty="0" smtClean="0"/>
              <a:t>S/</a:t>
            </a:r>
            <a:r>
              <a:rPr lang="it-IT" sz="2800" i="1" dirty="0" smtClean="0">
                <a:latin typeface="Symbol" panose="05050102010706020507" pitchFamily="18" charset="2"/>
              </a:rPr>
              <a:t>r</a:t>
            </a:r>
            <a:r>
              <a:rPr lang="it-IT" sz="2800" dirty="0" smtClean="0"/>
              <a:t> at energy </a:t>
            </a:r>
            <a:r>
              <a:rPr lang="it-IT" sz="2800" i="1" dirty="0" smtClean="0"/>
              <a:t>E</a:t>
            </a:r>
            <a:r>
              <a:rPr lang="it-IT" sz="2800" dirty="0" smtClean="0"/>
              <a:t>:</a:t>
            </a:r>
          </a:p>
          <a:p>
            <a:endParaRPr lang="it-IT" sz="2800" dirty="0"/>
          </a:p>
          <a:p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smtClean="0"/>
              <a:t>The left hand side </a:t>
            </a:r>
            <a:r>
              <a:rPr lang="it-IT" sz="2800" u="sng" dirty="0" smtClean="0"/>
              <a:t>doesn’t depend too much on the material composition</a:t>
            </a:r>
            <a:r>
              <a:rPr lang="it-IT" sz="2800" dirty="0" smtClean="0"/>
              <a:t> (~2-4*10</a:t>
            </a:r>
            <a:r>
              <a:rPr lang="it-IT" sz="2800" baseline="30000" dirty="0" smtClean="0"/>
              <a:t>-3</a:t>
            </a:r>
            <a:r>
              <a:rPr lang="it-IT" sz="2800" dirty="0" smtClean="0"/>
              <a:t>) and could be replaced by the one measured for liquid water (NIST </a:t>
            </a:r>
            <a:r>
              <a:rPr lang="it-IT" sz="2800" dirty="0"/>
              <a:t>pstar tables - </a:t>
            </a:r>
            <a:r>
              <a:rPr lang="it-IT" sz="1800" dirty="0"/>
              <a:t>http://</a:t>
            </a:r>
            <a:r>
              <a:rPr lang="it-IT" sz="1800" dirty="0" smtClean="0"/>
              <a:t>physics.nist.gov/PhysRefData/Star/Text/PSTAR.html</a:t>
            </a:r>
            <a:r>
              <a:rPr lang="it-IT" sz="2800" dirty="0" smtClean="0"/>
              <a:t>)</a:t>
            </a:r>
            <a:r>
              <a:rPr lang="it-IT" sz="1800" dirty="0" smtClean="0"/>
              <a:t>:</a:t>
            </a:r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September 22nd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Civinini - INFN Firenze - SIF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6"/>
          <a:stretch/>
        </p:blipFill>
        <p:spPr bwMode="auto">
          <a:xfrm>
            <a:off x="2310579" y="1828800"/>
            <a:ext cx="3721951" cy="169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261703"/>
            <a:ext cx="3810000" cy="99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22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Algebraic </a:t>
            </a:r>
            <a:r>
              <a:rPr lang="it-IT" dirty="0" smtClean="0">
                <a:solidFill>
                  <a:schemeClr val="tx2"/>
                </a:solidFill>
              </a:rPr>
              <a:t>Reconstruction</a:t>
            </a:r>
            <a:r>
              <a:rPr lang="it-IT" dirty="0" smtClean="0">
                <a:solidFill>
                  <a:srgbClr val="002060"/>
                </a:solidFill>
              </a:rPr>
              <a:t> Techniques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610600" cy="5181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Integrating along the proton path:</a:t>
            </a:r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i="1" dirty="0" smtClean="0">
                <a:solidFill>
                  <a:srgbClr val="FF0000"/>
                </a:solidFill>
              </a:rPr>
              <a:t>E</a:t>
            </a:r>
            <a:r>
              <a:rPr lang="it-IT" sz="2800" i="1" baseline="-25000" dirty="0" smtClean="0">
                <a:solidFill>
                  <a:srgbClr val="FF0000"/>
                </a:solidFill>
              </a:rPr>
              <a:t>in</a:t>
            </a:r>
            <a:r>
              <a:rPr lang="it-IT" sz="2800" i="1" dirty="0" smtClean="0"/>
              <a:t> </a:t>
            </a:r>
            <a:r>
              <a:rPr lang="it-IT" sz="2800" dirty="0" smtClean="0"/>
              <a:t>is given by the accelerator, </a:t>
            </a:r>
            <a:r>
              <a:rPr lang="it-IT" sz="2800" i="1" dirty="0" smtClean="0">
                <a:solidFill>
                  <a:srgbClr val="FF0000"/>
                </a:solidFill>
              </a:rPr>
              <a:t>E</a:t>
            </a:r>
            <a:r>
              <a:rPr lang="it-IT" sz="2800" i="1" baseline="-25000" dirty="0" smtClean="0">
                <a:solidFill>
                  <a:srgbClr val="FF0000"/>
                </a:solidFill>
              </a:rPr>
              <a:t>out</a:t>
            </a:r>
            <a:r>
              <a:rPr lang="it-IT" sz="2800" dirty="0" smtClean="0"/>
              <a:t> by the calorimeter and the ‘</a:t>
            </a:r>
            <a:r>
              <a:rPr lang="it-IT" sz="2800" i="1" dirty="0" smtClean="0">
                <a:solidFill>
                  <a:srgbClr val="FF0000"/>
                </a:solidFill>
              </a:rPr>
              <a:t>path</a:t>
            </a:r>
            <a:r>
              <a:rPr lang="it-IT" sz="2800" dirty="0" smtClean="0"/>
              <a:t>’ by the tracker (Most Likely Path)</a:t>
            </a:r>
          </a:p>
          <a:p>
            <a:r>
              <a:rPr lang="it-IT" sz="2800" dirty="0" smtClean="0"/>
              <a:t>Subdividing  the object into a set of pixels, for the </a:t>
            </a:r>
            <a:r>
              <a:rPr lang="it-IT" sz="2800" i="1" dirty="0" smtClean="0"/>
              <a:t>i</a:t>
            </a:r>
            <a:r>
              <a:rPr lang="it-IT" sz="2800" baseline="30000" dirty="0" smtClean="0"/>
              <a:t>th</a:t>
            </a:r>
            <a:r>
              <a:rPr lang="it-IT" sz="2800" dirty="0" smtClean="0"/>
              <a:t> proton:</a:t>
            </a:r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Where </a:t>
            </a:r>
            <a:r>
              <a:rPr lang="it-IT" sz="2800" i="1" dirty="0" smtClean="0">
                <a:solidFill>
                  <a:srgbClr val="FF0000"/>
                </a:solidFill>
              </a:rPr>
              <a:t>w</a:t>
            </a:r>
            <a:r>
              <a:rPr lang="it-IT" sz="2800" i="1" baseline="-25000" dirty="0" smtClean="0">
                <a:solidFill>
                  <a:srgbClr val="FF0000"/>
                </a:solidFill>
              </a:rPr>
              <a:t>ij</a:t>
            </a:r>
            <a:r>
              <a:rPr lang="it-IT" sz="2800" dirty="0" smtClean="0"/>
              <a:t> is the path length of proton </a:t>
            </a:r>
            <a:r>
              <a:rPr lang="it-IT" sz="2800" i="1" dirty="0" smtClean="0"/>
              <a:t>i</a:t>
            </a:r>
            <a:r>
              <a:rPr lang="it-IT" sz="2800" dirty="0" smtClean="0"/>
              <a:t> inside the pixel </a:t>
            </a:r>
            <a:r>
              <a:rPr lang="it-IT" sz="2800" i="1" dirty="0" smtClean="0"/>
              <a:t>j</a:t>
            </a:r>
            <a:endParaRPr lang="it-IT" sz="2800" i="1" dirty="0"/>
          </a:p>
          <a:p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September 22nd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Civinini - INFN Firenze - SIF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65" y="1752600"/>
            <a:ext cx="4676776" cy="91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5286376" cy="11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2412597"/>
            <a:ext cx="297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400" dirty="0" smtClean="0">
                <a:solidFill>
                  <a:prstClr val="black"/>
                </a:solidFill>
                <a:latin typeface="Constantia"/>
                <a:ea typeface="ＭＳ Ｐゴシック" charset="0"/>
              </a:rPr>
              <a:t>Wang</a:t>
            </a:r>
            <a:r>
              <a:rPr lang="it-IT" sz="1400" dirty="0">
                <a:solidFill>
                  <a:prstClr val="black"/>
                </a:solidFill>
                <a:latin typeface="Constantia"/>
                <a:ea typeface="ＭＳ Ｐゴシック" charset="0"/>
              </a:rPr>
              <a:t>, Med.Phys. </a:t>
            </a:r>
            <a:r>
              <a:rPr lang="it-IT" sz="1400" dirty="0"/>
              <a:t>37(8), 2010: </a:t>
            </a:r>
            <a:r>
              <a:rPr lang="it-IT" sz="1400" dirty="0" smtClean="0"/>
              <a:t>4138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042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September 22nd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Civinini - INFN Firenze - SIF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7008991" cy="5476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0601" y="346669"/>
            <a:ext cx="98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Pixel 1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1447800"/>
            <a:ext cx="3291114" cy="4343400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5400" y="762000"/>
            <a:ext cx="151447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3805535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/>
              <a:t>w</a:t>
            </a:r>
            <a:r>
              <a:rPr lang="it-IT" sz="2400" i="1" baseline="-25000" dirty="0" smtClean="0"/>
              <a:t>ij</a:t>
            </a:r>
            <a:endParaRPr lang="it-IT" sz="2400" i="1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09875" y="3810000"/>
            <a:ext cx="304800" cy="95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22292" y="947056"/>
            <a:ext cx="9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Pixel j</a:t>
            </a:r>
            <a:endParaRPr lang="it-IT" sz="2400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085646" y="1177889"/>
            <a:ext cx="373380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34199" y="5029200"/>
            <a:ext cx="103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Pixel </a:t>
            </a:r>
            <a:r>
              <a:rPr lang="it-IT" sz="2400" i="1" dirty="0" smtClean="0">
                <a:solidFill>
                  <a:schemeClr val="tx2"/>
                </a:solidFill>
              </a:rPr>
              <a:t>N</a:t>
            </a:r>
            <a:endParaRPr lang="it-IT" sz="2400" i="1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6287753" y="5260033"/>
            <a:ext cx="646446" cy="402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56668" y="1859101"/>
            <a:ext cx="2016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Computational challenge: find the simplest (fastest) way to build the </a:t>
            </a:r>
            <a:r>
              <a:rPr lang="it-IT" sz="2000" i="1" dirty="0" smtClean="0"/>
              <a:t>w</a:t>
            </a:r>
            <a:r>
              <a:rPr lang="it-IT" sz="2000" i="1" baseline="-25000" dirty="0" smtClean="0"/>
              <a:t>ij</a:t>
            </a:r>
            <a:r>
              <a:rPr lang="it-IT" sz="2000" dirty="0" smtClean="0"/>
              <a:t> matrix (could have billions of elements, most of them equal to zero)</a:t>
            </a:r>
            <a:endParaRPr lang="it-IT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52400" y="365283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172199" y="1828800"/>
            <a:ext cx="647247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102" y="3733800"/>
            <a:ext cx="638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p in</a:t>
            </a:r>
          </a:p>
          <a:p>
            <a:r>
              <a:rPr lang="it-IT" b="1" dirty="0">
                <a:solidFill>
                  <a:schemeClr val="tx2"/>
                </a:solidFill>
              </a:rPr>
              <a:t>200 </a:t>
            </a:r>
          </a:p>
          <a:p>
            <a:r>
              <a:rPr lang="it-IT" b="1" dirty="0">
                <a:solidFill>
                  <a:schemeClr val="tx2"/>
                </a:solidFill>
              </a:rPr>
              <a:t>MeV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48400" y="1538007"/>
            <a:ext cx="147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p </a:t>
            </a:r>
            <a:r>
              <a:rPr lang="it-IT" b="1" dirty="0" smtClean="0">
                <a:solidFill>
                  <a:schemeClr val="tx2"/>
                </a:solidFill>
              </a:rPr>
              <a:t>out 90 MeV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48762" y="1660212"/>
            <a:ext cx="147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Phantom: 20 cm of water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7376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382351" y="76200"/>
            <a:ext cx="8568952" cy="134265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800" dirty="0" smtClean="0">
                <a:solidFill>
                  <a:srgbClr val="002060"/>
                </a:solidFill>
              </a:rPr>
              <a:t>PRIMA collaboration: </a:t>
            </a:r>
            <a:r>
              <a:rPr lang="it-IT" sz="4800" dirty="0" smtClean="0">
                <a:solidFill>
                  <a:srgbClr val="002060"/>
                </a:solidFill>
              </a:rPr>
              <a:t/>
            </a:r>
            <a:br>
              <a:rPr lang="it-IT" sz="4800" dirty="0" smtClean="0">
                <a:solidFill>
                  <a:srgbClr val="002060"/>
                </a:solidFill>
              </a:rPr>
            </a:br>
            <a:r>
              <a:rPr lang="it-IT" sz="4800" dirty="0" smtClean="0">
                <a:solidFill>
                  <a:srgbClr val="002060"/>
                </a:solidFill>
              </a:rPr>
              <a:t>small </a:t>
            </a:r>
            <a:r>
              <a:rPr lang="it-IT" sz="4800" dirty="0" smtClean="0">
                <a:solidFill>
                  <a:srgbClr val="002060"/>
                </a:solidFill>
              </a:rPr>
              <a:t>area pCT apparatus</a:t>
            </a:r>
            <a:endParaRPr lang="it-IT" sz="4800" dirty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5181600"/>
            <a:ext cx="3707904" cy="1394436"/>
          </a:xfrm>
        </p:spPr>
        <p:txBody>
          <a:bodyPr lIns="92075" tIns="46038" rIns="92075" bIns="46038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Four </a:t>
            </a:r>
            <a:r>
              <a:rPr lang="en-US" sz="2400" dirty="0">
                <a:solidFill>
                  <a:srgbClr val="000099"/>
                </a:solidFill>
              </a:rPr>
              <a:t>x-y </a:t>
            </a:r>
            <a:r>
              <a:rPr lang="en-US" sz="2400" dirty="0" smtClean="0">
                <a:solidFill>
                  <a:srgbClr val="000099"/>
                </a:solidFill>
              </a:rPr>
              <a:t>silicon microstrip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based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tracking planes</a:t>
            </a:r>
            <a:endParaRPr lang="en-US" sz="2400" dirty="0">
              <a:solidFill>
                <a:srgbClr val="0000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err="1" smtClean="0">
                <a:solidFill>
                  <a:srgbClr val="000099"/>
                </a:solidFill>
              </a:rPr>
              <a:t>Yag:Ce</a:t>
            </a:r>
            <a:r>
              <a:rPr lang="en-US" sz="2400" dirty="0" smtClean="0">
                <a:solidFill>
                  <a:srgbClr val="000099"/>
                </a:solidFill>
              </a:rPr>
              <a:t> calorimeter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185748" y="5181600"/>
            <a:ext cx="3706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Proton entry and exit positions and directions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219700" y="5950198"/>
            <a:ext cx="367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Proton residual energy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924300" y="5373216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923928" y="6035675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February 1st 2016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Carlo Civinini INFN-Firenze</a:t>
            </a:r>
            <a:endParaRPr lang="it-IT"/>
          </a:p>
        </p:txBody>
      </p:sp>
      <p:pic>
        <p:nvPicPr>
          <p:cNvPr id="3489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98" y="1600200"/>
            <a:ext cx="46085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3716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n-lt"/>
              </a:rPr>
              <a:t>First test at INFN-LNS: </a:t>
            </a:r>
          </a:p>
          <a:p>
            <a:r>
              <a:rPr lang="it-IT" sz="2400" dirty="0" smtClean="0">
                <a:latin typeface="+mn-lt"/>
              </a:rPr>
              <a:t>May 2011</a:t>
            </a:r>
          </a:p>
          <a:p>
            <a:endParaRPr lang="it-IT" sz="2400" dirty="0" smtClean="0">
              <a:latin typeface="+mn-lt"/>
            </a:endParaRPr>
          </a:p>
          <a:p>
            <a:r>
              <a:rPr lang="it-IT" sz="2400" dirty="0" smtClean="0"/>
              <a:t>High energy test at</a:t>
            </a:r>
          </a:p>
          <a:p>
            <a:r>
              <a:rPr lang="it-IT" sz="2400" dirty="0" smtClean="0"/>
              <a:t>TSL-Uppsala:</a:t>
            </a:r>
          </a:p>
          <a:p>
            <a:r>
              <a:rPr lang="it-IT" sz="2400" dirty="0" smtClean="0">
                <a:latin typeface="+mn-lt"/>
              </a:rPr>
              <a:t>June 2015 </a:t>
            </a:r>
          </a:p>
        </p:txBody>
      </p:sp>
      <p:pic>
        <p:nvPicPr>
          <p:cNvPr id="34897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58" y="1447800"/>
            <a:ext cx="5333321" cy="37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7BCB6-53B7-7049-B01A-DE8225D4A254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81400"/>
            <a:ext cx="3567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Algebraic </a:t>
            </a:r>
            <a:r>
              <a:rPr lang="it-IT" dirty="0" smtClean="0">
                <a:solidFill>
                  <a:schemeClr val="tx2"/>
                </a:solidFill>
              </a:rPr>
              <a:t>Reconstruction</a:t>
            </a:r>
            <a:r>
              <a:rPr lang="it-IT" dirty="0" smtClean="0">
                <a:solidFill>
                  <a:srgbClr val="002060"/>
                </a:solidFill>
              </a:rPr>
              <a:t> Techniques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610600" cy="5105400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 smtClean="0"/>
              <a:t>The problem is then to </a:t>
            </a:r>
            <a:r>
              <a:rPr lang="it-IT" sz="2800" dirty="0"/>
              <a:t>solve, for </a:t>
            </a:r>
            <a:r>
              <a:rPr lang="it-IT" sz="2800" i="1" dirty="0" smtClean="0"/>
              <a:t>S</a:t>
            </a:r>
            <a:r>
              <a:rPr lang="it-IT" sz="2800" i="1" baseline="-25000" dirty="0" smtClean="0"/>
              <a:t>j</a:t>
            </a:r>
            <a:r>
              <a:rPr lang="it-IT" sz="2800" dirty="0" smtClean="0"/>
              <a:t>, the following set of equations:</a:t>
            </a:r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/>
          </a:p>
          <a:p>
            <a:r>
              <a:rPr lang="it-IT" sz="2800" i="1" dirty="0" smtClean="0"/>
              <a:t>N</a:t>
            </a:r>
            <a:r>
              <a:rPr lang="it-IT" sz="2800" dirty="0" smtClean="0"/>
              <a:t> = number of pixels; </a:t>
            </a:r>
            <a:r>
              <a:rPr lang="it-IT" sz="2800" i="1" dirty="0" smtClean="0"/>
              <a:t>M</a:t>
            </a:r>
            <a:r>
              <a:rPr lang="it-IT" sz="2800" dirty="0" smtClean="0"/>
              <a:t> number of protons</a:t>
            </a:r>
          </a:p>
          <a:p>
            <a:r>
              <a:rPr lang="it-IT" sz="2800" dirty="0" smtClean="0"/>
              <a:t>In our case:</a:t>
            </a:r>
          </a:p>
          <a:p>
            <a:pPr lvl="1"/>
            <a:r>
              <a:rPr lang="it-IT" sz="2400" dirty="0" smtClean="0"/>
              <a:t> </a:t>
            </a:r>
            <a:r>
              <a:rPr lang="it-IT" sz="2400" i="1" dirty="0" smtClean="0"/>
              <a:t>N</a:t>
            </a:r>
            <a:r>
              <a:rPr lang="it-IT" sz="2400" dirty="0" smtClean="0"/>
              <a:t> = (250x250)=62500 pixels</a:t>
            </a:r>
          </a:p>
          <a:p>
            <a:pPr lvl="1"/>
            <a:r>
              <a:rPr lang="it-IT" sz="2400" i="1" dirty="0" smtClean="0"/>
              <a:t>M</a:t>
            </a:r>
            <a:r>
              <a:rPr lang="it-IT" sz="2400" dirty="0" smtClean="0"/>
              <a:t> ~ 36(angles)*10</a:t>
            </a:r>
            <a:r>
              <a:rPr lang="it-IT" sz="2400" baseline="30000" dirty="0" smtClean="0"/>
              <a:t>6</a:t>
            </a:r>
            <a:r>
              <a:rPr lang="it-IT" sz="2400" dirty="0"/>
              <a:t> </a:t>
            </a:r>
            <a:r>
              <a:rPr lang="it-IT" sz="2400" dirty="0" smtClean="0"/>
              <a:t>events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September 22nd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Civinini - INFN Firenze - SIF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58" y="2057400"/>
            <a:ext cx="4267200" cy="25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57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Read-out group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09600" y="1442084"/>
            <a:ext cx="8077200" cy="4543425"/>
            <a:chOff x="609600" y="1442084"/>
            <a:chExt cx="8077200" cy="45434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442084"/>
              <a:ext cx="8077200" cy="4543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515100" y="3730310"/>
              <a:ext cx="217065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Front-end chips</a:t>
              </a:r>
              <a:endParaRPr lang="it-IT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54049" y="5334000"/>
              <a:ext cx="15848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FPGA slave</a:t>
              </a:r>
              <a:endParaRPr lang="it-IT" sz="2400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2744606" y="1442084"/>
              <a:ext cx="2743200" cy="2308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4648200" y="1571624"/>
              <a:ext cx="839606" cy="2308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15000" y="1672916"/>
              <a:ext cx="1295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1"/>
            </p:cNvCxnSpPr>
            <p:nvPr/>
          </p:nvCxnSpPr>
          <p:spPr>
            <a:xfrm flipH="1" flipV="1">
              <a:off x="5639152" y="3740787"/>
              <a:ext cx="875948" cy="2203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5" idx="1"/>
            </p:cNvCxnSpPr>
            <p:nvPr/>
          </p:nvCxnSpPr>
          <p:spPr>
            <a:xfrm flipH="1">
              <a:off x="5487807" y="5564833"/>
              <a:ext cx="15662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487806" y="1211251"/>
            <a:ext cx="36561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Silicon microstrip detectors</a:t>
            </a:r>
            <a:endParaRPr lang="it-IT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893187"/>
            <a:ext cx="23628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Power regulators</a:t>
            </a:r>
            <a:endParaRPr lang="it-IT" sz="2400" b="1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V="1">
            <a:off x="1181446" y="3505201"/>
            <a:ext cx="723554" cy="3879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6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183090" cy="463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90" y="2286000"/>
            <a:ext cx="3245999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Calorimeter calibration and Tracker alignment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Using </a:t>
            </a:r>
            <a:r>
              <a:rPr lang="it-IT" sz="2400" dirty="0" smtClean="0"/>
              <a:t>four energy </a:t>
            </a:r>
            <a:r>
              <a:rPr lang="it-IT" sz="2400" dirty="0" smtClean="0"/>
              <a:t>points in the range 78-172 MeV, </a:t>
            </a:r>
            <a:r>
              <a:rPr lang="it-IT" sz="2400" dirty="0" smtClean="0"/>
              <a:t>the calorimeter has been point-by-point calibrated </a:t>
            </a:r>
            <a:r>
              <a:rPr lang="it-IT" sz="2400" dirty="0"/>
              <a:t>(</a:t>
            </a:r>
            <a:r>
              <a:rPr lang="it-IT" sz="2400" dirty="0" smtClean="0"/>
              <a:t>400 </a:t>
            </a:r>
            <a:r>
              <a:rPr lang="it-IT" sz="2400" dirty="0" smtClean="0"/>
              <a:t>cells, 3x3mm</a:t>
            </a:r>
            <a:r>
              <a:rPr lang="it-IT" sz="2400" baseline="30000" dirty="0" smtClean="0"/>
              <a:t>2</a:t>
            </a:r>
            <a:r>
              <a:rPr lang="it-IT" sz="2400" dirty="0"/>
              <a:t> </a:t>
            </a:r>
            <a:r>
              <a:rPr lang="it-IT" sz="2400" dirty="0" smtClean="0"/>
              <a:t>each).</a:t>
            </a:r>
            <a:endParaRPr lang="it-IT" sz="2400" dirty="0" smtClean="0"/>
          </a:p>
          <a:p>
            <a:r>
              <a:rPr lang="it-IT" sz="2400" dirty="0" smtClean="0"/>
              <a:t>The tracker has been aligned using </a:t>
            </a:r>
            <a:r>
              <a:rPr lang="it-IT" sz="2400" dirty="0" smtClean="0"/>
              <a:t>2x10</a:t>
            </a:r>
            <a:r>
              <a:rPr lang="it-IT" sz="2400" baseline="30000" dirty="0" smtClean="0"/>
              <a:t>6</a:t>
            </a:r>
            <a:r>
              <a:rPr lang="it-IT" sz="2400" dirty="0" smtClean="0"/>
              <a:t> </a:t>
            </a:r>
            <a:r>
              <a:rPr lang="it-IT" sz="2400" dirty="0" smtClean="0"/>
              <a:t>events taken </a:t>
            </a:r>
            <a:r>
              <a:rPr lang="it-IT" sz="2400" dirty="0" smtClean="0"/>
              <a:t>without </a:t>
            </a:r>
            <a:r>
              <a:rPr lang="it-IT" sz="2400" dirty="0" smtClean="0"/>
              <a:t>phantom:</a:t>
            </a:r>
          </a:p>
          <a:p>
            <a:pPr lvl="1"/>
            <a:r>
              <a:rPr lang="it-IT" sz="2000" dirty="0" smtClean="0"/>
              <a:t>Plane no. 3 has been fixed (absolute reference frame)</a:t>
            </a:r>
            <a:endParaRPr lang="it-IT" sz="2000" dirty="0"/>
          </a:p>
          <a:p>
            <a:pPr lvl="1"/>
            <a:r>
              <a:rPr lang="it-IT" sz="2000" dirty="0" smtClean="0"/>
              <a:t>Furthermore, for each of the other planes: out of 6 degrees of freedom 3 have been fixed (</a:t>
            </a:r>
            <a:r>
              <a:rPr lang="it-IT" sz="2000" dirty="0" smtClean="0">
                <a:latin typeface="Symbol" panose="05050102010706020507" pitchFamily="18" charset="2"/>
              </a:rPr>
              <a:t>D</a:t>
            </a:r>
            <a:r>
              <a:rPr lang="it-IT" sz="2000" dirty="0" smtClean="0"/>
              <a:t>z, </a:t>
            </a:r>
            <a:r>
              <a:rPr lang="it-IT" sz="2000" dirty="0" smtClean="0">
                <a:latin typeface="Symbol" panose="05050102010706020507" pitchFamily="18" charset="2"/>
              </a:rPr>
              <a:t>Da</a:t>
            </a:r>
            <a:r>
              <a:rPr lang="it-IT" sz="2000" dirty="0" smtClean="0"/>
              <a:t>, </a:t>
            </a:r>
            <a:r>
              <a:rPr lang="it-IT" sz="2000" dirty="0" smtClean="0">
                <a:latin typeface="Symbol" panose="05050102010706020507" pitchFamily="18" charset="2"/>
              </a:rPr>
              <a:t>Db</a:t>
            </a:r>
            <a:r>
              <a:rPr lang="it-IT" sz="2000" dirty="0" smtClean="0"/>
              <a:t>) and three free to vary (</a:t>
            </a:r>
            <a:r>
              <a:rPr lang="it-IT" sz="2000" dirty="0" smtClean="0">
                <a:latin typeface="Symbol" panose="05050102010706020507" pitchFamily="18" charset="2"/>
              </a:rPr>
              <a:t>D</a:t>
            </a:r>
            <a:r>
              <a:rPr lang="it-IT" sz="2000" dirty="0" smtClean="0"/>
              <a:t>x, </a:t>
            </a:r>
            <a:r>
              <a:rPr lang="it-IT" sz="2000" dirty="0" smtClean="0">
                <a:latin typeface="Symbol" panose="05050102010706020507" pitchFamily="18" charset="2"/>
              </a:rPr>
              <a:t>D</a:t>
            </a:r>
            <a:r>
              <a:rPr lang="it-IT" sz="2000" dirty="0" smtClean="0"/>
              <a:t>y, </a:t>
            </a:r>
            <a:r>
              <a:rPr lang="it-IT" sz="2000" dirty="0" smtClean="0">
                <a:latin typeface="Symbol" panose="05050102010706020507" pitchFamily="18" charset="2"/>
              </a:rPr>
              <a:t>Dg</a:t>
            </a:r>
            <a:r>
              <a:rPr lang="it-IT" sz="2000" dirty="0" smtClean="0"/>
              <a:t>); </a:t>
            </a:r>
          </a:p>
          <a:p>
            <a:pPr lvl="1"/>
            <a:r>
              <a:rPr lang="it-IT" sz="2000" dirty="0" smtClean="0"/>
              <a:t>Global minimization of the residuals has been done</a:t>
            </a:r>
          </a:p>
          <a:p>
            <a:pPr lvl="1"/>
            <a:r>
              <a:rPr lang="it-IT" sz="2000" b="1" dirty="0" smtClean="0">
                <a:latin typeface="Symbol" panose="05050102010706020507" pitchFamily="18" charset="2"/>
              </a:rPr>
              <a:t>D</a:t>
            </a:r>
            <a:r>
              <a:rPr lang="it-IT" sz="2000" b="1" dirty="0" smtClean="0"/>
              <a:t>x~(300÷500)±(40÷70)</a:t>
            </a:r>
            <a:r>
              <a:rPr lang="it-IT" sz="2000" b="1" dirty="0" smtClean="0">
                <a:latin typeface="Symbol" panose="05050102010706020507" pitchFamily="18" charset="2"/>
              </a:rPr>
              <a:t>m</a:t>
            </a:r>
            <a:r>
              <a:rPr lang="it-IT" sz="2000" b="1" dirty="0" smtClean="0"/>
              <a:t>m</a:t>
            </a:r>
            <a:r>
              <a:rPr lang="it-IT" sz="2000" dirty="0" smtClean="0"/>
              <a:t> (horizontal position has no mechanical constraint </a:t>
            </a:r>
            <a:r>
              <a:rPr lang="it-IT" sz="2000" dirty="0" smtClean="0">
                <a:sym typeface="Wingdings" panose="05000000000000000000" pitchFamily="2" charset="2"/>
              </a:rPr>
              <a:t> </a:t>
            </a:r>
            <a:r>
              <a:rPr lang="it-IT" sz="2000" dirty="0" smtClean="0"/>
              <a:t>screw tolerance)</a:t>
            </a:r>
          </a:p>
          <a:p>
            <a:pPr lvl="1"/>
            <a:r>
              <a:rPr lang="it-IT" sz="2000" b="1" dirty="0" smtClean="0">
                <a:latin typeface="Symbol" panose="05050102010706020507" pitchFamily="18" charset="2"/>
              </a:rPr>
              <a:t>D</a:t>
            </a:r>
            <a:r>
              <a:rPr lang="it-IT" sz="2000" b="1" dirty="0" smtClean="0"/>
              <a:t>y</a:t>
            </a:r>
            <a:r>
              <a:rPr lang="it-IT" sz="2000" b="1" dirty="0"/>
              <a:t> </a:t>
            </a:r>
            <a:r>
              <a:rPr lang="it-IT" sz="2000" b="1" dirty="0" smtClean="0"/>
              <a:t>~(30÷90</a:t>
            </a:r>
            <a:r>
              <a:rPr lang="it-IT" sz="2000" b="1" dirty="0"/>
              <a:t>)±(</a:t>
            </a:r>
            <a:r>
              <a:rPr lang="it-IT" sz="2000" b="1" dirty="0" smtClean="0"/>
              <a:t>40÷70)</a:t>
            </a:r>
            <a:r>
              <a:rPr lang="it-IT" sz="2000" b="1" dirty="0" smtClean="0">
                <a:latin typeface="Symbol" panose="05050102010706020507" pitchFamily="18" charset="2"/>
              </a:rPr>
              <a:t>m</a:t>
            </a:r>
            <a:r>
              <a:rPr lang="it-IT" sz="2000" b="1" dirty="0" smtClean="0"/>
              <a:t>m</a:t>
            </a:r>
            <a:r>
              <a:rPr lang="it-IT" sz="2000" dirty="0" smtClean="0"/>
              <a:t> (vertical position </a:t>
            </a:r>
            <a:r>
              <a:rPr lang="it-IT" sz="2000" dirty="0" smtClean="0"/>
              <a:t>easier to be mechanically constrained)</a:t>
            </a:r>
            <a:endParaRPr lang="it-IT" sz="2000" dirty="0" smtClean="0"/>
          </a:p>
          <a:p>
            <a:pPr lvl="1"/>
            <a:r>
              <a:rPr lang="it-IT" sz="2000" b="1" dirty="0" smtClean="0">
                <a:latin typeface="Symbol" panose="05050102010706020507" pitchFamily="18" charset="2"/>
              </a:rPr>
              <a:t>Dg</a:t>
            </a:r>
            <a:r>
              <a:rPr lang="it-IT" sz="2000" b="1" dirty="0"/>
              <a:t> </a:t>
            </a:r>
            <a:r>
              <a:rPr lang="it-IT" sz="2000" b="1" dirty="0" smtClean="0"/>
              <a:t>~(1÷3)±(0.3÷0.7)</a:t>
            </a:r>
            <a:r>
              <a:rPr lang="it-IT" sz="2000" b="1" dirty="0" smtClean="0">
                <a:latin typeface="+mj-lt"/>
              </a:rPr>
              <a:t>mrad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preprocessing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The </a:t>
            </a:r>
            <a:r>
              <a:rPr lang="it-IT" sz="2400" dirty="0" smtClean="0"/>
              <a:t>~6x10</a:t>
            </a:r>
            <a:r>
              <a:rPr lang="it-IT" sz="2400" baseline="30000" dirty="0" smtClean="0"/>
              <a:t>7</a:t>
            </a:r>
            <a:r>
              <a:rPr lang="it-IT" sz="2400" dirty="0" smtClean="0"/>
              <a:t> </a:t>
            </a:r>
            <a:r>
              <a:rPr lang="it-IT" sz="2400" dirty="0" smtClean="0"/>
              <a:t>tomography events have been preprocessed in order to remove three main source of background</a:t>
            </a:r>
            <a:endParaRPr lang="it-IT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it-IT" sz="2000" dirty="0" smtClean="0"/>
              <a:t>Multiple protons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 smtClean="0"/>
              <a:t>Nuclear interactions in the calorimeter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 smtClean="0"/>
              <a:t>Elastic nuclear </a:t>
            </a:r>
            <a:r>
              <a:rPr lang="it-IT" sz="2000" dirty="0" smtClean="0"/>
              <a:t>interactions in the phantom/silicon sensors</a:t>
            </a:r>
            <a:endParaRPr lang="it-IT" sz="2000" dirty="0"/>
          </a:p>
          <a:p>
            <a:pPr marL="514350" indent="-457200"/>
            <a:r>
              <a:rPr lang="it-IT" sz="2400" dirty="0" smtClean="0"/>
              <a:t>Events of categories 1) and 2) are cut using an energy compatibility criterion (-9+8MeV from the expected energy), while events of category 3) are removed using the proton scattering angle (more than 3 sigma away from expected MCS)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New YAG:Ce calorimeter data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239000" cy="4884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1919" y="6103345"/>
            <a:ext cx="126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ADC counts</a:t>
            </a:r>
            <a:endParaRPr lang="it-IT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2590800"/>
            <a:ext cx="2362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226613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60 MeV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0" y="3645506"/>
            <a:ext cx="4648200" cy="157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276174"/>
            <a:ext cx="260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Double protons=120 MeV</a:t>
            </a:r>
            <a:endParaRPr lang="it-IT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40386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9279" y="4059621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Noise = 10 MeV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2373420" y="2634734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dirty="0" smtClean="0"/>
              <a:t>=3.9%</a:t>
            </a:r>
            <a:endParaRPr lang="it-IT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5940152" y="0"/>
            <a:ext cx="320384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544616" cy="936104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YAG:Ce calorimeter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IMG_1788._modificat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" t="4661" r="-801"/>
          <a:stretch/>
        </p:blipFill>
        <p:spPr>
          <a:xfrm>
            <a:off x="6012160" y="103378"/>
            <a:ext cx="3017534" cy="21145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February 1st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Carlo Civinini INFN-Firenze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FDF1-EA6A-2C44-95C1-5646930D508D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6084168" y="2204864"/>
            <a:ext cx="3059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2x7 </a:t>
            </a:r>
            <a:r>
              <a:rPr lang="en-GB" sz="1600" dirty="0" err="1" smtClean="0"/>
              <a:t>YAG:Ce</a:t>
            </a:r>
            <a:r>
              <a:rPr lang="en-GB" sz="1600" dirty="0" smtClean="0"/>
              <a:t> Crystals </a:t>
            </a:r>
            <a:r>
              <a:rPr lang="en-GB" sz="1600" dirty="0"/>
              <a:t>Array </a:t>
            </a:r>
            <a:endParaRPr lang="en-GB" sz="1600" dirty="0" smtClean="0"/>
          </a:p>
          <a:p>
            <a:r>
              <a:rPr lang="en-GB" sz="1600" dirty="0" smtClean="0"/>
              <a:t>Size: 3x3x10cm</a:t>
            </a:r>
            <a:r>
              <a:rPr lang="en-GB" sz="1600" baseline="30000" dirty="0" smtClean="0"/>
              <a:t>3</a:t>
            </a:r>
            <a:endParaRPr lang="en-GB" sz="1600" dirty="0" smtClean="0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 rot="16200000">
            <a:off x="188455" y="2483953"/>
            <a:ext cx="2527556" cy="2257410"/>
          </a:xfrm>
          <a:prstGeom prst="rect">
            <a:avLst/>
          </a:prstGeom>
          <a:noFill/>
          <a:ln w="3600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000" tIns="78876" rIns="108000" bIns="63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defRPr/>
            </a:pPr>
            <a:r>
              <a:rPr lang="it-IT" sz="1600" dirty="0" smtClean="0"/>
              <a:t>CHASSIS NI PXIe-1071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90323" y="3493928"/>
            <a:ext cx="1831280" cy="1314038"/>
          </a:xfrm>
          <a:prstGeom prst="rect">
            <a:avLst/>
          </a:prstGeom>
          <a:noFill/>
          <a:ln w="9525" cap="flat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it-IT" sz="1800" smtClean="0"/>
              <a:t>RT Controller</a:t>
            </a:r>
          </a:p>
          <a:p>
            <a:pPr>
              <a:defRPr/>
            </a:pPr>
            <a:r>
              <a:rPr lang="it-IT" sz="1800" smtClean="0"/>
              <a:t>NI PXI-8102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90322" y="2412979"/>
            <a:ext cx="2009221" cy="1013936"/>
          </a:xfrm>
          <a:prstGeom prst="rect">
            <a:avLst/>
          </a:prstGeom>
          <a:noFill/>
          <a:ln w="9525" cap="flat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defRPr/>
            </a:pPr>
            <a:r>
              <a:rPr lang="it-IT" sz="1800" dirty="0" err="1" smtClean="0"/>
              <a:t>FlexRIO</a:t>
            </a:r>
            <a:endParaRPr lang="it-IT" sz="1800" dirty="0" smtClean="0"/>
          </a:p>
          <a:p>
            <a:pPr algn="ctr">
              <a:defRPr/>
            </a:pPr>
            <a:r>
              <a:rPr lang="it-IT" sz="1800" dirty="0" smtClean="0"/>
              <a:t>NI PXIe-7962R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630833" y="2497474"/>
            <a:ext cx="1077071" cy="863886"/>
          </a:xfrm>
          <a:prstGeom prst="rect">
            <a:avLst/>
          </a:prstGeom>
          <a:noFill/>
          <a:ln w="9525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defRPr/>
            </a:pPr>
            <a:r>
              <a:rPr lang="it-IT" sz="1400" dirty="0" err="1" smtClean="0"/>
              <a:t>Ad.Mod</a:t>
            </a:r>
            <a:r>
              <a:rPr lang="it-IT" sz="1400" dirty="0" smtClean="0"/>
              <a:t>.</a:t>
            </a:r>
          </a:p>
          <a:p>
            <a:pPr algn="ctr">
              <a:defRPr/>
            </a:pPr>
            <a:r>
              <a:rPr lang="it-IT" sz="1400" dirty="0" smtClean="0"/>
              <a:t>NI-5751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3707904" y="2564904"/>
            <a:ext cx="2088232" cy="594717"/>
          </a:xfrm>
          <a:prstGeom prst="leftArrow">
            <a:avLst>
              <a:gd name="adj1" fmla="val 50000"/>
              <a:gd name="adj2" fmla="val 49677"/>
            </a:avLst>
          </a:prstGeom>
          <a:solidFill>
            <a:srgbClr val="B3EAF2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>
              <a:cs typeface="Microsoft YaHei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779912" y="2658349"/>
            <a:ext cx="1182645" cy="2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it-IT" sz="1400" dirty="0" smtClean="0"/>
              <a:t>14 </a:t>
            </a:r>
            <a:r>
              <a:rPr lang="it-IT" sz="1400" dirty="0" err="1" smtClean="0"/>
              <a:t>Analog</a:t>
            </a:r>
            <a:r>
              <a:rPr lang="it-IT" sz="1400" dirty="0" smtClean="0"/>
              <a:t> </a:t>
            </a:r>
            <a:r>
              <a:rPr lang="it-IT" sz="1400" dirty="0" err="1" smtClean="0"/>
              <a:t>Channels</a:t>
            </a:r>
            <a:endParaRPr lang="it-IT" sz="1400" dirty="0" smtClean="0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 rot="5400000">
            <a:off x="2601456" y="4175408"/>
            <a:ext cx="1852856" cy="360040"/>
          </a:xfrm>
          <a:prstGeom prst="rightArrow">
            <a:avLst>
              <a:gd name="adj1" fmla="val 50000"/>
              <a:gd name="adj2" fmla="val 69093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Microsoft YaHei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549794" y="5301208"/>
            <a:ext cx="1374134" cy="648072"/>
          </a:xfrm>
          <a:prstGeom prst="rect">
            <a:avLst/>
          </a:prstGeom>
          <a:noFill/>
          <a:ln>
            <a:solidFill>
              <a:srgbClr val="008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defRPr/>
            </a:pPr>
            <a:endParaRPr lang="it-IT" sz="900" dirty="0" smtClean="0">
              <a:solidFill>
                <a:srgbClr val="008000"/>
              </a:solidFill>
            </a:endParaRPr>
          </a:p>
          <a:p>
            <a:pPr algn="ctr">
              <a:defRPr/>
            </a:pPr>
            <a:r>
              <a:rPr lang="it-IT" sz="1600" dirty="0" err="1" smtClean="0">
                <a:solidFill>
                  <a:srgbClr val="008000"/>
                </a:solidFill>
              </a:rPr>
              <a:t>Tracker</a:t>
            </a:r>
            <a:endParaRPr lang="it-IT" sz="1600" dirty="0" smtClean="0">
              <a:solidFill>
                <a:srgbClr val="008000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 rot="16200000">
            <a:off x="2886468" y="4034412"/>
            <a:ext cx="1189388" cy="2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it-IT" sz="1400" dirty="0" smtClean="0"/>
              <a:t>7Dig I/O GEN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 rot="16200000">
            <a:off x="2313909" y="4221088"/>
            <a:ext cx="937217" cy="2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it-IT" sz="1400" dirty="0" err="1" smtClean="0"/>
              <a:t>Dig</a:t>
            </a:r>
            <a:r>
              <a:rPr lang="it-IT" sz="1400" dirty="0" smtClean="0"/>
              <a:t>. Trigger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 rot="16200000">
            <a:off x="2484621" y="4293949"/>
            <a:ext cx="1171858" cy="2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it-IT" sz="1400" dirty="0" err="1" smtClean="0"/>
              <a:t>Disable</a:t>
            </a:r>
            <a:r>
              <a:rPr lang="it-IT" sz="1400" dirty="0" smtClean="0"/>
              <a:t> Trigger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915816" y="3356992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203848" y="3356992"/>
            <a:ext cx="0" cy="194421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8" name="Picture 57" descr="IMG_1806_modifica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22" y="2780928"/>
            <a:ext cx="2815072" cy="18002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012160" y="4581128"/>
            <a:ext cx="313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Silicon Photodiodes 1.8x1.8cm</a:t>
            </a:r>
            <a:r>
              <a:rPr lang="en-GB" sz="1600" baseline="30000" dirty="0" smtClean="0"/>
              <a:t>2</a:t>
            </a:r>
          </a:p>
        </p:txBody>
      </p:sp>
      <p:pic>
        <p:nvPicPr>
          <p:cNvPr id="60" name="Picture 1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/>
          <a:stretch/>
        </p:blipFill>
        <p:spPr bwMode="auto">
          <a:xfrm>
            <a:off x="6156176" y="4941168"/>
            <a:ext cx="136346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6084168" y="6453336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Fast Charge Amplifier + Shaper</a:t>
            </a:r>
            <a:endParaRPr lang="en-GB" sz="1600" baseline="30000" dirty="0" smtClean="0"/>
          </a:p>
        </p:txBody>
      </p:sp>
      <p:pic>
        <p:nvPicPr>
          <p:cNvPr id="65" name="Picture 1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/>
          <a:stretch/>
        </p:blipFill>
        <p:spPr bwMode="auto">
          <a:xfrm>
            <a:off x="6660232" y="5157192"/>
            <a:ext cx="136346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7308304" y="5589240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x14</a:t>
            </a:r>
            <a:endParaRPr lang="it-IT" sz="1600" dirty="0"/>
          </a:p>
        </p:txBody>
      </p:sp>
      <p:pic>
        <p:nvPicPr>
          <p:cNvPr id="66" name="Picture 1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/>
          <a:stretch/>
        </p:blipFill>
        <p:spPr bwMode="auto">
          <a:xfrm>
            <a:off x="7780531" y="5445224"/>
            <a:ext cx="136346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23528" y="177281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Data Acquisition System</a:t>
            </a:r>
            <a:endParaRPr lang="en-CA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3995936" y="30689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it-IT" sz="1400" dirty="0" err="1" smtClean="0"/>
              <a:t>Parallel</a:t>
            </a:r>
            <a:r>
              <a:rPr lang="it-IT" sz="1400" dirty="0" smtClean="0"/>
              <a:t> </a:t>
            </a:r>
            <a:r>
              <a:rPr lang="it-IT" sz="1400" dirty="0" err="1" smtClean="0"/>
              <a:t>read</a:t>
            </a:r>
            <a:r>
              <a:rPr lang="it-IT" sz="1400" dirty="0" smtClean="0"/>
              <a:t>-out</a:t>
            </a:r>
          </a:p>
          <a:p>
            <a:pPr marL="177800" indent="-177800">
              <a:buFont typeface="Arial"/>
              <a:buChar char="•"/>
            </a:pPr>
            <a:r>
              <a:rPr lang="it-IT" sz="1400" dirty="0" err="1" smtClean="0"/>
              <a:t>Sampling</a:t>
            </a:r>
            <a:r>
              <a:rPr lang="it-IT" sz="1400" dirty="0" smtClean="0"/>
              <a:t>: 5MS/</a:t>
            </a:r>
            <a:r>
              <a:rPr lang="it-IT" sz="1400" dirty="0" err="1" smtClean="0"/>
              <a:t>s</a:t>
            </a:r>
            <a:endParaRPr lang="it-IT" sz="1400" dirty="0" smtClean="0"/>
          </a:p>
          <a:p>
            <a:pPr marL="177800" indent="-177800">
              <a:buFont typeface="Arial"/>
              <a:buChar char="•"/>
            </a:pPr>
            <a:r>
              <a:rPr lang="it-IT" sz="1400" dirty="0" smtClean="0"/>
              <a:t>24 </a:t>
            </a:r>
            <a:r>
              <a:rPr lang="it-IT" sz="1400" dirty="0" err="1" smtClean="0"/>
              <a:t>Samples</a:t>
            </a:r>
            <a:r>
              <a:rPr lang="it-IT" sz="1400" dirty="0" smtClean="0"/>
              <a:t> x </a:t>
            </a:r>
            <a:r>
              <a:rPr lang="it-IT" sz="1400" dirty="0" err="1" smtClean="0"/>
              <a:t>event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014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63" y="3048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Algebraic </a:t>
            </a:r>
            <a:r>
              <a:rPr lang="it-IT" dirty="0" smtClean="0">
                <a:solidFill>
                  <a:schemeClr val="tx2"/>
                </a:solidFill>
              </a:rPr>
              <a:t>Reconstruction</a:t>
            </a:r>
            <a:r>
              <a:rPr lang="it-IT" dirty="0" smtClean="0">
                <a:solidFill>
                  <a:srgbClr val="002060"/>
                </a:solidFill>
              </a:rPr>
              <a:t> Techniques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84" y="1066800"/>
            <a:ext cx="8229600" cy="685799"/>
          </a:xfrm>
        </p:spPr>
        <p:txBody>
          <a:bodyPr>
            <a:normAutofit/>
          </a:bodyPr>
          <a:lstStyle/>
          <a:p>
            <a:r>
              <a:rPr lang="it-IT" sz="2400" dirty="0" smtClean="0"/>
              <a:t>The system could be solved using an iterative formula:</a:t>
            </a:r>
          </a:p>
          <a:p>
            <a:endParaRPr lang="it-I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September 22nd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Civinini - INFN Firenze - SIF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459772"/>
            <a:ext cx="87629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it-IT" sz="2000" baseline="30000" dirty="0" smtClean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it-IT" sz="2000" dirty="0" smtClean="0"/>
              <a:t> image vector at iteration k (stopping power)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w</a:t>
            </a:r>
            <a:r>
              <a:rPr lang="it-IT" sz="2000" baseline="30000" dirty="0" smtClean="0">
                <a:solidFill>
                  <a:srgbClr val="FF0000"/>
                </a:solidFill>
              </a:rPr>
              <a:t>i</a:t>
            </a:r>
            <a:r>
              <a:rPr lang="it-IT" sz="2000" dirty="0" smtClean="0"/>
              <a:t> i</a:t>
            </a:r>
            <a:r>
              <a:rPr lang="it-IT" sz="2000" baseline="30000" dirty="0" smtClean="0"/>
              <a:t>th</a:t>
            </a:r>
            <a:r>
              <a:rPr lang="it-IT" sz="2000" dirty="0" smtClean="0"/>
              <a:t> track length in each pixel (vector) </a:t>
            </a:r>
            <a:r>
              <a:rPr lang="it-IT" sz="2000" dirty="0" smtClean="0"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Tracker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70C0"/>
                </a:solidFill>
              </a:rPr>
              <a:t>p</a:t>
            </a:r>
            <a:r>
              <a:rPr lang="it-IT" sz="2000" baseline="-25000" dirty="0" smtClean="0">
                <a:solidFill>
                  <a:srgbClr val="0070C0"/>
                </a:solidFill>
              </a:rPr>
              <a:t>i</a:t>
            </a:r>
            <a:r>
              <a:rPr lang="it-IT" sz="2000" dirty="0" smtClean="0"/>
              <a:t> stopping power integral (number) </a:t>
            </a:r>
            <a:r>
              <a:rPr lang="it-IT" sz="2000" dirty="0" smtClean="0"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Calorimeter</a:t>
            </a:r>
            <a:endParaRPr lang="it-IT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Symbol" panose="05050102010706020507" pitchFamily="18" charset="2"/>
              </a:rPr>
              <a:t>l</a:t>
            </a:r>
            <a:r>
              <a:rPr lang="it-IT" sz="2000" baseline="-25000" dirty="0" smtClean="0"/>
              <a:t>k</a:t>
            </a:r>
            <a:r>
              <a:rPr lang="it-IT" sz="2000" dirty="0" smtClean="0"/>
              <a:t> relaxing factor (constant value or </a:t>
            </a:r>
            <a:r>
              <a:rPr lang="it-IT" sz="2000" dirty="0" smtClean="0">
                <a:sym typeface="Wingdings" panose="05000000000000000000" pitchFamily="2" charset="2"/>
              </a:rPr>
              <a:t>0 as ~k</a:t>
            </a:r>
            <a:r>
              <a:rPr lang="it-IT" sz="2000" baseline="30000" dirty="0" smtClean="0">
                <a:sym typeface="Wingdings" panose="05000000000000000000" pitchFamily="2" charset="2"/>
              </a:rPr>
              <a:t>-1</a:t>
            </a:r>
            <a:r>
              <a:rPr lang="it-IT" sz="2000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lang="it-IT" sz="2000" baseline="30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0</a:t>
            </a:r>
            <a:r>
              <a:rPr lang="it-IT" sz="2000" dirty="0" smtClean="0">
                <a:sym typeface="Wingdings" panose="05000000000000000000" pitchFamily="2" charset="2"/>
              </a:rPr>
              <a:t> initial image: {0} or approx (i.e., from FBP reconstruction</a:t>
            </a:r>
            <a:r>
              <a:rPr lang="it-IT" sz="2000" dirty="0" smtClean="0">
                <a:sym typeface="Wingdings" panose="05000000000000000000" pitchFamily="2" charset="2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800" dirty="0" smtClean="0">
              <a:sym typeface="Wingdings" panose="05000000000000000000" pitchFamily="2" charset="2"/>
            </a:endParaRPr>
          </a:p>
          <a:p>
            <a:r>
              <a:rPr lang="it-IT" sz="2400" dirty="0" smtClean="0">
                <a:sym typeface="Wingdings" panose="05000000000000000000" pitchFamily="2" charset="2"/>
              </a:rPr>
              <a:t>Three algorithm </a:t>
            </a:r>
            <a:r>
              <a:rPr lang="it-IT" sz="2400" dirty="0" smtClean="0">
                <a:sym typeface="Wingdings" panose="05000000000000000000" pitchFamily="2" charset="2"/>
              </a:rPr>
              <a:t>variants (depends on the events in A</a:t>
            </a:r>
            <a:r>
              <a:rPr lang="it-IT" sz="2400" baseline="-25000" dirty="0" smtClean="0">
                <a:sym typeface="Wingdings" panose="05000000000000000000" pitchFamily="2" charset="2"/>
              </a:rPr>
              <a:t>k</a:t>
            </a:r>
            <a:r>
              <a:rPr lang="it-IT" sz="2400" dirty="0" smtClean="0">
                <a:sym typeface="Wingdings" panose="05000000000000000000" pitchFamily="2" charset="2"/>
              </a:rPr>
              <a:t> set):</a:t>
            </a:r>
            <a:endParaRPr lang="it-IT" sz="240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A</a:t>
            </a:r>
            <a:r>
              <a:rPr lang="it-IT" sz="2400" baseline="-25000" dirty="0" smtClean="0">
                <a:solidFill>
                  <a:schemeClr val="tx2"/>
                </a:solidFill>
                <a:sym typeface="Wingdings" panose="05000000000000000000" pitchFamily="2" charset="2"/>
              </a:rPr>
              <a:t>k</a:t>
            </a:r>
            <a:r>
              <a:rPr lang="it-IT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= {1-event}</a:t>
            </a:r>
            <a:r>
              <a:rPr lang="it-IT" sz="2400" dirty="0" smtClean="0">
                <a:sym typeface="Wingdings" panose="05000000000000000000" pitchFamily="2" charset="2"/>
              </a:rPr>
              <a:t>: ART </a:t>
            </a:r>
            <a:r>
              <a:rPr lang="it-IT" sz="2400" dirty="0" smtClean="0">
                <a:sym typeface="Wingdings" panose="05000000000000000000" pitchFamily="2" charset="2"/>
              </a:rPr>
              <a:t> too much ‘salt-pepper’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A</a:t>
            </a:r>
            <a:r>
              <a:rPr lang="it-IT" sz="2400" baseline="-25000" dirty="0">
                <a:solidFill>
                  <a:schemeClr val="tx2"/>
                </a:solidFill>
                <a:sym typeface="Wingdings" panose="05000000000000000000" pitchFamily="2" charset="2"/>
              </a:rPr>
              <a:t>k</a:t>
            </a:r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 = </a:t>
            </a:r>
            <a:r>
              <a:rPr lang="it-IT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{full data set}</a:t>
            </a:r>
            <a:r>
              <a:rPr lang="it-IT" sz="2400" dirty="0" smtClean="0">
                <a:sym typeface="Wingdings" panose="05000000000000000000" pitchFamily="2" charset="2"/>
              </a:rPr>
              <a:t>: </a:t>
            </a:r>
            <a:r>
              <a:rPr lang="it-IT" sz="2400" dirty="0">
                <a:sym typeface="Wingdings" panose="05000000000000000000" pitchFamily="2" charset="2"/>
              </a:rPr>
              <a:t>SART </a:t>
            </a:r>
            <a:r>
              <a:rPr lang="it-IT" sz="2400" dirty="0" smtClean="0">
                <a:sym typeface="Wingdings" panose="05000000000000000000" pitchFamily="2" charset="2"/>
              </a:rPr>
              <a:t>(simultaneous ART)  better noise </a:t>
            </a:r>
            <a:endParaRPr lang="it-IT" sz="240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A</a:t>
            </a:r>
            <a:r>
              <a:rPr lang="it-IT" sz="2400" baseline="-25000" dirty="0" smtClean="0">
                <a:solidFill>
                  <a:schemeClr val="tx2"/>
                </a:solidFill>
                <a:sym typeface="Wingdings" panose="05000000000000000000" pitchFamily="2" charset="2"/>
              </a:rPr>
              <a:t>k</a:t>
            </a:r>
            <a:r>
              <a:rPr lang="it-IT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= </a:t>
            </a:r>
            <a:r>
              <a:rPr lang="it-IT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{1/n of the full data set}</a:t>
            </a:r>
            <a:r>
              <a:rPr lang="it-IT" sz="2400" dirty="0" smtClean="0">
                <a:sym typeface="Wingdings" panose="05000000000000000000" pitchFamily="2" charset="2"/>
              </a:rPr>
              <a:t>: </a:t>
            </a:r>
            <a:r>
              <a:rPr lang="it-IT" sz="2400" dirty="0">
                <a:sym typeface="Wingdings" panose="05000000000000000000" pitchFamily="2" charset="2"/>
              </a:rPr>
              <a:t>BI-SART </a:t>
            </a:r>
            <a:r>
              <a:rPr lang="it-IT" sz="2400" dirty="0" smtClean="0">
                <a:sym typeface="Wingdings" panose="05000000000000000000" pitchFamily="2" charset="2"/>
              </a:rPr>
              <a:t>(n-Block iterative </a:t>
            </a:r>
            <a:r>
              <a:rPr lang="it-IT" sz="2400" dirty="0" smtClean="0">
                <a:sym typeface="Wingdings" panose="05000000000000000000" pitchFamily="2" charset="2"/>
              </a:rPr>
              <a:t>SART)  </a:t>
            </a:r>
            <a:r>
              <a:rPr lang="it-IT" sz="2400" dirty="0" smtClean="0">
                <a:sym typeface="Wingdings" panose="05000000000000000000" pitchFamily="2" charset="2"/>
              </a:rPr>
              <a:t>good noise performance with faster </a:t>
            </a:r>
            <a:r>
              <a:rPr lang="it-IT" sz="2400" dirty="0" smtClean="0">
                <a:sym typeface="Wingdings" panose="05000000000000000000" pitchFamily="2" charset="2"/>
              </a:rPr>
              <a:t>convergence</a:t>
            </a:r>
            <a:endParaRPr lang="it-IT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40365" y="2133600"/>
            <a:ext cx="685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Gordon, R; Bender, R; Herman, GT </a:t>
            </a:r>
            <a:r>
              <a:rPr lang="pt-BR" dirty="0" smtClean="0"/>
              <a:t> </a:t>
            </a:r>
            <a:r>
              <a:rPr lang="en-US" dirty="0" smtClean="0"/>
              <a:t>J. </a:t>
            </a:r>
            <a:r>
              <a:rPr lang="en-US" dirty="0" err="1" smtClean="0"/>
              <a:t>Theor</a:t>
            </a:r>
            <a:r>
              <a:rPr lang="en-US" dirty="0" smtClean="0"/>
              <a:t>. Biol. (1970) </a:t>
            </a:r>
            <a:r>
              <a:rPr lang="en-US" b="1" dirty="0"/>
              <a:t>29</a:t>
            </a:r>
            <a:r>
              <a:rPr lang="en-US" dirty="0"/>
              <a:t> (3): 471–81.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089" y="1447800"/>
                <a:ext cx="7700511" cy="65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</a:t>
                </a:r>
                <a:r>
                  <a:rPr lang="it-IT" sz="3200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k+1</a:t>
                </a:r>
                <a:r>
                  <a:rPr lang="it-IT" sz="3200" dirty="0" smtClean="0"/>
                  <a:t>=</a:t>
                </a:r>
                <a:r>
                  <a:rPr lang="it-IT" sz="3200" dirty="0"/>
                  <a:t> </a:t>
                </a:r>
                <a:r>
                  <a:rPr lang="it-IT" sz="3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</a:t>
                </a:r>
                <a:r>
                  <a:rPr lang="it-IT" sz="3200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k</a:t>
                </a:r>
                <a:r>
                  <a:rPr lang="it-IT" sz="3200" baseline="30000" dirty="0" smtClean="0"/>
                  <a:t> </a:t>
                </a:r>
                <a:r>
                  <a:rPr lang="it-IT" sz="3200" dirty="0" smtClean="0"/>
                  <a:t>+ </a:t>
                </a:r>
                <a:r>
                  <a:rPr lang="it-IT" sz="3200" dirty="0" smtClean="0">
                    <a:latin typeface="Symbol" panose="05050102010706020507" pitchFamily="18" charset="2"/>
                  </a:rPr>
                  <a:t>l</a:t>
                </a:r>
                <a:r>
                  <a:rPr lang="it-IT" sz="3200" baseline="-25000" dirty="0" smtClean="0"/>
                  <a:t>k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it-IT" sz="3200" b="0" i="1" smtClean="0">
                            <a:latin typeface="Cambria Math"/>
                          </a:rPr>
                          <m:t>𝑖</m:t>
                        </m:r>
                        <m:r>
                          <a:rPr lang="pt-BR" sz="320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it-IT" sz="3200" b="0" i="1" smtClean="0">
                            <a:latin typeface="Cambria Math"/>
                            <a:ea typeface="Cambria Math"/>
                          </a:rPr>
                          <m:t>𝐴𝑘</m:t>
                        </m:r>
                      </m:sub>
                      <m:sup/>
                      <m:e>
                        <m:r>
                          <a:rPr lang="it-IT" sz="3200" b="0" i="1" smtClean="0">
                            <a:latin typeface="Cambria Math"/>
                          </a:rPr>
                          <m:t>{</m:t>
                        </m:r>
                      </m:e>
                    </m:nary>
                  </m:oMath>
                </a14:m>
                <a:r>
                  <a:rPr lang="it-IT" sz="3200" dirty="0" smtClean="0"/>
                  <a:t>(</a:t>
                </a:r>
                <a:r>
                  <a:rPr lang="it-IT" sz="3200" dirty="0" smtClean="0">
                    <a:solidFill>
                      <a:srgbClr val="0070C0"/>
                    </a:solidFill>
                  </a:rPr>
                  <a:t>p</a:t>
                </a:r>
                <a:r>
                  <a:rPr lang="it-IT" sz="3200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it-IT" sz="3200" dirty="0" smtClean="0"/>
                  <a:t> - &lt;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w</a:t>
                </a:r>
                <a:r>
                  <a:rPr lang="it-IT" sz="3200" baseline="30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it-IT" sz="3200" dirty="0" smtClean="0"/>
                  <a:t>,</a:t>
                </a:r>
                <a:r>
                  <a:rPr lang="it-IT" sz="3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</a:t>
                </a:r>
                <a:r>
                  <a:rPr lang="it-IT" sz="3200" baseline="30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k</a:t>
                </a:r>
                <a:r>
                  <a:rPr lang="it-IT" sz="3200" dirty="0" smtClean="0"/>
                  <a:t>&gt;) 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w</a:t>
                </a:r>
                <a:r>
                  <a:rPr lang="it-IT" sz="3200" baseline="30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it-IT" sz="3200" dirty="0" smtClean="0"/>
                  <a:t>} / ǁ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w</a:t>
                </a:r>
                <a:r>
                  <a:rPr lang="it-IT" sz="3200" baseline="30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it-IT" sz="3200" dirty="0" smtClean="0"/>
                  <a:t>ǁ</a:t>
                </a:r>
                <a:r>
                  <a:rPr lang="it-IT" sz="3200" baseline="30000" dirty="0" smtClean="0"/>
                  <a:t>2</a:t>
                </a:r>
                <a:endParaRPr lang="it-IT" sz="3200" baseline="30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89" y="1447800"/>
                <a:ext cx="7700511" cy="655564"/>
              </a:xfrm>
              <a:prstGeom prst="rect">
                <a:avLst/>
              </a:prstGeom>
              <a:blipFill rotWithShape="1">
                <a:blip r:embed="rId2"/>
                <a:stretch>
                  <a:fillRect l="-1978" t="-3738" b="-299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3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Most Likely Path in a pCT geometry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February 13th 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Civinini - INFN Firenze - Garching 2015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7BCB6-53B7-7049-B01A-DE8225D4A25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6" name="CasellaDiTesto 6"/>
          <p:cNvSpPr txBox="1"/>
          <p:nvPr/>
        </p:nvSpPr>
        <p:spPr>
          <a:xfrm>
            <a:off x="5769098" y="920889"/>
            <a:ext cx="3347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MLP example with 200MeV</a:t>
            </a:r>
          </a:p>
          <a:p>
            <a:r>
              <a:rPr lang="it-IT" dirty="0" smtClean="0">
                <a:latin typeface="+mn-lt"/>
              </a:rPr>
              <a:t>kinetic energy protons in</a:t>
            </a:r>
          </a:p>
          <a:p>
            <a:r>
              <a:rPr lang="it-IT" dirty="0" smtClean="0">
                <a:latin typeface="+mn-lt"/>
              </a:rPr>
              <a:t>20cm of water:</a:t>
            </a:r>
          </a:p>
          <a:p>
            <a:r>
              <a:rPr lang="it-IT" dirty="0" smtClean="0">
                <a:latin typeface="+mn-lt"/>
              </a:rPr>
              <a:t>Entry: Y(0) = 0.2cm</a:t>
            </a:r>
          </a:p>
          <a:p>
            <a:r>
              <a:rPr lang="it-IT" dirty="0" smtClean="0">
                <a:latin typeface="+mn-lt"/>
              </a:rPr>
              <a:t>	   Y’(0) = -10mrad</a:t>
            </a:r>
          </a:p>
          <a:p>
            <a:r>
              <a:rPr lang="it-IT" dirty="0" smtClean="0">
                <a:latin typeface="+mn-lt"/>
              </a:rPr>
              <a:t>Exit:  Y(20) = -0.1cm</a:t>
            </a:r>
          </a:p>
          <a:p>
            <a:r>
              <a:rPr lang="it-IT" dirty="0" smtClean="0">
                <a:latin typeface="+mn-lt"/>
              </a:rPr>
              <a:t>	Y’(20) = +10mrad</a:t>
            </a:r>
          </a:p>
          <a:p>
            <a:r>
              <a:rPr lang="it-IT" dirty="0" smtClean="0">
                <a:latin typeface="+mn-lt"/>
              </a:rPr>
              <a:t>Silicon microstrip detectors:</a:t>
            </a:r>
          </a:p>
          <a:p>
            <a:r>
              <a:rPr lang="it-IT" dirty="0">
                <a:latin typeface="+mn-lt"/>
              </a:rPr>
              <a:t>	</a:t>
            </a:r>
            <a:r>
              <a:rPr lang="it-IT" dirty="0" smtClean="0">
                <a:latin typeface="+mn-lt"/>
              </a:rPr>
              <a:t>320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>
                <a:latin typeface="+mn-lt"/>
              </a:rPr>
              <a:t>m thick</a:t>
            </a:r>
          </a:p>
          <a:p>
            <a:r>
              <a:rPr lang="it-IT" dirty="0" smtClean="0">
                <a:latin typeface="+mn-lt"/>
              </a:rPr>
              <a:t>	200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>
                <a:latin typeface="+mn-lt"/>
              </a:rPr>
              <a:t>m strip pitch</a:t>
            </a:r>
          </a:p>
          <a:p>
            <a:r>
              <a:rPr lang="it-IT" dirty="0" smtClean="0">
                <a:latin typeface="+mn-lt"/>
              </a:rPr>
              <a:t>MLP error envelope plus</a:t>
            </a:r>
            <a:r>
              <a:rPr lang="it-IT" dirty="0" smtClean="0"/>
              <a:t> </a:t>
            </a:r>
            <a:r>
              <a:rPr lang="it-IT" dirty="0"/>
              <a:t>contributions from detector position measurement error (~ pitch/√12) and MCS inside the silicon </a:t>
            </a:r>
            <a:r>
              <a:rPr lang="it-IT" dirty="0" smtClean="0"/>
              <a:t>sensors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endParaRPr lang="it-IT" dirty="0"/>
          </a:p>
          <a:p>
            <a:r>
              <a:rPr lang="it-IT" dirty="0" smtClean="0">
                <a:latin typeface="+mn-lt"/>
              </a:rPr>
              <a:t>The sensor thickness contribution affects only the MLP error at the edge of the phantom</a:t>
            </a:r>
          </a:p>
          <a:p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dirty="0" smtClean="0"/>
              <a:t> ~ 150-250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</a:t>
            </a:r>
            <a:endParaRPr lang="it-IT" dirty="0" smtClean="0">
              <a:latin typeface="+mn-lt"/>
            </a:endParaRPr>
          </a:p>
          <a:p>
            <a:endParaRPr lang="it-IT" dirty="0" smtClean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"/>
          <a:stretch/>
        </p:blipFill>
        <p:spPr>
          <a:xfrm>
            <a:off x="252991" y="1783080"/>
            <a:ext cx="5502780" cy="463711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072" y="2920261"/>
            <a:ext cx="688862" cy="230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98684" y="4148297"/>
            <a:ext cx="1108364" cy="36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55944" y="320349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200MeV in</a:t>
            </a:r>
            <a:endParaRPr lang="it-IT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3018" y="4057327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90MeV 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1680" y="2420888"/>
            <a:ext cx="2808312" cy="3600400"/>
          </a:xfrm>
          <a:prstGeom prst="rect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1"/>
          <a:stretch/>
        </p:blipFill>
        <p:spPr>
          <a:xfrm>
            <a:off x="267243" y="1927097"/>
            <a:ext cx="5226667" cy="4493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07" y="709902"/>
            <a:ext cx="559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Starting from </a:t>
            </a:r>
            <a:r>
              <a:rPr lang="it-IT" dirty="0"/>
              <a:t>D.C. Williams </a:t>
            </a:r>
            <a:r>
              <a:rPr lang="it-IT" dirty="0" smtClean="0"/>
              <a:t>Phys</a:t>
            </a:r>
            <a:r>
              <a:rPr lang="it-IT" dirty="0"/>
              <a:t>. Med. Biol. </a:t>
            </a:r>
            <a:r>
              <a:rPr lang="it-IT" b="1" dirty="0"/>
              <a:t>49 </a:t>
            </a:r>
            <a:r>
              <a:rPr lang="it-IT" dirty="0"/>
              <a:t>(2004</a:t>
            </a:r>
            <a:r>
              <a:rPr lang="it-IT" dirty="0" smtClean="0"/>
              <a:t>) and R.W</a:t>
            </a:r>
            <a:r>
              <a:rPr lang="it-IT" dirty="0"/>
              <a:t>. Shulte </a:t>
            </a:r>
            <a:r>
              <a:rPr lang="it-IT" i="1" dirty="0"/>
              <a:t>at al. </a:t>
            </a:r>
            <a:r>
              <a:rPr lang="it-IT" dirty="0" smtClean="0"/>
              <a:t>Med</a:t>
            </a:r>
            <a:r>
              <a:rPr lang="it-IT" dirty="0"/>
              <a:t>. Phys. </a:t>
            </a:r>
            <a:r>
              <a:rPr lang="it-IT" b="1" dirty="0"/>
              <a:t>35 (11) </a:t>
            </a:r>
            <a:r>
              <a:rPr lang="it-IT" dirty="0"/>
              <a:t>(2008</a:t>
            </a:r>
            <a:r>
              <a:rPr lang="it-IT" dirty="0" smtClean="0"/>
              <a:t>)</a:t>
            </a:r>
          </a:p>
          <a:p>
            <a:r>
              <a:rPr lang="it-IT" dirty="0" smtClean="0"/>
              <a:t> </a:t>
            </a:r>
            <a:r>
              <a:rPr lang="it-IT" dirty="0" smtClean="0">
                <a:latin typeface="+mn-lt"/>
              </a:rPr>
              <a:t>5 cm of air have been inserted in front and behind the 20cm H</a:t>
            </a:r>
            <a:r>
              <a:rPr lang="it-IT" baseline="-25000" dirty="0" smtClean="0">
                <a:latin typeface="+mn-lt"/>
              </a:rPr>
              <a:t>2</a:t>
            </a:r>
            <a:r>
              <a:rPr lang="it-IT" dirty="0" smtClean="0">
                <a:latin typeface="+mn-lt"/>
              </a:rPr>
              <a:t>O phantom 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Uppsala 2015 Test Beam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Performed at </a:t>
            </a:r>
            <a:r>
              <a:rPr lang="it-IT" sz="2400" dirty="0" smtClean="0"/>
              <a:t>‘The </a:t>
            </a:r>
            <a:r>
              <a:rPr lang="it-IT" sz="2400" dirty="0" smtClean="0"/>
              <a:t>Svedberg </a:t>
            </a:r>
            <a:r>
              <a:rPr lang="it-IT" sz="2400" dirty="0" smtClean="0"/>
              <a:t>Laboratory’ (TSL-Uppsala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24 hours beam </a:t>
            </a:r>
            <a:r>
              <a:rPr lang="it-IT" sz="2400" dirty="0" smtClean="0"/>
              <a:t>time (550 €/hour) </a:t>
            </a:r>
            <a:r>
              <a:rPr lang="it-IT" sz="2400" dirty="0" smtClean="0"/>
              <a:t>+ </a:t>
            </a:r>
            <a:r>
              <a:rPr lang="it-IT" sz="2400" dirty="0" smtClean="0"/>
              <a:t>beam setup (2200€)</a:t>
            </a:r>
            <a:endParaRPr lang="it-IT" sz="2400" dirty="0" smtClean="0"/>
          </a:p>
          <a:p>
            <a:r>
              <a:rPr lang="it-IT" sz="2400" dirty="0" smtClean="0"/>
              <a:t>Beam energy at pCT </a:t>
            </a:r>
            <a:r>
              <a:rPr lang="it-IT" sz="2400" dirty="0" smtClean="0"/>
              <a:t>detector (phantom): 172.5±0.9 MeV</a:t>
            </a:r>
            <a:endParaRPr lang="it-IT" sz="2400" dirty="0" smtClean="0"/>
          </a:p>
          <a:p>
            <a:r>
              <a:rPr lang="it-IT" sz="2400" dirty="0" smtClean="0"/>
              <a:t>Instantaneous beam </a:t>
            </a:r>
            <a:r>
              <a:rPr lang="it-IT" sz="2400" dirty="0" smtClean="0"/>
              <a:t>intensity: </a:t>
            </a:r>
            <a:r>
              <a:rPr lang="it-IT" sz="2400" dirty="0" smtClean="0"/>
              <a:t>10kHz </a:t>
            </a:r>
            <a:endParaRPr lang="it-IT" sz="2400" dirty="0" smtClean="0"/>
          </a:p>
          <a:p>
            <a:r>
              <a:rPr lang="it-IT" sz="2400" dirty="0" smtClean="0"/>
              <a:t>Cyclotron </a:t>
            </a:r>
            <a:r>
              <a:rPr lang="it-IT" sz="2400" dirty="0" smtClean="0"/>
              <a:t>duty </a:t>
            </a:r>
            <a:r>
              <a:rPr lang="it-IT" sz="2400" dirty="0" smtClean="0"/>
              <a:t>cycle: </a:t>
            </a:r>
            <a:r>
              <a:rPr lang="it-IT" sz="2400" dirty="0" smtClean="0"/>
              <a:t>10%</a:t>
            </a:r>
          </a:p>
          <a:p>
            <a:r>
              <a:rPr lang="it-IT" sz="2400" dirty="0" smtClean="0"/>
              <a:t>Mean DAQ </a:t>
            </a:r>
            <a:r>
              <a:rPr lang="it-IT" sz="2400" dirty="0" smtClean="0"/>
              <a:t>frequency: </a:t>
            </a:r>
            <a:r>
              <a:rPr lang="it-IT" sz="2400" dirty="0" smtClean="0"/>
              <a:t>1 kHz</a:t>
            </a:r>
          </a:p>
          <a:p>
            <a:r>
              <a:rPr lang="it-IT" sz="2400" dirty="0" smtClean="0"/>
              <a:t>Data sets:</a:t>
            </a:r>
          </a:p>
          <a:p>
            <a:pPr lvl="1"/>
            <a:r>
              <a:rPr lang="it-IT" sz="2000" dirty="0" smtClean="0"/>
              <a:t>Calorimeter calibration: 10</a:t>
            </a:r>
            <a:r>
              <a:rPr lang="it-IT" sz="2000" baseline="30000" dirty="0" smtClean="0"/>
              <a:t>6</a:t>
            </a:r>
            <a:r>
              <a:rPr lang="it-IT" sz="2000" dirty="0" smtClean="0"/>
              <a:t> events at  78, 121, 160 </a:t>
            </a:r>
            <a:r>
              <a:rPr lang="it-IT" sz="2000" dirty="0" smtClean="0"/>
              <a:t>MeV (no phantom)</a:t>
            </a:r>
            <a:endParaRPr lang="it-IT" sz="2000" dirty="0" smtClean="0"/>
          </a:p>
          <a:p>
            <a:pPr lvl="1"/>
            <a:r>
              <a:rPr lang="it-IT" sz="2000" dirty="0" smtClean="0"/>
              <a:t>Tracker alignment: 3*10</a:t>
            </a:r>
            <a:r>
              <a:rPr lang="it-IT" sz="2000" baseline="30000" dirty="0" smtClean="0"/>
              <a:t>6</a:t>
            </a:r>
            <a:r>
              <a:rPr lang="it-IT" sz="2000" dirty="0" smtClean="0"/>
              <a:t> events at 173 </a:t>
            </a:r>
            <a:r>
              <a:rPr lang="it-IT" sz="2000" dirty="0"/>
              <a:t>MeV (no phantom)</a:t>
            </a:r>
            <a:endParaRPr lang="it-IT" sz="2000" dirty="0" smtClean="0"/>
          </a:p>
          <a:p>
            <a:pPr lvl="1"/>
            <a:r>
              <a:rPr lang="it-IT" sz="2000" dirty="0" smtClean="0"/>
              <a:t>40 angles (0</a:t>
            </a:r>
            <a:r>
              <a:rPr lang="it-IT" sz="2000" baseline="30000" dirty="0" smtClean="0"/>
              <a:t>o</a:t>
            </a:r>
            <a:r>
              <a:rPr lang="it-IT" sz="2000" dirty="0" smtClean="0"/>
              <a:t>-351°): 1.5*10</a:t>
            </a:r>
            <a:r>
              <a:rPr lang="it-IT" sz="2000" baseline="30000" dirty="0" smtClean="0"/>
              <a:t>6</a:t>
            </a:r>
            <a:r>
              <a:rPr lang="it-IT" sz="2000" dirty="0" smtClean="0"/>
              <a:t> events per </a:t>
            </a:r>
            <a:r>
              <a:rPr lang="it-IT" sz="2000" dirty="0" smtClean="0"/>
              <a:t>angle</a:t>
            </a:r>
          </a:p>
          <a:p>
            <a:pPr lvl="1"/>
            <a:r>
              <a:rPr lang="it-IT" sz="2000" dirty="0" smtClean="0"/>
              <a:t>Radiography: 1.5*10</a:t>
            </a:r>
            <a:r>
              <a:rPr lang="it-IT" sz="2000" baseline="30000" dirty="0" smtClean="0"/>
              <a:t>6</a:t>
            </a:r>
            <a:r>
              <a:rPr lang="it-IT" sz="2000" dirty="0" smtClean="0"/>
              <a:t> events</a:t>
            </a:r>
            <a:endParaRPr lang="it-IT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Uppsala set-up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Users\Carlo\Documents\Prima\Fascio Uppsala 2015\foto\20150602_183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0493"/>
            <a:ext cx="8119533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Phantom mounted on pCT system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Carlo\Documents\Prima\Fascio Uppsala 2015\foto\20150603_175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8362"/>
            <a:ext cx="8482556" cy="47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arlo\Documents\Prima\Fascio Uppsala 2015\foto\20150603_175059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5" y="1248362"/>
            <a:ext cx="2769659" cy="49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it-IT" dirty="0" smtClean="0"/>
              <a:t>Uppsala test: phantom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33400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Phantom dimensions limited by the system field of view  (5cm)</a:t>
            </a:r>
          </a:p>
          <a:p>
            <a:r>
              <a:rPr lang="it-IT" sz="1800" dirty="0" smtClean="0"/>
              <a:t>To have a reasonable energy measurement error the phantom material </a:t>
            </a:r>
            <a:r>
              <a:rPr lang="it-IT" sz="1800" dirty="0" smtClean="0"/>
              <a:t>could </a:t>
            </a:r>
            <a:r>
              <a:rPr lang="it-IT" sz="1800" dirty="0" smtClean="0"/>
              <a:t>not be plastic-like: </a:t>
            </a:r>
            <a:r>
              <a:rPr lang="it-IT" sz="1800" dirty="0" smtClean="0">
                <a:latin typeface="Symbol" panose="05050102010706020507" pitchFamily="18" charset="2"/>
              </a:rPr>
              <a:t>D</a:t>
            </a:r>
            <a:r>
              <a:rPr lang="it-IT" sz="1800" dirty="0" smtClean="0"/>
              <a:t>E</a:t>
            </a:r>
            <a:r>
              <a:rPr lang="it-IT" sz="1800" baseline="-25000" dirty="0" smtClean="0"/>
              <a:t>PMMA</a:t>
            </a:r>
            <a:r>
              <a:rPr lang="it-IT" sz="1800" dirty="0" smtClean="0"/>
              <a:t>(5cm)~22MeV (to be compared with the calorimeter resolution at 200MeV </a:t>
            </a:r>
            <a:r>
              <a:rPr lang="it-IT" sz="1800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E</a:t>
            </a:r>
            <a:r>
              <a:rPr lang="it-IT" sz="1800" baseline="-25000" dirty="0" smtClean="0"/>
              <a:t>calo</a:t>
            </a:r>
            <a:r>
              <a:rPr lang="it-IT" sz="1800" dirty="0" smtClean="0"/>
              <a:t>~4-5MeV)</a:t>
            </a:r>
          </a:p>
          <a:p>
            <a:r>
              <a:rPr lang="it-IT" sz="1800" dirty="0" smtClean="0"/>
              <a:t>We decide to use Aluminium for the phantom body with Iron and Copper insert to simulate high constrast material (e.g., muscle-bone structure)</a:t>
            </a:r>
          </a:p>
          <a:p>
            <a:r>
              <a:rPr lang="it-IT" sz="1800" dirty="0" smtClean="0"/>
              <a:t>An e</a:t>
            </a:r>
            <a:r>
              <a:rPr lang="it-IT" sz="1800" dirty="0" smtClean="0"/>
              <a:t>mpty </a:t>
            </a:r>
            <a:r>
              <a:rPr lang="it-IT" sz="1800" dirty="0" smtClean="0"/>
              <a:t>hole and </a:t>
            </a:r>
            <a:r>
              <a:rPr lang="it-IT" sz="1800" dirty="0" smtClean="0"/>
              <a:t>a uniform section </a:t>
            </a:r>
            <a:r>
              <a:rPr lang="it-IT" sz="1800" dirty="0" smtClean="0"/>
              <a:t>have been made to evaluate space resolution for different constrast and density r.m.s</a:t>
            </a:r>
            <a:r>
              <a:rPr lang="it-IT" sz="1800" dirty="0" smtClean="0"/>
              <a:t>. measurement</a:t>
            </a:r>
            <a:endParaRPr lang="it-IT" sz="1800" dirty="0" smtClean="0"/>
          </a:p>
          <a:p>
            <a:r>
              <a:rPr lang="it-IT" sz="1800" dirty="0" smtClean="0"/>
              <a:t>During  data taking t</a:t>
            </a:r>
            <a:r>
              <a:rPr lang="it-IT" sz="1800" dirty="0" smtClean="0"/>
              <a:t>he </a:t>
            </a:r>
            <a:r>
              <a:rPr lang="it-IT" sz="1800" dirty="0" smtClean="0"/>
              <a:t>phantom </a:t>
            </a:r>
            <a:r>
              <a:rPr lang="it-IT" sz="1800" dirty="0" smtClean="0"/>
              <a:t>is </a:t>
            </a:r>
            <a:r>
              <a:rPr lang="it-IT" sz="1800" dirty="0" smtClean="0"/>
              <a:t>rotated by </a:t>
            </a:r>
            <a:r>
              <a:rPr lang="it-IT" sz="1800" dirty="0" smtClean="0"/>
              <a:t>9° using a </a:t>
            </a:r>
            <a:r>
              <a:rPr lang="it-IT" sz="1800" dirty="0" smtClean="0"/>
              <a:t>remotely controlled micro-step motor (step angle = 1.8</a:t>
            </a:r>
            <a:r>
              <a:rPr lang="it-IT" sz="1800" dirty="0" smtClean="0"/>
              <a:t>°)</a:t>
            </a:r>
            <a:endParaRPr lang="it-IT" sz="1800" dirty="0" smtClean="0"/>
          </a:p>
          <a:p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February 1st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Carlo Civinini INFN-Firenze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B6F15528-21DE-4FAA-801E-634DDDAF4B2B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 descr="C:\Users\Carlo\Documents\Prima\Fascio Uppsala 2015\foto_fantoccio\20160129_1511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4" r="28791"/>
          <a:stretch/>
        </p:blipFill>
        <p:spPr bwMode="auto">
          <a:xfrm>
            <a:off x="5105400" y="1066799"/>
            <a:ext cx="3429000" cy="52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Carlo\Documents\Prima\Fascio Uppsala 2015\foto_fantoccio\20160129_1512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7" r="27224"/>
          <a:stretch/>
        </p:blipFill>
        <p:spPr bwMode="auto">
          <a:xfrm>
            <a:off x="5105400" y="1615440"/>
            <a:ext cx="3656912" cy="44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410200" y="57150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40158" y="5715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45mm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6710" y="288576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φ</a:t>
            </a:r>
            <a:r>
              <a:rPr lang="it-IT" dirty="0" smtClean="0">
                <a:solidFill>
                  <a:srgbClr val="FFFF00"/>
                </a:solidFill>
              </a:rPr>
              <a:t>=4mm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0" y="433817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φ</a:t>
            </a:r>
            <a:r>
              <a:rPr lang="it-IT" dirty="0" smtClean="0">
                <a:solidFill>
                  <a:srgbClr val="FFFF00"/>
                </a:solidFill>
              </a:rPr>
              <a:t>=2mm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473977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φ</a:t>
            </a:r>
            <a:r>
              <a:rPr lang="it-IT" dirty="0" smtClean="0">
                <a:solidFill>
                  <a:srgbClr val="FFFF00"/>
                </a:solidFill>
              </a:rPr>
              <a:t>=6mm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7381" y="383289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φ</a:t>
            </a:r>
            <a:r>
              <a:rPr lang="it-IT" dirty="0" smtClean="0">
                <a:solidFill>
                  <a:srgbClr val="FFFF00"/>
                </a:solidFill>
              </a:rPr>
              <a:t>=3mm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8598</TotalTime>
  <Words>2455</Words>
  <Application>Microsoft Office PowerPoint</Application>
  <PresentationFormat>On-screen Show (4:3)</PresentationFormat>
  <Paragraphs>426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The Proton Computed Tomography Apparatus developed by INFN (RDH-WP3)</vt:lpstr>
      <vt:lpstr>Introduction</vt:lpstr>
      <vt:lpstr>PRIMA collaboration:  small area pCT apparatus</vt:lpstr>
      <vt:lpstr>Algebraic Reconstruction Techniques</vt:lpstr>
      <vt:lpstr>Most Likely Path in a pCT geometry</vt:lpstr>
      <vt:lpstr>Uppsala 2015 Test Beam</vt:lpstr>
      <vt:lpstr>Uppsala set-up</vt:lpstr>
      <vt:lpstr>Phantom mounted on pCT system</vt:lpstr>
      <vt:lpstr>Uppsala test: phantom</vt:lpstr>
      <vt:lpstr>Algebraic algorithm implementation</vt:lpstr>
      <vt:lpstr>GPU parallelism</vt:lpstr>
      <vt:lpstr>CUDA timeline</vt:lpstr>
      <vt:lpstr>BI-SART reconstructed tomographies</vt:lpstr>
      <vt:lpstr>BI-SART starting for empty picture</vt:lpstr>
      <vt:lpstr>Resolutions</vt:lpstr>
      <vt:lpstr>Insert resolution</vt:lpstr>
      <vt:lpstr>Filtered Back Projection reconstructed tomographies</vt:lpstr>
      <vt:lpstr>BI-SART starting from FBP</vt:lpstr>
      <vt:lpstr>BI-SART starting from FBP</vt:lpstr>
      <vt:lpstr>BI-SART starting from FBP</vt:lpstr>
      <vt:lpstr>pCT upgrade (5x20cm2)</vt:lpstr>
      <vt:lpstr>Fully assembled Tracker plane</vt:lpstr>
      <vt:lpstr>New tracker plane</vt:lpstr>
      <vt:lpstr>2016 High energy runs (200 MeV)</vt:lpstr>
      <vt:lpstr>2016 pCT plan</vt:lpstr>
      <vt:lpstr>Algebraic Reconstruction Techniques</vt:lpstr>
      <vt:lpstr>Algebraic Reconstruction Techniques</vt:lpstr>
      <vt:lpstr>Algebraic Reconstruction Techniques</vt:lpstr>
      <vt:lpstr>PowerPoint Presentation</vt:lpstr>
      <vt:lpstr>Algebraic Reconstruction Techniques</vt:lpstr>
      <vt:lpstr>Read-out group</vt:lpstr>
      <vt:lpstr>PowerPoint Presentation</vt:lpstr>
      <vt:lpstr>Calorimeter calibration and Tracker alignment</vt:lpstr>
      <vt:lpstr>Data preprocessing</vt:lpstr>
      <vt:lpstr>New YAG:Ce calorimeter data</vt:lpstr>
      <vt:lpstr>YAG:Ce calorimeter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Proton Computed Tomography Apparatus developed by INFN</dc:title>
  <dc:creator>Carlo</dc:creator>
  <cp:lastModifiedBy>Carlo</cp:lastModifiedBy>
  <cp:revision>157</cp:revision>
  <dcterms:created xsi:type="dcterms:W3CDTF">2006-08-16T00:00:00Z</dcterms:created>
  <dcterms:modified xsi:type="dcterms:W3CDTF">2016-01-31T17:19:27Z</dcterms:modified>
</cp:coreProperties>
</file>