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52"/>
  </p:notesMasterIdLst>
  <p:handoutMasterIdLst>
    <p:handoutMasterId r:id="rId53"/>
  </p:handoutMasterIdLst>
  <p:sldIdLst>
    <p:sldId id="257" r:id="rId2"/>
    <p:sldId id="262" r:id="rId3"/>
    <p:sldId id="327" r:id="rId4"/>
    <p:sldId id="321" r:id="rId5"/>
    <p:sldId id="297" r:id="rId6"/>
    <p:sldId id="307" r:id="rId7"/>
    <p:sldId id="368" r:id="rId8"/>
    <p:sldId id="272" r:id="rId9"/>
    <p:sldId id="281" r:id="rId10"/>
    <p:sldId id="322" r:id="rId11"/>
    <p:sldId id="314" r:id="rId12"/>
    <p:sldId id="371" r:id="rId13"/>
    <p:sldId id="366" r:id="rId14"/>
    <p:sldId id="311" r:id="rId15"/>
    <p:sldId id="331" r:id="rId16"/>
    <p:sldId id="329" r:id="rId17"/>
    <p:sldId id="332" r:id="rId18"/>
    <p:sldId id="334" r:id="rId19"/>
    <p:sldId id="367" r:id="rId20"/>
    <p:sldId id="339" r:id="rId21"/>
    <p:sldId id="338" r:id="rId22"/>
    <p:sldId id="344" r:id="rId23"/>
    <p:sldId id="345" r:id="rId24"/>
    <p:sldId id="348" r:id="rId25"/>
    <p:sldId id="352" r:id="rId26"/>
    <p:sldId id="358" r:id="rId27"/>
    <p:sldId id="364" r:id="rId28"/>
    <p:sldId id="365" r:id="rId29"/>
    <p:sldId id="313" r:id="rId30"/>
    <p:sldId id="312" r:id="rId31"/>
    <p:sldId id="264" r:id="rId32"/>
    <p:sldId id="265" r:id="rId33"/>
    <p:sldId id="266" r:id="rId34"/>
    <p:sldId id="369" r:id="rId35"/>
    <p:sldId id="370" r:id="rId36"/>
    <p:sldId id="324" r:id="rId37"/>
    <p:sldId id="325" r:id="rId38"/>
    <p:sldId id="326" r:id="rId39"/>
    <p:sldId id="323" r:id="rId40"/>
    <p:sldId id="315" r:id="rId41"/>
    <p:sldId id="336" r:id="rId42"/>
    <p:sldId id="337" r:id="rId43"/>
    <p:sldId id="341" r:id="rId44"/>
    <p:sldId id="343" r:id="rId45"/>
    <p:sldId id="342" r:id="rId46"/>
    <p:sldId id="340" r:id="rId47"/>
    <p:sldId id="346" r:id="rId48"/>
    <p:sldId id="347" r:id="rId49"/>
    <p:sldId id="351" r:id="rId50"/>
    <p:sldId id="361" r:id="rId51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AE8"/>
    <a:srgbClr val="BE1CBE"/>
    <a:srgbClr val="C5C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4369" autoAdjust="0"/>
  </p:normalViewPr>
  <p:slideViewPr>
    <p:cSldViewPr snapToGrid="0">
      <p:cViewPr varScale="1">
        <p:scale>
          <a:sx n="70" d="100"/>
          <a:sy n="70" d="100"/>
        </p:scale>
        <p:origin x="30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Mis%20documentos\UNITO\Double%20Chamber\TERA\Measurement%20Chip%20desig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X64\Documents\LAVORO\TERA09\T09%20Characterization\28gen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X64\Documents\LAVORO\TERA09\T09%20Characterization\28gen1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X64\Documents\LAVORO\TERA09\T09%20Characterization\28gen16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X64\Documents\LAVORO\TERA09\T09%20Characterization\28gen16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X64\Documents\LAVORO\TERA09\T09%20Characterization\28gen16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X64\Documents\LAVORO\TERA09\T09%20Characterization\28gen16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79282857460284"/>
          <c:y val="0.15961773168520729"/>
          <c:w val="0.81882749138984556"/>
          <c:h val="0.59387805541735295"/>
        </c:manualLayout>
      </c:layout>
      <c:scatterChart>
        <c:scatterStyle val="smoothMarker"/>
        <c:varyColors val="0"/>
        <c:ser>
          <c:idx val="0"/>
          <c:order val="0"/>
          <c:spPr>
            <a:ln w="3810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'stopping power'!$D$3:$D$203</c:f>
              <c:numCache>
                <c:formatCode>General</c:formatCode>
                <c:ptCount val="201"/>
                <c:pt idx="0">
                  <c:v>50</c:v>
                </c:pt>
                <c:pt idx="1">
                  <c:v>51</c:v>
                </c:pt>
                <c:pt idx="2">
                  <c:v>52</c:v>
                </c:pt>
                <c:pt idx="3">
                  <c:v>53</c:v>
                </c:pt>
                <c:pt idx="4">
                  <c:v>54</c:v>
                </c:pt>
                <c:pt idx="5">
                  <c:v>55</c:v>
                </c:pt>
                <c:pt idx="6">
                  <c:v>56</c:v>
                </c:pt>
                <c:pt idx="7">
                  <c:v>57</c:v>
                </c:pt>
                <c:pt idx="8">
                  <c:v>58</c:v>
                </c:pt>
                <c:pt idx="9">
                  <c:v>59</c:v>
                </c:pt>
                <c:pt idx="10">
                  <c:v>60</c:v>
                </c:pt>
                <c:pt idx="11">
                  <c:v>61</c:v>
                </c:pt>
                <c:pt idx="12">
                  <c:v>62</c:v>
                </c:pt>
                <c:pt idx="13">
                  <c:v>63</c:v>
                </c:pt>
                <c:pt idx="14">
                  <c:v>64</c:v>
                </c:pt>
                <c:pt idx="15">
                  <c:v>65</c:v>
                </c:pt>
                <c:pt idx="16">
                  <c:v>66</c:v>
                </c:pt>
                <c:pt idx="17">
                  <c:v>67</c:v>
                </c:pt>
                <c:pt idx="18">
                  <c:v>68</c:v>
                </c:pt>
                <c:pt idx="19">
                  <c:v>69</c:v>
                </c:pt>
                <c:pt idx="20">
                  <c:v>70</c:v>
                </c:pt>
                <c:pt idx="21">
                  <c:v>71</c:v>
                </c:pt>
                <c:pt idx="22">
                  <c:v>72</c:v>
                </c:pt>
                <c:pt idx="23">
                  <c:v>73</c:v>
                </c:pt>
                <c:pt idx="24">
                  <c:v>74</c:v>
                </c:pt>
                <c:pt idx="25">
                  <c:v>75</c:v>
                </c:pt>
                <c:pt idx="26">
                  <c:v>76</c:v>
                </c:pt>
                <c:pt idx="27">
                  <c:v>77</c:v>
                </c:pt>
                <c:pt idx="28">
                  <c:v>78</c:v>
                </c:pt>
                <c:pt idx="29">
                  <c:v>79</c:v>
                </c:pt>
                <c:pt idx="30">
                  <c:v>80</c:v>
                </c:pt>
                <c:pt idx="31">
                  <c:v>81</c:v>
                </c:pt>
                <c:pt idx="32">
                  <c:v>82</c:v>
                </c:pt>
                <c:pt idx="33">
                  <c:v>83</c:v>
                </c:pt>
                <c:pt idx="34">
                  <c:v>84</c:v>
                </c:pt>
                <c:pt idx="35">
                  <c:v>85</c:v>
                </c:pt>
                <c:pt idx="36">
                  <c:v>86</c:v>
                </c:pt>
                <c:pt idx="37">
                  <c:v>87</c:v>
                </c:pt>
                <c:pt idx="38">
                  <c:v>88</c:v>
                </c:pt>
                <c:pt idx="39">
                  <c:v>89</c:v>
                </c:pt>
                <c:pt idx="40">
                  <c:v>90</c:v>
                </c:pt>
                <c:pt idx="41">
                  <c:v>91</c:v>
                </c:pt>
                <c:pt idx="42">
                  <c:v>92</c:v>
                </c:pt>
                <c:pt idx="43">
                  <c:v>93</c:v>
                </c:pt>
                <c:pt idx="44">
                  <c:v>94</c:v>
                </c:pt>
                <c:pt idx="45">
                  <c:v>95</c:v>
                </c:pt>
                <c:pt idx="46">
                  <c:v>96</c:v>
                </c:pt>
                <c:pt idx="47">
                  <c:v>97</c:v>
                </c:pt>
                <c:pt idx="48">
                  <c:v>98</c:v>
                </c:pt>
                <c:pt idx="49">
                  <c:v>99</c:v>
                </c:pt>
                <c:pt idx="50">
                  <c:v>100</c:v>
                </c:pt>
                <c:pt idx="51">
                  <c:v>101</c:v>
                </c:pt>
                <c:pt idx="52">
                  <c:v>102</c:v>
                </c:pt>
                <c:pt idx="53">
                  <c:v>103</c:v>
                </c:pt>
                <c:pt idx="54">
                  <c:v>104</c:v>
                </c:pt>
                <c:pt idx="55">
                  <c:v>105</c:v>
                </c:pt>
                <c:pt idx="56">
                  <c:v>106</c:v>
                </c:pt>
                <c:pt idx="57">
                  <c:v>107</c:v>
                </c:pt>
                <c:pt idx="58">
                  <c:v>108</c:v>
                </c:pt>
                <c:pt idx="59">
                  <c:v>109</c:v>
                </c:pt>
                <c:pt idx="60">
                  <c:v>110</c:v>
                </c:pt>
                <c:pt idx="61">
                  <c:v>111</c:v>
                </c:pt>
                <c:pt idx="62">
                  <c:v>112</c:v>
                </c:pt>
                <c:pt idx="63">
                  <c:v>113</c:v>
                </c:pt>
                <c:pt idx="64">
                  <c:v>114</c:v>
                </c:pt>
                <c:pt idx="65">
                  <c:v>115</c:v>
                </c:pt>
                <c:pt idx="66">
                  <c:v>116</c:v>
                </c:pt>
                <c:pt idx="67">
                  <c:v>117</c:v>
                </c:pt>
                <c:pt idx="68">
                  <c:v>118</c:v>
                </c:pt>
                <c:pt idx="69">
                  <c:v>119</c:v>
                </c:pt>
                <c:pt idx="70">
                  <c:v>120</c:v>
                </c:pt>
                <c:pt idx="71">
                  <c:v>121</c:v>
                </c:pt>
                <c:pt idx="72">
                  <c:v>122</c:v>
                </c:pt>
                <c:pt idx="73">
                  <c:v>123</c:v>
                </c:pt>
                <c:pt idx="74">
                  <c:v>124</c:v>
                </c:pt>
                <c:pt idx="75">
                  <c:v>125</c:v>
                </c:pt>
                <c:pt idx="76">
                  <c:v>126</c:v>
                </c:pt>
                <c:pt idx="77">
                  <c:v>127</c:v>
                </c:pt>
                <c:pt idx="78">
                  <c:v>128</c:v>
                </c:pt>
                <c:pt idx="79">
                  <c:v>129</c:v>
                </c:pt>
                <c:pt idx="80">
                  <c:v>130</c:v>
                </c:pt>
                <c:pt idx="81">
                  <c:v>131</c:v>
                </c:pt>
                <c:pt idx="82">
                  <c:v>132</c:v>
                </c:pt>
                <c:pt idx="83">
                  <c:v>133</c:v>
                </c:pt>
                <c:pt idx="84">
                  <c:v>134</c:v>
                </c:pt>
                <c:pt idx="85">
                  <c:v>135</c:v>
                </c:pt>
                <c:pt idx="86">
                  <c:v>136</c:v>
                </c:pt>
                <c:pt idx="87">
                  <c:v>137</c:v>
                </c:pt>
                <c:pt idx="88">
                  <c:v>138</c:v>
                </c:pt>
                <c:pt idx="89">
                  <c:v>139</c:v>
                </c:pt>
                <c:pt idx="90">
                  <c:v>140</c:v>
                </c:pt>
                <c:pt idx="91">
                  <c:v>141</c:v>
                </c:pt>
                <c:pt idx="92">
                  <c:v>142</c:v>
                </c:pt>
                <c:pt idx="93">
                  <c:v>143</c:v>
                </c:pt>
                <c:pt idx="94">
                  <c:v>144</c:v>
                </c:pt>
                <c:pt idx="95">
                  <c:v>145</c:v>
                </c:pt>
                <c:pt idx="96">
                  <c:v>146</c:v>
                </c:pt>
                <c:pt idx="97">
                  <c:v>147</c:v>
                </c:pt>
                <c:pt idx="98">
                  <c:v>148</c:v>
                </c:pt>
                <c:pt idx="99">
                  <c:v>149</c:v>
                </c:pt>
                <c:pt idx="100">
                  <c:v>150</c:v>
                </c:pt>
                <c:pt idx="101">
                  <c:v>151</c:v>
                </c:pt>
                <c:pt idx="102">
                  <c:v>152</c:v>
                </c:pt>
                <c:pt idx="103">
                  <c:v>153</c:v>
                </c:pt>
                <c:pt idx="104">
                  <c:v>154</c:v>
                </c:pt>
                <c:pt idx="105">
                  <c:v>155</c:v>
                </c:pt>
                <c:pt idx="106">
                  <c:v>156</c:v>
                </c:pt>
                <c:pt idx="107">
                  <c:v>157</c:v>
                </c:pt>
                <c:pt idx="108">
                  <c:v>158</c:v>
                </c:pt>
                <c:pt idx="109">
                  <c:v>159</c:v>
                </c:pt>
                <c:pt idx="110">
                  <c:v>160</c:v>
                </c:pt>
                <c:pt idx="111">
                  <c:v>161</c:v>
                </c:pt>
                <c:pt idx="112">
                  <c:v>162</c:v>
                </c:pt>
                <c:pt idx="113">
                  <c:v>163</c:v>
                </c:pt>
                <c:pt idx="114">
                  <c:v>164</c:v>
                </c:pt>
                <c:pt idx="115">
                  <c:v>165</c:v>
                </c:pt>
                <c:pt idx="116">
                  <c:v>166</c:v>
                </c:pt>
                <c:pt idx="117">
                  <c:v>167</c:v>
                </c:pt>
                <c:pt idx="118">
                  <c:v>168</c:v>
                </c:pt>
                <c:pt idx="119">
                  <c:v>169</c:v>
                </c:pt>
                <c:pt idx="120">
                  <c:v>170</c:v>
                </c:pt>
                <c:pt idx="121">
                  <c:v>171</c:v>
                </c:pt>
                <c:pt idx="122">
                  <c:v>172</c:v>
                </c:pt>
                <c:pt idx="123">
                  <c:v>173</c:v>
                </c:pt>
                <c:pt idx="124">
                  <c:v>174</c:v>
                </c:pt>
                <c:pt idx="125">
                  <c:v>175</c:v>
                </c:pt>
                <c:pt idx="126">
                  <c:v>176</c:v>
                </c:pt>
                <c:pt idx="127">
                  <c:v>177</c:v>
                </c:pt>
                <c:pt idx="128">
                  <c:v>178</c:v>
                </c:pt>
                <c:pt idx="129">
                  <c:v>179</c:v>
                </c:pt>
                <c:pt idx="130">
                  <c:v>180</c:v>
                </c:pt>
                <c:pt idx="131">
                  <c:v>181</c:v>
                </c:pt>
                <c:pt idx="132">
                  <c:v>182</c:v>
                </c:pt>
                <c:pt idx="133">
                  <c:v>183</c:v>
                </c:pt>
                <c:pt idx="134">
                  <c:v>184</c:v>
                </c:pt>
                <c:pt idx="135">
                  <c:v>185</c:v>
                </c:pt>
                <c:pt idx="136">
                  <c:v>186</c:v>
                </c:pt>
                <c:pt idx="137">
                  <c:v>187</c:v>
                </c:pt>
                <c:pt idx="138">
                  <c:v>188</c:v>
                </c:pt>
                <c:pt idx="139">
                  <c:v>189</c:v>
                </c:pt>
                <c:pt idx="140">
                  <c:v>190</c:v>
                </c:pt>
                <c:pt idx="141">
                  <c:v>191</c:v>
                </c:pt>
                <c:pt idx="142">
                  <c:v>192</c:v>
                </c:pt>
                <c:pt idx="143">
                  <c:v>193</c:v>
                </c:pt>
                <c:pt idx="144">
                  <c:v>194</c:v>
                </c:pt>
                <c:pt idx="145">
                  <c:v>195</c:v>
                </c:pt>
                <c:pt idx="146">
                  <c:v>196</c:v>
                </c:pt>
                <c:pt idx="147">
                  <c:v>197</c:v>
                </c:pt>
                <c:pt idx="148">
                  <c:v>198</c:v>
                </c:pt>
                <c:pt idx="149">
                  <c:v>199</c:v>
                </c:pt>
                <c:pt idx="150">
                  <c:v>200</c:v>
                </c:pt>
                <c:pt idx="151">
                  <c:v>201</c:v>
                </c:pt>
                <c:pt idx="152">
                  <c:v>202</c:v>
                </c:pt>
                <c:pt idx="153">
                  <c:v>203</c:v>
                </c:pt>
                <c:pt idx="154">
                  <c:v>204</c:v>
                </c:pt>
                <c:pt idx="155">
                  <c:v>205</c:v>
                </c:pt>
                <c:pt idx="156">
                  <c:v>206</c:v>
                </c:pt>
                <c:pt idx="157">
                  <c:v>207</c:v>
                </c:pt>
                <c:pt idx="158">
                  <c:v>208</c:v>
                </c:pt>
                <c:pt idx="159">
                  <c:v>209</c:v>
                </c:pt>
                <c:pt idx="160">
                  <c:v>210</c:v>
                </c:pt>
                <c:pt idx="161">
                  <c:v>211</c:v>
                </c:pt>
                <c:pt idx="162">
                  <c:v>212</c:v>
                </c:pt>
                <c:pt idx="163">
                  <c:v>213</c:v>
                </c:pt>
                <c:pt idx="164">
                  <c:v>214</c:v>
                </c:pt>
                <c:pt idx="165">
                  <c:v>215</c:v>
                </c:pt>
                <c:pt idx="166">
                  <c:v>216</c:v>
                </c:pt>
                <c:pt idx="167">
                  <c:v>217</c:v>
                </c:pt>
                <c:pt idx="168">
                  <c:v>218</c:v>
                </c:pt>
                <c:pt idx="169">
                  <c:v>219</c:v>
                </c:pt>
                <c:pt idx="170">
                  <c:v>220</c:v>
                </c:pt>
                <c:pt idx="171">
                  <c:v>221</c:v>
                </c:pt>
                <c:pt idx="172">
                  <c:v>222</c:v>
                </c:pt>
                <c:pt idx="173">
                  <c:v>223</c:v>
                </c:pt>
                <c:pt idx="174">
                  <c:v>224</c:v>
                </c:pt>
                <c:pt idx="175">
                  <c:v>225</c:v>
                </c:pt>
                <c:pt idx="176">
                  <c:v>226</c:v>
                </c:pt>
                <c:pt idx="177">
                  <c:v>227</c:v>
                </c:pt>
                <c:pt idx="178">
                  <c:v>228</c:v>
                </c:pt>
                <c:pt idx="179">
                  <c:v>229</c:v>
                </c:pt>
                <c:pt idx="180">
                  <c:v>230</c:v>
                </c:pt>
                <c:pt idx="181">
                  <c:v>231</c:v>
                </c:pt>
                <c:pt idx="182">
                  <c:v>232</c:v>
                </c:pt>
                <c:pt idx="183">
                  <c:v>233</c:v>
                </c:pt>
                <c:pt idx="184">
                  <c:v>234</c:v>
                </c:pt>
                <c:pt idx="185">
                  <c:v>235</c:v>
                </c:pt>
                <c:pt idx="186">
                  <c:v>236</c:v>
                </c:pt>
                <c:pt idx="187">
                  <c:v>237</c:v>
                </c:pt>
                <c:pt idx="188">
                  <c:v>238</c:v>
                </c:pt>
                <c:pt idx="189">
                  <c:v>239</c:v>
                </c:pt>
                <c:pt idx="190">
                  <c:v>240</c:v>
                </c:pt>
                <c:pt idx="191">
                  <c:v>241</c:v>
                </c:pt>
                <c:pt idx="192">
                  <c:v>242</c:v>
                </c:pt>
                <c:pt idx="193">
                  <c:v>243</c:v>
                </c:pt>
                <c:pt idx="194">
                  <c:v>244</c:v>
                </c:pt>
                <c:pt idx="195">
                  <c:v>245</c:v>
                </c:pt>
                <c:pt idx="196">
                  <c:v>246</c:v>
                </c:pt>
                <c:pt idx="197">
                  <c:v>247</c:v>
                </c:pt>
                <c:pt idx="198">
                  <c:v>248</c:v>
                </c:pt>
                <c:pt idx="199">
                  <c:v>249</c:v>
                </c:pt>
                <c:pt idx="200">
                  <c:v>250</c:v>
                </c:pt>
              </c:numCache>
            </c:numRef>
          </c:xVal>
          <c:yVal>
            <c:numRef>
              <c:f>'stopping power'!$I$3:$I$203</c:f>
              <c:numCache>
                <c:formatCode>0.00</c:formatCode>
                <c:ptCount val="201"/>
                <c:pt idx="0">
                  <c:v>29.647241379310341</c:v>
                </c:pt>
                <c:pt idx="1">
                  <c:v>29.191954022988504</c:v>
                </c:pt>
                <c:pt idx="2">
                  <c:v>28.736666666666668</c:v>
                </c:pt>
                <c:pt idx="3">
                  <c:v>28.308160919540228</c:v>
                </c:pt>
                <c:pt idx="4">
                  <c:v>27.879655172413788</c:v>
                </c:pt>
                <c:pt idx="5">
                  <c:v>27.504712643678161</c:v>
                </c:pt>
                <c:pt idx="6">
                  <c:v>27.10298850574712</c:v>
                </c:pt>
                <c:pt idx="7">
                  <c:v>26.730724137931038</c:v>
                </c:pt>
                <c:pt idx="8">
                  <c:v>26.366494252873562</c:v>
                </c:pt>
                <c:pt idx="9">
                  <c:v>26.015655172413794</c:v>
                </c:pt>
                <c:pt idx="10">
                  <c:v>25.675528735632188</c:v>
                </c:pt>
                <c:pt idx="11">
                  <c:v>25.346114942528732</c:v>
                </c:pt>
                <c:pt idx="12">
                  <c:v>25.024735632183909</c:v>
                </c:pt>
                <c:pt idx="13">
                  <c:v>24.714068965517239</c:v>
                </c:pt>
                <c:pt idx="14">
                  <c:v>24.414114942528737</c:v>
                </c:pt>
                <c:pt idx="15">
                  <c:v>24.11951724137931</c:v>
                </c:pt>
                <c:pt idx="16">
                  <c:v>23.835632183908046</c:v>
                </c:pt>
                <c:pt idx="17">
                  <c:v>23.559781609195404</c:v>
                </c:pt>
                <c:pt idx="18">
                  <c:v>23.289287356321832</c:v>
                </c:pt>
                <c:pt idx="19">
                  <c:v>23.029505747126436</c:v>
                </c:pt>
                <c:pt idx="20">
                  <c:v>22.772402298850572</c:v>
                </c:pt>
                <c:pt idx="21">
                  <c:v>22.52601149425287</c:v>
                </c:pt>
                <c:pt idx="22">
                  <c:v>22.282298850574715</c:v>
                </c:pt>
                <c:pt idx="23">
                  <c:v>22.046620689655175</c:v>
                </c:pt>
                <c:pt idx="24">
                  <c:v>21.818977011494248</c:v>
                </c:pt>
                <c:pt idx="25">
                  <c:v>21.594011494252875</c:v>
                </c:pt>
                <c:pt idx="26">
                  <c:v>21.377080459770117</c:v>
                </c:pt>
                <c:pt idx="27">
                  <c:v>21.162827586206895</c:v>
                </c:pt>
                <c:pt idx="28">
                  <c:v>20.953931034482757</c:v>
                </c:pt>
                <c:pt idx="29">
                  <c:v>20.750390804597703</c:v>
                </c:pt>
                <c:pt idx="30">
                  <c:v>20.552206896551724</c:v>
                </c:pt>
                <c:pt idx="31">
                  <c:v>20.359379310344824</c:v>
                </c:pt>
                <c:pt idx="32">
                  <c:v>20.169229885057469</c:v>
                </c:pt>
                <c:pt idx="33">
                  <c:v>19.984436781609194</c:v>
                </c:pt>
                <c:pt idx="34">
                  <c:v>19.805</c:v>
                </c:pt>
                <c:pt idx="35">
                  <c:v>19.628241379310346</c:v>
                </c:pt>
                <c:pt idx="36">
                  <c:v>19.454160919540225</c:v>
                </c:pt>
                <c:pt idx="37">
                  <c:v>19.285436781609192</c:v>
                </c:pt>
                <c:pt idx="38">
                  <c:v>19.1193908045977</c:v>
                </c:pt>
                <c:pt idx="39">
                  <c:v>18.956022988505751</c:v>
                </c:pt>
                <c:pt idx="40">
                  <c:v>18.798011494252876</c:v>
                </c:pt>
                <c:pt idx="41">
                  <c:v>18.642678160919537</c:v>
                </c:pt>
                <c:pt idx="42">
                  <c:v>18.490022988505746</c:v>
                </c:pt>
                <c:pt idx="43">
                  <c:v>18.340045977011496</c:v>
                </c:pt>
                <c:pt idx="44">
                  <c:v>18.195425287356322</c:v>
                </c:pt>
                <c:pt idx="45">
                  <c:v>18.050804597701148</c:v>
                </c:pt>
                <c:pt idx="46">
                  <c:v>17.911540229885055</c:v>
                </c:pt>
                <c:pt idx="47">
                  <c:v>17.772275862068962</c:v>
                </c:pt>
                <c:pt idx="48">
                  <c:v>17.638367816091954</c:v>
                </c:pt>
                <c:pt idx="49">
                  <c:v>17.504459770114938</c:v>
                </c:pt>
                <c:pt idx="50">
                  <c:v>17.373229885057469</c:v>
                </c:pt>
                <c:pt idx="51">
                  <c:v>17.247356321839082</c:v>
                </c:pt>
                <c:pt idx="52">
                  <c:v>17.12148275862069</c:v>
                </c:pt>
                <c:pt idx="53">
                  <c:v>16.998287356321839</c:v>
                </c:pt>
                <c:pt idx="54">
                  <c:v>16.877770114942525</c:v>
                </c:pt>
                <c:pt idx="55">
                  <c:v>16.757252873563221</c:v>
                </c:pt>
                <c:pt idx="56">
                  <c:v>16.642091954022991</c:v>
                </c:pt>
                <c:pt idx="57">
                  <c:v>16.526931034482761</c:v>
                </c:pt>
                <c:pt idx="58">
                  <c:v>16.414448275862071</c:v>
                </c:pt>
                <c:pt idx="59">
                  <c:v>16.304643678160922</c:v>
                </c:pt>
                <c:pt idx="60">
                  <c:v>16.194839080459772</c:v>
                </c:pt>
                <c:pt idx="61">
                  <c:v>16.087712643678159</c:v>
                </c:pt>
                <c:pt idx="62">
                  <c:v>15.983264367816091</c:v>
                </c:pt>
                <c:pt idx="63">
                  <c:v>15.881494252873562</c:v>
                </c:pt>
                <c:pt idx="64">
                  <c:v>15.779724137931032</c:v>
                </c:pt>
                <c:pt idx="65">
                  <c:v>15.677954022988507</c:v>
                </c:pt>
                <c:pt idx="66">
                  <c:v>15.581540229885057</c:v>
                </c:pt>
                <c:pt idx="67">
                  <c:v>15.485126436781609</c:v>
                </c:pt>
                <c:pt idx="68">
                  <c:v>15.388712643678163</c:v>
                </c:pt>
                <c:pt idx="69">
                  <c:v>15.29497701149425</c:v>
                </c:pt>
                <c:pt idx="70">
                  <c:v>15.203919540229883</c:v>
                </c:pt>
                <c:pt idx="71">
                  <c:v>15.112862068965516</c:v>
                </c:pt>
                <c:pt idx="72">
                  <c:v>15.02180459770115</c:v>
                </c:pt>
                <c:pt idx="73">
                  <c:v>14.936103448275864</c:v>
                </c:pt>
                <c:pt idx="74">
                  <c:v>14.847724137931033</c:v>
                </c:pt>
                <c:pt idx="75">
                  <c:v>14.762022988505745</c:v>
                </c:pt>
                <c:pt idx="76">
                  <c:v>14.679000000000002</c:v>
                </c:pt>
                <c:pt idx="77">
                  <c:v>14.595977011494252</c:v>
                </c:pt>
                <c:pt idx="78">
                  <c:v>14.515632183908046</c:v>
                </c:pt>
                <c:pt idx="79">
                  <c:v>14.435287356321838</c:v>
                </c:pt>
                <c:pt idx="80">
                  <c:v>14.354942528735632</c:v>
                </c:pt>
                <c:pt idx="81">
                  <c:v>14.27727586206897</c:v>
                </c:pt>
                <c:pt idx="82">
                  <c:v>14.199609195402296</c:v>
                </c:pt>
                <c:pt idx="83">
                  <c:v>14.124620689655172</c:v>
                </c:pt>
                <c:pt idx="84">
                  <c:v>14.049632183908047</c:v>
                </c:pt>
                <c:pt idx="85">
                  <c:v>13.97732183908046</c:v>
                </c:pt>
                <c:pt idx="86">
                  <c:v>13.905011494252875</c:v>
                </c:pt>
                <c:pt idx="87">
                  <c:v>13.832701149425287</c:v>
                </c:pt>
                <c:pt idx="88">
                  <c:v>13.763068965517242</c:v>
                </c:pt>
                <c:pt idx="89">
                  <c:v>13.693436781609195</c:v>
                </c:pt>
                <c:pt idx="90">
                  <c:v>13.623804597701147</c:v>
                </c:pt>
                <c:pt idx="91">
                  <c:v>13.556850574712644</c:v>
                </c:pt>
                <c:pt idx="92">
                  <c:v>13.489896551724136</c:v>
                </c:pt>
                <c:pt idx="93">
                  <c:v>13.422942528735632</c:v>
                </c:pt>
                <c:pt idx="94">
                  <c:v>13.358666666666666</c:v>
                </c:pt>
                <c:pt idx="95">
                  <c:v>13.2943908045977</c:v>
                </c:pt>
                <c:pt idx="96">
                  <c:v>13.230114942528738</c:v>
                </c:pt>
                <c:pt idx="97">
                  <c:v>13.168517241379307</c:v>
                </c:pt>
                <c:pt idx="98">
                  <c:v>13.106919540229887</c:v>
                </c:pt>
                <c:pt idx="99">
                  <c:v>13.045321839080462</c:v>
                </c:pt>
                <c:pt idx="100">
                  <c:v>12.983724137931032</c:v>
                </c:pt>
                <c:pt idx="101">
                  <c:v>12.924804597701144</c:v>
                </c:pt>
                <c:pt idx="102">
                  <c:v>12.865885057471264</c:v>
                </c:pt>
                <c:pt idx="103">
                  <c:v>12.809643678160921</c:v>
                </c:pt>
                <c:pt idx="104">
                  <c:v>12.750724137931034</c:v>
                </c:pt>
                <c:pt idx="105">
                  <c:v>12.694482758620691</c:v>
                </c:pt>
                <c:pt idx="106">
                  <c:v>12.638241379310346</c:v>
                </c:pt>
                <c:pt idx="107">
                  <c:v>12.584678160919538</c:v>
                </c:pt>
                <c:pt idx="108">
                  <c:v>12.528436781609194</c:v>
                </c:pt>
                <c:pt idx="109">
                  <c:v>12.474873563218393</c:v>
                </c:pt>
                <c:pt idx="110">
                  <c:v>12.421310344827583</c:v>
                </c:pt>
                <c:pt idx="111">
                  <c:v>12.370425287356325</c:v>
                </c:pt>
                <c:pt idx="112">
                  <c:v>12.316862068965516</c:v>
                </c:pt>
                <c:pt idx="113">
                  <c:v>12.265977011494254</c:v>
                </c:pt>
                <c:pt idx="114">
                  <c:v>12.215091954022986</c:v>
                </c:pt>
                <c:pt idx="115">
                  <c:v>12.166885057471266</c:v>
                </c:pt>
                <c:pt idx="116">
                  <c:v>12.116</c:v>
                </c:pt>
                <c:pt idx="117">
                  <c:v>12.067793103448277</c:v>
                </c:pt>
                <c:pt idx="118">
                  <c:v>12.019586206896552</c:v>
                </c:pt>
                <c:pt idx="119">
                  <c:v>11.971379310344826</c:v>
                </c:pt>
                <c:pt idx="120">
                  <c:v>11.923172413793102</c:v>
                </c:pt>
                <c:pt idx="121">
                  <c:v>11.87764367816092</c:v>
                </c:pt>
                <c:pt idx="122">
                  <c:v>11.829436781609195</c:v>
                </c:pt>
                <c:pt idx="123">
                  <c:v>11.783908045977011</c:v>
                </c:pt>
                <c:pt idx="124">
                  <c:v>11.738379310344829</c:v>
                </c:pt>
                <c:pt idx="125">
                  <c:v>11.695528735632182</c:v>
                </c:pt>
                <c:pt idx="126">
                  <c:v>11.649999999999997</c:v>
                </c:pt>
                <c:pt idx="127">
                  <c:v>11.607149425287353</c:v>
                </c:pt>
                <c:pt idx="128">
                  <c:v>11.56429885057471</c:v>
                </c:pt>
                <c:pt idx="129">
                  <c:v>11.521448275862067</c:v>
                </c:pt>
                <c:pt idx="130">
                  <c:v>11.478597701149424</c:v>
                </c:pt>
                <c:pt idx="131">
                  <c:v>11.43574712643678</c:v>
                </c:pt>
                <c:pt idx="132">
                  <c:v>11.395574712643679</c:v>
                </c:pt>
                <c:pt idx="133">
                  <c:v>11.352724137931032</c:v>
                </c:pt>
                <c:pt idx="134">
                  <c:v>11.312551724137933</c:v>
                </c:pt>
                <c:pt idx="135">
                  <c:v>11.272379310344826</c:v>
                </c:pt>
                <c:pt idx="136">
                  <c:v>11.232206896551723</c:v>
                </c:pt>
                <c:pt idx="137">
                  <c:v>11.194712643678159</c:v>
                </c:pt>
                <c:pt idx="138">
                  <c:v>11.154540229885056</c:v>
                </c:pt>
                <c:pt idx="139">
                  <c:v>11.11704597701149</c:v>
                </c:pt>
                <c:pt idx="140">
                  <c:v>11.076873563218392</c:v>
                </c:pt>
                <c:pt idx="141">
                  <c:v>11.039379310344826</c:v>
                </c:pt>
                <c:pt idx="142">
                  <c:v>11.001885057471263</c:v>
                </c:pt>
                <c:pt idx="143">
                  <c:v>10.967068965517241</c:v>
                </c:pt>
                <c:pt idx="144">
                  <c:v>10.929574712643678</c:v>
                </c:pt>
                <c:pt idx="145">
                  <c:v>10.892080459770115</c:v>
                </c:pt>
                <c:pt idx="146">
                  <c:v>10.857264367816091</c:v>
                </c:pt>
                <c:pt idx="147">
                  <c:v>10.822448275862071</c:v>
                </c:pt>
                <c:pt idx="148">
                  <c:v>10.784954022988504</c:v>
                </c:pt>
                <c:pt idx="149">
                  <c:v>10.750137931034482</c:v>
                </c:pt>
                <c:pt idx="150">
                  <c:v>10.715321839080458</c:v>
                </c:pt>
                <c:pt idx="151">
                  <c:v>10.683183908045976</c:v>
                </c:pt>
                <c:pt idx="152">
                  <c:v>10.648367816091953</c:v>
                </c:pt>
                <c:pt idx="153">
                  <c:v>10.613551724137931</c:v>
                </c:pt>
                <c:pt idx="154">
                  <c:v>10.581413793103447</c:v>
                </c:pt>
                <c:pt idx="155">
                  <c:v>10.549275862068964</c:v>
                </c:pt>
                <c:pt idx="156">
                  <c:v>10.517137931034483</c:v>
                </c:pt>
                <c:pt idx="157">
                  <c:v>10.482321839080459</c:v>
                </c:pt>
                <c:pt idx="158">
                  <c:v>10.450183908045977</c:v>
                </c:pt>
                <c:pt idx="159">
                  <c:v>10.420724137931032</c:v>
                </c:pt>
                <c:pt idx="160">
                  <c:v>10.388586206896552</c:v>
                </c:pt>
                <c:pt idx="161">
                  <c:v>10.356448275862068</c:v>
                </c:pt>
                <c:pt idx="162">
                  <c:v>10.326988505747128</c:v>
                </c:pt>
                <c:pt idx="163">
                  <c:v>10.294850574712644</c:v>
                </c:pt>
                <c:pt idx="164">
                  <c:v>10.265390804597702</c:v>
                </c:pt>
                <c:pt idx="165">
                  <c:v>10.235931034482759</c:v>
                </c:pt>
                <c:pt idx="166">
                  <c:v>10.206471264367815</c:v>
                </c:pt>
                <c:pt idx="167">
                  <c:v>10.177011494252874</c:v>
                </c:pt>
                <c:pt idx="168">
                  <c:v>10.14755172413793</c:v>
                </c:pt>
                <c:pt idx="169">
                  <c:v>10.118091954022988</c:v>
                </c:pt>
                <c:pt idx="170">
                  <c:v>10.088632183908045</c:v>
                </c:pt>
                <c:pt idx="171">
                  <c:v>10.061850574712643</c:v>
                </c:pt>
                <c:pt idx="172">
                  <c:v>10.0323908045977</c:v>
                </c:pt>
                <c:pt idx="173">
                  <c:v>10.005609195402302</c:v>
                </c:pt>
                <c:pt idx="174">
                  <c:v>9.976149425287355</c:v>
                </c:pt>
                <c:pt idx="175">
                  <c:v>9.9493678160919536</c:v>
                </c:pt>
                <c:pt idx="176">
                  <c:v>9.922586206896554</c:v>
                </c:pt>
                <c:pt idx="177">
                  <c:v>9.8958045977011455</c:v>
                </c:pt>
                <c:pt idx="178">
                  <c:v>9.8690229885057494</c:v>
                </c:pt>
                <c:pt idx="179">
                  <c:v>9.8422413793103427</c:v>
                </c:pt>
                <c:pt idx="180">
                  <c:v>9.8154597701149413</c:v>
                </c:pt>
                <c:pt idx="181">
                  <c:v>9.7886781609195381</c:v>
                </c:pt>
                <c:pt idx="182">
                  <c:v>9.764574712643677</c:v>
                </c:pt>
                <c:pt idx="183">
                  <c:v>9.7377931034482774</c:v>
                </c:pt>
                <c:pt idx="184">
                  <c:v>9.7110114942528707</c:v>
                </c:pt>
                <c:pt idx="185">
                  <c:v>9.6869080459770096</c:v>
                </c:pt>
                <c:pt idx="186">
                  <c:v>9.6628045977011503</c:v>
                </c:pt>
                <c:pt idx="187">
                  <c:v>9.6360229885057453</c:v>
                </c:pt>
                <c:pt idx="188">
                  <c:v>9.6119195402298843</c:v>
                </c:pt>
                <c:pt idx="189">
                  <c:v>9.5878160919540232</c:v>
                </c:pt>
                <c:pt idx="190">
                  <c:v>9.5637126436781603</c:v>
                </c:pt>
                <c:pt idx="191">
                  <c:v>9.5396091954022975</c:v>
                </c:pt>
                <c:pt idx="192">
                  <c:v>9.5155057471264364</c:v>
                </c:pt>
                <c:pt idx="193">
                  <c:v>9.4914022988505753</c:v>
                </c:pt>
                <c:pt idx="194">
                  <c:v>9.4699770114942545</c:v>
                </c:pt>
                <c:pt idx="195">
                  <c:v>9.4458735632183899</c:v>
                </c:pt>
                <c:pt idx="196">
                  <c:v>9.421770114942527</c:v>
                </c:pt>
                <c:pt idx="197">
                  <c:v>9.4003448275862063</c:v>
                </c:pt>
                <c:pt idx="198">
                  <c:v>9.3762413793103434</c:v>
                </c:pt>
                <c:pt idx="199">
                  <c:v>9.3548160919540226</c:v>
                </c:pt>
                <c:pt idx="200">
                  <c:v>9.3307126436781598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689152"/>
        <c:axId val="149028960"/>
      </c:scatterChart>
      <c:valAx>
        <c:axId val="138689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s-ES" sz="1800"/>
                  <a:t>E</a:t>
                </a:r>
                <a:r>
                  <a:rPr lang="es-ES" sz="1800" baseline="-25000"/>
                  <a:t>beam</a:t>
                </a:r>
                <a:r>
                  <a:rPr lang="es-ES" sz="1800" baseline="0"/>
                  <a:t> (MeV)</a:t>
                </a:r>
                <a:endParaRPr lang="es-ES" sz="18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/>
            </a:pPr>
            <a:endParaRPr lang="it-IT"/>
          </a:p>
        </c:txPr>
        <c:crossAx val="149028960"/>
        <c:crosses val="autoZero"/>
        <c:crossBetween val="midCat"/>
      </c:valAx>
      <c:valAx>
        <c:axId val="149028960"/>
        <c:scaling>
          <c:orientation val="minMax"/>
        </c:scaling>
        <c:delete val="0"/>
        <c:axPos val="l"/>
        <c:title>
          <c:tx>
            <c:rich>
              <a:bodyPr rot="-5400000" vert="horz" anchor="ctr" anchorCtr="0"/>
              <a:lstStyle/>
              <a:p>
                <a:pPr>
                  <a:defRPr sz="1800"/>
                </a:pPr>
                <a:r>
                  <a:rPr lang="en-US" sz="1800" dirty="0" err="1" smtClean="0"/>
                  <a:t>I</a:t>
                </a:r>
                <a:r>
                  <a:rPr lang="en-US" sz="1800" baseline="-25000" dirty="0" err="1" smtClean="0"/>
                  <a:t>chamber</a:t>
                </a:r>
                <a:r>
                  <a:rPr lang="en-US" sz="1800" dirty="0" smtClean="0"/>
                  <a:t> </a:t>
                </a:r>
                <a:r>
                  <a:rPr lang="en-US" sz="1800" dirty="0"/>
                  <a:t>(</a:t>
                </a:r>
                <a:r>
                  <a:rPr lang="el-GR" sz="1800" dirty="0"/>
                  <a:t>μ</a:t>
                </a:r>
                <a:r>
                  <a:rPr lang="es-ES" sz="1800" dirty="0"/>
                  <a:t>A)</a:t>
                </a:r>
                <a:endParaRPr lang="el-GR" sz="1800" dirty="0"/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/>
            </a:pPr>
            <a:endParaRPr lang="it-IT"/>
          </a:p>
        </c:txPr>
        <c:crossAx val="138689152"/>
        <c:crosses val="autoZero"/>
        <c:crossBetween val="midCat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2910787690256637E-2"/>
          <c:y val="0.1560484825357569"/>
          <c:w val="0.91849663762849876"/>
          <c:h val="0.69250397298850841"/>
        </c:manualLayout>
      </c:layout>
      <c:scatterChart>
        <c:scatterStyle val="lineMarker"/>
        <c:varyColors val="0"/>
        <c:ser>
          <c:idx val="0"/>
          <c:order val="0"/>
          <c:tx>
            <c:v>Linearity</c:v>
          </c:tx>
          <c:spPr>
            <a:ln w="28575">
              <a:noFill/>
            </a:ln>
          </c:spPr>
          <c:xVal>
            <c:numRef>
              <c:f>'100MHz clk'!$H$7:$H$35</c:f>
              <c:numCache>
                <c:formatCode>General</c:formatCode>
                <c:ptCount val="29"/>
                <c:pt idx="0">
                  <c:v>7.1316999999999995</c:v>
                </c:pt>
                <c:pt idx="1">
                  <c:v>6.6619999999999999</c:v>
                </c:pt>
                <c:pt idx="2">
                  <c:v>6.1476000000000006</c:v>
                </c:pt>
                <c:pt idx="3">
                  <c:v>5.6849999999999996</c:v>
                </c:pt>
                <c:pt idx="4">
                  <c:v>5.1612</c:v>
                </c:pt>
                <c:pt idx="5">
                  <c:v>4.6890000000000001</c:v>
                </c:pt>
                <c:pt idx="6">
                  <c:v>4.1627000000000001</c:v>
                </c:pt>
                <c:pt idx="7">
                  <c:v>3.6949999999999998</c:v>
                </c:pt>
                <c:pt idx="8">
                  <c:v>3.1656</c:v>
                </c:pt>
                <c:pt idx="9">
                  <c:v>2.7</c:v>
                </c:pt>
                <c:pt idx="10">
                  <c:v>2.1673</c:v>
                </c:pt>
                <c:pt idx="11">
                  <c:v>1.7050000000000001</c:v>
                </c:pt>
                <c:pt idx="12">
                  <c:v>1.1689000000000001</c:v>
                </c:pt>
                <c:pt idx="13">
                  <c:v>0.57299999999999995</c:v>
                </c:pt>
                <c:pt idx="14">
                  <c:v>0</c:v>
                </c:pt>
                <c:pt idx="15">
                  <c:v>-0.56999999999999995</c:v>
                </c:pt>
                <c:pt idx="16">
                  <c:v>-1.1345999999999998</c:v>
                </c:pt>
                <c:pt idx="17">
                  <c:v>-1.7170000000000001</c:v>
                </c:pt>
                <c:pt idx="18">
                  <c:v>-2.1335000000000002</c:v>
                </c:pt>
                <c:pt idx="19">
                  <c:v>-2.714</c:v>
                </c:pt>
                <c:pt idx="20">
                  <c:v>-3.1318999999999999</c:v>
                </c:pt>
                <c:pt idx="21">
                  <c:v>-3.7109999999999999</c:v>
                </c:pt>
                <c:pt idx="22">
                  <c:v>-4.1301999999999994</c:v>
                </c:pt>
                <c:pt idx="23">
                  <c:v>-4.7089999999999996</c:v>
                </c:pt>
                <c:pt idx="24">
                  <c:v>-5.1298999999999992</c:v>
                </c:pt>
                <c:pt idx="25">
                  <c:v>-5.7069999999999999</c:v>
                </c:pt>
                <c:pt idx="26">
                  <c:v>-6.1171000000000006</c:v>
                </c:pt>
                <c:pt idx="27">
                  <c:v>-6.6849999999999996</c:v>
                </c:pt>
                <c:pt idx="28">
                  <c:v>-7.1014999999999997</c:v>
                </c:pt>
              </c:numCache>
            </c:numRef>
          </c:xVal>
          <c:yVal>
            <c:numRef>
              <c:f>'100MHz clk'!$Q$7:$Q$35</c:f>
              <c:numCache>
                <c:formatCode>General</c:formatCode>
                <c:ptCount val="29"/>
                <c:pt idx="0">
                  <c:v>25003045.600000001</c:v>
                </c:pt>
                <c:pt idx="1">
                  <c:v>24999892.599999998</c:v>
                </c:pt>
                <c:pt idx="2">
                  <c:v>25002255.300000001</c:v>
                </c:pt>
                <c:pt idx="3">
                  <c:v>25002860.199999999</c:v>
                </c:pt>
                <c:pt idx="4">
                  <c:v>24036687.300000001</c:v>
                </c:pt>
                <c:pt idx="5">
                  <c:v>21860135.800000001</c:v>
                </c:pt>
                <c:pt idx="6">
                  <c:v>19446152.5</c:v>
                </c:pt>
                <c:pt idx="7">
                  <c:v>17255081.199999999</c:v>
                </c:pt>
                <c:pt idx="8">
                  <c:v>14798745.9</c:v>
                </c:pt>
                <c:pt idx="9">
                  <c:v>12614885.399999999</c:v>
                </c:pt>
                <c:pt idx="10">
                  <c:v>10138385.299999999</c:v>
                </c:pt>
                <c:pt idx="11">
                  <c:v>7962840.9000000004</c:v>
                </c:pt>
                <c:pt idx="12">
                  <c:v>5471028.9000000004</c:v>
                </c:pt>
                <c:pt idx="13">
                  <c:v>2660709.6</c:v>
                </c:pt>
                <c:pt idx="14">
                  <c:v>0</c:v>
                </c:pt>
                <c:pt idx="15">
                  <c:v>-2697960.9999999995</c:v>
                </c:pt>
                <c:pt idx="16">
                  <c:v>-5306423.3999999994</c:v>
                </c:pt>
                <c:pt idx="17">
                  <c:v>-8038515</c:v>
                </c:pt>
                <c:pt idx="18">
                  <c:v>-9957188.7000000011</c:v>
                </c:pt>
                <c:pt idx="19">
                  <c:v>-12669301.1</c:v>
                </c:pt>
                <c:pt idx="20">
                  <c:v>-14589031.699999999</c:v>
                </c:pt>
                <c:pt idx="21">
                  <c:v>-17291632.300000001</c:v>
                </c:pt>
                <c:pt idx="22">
                  <c:v>-19223738.5</c:v>
                </c:pt>
                <c:pt idx="23">
                  <c:v>-21915430.799999997</c:v>
                </c:pt>
                <c:pt idx="24">
                  <c:v>-23854828.699999999</c:v>
                </c:pt>
                <c:pt idx="25">
                  <c:v>-25002990.5</c:v>
                </c:pt>
                <c:pt idx="26">
                  <c:v>-25002785</c:v>
                </c:pt>
                <c:pt idx="27">
                  <c:v>-24999957.299999997</c:v>
                </c:pt>
                <c:pt idx="28">
                  <c:v>-24999956.5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677280"/>
        <c:axId val="148797360"/>
      </c:scatterChart>
      <c:valAx>
        <c:axId val="1486772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i[uA]</a:t>
                </a:r>
              </a:p>
            </c:rich>
          </c:tx>
          <c:layout>
            <c:manualLayout>
              <c:xMode val="edge"/>
              <c:yMode val="edge"/>
              <c:x val="0.4823111157583797"/>
              <c:y val="0.8907277210744699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48797360"/>
        <c:crosses val="autoZero"/>
        <c:crossBetween val="midCat"/>
      </c:valAx>
      <c:valAx>
        <c:axId val="1487973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Frequency [Hz]</a:t>
                </a:r>
              </a:p>
            </c:rich>
          </c:tx>
          <c:layout/>
          <c:overlay val="0"/>
        </c:title>
        <c:numFmt formatCode="0.E+00" sourceLinked="0"/>
        <c:majorTickMark val="none"/>
        <c:minorTickMark val="none"/>
        <c:tickLblPos val="nextTo"/>
        <c:crossAx val="14867728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414407949870348"/>
          <c:y val="0.13427377885519842"/>
          <c:w val="0.86533156728893312"/>
          <c:h val="0.76510336475454221"/>
        </c:manualLayout>
      </c:layout>
      <c:scatterChart>
        <c:scatterStyle val="lineMarker"/>
        <c:varyColors val="0"/>
        <c:ser>
          <c:idx val="0"/>
          <c:order val="0"/>
          <c:tx>
            <c:v>Linearity</c:v>
          </c:tx>
          <c:spPr>
            <a:ln w="28575">
              <a:noFill/>
            </a:ln>
          </c:spPr>
          <c:xVal>
            <c:numRef>
              <c:f>'200 MHz clk'!$H$7:$H$33</c:f>
              <c:numCache>
                <c:formatCode>General</c:formatCode>
                <c:ptCount val="27"/>
                <c:pt idx="0">
                  <c:v>12.477</c:v>
                </c:pt>
                <c:pt idx="1">
                  <c:v>11.493</c:v>
                </c:pt>
                <c:pt idx="2">
                  <c:v>10.494</c:v>
                </c:pt>
                <c:pt idx="3">
                  <c:v>9.4939999999999998</c:v>
                </c:pt>
                <c:pt idx="4">
                  <c:v>8.4949999999999992</c:v>
                </c:pt>
                <c:pt idx="5">
                  <c:v>7.4950000000000001</c:v>
                </c:pt>
                <c:pt idx="6">
                  <c:v>6.4960000000000004</c:v>
                </c:pt>
                <c:pt idx="7">
                  <c:v>5.4989999999999997</c:v>
                </c:pt>
                <c:pt idx="8">
                  <c:v>4.5</c:v>
                </c:pt>
                <c:pt idx="9">
                  <c:v>3.5009999999999999</c:v>
                </c:pt>
                <c:pt idx="10">
                  <c:v>2.5030000000000001</c:v>
                </c:pt>
                <c:pt idx="11">
                  <c:v>1.504</c:v>
                </c:pt>
                <c:pt idx="12">
                  <c:v>0.50600000000000001</c:v>
                </c:pt>
                <c:pt idx="13">
                  <c:v>0</c:v>
                </c:pt>
                <c:pt idx="14">
                  <c:v>-0.502</c:v>
                </c:pt>
                <c:pt idx="15">
                  <c:v>-1.5009999999999999</c:v>
                </c:pt>
                <c:pt idx="16">
                  <c:v>-2.4990000000000001</c:v>
                </c:pt>
                <c:pt idx="17">
                  <c:v>-3.4969999999999999</c:v>
                </c:pt>
                <c:pt idx="18">
                  <c:v>-4.4960000000000004</c:v>
                </c:pt>
                <c:pt idx="19">
                  <c:v>-5.4950000000000001</c:v>
                </c:pt>
                <c:pt idx="20">
                  <c:v>-6.4930000000000003</c:v>
                </c:pt>
                <c:pt idx="21">
                  <c:v>-7.4939999999999998</c:v>
                </c:pt>
                <c:pt idx="22">
                  <c:v>-8.4939999999999998</c:v>
                </c:pt>
                <c:pt idx="23">
                  <c:v>-9.4930000000000003</c:v>
                </c:pt>
                <c:pt idx="24">
                  <c:v>-10.491</c:v>
                </c:pt>
                <c:pt idx="25">
                  <c:v>-11.481999999999999</c:v>
                </c:pt>
                <c:pt idx="26">
                  <c:v>-12.492000000000001</c:v>
                </c:pt>
              </c:numCache>
            </c:numRef>
          </c:xVal>
          <c:yVal>
            <c:numRef>
              <c:f>'200 MHz clk'!$Q$7:$Q$33</c:f>
              <c:numCache>
                <c:formatCode>General</c:formatCode>
                <c:ptCount val="27"/>
                <c:pt idx="0">
                  <c:v>50005724.899999999</c:v>
                </c:pt>
                <c:pt idx="1">
                  <c:v>50006362.299999997</c:v>
                </c:pt>
                <c:pt idx="2">
                  <c:v>50007371.599999994</c:v>
                </c:pt>
                <c:pt idx="3">
                  <c:v>45695205.600000001</c:v>
                </c:pt>
                <c:pt idx="4">
                  <c:v>40632941.200000003</c:v>
                </c:pt>
                <c:pt idx="5">
                  <c:v>35781447.999999993</c:v>
                </c:pt>
                <c:pt idx="6">
                  <c:v>31005651.600000001</c:v>
                </c:pt>
                <c:pt idx="7">
                  <c:v>26241279.800000001</c:v>
                </c:pt>
                <c:pt idx="8">
                  <c:v>21494691.800000001</c:v>
                </c:pt>
                <c:pt idx="9">
                  <c:v>16712744.800000001</c:v>
                </c:pt>
                <c:pt idx="10">
                  <c:v>11951249.799999999</c:v>
                </c:pt>
                <c:pt idx="11">
                  <c:v>7172113.9000000004</c:v>
                </c:pt>
                <c:pt idx="12">
                  <c:v>2394043.7999999998</c:v>
                </c:pt>
                <c:pt idx="13">
                  <c:v>0</c:v>
                </c:pt>
                <c:pt idx="14">
                  <c:v>-2487828.5999999996</c:v>
                </c:pt>
                <c:pt idx="15">
                  <c:v>-7375985.7999999998</c:v>
                </c:pt>
                <c:pt idx="16">
                  <c:v>-12251706.6</c:v>
                </c:pt>
                <c:pt idx="17">
                  <c:v>-17118335.100000001</c:v>
                </c:pt>
                <c:pt idx="18">
                  <c:v>-21997344</c:v>
                </c:pt>
                <c:pt idx="19">
                  <c:v>-26861245.099999998</c:v>
                </c:pt>
                <c:pt idx="20">
                  <c:v>-31744897.199999999</c:v>
                </c:pt>
                <c:pt idx="21">
                  <c:v>-36630444.399999999</c:v>
                </c:pt>
                <c:pt idx="22">
                  <c:v>-41542922.100000001</c:v>
                </c:pt>
                <c:pt idx="23">
                  <c:v>-46442127.200000003</c:v>
                </c:pt>
                <c:pt idx="24">
                  <c:v>-50006156.799999997</c:v>
                </c:pt>
                <c:pt idx="25">
                  <c:v>-49999854</c:v>
                </c:pt>
                <c:pt idx="26">
                  <c:v>-50006434.699999996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317488"/>
        <c:axId val="149317880"/>
      </c:scatterChart>
      <c:valAx>
        <c:axId val="149317488"/>
        <c:scaling>
          <c:orientation val="minMax"/>
          <c:max val="14"/>
          <c:min val="-14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it-IT" sz="1400"/>
                  <a:t>i [uA]</a:t>
                </a:r>
              </a:p>
            </c:rich>
          </c:tx>
          <c:layout>
            <c:manualLayout>
              <c:xMode val="edge"/>
              <c:yMode val="edge"/>
              <c:x val="0.50741245880357466"/>
              <c:y val="0.9427465709638820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49317880"/>
        <c:crosses val="autoZero"/>
        <c:crossBetween val="midCat"/>
        <c:majorUnit val="2"/>
      </c:valAx>
      <c:valAx>
        <c:axId val="1493178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it-IT" sz="1400"/>
                  <a:t>Frequency [Hz]</a:t>
                </a:r>
              </a:p>
            </c:rich>
          </c:tx>
          <c:layout>
            <c:manualLayout>
              <c:xMode val="edge"/>
              <c:yMode val="edge"/>
              <c:x val="4.8941850048599501E-2"/>
              <c:y val="0.36303744645765201"/>
            </c:manualLayout>
          </c:layout>
          <c:overlay val="0"/>
        </c:title>
        <c:numFmt formatCode="0.E+00" sourceLinked="0"/>
        <c:majorTickMark val="none"/>
        <c:minorTickMark val="none"/>
        <c:tickLblPos val="nextTo"/>
        <c:crossAx val="1493174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6531542974127786E-2"/>
          <c:y val="0.10838031403052224"/>
          <c:w val="0.89820089998044572"/>
          <c:h val="0.76660546283115349"/>
        </c:manualLayout>
      </c:layout>
      <c:scatterChart>
        <c:scatterStyle val="lineMarker"/>
        <c:varyColors val="0"/>
        <c:ser>
          <c:idx val="0"/>
          <c:order val="0"/>
          <c:tx>
            <c:v>Linearity</c:v>
          </c:tx>
          <c:spPr>
            <a:ln w="28575">
              <a:noFill/>
            </a:ln>
          </c:spPr>
          <c:xVal>
            <c:numRef>
              <c:f>'265MHz'!$H$7:$H$111</c:f>
              <c:numCache>
                <c:formatCode>General</c:formatCode>
                <c:ptCount val="105"/>
                <c:pt idx="0">
                  <c:v>26.003</c:v>
                </c:pt>
                <c:pt idx="1">
                  <c:v>25.503</c:v>
                </c:pt>
                <c:pt idx="2">
                  <c:v>25.003</c:v>
                </c:pt>
                <c:pt idx="3">
                  <c:v>24.504999999999999</c:v>
                </c:pt>
                <c:pt idx="4">
                  <c:v>24.004999999999999</c:v>
                </c:pt>
                <c:pt idx="5">
                  <c:v>23.504999999999999</c:v>
                </c:pt>
                <c:pt idx="6">
                  <c:v>23.004000000000001</c:v>
                </c:pt>
                <c:pt idx="7">
                  <c:v>22.506</c:v>
                </c:pt>
                <c:pt idx="8">
                  <c:v>22.006</c:v>
                </c:pt>
                <c:pt idx="9">
                  <c:v>21.506</c:v>
                </c:pt>
                <c:pt idx="10">
                  <c:v>21.033000000000001</c:v>
                </c:pt>
                <c:pt idx="11">
                  <c:v>20.463000000000001</c:v>
                </c:pt>
                <c:pt idx="12">
                  <c:v>19.984999999999999</c:v>
                </c:pt>
                <c:pt idx="13">
                  <c:v>19.442</c:v>
                </c:pt>
                <c:pt idx="14">
                  <c:v>18.951000000000001</c:v>
                </c:pt>
                <c:pt idx="15">
                  <c:v>18.462</c:v>
                </c:pt>
                <c:pt idx="16">
                  <c:v>17.989000000000001</c:v>
                </c:pt>
                <c:pt idx="17">
                  <c:v>17.515999999999998</c:v>
                </c:pt>
                <c:pt idx="18">
                  <c:v>16.957000000000001</c:v>
                </c:pt>
                <c:pt idx="19">
                  <c:v>16.509</c:v>
                </c:pt>
                <c:pt idx="20">
                  <c:v>16.006</c:v>
                </c:pt>
                <c:pt idx="21">
                  <c:v>15.505000000000001</c:v>
                </c:pt>
                <c:pt idx="22">
                  <c:v>15.006</c:v>
                </c:pt>
                <c:pt idx="23">
                  <c:v>14.505000000000001</c:v>
                </c:pt>
                <c:pt idx="24">
                  <c:v>14.006</c:v>
                </c:pt>
                <c:pt idx="25">
                  <c:v>13.505000000000001</c:v>
                </c:pt>
                <c:pt idx="26">
                  <c:v>13.004</c:v>
                </c:pt>
                <c:pt idx="27">
                  <c:v>12.503</c:v>
                </c:pt>
                <c:pt idx="28">
                  <c:v>11.992000000000001</c:v>
                </c:pt>
                <c:pt idx="29">
                  <c:v>11.500999999999999</c:v>
                </c:pt>
                <c:pt idx="30">
                  <c:v>11.000999999999999</c:v>
                </c:pt>
                <c:pt idx="31">
                  <c:v>10.500999999999999</c:v>
                </c:pt>
                <c:pt idx="32">
                  <c:v>10.004100000000001</c:v>
                </c:pt>
                <c:pt idx="33">
                  <c:v>9.5029000000000003</c:v>
                </c:pt>
                <c:pt idx="34">
                  <c:v>9.0021000000000004</c:v>
                </c:pt>
                <c:pt idx="35">
                  <c:v>8.5015999999999998</c:v>
                </c:pt>
                <c:pt idx="36">
                  <c:v>8.0088999999999988</c:v>
                </c:pt>
                <c:pt idx="37">
                  <c:v>7.5001999999999995</c:v>
                </c:pt>
                <c:pt idx="38">
                  <c:v>6.9998000000000005</c:v>
                </c:pt>
                <c:pt idx="39">
                  <c:v>6.4996</c:v>
                </c:pt>
                <c:pt idx="40">
                  <c:v>5.9996999999999998</c:v>
                </c:pt>
                <c:pt idx="41">
                  <c:v>5.5001000000000007</c:v>
                </c:pt>
                <c:pt idx="42">
                  <c:v>4.9993999999999996</c:v>
                </c:pt>
                <c:pt idx="43">
                  <c:v>4.4991000000000003</c:v>
                </c:pt>
                <c:pt idx="44">
                  <c:v>3.9988000000000001</c:v>
                </c:pt>
                <c:pt idx="45">
                  <c:v>3.4991999999999996</c:v>
                </c:pt>
                <c:pt idx="46">
                  <c:v>2.9998</c:v>
                </c:pt>
                <c:pt idx="47">
                  <c:v>2.4999000000000002</c:v>
                </c:pt>
                <c:pt idx="48">
                  <c:v>2.0000999999999998</c:v>
                </c:pt>
                <c:pt idx="49">
                  <c:v>1.4997</c:v>
                </c:pt>
                <c:pt idx="50">
                  <c:v>0.99997000000000003</c:v>
                </c:pt>
                <c:pt idx="51">
                  <c:v>0.50016000000000005</c:v>
                </c:pt>
                <c:pt idx="52">
                  <c:v>0</c:v>
                </c:pt>
                <c:pt idx="53">
                  <c:v>-0.49998999999999999</c:v>
                </c:pt>
                <c:pt idx="54">
                  <c:v>-1.0003</c:v>
                </c:pt>
                <c:pt idx="55">
                  <c:v>-1.4995000000000001</c:v>
                </c:pt>
                <c:pt idx="56">
                  <c:v>-1.9315</c:v>
                </c:pt>
                <c:pt idx="57">
                  <c:v>-2.5000999999999998</c:v>
                </c:pt>
                <c:pt idx="58">
                  <c:v>-3.0017</c:v>
                </c:pt>
                <c:pt idx="59">
                  <c:v>-3.5036</c:v>
                </c:pt>
                <c:pt idx="60">
                  <c:v>-4.0048000000000004</c:v>
                </c:pt>
                <c:pt idx="61">
                  <c:v>-4.5072000000000001</c:v>
                </c:pt>
                <c:pt idx="62">
                  <c:v>-5.0081999999999995</c:v>
                </c:pt>
                <c:pt idx="63">
                  <c:v>-5.5099</c:v>
                </c:pt>
                <c:pt idx="64">
                  <c:v>-6.0011000000000001</c:v>
                </c:pt>
                <c:pt idx="65">
                  <c:v>-6.5034999999999998</c:v>
                </c:pt>
                <c:pt idx="66">
                  <c:v>-7.0061</c:v>
                </c:pt>
                <c:pt idx="67">
                  <c:v>-7.508</c:v>
                </c:pt>
                <c:pt idx="68">
                  <c:v>-8.0093999999999994</c:v>
                </c:pt>
                <c:pt idx="69">
                  <c:v>-8.5012000000000008</c:v>
                </c:pt>
                <c:pt idx="70">
                  <c:v>-9.0027000000000008</c:v>
                </c:pt>
                <c:pt idx="71">
                  <c:v>-9.5041000000000011</c:v>
                </c:pt>
                <c:pt idx="72">
                  <c:v>-10.0061</c:v>
                </c:pt>
                <c:pt idx="73">
                  <c:v>-10.494999999999999</c:v>
                </c:pt>
                <c:pt idx="74">
                  <c:v>-10.996</c:v>
                </c:pt>
                <c:pt idx="75">
                  <c:v>-11.499000000000001</c:v>
                </c:pt>
                <c:pt idx="76">
                  <c:v>-12.000999999999999</c:v>
                </c:pt>
                <c:pt idx="77">
                  <c:v>-12.504</c:v>
                </c:pt>
                <c:pt idx="78">
                  <c:v>-13.007999999999999</c:v>
                </c:pt>
                <c:pt idx="79">
                  <c:v>-13.512</c:v>
                </c:pt>
                <c:pt idx="80">
                  <c:v>-14.013</c:v>
                </c:pt>
                <c:pt idx="81">
                  <c:v>-14.506</c:v>
                </c:pt>
                <c:pt idx="82">
                  <c:v>-15.010999999999999</c:v>
                </c:pt>
                <c:pt idx="83">
                  <c:v>-15.510999999999999</c:v>
                </c:pt>
                <c:pt idx="84">
                  <c:v>-16.013000000000002</c:v>
                </c:pt>
                <c:pt idx="85">
                  <c:v>-16.507999999999999</c:v>
                </c:pt>
                <c:pt idx="86">
                  <c:v>-17.010999999999999</c:v>
                </c:pt>
                <c:pt idx="87">
                  <c:v>-17.513000000000002</c:v>
                </c:pt>
                <c:pt idx="88">
                  <c:v>-18.015000000000001</c:v>
                </c:pt>
                <c:pt idx="89">
                  <c:v>-18.509</c:v>
                </c:pt>
                <c:pt idx="90">
                  <c:v>-19.013000000000002</c:v>
                </c:pt>
                <c:pt idx="91">
                  <c:v>-19.516999999999999</c:v>
                </c:pt>
                <c:pt idx="92">
                  <c:v>-20.021000000000001</c:v>
                </c:pt>
                <c:pt idx="93">
                  <c:v>-20.506</c:v>
                </c:pt>
                <c:pt idx="94">
                  <c:v>-21.007999999999999</c:v>
                </c:pt>
                <c:pt idx="95">
                  <c:v>-21.509</c:v>
                </c:pt>
                <c:pt idx="96">
                  <c:v>-22.009</c:v>
                </c:pt>
                <c:pt idx="97">
                  <c:v>-22.509</c:v>
                </c:pt>
                <c:pt idx="98">
                  <c:v>-23.007000000000001</c:v>
                </c:pt>
                <c:pt idx="99">
                  <c:v>-23.507000000000001</c:v>
                </c:pt>
                <c:pt idx="100">
                  <c:v>-24.007000000000001</c:v>
                </c:pt>
                <c:pt idx="101">
                  <c:v>-24.507999999999999</c:v>
                </c:pt>
                <c:pt idx="102">
                  <c:v>-25.006</c:v>
                </c:pt>
                <c:pt idx="103">
                  <c:v>-25.506</c:v>
                </c:pt>
                <c:pt idx="104">
                  <c:v>-26.006</c:v>
                </c:pt>
              </c:numCache>
            </c:numRef>
          </c:xVal>
          <c:yVal>
            <c:numRef>
              <c:f>'265MHz'!$O$7:$O$111</c:f>
              <c:numCache>
                <c:formatCode>General</c:formatCode>
                <c:ptCount val="105"/>
                <c:pt idx="0">
                  <c:v>66258401.599999994</c:v>
                </c:pt>
                <c:pt idx="1">
                  <c:v>66258213.099999994</c:v>
                </c:pt>
                <c:pt idx="2">
                  <c:v>66258443.599999994</c:v>
                </c:pt>
                <c:pt idx="3">
                  <c:v>66244357.399999991</c:v>
                </c:pt>
                <c:pt idx="4">
                  <c:v>65644412.100000001</c:v>
                </c:pt>
                <c:pt idx="5">
                  <c:v>64256767.799999997</c:v>
                </c:pt>
                <c:pt idx="6">
                  <c:v>62902941.200000003</c:v>
                </c:pt>
                <c:pt idx="7">
                  <c:v>61481987.399999999</c:v>
                </c:pt>
                <c:pt idx="8">
                  <c:v>60086834.399999999</c:v>
                </c:pt>
                <c:pt idx="9">
                  <c:v>58673568</c:v>
                </c:pt>
                <c:pt idx="10">
                  <c:v>58058294.5</c:v>
                </c:pt>
                <c:pt idx="11">
                  <c:v>56396367.299999997</c:v>
                </c:pt>
                <c:pt idx="12">
                  <c:v>54997577.199999996</c:v>
                </c:pt>
                <c:pt idx="13">
                  <c:v>53329877.299999997</c:v>
                </c:pt>
                <c:pt idx="14">
                  <c:v>51978578.800000004</c:v>
                </c:pt>
                <c:pt idx="15">
                  <c:v>50598684.899999999</c:v>
                </c:pt>
                <c:pt idx="16">
                  <c:v>49310898.699999996</c:v>
                </c:pt>
                <c:pt idx="17">
                  <c:v>47809070.5</c:v>
                </c:pt>
                <c:pt idx="18">
                  <c:v>46272133</c:v>
                </c:pt>
                <c:pt idx="19">
                  <c:v>45018818</c:v>
                </c:pt>
                <c:pt idx="20">
                  <c:v>43657573.600000001</c:v>
                </c:pt>
                <c:pt idx="21">
                  <c:v>42237978</c:v>
                </c:pt>
                <c:pt idx="22">
                  <c:v>40885463.5</c:v>
                </c:pt>
                <c:pt idx="23">
                  <c:v>39496035.899999999</c:v>
                </c:pt>
                <c:pt idx="24">
                  <c:v>38059571.300000004</c:v>
                </c:pt>
                <c:pt idx="25">
                  <c:v>36732576.800000004</c:v>
                </c:pt>
                <c:pt idx="26">
                  <c:v>35132140.700000003</c:v>
                </c:pt>
                <c:pt idx="27">
                  <c:v>33576456.599999994</c:v>
                </c:pt>
                <c:pt idx="28">
                  <c:v>32137363.799999997</c:v>
                </c:pt>
                <c:pt idx="29">
                  <c:v>30626543</c:v>
                </c:pt>
                <c:pt idx="30">
                  <c:v>29278709</c:v>
                </c:pt>
                <c:pt idx="31">
                  <c:v>27969335.299999997</c:v>
                </c:pt>
                <c:pt idx="32">
                  <c:v>26640544.899999999</c:v>
                </c:pt>
                <c:pt idx="33">
                  <c:v>25316118.5</c:v>
                </c:pt>
                <c:pt idx="34">
                  <c:v>23983223.5</c:v>
                </c:pt>
                <c:pt idx="35">
                  <c:v>22655080.600000001</c:v>
                </c:pt>
                <c:pt idx="36">
                  <c:v>21330868.299999997</c:v>
                </c:pt>
                <c:pt idx="37">
                  <c:v>19992353.199999999</c:v>
                </c:pt>
                <c:pt idx="38">
                  <c:v>18661848.600000001</c:v>
                </c:pt>
                <c:pt idx="39">
                  <c:v>17328450.799999997</c:v>
                </c:pt>
                <c:pt idx="40">
                  <c:v>15997119.6</c:v>
                </c:pt>
                <c:pt idx="41">
                  <c:v>14665910.199999999</c:v>
                </c:pt>
                <c:pt idx="42">
                  <c:v>13331241.1</c:v>
                </c:pt>
                <c:pt idx="43">
                  <c:v>11996274.799999999</c:v>
                </c:pt>
                <c:pt idx="44">
                  <c:v>10666257.699999999</c:v>
                </c:pt>
                <c:pt idx="45">
                  <c:v>9335672.0999999996</c:v>
                </c:pt>
                <c:pt idx="46">
                  <c:v>8002611.5999999996</c:v>
                </c:pt>
                <c:pt idx="47">
                  <c:v>6669848.0999999996</c:v>
                </c:pt>
                <c:pt idx="48">
                  <c:v>5335551.5999999996</c:v>
                </c:pt>
                <c:pt idx="49">
                  <c:v>3999667.4</c:v>
                </c:pt>
                <c:pt idx="50">
                  <c:v>2651661.7999999998</c:v>
                </c:pt>
                <c:pt idx="51">
                  <c:v>1326978.3</c:v>
                </c:pt>
                <c:pt idx="52">
                  <c:v>0</c:v>
                </c:pt>
                <c:pt idx="53">
                  <c:v>-1351358.0999999999</c:v>
                </c:pt>
                <c:pt idx="54">
                  <c:v>-2708702.2</c:v>
                </c:pt>
                <c:pt idx="55">
                  <c:v>-4057160.3</c:v>
                </c:pt>
                <c:pt idx="56">
                  <c:v>-5225727.5999999996</c:v>
                </c:pt>
                <c:pt idx="57">
                  <c:v>-6772901.8999999994</c:v>
                </c:pt>
                <c:pt idx="58">
                  <c:v>-8160974.1999999993</c:v>
                </c:pt>
                <c:pt idx="59">
                  <c:v>-9525081.7999999989</c:v>
                </c:pt>
                <c:pt idx="60">
                  <c:v>-10885753.699999999</c:v>
                </c:pt>
                <c:pt idx="61">
                  <c:v>-12191309.6</c:v>
                </c:pt>
                <c:pt idx="62">
                  <c:v>-13560226.6</c:v>
                </c:pt>
                <c:pt idx="63">
                  <c:v>-14918939.200000001</c:v>
                </c:pt>
                <c:pt idx="64">
                  <c:v>-16257015.199999999</c:v>
                </c:pt>
                <c:pt idx="65">
                  <c:v>-17642539.100000001</c:v>
                </c:pt>
                <c:pt idx="66">
                  <c:v>-18967516.899999999</c:v>
                </c:pt>
                <c:pt idx="67">
                  <c:v>-20380733.499999996</c:v>
                </c:pt>
                <c:pt idx="68">
                  <c:v>-21705892.399999999</c:v>
                </c:pt>
                <c:pt idx="69">
                  <c:v>-23050881.5</c:v>
                </c:pt>
                <c:pt idx="70">
                  <c:v>-24388443.5</c:v>
                </c:pt>
                <c:pt idx="71">
                  <c:v>-25742319.100000001</c:v>
                </c:pt>
                <c:pt idx="72">
                  <c:v>-27097723.600000001</c:v>
                </c:pt>
                <c:pt idx="73">
                  <c:v>-28585117.5</c:v>
                </c:pt>
                <c:pt idx="74">
                  <c:v>-29807146.899999999</c:v>
                </c:pt>
                <c:pt idx="75">
                  <c:v>-31188801.199999999</c:v>
                </c:pt>
                <c:pt idx="76">
                  <c:v>-32591599.099999998</c:v>
                </c:pt>
                <c:pt idx="77">
                  <c:v>-34037050.799999997</c:v>
                </c:pt>
                <c:pt idx="78">
                  <c:v>-35363199.299999997</c:v>
                </c:pt>
                <c:pt idx="79">
                  <c:v>-36697304.100000001</c:v>
                </c:pt>
                <c:pt idx="80">
                  <c:v>-38059463</c:v>
                </c:pt>
                <c:pt idx="81">
                  <c:v>-39401458.100000001</c:v>
                </c:pt>
                <c:pt idx="82">
                  <c:v>-40762852.400000006</c:v>
                </c:pt>
                <c:pt idx="83">
                  <c:v>-42025756.200000003</c:v>
                </c:pt>
                <c:pt idx="84">
                  <c:v>-43412724.699999996</c:v>
                </c:pt>
                <c:pt idx="85">
                  <c:v>-44815068.5</c:v>
                </c:pt>
                <c:pt idx="86">
                  <c:v>-46175213.100000001</c:v>
                </c:pt>
                <c:pt idx="87">
                  <c:v>-47509734.899999999</c:v>
                </c:pt>
                <c:pt idx="88">
                  <c:v>-48865936.899999999</c:v>
                </c:pt>
                <c:pt idx="89">
                  <c:v>-50235895.899999999</c:v>
                </c:pt>
                <c:pt idx="90">
                  <c:v>-51587653.799999997</c:v>
                </c:pt>
                <c:pt idx="91">
                  <c:v>-53004405.599999994</c:v>
                </c:pt>
                <c:pt idx="92">
                  <c:v>-54326749.799999997</c:v>
                </c:pt>
                <c:pt idx="93">
                  <c:v>-55578562.700000003</c:v>
                </c:pt>
                <c:pt idx="94">
                  <c:v>-56288379.5</c:v>
                </c:pt>
                <c:pt idx="95">
                  <c:v>-57604716.800000004</c:v>
                </c:pt>
                <c:pt idx="96">
                  <c:v>-58944370.300000004</c:v>
                </c:pt>
                <c:pt idx="97">
                  <c:v>-60277758.800000004</c:v>
                </c:pt>
                <c:pt idx="98">
                  <c:v>-61671340.799999997</c:v>
                </c:pt>
                <c:pt idx="99">
                  <c:v>-62971935.799999997</c:v>
                </c:pt>
                <c:pt idx="100">
                  <c:v>-64338800.499999993</c:v>
                </c:pt>
                <c:pt idx="101">
                  <c:v>-65602334.799999997</c:v>
                </c:pt>
                <c:pt idx="102">
                  <c:v>-66249338</c:v>
                </c:pt>
                <c:pt idx="103">
                  <c:v>-66249845</c:v>
                </c:pt>
                <c:pt idx="104">
                  <c:v>-66256838.199999996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13656"/>
        <c:axId val="149714048"/>
      </c:scatterChart>
      <c:valAx>
        <c:axId val="1497136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it-IT" sz="1400"/>
                  <a:t>i [uA]</a:t>
                </a:r>
              </a:p>
            </c:rich>
          </c:tx>
          <c:layout>
            <c:manualLayout>
              <c:xMode val="edge"/>
              <c:yMode val="edge"/>
              <c:x val="0.47898412701883081"/>
              <c:y val="0.9191695979292747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49714048"/>
        <c:crosses val="autoZero"/>
        <c:crossBetween val="midCat"/>
      </c:valAx>
      <c:valAx>
        <c:axId val="1497140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it-IT" sz="1400"/>
                  <a:t>Frequency [Hz]</a:t>
                </a:r>
              </a:p>
            </c:rich>
          </c:tx>
          <c:layout>
            <c:manualLayout>
              <c:xMode val="edge"/>
              <c:yMode val="edge"/>
              <c:x val="1.5618682239617914E-2"/>
              <c:y val="0.33429757343027722"/>
            </c:manualLayout>
          </c:layout>
          <c:overlay val="0"/>
        </c:title>
        <c:numFmt formatCode="0.E+00" sourceLinked="0"/>
        <c:majorTickMark val="none"/>
        <c:minorTickMark val="none"/>
        <c:tickLblPos val="nextTo"/>
        <c:crossAx val="149713656"/>
        <c:crosses val="autoZero"/>
        <c:crossBetween val="midCat"/>
        <c:majorUnit val="10000000"/>
        <c:minorUnit val="5000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Charge quantum vs clk frequency (</a:t>
            </a:r>
            <a:r>
              <a:rPr lang="el-GR"/>
              <a:t>Δ</a:t>
            </a:r>
            <a:r>
              <a:rPr lang="it-IT"/>
              <a:t>V= 1V,</a:t>
            </a:r>
            <a:r>
              <a:rPr lang="it-IT" baseline="0"/>
              <a:t> 2V, 3V)</a:t>
            </a:r>
            <a:endParaRPr lang="it-IT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'Qc vs clk and dVp'!$E$4:$E$21</c:f>
              <c:numCache>
                <c:formatCode>General</c:formatCode>
                <c:ptCount val="18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150</c:v>
                </c:pt>
                <c:pt idx="7">
                  <c:v>150</c:v>
                </c:pt>
                <c:pt idx="8">
                  <c:v>150</c:v>
                </c:pt>
                <c:pt idx="9">
                  <c:v>200</c:v>
                </c:pt>
                <c:pt idx="10">
                  <c:v>200</c:v>
                </c:pt>
                <c:pt idx="11">
                  <c:v>200</c:v>
                </c:pt>
                <c:pt idx="12">
                  <c:v>250</c:v>
                </c:pt>
                <c:pt idx="13">
                  <c:v>250</c:v>
                </c:pt>
                <c:pt idx="14">
                  <c:v>250</c:v>
                </c:pt>
                <c:pt idx="15">
                  <c:v>265</c:v>
                </c:pt>
                <c:pt idx="16">
                  <c:v>265</c:v>
                </c:pt>
                <c:pt idx="17">
                  <c:v>265</c:v>
                </c:pt>
              </c:numCache>
            </c:numRef>
          </c:xVal>
          <c:yVal>
            <c:numRef>
              <c:f>'Qc vs clk and dVp'!$G$4:$G$21</c:f>
              <c:numCache>
                <c:formatCode>General</c:formatCode>
                <c:ptCount val="18"/>
                <c:pt idx="0">
                  <c:v>2.0818894562500304E-13</c:v>
                </c:pt>
                <c:pt idx="1">
                  <c:v>4.1813973811908206E-13</c:v>
                </c:pt>
                <c:pt idx="2">
                  <c:v>6.1665986799162214E-13</c:v>
                </c:pt>
                <c:pt idx="3">
                  <c:v>2.1027927084821718E-13</c:v>
                </c:pt>
                <c:pt idx="4">
                  <c:v>4.1940705488801102E-13</c:v>
                </c:pt>
                <c:pt idx="5">
                  <c:v>6.1773047060560452E-13</c:v>
                </c:pt>
                <c:pt idx="6">
                  <c:v>2.0057537050783882E-13</c:v>
                </c:pt>
                <c:pt idx="7">
                  <c:v>4.0926611219293793E-13</c:v>
                </c:pt>
                <c:pt idx="8">
                  <c:v>6.1272444862458684E-13</c:v>
                </c:pt>
                <c:pt idx="9">
                  <c:v>2.1061295530835215E-13</c:v>
                </c:pt>
                <c:pt idx="10">
                  <c:v>4.1337585041746835E-13</c:v>
                </c:pt>
                <c:pt idx="11">
                  <c:v>5.9863463412648442E-13</c:v>
                </c:pt>
                <c:pt idx="12">
                  <c:v>1.9022592562508718E-13</c:v>
                </c:pt>
                <c:pt idx="13">
                  <c:v>3.8480327221310569E-13</c:v>
                </c:pt>
                <c:pt idx="14">
                  <c:v>5.8066175697795759E-13</c:v>
                </c:pt>
                <c:pt idx="15">
                  <c:v>1.8697404201979829E-13</c:v>
                </c:pt>
                <c:pt idx="16">
                  <c:v>3.7903468205244257E-13</c:v>
                </c:pt>
                <c:pt idx="17">
                  <c:v>5.7319762306409673E-13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314120"/>
        <c:axId val="149314504"/>
      </c:scatterChart>
      <c:valAx>
        <c:axId val="149314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it-IT" sz="1600"/>
                  <a:t>clk [MHz]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9314504"/>
        <c:crosses val="autoZero"/>
        <c:crossBetween val="midCat"/>
      </c:valAx>
      <c:valAx>
        <c:axId val="149314504"/>
        <c:scaling>
          <c:orientation val="minMax"/>
          <c:min val="1.000000000000001E-16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it-IT" sz="1600"/>
                  <a:t>Qc [C]</a:t>
                </a:r>
              </a:p>
            </c:rich>
          </c:tx>
          <c:layout>
            <c:manualLayout>
              <c:xMode val="edge"/>
              <c:yMode val="edge"/>
              <c:x val="1.2741988976950683E-2"/>
              <c:y val="0.2816570446058817"/>
            </c:manualLayout>
          </c:layout>
          <c:overlay val="0"/>
        </c:title>
        <c:numFmt formatCode="0.00E+00" sourceLinked="0"/>
        <c:majorTickMark val="none"/>
        <c:minorTickMark val="none"/>
        <c:tickLblPos val="nextTo"/>
        <c:crossAx val="149314120"/>
        <c:crosses val="autoZero"/>
        <c:crossBetween val="midCat"/>
        <c:majorUnit val="2.0000000000000013E-13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6657807163528477E-2"/>
          <c:y val="0.13293018882675586"/>
          <c:w val="0.90012582838123145"/>
          <c:h val="0.73805893995317406"/>
        </c:manualLayout>
      </c:layout>
      <c:scatterChart>
        <c:scatterStyle val="lineMarker"/>
        <c:varyColors val="0"/>
        <c:ser>
          <c:idx val="0"/>
          <c:order val="0"/>
          <c:tx>
            <c:v>Linearity deviations %</c:v>
          </c:tx>
          <c:spPr>
            <a:ln w="28575">
              <a:noFill/>
            </a:ln>
          </c:spPr>
          <c:xVal>
            <c:numRef>
              <c:f>'100MHz clk'!$U$11:$U$31</c:f>
              <c:numCache>
                <c:formatCode>General</c:formatCode>
                <c:ptCount val="21"/>
                <c:pt idx="0">
                  <c:v>5.1612</c:v>
                </c:pt>
                <c:pt idx="1">
                  <c:v>4.6890000000000001</c:v>
                </c:pt>
                <c:pt idx="2">
                  <c:v>4.1627000000000001</c:v>
                </c:pt>
                <c:pt idx="3">
                  <c:v>3.6949999999999998</c:v>
                </c:pt>
                <c:pt idx="4">
                  <c:v>3.1656</c:v>
                </c:pt>
                <c:pt idx="5">
                  <c:v>2.7</c:v>
                </c:pt>
                <c:pt idx="6">
                  <c:v>2.1673</c:v>
                </c:pt>
                <c:pt idx="7">
                  <c:v>1.7050000000000001</c:v>
                </c:pt>
                <c:pt idx="8">
                  <c:v>1.1689000000000001</c:v>
                </c:pt>
                <c:pt idx="9">
                  <c:v>0.57299999999999995</c:v>
                </c:pt>
                <c:pt idx="11">
                  <c:v>-0.56999999999999995</c:v>
                </c:pt>
                <c:pt idx="12">
                  <c:v>-1.1345999999999998</c:v>
                </c:pt>
                <c:pt idx="13">
                  <c:v>-1.7170000000000001</c:v>
                </c:pt>
                <c:pt idx="14">
                  <c:v>-2.1335000000000002</c:v>
                </c:pt>
                <c:pt idx="15">
                  <c:v>-2.714</c:v>
                </c:pt>
                <c:pt idx="16">
                  <c:v>-3.1318999999999999</c:v>
                </c:pt>
                <c:pt idx="17">
                  <c:v>-3.7109999999999999</c:v>
                </c:pt>
                <c:pt idx="18">
                  <c:v>-4.1301999999999994</c:v>
                </c:pt>
                <c:pt idx="19">
                  <c:v>-4.7089999999999996</c:v>
                </c:pt>
                <c:pt idx="20">
                  <c:v>-5.1298999999999992</c:v>
                </c:pt>
              </c:numCache>
            </c:numRef>
          </c:xVal>
          <c:yVal>
            <c:numRef>
              <c:f>'100MHz clk'!$V$11:$V$31</c:f>
              <c:numCache>
                <c:formatCode>General</c:formatCode>
                <c:ptCount val="21"/>
                <c:pt idx="0">
                  <c:v>0.17144593932549826</c:v>
                </c:pt>
                <c:pt idx="1">
                  <c:v>7.4395164221128005E-2</c:v>
                </c:pt>
                <c:pt idx="2">
                  <c:v>-0.12115531997290245</c:v>
                </c:pt>
                <c:pt idx="3">
                  <c:v>-7.5611177896474896E-2</c:v>
                </c:pt>
                <c:pt idx="4">
                  <c:v>-0.16884414812803183</c:v>
                </c:pt>
                <c:pt idx="5">
                  <c:v>-9.4183474538098208E-2</c:v>
                </c:pt>
                <c:pt idx="6">
                  <c:v>-0.18774524922617095</c:v>
                </c:pt>
                <c:pt idx="7">
                  <c:v>1.4385974725491786E-2</c:v>
                </c:pt>
                <c:pt idx="8">
                  <c:v>-0.11937164640683554</c:v>
                </c:pt>
                <c:pt idx="9">
                  <c:v>0.94956945281849858</c:v>
                </c:pt>
                <c:pt idx="11">
                  <c:v>-0.44669123677782391</c:v>
                </c:pt>
                <c:pt idx="12">
                  <c:v>5.8741713726143681E-2</c:v>
                </c:pt>
                <c:pt idx="13">
                  <c:v>-0.28294611556675375</c:v>
                </c:pt>
                <c:pt idx="14">
                  <c:v>-5.9941822247915937E-2</c:v>
                </c:pt>
                <c:pt idx="15">
                  <c:v>-0.16297391055572324</c:v>
                </c:pt>
                <c:pt idx="16">
                  <c:v>1.0623960776708083E-2</c:v>
                </c:pt>
                <c:pt idx="17">
                  <c:v>-5.8401784137468493E-2</c:v>
                </c:pt>
                <c:pt idx="18">
                  <c:v>2.9832644366153807E-2</c:v>
                </c:pt>
                <c:pt idx="19">
                  <c:v>1.6461022573127235E-2</c:v>
                </c:pt>
                <c:pt idx="20">
                  <c:v>8.3959958222646153E-2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316312"/>
        <c:axId val="149316704"/>
      </c:scatterChart>
      <c:valAx>
        <c:axId val="149316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it-IT" sz="1200"/>
                  <a:t>i [uA]</a:t>
                </a:r>
              </a:p>
            </c:rich>
          </c:tx>
          <c:layout>
            <c:manualLayout>
              <c:xMode val="edge"/>
              <c:yMode val="edge"/>
              <c:x val="0.49677363295124932"/>
              <c:y val="0.9069162068412152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49316704"/>
        <c:crosses val="autoZero"/>
        <c:crossBetween val="midCat"/>
      </c:valAx>
      <c:valAx>
        <c:axId val="1493167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it-IT" sz="1400"/>
                  <a:t>Deviations from linearity [5]</a:t>
                </a:r>
              </a:p>
            </c:rich>
          </c:tx>
          <c:layout>
            <c:manualLayout>
              <c:xMode val="edge"/>
              <c:yMode val="edge"/>
              <c:x val="2.8641378500658992E-2"/>
              <c:y val="0.2019685569916099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493163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5071719971532405E-2"/>
          <c:y val="0.12910525901261663"/>
          <c:w val="0.89160688165596524"/>
          <c:h val="0.79049063791481422"/>
        </c:manualLayout>
      </c:layout>
      <c:scatterChart>
        <c:scatterStyle val="lineMarker"/>
        <c:varyColors val="0"/>
        <c:ser>
          <c:idx val="0"/>
          <c:order val="0"/>
          <c:tx>
            <c:v>Linearity deviations (%)</c:v>
          </c:tx>
          <c:spPr>
            <a:ln w="28575">
              <a:noFill/>
            </a:ln>
          </c:spPr>
          <c:xVal>
            <c:numRef>
              <c:f>'265MHz'!$U$11:$U$108</c:f>
              <c:numCache>
                <c:formatCode>General</c:formatCode>
                <c:ptCount val="98"/>
                <c:pt idx="0">
                  <c:v>24.004999999999999</c:v>
                </c:pt>
                <c:pt idx="1">
                  <c:v>23.504999999999999</c:v>
                </c:pt>
                <c:pt idx="2">
                  <c:v>23.004000000000001</c:v>
                </c:pt>
                <c:pt idx="3">
                  <c:v>22.506</c:v>
                </c:pt>
                <c:pt idx="4">
                  <c:v>22.006</c:v>
                </c:pt>
                <c:pt idx="5">
                  <c:v>21.506</c:v>
                </c:pt>
                <c:pt idx="6">
                  <c:v>21.033000000000001</c:v>
                </c:pt>
                <c:pt idx="7">
                  <c:v>20.463000000000001</c:v>
                </c:pt>
                <c:pt idx="8">
                  <c:v>19.984999999999999</c:v>
                </c:pt>
                <c:pt idx="9">
                  <c:v>19.442</c:v>
                </c:pt>
                <c:pt idx="10">
                  <c:v>18.951000000000001</c:v>
                </c:pt>
                <c:pt idx="11">
                  <c:v>18.462</c:v>
                </c:pt>
                <c:pt idx="12">
                  <c:v>17.989000000000001</c:v>
                </c:pt>
                <c:pt idx="13">
                  <c:v>17.515999999999998</c:v>
                </c:pt>
                <c:pt idx="14">
                  <c:v>16.957000000000001</c:v>
                </c:pt>
                <c:pt idx="15">
                  <c:v>16.509</c:v>
                </c:pt>
                <c:pt idx="16">
                  <c:v>16.006</c:v>
                </c:pt>
                <c:pt idx="17">
                  <c:v>15.505000000000001</c:v>
                </c:pt>
                <c:pt idx="18">
                  <c:v>15.006</c:v>
                </c:pt>
                <c:pt idx="19">
                  <c:v>14.505000000000001</c:v>
                </c:pt>
                <c:pt idx="20">
                  <c:v>14.006</c:v>
                </c:pt>
                <c:pt idx="21">
                  <c:v>13.505000000000001</c:v>
                </c:pt>
                <c:pt idx="22">
                  <c:v>13.004</c:v>
                </c:pt>
                <c:pt idx="23">
                  <c:v>12.503</c:v>
                </c:pt>
                <c:pt idx="24">
                  <c:v>11.992000000000001</c:v>
                </c:pt>
                <c:pt idx="25">
                  <c:v>11.500999999999999</c:v>
                </c:pt>
                <c:pt idx="26">
                  <c:v>11.000999999999999</c:v>
                </c:pt>
                <c:pt idx="27">
                  <c:v>10.500999999999999</c:v>
                </c:pt>
                <c:pt idx="28">
                  <c:v>10.004100000000001</c:v>
                </c:pt>
                <c:pt idx="29">
                  <c:v>9.5029000000000003</c:v>
                </c:pt>
                <c:pt idx="30">
                  <c:v>9.0021000000000004</c:v>
                </c:pt>
                <c:pt idx="31">
                  <c:v>8.5015999999999998</c:v>
                </c:pt>
                <c:pt idx="32">
                  <c:v>8.0088999999999988</c:v>
                </c:pt>
                <c:pt idx="33">
                  <c:v>7.5001999999999995</c:v>
                </c:pt>
                <c:pt idx="34">
                  <c:v>6.9998000000000005</c:v>
                </c:pt>
                <c:pt idx="35">
                  <c:v>6.4996</c:v>
                </c:pt>
                <c:pt idx="36">
                  <c:v>5.9996999999999998</c:v>
                </c:pt>
                <c:pt idx="37">
                  <c:v>5.5001000000000007</c:v>
                </c:pt>
                <c:pt idx="38">
                  <c:v>4.9993999999999996</c:v>
                </c:pt>
                <c:pt idx="39">
                  <c:v>4.4991000000000003</c:v>
                </c:pt>
                <c:pt idx="40">
                  <c:v>3.9988000000000001</c:v>
                </c:pt>
                <c:pt idx="41">
                  <c:v>3.4991999999999996</c:v>
                </c:pt>
                <c:pt idx="42">
                  <c:v>2.9998</c:v>
                </c:pt>
                <c:pt idx="43">
                  <c:v>2.4999000000000002</c:v>
                </c:pt>
                <c:pt idx="44">
                  <c:v>2.0000999999999998</c:v>
                </c:pt>
                <c:pt idx="45">
                  <c:v>1.4997</c:v>
                </c:pt>
                <c:pt idx="46">
                  <c:v>0.99997000000000003</c:v>
                </c:pt>
                <c:pt idx="47">
                  <c:v>0.50016000000000005</c:v>
                </c:pt>
                <c:pt idx="48">
                  <c:v>0</c:v>
                </c:pt>
                <c:pt idx="49">
                  <c:v>-0.49998999999999999</c:v>
                </c:pt>
                <c:pt idx="50">
                  <c:v>-1.0003</c:v>
                </c:pt>
                <c:pt idx="51">
                  <c:v>-1.4995000000000001</c:v>
                </c:pt>
                <c:pt idx="52">
                  <c:v>-1.9315</c:v>
                </c:pt>
                <c:pt idx="53">
                  <c:v>-2.5000999999999998</c:v>
                </c:pt>
                <c:pt idx="54">
                  <c:v>-3.0017</c:v>
                </c:pt>
                <c:pt idx="55">
                  <c:v>-3.5036</c:v>
                </c:pt>
                <c:pt idx="56">
                  <c:v>-4.0048000000000004</c:v>
                </c:pt>
                <c:pt idx="57">
                  <c:v>-4.5072000000000001</c:v>
                </c:pt>
                <c:pt idx="58">
                  <c:v>-5.0081999999999995</c:v>
                </c:pt>
                <c:pt idx="59">
                  <c:v>-5.5099</c:v>
                </c:pt>
                <c:pt idx="60">
                  <c:v>-6.0011000000000001</c:v>
                </c:pt>
                <c:pt idx="61">
                  <c:v>-6.5034999999999998</c:v>
                </c:pt>
                <c:pt idx="62">
                  <c:v>-7.0061</c:v>
                </c:pt>
                <c:pt idx="63">
                  <c:v>-7.508</c:v>
                </c:pt>
                <c:pt idx="64">
                  <c:v>-8.0093999999999994</c:v>
                </c:pt>
                <c:pt idx="65">
                  <c:v>-8.5012000000000008</c:v>
                </c:pt>
                <c:pt idx="66">
                  <c:v>-9.0027000000000008</c:v>
                </c:pt>
                <c:pt idx="67">
                  <c:v>-9.5041000000000011</c:v>
                </c:pt>
                <c:pt idx="68">
                  <c:v>-10.0061</c:v>
                </c:pt>
                <c:pt idx="69">
                  <c:v>-10.494999999999999</c:v>
                </c:pt>
                <c:pt idx="70">
                  <c:v>-10.996</c:v>
                </c:pt>
                <c:pt idx="71">
                  <c:v>-11.499000000000001</c:v>
                </c:pt>
                <c:pt idx="72">
                  <c:v>-12.000999999999999</c:v>
                </c:pt>
                <c:pt idx="73">
                  <c:v>-12.504</c:v>
                </c:pt>
                <c:pt idx="74">
                  <c:v>-13.007999999999999</c:v>
                </c:pt>
                <c:pt idx="75">
                  <c:v>-13.512</c:v>
                </c:pt>
                <c:pt idx="76">
                  <c:v>-14.013</c:v>
                </c:pt>
                <c:pt idx="77">
                  <c:v>-14.506</c:v>
                </c:pt>
                <c:pt idx="78">
                  <c:v>-15.010999999999999</c:v>
                </c:pt>
                <c:pt idx="79">
                  <c:v>-15.510999999999999</c:v>
                </c:pt>
                <c:pt idx="80">
                  <c:v>-16.013000000000002</c:v>
                </c:pt>
                <c:pt idx="81">
                  <c:v>-16.507999999999999</c:v>
                </c:pt>
                <c:pt idx="82">
                  <c:v>-17.010999999999999</c:v>
                </c:pt>
                <c:pt idx="83">
                  <c:v>-17.513000000000002</c:v>
                </c:pt>
                <c:pt idx="84">
                  <c:v>-18.015000000000001</c:v>
                </c:pt>
                <c:pt idx="85">
                  <c:v>-18.509</c:v>
                </c:pt>
                <c:pt idx="86">
                  <c:v>-19.013000000000002</c:v>
                </c:pt>
                <c:pt idx="87">
                  <c:v>-19.516999999999999</c:v>
                </c:pt>
                <c:pt idx="88">
                  <c:v>-20.021000000000001</c:v>
                </c:pt>
                <c:pt idx="89">
                  <c:v>-20.506</c:v>
                </c:pt>
                <c:pt idx="90">
                  <c:v>-21.007999999999999</c:v>
                </c:pt>
                <c:pt idx="91">
                  <c:v>-21.509</c:v>
                </c:pt>
                <c:pt idx="92">
                  <c:v>-22.009</c:v>
                </c:pt>
                <c:pt idx="93">
                  <c:v>-22.509</c:v>
                </c:pt>
                <c:pt idx="94">
                  <c:v>-23.007000000000001</c:v>
                </c:pt>
                <c:pt idx="95">
                  <c:v>-23.507000000000001</c:v>
                </c:pt>
                <c:pt idx="96">
                  <c:v>-24.007000000000001</c:v>
                </c:pt>
                <c:pt idx="97">
                  <c:v>-24.507999999999999</c:v>
                </c:pt>
              </c:numCache>
            </c:numRef>
          </c:xVal>
          <c:yVal>
            <c:numRef>
              <c:f>'265MHz'!$V$11:$V$108</c:f>
              <c:numCache>
                <c:formatCode>General</c:formatCode>
                <c:ptCount val="98"/>
                <c:pt idx="0">
                  <c:v>-0.33657854408499271</c:v>
                </c:pt>
                <c:pt idx="1">
                  <c:v>-0.30483211173980135</c:v>
                </c:pt>
                <c:pt idx="2">
                  <c:v>-0.33000371173051996</c:v>
                </c:pt>
                <c:pt idx="3">
                  <c:v>-0.23348204844400011</c:v>
                </c:pt>
                <c:pt idx="4">
                  <c:v>-0.18471115913096967</c:v>
                </c:pt>
                <c:pt idx="5">
                  <c:v>-0.10276928080297948</c:v>
                </c:pt>
                <c:pt idx="6">
                  <c:v>-1.2806049802827844</c:v>
                </c:pt>
                <c:pt idx="7">
                  <c:v>-1.1218626830061778</c:v>
                </c:pt>
                <c:pt idx="8">
                  <c:v>-0.97239093815919331</c:v>
                </c:pt>
                <c:pt idx="9">
                  <c:v>-0.64515669672316189</c:v>
                </c:pt>
                <c:pt idx="10">
                  <c:v>-0.63649529841809671</c:v>
                </c:pt>
                <c:pt idx="11">
                  <c:v>-0.55964172766258002</c:v>
                </c:pt>
                <c:pt idx="12">
                  <c:v>-0.57710495623008951</c:v>
                </c:pt>
                <c:pt idx="13">
                  <c:v>-0.14715088251894398</c:v>
                </c:pt>
                <c:pt idx="14">
                  <c:v>-0.12297236530148953</c:v>
                </c:pt>
                <c:pt idx="15">
                  <c:v>-5.4483700676840101E-2</c:v>
                </c:pt>
                <c:pt idx="16">
                  <c:v>-7.8322454252087823E-2</c:v>
                </c:pt>
                <c:pt idx="17">
                  <c:v>4.7287653042644782E-2</c:v>
                </c:pt>
                <c:pt idx="18">
                  <c:v>3.0569491702975102E-2</c:v>
                </c:pt>
                <c:pt idx="19">
                  <c:v>9.2288629609274322E-2</c:v>
                </c:pt>
                <c:pt idx="20">
                  <c:v>0.29590293932367745</c:v>
                </c:pt>
                <c:pt idx="21">
                  <c:v>0.20241281248144335</c:v>
                </c:pt>
                <c:pt idx="22">
                  <c:v>0.87324549371480242</c:v>
                </c:pt>
                <c:pt idx="23">
                  <c:v>1.4665099735176692</c:v>
                </c:pt>
                <c:pt idx="24">
                  <c:v>1.670945321820771</c:v>
                </c:pt>
                <c:pt idx="25">
                  <c:v>2.2930156321932507</c:v>
                </c:pt>
                <c:pt idx="26">
                  <c:v>2.3475838409943499</c:v>
                </c:pt>
                <c:pt idx="27">
                  <c:v>2.2729652450948401</c:v>
                </c:pt>
                <c:pt idx="28">
                  <c:v>2.2924071559991779</c:v>
                </c:pt>
                <c:pt idx="29">
                  <c:v>2.2528293401850141</c:v>
                </c:pt>
                <c:pt idx="30">
                  <c:v>2.247706366772968</c:v>
                </c:pt>
                <c:pt idx="31">
                  <c:v>2.2249202798022316</c:v>
                </c:pt>
                <c:pt idx="32">
                  <c:v>2.2765258835174276</c:v>
                </c:pt>
                <c:pt idx="33">
                  <c:v>2.1965204308350392</c:v>
                </c:pt>
                <c:pt idx="34">
                  <c:v>2.1789624234965643</c:v>
                </c:pt>
                <c:pt idx="35">
                  <c:v>2.1780440505355179</c:v>
                </c:pt>
                <c:pt idx="36">
                  <c:v>2.1692255922013173</c:v>
                </c:pt>
                <c:pt idx="37">
                  <c:v>2.163328204663173</c:v>
                </c:pt>
                <c:pt idx="38">
                  <c:v>2.1601154261625743</c:v>
                </c:pt>
                <c:pt idx="39">
                  <c:v>2.1673102003519342</c:v>
                </c:pt>
                <c:pt idx="40">
                  <c:v>2.1308935042322394</c:v>
                </c:pt>
                <c:pt idx="41">
                  <c:v>2.1096100759007292</c:v>
                </c:pt>
                <c:pt idx="42">
                  <c:v>2.1180363814641443</c:v>
                </c:pt>
                <c:pt idx="43">
                  <c:v>2.1058947066466382</c:v>
                </c:pt>
                <c:pt idx="44">
                  <c:v>2.120701263735167</c:v>
                </c:pt>
                <c:pt idx="45">
                  <c:v>2.1450675556469525</c:v>
                </c:pt>
                <c:pt idx="46">
                  <c:v>2.7041322151356666</c:v>
                </c:pt>
                <c:pt idx="47">
                  <c:v>2.6540025888729346</c:v>
                </c:pt>
                <c:pt idx="49">
                  <c:v>-0.12888710870456876</c:v>
                </c:pt>
                <c:pt idx="50">
                  <c:v>-0.31855088461487407</c:v>
                </c:pt>
                <c:pt idx="51">
                  <c:v>-0.2365142412758558</c:v>
                </c:pt>
                <c:pt idx="52">
                  <c:v>-0.23105775742109108</c:v>
                </c:pt>
                <c:pt idx="53">
                  <c:v>-0.36162014837852008</c:v>
                </c:pt>
                <c:pt idx="54">
                  <c:v>-0.72214779544565444</c:v>
                </c:pt>
                <c:pt idx="55">
                  <c:v>-0.7173881146726403</c:v>
                </c:pt>
                <c:pt idx="56">
                  <c:v>-0.69964277827389343</c:v>
                </c:pt>
                <c:pt idx="57">
                  <c:v>-0.20601447668219219</c:v>
                </c:pt>
                <c:pt idx="58">
                  <c:v>-0.30799311303799204</c:v>
                </c:pt>
                <c:pt idx="59">
                  <c:v>-0.31005894612887425</c:v>
                </c:pt>
                <c:pt idx="60">
                  <c:v>-0.35989689418233567</c:v>
                </c:pt>
                <c:pt idx="61">
                  <c:v>-0.4995697374259786</c:v>
                </c:pt>
                <c:pt idx="62">
                  <c:v>-0.29618323321871365</c:v>
                </c:pt>
                <c:pt idx="63">
                  <c:v>-0.56475609473888078</c:v>
                </c:pt>
                <c:pt idx="64">
                  <c:v>-0.39866100966985257</c:v>
                </c:pt>
                <c:pt idx="65">
                  <c:v>-0.45176291905443144</c:v>
                </c:pt>
                <c:pt idx="66">
                  <c:v>-0.3602106430363668</c:v>
                </c:pt>
                <c:pt idx="67">
                  <c:v>-0.3429652303265659</c:v>
                </c:pt>
                <c:pt idx="68">
                  <c:v>-0.32709288632503197</c:v>
                </c:pt>
                <c:pt idx="69">
                  <c:v>-0.90386396736132224</c:v>
                </c:pt>
                <c:pt idx="70">
                  <c:v>-0.42363450345635878</c:v>
                </c:pt>
                <c:pt idx="71">
                  <c:v>-0.48213787150344045</c:v>
                </c:pt>
                <c:pt idx="72">
                  <c:v>-0.60938452557741585</c:v>
                </c:pt>
                <c:pt idx="73">
                  <c:v>-0.84473202069631004</c:v>
                </c:pt>
                <c:pt idx="74">
                  <c:v>-0.71433251801001274</c:v>
                </c:pt>
                <c:pt idx="75">
                  <c:v>-0.61547518919255972</c:v>
                </c:pt>
                <c:pt idx="76">
                  <c:v>-0.61941609160937583</c:v>
                </c:pt>
                <c:pt idx="77">
                  <c:v>-0.62708197450137182</c:v>
                </c:pt>
                <c:pt idx="78">
                  <c:v>-0.60167224722147117</c:v>
                </c:pt>
                <c:pt idx="79">
                  <c:v>-0.37510147283297973</c:v>
                </c:pt>
                <c:pt idx="80">
                  <c:v>-0.43720047670966145</c:v>
                </c:pt>
                <c:pt idx="81">
                  <c:v>-0.57264287653527168</c:v>
                </c:pt>
                <c:pt idx="82">
                  <c:v>-0.56093952430581562</c:v>
                </c:pt>
                <c:pt idx="83">
                  <c:v>-0.50144773082431748</c:v>
                </c:pt>
                <c:pt idx="84">
                  <c:v>-0.48985551968595387</c:v>
                </c:pt>
                <c:pt idx="85">
                  <c:v>-0.54985642513574851</c:v>
                </c:pt>
                <c:pt idx="86">
                  <c:v>-0.5183582882171105</c:v>
                </c:pt>
                <c:pt idx="87">
                  <c:v>-0.61185700962633127</c:v>
                </c:pt>
                <c:pt idx="88">
                  <c:v>-0.52595696851706053</c:v>
                </c:pt>
                <c:pt idx="89">
                  <c:v>-0.40991901751424298</c:v>
                </c:pt>
                <c:pt idx="90">
                  <c:v>0.73770879596357575</c:v>
                </c:pt>
                <c:pt idx="91">
                  <c:v>0.78254458003854388</c:v>
                </c:pt>
                <c:pt idx="92">
                  <c:v>0.78158601663746741</c:v>
                </c:pt>
                <c:pt idx="93">
                  <c:v>0.79098137962097304</c:v>
                </c:pt>
                <c:pt idx="94">
                  <c:v>0.69441903869299626</c:v>
                </c:pt>
                <c:pt idx="95">
                  <c:v>0.75695176140125631</c:v>
                </c:pt>
                <c:pt idx="96">
                  <c:v>0.71461463181742269</c:v>
                </c:pt>
                <c:pt idx="97">
                  <c:v>0.83425406562598681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17184"/>
        <c:axId val="149717576"/>
      </c:scatterChart>
      <c:valAx>
        <c:axId val="149717184"/>
        <c:scaling>
          <c:orientation val="minMax"/>
          <c:max val="25"/>
          <c:min val="-2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i [uA]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9717576"/>
        <c:crosses val="autoZero"/>
        <c:crossBetween val="midCat"/>
        <c:majorUnit val="2"/>
      </c:valAx>
      <c:valAx>
        <c:axId val="149717576"/>
        <c:scaling>
          <c:orientation val="minMax"/>
          <c:max val="5"/>
          <c:min val="-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Deviation from linearity [%]</a:t>
                </a:r>
              </a:p>
            </c:rich>
          </c:tx>
          <c:layout>
            <c:manualLayout>
              <c:xMode val="edge"/>
              <c:yMode val="edge"/>
              <c:x val="1.8661641901214769E-2"/>
              <c:y val="0.3381604206862194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497171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0.63231</cdr:x>
      <cdr:y>0.20344</cdr:y>
    </cdr:from>
    <cdr:to>
      <cdr:x>0.97345</cdr:x>
      <cdr:y>0.42707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4917351" y="1084047"/>
          <a:ext cx="2653035" cy="119162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1800" smtClean="0"/>
            <a:t>- 10</a:t>
          </a:r>
          <a:r>
            <a:rPr lang="es-ES" sz="1800" baseline="30000" smtClean="0"/>
            <a:t>7</a:t>
          </a:r>
          <a:r>
            <a:rPr lang="es-ES" sz="1800" smtClean="0"/>
            <a:t> </a:t>
          </a:r>
          <a:r>
            <a:rPr lang="es-ES" sz="1800" dirty="0" err="1" smtClean="0"/>
            <a:t>prot</a:t>
          </a:r>
          <a:r>
            <a:rPr lang="es-ES" sz="1800" dirty="0" smtClean="0"/>
            <a:t>/pulse</a:t>
          </a:r>
        </a:p>
        <a:p xmlns:a="http://schemas.openxmlformats.org/drawingml/2006/main">
          <a:r>
            <a:rPr lang="es-ES" sz="1800" smtClean="0"/>
            <a:t>- 10 </a:t>
          </a:r>
          <a:r>
            <a:rPr lang="el-GR" sz="1800" dirty="0" smtClean="0"/>
            <a:t>μ</a:t>
          </a:r>
          <a:r>
            <a:rPr lang="es-ES" sz="1800" dirty="0" smtClean="0"/>
            <a:t>s pulse </a:t>
          </a:r>
          <a:r>
            <a:rPr lang="es-ES" sz="1800" dirty="0" err="1" smtClean="0"/>
            <a:t>lenght</a:t>
          </a:r>
          <a:endParaRPr lang="es-ES" sz="1800" dirty="0" smtClean="0"/>
        </a:p>
        <a:p xmlns:a="http://schemas.openxmlformats.org/drawingml/2006/main">
          <a:r>
            <a:rPr lang="es-ES" sz="1800" smtClean="0"/>
            <a:t>- Nitrogen gas</a:t>
          </a:r>
          <a:endParaRPr lang="es-ES" sz="1800" dirty="0" smtClean="0"/>
        </a:p>
        <a:p xmlns:a="http://schemas.openxmlformats.org/drawingml/2006/main">
          <a:r>
            <a:rPr lang="es-ES" sz="1800" smtClean="0"/>
            <a:t>- gas </a:t>
          </a:r>
          <a:r>
            <a:rPr lang="es-ES" sz="1800" dirty="0" smtClean="0"/>
            <a:t>gap 0.5 cm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0.26852</cdr:x>
      <cdr:y>0.66102</cdr:y>
    </cdr:from>
    <cdr:to>
      <cdr:x>0.94672</cdr:x>
      <cdr:y>0.74324</cdr:y>
    </cdr:to>
    <cdr:grpSp>
      <cdr:nvGrpSpPr>
        <cdr:cNvPr id="3" name="Group 2"/>
        <cdr:cNvGrpSpPr/>
      </cdr:nvGrpSpPr>
      <cdr:grpSpPr>
        <a:xfrm xmlns:a="http://schemas.openxmlformats.org/drawingml/2006/main">
          <a:off x="2088244" y="3522306"/>
          <a:ext cx="5274269" cy="438117"/>
          <a:chOff x="2088244" y="3522287"/>
          <a:chExt cx="5274258" cy="438136"/>
        </a:xfrm>
      </cdr:grpSpPr>
      <cdr:cxnSp macro="">
        <cdr:nvCxnSpPr>
          <cdr:cNvPr id="4" name="Straight Connector 3"/>
          <cdr:cNvCxnSpPr/>
        </cdr:nvCxnSpPr>
        <cdr:spPr>
          <a:xfrm xmlns:a="http://schemas.openxmlformats.org/drawingml/2006/main">
            <a:off x="2088244" y="3960423"/>
            <a:ext cx="4248423" cy="0"/>
          </a:xfrm>
          <a:prstGeom xmlns:a="http://schemas.openxmlformats.org/drawingml/2006/main" prst="line">
            <a:avLst/>
          </a:prstGeom>
          <a:ln xmlns:a="http://schemas.openxmlformats.org/drawingml/2006/main" w="28575">
            <a:solidFill>
              <a:srgbClr val="FF0000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5" name="TextBox 4"/>
          <cdr:cNvSpPr txBox="1"/>
        </cdr:nvSpPr>
        <cdr:spPr>
          <a:xfrm xmlns:a="http://schemas.openxmlformats.org/drawingml/2006/main">
            <a:off x="5549820" y="3522287"/>
            <a:ext cx="1812682" cy="396531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800" b="1" dirty="0" smtClean="0">
                <a:solidFill>
                  <a:srgbClr val="FF0000"/>
                </a:solidFill>
              </a:rPr>
              <a:t>CNAO </a:t>
            </a:r>
            <a:r>
              <a:rPr lang="en-US" sz="1800" b="1" smtClean="0">
                <a:solidFill>
                  <a:srgbClr val="FF0000"/>
                </a:solidFill>
              </a:rPr>
              <a:t>10-30 nA</a:t>
            </a:r>
            <a:endParaRPr lang="en-US" sz="1800" b="1" dirty="0">
              <a:solidFill>
                <a:srgbClr val="FF0000"/>
              </a:solidFill>
            </a:endParaRP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BDA77-53AF-4840-86F0-1BCB68C03A33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03DD3-E6B7-4673-A335-7A864FE6C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7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1FE76-9955-49CD-9461-54D59A431EA7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4BFCE-075C-4202-99D0-8B1782DFD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2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I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describe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progress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project</a:t>
            </a:r>
            <a:r>
              <a:rPr lang="es-ES" baseline="0" dirty="0" smtClean="0"/>
              <a:t> 7 and 6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involves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24D6-443D-4F6F-A002-F47087877BA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11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beam passes through</a:t>
            </a:r>
            <a:r>
              <a:rPr lang="en-US" baseline="0" dirty="0" smtClean="0"/>
              <a:t> 3 </a:t>
            </a:r>
            <a:r>
              <a:rPr lang="en-US" dirty="0" smtClean="0"/>
              <a:t>parallel ionization chambers with independent anodes and cathodes separated by a  different gaps</a:t>
            </a:r>
            <a:r>
              <a:rPr lang="en-US" baseline="0" dirty="0" smtClean="0"/>
              <a:t> with the characteristics described in the table…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24D6-443D-4F6F-A002-F47087877BAB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39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 anode or cathode is glued onto a fiberglass frame to assure rigidity and flatness uniformity, this is done in a series of steps. First special stretching procedure using small clamps and springs . Afterwards the </a:t>
            </a:r>
            <a:r>
              <a:rPr lang="en-US" b="1" dirty="0" smtClean="0"/>
              <a:t>anode or cathodes </a:t>
            </a:r>
            <a:r>
              <a:rPr lang="en-US" dirty="0" smtClean="0"/>
              <a:t>are glued onto the frame and finally after one day the clamps are removed.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24D6-443D-4F6F-A002-F47087877BAB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47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frame containing an anode or cathode is placed into the box taking into account its position along the beam line. And when the package is completely assembled </a:t>
            </a:r>
            <a:r>
              <a:rPr lang="en-US" b="1" dirty="0" smtClean="0"/>
              <a:t>the readout electronics is placed.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24D6-443D-4F6F-A002-F47087877BAB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72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each</a:t>
            </a:r>
            <a:r>
              <a:rPr lang="es-ES" dirty="0" smtClean="0"/>
              <a:t> </a:t>
            </a:r>
            <a:r>
              <a:rPr lang="es-ES" dirty="0" err="1" smtClean="0"/>
              <a:t>voltage</a:t>
            </a:r>
            <a:r>
              <a:rPr lang="es-ES" dirty="0" smtClean="0"/>
              <a:t> and </a:t>
            </a:r>
            <a:r>
              <a:rPr lang="es-ES" dirty="0" err="1" smtClean="0"/>
              <a:t>each</a:t>
            </a:r>
            <a:r>
              <a:rPr lang="es-ES" dirty="0" smtClean="0"/>
              <a:t> flux </a:t>
            </a:r>
            <a:r>
              <a:rPr lang="es-ES" dirty="0" err="1" smtClean="0"/>
              <a:t>the</a:t>
            </a:r>
            <a:r>
              <a:rPr lang="es-ES" dirty="0" smtClean="0"/>
              <a:t> monitor </a:t>
            </a:r>
            <a:r>
              <a:rPr lang="es-ES" dirty="0" err="1" smtClean="0"/>
              <a:t>was</a:t>
            </a:r>
            <a:r>
              <a:rPr lang="es-ES" dirty="0" smtClean="0"/>
              <a:t> </a:t>
            </a:r>
            <a:r>
              <a:rPr lang="es-ES" dirty="0" err="1" smtClean="0"/>
              <a:t>irradiated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10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8 </a:t>
            </a:r>
            <a:r>
              <a:rPr lang="es-ES" baseline="0" dirty="0" err="1" smtClean="0"/>
              <a:t>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4BFCE-075C-4202-99D0-8B1782DFD2D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37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number of counts, corresponding to the delivery of 10 to the 8 carbon ions, as a function of the voltage applied between the electrodes for the different beam fluxes is shown. </a:t>
            </a:r>
          </a:p>
          <a:p>
            <a:r>
              <a:rPr lang="en-US" dirty="0"/>
              <a:t>for all the </a:t>
            </a:r>
            <a:r>
              <a:rPr lang="en-US" dirty="0" err="1"/>
              <a:t>uxes</a:t>
            </a:r>
            <a:r>
              <a:rPr lang="en-US" dirty="0"/>
              <a:t>, the saturation</a:t>
            </a:r>
          </a:p>
          <a:p>
            <a:r>
              <a:rPr lang="en-US" dirty="0"/>
              <a:t>curves at lower potential of the three ionization chambers are overlapped.</a:t>
            </a:r>
          </a:p>
          <a:p>
            <a:r>
              <a:rPr lang="en-US" dirty="0"/>
              <a:t>Such behavior is due to the fact that, each ionization chamber has </a:t>
            </a:r>
            <a:r>
              <a:rPr lang="en-US" dirty="0" err="1"/>
              <a:t>dierent</a:t>
            </a:r>
            <a:r>
              <a:rPr lang="en-US" dirty="0"/>
              <a:t> gap and thus different collection </a:t>
            </a:r>
            <a:r>
              <a:rPr lang="en-US" dirty="0" err="1"/>
              <a:t>effciencies</a:t>
            </a:r>
            <a:r>
              <a:rPr lang="en-US" dirty="0"/>
              <a:t>, giving rise a different slopes for</a:t>
            </a:r>
          </a:p>
          <a:p>
            <a:r>
              <a:rPr lang="en-US" dirty="0"/>
              <a:t>the three saturation curves.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0A7C1-3ADD-4562-BCFC-7593C24BAD7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10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4BFCE-075C-4202-99D0-8B1782DFD2D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03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</a:rPr>
              <a:t>Congresso Nazionale della Società Italiana di Fisica Trieste, 23-27 September, 2013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46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</a:rPr>
              <a:t>Congresso Nazionale della Società Italiana di Fisica Trieste, 23-27 September, 2013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46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4BFCE-075C-4202-99D0-8B1782DFD2D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1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51153" y="931746"/>
            <a:ext cx="4326035" cy="3357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025365" y="4614546"/>
            <a:ext cx="4582376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9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Nowadays new compact accelerators for charged particles beam therapy have been proposed where high beam intensities occur in short pulses. </a:t>
            </a:r>
            <a:r>
              <a:rPr lang="en-US" sz="1200" baseline="0" dirty="0" smtClean="0"/>
              <a:t>The typical characteristics of high </a:t>
            </a:r>
            <a:r>
              <a:rPr lang="en-US" sz="1200" b="0" baseline="0" dirty="0" smtClean="0"/>
              <a:t>flux</a:t>
            </a:r>
            <a:r>
              <a:rPr lang="en-US" sz="1200" baseline="0" dirty="0" smtClean="0"/>
              <a:t> beam are: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24D6-443D-4F6F-A002-F47087877BA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19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Nowadays new compact accelerators for charged particles beam therapy have been proposed where high beam intensities occur in short pulses. </a:t>
            </a:r>
            <a:r>
              <a:rPr lang="en-US" sz="1200" baseline="0" dirty="0" smtClean="0"/>
              <a:t>The typical characteristics of high </a:t>
            </a:r>
            <a:r>
              <a:rPr lang="en-US" sz="1200" b="0" baseline="0" dirty="0" smtClean="0"/>
              <a:t>flux</a:t>
            </a:r>
            <a:r>
              <a:rPr lang="en-US" sz="1200" baseline="0" dirty="0" smtClean="0"/>
              <a:t> beam are: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24D6-443D-4F6F-A002-F47087877BA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20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High Flux Beams the recombination phenomenon</a:t>
            </a:r>
            <a:r>
              <a:rPr lang="en-US" baseline="0" dirty="0" smtClean="0"/>
              <a:t> increases and therefore the total charge collection is inefficient unless a very high voltage between the electrodes is applied.  The solution is a detector with different gaps….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24D6-443D-4F6F-A002-F47087877BA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00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4BFCE-075C-4202-99D0-8B1782DFD2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70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4BFCE-075C-4202-99D0-8B1782DFD2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4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51153" y="931746"/>
            <a:ext cx="4326035" cy="3357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025365" y="4614546"/>
            <a:ext cx="4582376" cy="276999"/>
          </a:xfr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899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51153" y="931746"/>
            <a:ext cx="4326035" cy="3357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1025365" y="4614546"/>
            <a:ext cx="4582376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75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F4551-C6BC-48E4-89BB-0B906C9521F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42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93AA-85F1-4204-AEF6-992B4E83D2C5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2/1/2016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2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7177-2C82-4E60-998F-796D3242832B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2/1/2016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C99F2-6957-4FEB-9287-B54720232048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2/1/2016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9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1DA3A-0ADB-4E56-AB39-160D0C60702A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2/1/2016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9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325B-A065-4783-A158-92E7AC109AED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2/1/2016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43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4106-E77A-4047-948C-A4B0E6DCD2DF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2/1/2016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4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8087-FD80-4D1A-8D1D-7BD1E6AEF96D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2/1/2016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6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41E8-0D9E-4D45-9F16-8DA3F568F864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2/1/2016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65A-6FC3-4D07-8F1B-13D2EFF5EAE4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2/1/2016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04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D48D-CD91-46B6-B115-51665825FD8A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2/1/2016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89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6E1B-BADF-4A64-902B-D84751E7A6D9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2/1/2016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82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B13EBEA-C7E0-4A5F-84C1-D94EDB29CA5C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2/1/2016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5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1.jpe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57.wmf"/><Relationship Id="rId4" Type="http://schemas.openxmlformats.org/officeDocument/2006/relationships/image" Target="NULL"/><Relationship Id="rId9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6.xml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../media/image60.wmf"/><Relationship Id="rId10" Type="http://schemas.openxmlformats.org/officeDocument/2006/relationships/image" Target="NULL"/><Relationship Id="rId4" Type="http://schemas.openxmlformats.org/officeDocument/2006/relationships/oleObject" Target="../embeddings/oleObject2.bin"/><Relationship Id="rId9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320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471" y="2906351"/>
            <a:ext cx="8716298" cy="745589"/>
          </a:xfrm>
        </p:spPr>
        <p:txBody>
          <a:bodyPr vert="horz" wrap="square" lIns="91440" tIns="34290" rIns="91440" bIns="45720" rtlCol="0" anchor="b">
            <a:spAutoFit/>
          </a:bodyPr>
          <a:lstStyle/>
          <a:p>
            <a:pPr algn="l"/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WP </a:t>
            </a:r>
            <a:r>
              <a:rPr lang="en-US" sz="2400" smtClean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 (INFN-RDH</a:t>
            </a:r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Detector for high intensity beam</a:t>
            </a:r>
            <a:r>
              <a:rPr lang="en-US" sz="2400" smtClean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400" smtClean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400" smtClean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 6 (INFN-IRPT</a:t>
            </a:r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New TERA chip development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58" y="5336498"/>
            <a:ext cx="963226" cy="13641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471" y="958645"/>
            <a:ext cx="8343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chemeClr val="accent1"/>
                </a:solidFill>
              </a:rPr>
              <a:t>Camere Monitor per fasci di alta intensità</a:t>
            </a:r>
            <a:endParaRPr lang="en-US" sz="5400" b="1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702" y="4078720"/>
            <a:ext cx="8716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smtClean="0">
                <a:latin typeface="Century Gothic" panose="020B0502020202020204" pitchFamily="34" charset="0"/>
              </a:rPr>
              <a:t>R. Cirio, F. Fausti, L. Fanola Guarachi, S. Giordanengo, F. Marchetto, G. Mazza, V. Monaco, </a:t>
            </a:r>
            <a:r>
              <a:rPr lang="it-IT" sz="2400" b="1" smtClean="0">
                <a:latin typeface="Century Gothic" panose="020B0502020202020204" pitchFamily="34" charset="0"/>
              </a:rPr>
              <a:t>R. Sacchi</a:t>
            </a:r>
            <a:r>
              <a:rPr lang="it-IT" sz="2400" smtClean="0">
                <a:latin typeface="Century Gothic" panose="020B0502020202020204" pitchFamily="34" charset="0"/>
              </a:rPr>
              <a:t>, A. Vignati </a:t>
            </a:r>
            <a:endParaRPr lang="it-IT" sz="2400" smtClean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0436" y="5104263"/>
            <a:ext cx="560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smtClean="0"/>
              <a:t>INFN e Università di Torino</a:t>
            </a:r>
            <a:endParaRPr lang="it-IT" sz="2400" b="1" smtClean="0"/>
          </a:p>
        </p:txBody>
      </p:sp>
    </p:spTree>
    <p:extLst>
      <p:ext uri="{BB962C8B-B14F-4D97-AF65-F5344CB8AC3E}">
        <p14:creationId xmlns:p14="http://schemas.microsoft.com/office/powerpoint/2010/main" val="219738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3" y="988359"/>
            <a:ext cx="8209419" cy="515305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40541" y="753036"/>
            <a:ext cx="6696635" cy="470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entury Gothic" panose="020B0502020202020204" pitchFamily="34" charset="0"/>
              </a:rPr>
              <a:t>Densità di ionizzazione vs flusso del fascio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35492" y="76536"/>
            <a:ext cx="7392058" cy="619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b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Misure a CNAO</a:t>
            </a: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5239" r="8087" b="2960"/>
          <a:stretch/>
        </p:blipFill>
        <p:spPr>
          <a:xfrm>
            <a:off x="682389" y="1384935"/>
            <a:ext cx="7947694" cy="5275172"/>
          </a:xfrm>
          <a:prstGeom prst="rect">
            <a:avLst/>
          </a:prstGeom>
        </p:spPr>
      </p:pic>
      <p:sp>
        <p:nvSpPr>
          <p:cNvPr id="12" name="3 CuadroTexto"/>
          <p:cNvSpPr txBox="1"/>
          <p:nvPr/>
        </p:nvSpPr>
        <p:spPr>
          <a:xfrm>
            <a:off x="4448554" y="3040389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f</a:t>
            </a:r>
            <a:r>
              <a:rPr lang="es-ES" sz="2800" baseline="-25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2</a:t>
            </a:r>
            <a:r>
              <a:rPr lang="es-ES" sz="280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/f</a:t>
            </a:r>
            <a:r>
              <a:rPr lang="es-ES" sz="2800" baseline="-2500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1</a:t>
            </a:r>
            <a:endParaRPr lang="en-US" sz="2800" baseline="-25000" dirty="0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3" name="2 CuadroTexto"/>
          <p:cNvSpPr txBox="1"/>
          <p:nvPr/>
        </p:nvSpPr>
        <p:spPr>
          <a:xfrm>
            <a:off x="2682375" y="2517169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f</a:t>
            </a:r>
            <a:r>
              <a:rPr lang="es-ES" sz="2800" baseline="-250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3</a:t>
            </a:r>
            <a:r>
              <a:rPr lang="es-ES" sz="28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/f</a:t>
            </a:r>
            <a:r>
              <a:rPr lang="es-ES" sz="2800" baseline="-250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1</a:t>
            </a:r>
            <a:endParaRPr lang="en-US" sz="2800" baseline="-25000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98185" y="74603"/>
            <a:ext cx="7392058" cy="619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b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Misure a CNAO</a:t>
            </a: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603" y="846161"/>
            <a:ext cx="861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caratteristica del rivelatore </a:t>
            </a:r>
          </a:p>
        </p:txBody>
      </p:sp>
    </p:spTree>
    <p:extLst>
      <p:ext uri="{BB962C8B-B14F-4D97-AF65-F5344CB8AC3E}">
        <p14:creationId xmlns:p14="http://schemas.microsoft.com/office/powerpoint/2010/main" val="113373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t="5189" r="8605" b="4233"/>
          <a:stretch/>
        </p:blipFill>
        <p:spPr>
          <a:xfrm>
            <a:off x="0" y="1665026"/>
            <a:ext cx="4449172" cy="292062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6158" r="7438" b="2921"/>
          <a:stretch/>
        </p:blipFill>
        <p:spPr>
          <a:xfrm>
            <a:off x="4503595" y="1727080"/>
            <a:ext cx="4408394" cy="285856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98185" y="74603"/>
            <a:ext cx="7392058" cy="619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b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Caratteristica del rivelatore</a:t>
            </a: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092" y="896083"/>
            <a:ext cx="3562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smtClean="0">
                <a:latin typeface="Century Gothic" panose="020B0502020202020204" pitchFamily="34" charset="0"/>
              </a:rPr>
              <a:t>Bern Cyclotron (protons 15 MeV)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2250" y="896082"/>
            <a:ext cx="3985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smtClean="0">
                <a:latin typeface="Century Gothic" panose="020B0502020202020204" pitchFamily="34" charset="0"/>
              </a:rPr>
              <a:t>LNS</a:t>
            </a:r>
          </a:p>
          <a:p>
            <a:pPr algn="ctr"/>
            <a:r>
              <a:rPr lang="it-IT" sz="2400" smtClean="0">
                <a:latin typeface="Century Gothic" panose="020B0502020202020204" pitchFamily="34" charset="0"/>
              </a:rPr>
              <a:t>(pulsed protons 62 MeV)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785" y="4722125"/>
            <a:ext cx="8461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smtClean="0">
                <a:latin typeface="Century Gothic" panose="020B0502020202020204" pitchFamily="34" charset="0"/>
              </a:rPr>
              <a:t>Conclusioni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verificato la validità del metodo proposto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caratteristica </a:t>
            </a:r>
            <a:r>
              <a:rPr lang="it-IT" sz="2400" smtClean="0">
                <a:latin typeface="Century Gothic" panose="020B0502020202020204" pitchFamily="34" charset="0"/>
              </a:rPr>
              <a:t>indipendente dall'intensità/pulse width</a:t>
            </a:r>
            <a:endParaRPr lang="it-IT" sz="2400" smtClean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caratteristica dipende dalla qualità del fascio</a:t>
            </a:r>
          </a:p>
        </p:txBody>
      </p:sp>
    </p:spTree>
    <p:extLst>
      <p:ext uri="{BB962C8B-B14F-4D97-AF65-F5344CB8AC3E}">
        <p14:creationId xmlns:p14="http://schemas.microsoft.com/office/powerpoint/2010/main" val="256079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5"/>
          <a:stretch/>
        </p:blipFill>
        <p:spPr>
          <a:xfrm>
            <a:off x="1020924" y="2669458"/>
            <a:ext cx="7116895" cy="38935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8185" y="74603"/>
            <a:ext cx="7392058" cy="619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b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Risultati</a:t>
            </a: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610" y="694103"/>
            <a:ext cx="900752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Tesi di Dottorato di L. Fanola Guarachi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NIM A 798 (2015) 107- 110 (</a:t>
            </a:r>
            <a:r>
              <a:rPr lang="en-US" sz="2400" smtClean="0">
                <a:latin typeface="Century Gothic" panose="020B0502020202020204" pitchFamily="34" charset="0"/>
              </a:rPr>
              <a:t>caratterizzazione del readout)  + </a:t>
            </a:r>
            <a:r>
              <a:rPr lang="en-US" sz="2400">
                <a:latin typeface="Century Gothic" panose="020B0502020202020204" pitchFamily="34" charset="0"/>
              </a:rPr>
              <a:t>articolo in preparazione per risultati si fascio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Camera doppio gap realizzata da De.Tec.Tor per ELIMED </a:t>
            </a:r>
          </a:p>
        </p:txBody>
      </p:sp>
    </p:spTree>
    <p:extLst>
      <p:ext uri="{BB962C8B-B14F-4D97-AF65-F5344CB8AC3E}">
        <p14:creationId xmlns:p14="http://schemas.microsoft.com/office/powerpoint/2010/main" val="9743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96429" y="95535"/>
            <a:ext cx="7878871" cy="7233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TERA09 Design</a:t>
            </a:r>
            <a:endParaRPr lang="en-US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62643" y="1064605"/>
            <a:ext cx="87464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smtClean="0">
                <a:latin typeface="Arial" panose="020B0604020202020204" pitchFamily="34" charset="0"/>
                <a:cs typeface="Arial" panose="020B0604020202020204" pitchFamily="34" charset="0"/>
              </a:rPr>
              <a:t>Basato sull'architettura di TERA08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AMS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CMOS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0.35 μm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s-ES" sz="2400" smtClean="0">
                <a:latin typeface="Arial" panose="020B0604020202020204" pitchFamily="34" charset="0"/>
                <a:cs typeface="Arial" panose="020B0604020202020204" pitchFamily="34" charset="0"/>
              </a:rPr>
              <a:t>to ~ 300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count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err="1" smtClean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es-E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>
                <a:latin typeface="Arial" panose="020B0604020202020204" pitchFamily="34" charset="0"/>
                <a:cs typeface="Arial" panose="020B0604020202020204" pitchFamily="34" charset="0"/>
              </a:rPr>
              <a:t>~ 80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MHz (20 MHz in TERA08)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smtClean="0">
                <a:latin typeface="Arial" panose="020B0604020202020204" pitchFamily="34" charset="0"/>
                <a:cs typeface="Arial" panose="020B0604020202020204" pitchFamily="34" charset="0"/>
              </a:rPr>
              <a:t>Counters </a:t>
            </a:r>
            <a:r>
              <a:rPr lang="es-ES" sz="2400" smtClean="0">
                <a:latin typeface="Arial" panose="020B0604020202020204" pitchFamily="34" charset="0"/>
                <a:cs typeface="Arial" panose="020B0604020202020204" pitchFamily="34" charset="0"/>
              </a:rPr>
              <a:t>sums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chip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62643" y="3884951"/>
            <a:ext cx="8746446" cy="26776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Cooperation agreement signed with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De.Tec.Tor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S.r.l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for the development of the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new chip → PhD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Federico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Fausti;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joint patent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INFN/</a:t>
            </a:r>
            <a:r>
              <a:rPr lang="en-US" sz="2400" err="1" smtClean="0">
                <a:latin typeface="Arial" panose="020B0604020202020204" pitchFamily="34" charset="0"/>
                <a:cs typeface="Arial" panose="020B0604020202020204" pitchFamily="34" charset="0"/>
              </a:rPr>
              <a:t>UniTo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err="1" smtClean="0">
                <a:latin typeface="Arial" panose="020B0604020202020204" pitchFamily="34" charset="0"/>
                <a:cs typeface="Arial" panose="020B0604020202020204" pitchFamily="34" charset="0"/>
              </a:rPr>
              <a:t>De.Tec.Tor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has been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submitted; </a:t>
            </a:r>
            <a:endParaRPr 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Premio Marconi della SIF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2015 a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Federico Fausti (De.Tec.Tor) e Simona Giordanengo (INFN)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0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110375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B</a:t>
            </a:r>
            <a:r>
              <a:rPr lang="en-GB" sz="4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lock diagram </a:t>
            </a:r>
            <a:r>
              <a:rPr lang="en-GB" sz="4400" b="1" smtClean="0">
                <a:solidFill>
                  <a:srgbClr val="0070C0"/>
                </a:solidFill>
                <a:latin typeface="Century Gothic" panose="020B0502020202020204" pitchFamily="34" charset="0"/>
              </a:rPr>
              <a:t>of </a:t>
            </a:r>
            <a:r>
              <a:rPr lang="en-GB" sz="4400" b="1" smtClean="0">
                <a:solidFill>
                  <a:srgbClr val="0070C0"/>
                </a:solidFill>
                <a:latin typeface="Century Gothic" panose="020B0502020202020204" pitchFamily="34" charset="0"/>
              </a:rPr>
              <a:t>TERA09</a:t>
            </a:r>
            <a:endParaRPr lang="en-GB" sz="4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6727" y="888862"/>
            <a:ext cx="8707272" cy="4743493"/>
            <a:chOff x="712065" y="1261522"/>
            <a:chExt cx="7532343" cy="4824536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065" y="1261522"/>
              <a:ext cx="7414711" cy="4824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CasellaDiTesto 5"/>
            <p:cNvSpPr txBox="1"/>
            <p:nvPr/>
          </p:nvSpPr>
          <p:spPr>
            <a:xfrm>
              <a:off x="7668344" y="3698902"/>
              <a:ext cx="57606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900" b="1" dirty="0" smtClean="0"/>
                <a:t>38 bit</a:t>
              </a:r>
              <a:endParaRPr lang="en-GB" sz="900" b="1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7" t="4884" r="19435" b="24000"/>
            <a:stretch/>
          </p:blipFill>
          <p:spPr bwMode="auto">
            <a:xfrm>
              <a:off x="3707904" y="2372154"/>
              <a:ext cx="432048" cy="99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7" t="4884" r="19435" b="24000"/>
            <a:stretch/>
          </p:blipFill>
          <p:spPr bwMode="auto">
            <a:xfrm>
              <a:off x="3679350" y="3086343"/>
              <a:ext cx="432048" cy="9961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7" t="4884" r="19435" b="24000"/>
            <a:stretch/>
          </p:blipFill>
          <p:spPr bwMode="auto">
            <a:xfrm>
              <a:off x="3679350" y="3574180"/>
              <a:ext cx="432048" cy="99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7" t="4884" r="19435" b="24000"/>
            <a:stretch/>
          </p:blipFill>
          <p:spPr bwMode="auto">
            <a:xfrm>
              <a:off x="3679350" y="4145953"/>
              <a:ext cx="432048" cy="99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404016" y="5759355"/>
            <a:ext cx="8407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sums triggered by load signal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half-full register warning signal provided</a:t>
            </a:r>
            <a:endParaRPr lang="it-IT" sz="240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125760" y="0"/>
            <a:ext cx="8959580" cy="1311128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it-IT" sz="4400" b="1" cap="none" dirty="0" smtClean="0">
                <a:solidFill>
                  <a:srgbClr val="0070C0"/>
                </a:solidFill>
              </a:rPr>
              <a:t>The </a:t>
            </a:r>
            <a:r>
              <a:rPr lang="it-IT" sz="4400" b="1" cap="none" dirty="0" err="1" smtClean="0">
                <a:solidFill>
                  <a:srgbClr val="0070C0"/>
                </a:solidFill>
              </a:rPr>
              <a:t>current</a:t>
            </a:r>
            <a:r>
              <a:rPr lang="it-IT" sz="4400" b="1" cap="none" dirty="0" smtClean="0">
                <a:solidFill>
                  <a:srgbClr val="0070C0"/>
                </a:solidFill>
              </a:rPr>
              <a:t> </a:t>
            </a:r>
            <a:r>
              <a:rPr lang="it-IT" sz="4400" b="1" cap="none" smtClean="0">
                <a:solidFill>
                  <a:srgbClr val="0070C0"/>
                </a:solidFill>
              </a:rPr>
              <a:t>to frequency</a:t>
            </a:r>
            <a:r>
              <a:rPr lang="en-US" sz="4400" b="1" cap="none" smtClean="0">
                <a:solidFill>
                  <a:srgbClr val="0070C0"/>
                </a:solidFill>
              </a:rPr>
              <a:t> converter</a:t>
            </a:r>
            <a:endParaRPr lang="en-US" sz="4400" b="1" cap="none" dirty="0">
              <a:solidFill>
                <a:srgbClr val="0070C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41436" y="1311128"/>
            <a:ext cx="5564955" cy="31833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82137" y="4899546"/>
            <a:ext cx="8557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feedback capacitor C</a:t>
            </a:r>
            <a:r>
              <a:rPr lang="it-IT" sz="2400" baseline="-25000" smtClean="0">
                <a:latin typeface="Century Gothic" panose="020B0502020202020204" pitchFamily="34" charset="0"/>
              </a:rPr>
              <a:t>int</a:t>
            </a:r>
            <a:r>
              <a:rPr lang="it-IT" sz="2400" smtClean="0">
                <a:latin typeface="Century Gothic" panose="020B0502020202020204" pitchFamily="34" charset="0"/>
              </a:rPr>
              <a:t> 600fF → 1,2 pF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OTA bias current 200 </a:t>
            </a:r>
            <a:r>
              <a:rPr lang="el-GR" sz="2400" smtClean="0">
                <a:latin typeface="Century Gothic" panose="020B0502020202020204" pitchFamily="34" charset="0"/>
              </a:rPr>
              <a:t>μ</a:t>
            </a:r>
            <a:r>
              <a:rPr lang="it-IT" sz="2400" smtClean="0">
                <a:latin typeface="Century Gothic" panose="020B0502020202020204" pitchFamily="34" charset="0"/>
              </a:rPr>
              <a:t>A </a:t>
            </a:r>
            <a:r>
              <a:rPr lang="it-IT" sz="2400">
                <a:latin typeface="Century Gothic" panose="020B0502020202020204" pitchFamily="34" charset="0"/>
              </a:rPr>
              <a:t> </a:t>
            </a:r>
            <a:r>
              <a:rPr lang="it-IT" sz="2400">
                <a:latin typeface="Century Gothic" panose="020B0502020202020204" pitchFamily="34" charset="0"/>
              </a:rPr>
              <a:t>→ </a:t>
            </a:r>
            <a:r>
              <a:rPr lang="it-IT" sz="2400" smtClean="0">
                <a:latin typeface="Century Gothic" panose="020B0502020202020204" pitchFamily="34" charset="0"/>
              </a:rPr>
              <a:t>800 </a:t>
            </a:r>
            <a:r>
              <a:rPr lang="el-GR" sz="2400">
                <a:latin typeface="Century Gothic" panose="020B0502020202020204" pitchFamily="34" charset="0"/>
              </a:rPr>
              <a:t>μ</a:t>
            </a:r>
            <a:r>
              <a:rPr lang="it-IT" sz="2400" smtClean="0">
                <a:latin typeface="Century Gothic" panose="020B0502020202020204" pitchFamily="34" charset="0"/>
              </a:rPr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clock cycle saved in the FSM, single 200 fF C</a:t>
            </a:r>
            <a:r>
              <a:rPr lang="it-IT" sz="2400" baseline="-25000" smtClean="0">
                <a:latin typeface="Century Gothic" panose="020B0502020202020204" pitchFamily="34" charset="0"/>
              </a:rPr>
              <a:t>sub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post-layout simulations 100 MHz </a:t>
            </a:r>
            <a:r>
              <a:rPr lang="it-IT" sz="2400">
                <a:latin typeface="Century Gothic" panose="020B0502020202020204" pitchFamily="34" charset="0"/>
              </a:rPr>
              <a:t>→ </a:t>
            </a:r>
            <a:r>
              <a:rPr lang="it-IT" sz="2400" smtClean="0">
                <a:latin typeface="Century Gothic" panose="020B0502020202020204" pitchFamily="34" charset="0"/>
              </a:rPr>
              <a:t>320 MHz clock</a:t>
            </a:r>
            <a:endParaRPr lang="it-IT" sz="2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1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testo 9"/>
          <p:cNvSpPr txBox="1">
            <a:spLocks/>
          </p:cNvSpPr>
          <p:nvPr/>
        </p:nvSpPr>
        <p:spPr>
          <a:xfrm>
            <a:off x="107504" y="2420888"/>
            <a:ext cx="9139912" cy="3312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L="504000" marR="0" lvl="0" indent="-432000" algn="l">
              <a:spcBef>
                <a:spcPts val="0"/>
              </a:spcBef>
              <a:spcAft>
                <a:spcPts val="1417"/>
              </a:spcAft>
              <a:buClr>
                <a:srgbClr val="00CCCC"/>
              </a:buClr>
              <a:buSzPct val="7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defPPr>
            <a:lvl1pPr marL="504000" marR="0" lvl="0" indent="-432000" algn="l" defTabSz="914400" rtl="0" eaLnBrk="1" latinLnBrk="0" hangingPunct="1">
              <a:spcBef>
                <a:spcPts val="0"/>
              </a:spcBef>
              <a:spcAft>
                <a:spcPts val="1417"/>
              </a:spcAft>
              <a:buClr>
                <a:srgbClr val="00CCCC"/>
              </a:buClr>
              <a:buSzPct val="75000"/>
              <a:buFont typeface="StarSymbol"/>
              <a:buChar char="✵"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1pPr>
            <a:lvl2pPr marL="792000" marR="0" lvl="1" indent="-432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Clr>
                <a:srgbClr val="00CCCC"/>
              </a:buClr>
              <a:buSzPct val="75000"/>
              <a:buFont typeface="StarSymbol"/>
              <a:buChar char="✵"/>
              <a:defRPr lang="en-U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2pPr>
            <a:lvl3pPr marL="1080000" marR="0" lvl="2" indent="-432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3pPr>
            <a:lvl4pPr marL="1368000" marR="0" lvl="3" indent="-432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4pPr>
            <a:lvl5pPr marL="1656000" marR="0" lvl="4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5pPr>
            <a:lvl6pPr marL="1944000" marR="0" lvl="5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6pPr>
            <a:lvl7pPr marL="2232000" marR="0" lvl="6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7pPr>
            <a:lvl8pPr marL="2520000" marR="0" lvl="7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8pPr>
            <a:lvl9pPr marL="2808000" marR="0" lvl="8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9pPr>
          </a:lstStyle>
          <a:p>
            <a:pPr algn="just">
              <a:buSzPct val="133000"/>
              <a:buBlip>
                <a:blip r:embed="rId3"/>
              </a:buBlip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ASIC submission </a:t>
            </a:r>
            <a:r>
              <a:rPr lang="en-US" sz="2800" b="1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  <a:r>
              <a:rPr lang="en-US" sz="2800" b="1" smtClean="0">
                <a:solidFill>
                  <a:schemeClr val="tx1"/>
                </a:solidFill>
                <a:latin typeface="Calibri" panose="020F0502020204030204" pitchFamily="34" charset="0"/>
              </a:rPr>
              <a:t>July - Sep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. 2015</a:t>
            </a:r>
          </a:p>
          <a:p>
            <a:pPr algn="just">
              <a:buSzPct val="133000"/>
              <a:buBlip>
                <a:blip r:embed="rId3"/>
              </a:buBlip>
            </a:pPr>
            <a:r>
              <a:rPr lang="en-US" sz="2800" b="1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sz="2800" b="1" smtClean="0">
                <a:solidFill>
                  <a:schemeClr val="tx1"/>
                </a:solidFill>
                <a:latin typeface="Calibri" panose="020F0502020204030204" pitchFamily="34" charset="0"/>
              </a:rPr>
              <a:t>Test board</a:t>
            </a:r>
            <a:r>
              <a:rPr lang="en-GB" sz="2800" b="1" smtClean="0">
                <a:solidFill>
                  <a:schemeClr val="tx1"/>
                </a:solidFill>
                <a:latin typeface="Calibri" panose="020F0502020204030204" pitchFamily="34" charset="0"/>
              </a:rPr>
              <a:t> design:  </a:t>
            </a:r>
            <a:r>
              <a:rPr lang="en-GB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Oct.-Nov. 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2015</a:t>
            </a:r>
          </a:p>
          <a:p>
            <a:pPr algn="just">
              <a:buSzPct val="133000"/>
              <a:buBlip>
                <a:blip r:embed="rId3"/>
              </a:buBlip>
            </a:pPr>
            <a:r>
              <a:rPr lang="en-US" sz="2800" b="1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800" b="1" smtClean="0">
                <a:solidFill>
                  <a:schemeClr val="tx1"/>
                </a:solidFill>
                <a:latin typeface="Calibri" panose="020F0502020204030204" pitchFamily="34" charset="0"/>
              </a:rPr>
              <a:t>Chips from foundry: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Dec. 2015 </a:t>
            </a:r>
          </a:p>
          <a:p>
            <a:pPr algn="just">
              <a:buSzPct val="133000"/>
              <a:buBlip>
                <a:blip r:embed="rId3"/>
              </a:buBlip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ASIC characterization</a:t>
            </a:r>
            <a:r>
              <a:rPr lang="en-US" sz="2800" b="1" smtClean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  <a:r>
              <a:rPr lang="en-US" sz="2800" b="1" smtClean="0">
                <a:solidFill>
                  <a:schemeClr val="tx1"/>
                </a:solidFill>
                <a:latin typeface="Calibri" panose="020F0502020204030204" pitchFamily="34" charset="0"/>
              </a:rPr>
              <a:t>beginning 2016</a:t>
            </a:r>
            <a:endParaRPr lang="en-US" sz="2800" b="1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SzPct val="133000"/>
              <a:buBlip>
                <a:blip r:embed="rId3"/>
              </a:buBlip>
            </a:pPr>
            <a:r>
              <a:rPr lang="en-US" sz="2800" b="1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Test radiation tolerance</a:t>
            </a:r>
            <a:r>
              <a:rPr lang="en-US" sz="2800" b="1" smtClean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  <a:r>
              <a:rPr lang="en-US" sz="2800" b="1" smtClean="0">
                <a:solidFill>
                  <a:schemeClr val="tx1"/>
                </a:solidFill>
                <a:latin typeface="Calibri" panose="020F0502020204030204" pitchFamily="34" charset="0"/>
              </a:rPr>
              <a:t>2016</a:t>
            </a: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buSzPct val="133000"/>
              <a:buBlip>
                <a:blip r:embed="rId3"/>
              </a:buBlip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Integration with detector and beam test</a:t>
            </a:r>
            <a:r>
              <a:rPr lang="en-US" sz="2800" b="1" smtClean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  <a:r>
              <a:rPr lang="en-US" sz="2800" b="1" smtClean="0">
                <a:solidFill>
                  <a:schemeClr val="tx1"/>
                </a:solidFill>
                <a:latin typeface="Calibri" panose="020F0502020204030204" pitchFamily="34" charset="0"/>
              </a:rPr>
              <a:t>2016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177644" y="5344458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17</a:t>
            </a:fld>
            <a:endParaRPr lang="en-GB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07504" y="260648"/>
            <a:ext cx="8811397" cy="187743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Char char=""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  <a:defRPr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  <a:defRPr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  <a:defRPr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  <a:defRPr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  <a:defRPr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  <a:defRPr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  <a:defRPr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  <a:defRPr/>
            </a:lvl9pPr>
          </a:lstStyle>
          <a:p>
            <a:pPr marL="360000" indent="-360000" algn="just">
              <a:buFont typeface="StarSymbol"/>
              <a:buNone/>
            </a:pPr>
            <a:r>
              <a:rPr lang="en-US" sz="4400" b="1" cap="none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en-US" sz="4400" b="1" cap="none" dirty="0" smtClean="0">
                <a:solidFill>
                  <a:schemeClr val="tx1"/>
                </a:solidFill>
                <a:latin typeface="Calibri" panose="020F0502020204030204" pitchFamily="34" charset="0"/>
              </a:rPr>
              <a:t>roject status and plans   </a:t>
            </a:r>
          </a:p>
          <a:p>
            <a:pPr marL="360000" indent="-360000" algn="just">
              <a:buNone/>
            </a:pPr>
            <a:r>
              <a:rPr lang="en-US" b="1" cap="none" dirty="0" smtClean="0">
                <a:solidFill>
                  <a:schemeClr val="tx1"/>
                </a:solidFill>
                <a:latin typeface="Calibri" panose="020F0502020204030204" pitchFamily="34" charset="0"/>
              </a:rPr>
              <a:t>as presented </a:t>
            </a:r>
            <a:r>
              <a:rPr lang="en-US" b="1" cap="none">
                <a:solidFill>
                  <a:schemeClr val="tx1"/>
                </a:solidFill>
                <a:latin typeface="Calibri" panose="020F0502020204030204" pitchFamily="34" charset="0"/>
              </a:rPr>
              <a:t>at </a:t>
            </a:r>
            <a:r>
              <a:rPr lang="en-US" b="1" cap="none" smtClean="0">
                <a:solidFill>
                  <a:schemeClr val="tx1"/>
                </a:solidFill>
                <a:latin typeface="Calibri" panose="020F0502020204030204" pitchFamily="34" charset="0"/>
              </a:rPr>
              <a:t>RDH meeting </a:t>
            </a:r>
            <a:endParaRPr lang="en-US" b="1" cap="none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60000" indent="-360000" algn="just">
              <a:buNone/>
            </a:pPr>
            <a:r>
              <a:rPr lang="en-US" b="1" cap="none" smtClean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en-US" b="1" cap="none" dirty="0">
                <a:solidFill>
                  <a:schemeClr val="tx1"/>
                </a:solidFill>
                <a:latin typeface="Calibri" panose="020F0502020204030204" pitchFamily="34" charset="0"/>
              </a:rPr>
              <a:t>Rome, Dec. 17</a:t>
            </a:r>
            <a:r>
              <a:rPr lang="en-US" b="1" cap="none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st</a:t>
            </a:r>
            <a:r>
              <a:rPr lang="en-US" b="1" cap="none" dirty="0">
                <a:solidFill>
                  <a:schemeClr val="tx1"/>
                </a:solidFill>
                <a:latin typeface="Calibri" panose="020F0502020204030204" pitchFamily="34" charset="0"/>
              </a:rPr>
              <a:t> 2014)</a:t>
            </a:r>
          </a:p>
        </p:txBody>
      </p:sp>
    </p:spTree>
    <p:extLst>
      <p:ext uri="{BB962C8B-B14F-4D97-AF65-F5344CB8AC3E}">
        <p14:creationId xmlns:p14="http://schemas.microsoft.com/office/powerpoint/2010/main" val="135227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nimasherbal.com/wp-content/uploads/2013/07/inprogr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29" y="5128064"/>
            <a:ext cx="1342738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testo 9"/>
          <p:cNvSpPr txBox="1">
            <a:spLocks/>
          </p:cNvSpPr>
          <p:nvPr/>
        </p:nvSpPr>
        <p:spPr>
          <a:xfrm>
            <a:off x="107504" y="1620324"/>
            <a:ext cx="9139912" cy="4905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L="504000" marR="0" lvl="0" indent="-432000" algn="l">
              <a:spcBef>
                <a:spcPts val="0"/>
              </a:spcBef>
              <a:spcAft>
                <a:spcPts val="1417"/>
              </a:spcAft>
              <a:buClr>
                <a:srgbClr val="00CCCC"/>
              </a:buClr>
              <a:buSzPct val="7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defPPr>
            <a:lvl1pPr marL="504000" marR="0" lvl="0" indent="-432000" algn="l" defTabSz="914400" rtl="0" eaLnBrk="1" latinLnBrk="0" hangingPunct="1">
              <a:spcBef>
                <a:spcPts val="0"/>
              </a:spcBef>
              <a:spcAft>
                <a:spcPts val="1417"/>
              </a:spcAft>
              <a:buClr>
                <a:srgbClr val="00CCCC"/>
              </a:buClr>
              <a:buSzPct val="75000"/>
              <a:buFont typeface="StarSymbol"/>
              <a:buChar char="✵"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1pPr>
            <a:lvl2pPr marL="792000" marR="0" lvl="1" indent="-432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Clr>
                <a:srgbClr val="00CCCC"/>
              </a:buClr>
              <a:buSzPct val="75000"/>
              <a:buFont typeface="StarSymbol"/>
              <a:buChar char="✵"/>
              <a:defRPr lang="en-U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2pPr>
            <a:lvl3pPr marL="1080000" marR="0" lvl="2" indent="-432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3pPr>
            <a:lvl4pPr marL="1368000" marR="0" lvl="3" indent="-432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4pPr>
            <a:lvl5pPr marL="1656000" marR="0" lvl="4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5pPr>
            <a:lvl6pPr marL="1944000" marR="0" lvl="5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6pPr>
            <a:lvl7pPr marL="2232000" marR="0" lvl="6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7pPr>
            <a:lvl8pPr marL="2520000" marR="0" lvl="7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8pPr>
            <a:lvl9pPr marL="2808000" marR="0" lvl="8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9pPr>
          </a:lstStyle>
          <a:p>
            <a:pPr algn="just">
              <a:buSzPct val="133000"/>
              <a:buBlip>
                <a:blip r:embed="rId3"/>
              </a:buBlip>
            </a:pP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Submission date to </a:t>
            </a:r>
            <a:r>
              <a:rPr lang="en-US" sz="23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Europractice</a:t>
            </a: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: Sep. 14</a:t>
            </a:r>
            <a:r>
              <a:rPr lang="en-US" sz="23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</a:t>
            </a: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2015  </a:t>
            </a:r>
          </a:p>
          <a:p>
            <a:pPr algn="just">
              <a:buSzPct val="133000"/>
              <a:buBlip>
                <a:blip r:embed="rId3"/>
              </a:buBlip>
            </a:pP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Submission date to AMS: Sep. 21</a:t>
            </a:r>
            <a:r>
              <a:rPr lang="en-US" sz="23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</a:t>
            </a: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2015</a:t>
            </a:r>
          </a:p>
          <a:p>
            <a:pPr algn="just">
              <a:buSzPct val="133000"/>
              <a:buBlip>
                <a:blip r:embed="rId3"/>
              </a:buBlip>
            </a:pP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Samples out from AMS: Nov. 6</a:t>
            </a:r>
            <a:r>
              <a:rPr lang="en-US" sz="23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</a:t>
            </a: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2015 </a:t>
            </a:r>
          </a:p>
          <a:p>
            <a:pPr algn="just">
              <a:buSzPct val="133000"/>
              <a:buBlip>
                <a:blip r:embed="rId3"/>
              </a:buBlip>
            </a:pP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Packaged samples from </a:t>
            </a:r>
            <a:r>
              <a:rPr lang="en-US" sz="23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Europractice</a:t>
            </a: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: Nov. 23</a:t>
            </a:r>
            <a:r>
              <a:rPr lang="en-US" sz="23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rd </a:t>
            </a: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2015</a:t>
            </a:r>
            <a:r>
              <a:rPr lang="en-US" sz="23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algn="just">
              <a:buSzPct val="133000"/>
              <a:buBlip>
                <a:blip r:embed="rId3"/>
              </a:buBlip>
            </a:pPr>
            <a:r>
              <a:rPr lang="en-US" sz="2300" b="1" i="1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smtClean="0">
                <a:solidFill>
                  <a:schemeClr val="tx1"/>
                </a:solidFill>
                <a:latin typeface="Calibri" panose="020F0502020204030204" pitchFamily="34" charset="0"/>
              </a:rPr>
              <a:t>Test board PCB </a:t>
            </a: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design: Oct. 2015</a:t>
            </a:r>
          </a:p>
          <a:p>
            <a:pPr algn="just">
              <a:buSzPct val="133000"/>
              <a:buBlip>
                <a:blip r:embed="rId3"/>
              </a:buBlip>
            </a:pPr>
            <a:r>
              <a:rPr lang="en-US" sz="2300" b="1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smtClean="0">
                <a:solidFill>
                  <a:schemeClr val="tx1"/>
                </a:solidFill>
                <a:latin typeface="Calibri" panose="020F0502020204030204" pitchFamily="34" charset="0"/>
              </a:rPr>
              <a:t>Test board PCB </a:t>
            </a: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manufacturing: Nov. 2015</a:t>
            </a:r>
          </a:p>
          <a:p>
            <a:pPr algn="just">
              <a:buSzPct val="133000"/>
              <a:buBlip>
                <a:blip r:embed="rId3"/>
              </a:buBlip>
            </a:pP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DAQ system with </a:t>
            </a:r>
            <a:r>
              <a:rPr lang="en-US" sz="23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LabVIEW</a:t>
            </a: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FPGA: Nov.-Dec. 2015</a:t>
            </a:r>
          </a:p>
          <a:p>
            <a:pPr algn="just">
              <a:buSzPct val="133000"/>
              <a:buBlip>
                <a:blip r:embed="rId3"/>
              </a:buBlip>
            </a:pP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 ASIC characterization: Dec.-March 2016</a:t>
            </a:r>
          </a:p>
          <a:p>
            <a:pPr algn="just">
              <a:buSzPct val="133000"/>
              <a:buBlip>
                <a:blip r:embed="rId3"/>
              </a:buBlip>
            </a:pPr>
            <a:r>
              <a:rPr lang="en-US" sz="2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Integration 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</a:rPr>
              <a:t>with detectors and beam tests</a:t>
            </a:r>
          </a:p>
          <a:p>
            <a:pPr marL="72000" indent="0" algn="just">
              <a:buSzPct val="133000"/>
              <a:buNone/>
            </a:pPr>
            <a:endParaRPr lang="en-US" sz="23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201158" y="5344458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18</a:t>
            </a:fld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6995" r="29489"/>
          <a:stretch/>
        </p:blipFill>
        <p:spPr bwMode="auto">
          <a:xfrm>
            <a:off x="7985704" y="1400582"/>
            <a:ext cx="327803" cy="77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6995" r="29489"/>
          <a:stretch/>
        </p:blipFill>
        <p:spPr bwMode="auto">
          <a:xfrm>
            <a:off x="7988613" y="2008005"/>
            <a:ext cx="327803" cy="77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6995" r="29489"/>
          <a:stretch/>
        </p:blipFill>
        <p:spPr bwMode="auto">
          <a:xfrm>
            <a:off x="7988613" y="2492896"/>
            <a:ext cx="327803" cy="77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6995" r="29489"/>
          <a:stretch/>
        </p:blipFill>
        <p:spPr bwMode="auto">
          <a:xfrm>
            <a:off x="7985701" y="3086410"/>
            <a:ext cx="327803" cy="77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6995" r="29489"/>
          <a:stretch/>
        </p:blipFill>
        <p:spPr bwMode="auto">
          <a:xfrm>
            <a:off x="7982789" y="3693833"/>
            <a:ext cx="327803" cy="77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olo 1"/>
          <p:cNvSpPr txBox="1">
            <a:spLocks/>
          </p:cNvSpPr>
          <p:nvPr/>
        </p:nvSpPr>
        <p:spPr>
          <a:xfrm>
            <a:off x="107504" y="383758"/>
            <a:ext cx="8811397" cy="12003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Char char=""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  <a:defRPr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  <a:defRPr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  <a:defRPr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  <a:defRPr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  <a:defRPr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  <a:defRPr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  <a:defRPr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  <a:defRPr/>
            </a:lvl9pPr>
          </a:lstStyle>
          <a:p>
            <a:pPr marL="360000" indent="-360000" algn="just">
              <a:buFont typeface="StarSymbol"/>
              <a:buNone/>
            </a:pPr>
            <a:r>
              <a:rPr lang="en-US" sz="4000" b="1" cap="none" dirty="0">
                <a:solidFill>
                  <a:schemeClr val="tx1"/>
                </a:solidFill>
                <a:latin typeface="Museo Slab 500" pitchFamily="50" charset="0"/>
              </a:rPr>
              <a:t>P</a:t>
            </a:r>
            <a:r>
              <a:rPr lang="en-US" sz="4000" b="1" cap="none" dirty="0" smtClean="0">
                <a:solidFill>
                  <a:schemeClr val="tx1"/>
                </a:solidFill>
                <a:latin typeface="Museo Slab 500" pitchFamily="50" charset="0"/>
              </a:rPr>
              <a:t>roject </a:t>
            </a:r>
            <a:r>
              <a:rPr lang="en-US" sz="4000" b="1" cap="none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status</a:t>
            </a:r>
            <a:r>
              <a:rPr lang="en-US" sz="4000" b="1" cap="none" dirty="0" smtClean="0">
                <a:solidFill>
                  <a:schemeClr val="tx1"/>
                </a:solidFill>
                <a:latin typeface="Museo Slab 500" pitchFamily="50" charset="0"/>
              </a:rPr>
              <a:t> and plans:</a:t>
            </a:r>
          </a:p>
          <a:p>
            <a:pPr marL="360000" indent="-360000" algn="just">
              <a:buFont typeface="StarSymbol"/>
              <a:buNone/>
            </a:pPr>
            <a:r>
              <a:rPr lang="en-US" sz="3200" b="1" cap="none" dirty="0" smtClean="0">
                <a:solidFill>
                  <a:schemeClr val="tx1"/>
                </a:solidFill>
                <a:latin typeface="Museo Slab 500" pitchFamily="50" charset="0"/>
              </a:rPr>
              <a:t>Current state</a:t>
            </a:r>
            <a:endParaRPr lang="en-US" sz="3200" b="1" cap="none" dirty="0">
              <a:solidFill>
                <a:schemeClr val="tx1"/>
              </a:solidFill>
              <a:latin typeface="Museo Slab 500" pitchFamily="50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6995" r="29489"/>
          <a:stretch/>
        </p:blipFill>
        <p:spPr bwMode="auto">
          <a:xfrm>
            <a:off x="7988613" y="4201783"/>
            <a:ext cx="327803" cy="77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6995" r="29489"/>
          <a:stretch/>
        </p:blipFill>
        <p:spPr bwMode="auto">
          <a:xfrm>
            <a:off x="8004731" y="4629797"/>
            <a:ext cx="327803" cy="77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6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8"/>
          <a:stretch/>
        </p:blipFill>
        <p:spPr>
          <a:xfrm>
            <a:off x="1348260" y="1916650"/>
            <a:ext cx="6748605" cy="47201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80868" y="698005"/>
            <a:ext cx="60833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800" b="1" spc="-60" smtClean="0">
                <a:solidFill>
                  <a:srgbClr val="0070C0"/>
                </a:solidFill>
                <a:latin typeface="Century Gothic" panose="020B0502020202020204" pitchFamily="34" charset="0"/>
              </a:rPr>
              <a:t>TERA09 (23/11/2015)</a:t>
            </a:r>
            <a:endParaRPr lang="en-GB" sz="4800" b="1" spc="-6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7956" y="169602"/>
            <a:ext cx="7878871" cy="604537"/>
          </a:xfrm>
        </p:spPr>
        <p:txBody>
          <a:bodyPr>
            <a:noAutofit/>
          </a:bodyPr>
          <a:lstStyle/>
          <a:p>
            <a:r>
              <a:rPr lang="en-US" sz="4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Fasci di elevata intensità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82800363"/>
              </p:ext>
            </p:extLst>
          </p:nvPr>
        </p:nvGraphicFramePr>
        <p:xfrm>
          <a:off x="454279" y="3381771"/>
          <a:ext cx="8246226" cy="284693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261581"/>
                <a:gridCol w="2984645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Typical</a:t>
                      </a:r>
                      <a:r>
                        <a:rPr lang="en-US" sz="2000" baseline="0" dirty="0" smtClean="0"/>
                        <a:t> Characteristics for high flux pulsed charged 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particle beams</a:t>
                      </a:r>
                      <a:endParaRPr lang="en-US" sz="2000" dirty="0"/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854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Pulse</a:t>
                      </a:r>
                      <a:r>
                        <a:rPr lang="en-US" sz="2000" baseline="0" dirty="0" smtClean="0"/>
                        <a:t> frequency (kHz)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0.2 – 1</a:t>
                      </a:r>
                      <a:endParaRPr lang="en-US" sz="2000" dirty="0"/>
                    </a:p>
                  </a:txBody>
                  <a:tcPr marL="68580" marR="68580" marT="34290" marB="34290" anchor="ctr"/>
                </a:tc>
              </a:tr>
              <a:tr h="4854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Pulse Length (</a:t>
                      </a:r>
                      <a:r>
                        <a:rPr lang="el-GR" sz="2000" dirty="0" smtClean="0"/>
                        <a:t>μ</a:t>
                      </a:r>
                      <a:r>
                        <a:rPr lang="en-US" sz="2000" dirty="0" smtClean="0"/>
                        <a:t>s)</a:t>
                      </a:r>
                      <a:endParaRPr lang="en-US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 – 20</a:t>
                      </a:r>
                      <a:endParaRPr lang="en-US" sz="2000" dirty="0"/>
                    </a:p>
                  </a:txBody>
                  <a:tcPr marL="68580" marR="68580" marT="34290" marB="34290" anchor="ctr"/>
                </a:tc>
              </a:tr>
              <a:tr h="7124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particles per pulse (prot/pulse)</a:t>
                      </a:r>
                      <a:endParaRPr lang="en-US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r>
                        <a:rPr lang="en-US" sz="2000" baseline="30000" dirty="0" smtClean="0"/>
                        <a:t>7</a:t>
                      </a:r>
                      <a:r>
                        <a:rPr lang="en-US" sz="2000" dirty="0" smtClean="0"/>
                        <a:t> -10</a:t>
                      </a:r>
                      <a:r>
                        <a:rPr lang="en-US" sz="2000" baseline="30000" dirty="0" smtClean="0"/>
                        <a:t>8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 marL="68580" marR="68580" marT="34290" marB="34290" anchor="ctr"/>
                </a:tc>
              </a:tr>
              <a:tr h="4854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Instantaneous</a:t>
                      </a:r>
                      <a:r>
                        <a:rPr lang="en-US" sz="2000" baseline="0" dirty="0" smtClean="0"/>
                        <a:t> Intensity (prot/s)</a:t>
                      </a:r>
                      <a:endParaRPr lang="en-US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r>
                        <a:rPr lang="en-US" sz="2000" baseline="30000" dirty="0" smtClean="0"/>
                        <a:t>12</a:t>
                      </a:r>
                      <a:r>
                        <a:rPr lang="en-US" sz="2000" dirty="0" smtClean="0"/>
                        <a:t> -</a:t>
                      </a:r>
                      <a:r>
                        <a:rPr lang="en-US" sz="2000" smtClean="0"/>
                        <a:t>10</a:t>
                      </a:r>
                      <a:r>
                        <a:rPr lang="en-US" sz="2000" baseline="30000" smtClean="0"/>
                        <a:t>14 </a:t>
                      </a:r>
                      <a:r>
                        <a:rPr lang="en-US" sz="2000" baseline="0" smtClean="0"/>
                        <a:t>(~µA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3484" y="1108459"/>
            <a:ext cx="8407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Acceleratori di nuova generazione a fasci pulsati</a:t>
            </a:r>
          </a:p>
          <a:p>
            <a:pPr marL="800100" lvl="1" indent="-342900">
              <a:buFont typeface="Century Gothic" panose="020B0502020202020204" pitchFamily="34" charset="0"/>
              <a:buChar char="―"/>
            </a:pPr>
            <a:r>
              <a:rPr lang="it-IT" sz="2400" smtClean="0">
                <a:latin typeface="Century Gothic" panose="020B0502020202020204" pitchFamily="34" charset="0"/>
              </a:rPr>
              <a:t>Sincrociclotroni, Accel. lineari, Cyclinacs, FFAGs, ...</a:t>
            </a:r>
          </a:p>
          <a:p>
            <a:pPr marL="800100" lvl="1" indent="-342900">
              <a:buFont typeface="Century Gothic" panose="020B0502020202020204" pitchFamily="34" charset="0"/>
              <a:buChar char="―"/>
            </a:pPr>
            <a:r>
              <a:rPr lang="it-IT" sz="2400" smtClean="0">
                <a:latin typeface="Century Gothic" panose="020B0502020202020204" pitchFamily="34" charset="0"/>
              </a:rPr>
              <a:t>Acceleratori Laser Driven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Nuove modalità di trattamento ipofrazionato</a:t>
            </a:r>
            <a:endParaRPr lang="it-IT" sz="2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4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186271" y="5468896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20</a:t>
            </a:fld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38" y="1412776"/>
            <a:ext cx="2487910" cy="44229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4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2869" y="2380300"/>
            <a:ext cx="4422953" cy="248791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33572" y="295589"/>
            <a:ext cx="7795103" cy="830997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Char char=""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  <a:defRPr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  <a:defRPr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  <a:defRPr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  <a:defRPr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  <a:defRPr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  <a:defRPr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  <a:defRPr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  <a:defRPr/>
            </a:lvl9pPr>
          </a:lstStyle>
          <a:p>
            <a:pPr marL="326556" indent="-326556" algn="ctr">
              <a:buFont typeface="StarSymbol"/>
              <a:buNone/>
            </a:pPr>
            <a:r>
              <a:rPr lang="en-US" sz="4800" b="1" cap="none" smtClean="0">
                <a:solidFill>
                  <a:srgbClr val="0070C0"/>
                </a:solidFill>
                <a:latin typeface="Century Gothic" panose="020B0502020202020204" pitchFamily="34" charset="0"/>
              </a:rPr>
              <a:t>TERA09 </a:t>
            </a:r>
            <a:r>
              <a:rPr lang="en-US" sz="4800" b="1" cap="none" smtClean="0">
                <a:solidFill>
                  <a:srgbClr val="0070C0"/>
                </a:solidFill>
                <a:latin typeface="Century Gothic" panose="020B0502020202020204" pitchFamily="34" charset="0"/>
              </a:rPr>
              <a:t>Test board</a:t>
            </a:r>
            <a:endParaRPr lang="en-US" sz="4800" b="1" cap="none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8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150486" y="5964802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21</a:t>
            </a:fld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6" y="900570"/>
            <a:ext cx="7586935" cy="350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58" y="4530481"/>
            <a:ext cx="6469573" cy="232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534058" y="0"/>
            <a:ext cx="7795103" cy="830997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Char char=""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  <a:defRPr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  <a:defRPr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  <a:defRPr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  <a:defRPr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  <a:defRPr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  <a:defRPr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  <a:defRPr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  <a:defRPr/>
            </a:lvl9pPr>
          </a:lstStyle>
          <a:p>
            <a:pPr marL="326556" indent="-326556" algn="ctr">
              <a:buFont typeface="StarSymbol"/>
              <a:buNone/>
            </a:pPr>
            <a:r>
              <a:rPr lang="en-US" sz="4800" b="1" cap="none" smtClean="0">
                <a:solidFill>
                  <a:srgbClr val="0070C0"/>
                </a:solidFill>
                <a:latin typeface="Century Gothic" panose="020B0502020202020204" pitchFamily="34" charset="0"/>
              </a:rPr>
              <a:t>DAQ based in NI FPGA</a:t>
            </a:r>
            <a:endParaRPr lang="en-US" sz="4800" b="1" cap="none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84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201158" y="5468896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22</a:t>
            </a:fld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23528" y="488507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spc="-60" smtClean="0">
                <a:solidFill>
                  <a:srgbClr val="0070C0"/>
                </a:solidFill>
                <a:latin typeface="Century Gothic" panose="020B0502020202020204" pitchFamily="34" charset="0"/>
                <a:ea typeface="+mj-ea"/>
                <a:cs typeface="+mj-cs"/>
              </a:rPr>
              <a:t>Screenshots: </a:t>
            </a:r>
            <a:r>
              <a:rPr lang="en-GB" sz="4800" b="1" spc="-60" dirty="0" smtClean="0">
                <a:solidFill>
                  <a:srgbClr val="0070C0"/>
                </a:solidFill>
                <a:latin typeface="Century Gothic" panose="020B0502020202020204" pitchFamily="34" charset="0"/>
                <a:ea typeface="+mj-ea"/>
                <a:cs typeface="+mj-cs"/>
              </a:rPr>
              <a:t>pedestals</a:t>
            </a:r>
            <a:endParaRPr lang="en-GB" sz="4800" b="1" spc="-60" dirty="0">
              <a:solidFill>
                <a:srgbClr val="0070C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" r="18316" b="2672"/>
          <a:stretch/>
        </p:blipFill>
        <p:spPr bwMode="auto">
          <a:xfrm>
            <a:off x="2231740" y="1628800"/>
            <a:ext cx="4392488" cy="453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Connettore 2 27"/>
          <p:cNvCxnSpPr/>
          <p:nvPr/>
        </p:nvCxnSpPr>
        <p:spPr>
          <a:xfrm flipH="1">
            <a:off x="1691680" y="4509120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flipH="1">
            <a:off x="1691680" y="4725144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 flipH="1">
            <a:off x="1691680" y="4941168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 flipH="1">
            <a:off x="1691680" y="5157192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>
            <a:off x="1190767" y="3717032"/>
            <a:ext cx="0" cy="3559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Parentesi graffa aperta 31"/>
          <p:cNvSpPr/>
          <p:nvPr/>
        </p:nvSpPr>
        <p:spPr>
          <a:xfrm>
            <a:off x="1426250" y="4382549"/>
            <a:ext cx="268947" cy="936104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CasellaDiTesto 32"/>
          <p:cNvSpPr txBox="1"/>
          <p:nvPr/>
        </p:nvSpPr>
        <p:spPr>
          <a:xfrm>
            <a:off x="971600" y="4588991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  <a:endParaRPr lang="en-GB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 rot="16200000">
            <a:off x="958442" y="403148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</a:p>
        </p:txBody>
      </p:sp>
      <p:cxnSp>
        <p:nvCxnSpPr>
          <p:cNvPr id="47" name="Connettore 1 46"/>
          <p:cNvCxnSpPr/>
          <p:nvPr/>
        </p:nvCxnSpPr>
        <p:spPr>
          <a:xfrm flipH="1">
            <a:off x="1190768" y="3717032"/>
            <a:ext cx="13650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7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366" r="4898" b="5716"/>
          <a:stretch/>
        </p:blipFill>
        <p:spPr>
          <a:xfrm>
            <a:off x="1444452" y="1590918"/>
            <a:ext cx="6477000" cy="4882346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201158" y="5468896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23</a:t>
            </a:fld>
            <a:endParaRPr lang="en-GB" dirty="0"/>
          </a:p>
        </p:txBody>
      </p:sp>
      <p:cxnSp>
        <p:nvCxnSpPr>
          <p:cNvPr id="7" name="Connettore 2 6"/>
          <p:cNvCxnSpPr/>
          <p:nvPr/>
        </p:nvCxnSpPr>
        <p:spPr>
          <a:xfrm flipH="1">
            <a:off x="897402" y="3778185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>
            <a:off x="897402" y="3994209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897402" y="4210233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897402" y="4426257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396489" y="2986097"/>
            <a:ext cx="0" cy="3559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arentesi graffa aperta 12"/>
          <p:cNvSpPr/>
          <p:nvPr/>
        </p:nvSpPr>
        <p:spPr>
          <a:xfrm>
            <a:off x="631972" y="3651614"/>
            <a:ext cx="268947" cy="936104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sellaDiTesto 13"/>
          <p:cNvSpPr txBox="1"/>
          <p:nvPr/>
        </p:nvSpPr>
        <p:spPr>
          <a:xfrm>
            <a:off x="177322" y="385805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  <a:endParaRPr lang="en-GB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 rot="16200000">
            <a:off x="164164" y="3300551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</a:p>
        </p:txBody>
      </p:sp>
      <p:cxnSp>
        <p:nvCxnSpPr>
          <p:cNvPr id="16" name="Connettore 1 15"/>
          <p:cNvCxnSpPr/>
          <p:nvPr/>
        </p:nvCxnSpPr>
        <p:spPr>
          <a:xfrm flipH="1">
            <a:off x="396490" y="2986097"/>
            <a:ext cx="13650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00192" y="4941168"/>
            <a:ext cx="1621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>
                <a:latin typeface="Calibri" panose="020F0502020204030204" pitchFamily="34" charset="0"/>
              </a:rPr>
              <a:t>i</a:t>
            </a:r>
            <a:r>
              <a:rPr lang="en-GB" sz="1600" b="1" dirty="0" smtClean="0">
                <a:latin typeface="Calibri" panose="020F0502020204030204" pitchFamily="34" charset="0"/>
              </a:rPr>
              <a:t>=1</a:t>
            </a:r>
            <a:r>
              <a:rPr lang="el-GR" sz="1600" b="1" dirty="0" smtClean="0">
                <a:latin typeface="Calibri" panose="020F0502020204030204" pitchFamily="34" charset="0"/>
              </a:rPr>
              <a:t>μ</a:t>
            </a:r>
            <a:r>
              <a:rPr lang="it-IT" sz="1600" b="1" dirty="0" smtClean="0">
                <a:latin typeface="Calibri" panose="020F0502020204030204" pitchFamily="34" charset="0"/>
              </a:rPr>
              <a:t>A, </a:t>
            </a:r>
            <a:r>
              <a:rPr lang="it-IT" sz="1600" b="1" dirty="0" err="1" smtClean="0">
                <a:latin typeface="Calibri" panose="020F0502020204030204" pitchFamily="34" charset="0"/>
              </a:rPr>
              <a:t>clk</a:t>
            </a:r>
            <a:r>
              <a:rPr lang="it-IT" sz="1600" b="1" dirty="0" smtClean="0">
                <a:latin typeface="Calibri" panose="020F0502020204030204" pitchFamily="34" charset="0"/>
              </a:rPr>
              <a:t>=250Mhz</a:t>
            </a:r>
            <a:endParaRPr lang="en-GB" sz="1600" b="1" dirty="0">
              <a:latin typeface="Calibri" panose="020F0502020204030204" pitchFamily="34" charset="0"/>
            </a:endParaRPr>
          </a:p>
        </p:txBody>
      </p:sp>
      <p:sp>
        <p:nvSpPr>
          <p:cNvPr id="17" name="CasellaDiTesto 2"/>
          <p:cNvSpPr txBox="1"/>
          <p:nvPr/>
        </p:nvSpPr>
        <p:spPr>
          <a:xfrm>
            <a:off x="323528" y="488507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spc="-60" smtClean="0">
                <a:solidFill>
                  <a:srgbClr val="0070C0"/>
                </a:solidFill>
                <a:latin typeface="Century Gothic" panose="020B0502020202020204" pitchFamily="34" charset="0"/>
                <a:ea typeface="+mj-ea"/>
                <a:cs typeface="+mj-cs"/>
              </a:rPr>
              <a:t>Screenshots: 1 ch signal</a:t>
            </a:r>
            <a:endParaRPr lang="en-GB" sz="4800" b="1" spc="-60" dirty="0">
              <a:solidFill>
                <a:srgbClr val="0070C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882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201158" y="5468896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24</a:t>
            </a:fld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-117595" y="235451"/>
            <a:ext cx="9108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spc="-60" smtClean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Results 100 </a:t>
            </a:r>
            <a:r>
              <a:rPr lang="en-GB" sz="4800" b="1" spc="-60" dirty="0" smtClean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MHz </a:t>
            </a:r>
            <a:r>
              <a:rPr lang="en-GB" sz="4800" b="1" spc="-60" dirty="0" err="1" smtClean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clk</a:t>
            </a:r>
            <a:endParaRPr lang="en-GB" sz="4800" b="1" spc="-60" dirty="0">
              <a:solidFill>
                <a:srgbClr val="0070C0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595952"/>
              </p:ext>
            </p:extLst>
          </p:nvPr>
        </p:nvGraphicFramePr>
        <p:xfrm>
          <a:off x="409433" y="1113953"/>
          <a:ext cx="8434316" cy="4537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0953" y="5651459"/>
            <a:ext cx="715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deviation from linearity ± 0,5 %</a:t>
            </a:r>
            <a:endParaRPr lang="it-IT" sz="2400" smtClean="0">
              <a:latin typeface="Century Gothic" panose="020B0502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40391" y="2647666"/>
            <a:ext cx="2238233" cy="2431554"/>
            <a:chOff x="6240391" y="2647666"/>
            <a:chExt cx="2238233" cy="2431554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6646460" y="2647666"/>
              <a:ext cx="13647" cy="121465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240391" y="3878891"/>
              <a:ext cx="22382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channel saturation in TERA08</a:t>
              </a:r>
              <a:endParaRPr lang="it-IT" sz="2400" b="1" smtClean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52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201158" y="5468896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25</a:t>
            </a:fld>
            <a:endParaRPr lang="en-GB" dirty="0"/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0367125"/>
              </p:ext>
            </p:extLst>
          </p:nvPr>
        </p:nvGraphicFramePr>
        <p:xfrm>
          <a:off x="545910" y="1201003"/>
          <a:ext cx="8130546" cy="4820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sellaDiTesto 2"/>
          <p:cNvSpPr txBox="1"/>
          <p:nvPr/>
        </p:nvSpPr>
        <p:spPr>
          <a:xfrm>
            <a:off x="0" y="249123"/>
            <a:ext cx="9108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spc="-60" smtClean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Results 200 </a:t>
            </a:r>
            <a:r>
              <a:rPr lang="en-GB" sz="4800" b="1" spc="-60" dirty="0" smtClean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MHz </a:t>
            </a:r>
            <a:r>
              <a:rPr lang="en-GB" sz="4800" b="1" spc="-60" dirty="0" err="1" smtClean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clk</a:t>
            </a:r>
            <a:endParaRPr lang="en-GB" sz="4800" b="1" spc="-60" dirty="0">
              <a:solidFill>
                <a:srgbClr val="0070C0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1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691377"/>
              </p:ext>
            </p:extLst>
          </p:nvPr>
        </p:nvGraphicFramePr>
        <p:xfrm>
          <a:off x="991363" y="665887"/>
          <a:ext cx="7318159" cy="4886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201158" y="5468896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26</a:t>
            </a:fld>
            <a:endParaRPr lang="en-GB" dirty="0"/>
          </a:p>
        </p:txBody>
      </p:sp>
      <p:sp>
        <p:nvSpPr>
          <p:cNvPr id="6" name="CasellaDiTesto 2"/>
          <p:cNvSpPr txBox="1"/>
          <p:nvPr/>
        </p:nvSpPr>
        <p:spPr>
          <a:xfrm>
            <a:off x="0" y="-4877"/>
            <a:ext cx="9108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spc="-60" smtClean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Results 265 </a:t>
            </a:r>
            <a:r>
              <a:rPr lang="en-GB" sz="4800" b="1" spc="-60" dirty="0" smtClean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MHz </a:t>
            </a:r>
            <a:r>
              <a:rPr lang="en-GB" sz="4800" b="1" spc="-60" dirty="0" err="1" smtClean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+mj-cs"/>
              </a:rPr>
              <a:t>clk</a:t>
            </a:r>
            <a:endParaRPr lang="en-GB" sz="4800" b="1" spc="-60" dirty="0">
              <a:solidFill>
                <a:srgbClr val="0070C0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308" y="5478323"/>
            <a:ext cx="8782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deviation from linearity at large positive currents ~ 4% under investigation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strange features above 270 MHz frequency</a:t>
            </a:r>
            <a:endParaRPr lang="it-IT" sz="240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6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641445" y="227470"/>
            <a:ext cx="7796213" cy="75713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marL="326556" indent="-326556" algn="ctr">
              <a:buNone/>
            </a:pPr>
            <a:r>
              <a:rPr lang="en-US" sz="4800" b="1" cap="none" smtClean="0">
                <a:solidFill>
                  <a:srgbClr val="0070C0"/>
                </a:solidFill>
              </a:rPr>
              <a:t>Conclusioni</a:t>
            </a:r>
            <a:endParaRPr lang="en-US" sz="4800" b="1" cap="none" dirty="0">
              <a:solidFill>
                <a:srgbClr val="0070C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276975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numero diapositiva 1"/>
          <p:cNvSpPr txBox="1">
            <a:spLocks/>
          </p:cNvSpPr>
          <p:nvPr/>
        </p:nvSpPr>
        <p:spPr>
          <a:xfrm rot="16200000">
            <a:off x="8195544" y="5416466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AD609-A679-4C8F-A622-50D45F99EC9B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32012" y="1173707"/>
            <a:ext cx="86213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Parte digitale testata fino a 265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Caraterizzazione della parte analogia in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Alcune cose da capire/testare, in particolare ad alte frequenze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>
              <a:latin typeface="Century Gothic" panose="020B0502020202020204" pitchFamily="34" charset="0"/>
            </a:endParaRPr>
          </a:p>
          <a:p>
            <a:r>
              <a:rPr lang="it-IT" sz="2400" b="1" smtClean="0">
                <a:latin typeface="Century Gothic" panose="020B0502020202020204" pitchFamily="34" charset="0"/>
              </a:rPr>
              <a:t>Da fare</a:t>
            </a:r>
            <a:r>
              <a:rPr lang="it-IT" sz="2400" smtClean="0">
                <a:latin typeface="Century Gothic" panose="020B0502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Disegnare front-end board (Riunione con De.Tec.Tor a breve)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Test di danneggiamento da radiazione</a:t>
            </a:r>
          </a:p>
          <a:p>
            <a:pPr marL="800100" lvl="1" indent="-342900">
              <a:buFont typeface="Century Gothic" panose="020B0502020202020204" pitchFamily="34" charset="0"/>
              <a:buChar char="―"/>
            </a:pPr>
            <a:r>
              <a:rPr lang="it-IT" sz="2400" smtClean="0">
                <a:latin typeface="Century Gothic" panose="020B0502020202020204" pitchFamily="34" charset="0"/>
              </a:rPr>
              <a:t>necessari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Convenzione con De.Tec.Tor per sfruttamento commerciale TERA09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pensare al prossimo chip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1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195736" y="2636912"/>
            <a:ext cx="518457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solidFill>
                  <a:srgbClr val="000000"/>
                </a:solidFill>
                <a:latin typeface="Museo Slab 500" pitchFamily="50" charset="0"/>
                <a:cs typeface="Times New Roman" panose="02020603050405020304" pitchFamily="18" charset="0"/>
              </a:rPr>
              <a:t> Thanks   </a:t>
            </a:r>
            <a:r>
              <a:rPr lang="en-GB" sz="4800" b="1" dirty="0" smtClean="0">
                <a:solidFill>
                  <a:srgbClr val="000000"/>
                </a:solidFill>
                <a:latin typeface="Museo Slab 500" pitchFamily="50" charset="0"/>
                <a:cs typeface="Times New Roman" panose="02020603050405020304" pitchFamily="18" charset="0"/>
              </a:rPr>
              <a:t>for your attention</a:t>
            </a:r>
            <a:endParaRPr lang="en-GB" sz="4800" b="1" dirty="0">
              <a:solidFill>
                <a:srgbClr val="000000"/>
              </a:solidFill>
              <a:latin typeface="Museo Slab 500" pitchFamily="50" charset="0"/>
              <a:cs typeface="Times New Roman" panose="02020603050405020304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D609-A679-4C8F-A622-50D45F99EC9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61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02" y="407778"/>
            <a:ext cx="7707558" cy="501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2523794" y="2620355"/>
            <a:ext cx="5420993" cy="3335359"/>
            <a:chOff x="2488366" y="3387777"/>
            <a:chExt cx="5621313" cy="3470223"/>
          </a:xfrm>
        </p:grpSpPr>
        <p:sp>
          <p:nvSpPr>
            <p:cNvPr id="4" name="3 Rectángulo"/>
            <p:cNvSpPr/>
            <p:nvPr/>
          </p:nvSpPr>
          <p:spPr>
            <a:xfrm>
              <a:off x="7300210" y="3387777"/>
              <a:ext cx="809469" cy="33716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2488366" y="5934670"/>
              <a:ext cx="12291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</a:t>
              </a:r>
              <a:r>
                <a:rPr lang="es-ES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channels</a:t>
              </a:r>
              <a:endPara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registers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8 Conector recto de flecha"/>
            <p:cNvCxnSpPr/>
            <p:nvPr/>
          </p:nvCxnSpPr>
          <p:spPr>
            <a:xfrm flipV="1">
              <a:off x="3117953" y="5621311"/>
              <a:ext cx="0" cy="3597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14 Grupo"/>
          <p:cNvGrpSpPr/>
          <p:nvPr/>
        </p:nvGrpSpPr>
        <p:grpSpPr>
          <a:xfrm>
            <a:off x="3856241" y="2766833"/>
            <a:ext cx="4091043" cy="3188881"/>
            <a:chOff x="3869959" y="3540177"/>
            <a:chExt cx="4242218" cy="3317823"/>
          </a:xfrm>
        </p:grpSpPr>
        <p:sp>
          <p:nvSpPr>
            <p:cNvPr id="10" name="9 CuadroTexto"/>
            <p:cNvSpPr txBox="1"/>
            <p:nvPr/>
          </p:nvSpPr>
          <p:spPr>
            <a:xfrm>
              <a:off x="3869959" y="6211669"/>
              <a:ext cx="12291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 of 4 </a:t>
              </a:r>
              <a:r>
                <a:rPr lang="es-ES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channels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10 Conector recto de flecha"/>
            <p:cNvCxnSpPr/>
            <p:nvPr/>
          </p:nvCxnSpPr>
          <p:spPr>
            <a:xfrm flipV="1">
              <a:off x="4472062" y="4527030"/>
              <a:ext cx="0" cy="163392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Rectángulo"/>
            <p:cNvSpPr/>
            <p:nvPr/>
          </p:nvSpPr>
          <p:spPr>
            <a:xfrm>
              <a:off x="7302708" y="3540177"/>
              <a:ext cx="809469" cy="33716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5234465" y="2943872"/>
            <a:ext cx="2715320" cy="3056812"/>
            <a:chOff x="5299019" y="3722557"/>
            <a:chExt cx="2815658" cy="3180413"/>
          </a:xfrm>
        </p:grpSpPr>
        <p:sp>
          <p:nvSpPr>
            <p:cNvPr id="16" name="15 CuadroTexto"/>
            <p:cNvSpPr txBox="1"/>
            <p:nvPr/>
          </p:nvSpPr>
          <p:spPr>
            <a:xfrm>
              <a:off x="5299019" y="6256639"/>
              <a:ext cx="1446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 of 16 </a:t>
              </a:r>
              <a:r>
                <a:rPr lang="es-ES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channels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16 Conector recto de flecha"/>
            <p:cNvCxnSpPr/>
            <p:nvPr/>
          </p:nvCxnSpPr>
          <p:spPr>
            <a:xfrm flipV="1">
              <a:off x="6054774" y="5863652"/>
              <a:ext cx="0" cy="3597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17 Rectángulo"/>
            <p:cNvSpPr/>
            <p:nvPr/>
          </p:nvSpPr>
          <p:spPr>
            <a:xfrm>
              <a:off x="7305208" y="3722557"/>
              <a:ext cx="809469" cy="33716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26 Grupo"/>
          <p:cNvGrpSpPr/>
          <p:nvPr/>
        </p:nvGrpSpPr>
        <p:grpSpPr>
          <a:xfrm>
            <a:off x="6617241" y="3116338"/>
            <a:ext cx="1395006" cy="2873440"/>
            <a:chOff x="6730584" y="3902437"/>
            <a:chExt cx="1446555" cy="2989627"/>
          </a:xfrm>
        </p:grpSpPr>
        <p:sp>
          <p:nvSpPr>
            <p:cNvPr id="20" name="19 Rectángulo"/>
            <p:cNvSpPr/>
            <p:nvPr/>
          </p:nvSpPr>
          <p:spPr>
            <a:xfrm>
              <a:off x="7305208" y="3902437"/>
              <a:ext cx="809469" cy="33716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6730584" y="6245733"/>
              <a:ext cx="1446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 of 64 </a:t>
              </a:r>
              <a:r>
                <a:rPr lang="es-ES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channels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21 Conector recto de flecha"/>
            <p:cNvCxnSpPr/>
            <p:nvPr/>
          </p:nvCxnSpPr>
          <p:spPr>
            <a:xfrm flipH="1" flipV="1">
              <a:off x="6745574" y="4059726"/>
              <a:ext cx="554636" cy="2151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27 CuadroTexto"/>
          <p:cNvSpPr txBox="1"/>
          <p:nvPr/>
        </p:nvSpPr>
        <p:spPr>
          <a:xfrm>
            <a:off x="2452367" y="6067016"/>
            <a:ext cx="6318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Digital part of the chip finalized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3643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37956" y="169602"/>
            <a:ext cx="7878871" cy="604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Fasci di elevata intensità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8943" y="774139"/>
            <a:ext cx="8197884" cy="5328592"/>
            <a:chOff x="539552" y="980728"/>
            <a:chExt cx="8197884" cy="5328592"/>
          </a:xfrm>
        </p:grpSpPr>
        <p:graphicFrame>
          <p:nvGraphicFramePr>
            <p:cNvPr id="8" name="4 Gráfico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91045231"/>
                </p:ext>
              </p:extLst>
            </p:nvPr>
          </p:nvGraphicFramePr>
          <p:xfrm>
            <a:off x="539552" y="980728"/>
            <a:ext cx="7776864" cy="53285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637956" y="980728"/>
              <a:ext cx="8099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smtClean="0">
                  <a:latin typeface="Century Gothic" panose="020B0502020202020204" pitchFamily="34" charset="0"/>
                </a:rPr>
                <a:t>Intensità di corrente raccolta nella camera vs. E</a:t>
              </a:r>
              <a:r>
                <a:rPr lang="it-IT" sz="2400" baseline="-25000" smtClean="0">
                  <a:latin typeface="Century Gothic" panose="020B0502020202020204" pitchFamily="34" charset="0"/>
                </a:rPr>
                <a:t>beam</a:t>
              </a:r>
              <a:endParaRPr lang="it-IT" sz="2400" smtClean="0"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17347" y="5663821"/>
            <a:ext cx="8494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altà densità di ionizzazione → inefficienza di raccolta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saturazione dell'elettronica di FE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534000" y="2625303"/>
            <a:ext cx="13646" cy="1905993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47646" y="3892197"/>
            <a:ext cx="3370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mtClean="0">
                <a:solidFill>
                  <a:srgbClr val="0070C0"/>
                </a:solidFill>
                <a:latin typeface="Century Gothic" panose="020B0502020202020204" pitchFamily="34" charset="0"/>
              </a:rPr>
              <a:t>~ 2-3 ordini di grandezza</a:t>
            </a:r>
          </a:p>
        </p:txBody>
      </p:sp>
    </p:spTree>
    <p:extLst>
      <p:ext uri="{BB962C8B-B14F-4D97-AF65-F5344CB8AC3E}">
        <p14:creationId xmlns:p14="http://schemas.microsoft.com/office/powerpoint/2010/main" val="117187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1572" y="152589"/>
            <a:ext cx="7878871" cy="6045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TERA09 Design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04538" y="772116"/>
            <a:ext cx="7944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Several attempts to modify the analog part to increase the frequency of the recycling integrator. </a:t>
            </a:r>
          </a:p>
          <a:p>
            <a:pPr algn="just"/>
            <a:r>
              <a:rPr lang="en-US" sz="2400" dirty="0" smtClean="0"/>
              <a:t>Two examples of OTA design:</a:t>
            </a:r>
            <a:endParaRPr lang="en-US" sz="2400" dirty="0"/>
          </a:p>
        </p:txBody>
      </p:sp>
      <p:pic>
        <p:nvPicPr>
          <p:cNvPr id="6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t="15378" r="40920" b="21668"/>
          <a:stretch/>
        </p:blipFill>
        <p:spPr>
          <a:xfrm>
            <a:off x="5417655" y="1535613"/>
            <a:ext cx="3372788" cy="2664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Rectángulo"/>
              <p:cNvSpPr/>
              <p:nvPr/>
            </p:nvSpPr>
            <p:spPr>
              <a:xfrm>
                <a:off x="1017109" y="2521456"/>
                <a:ext cx="426469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Mirrored Configuration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latin typeface="Cambria Math"/>
                            </a:rPr>
                            <m:t>𝑰</m:t>
                          </m:r>
                        </m:e>
                        <m:sub>
                          <m:r>
                            <a:rPr lang="it-IT" b="1" i="1">
                              <a:latin typeface="Cambria Math"/>
                            </a:rPr>
                            <m:t>𝒊𝒏</m:t>
                          </m:r>
                        </m:sub>
                      </m:sSub>
                      <m:r>
                        <a:rPr lang="it-IT" b="1" i="1">
                          <a:latin typeface="Cambria Math"/>
                        </a:rPr>
                        <m:t>=</m:t>
                      </m:r>
                      <m:r>
                        <a:rPr lang="it-IT" b="1" i="1">
                          <a:latin typeface="Cambria Math"/>
                        </a:rPr>
                        <m:t>𝟖</m:t>
                      </m:r>
                      <m:r>
                        <a:rPr lang="it-IT" b="1" i="1">
                          <a:latin typeface="Cambria Math"/>
                          <a:ea typeface="Cambria Math"/>
                        </a:rPr>
                        <m:t>𝝁</m:t>
                      </m:r>
                      <m:r>
                        <a:rPr lang="it-IT" b="1" i="1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it-IT"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it-IT" b="1">
                          <a:latin typeface="Cambria Math"/>
                          <a:ea typeface="Cambria Math"/>
                        </a:rPr>
                        <m:t>𝟖𝟎</m:t>
                      </m:r>
                      <m:r>
                        <a:rPr lang="it-IT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it-IT" b="1">
                          <a:latin typeface="Cambria Math"/>
                          <a:ea typeface="Cambria Math"/>
                        </a:rPr>
                        <m:t>𝐌𝐇𝐳</m:t>
                      </m:r>
                      <m:r>
                        <a:rPr lang="it-IT" b="1"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ctrlPr>
                            <a:rPr lang="it-IT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it-IT" b="1">
                              <a:latin typeface="Cambria Math"/>
                              <a:ea typeface="Cambria Math"/>
                            </a:rPr>
                            <m:t>𝐭𝐜𝐤</m:t>
                          </m:r>
                          <m:r>
                            <a:rPr lang="it-IT" b="1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it-IT" b="1">
                              <a:latin typeface="Cambria Math"/>
                              <a:ea typeface="Cambria Math"/>
                            </a:rPr>
                            <m:t>𝟑𝟐𝟎𝐌𝐇</m:t>
                          </m:r>
                          <m:r>
                            <a:rPr lang="es-ES" b="1" i="1" smtClean="0">
                              <a:latin typeface="Cambria Math"/>
                              <a:ea typeface="Cambria Math"/>
                            </a:rPr>
                            <m:t>𝒛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09" y="2521456"/>
                <a:ext cx="4264694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1288" t="-4717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t="23387" r="16845" b="7510"/>
          <a:stretch/>
        </p:blipFill>
        <p:spPr>
          <a:xfrm>
            <a:off x="5281803" y="4392118"/>
            <a:ext cx="3644491" cy="2323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Rectángulo"/>
              <p:cNvSpPr/>
              <p:nvPr/>
            </p:nvSpPr>
            <p:spPr>
              <a:xfrm>
                <a:off x="350580" y="4392118"/>
                <a:ext cx="419775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Folde</a:t>
                </a:r>
                <a:r>
                  <a:rPr lang="en-GB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GB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Cascode</a:t>
                </a:r>
                <a:r>
                  <a:rPr lang="en-GB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latin typeface="Cambria Math"/>
                            </a:rPr>
                            <m:t>𝑰</m:t>
                          </m:r>
                        </m:e>
                        <m:sub>
                          <m:r>
                            <a:rPr lang="it-IT" b="1" i="1">
                              <a:latin typeface="Cambria Math"/>
                            </a:rPr>
                            <m:t>𝒊𝒏</m:t>
                          </m:r>
                        </m:sub>
                      </m:sSub>
                      <m:r>
                        <a:rPr lang="it-IT" b="1" i="1">
                          <a:latin typeface="Cambria Math"/>
                        </a:rPr>
                        <m:t>=</m:t>
                      </m:r>
                      <m:r>
                        <a:rPr lang="it-IT" b="1" i="1">
                          <a:latin typeface="Cambria Math"/>
                        </a:rPr>
                        <m:t>𝟖</m:t>
                      </m:r>
                      <m:r>
                        <a:rPr lang="it-IT" b="1" i="1">
                          <a:latin typeface="Cambria Math"/>
                          <a:ea typeface="Cambria Math"/>
                        </a:rPr>
                        <m:t>𝝁</m:t>
                      </m:r>
                      <m:r>
                        <a:rPr lang="it-IT" b="1" i="1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it-IT"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it-IT" b="1">
                          <a:latin typeface="Cambria Math"/>
                          <a:ea typeface="Cambria Math"/>
                        </a:rPr>
                        <m:t>𝟓𝟎</m:t>
                      </m:r>
                      <m:r>
                        <a:rPr lang="it-IT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it-IT" b="1">
                          <a:latin typeface="Cambria Math"/>
                          <a:ea typeface="Cambria Math"/>
                        </a:rPr>
                        <m:t>𝐌𝐇𝐳</m:t>
                      </m:r>
                      <m:r>
                        <a:rPr lang="es-ES" b="1" i="0" smtClean="0">
                          <a:latin typeface="Cambria Math"/>
                          <a:ea typeface="Cambria Math"/>
                        </a:rPr>
                        <m:t> (</m:t>
                      </m:r>
                      <m:r>
                        <a:rPr lang="es-ES" b="1" i="0" smtClean="0">
                          <a:latin typeface="Cambria Math"/>
                          <a:ea typeface="Cambria Math"/>
                        </a:rPr>
                        <m:t>𝐭𝐜𝐤</m:t>
                      </m:r>
                      <m:r>
                        <a:rPr lang="es-ES" b="1" i="0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s-ES" b="1" i="0" smtClean="0">
                          <a:latin typeface="Cambria Math"/>
                          <a:ea typeface="Cambria Math"/>
                        </a:rPr>
                        <m:t>𝟐𝟎𝟎𝐌𝐇𝐳</m:t>
                      </m:r>
                      <m:r>
                        <a:rPr lang="es-ES" b="1" i="0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10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80" y="4392118"/>
                <a:ext cx="4197752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1308" t="-4673" b="-5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10 CuadroTexto"/>
          <p:cNvSpPr txBox="1"/>
          <p:nvPr/>
        </p:nvSpPr>
        <p:spPr>
          <a:xfrm>
            <a:off x="350580" y="5246557"/>
            <a:ext cx="4686115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Submission of the first  TERA09 prototype scheduled for July 27th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31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088574" y="706931"/>
            <a:ext cx="7487114" cy="604537"/>
          </a:xfrm>
        </p:spPr>
        <p:txBody>
          <a:bodyPr>
            <a:noAutofit/>
          </a:bodyPr>
          <a:lstStyle/>
          <a:p>
            <a:r>
              <a:rPr lang="en-US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Camera Multi-Gap 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38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933245"/>
              </p:ext>
            </p:extLst>
          </p:nvPr>
        </p:nvGraphicFramePr>
        <p:xfrm>
          <a:off x="5623563" y="2046661"/>
          <a:ext cx="2989427" cy="282563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20917"/>
                <a:gridCol w="884255"/>
                <a:gridCol w="884255"/>
              </a:tblGrid>
              <a:tr h="4709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kern="1200" noProof="0" dirty="0" smtClean="0"/>
                        <a:t>Material</a:t>
                      </a:r>
                      <a:endParaRPr lang="en-US" sz="1100" b="1" i="0" u="none" strike="noStrike" kern="1200" noProof="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noProof="0" dirty="0" smtClean="0"/>
                        <a:t>Thickness (mm)</a:t>
                      </a:r>
                      <a:endParaRPr lang="en-US" sz="1100" b="1" i="0" u="none" strike="noStrike" noProof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noProof="0" dirty="0" smtClean="0"/>
                        <a:t> </a:t>
                      </a:r>
                      <a:endParaRPr lang="en-US" sz="1100" b="1" i="0" u="none" strike="noStrike" noProof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144" marR="7144" marT="7144" marB="0" anchor="ctr"/>
                </a:tc>
              </a:tr>
              <a:tr h="4709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noProof="0" dirty="0" smtClean="0"/>
                        <a:t>Mylar</a:t>
                      </a:r>
                      <a:endParaRPr lang="en-US" sz="1100" b="0" i="0" u="none" strike="noStrike" noProof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noProof="0" dirty="0" smtClean="0">
                          <a:solidFill>
                            <a:schemeClr val="tx1"/>
                          </a:solidFill>
                        </a:rPr>
                        <a:t>12,00 E-3</a:t>
                      </a:r>
                      <a:endParaRPr lang="en-US" sz="1100" b="0" i="0" u="none" strike="noStrike" noProof="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noProof="0" dirty="0" smtClean="0"/>
                        <a:t>Cathode</a:t>
                      </a:r>
                      <a:endParaRPr lang="en-US" sz="1100" b="0" i="0" u="none" strike="noStrike" noProof="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AAA"/>
                    </a:solidFill>
                  </a:tcPr>
                </a:tc>
              </a:tr>
              <a:tr h="4709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noProof="0" dirty="0" smtClean="0"/>
                        <a:t>Aluminum</a:t>
                      </a:r>
                      <a:endParaRPr lang="en-US" sz="1100" b="0" i="0" u="none" strike="noStrike" noProof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09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noProof="0" dirty="0" smtClean="0"/>
                        <a:t>Nitrogen/Air </a:t>
                      </a:r>
                      <a:endParaRPr lang="en-US" sz="1100" b="0" i="0" u="none" strike="noStrike" noProof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noProof="0" dirty="0" smtClean="0"/>
                        <a:t>Gap</a:t>
                      </a:r>
                      <a:endParaRPr lang="en-US" sz="1100" b="0" i="0" u="none" strike="noStrike" noProof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noProof="0" dirty="0" smtClean="0"/>
                        <a:t>Frame </a:t>
                      </a:r>
                      <a:endParaRPr lang="en-US" sz="1100" b="0" i="0" u="none" strike="noStrike" noProof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09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noProof="0" dirty="0" smtClean="0"/>
                        <a:t>Aluminum</a:t>
                      </a:r>
                      <a:endParaRPr lang="en-US" sz="1100" b="0" i="0" u="none" strike="noStrike" noProof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noProof="0" dirty="0" smtClean="0"/>
                        <a:t>17,00 E-3</a:t>
                      </a:r>
                      <a:endParaRPr lang="en-US" sz="1100" b="0" i="0" u="none" strike="noStrike" noProof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noProof="0" dirty="0" smtClean="0"/>
                        <a:t>Anode</a:t>
                      </a:r>
                      <a:endParaRPr lang="en-US" sz="1100" b="0" i="0" u="none" strike="noStrike" noProof="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</a:tr>
              <a:tr h="4709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noProof="0" dirty="0" smtClean="0"/>
                        <a:t>Kapton</a:t>
                      </a:r>
                      <a:endParaRPr lang="en-US" sz="1100" b="0" i="0" u="none" strike="noStrike" noProof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noProof="0" dirty="0" smtClean="0"/>
                        <a:t>25,00 E-3</a:t>
                      </a:r>
                      <a:endParaRPr lang="en-US" sz="1100" b="0" i="0" u="none" strike="noStrike" noProof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0" name="Straight Arrow Connector 39"/>
          <p:cNvCxnSpPr/>
          <p:nvPr/>
        </p:nvCxnSpPr>
        <p:spPr>
          <a:xfrm flipH="1" flipV="1">
            <a:off x="4832131" y="2023899"/>
            <a:ext cx="2237844" cy="166383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4950373" y="2339394"/>
            <a:ext cx="2119602" cy="134834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5076497" y="2741451"/>
            <a:ext cx="1993478" cy="946283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82" y="1841433"/>
            <a:ext cx="4384115" cy="351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7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04258" y="103468"/>
            <a:ext cx="5310526" cy="72588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ln w="0"/>
                <a:solidFill>
                  <a:srgbClr val="ACD4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Detector Assembly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28" y="1467643"/>
            <a:ext cx="2670356" cy="2002767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0" y="4108704"/>
            <a:ext cx="2630979" cy="1973234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E:\Mis documentos\UNITO\Double Chamber\Fotos Gluing\DSCF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950" y="1467644"/>
            <a:ext cx="2630979" cy="1973234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E:\Mis documentos\UNITO\Double Chamber\Fotos Gluing\DSCF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7156" y="1467644"/>
            <a:ext cx="2630979" cy="1973235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E:\Mis documentos\UNITO\Double Chamber\Fotos Gluing\DSCF00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7156" y="4108704"/>
            <a:ext cx="2630979" cy="1973235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3804" y="4108704"/>
            <a:ext cx="2630979" cy="1973234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E:\Mis documentos\UNITO\Double Chamber\Fotos Gluing\DSCF00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6806" y="1467643"/>
            <a:ext cx="2630979" cy="197323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6" descr="E:\Mis documentos\UNITO\Double Chamber\Fotos Gluing\DSCF00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27156" y="1467643"/>
            <a:ext cx="2630979" cy="197323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 descr="E:\Mis documentos\UNITO\Double Chamber\Fotos Gluing\DSCF003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6806" y="4108704"/>
            <a:ext cx="2655265" cy="199144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E:\Mis documentos\UNITO\Double Chamber\Fotos Gluing\DSCF004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27157" y="4126918"/>
            <a:ext cx="2630978" cy="197323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4" descr="E:\Mis documentos\UNITO\Double Chamber\Fotos Gluing\DSCF004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83804" y="4126918"/>
            <a:ext cx="2655264" cy="199144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27" y="1467643"/>
            <a:ext cx="2670356" cy="200276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7989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48" y="719021"/>
            <a:ext cx="1958367" cy="1468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87" y="718179"/>
            <a:ext cx="1964631" cy="1473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27" y="718180"/>
            <a:ext cx="1970637" cy="14779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30" y="718179"/>
            <a:ext cx="1995689" cy="1496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48" y="2668526"/>
            <a:ext cx="1958367" cy="1468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87" y="2686015"/>
            <a:ext cx="1964631" cy="1473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7" b="13529"/>
          <a:stretch/>
        </p:blipFill>
        <p:spPr>
          <a:xfrm>
            <a:off x="4605527" y="2469725"/>
            <a:ext cx="1964631" cy="1906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4" b="8747"/>
          <a:stretch/>
        </p:blipFill>
        <p:spPr>
          <a:xfrm>
            <a:off x="6803588" y="2469725"/>
            <a:ext cx="1964631" cy="1866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0" b="6225"/>
          <a:stretch/>
        </p:blipFill>
        <p:spPr>
          <a:xfrm>
            <a:off x="358948" y="4618031"/>
            <a:ext cx="1961882" cy="1903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3" b="6672"/>
          <a:stretch/>
        </p:blipFill>
        <p:spPr>
          <a:xfrm>
            <a:off x="2519687" y="4618031"/>
            <a:ext cx="1971276" cy="1954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7" b="4812"/>
          <a:stretch/>
        </p:blipFill>
        <p:spPr>
          <a:xfrm>
            <a:off x="4617671" y="4611767"/>
            <a:ext cx="1952487" cy="1966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1" b="16685"/>
          <a:stretch/>
        </p:blipFill>
        <p:spPr>
          <a:xfrm>
            <a:off x="6772530" y="4611767"/>
            <a:ext cx="1948778" cy="1891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CasellaDiTesto 14"/>
          <p:cNvSpPr txBox="1">
            <a:spLocks noChangeArrowheads="1"/>
          </p:cNvSpPr>
          <p:nvPr/>
        </p:nvSpPr>
        <p:spPr bwMode="auto">
          <a:xfrm>
            <a:off x="8482467" y="1845617"/>
            <a:ext cx="285752" cy="369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457200" eaLnBrk="1" hangingPunct="1"/>
            <a:r>
              <a:rPr lang="it-IT" alt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7" name="CasellaDiTesto 14"/>
          <p:cNvSpPr txBox="1">
            <a:spLocks noChangeArrowheads="1"/>
          </p:cNvSpPr>
          <p:nvPr/>
        </p:nvSpPr>
        <p:spPr bwMode="auto">
          <a:xfrm>
            <a:off x="6320288" y="1826829"/>
            <a:ext cx="285752" cy="369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457200" eaLnBrk="1" hangingPunct="1"/>
            <a:r>
              <a:rPr lang="it-IT" altLang="en-US" dirty="0" smtClean="0">
                <a:solidFill>
                  <a:prstClr val="white"/>
                </a:solidFill>
              </a:rPr>
              <a:t>3</a:t>
            </a:r>
            <a:endParaRPr lang="it-IT" altLang="en-US" dirty="0">
              <a:solidFill>
                <a:prstClr val="white"/>
              </a:solidFill>
            </a:endParaRPr>
          </a:p>
        </p:txBody>
      </p:sp>
      <p:sp>
        <p:nvSpPr>
          <p:cNvPr id="18" name="CasellaDiTesto 14"/>
          <p:cNvSpPr txBox="1">
            <a:spLocks noChangeArrowheads="1"/>
          </p:cNvSpPr>
          <p:nvPr/>
        </p:nvSpPr>
        <p:spPr bwMode="auto">
          <a:xfrm>
            <a:off x="4192107" y="1818466"/>
            <a:ext cx="285752" cy="369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457200" eaLnBrk="1" hangingPunct="1"/>
            <a:r>
              <a:rPr lang="it-IT" altLang="en-US" dirty="0" smtClean="0">
                <a:solidFill>
                  <a:prstClr val="white"/>
                </a:solidFill>
              </a:rPr>
              <a:t>2</a:t>
            </a:r>
            <a:endParaRPr lang="it-IT" altLang="en-US" dirty="0">
              <a:solidFill>
                <a:prstClr val="white"/>
              </a:solidFill>
            </a:endParaRPr>
          </a:p>
        </p:txBody>
      </p:sp>
      <p:sp>
        <p:nvSpPr>
          <p:cNvPr id="19" name="CasellaDiTesto 14"/>
          <p:cNvSpPr txBox="1">
            <a:spLocks noChangeArrowheads="1"/>
          </p:cNvSpPr>
          <p:nvPr/>
        </p:nvSpPr>
        <p:spPr bwMode="auto">
          <a:xfrm>
            <a:off x="2027225" y="1818466"/>
            <a:ext cx="285752" cy="369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457200" eaLnBrk="1" hangingPunct="1"/>
            <a:r>
              <a:rPr lang="it-IT" altLang="en-US" dirty="0" smtClean="0">
                <a:solidFill>
                  <a:prstClr val="white"/>
                </a:solidFill>
              </a:rPr>
              <a:t>1</a:t>
            </a:r>
            <a:endParaRPr lang="it-IT" altLang="en-US" dirty="0">
              <a:solidFill>
                <a:prstClr val="white"/>
              </a:solidFill>
            </a:endParaRPr>
          </a:p>
        </p:txBody>
      </p:sp>
      <p:sp>
        <p:nvSpPr>
          <p:cNvPr id="20" name="CasellaDiTesto 14"/>
          <p:cNvSpPr txBox="1">
            <a:spLocks noChangeArrowheads="1"/>
          </p:cNvSpPr>
          <p:nvPr/>
        </p:nvSpPr>
        <p:spPr bwMode="auto">
          <a:xfrm>
            <a:off x="8482467" y="3937366"/>
            <a:ext cx="285752" cy="369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457200" eaLnBrk="1" hangingPunct="1"/>
            <a:r>
              <a:rPr lang="it-IT" altLang="en-US" dirty="0" smtClean="0">
                <a:solidFill>
                  <a:prstClr val="white"/>
                </a:solidFill>
              </a:rPr>
              <a:t>8</a:t>
            </a:r>
            <a:endParaRPr lang="it-IT" altLang="en-US" dirty="0">
              <a:solidFill>
                <a:prstClr val="white"/>
              </a:solidFill>
            </a:endParaRPr>
          </a:p>
        </p:txBody>
      </p:sp>
      <p:sp>
        <p:nvSpPr>
          <p:cNvPr id="21" name="CasellaDiTesto 14"/>
          <p:cNvSpPr txBox="1">
            <a:spLocks noChangeArrowheads="1"/>
          </p:cNvSpPr>
          <p:nvPr/>
        </p:nvSpPr>
        <p:spPr bwMode="auto">
          <a:xfrm>
            <a:off x="6320288" y="3974823"/>
            <a:ext cx="285752" cy="369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457200" eaLnBrk="1" hangingPunct="1"/>
            <a:r>
              <a:rPr lang="it-IT" altLang="en-US" dirty="0" smtClean="0">
                <a:solidFill>
                  <a:prstClr val="white"/>
                </a:solidFill>
              </a:rPr>
              <a:t>7</a:t>
            </a:r>
            <a:endParaRPr lang="it-IT" altLang="en-US" dirty="0">
              <a:solidFill>
                <a:prstClr val="white"/>
              </a:solidFill>
            </a:endParaRPr>
          </a:p>
        </p:txBody>
      </p:sp>
      <p:sp>
        <p:nvSpPr>
          <p:cNvPr id="22" name="CasellaDiTesto 14"/>
          <p:cNvSpPr txBox="1">
            <a:spLocks noChangeArrowheads="1"/>
          </p:cNvSpPr>
          <p:nvPr/>
        </p:nvSpPr>
        <p:spPr bwMode="auto">
          <a:xfrm>
            <a:off x="4192107" y="3790159"/>
            <a:ext cx="285752" cy="369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457200" eaLnBrk="1" hangingPunct="1"/>
            <a:r>
              <a:rPr lang="it-IT" altLang="en-US" dirty="0" smtClean="0">
                <a:solidFill>
                  <a:prstClr val="white"/>
                </a:solidFill>
              </a:rPr>
              <a:t>6</a:t>
            </a:r>
            <a:endParaRPr lang="it-IT" altLang="en-US" dirty="0">
              <a:solidFill>
                <a:prstClr val="white"/>
              </a:solidFill>
            </a:endParaRPr>
          </a:p>
        </p:txBody>
      </p:sp>
      <p:sp>
        <p:nvSpPr>
          <p:cNvPr id="23" name="CasellaDiTesto 14"/>
          <p:cNvSpPr txBox="1">
            <a:spLocks noChangeArrowheads="1"/>
          </p:cNvSpPr>
          <p:nvPr/>
        </p:nvSpPr>
        <p:spPr bwMode="auto">
          <a:xfrm>
            <a:off x="2032375" y="3752702"/>
            <a:ext cx="285752" cy="369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457200" eaLnBrk="1" hangingPunct="1"/>
            <a:r>
              <a:rPr lang="it-IT" altLang="en-US" dirty="0" smtClean="0">
                <a:solidFill>
                  <a:prstClr val="white"/>
                </a:solidFill>
              </a:rPr>
              <a:t>5</a:t>
            </a:r>
            <a:endParaRPr lang="it-IT" altLang="en-US" dirty="0">
              <a:solidFill>
                <a:prstClr val="white"/>
              </a:solidFill>
            </a:endParaRPr>
          </a:p>
        </p:txBody>
      </p:sp>
      <p:sp>
        <p:nvSpPr>
          <p:cNvPr id="24" name="CasellaDiTesto 14"/>
          <p:cNvSpPr txBox="1">
            <a:spLocks noChangeArrowheads="1"/>
          </p:cNvSpPr>
          <p:nvPr/>
        </p:nvSpPr>
        <p:spPr bwMode="auto">
          <a:xfrm>
            <a:off x="8259800" y="6158225"/>
            <a:ext cx="461508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457200" eaLnBrk="1" hangingPunct="1"/>
            <a:r>
              <a:rPr lang="it-IT" altLang="en-US" dirty="0" smtClean="0">
                <a:solidFill>
                  <a:prstClr val="white"/>
                </a:solidFill>
              </a:rPr>
              <a:t>12</a:t>
            </a:r>
            <a:endParaRPr lang="it-IT" altLang="en-US" dirty="0">
              <a:solidFill>
                <a:prstClr val="white"/>
              </a:solidFill>
            </a:endParaRP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6083148" y="6210117"/>
            <a:ext cx="522892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457200" eaLnBrk="1" hangingPunct="1"/>
            <a:r>
              <a:rPr lang="it-IT" altLang="en-US" dirty="0" smtClean="0">
                <a:solidFill>
                  <a:prstClr val="white"/>
                </a:solidFill>
              </a:rPr>
              <a:t>11</a:t>
            </a:r>
            <a:endParaRPr lang="it-IT" altLang="en-US" dirty="0">
              <a:solidFill>
                <a:prstClr val="white"/>
              </a:solidFill>
            </a:endParaRPr>
          </a:p>
        </p:txBody>
      </p:sp>
      <p:sp>
        <p:nvSpPr>
          <p:cNvPr id="26" name="CasellaDiTesto 14"/>
          <p:cNvSpPr txBox="1">
            <a:spLocks noChangeArrowheads="1"/>
          </p:cNvSpPr>
          <p:nvPr/>
        </p:nvSpPr>
        <p:spPr bwMode="auto">
          <a:xfrm>
            <a:off x="4018941" y="6158225"/>
            <a:ext cx="472022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457200" eaLnBrk="1" hangingPunct="1"/>
            <a:r>
              <a:rPr lang="it-IT" altLang="en-US" dirty="0" smtClean="0">
                <a:solidFill>
                  <a:prstClr val="white"/>
                </a:solidFill>
              </a:rPr>
              <a:t>10</a:t>
            </a:r>
            <a:endParaRPr lang="it-IT" altLang="en-US" dirty="0">
              <a:solidFill>
                <a:prstClr val="white"/>
              </a:solidFill>
            </a:endParaRPr>
          </a:p>
        </p:txBody>
      </p:sp>
      <p:sp>
        <p:nvSpPr>
          <p:cNvPr id="27" name="CasellaDiTesto 14"/>
          <p:cNvSpPr txBox="1">
            <a:spLocks noChangeArrowheads="1"/>
          </p:cNvSpPr>
          <p:nvPr/>
        </p:nvSpPr>
        <p:spPr bwMode="auto">
          <a:xfrm>
            <a:off x="2107227" y="6133868"/>
            <a:ext cx="285752" cy="369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457200" eaLnBrk="1" hangingPunct="1"/>
            <a:r>
              <a:rPr lang="it-IT" altLang="en-US" dirty="0" smtClean="0">
                <a:solidFill>
                  <a:prstClr val="white"/>
                </a:solidFill>
              </a:rPr>
              <a:t>9</a:t>
            </a:r>
            <a:endParaRPr lang="it-IT" altLang="en-US" dirty="0">
              <a:solidFill>
                <a:prstClr val="white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817296" y="37608"/>
            <a:ext cx="3450914" cy="48219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ln w="0"/>
                <a:solidFill>
                  <a:srgbClr val="ACD4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Detector Assembly</a:t>
            </a:r>
          </a:p>
        </p:txBody>
      </p:sp>
      <p:sp>
        <p:nvSpPr>
          <p:cNvPr id="2" name="Down Arrow 1"/>
          <p:cNvSpPr/>
          <p:nvPr/>
        </p:nvSpPr>
        <p:spPr>
          <a:xfrm>
            <a:off x="1093202" y="1"/>
            <a:ext cx="489858" cy="7239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BEAM</a:t>
            </a:r>
            <a:endParaRPr lang="en-US" sz="900" dirty="0"/>
          </a:p>
        </p:txBody>
      </p:sp>
      <p:sp>
        <p:nvSpPr>
          <p:cNvPr id="30" name="29 CuadroTexto"/>
          <p:cNvSpPr txBox="1"/>
          <p:nvPr/>
        </p:nvSpPr>
        <p:spPr>
          <a:xfrm>
            <a:off x="866687" y="1818466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anode</a:t>
            </a:r>
            <a:endParaRPr lang="es-ES_tradnl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082656" y="182682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frame</a:t>
            </a:r>
            <a:endParaRPr lang="es-ES_tradnl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5122470" y="181615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cathode</a:t>
            </a:r>
            <a:endParaRPr lang="es-ES_tradnl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5116398" y="3924747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anode</a:t>
            </a:r>
            <a:endParaRPr lang="es-ES_tradnl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7275475" y="3924747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anode</a:t>
            </a:r>
            <a:endParaRPr lang="es-ES_tradnl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7216676" y="1857209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cathode</a:t>
            </a:r>
            <a:endParaRPr lang="es-ES_tradnl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7216676" y="619376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cathode</a:t>
            </a:r>
            <a:endParaRPr lang="es-ES_tradnl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866687" y="379015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frame</a:t>
            </a:r>
            <a:endParaRPr lang="es-ES_tradnl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3082655" y="374229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frame</a:t>
            </a:r>
            <a:endParaRPr lang="es-ES_tradnl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918784" y="610819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frame</a:t>
            </a:r>
            <a:endParaRPr lang="es-ES_tradnl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3082654" y="62101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frame</a:t>
            </a:r>
            <a:endParaRPr lang="es-ES_tradnl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5116398" y="621543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frame</a:t>
            </a:r>
            <a:endParaRPr lang="es-ES_tradnl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46" y="694933"/>
            <a:ext cx="4415013" cy="5886684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44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87624" y="525083"/>
            <a:ext cx="6842589" cy="49866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428625" indent="-428625" defTabSz="457200">
              <a:spcBef>
                <a:spcPct val="0"/>
              </a:spcBef>
              <a:buFont typeface="Wingdings" panose="05000000000000000000" pitchFamily="2" charset="2"/>
              <a:buChar char="Ø"/>
              <a:defRPr sz="3200" b="0" i="0">
                <a:ln w="0"/>
                <a:solidFill>
                  <a:srgbClr val="ACD4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Test with Carbon </a:t>
            </a:r>
            <a:r>
              <a:rPr lang="en-US" dirty="0" smtClean="0">
                <a:solidFill>
                  <a:schemeClr val="accent1"/>
                </a:solidFill>
              </a:rPr>
              <a:t>Ions at CNAO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4294967295"/>
          </p:nvPr>
        </p:nvSpPr>
        <p:spPr>
          <a:xfrm>
            <a:off x="4777298" y="1484784"/>
            <a:ext cx="4366701" cy="515719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</a:rPr>
              <a:t>Synchrotron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s-ES" dirty="0" err="1" smtClean="0">
                <a:latin typeface="Calibri" panose="020F0502020204030204" pitchFamily="34" charset="0"/>
              </a:rPr>
              <a:t>Beam</a:t>
            </a:r>
            <a:r>
              <a:rPr lang="es-ES" dirty="0" smtClean="0">
                <a:latin typeface="Calibri" panose="020F0502020204030204" pitchFamily="34" charset="0"/>
              </a:rPr>
              <a:t> lateral FWHM: 4 mm</a:t>
            </a:r>
            <a:endParaRPr lang="en-US" dirty="0">
              <a:latin typeface="Calibri" panose="020F0502020204030204" pitchFamily="34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</a:rPr>
              <a:t>Beam </a:t>
            </a:r>
            <a:r>
              <a:rPr lang="en-US" dirty="0" smtClean="0">
                <a:latin typeface="Calibri" panose="020F0502020204030204" pitchFamily="34" charset="0"/>
              </a:rPr>
              <a:t>Flux:</a:t>
            </a:r>
            <a:endParaRPr lang="en-US" dirty="0">
              <a:latin typeface="Calibri" panose="020F0502020204030204" pitchFamily="34" charset="0"/>
            </a:endParaRPr>
          </a:p>
          <a:p>
            <a:pPr marL="68580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</a:rPr>
              <a:t>      </a:t>
            </a:r>
            <a:r>
              <a:rPr lang="en-US" dirty="0" smtClean="0">
                <a:latin typeface="Calibri" panose="020F0502020204030204" pitchFamily="34" charset="0"/>
                <a:cs typeface="Times New Roman"/>
              </a:rPr>
              <a:t>≈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3×10</a:t>
            </a:r>
            <a:r>
              <a:rPr lang="en-US" baseline="30000" dirty="0">
                <a:latin typeface="Calibri" panose="020F0502020204030204" pitchFamily="34" charset="0"/>
                <a:cs typeface="Times New Roman"/>
              </a:rPr>
              <a:t>7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(</a:t>
            </a:r>
            <a:r>
              <a:rPr lang="en-US" dirty="0" smtClean="0">
                <a:latin typeface="Calibri" panose="020F0502020204030204" pitchFamily="34" charset="0"/>
                <a:cs typeface="Times New Roman"/>
              </a:rPr>
              <a:t>part/s)</a:t>
            </a:r>
            <a:endParaRPr lang="en-US" dirty="0">
              <a:latin typeface="Calibri" panose="020F0502020204030204" pitchFamily="34" charset="0"/>
              <a:cs typeface="Times New Roman"/>
            </a:endParaRPr>
          </a:p>
          <a:p>
            <a:pPr marL="68580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Times New Roman"/>
              </a:rPr>
              <a:t>      </a:t>
            </a:r>
            <a:r>
              <a:rPr lang="en-US" dirty="0" smtClean="0">
                <a:latin typeface="Calibri" panose="020F0502020204030204" pitchFamily="34" charset="0"/>
                <a:cs typeface="Times New Roman"/>
              </a:rPr>
              <a:t>≈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2×10</a:t>
            </a:r>
            <a:r>
              <a:rPr lang="en-US" baseline="30000" dirty="0">
                <a:latin typeface="Calibri" panose="020F0502020204030204" pitchFamily="34" charset="0"/>
                <a:cs typeface="Times New Roman"/>
              </a:rPr>
              <a:t>7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 (</a:t>
            </a:r>
            <a:r>
              <a:rPr lang="en-US" dirty="0" smtClean="0">
                <a:latin typeface="Calibri" panose="020F0502020204030204" pitchFamily="34" charset="0"/>
                <a:cs typeface="Times New Roman"/>
              </a:rPr>
              <a:t>part/s)</a:t>
            </a:r>
            <a:endParaRPr lang="en-US" dirty="0">
              <a:latin typeface="Calibri" panose="020F0502020204030204" pitchFamily="34" charset="0"/>
              <a:cs typeface="Times New Roman"/>
            </a:endParaRPr>
          </a:p>
          <a:p>
            <a:pPr marL="681038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Times New Roman"/>
              </a:rPr>
              <a:t>      </a:t>
            </a:r>
            <a:r>
              <a:rPr lang="en-US" dirty="0" smtClean="0">
                <a:latin typeface="Calibri" panose="020F0502020204030204" pitchFamily="34" charset="0"/>
                <a:cs typeface="Times New Roman"/>
              </a:rPr>
              <a:t>≈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6</a:t>
            </a:r>
            <a:r>
              <a:rPr lang="en-US" dirty="0" smtClean="0">
                <a:latin typeface="Calibri" panose="020F0502020204030204" pitchFamily="34" charset="0"/>
                <a:cs typeface="Times New Roman"/>
              </a:rPr>
              <a:t>×10</a:t>
            </a:r>
            <a:r>
              <a:rPr lang="en-US" baseline="30000" dirty="0" smtClean="0">
                <a:latin typeface="Calibri" panose="020F0502020204030204" pitchFamily="34" charset="0"/>
                <a:cs typeface="Times New Roman"/>
              </a:rPr>
              <a:t>6</a:t>
            </a:r>
            <a:r>
              <a:rPr lang="en-US" dirty="0" smtClean="0">
                <a:latin typeface="Calibri" panose="020F0502020204030204" pitchFamily="34" charset="0"/>
                <a:cs typeface="Times New Roman"/>
              </a:rPr>
              <a:t>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(</a:t>
            </a:r>
            <a:r>
              <a:rPr lang="en-US" dirty="0" smtClean="0">
                <a:latin typeface="Calibri" panose="020F0502020204030204" pitchFamily="34" charset="0"/>
                <a:cs typeface="Times New Roman"/>
              </a:rPr>
              <a:t>part/s)</a:t>
            </a:r>
            <a:endParaRPr lang="en-US" dirty="0">
              <a:latin typeface="Calibri" panose="020F0502020204030204" pitchFamily="34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</a:rPr>
              <a:t>Beam </a:t>
            </a:r>
            <a:r>
              <a:rPr lang="en-US" dirty="0">
                <a:latin typeface="Calibri" panose="020F0502020204030204" pitchFamily="34" charset="0"/>
              </a:rPr>
              <a:t>Energy (120MeV/u)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</a:rPr>
              <a:t>Voltage between </a:t>
            </a:r>
            <a:r>
              <a:rPr lang="en-US" dirty="0" smtClean="0">
                <a:latin typeface="Calibri" panose="020F0502020204030204" pitchFamily="34" charset="0"/>
              </a:rPr>
              <a:t>electrodes: </a:t>
            </a:r>
            <a:r>
              <a:rPr lang="en-US" dirty="0">
                <a:latin typeface="Calibri" panose="020F0502020204030204" pitchFamily="34" charset="0"/>
              </a:rPr>
              <a:t>13-400 </a:t>
            </a:r>
            <a:r>
              <a:rPr lang="en-US" dirty="0" smtClean="0">
                <a:latin typeface="Calibri" panose="020F0502020204030204" pitchFamily="34" charset="0"/>
              </a:rPr>
              <a:t>V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cs typeface="Times New Roman"/>
              </a:rPr>
              <a:t>10</a:t>
            </a:r>
            <a:r>
              <a:rPr lang="en-US" baseline="30000" dirty="0" smtClean="0">
                <a:latin typeface="Calibri" panose="020F0502020204030204" pitchFamily="34" charset="0"/>
                <a:cs typeface="Times New Roman"/>
              </a:rPr>
              <a:t>8  </a:t>
            </a:r>
            <a:r>
              <a:rPr lang="en-US" dirty="0" smtClean="0">
                <a:latin typeface="Calibri" panose="020F0502020204030204" pitchFamily="34" charset="0"/>
                <a:cs typeface="Times New Roman"/>
              </a:rPr>
              <a:t>particles</a:t>
            </a:r>
            <a:endParaRPr lang="en-US" dirty="0">
              <a:latin typeface="Calibri" panose="020F0502020204030204" pitchFamily="34" charset="0"/>
              <a:cs typeface="Times New Roman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41" y="1601236"/>
            <a:ext cx="4416457" cy="4143837"/>
          </a:xfrm>
          <a:prstGeom prst="rect">
            <a:avLst/>
          </a:prstGeom>
          <a:ln w="28575">
            <a:solidFill>
              <a:srgbClr val="0070C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08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548679"/>
            <a:ext cx="4690071" cy="29260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" y="-1208"/>
            <a:ext cx="8778240" cy="39309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28625" indent="-428625">
              <a:buFont typeface="Wingdings" panose="05000000000000000000" pitchFamily="2" charset="2"/>
              <a:buChar char="Ø"/>
            </a:pPr>
            <a:r>
              <a:rPr lang="it-IT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Continous beam of carbon ion </a:t>
            </a:r>
            <a:r>
              <a:rPr lang="it-IT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 CNAO - </a:t>
            </a:r>
            <a:r>
              <a:rPr lang="it-IT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Synchrotron, 120 MeV/u</a:t>
            </a:r>
            <a:endParaRPr lang="en-U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48679"/>
            <a:ext cx="4690066" cy="2926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631553"/>
            <a:ext cx="4690066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6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CuadroTexto"/>
              <p:cNvSpPr txBox="1"/>
              <p:nvPr/>
            </p:nvSpPr>
            <p:spPr>
              <a:xfrm>
                <a:off x="1251428" y="897341"/>
                <a:ext cx="1603324" cy="91884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latin typeface="Cambria Math"/>
                        </a:rPr>
                        <m:t>𝑓</m:t>
                      </m:r>
                      <m:r>
                        <a:rPr lang="en-US" sz="20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2000" b="0" i="1" smtClean="0"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20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S" sz="2000" b="0" i="1" smtClean="0">
                                  <a:latin typeface="Cambria Math"/>
                                </a:rPr>
                                <m:t>6</m:t>
                              </m:r>
                            </m:den>
                          </m:f>
                          <m:sSup>
                            <m:sSupPr>
                              <m:ctrl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s-E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428" y="897341"/>
                <a:ext cx="1603324" cy="9188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2 Rectángulo"/>
          <p:cNvSpPr/>
          <p:nvPr/>
        </p:nvSpPr>
        <p:spPr>
          <a:xfrm>
            <a:off x="720001" y="370740"/>
            <a:ext cx="25221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Boag’s</a:t>
            </a:r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Theory</a:t>
            </a:r>
            <a:endParaRPr lang="es-E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23030" y="2113265"/>
            <a:ext cx="37080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Boag</a:t>
            </a:r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Wilson </a:t>
            </a:r>
            <a:r>
              <a:rPr lang="es-E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Theory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CuadroTexto"/>
              <p:cNvSpPr txBox="1"/>
              <p:nvPr/>
            </p:nvSpPr>
            <p:spPr>
              <a:xfrm>
                <a:off x="962825" y="2636485"/>
                <a:ext cx="2244845" cy="105330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latin typeface="Cambria Math"/>
                        </a:rPr>
                        <m:t>𝑓</m:t>
                      </m:r>
                      <m:r>
                        <a:rPr lang="en-US" sz="20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s-ES" sz="2000" b="0" i="1" smtClean="0">
                              <a:latin typeface="Cambria Math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2000" b="0" i="1" smtClean="0">
                                  <a:latin typeface="Cambria Math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s-ES" sz="2000" b="0" i="1" smtClean="0">
                                      <a:latin typeface="Cambria Math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000" i="1">
                                      <a:latin typeface="Cambria Math"/>
                                    </a:rPr>
                                    <m:t>ξ</m:t>
                                  </m:r>
                                </m:e>
                                <m:sup>
                                  <m:r>
                                    <a:rPr lang="es-ES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825" y="2636485"/>
                <a:ext cx="2244845" cy="105330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5 Rectángulo"/>
          <p:cNvSpPr/>
          <p:nvPr/>
        </p:nvSpPr>
        <p:spPr>
          <a:xfrm>
            <a:off x="570331" y="4110794"/>
            <a:ext cx="3126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Townsend </a:t>
            </a:r>
            <a:r>
              <a:rPr lang="es-ES" sz="2800" b="1" dirty="0" err="1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Theory</a:t>
            </a:r>
            <a:endParaRPr lang="es-ES" sz="28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CuadroTexto"/>
              <p:cNvSpPr txBox="1"/>
              <p:nvPr/>
            </p:nvSpPr>
            <p:spPr>
              <a:xfrm>
                <a:off x="288157" y="4838116"/>
                <a:ext cx="3699328" cy="777264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E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000" b="0" i="1" smtClean="0">
                                <a:latin typeface="Cambria Math"/>
                              </a:rPr>
                              <m:t>4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S" sz="2000" b="0" i="1" smtClean="0">
                                    <a:latin typeface="Cambria Math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s-ES" sz="20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s-E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i="1">
                                    <a:latin typeface="Cambria Math"/>
                                  </a:rPr>
                                  <m:t>ξ</m:t>
                                </m:r>
                              </m:e>
                              <m:sup>
                                <m:r>
                                  <a:rPr lang="es-E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s-ES" sz="2000" b="0" i="1" smtClean="0">
                            <a:latin typeface="Cambria Math"/>
                          </a:rPr>
                          <m:t>−1</m:t>
                        </m:r>
                      </m:e>
                    </m:rad>
                    <m:r>
                      <a:rPr lang="es-ES" sz="2000" b="0" i="1" smtClean="0">
                        <a:latin typeface="Cambria Math"/>
                      </a:rPr>
                      <m:t>𝑡𝑎𝑛</m:t>
                    </m:r>
                    <m:d>
                      <m:dPr>
                        <m:begChr m:val="["/>
                        <m:endChr m:val="]"/>
                        <m:ctrlPr>
                          <a:rPr lang="es-E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000" b="0" i="1" smtClean="0">
                                <a:latin typeface="Cambria Math"/>
                              </a:rPr>
                              <m:t>𝑓</m:t>
                            </m:r>
                            <m:sSup>
                              <m:sSupPr>
                                <m:ctrlPr>
                                  <a:rPr lang="es-E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i="1">
                                    <a:latin typeface="Cambria Math"/>
                                  </a:rPr>
                                  <m:t>ξ</m:t>
                                </m:r>
                              </m:e>
                              <m:sup>
                                <m:r>
                                  <a:rPr lang="es-E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s-ES" sz="2000" b="0" i="1" smtClean="0">
                                <a:latin typeface="Cambria Math"/>
                              </a:rPr>
                              <m:t>4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S" sz="2000" b="0" i="1" smtClean="0">
                                    <a:latin typeface="Cambria Math"/>
                                  </a:rPr>
                                  <m:t>4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s-E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2000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p>
                                    <m:r>
                                      <a:rPr lang="es-ES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000" i="1">
                                        <a:latin typeface="Cambria Math"/>
                                      </a:rPr>
                                      <m:t>ξ</m:t>
                                    </m:r>
                                  </m:e>
                                  <m:sup>
                                    <m:r>
                                      <a:rPr lang="es-ES" sz="2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s-ES" sz="2000" b="0" i="1" smtClean="0">
                                <a:latin typeface="Cambria Math"/>
                              </a:rPr>
                              <m:t>−1</m:t>
                            </m:r>
                          </m:e>
                        </m:rad>
                      </m:e>
                    </m:d>
                    <m:r>
                      <a:rPr lang="en-US" sz="200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sz="2000" dirty="0" smtClean="0"/>
                  <a:t>1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57" y="4838116"/>
                <a:ext cx="3699328" cy="77726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33" y="1444094"/>
            <a:ext cx="5112967" cy="318992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98" y="1444931"/>
            <a:ext cx="5111628" cy="3189084"/>
          </a:xfrm>
          <a:prstGeom prst="rect">
            <a:avLst/>
          </a:prstGeom>
        </p:spPr>
      </p:pic>
      <p:graphicFrame>
        <p:nvGraphicFramePr>
          <p:cNvPr id="10" name="9 Objeto"/>
          <p:cNvGraphicFramePr>
            <a:graphicFrameLocks noChangeAspect="1"/>
          </p:cNvGraphicFramePr>
          <p:nvPr>
            <p:extLst/>
          </p:nvPr>
        </p:nvGraphicFramePr>
        <p:xfrm>
          <a:off x="4343628" y="218806"/>
          <a:ext cx="278765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Ecuación" r:id="rId9" imgW="1218960" imgH="482400" progId="Equation.3">
                  <p:embed/>
                </p:oleObj>
              </mc:Choice>
              <mc:Fallback>
                <p:oleObj name="Ecuación" r:id="rId9" imgW="1218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628" y="218806"/>
                        <a:ext cx="2787650" cy="82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CuadroTexto"/>
              <p:cNvSpPr txBox="1"/>
              <p:nvPr/>
            </p:nvSpPr>
            <p:spPr>
              <a:xfrm>
                <a:off x="7545346" y="284545"/>
                <a:ext cx="820353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</a:rPr>
                        <m:t>ξ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1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5346" y="284545"/>
                <a:ext cx="820353" cy="61279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3045376" y="1480100"/>
            <a:ext cx="95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/>
              <a:t>where</a:t>
            </a:r>
          </a:p>
        </p:txBody>
      </p:sp>
      <p:graphicFrame>
        <p:nvGraphicFramePr>
          <p:cNvPr id="1031" name="Object 7"/>
          <p:cNvGraphicFramePr>
            <a:graphicFrameLocks noChangeAspect="1"/>
          </p:cNvGraphicFramePr>
          <p:nvPr>
            <p:extLst/>
          </p:nvPr>
        </p:nvGraphicFramePr>
        <p:xfrm>
          <a:off x="4360678" y="1272046"/>
          <a:ext cx="2787536" cy="827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cuación" r:id="rId4" imgW="1218960" imgH="482400" progId="Equation.3">
                  <p:embed/>
                </p:oleObj>
              </mc:Choice>
              <mc:Fallback>
                <p:oleObj name="Ecuación" r:id="rId4" imgW="1218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0678" y="1272046"/>
                        <a:ext cx="2787536" cy="827753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16 CuadroTexto"/>
          <p:cNvSpPr txBox="1"/>
          <p:nvPr/>
        </p:nvSpPr>
        <p:spPr>
          <a:xfrm>
            <a:off x="368836" y="2663128"/>
            <a:ext cx="740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ym typeface="Symbol"/>
              </a:rPr>
              <a:t>By the minimization of </a:t>
            </a:r>
            <a:r>
              <a:rPr lang="el-GR" dirty="0">
                <a:sym typeface="Symbol"/>
              </a:rPr>
              <a:t>χ</a:t>
            </a:r>
            <a:r>
              <a:rPr lang="en-US" baseline="30000" dirty="0">
                <a:sym typeface="Symbol"/>
              </a:rPr>
              <a:t>2</a:t>
            </a:r>
            <a:r>
              <a:rPr lang="en-US" dirty="0">
                <a:sym typeface="Symbol"/>
              </a:rPr>
              <a:t> it is possible to find </a:t>
            </a:r>
            <a:r>
              <a:rPr lang="en-US" dirty="0" err="1" smtClean="0">
                <a:sym typeface="Symbol"/>
              </a:rPr>
              <a:t>C</a:t>
            </a:r>
            <a:r>
              <a:rPr lang="en-US" baseline="-25000" dirty="0" err="1" smtClean="0">
                <a:sym typeface="Symbol"/>
              </a:rPr>
              <a:t>sat</a:t>
            </a:r>
            <a:r>
              <a:rPr lang="en-US" dirty="0" smtClean="0">
                <a:sym typeface="Symbol"/>
              </a:rPr>
              <a:t>, and the </a:t>
            </a:r>
            <a:r>
              <a:rPr lang="en-US" dirty="0" err="1" smtClean="0">
                <a:sym typeface="Symbol"/>
              </a:rPr>
              <a:t>n</a:t>
            </a:r>
            <a:r>
              <a:rPr lang="en-US" baseline="-25000" dirty="0" err="1" smtClean="0">
                <a:sym typeface="Symbol"/>
              </a:rPr>
              <a:t>O</a:t>
            </a:r>
            <a:r>
              <a:rPr lang="en-US" dirty="0" smtClean="0">
                <a:sym typeface="Symbol"/>
              </a:rPr>
              <a:t> and K: 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CuadroTexto"/>
              <p:cNvSpPr txBox="1"/>
              <p:nvPr/>
            </p:nvSpPr>
            <p:spPr>
              <a:xfrm>
                <a:off x="2422128" y="3254517"/>
                <a:ext cx="3358040" cy="83766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i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p>
                          <m:r>
                            <a:rPr lang="es-ES" sz="2000" i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s-E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s-E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−(</m:t>
                                  </m:r>
                                  <m:r>
                                    <a:rPr lang="es-E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  <m:sSub>
                                    <m:sSubPr>
                                      <m:ctrlPr>
                                        <a:rPr lang="es-E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s-E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∞</m:t>
                                      </m:r>
                                    </m:sub>
                                  </m:sSub>
                                  <m:r>
                                    <a:rPr lang="es-E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s-E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𝐾</m:t>
                                  </m:r>
                                  <m:r>
                                    <a:rPr lang="es-E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>
                  <a:ln>
                    <a:noFill/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128" y="3254517"/>
                <a:ext cx="3358040" cy="837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1 Título"/>
          <p:cNvSpPr txBox="1">
            <a:spLocks/>
          </p:cNvSpPr>
          <p:nvPr/>
        </p:nvSpPr>
        <p:spPr>
          <a:xfrm>
            <a:off x="368836" y="237826"/>
            <a:ext cx="3963778" cy="45885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Boag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-Wilson Theory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3 CuadroTexto"/>
              <p:cNvSpPr txBox="1"/>
              <p:nvPr/>
            </p:nvSpPr>
            <p:spPr>
              <a:xfrm>
                <a:off x="1544668" y="4367300"/>
                <a:ext cx="5112961" cy="139711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i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p>
                          <m:r>
                            <a:rPr lang="es-ES" sz="2000" i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s-E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s-E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s-ES" sz="20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ES" sz="20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20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200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∞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s-E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1+</m:t>
                                          </m:r>
                                          <m:r>
                                            <a:rPr lang="es-ES" sz="2000" i="1"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s-E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s-ES" sz="2000" i="1">
                                                  <a:latin typeface="Cambria Math"/>
                                                </a:rPr>
                                                <m:t>1+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s-E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s-ES" sz="2000" i="1">
                                                      <a:latin typeface="Cambria Math"/>
                                                    </a:rPr>
                                                    <m:t>2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s-ES" sz="2000" i="1">
                                                      <a:latin typeface="Cambria Math"/>
                                                    </a:rPr>
                                                    <m:t>3</m:t>
                                                  </m:r>
                                                </m:den>
                                              </m:f>
                                              <m:r>
                                                <a:rPr lang="es-ES" sz="20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𝑆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s-ES" sz="20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p>
                                                    <m:sSupPr>
                                                      <m:ctrlPr>
                                                        <a:rPr lang="es-ES" sz="20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s-ES" sz="20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𝑑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s-ES" sz="20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4</m:t>
                                                      </m:r>
                                                    </m:sup>
                                                  </m:sSup>
                                                </m:num>
                                                <m:den>
                                                  <m:sSubSup>
                                                    <m:sSubSupPr>
                                                      <m:ctrlPr>
                                                        <a:rPr lang="es-ES" sz="200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s-ES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𝑉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s-ES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s-ES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2</m:t>
                                                      </m:r>
                                                    </m:sup>
                                                  </m:sSubSup>
                                                </m:den>
                                              </m:f>
                                            </m:e>
                                          </m:rad>
                                        </m:den>
                                      </m:f>
                                      <m:r>
                                        <a:rPr lang="es-ES" sz="20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  <m:r>
                                        <a:rPr lang="es-ES" sz="20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s-E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>
                  <a:ln>
                    <a:noFill/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1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668" y="4367300"/>
                <a:ext cx="5112961" cy="139711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18 CuadroTexto"/>
              <p:cNvSpPr txBox="1"/>
              <p:nvPr/>
            </p:nvSpPr>
            <p:spPr>
              <a:xfrm>
                <a:off x="1908127" y="6084716"/>
                <a:ext cx="1517927" cy="40011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𝑆</m:t>
                      </m:r>
                      <m:r>
                        <a:rPr lang="en-US" sz="2000" i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n>
                    <a:noFill/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1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127" y="6084716"/>
                <a:ext cx="1517927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6 Anillo"/>
          <p:cNvSpPr/>
          <p:nvPr/>
        </p:nvSpPr>
        <p:spPr>
          <a:xfrm>
            <a:off x="4913738" y="1027336"/>
            <a:ext cx="1280328" cy="1317173"/>
          </a:xfrm>
          <a:prstGeom prst="donut">
            <a:avLst>
              <a:gd name="adj" fmla="val 25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739381" y="663650"/>
            <a:ext cx="4940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</a:t>
            </a:r>
            <a:endParaRPr lang="es-E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4 CuadroTexto"/>
              <p:cNvSpPr txBox="1"/>
              <p:nvPr/>
            </p:nvSpPr>
            <p:spPr>
              <a:xfrm>
                <a:off x="422246" y="1215059"/>
                <a:ext cx="2244845" cy="105330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latin typeface="Cambria Math"/>
                        </a:rPr>
                        <m:t>𝑓</m:t>
                      </m:r>
                      <m:r>
                        <a:rPr lang="en-US" sz="20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s-ES" sz="2000" b="0" i="1" smtClean="0">
                              <a:latin typeface="Cambria Math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es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2000" b="0" i="1" smtClean="0">
                                  <a:latin typeface="Cambria Math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s-ES" sz="2000" b="0" i="1" smtClean="0">
                                      <a:latin typeface="Cambria Math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000" i="1">
                                      <a:latin typeface="Cambria Math"/>
                                    </a:rPr>
                                    <m:t>ξ</m:t>
                                  </m:r>
                                </m:e>
                                <m:sup>
                                  <m:r>
                                    <a:rPr lang="es-ES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1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46" y="1215059"/>
                <a:ext cx="2244845" cy="105330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15 CuadroTexto"/>
              <p:cNvSpPr txBox="1"/>
              <p:nvPr/>
            </p:nvSpPr>
            <p:spPr>
              <a:xfrm>
                <a:off x="4034552" y="6084716"/>
                <a:ext cx="1924584" cy="40011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𝑠𝑎𝑡</m:t>
                          </m:r>
                        </m:sub>
                      </m:sSub>
                      <m:r>
                        <a:rPr lang="en-US" sz="2000" i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r>
                        <a:rPr lang="es-ES" sz="20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s-ES" sz="20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𝐾</m:t>
                      </m:r>
                    </m:oMath>
                  </m:oMathPara>
                </a14:m>
                <a:endParaRPr lang="en-US" sz="2000" dirty="0">
                  <a:ln>
                    <a:noFill/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1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552" y="6084716"/>
                <a:ext cx="1924584" cy="40011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17 CuadroTexto"/>
              <p:cNvSpPr txBox="1"/>
              <p:nvPr/>
            </p:nvSpPr>
            <p:spPr>
              <a:xfrm>
                <a:off x="6873183" y="5903481"/>
                <a:ext cx="1802532" cy="74905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𝑓</m:t>
                      </m:r>
                      <m:r>
                        <a:rPr lang="en-US" sz="2000" i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s-E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s-E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𝐾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𝑠𝑎𝑡</m:t>
                              </m:r>
                            </m:sub>
                          </m:sSub>
                          <m:r>
                            <a:rPr lang="es-ES" sz="20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s-ES" sz="20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𝐾</m:t>
                          </m:r>
                        </m:den>
                      </m:f>
                    </m:oMath>
                  </m:oMathPara>
                </a14:m>
                <a:endParaRPr lang="en-US" sz="2000" dirty="0">
                  <a:ln>
                    <a:noFill/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1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183" y="5903481"/>
                <a:ext cx="1802532" cy="74905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911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68835" y="932299"/>
            <a:ext cx="419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ym typeface="Symbol"/>
              </a:rPr>
              <a:t>Normalizing the data to chamber 2: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CuadroTexto"/>
              <p:cNvSpPr txBox="1"/>
              <p:nvPr/>
            </p:nvSpPr>
            <p:spPr>
              <a:xfrm>
                <a:off x="2812259" y="1323091"/>
                <a:ext cx="3358040" cy="91788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i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p>
                          <m:r>
                            <a:rPr lang="es-ES" sz="2000" i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s-E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s-E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𝑑</m:t>
                                      </m:r>
                                    </m:den>
                                  </m:f>
                                  <m:r>
                                    <a:rPr lang="es-E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−(</m:t>
                                  </m:r>
                                  <m:r>
                                    <a:rPr lang="es-E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  <m:sSub>
                                    <m:sSubPr>
                                      <m:ctrlPr>
                                        <a:rPr lang="es-E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s-E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∞</m:t>
                                      </m:r>
                                    </m:sub>
                                  </m:sSub>
                                  <m:r>
                                    <a:rPr lang="es-E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s-E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𝐾</m:t>
                                  </m:r>
                                  <m:r>
                                    <a:rPr lang="es-E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>
                  <a:ln>
                    <a:noFill/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259" y="1323091"/>
                <a:ext cx="3358040" cy="91788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1 Título"/>
          <p:cNvSpPr txBox="1">
            <a:spLocks/>
          </p:cNvSpPr>
          <p:nvPr/>
        </p:nvSpPr>
        <p:spPr>
          <a:xfrm>
            <a:off x="2924146" y="1771"/>
            <a:ext cx="3269919" cy="68743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Global Fit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3 CuadroTexto"/>
              <p:cNvSpPr txBox="1"/>
              <p:nvPr/>
            </p:nvSpPr>
            <p:spPr>
              <a:xfrm>
                <a:off x="1934797" y="2576546"/>
                <a:ext cx="5571321" cy="161422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i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p>
                          <m:r>
                            <a:rPr lang="es-ES" sz="2000" i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s-E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s-E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𝑑</m:t>
                                      </m:r>
                                    </m:den>
                                  </m:f>
                                  <m:r>
                                    <a:rPr lang="es-E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s-ES" sz="20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ES" sz="20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20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200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∞</m:t>
                                              </m:r>
                                              <m:r>
                                                <a:rPr lang="es-E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𝐶h</m:t>
                                              </m:r>
                                              <m:r>
                                                <a:rPr lang="es-E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s-E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s-ES" sz="2000" i="1"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s-E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s-ES" sz="2000" i="1">
                                                  <a:latin typeface="Cambria Math"/>
                                                </a:rPr>
                                                <m:t>1+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s-E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s-ES" sz="2000" i="1">
                                                      <a:latin typeface="Cambria Math"/>
                                                    </a:rPr>
                                                    <m:t>2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s-ES" sz="2000" i="1">
                                                      <a:latin typeface="Cambria Math"/>
                                                    </a:rPr>
                                                    <m:t>3</m:t>
                                                  </m:r>
                                                </m:den>
                                              </m:f>
                                              <m:r>
                                                <a:rPr lang="es-ES" sz="20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𝑆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s-ES" sz="20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p>
                                                    <m:sSupPr>
                                                      <m:ctrlPr>
                                                        <a:rPr lang="es-ES" sz="20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s-ES" sz="20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𝑑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s-ES" sz="20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4</m:t>
                                                      </m:r>
                                                    </m:sup>
                                                  </m:sSup>
                                                </m:num>
                                                <m:den>
                                                  <m:sSubSup>
                                                    <m:sSubSupPr>
                                                      <m:ctrlPr>
                                                        <a:rPr lang="es-ES" sz="200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s-ES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𝑉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s-ES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s-ES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2</m:t>
                                                      </m:r>
                                                    </m:sup>
                                                  </m:sSubSup>
                                                </m:den>
                                              </m:f>
                                            </m:e>
                                          </m:rad>
                                        </m:den>
                                      </m:f>
                                      <m:r>
                                        <a:rPr lang="es-ES" sz="20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s-E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>
                  <a:ln>
                    <a:noFill/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1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797" y="2576546"/>
                <a:ext cx="5571321" cy="161422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18 CuadroTexto"/>
              <p:cNvSpPr txBox="1"/>
              <p:nvPr/>
            </p:nvSpPr>
            <p:spPr>
              <a:xfrm>
                <a:off x="416871" y="5047513"/>
                <a:ext cx="1517927" cy="40011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𝑆</m:t>
                      </m:r>
                      <m:r>
                        <a:rPr lang="en-US" sz="2000" i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n>
                    <a:noFill/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1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71" y="5047513"/>
                <a:ext cx="1517927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15 CuadroTexto"/>
              <p:cNvSpPr txBox="1"/>
              <p:nvPr/>
            </p:nvSpPr>
            <p:spPr>
              <a:xfrm>
                <a:off x="2641496" y="4495003"/>
                <a:ext cx="3220118" cy="40011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𝑠𝑎𝑡𝐶h</m:t>
                          </m:r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𝐶h</m:t>
                          </m:r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s-ES" sz="20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𝐾</m:t>
                      </m:r>
                    </m:oMath>
                  </m:oMathPara>
                </a14:m>
                <a:endParaRPr lang="en-US" sz="2000" dirty="0">
                  <a:ln>
                    <a:noFill/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1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496" y="4495003"/>
                <a:ext cx="3220118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17 CuadroTexto"/>
              <p:cNvSpPr txBox="1"/>
              <p:nvPr/>
            </p:nvSpPr>
            <p:spPr>
              <a:xfrm>
                <a:off x="6611925" y="4895113"/>
                <a:ext cx="2042217" cy="72250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𝑓</m:t>
                      </m:r>
                      <m:r>
                        <a:rPr lang="en-US" sz="2000" i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s-E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s-E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𝐾𝑑</m:t>
                          </m:r>
                        </m:num>
                        <m:den>
                          <m:d>
                            <m:dPr>
                              <m:ctrlPr>
                                <a:rPr lang="es-E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s-E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𝑠𝑎𝑡</m:t>
                                  </m:r>
                                </m:sub>
                              </m:sSub>
                              <m:r>
                                <a:rPr lang="es-E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s-E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𝐾</m:t>
                              </m:r>
                            </m:e>
                          </m:d>
                          <m:r>
                            <a:rPr lang="es-E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2000" dirty="0">
                  <a:ln>
                    <a:noFill/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1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925" y="4895113"/>
                <a:ext cx="2042217" cy="72250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19 Anillo"/>
          <p:cNvSpPr/>
          <p:nvPr/>
        </p:nvSpPr>
        <p:spPr>
          <a:xfrm>
            <a:off x="5568900" y="3135082"/>
            <a:ext cx="552771" cy="872919"/>
          </a:xfrm>
          <a:prstGeom prst="donut">
            <a:avLst>
              <a:gd name="adj" fmla="val 25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20 CuadroTexto"/>
              <p:cNvSpPr txBox="1"/>
              <p:nvPr/>
            </p:nvSpPr>
            <p:spPr>
              <a:xfrm>
                <a:off x="2641496" y="5047513"/>
                <a:ext cx="3220118" cy="72904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𝑠𝑎𝑡𝐶h</m:t>
                          </m:r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𝑠𝑎𝑡</m:t>
                          </m:r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𝐶h</m:t>
                          </m:r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𝐶h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𝐶h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ln>
                    <a:noFill/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2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496" y="5047513"/>
                <a:ext cx="3220118" cy="72904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21 CuadroTexto"/>
              <p:cNvSpPr txBox="1"/>
              <p:nvPr/>
            </p:nvSpPr>
            <p:spPr>
              <a:xfrm>
                <a:off x="2641496" y="5910963"/>
                <a:ext cx="3220118" cy="72699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𝑠𝑎𝑡𝐶h</m:t>
                          </m:r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000" i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𝑠𝑎𝑡</m:t>
                          </m:r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𝐶h</m:t>
                          </m:r>
                          <m: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es-ES" sz="2000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20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0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𝐶h</m:t>
                              </m:r>
                              <m:r>
                                <a:rPr lang="en-US" sz="20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sz="20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0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𝑐h</m:t>
                              </m:r>
                              <m:r>
                                <a:rPr lang="en-US" sz="20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ln>
                    <a:noFill/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2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496" y="5910963"/>
                <a:ext cx="3220118" cy="72699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796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1302" y="111422"/>
            <a:ext cx="7878871" cy="604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Nuovo chip TERA09 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8188" y="715959"/>
            <a:ext cx="8014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entury Gothic" panose="020B0502020202020204" pitchFamily="34" charset="0"/>
              </a:rPr>
              <a:t>Per le applicazioni previste è necesario aumentare il range dinamico &gt; 100X rispetto al chip TERA08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143" y="1803492"/>
            <a:ext cx="5373369" cy="2463935"/>
          </a:xfrm>
          <a:prstGeom prst="rect">
            <a:avLst/>
          </a:prstGeom>
        </p:spPr>
        <p:txBody>
          <a:bodyPr vert="horz" lIns="91430" tIns="45715" rIns="91430" bIns="45715" rtlCol="0">
            <a:normAutofit fontScale="92500" lnSpcReduction="20000"/>
          </a:bodyPr>
          <a:lstStyle>
            <a:lvl1pPr marL="342865" indent="-342865" algn="l" defTabSz="91430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2882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034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187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340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2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5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7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smtClean="0"/>
              <a:t>Soluzione </a:t>
            </a:r>
            <a:r>
              <a:rPr lang="it-IT" sz="2000" dirty="0" smtClean="0">
                <a:sym typeface="Symbol" panose="05050102010706020507" pitchFamily="18" charset="2"/>
              </a:rPr>
              <a:t>studiata e testata su </a:t>
            </a:r>
            <a:r>
              <a:rPr lang="it-IT" sz="2000" smtClean="0">
                <a:sym typeface="Symbol" panose="05050102010706020507" pitchFamily="18" charset="2"/>
              </a:rPr>
              <a:t>TERA08;</a:t>
            </a:r>
          </a:p>
          <a:p>
            <a:r>
              <a:rPr lang="it-IT" sz="2000" smtClean="0">
                <a:sym typeface="Symbol" panose="05050102010706020507" pitchFamily="18" charset="2"/>
              </a:rPr>
              <a:t>modifiche alla parte analogica e digitale del </a:t>
            </a:r>
            <a:r>
              <a:rPr lang="it-IT" sz="2000" dirty="0" smtClean="0">
                <a:sym typeface="Symbol" panose="05050102010706020507" pitchFamily="18" charset="2"/>
              </a:rPr>
              <a:t>chip</a:t>
            </a:r>
          </a:p>
          <a:p>
            <a:r>
              <a:rPr lang="it-IT" sz="2000" dirty="0" smtClean="0">
                <a:sym typeface="Symbol" panose="05050102010706020507" pitchFamily="18" charset="2"/>
              </a:rPr>
              <a:t>finanziamento tramite premiale IRPT </a:t>
            </a:r>
          </a:p>
          <a:p>
            <a:pPr lvl="1"/>
            <a:r>
              <a:rPr lang="it-IT" sz="2000" i="1" dirty="0" smtClean="0">
                <a:sym typeface="Symbol" panose="05050102010706020507" pitchFamily="18" charset="2"/>
              </a:rPr>
              <a:t> 120 k€ + </a:t>
            </a:r>
            <a:r>
              <a:rPr lang="it-IT" sz="2000" i="1" err="1" smtClean="0">
                <a:sym typeface="Symbol" panose="05050102010706020507" pitchFamily="18" charset="2"/>
              </a:rPr>
              <a:t>AdR</a:t>
            </a:r>
            <a:r>
              <a:rPr lang="it-IT" sz="2000" i="1" smtClean="0">
                <a:sym typeface="Symbol" panose="05050102010706020507" pitchFamily="18" charset="2"/>
              </a:rPr>
              <a:t> biennale</a:t>
            </a:r>
          </a:p>
          <a:p>
            <a:r>
              <a:rPr lang="it-IT" sz="2000" smtClean="0">
                <a:sym typeface="Symbol" panose="05050102010706020507" pitchFamily="18" charset="2"/>
              </a:rPr>
              <a:t>sottomissione primo prototipo a fine luglio</a:t>
            </a:r>
          </a:p>
          <a:p>
            <a:r>
              <a:rPr lang="it-IT" sz="2000" smtClean="0">
                <a:sym typeface="Symbol" panose="05050102010706020507" pitchFamily="18" charset="2"/>
              </a:rPr>
              <a:t>secondo prototipo nel 2016</a:t>
            </a:r>
            <a:endParaRPr lang="it-IT" sz="2000" dirty="0" smtClean="0">
              <a:sym typeface="Symbol" panose="05050102010706020507" pitchFamily="18" charset="2"/>
            </a:endParaRPr>
          </a:p>
        </p:txBody>
      </p:sp>
      <p:pic>
        <p:nvPicPr>
          <p:cNvPr id="7" name="Immagine 104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t="7104" r="466" b="10377"/>
          <a:stretch/>
        </p:blipFill>
        <p:spPr bwMode="auto">
          <a:xfrm>
            <a:off x="5486400" y="1629100"/>
            <a:ext cx="3657600" cy="2408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41600" y="3432720"/>
            <a:ext cx="1846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70C0"/>
                </a:solidFill>
              </a:rPr>
              <a:t>1 canale: saturazione a </a:t>
            </a:r>
            <a:r>
              <a:rPr lang="it-IT" sz="1400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 </a:t>
            </a:r>
            <a:r>
              <a:rPr lang="it-IT" sz="1400" b="1" dirty="0" smtClean="0">
                <a:solidFill>
                  <a:srgbClr val="0070C0"/>
                </a:solidFill>
              </a:rPr>
              <a:t>4 </a:t>
            </a:r>
            <a:r>
              <a:rPr lang="it-IT" sz="1400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A</a:t>
            </a:r>
            <a:endParaRPr lang="it-IT" sz="1400" b="1" dirty="0">
              <a:solidFill>
                <a:srgbClr val="0070C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168506" y="2949514"/>
            <a:ext cx="0" cy="5394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76876" y="1546956"/>
            <a:ext cx="198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70C0"/>
                </a:solidFill>
              </a:rPr>
              <a:t>64  canali in parallelo: saturazione a </a:t>
            </a:r>
            <a:r>
              <a:rPr lang="it-IT" sz="1400" b="1" dirty="0">
                <a:solidFill>
                  <a:srgbClr val="0070C0"/>
                </a:solidFill>
                <a:sym typeface="Symbol" panose="05050102010706020507" pitchFamily="18" charset="2"/>
              </a:rPr>
              <a:t> </a:t>
            </a:r>
            <a:r>
              <a:rPr lang="it-IT" sz="1400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270</a:t>
            </a:r>
            <a:r>
              <a:rPr lang="it-IT" sz="1400" b="1" dirty="0" smtClean="0">
                <a:solidFill>
                  <a:srgbClr val="0070C0"/>
                </a:solidFill>
              </a:rPr>
              <a:t> </a:t>
            </a:r>
            <a:r>
              <a:rPr lang="it-IT" sz="1400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A</a:t>
            </a:r>
            <a:endParaRPr lang="it-IT" sz="1400" b="1" dirty="0">
              <a:solidFill>
                <a:srgbClr val="0070C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780450" y="1934465"/>
            <a:ext cx="381000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1302" y="4267427"/>
            <a:ext cx="83826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3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sng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Symbol" panose="05050102010706020507" pitchFamily="18" charset="2"/>
              </a:rPr>
              <a:t>Trasferimento Tecnologico</a:t>
            </a:r>
          </a:p>
          <a:p>
            <a:pPr marL="342900" marR="0" lvl="0" indent="-342900" defTabSz="914305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Symbol" panose="05050102010706020507" pitchFamily="18" charset="2"/>
              </a:rPr>
              <a:t>co-finanziamento della ditta De.Tec.Tor , interessata allo sfruttamento commerciale, Cooperation Agreement con INFN</a:t>
            </a:r>
          </a:p>
          <a:p>
            <a:pPr marL="342900" marR="0" lvl="0" indent="-342900" defTabSz="914305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Symbol" panose="05050102010706020507" pitchFamily="18" charset="2"/>
              </a:rPr>
              <a:t>Sottomessa domanda di brevetto INFN-Unito-De.Tec.Tor</a:t>
            </a: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4739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28478" y="156541"/>
            <a:ext cx="7878871" cy="604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Efficienza di raccolta </a:t>
            </a:r>
            <a:endParaRPr lang="en-US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767" y="1161033"/>
            <a:ext cx="86499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entury Gothic" panose="020B0502020202020204" pitchFamily="34" charset="0"/>
              </a:rPr>
              <a:t>Ricombinazione </a:t>
            </a:r>
            <a:r>
              <a:rPr lang="en-US" sz="2400" b="1" smtClean="0">
                <a:latin typeface="Century Gothic" panose="020B0502020202020204" pitchFamily="34" charset="0"/>
              </a:rPr>
              <a:t>iniziale e colonnare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mtClean="0">
                <a:latin typeface="Century Gothic" panose="020B0502020202020204" pitchFamily="34" charset="0"/>
              </a:rPr>
              <a:t>ricombinazione tra cariche generate lungo la traccia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mtClean="0">
                <a:latin typeface="Century Gothic" panose="020B0502020202020204" pitchFamily="34" charset="0"/>
              </a:rPr>
              <a:t>non dipende dal dose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mtClean="0">
                <a:latin typeface="Century Gothic" panose="020B0502020202020204" pitchFamily="34" charset="0"/>
              </a:rPr>
              <a:t>corretta attraverso calibrazione dosimetrica delle camere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mtClean="0">
                <a:latin typeface="Century Gothic" panose="020B0502020202020204" pitchFamily="34" charset="0"/>
              </a:rPr>
              <a:t>teoria di Jaffe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Century Gothic" panose="020B0502020202020204" pitchFamily="34" charset="0"/>
            </a:endParaRPr>
          </a:p>
          <a:p>
            <a:r>
              <a:rPr lang="en-US" sz="2400" smtClean="0">
                <a:latin typeface="Century Gothic" panose="020B0502020202020204" pitchFamily="34" charset="0"/>
              </a:rPr>
              <a:t>Ricombinazione </a:t>
            </a:r>
            <a:r>
              <a:rPr lang="en-US" sz="2400" b="1" smtClean="0">
                <a:latin typeface="Century Gothic" panose="020B0502020202020204" pitchFamily="34" charset="0"/>
              </a:rPr>
              <a:t>di volume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mtClean="0">
                <a:latin typeface="Century Gothic" panose="020B0502020202020204" pitchFamily="34" charset="0"/>
              </a:rPr>
              <a:t>ricombinazione tra cariche generate da tracce vicine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mtClean="0">
                <a:latin typeface="Century Gothic" panose="020B0502020202020204" pitchFamily="34" charset="0"/>
              </a:rPr>
              <a:t>dipende dal dose rate, quantità che si vuole misurare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mtClean="0">
                <a:latin typeface="Century Gothic" panose="020B0502020202020204" pitchFamily="34" charset="0"/>
              </a:rPr>
              <a:t>diverse parametrizzazioni in letteratura, (Boag, Wilson, Townsend…)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mtClean="0">
                <a:latin typeface="Century Gothic" panose="020B0502020202020204" pitchFamily="34" charset="0"/>
              </a:rPr>
              <a:t>In generale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mtClean="0">
                <a:latin typeface="Century Gothic" panose="020B0502020202020204" pitchFamily="34" charset="0"/>
              </a:rPr>
              <a:t>cresce all’aumentare della densità di ionizzazione nel gas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mtClean="0">
                <a:latin typeface="Century Gothic" panose="020B0502020202020204" pitchFamily="34" charset="0"/>
              </a:rPr>
              <a:t>diminusce al crescere del rapporto E/d=V/d</a:t>
            </a:r>
            <a:r>
              <a:rPr lang="en-US" sz="2000" baseline="30000" smtClean="0">
                <a:latin typeface="Century Gothic" panose="020B0502020202020204" pitchFamily="34" charset="0"/>
              </a:rPr>
              <a:t>2</a:t>
            </a:r>
            <a:endParaRPr lang="en-US" sz="2000" smtClean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7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73372" y="710125"/>
            <a:ext cx="4810569" cy="82827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800" smtClean="0">
                <a:ln w="0"/>
                <a:solidFill>
                  <a:srgbClr val="ACD4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 do 2015 - 2016</a:t>
            </a:r>
            <a:endParaRPr lang="en-US" sz="4800" dirty="0">
              <a:ln w="0"/>
              <a:solidFill>
                <a:srgbClr val="ACD43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13608" y="1948721"/>
            <a:ext cx="75359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smtClean="0"/>
              <a:t>Testare la camera con fasci pulsati con le caratteristiche descritte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smtClean="0"/>
              <a:t>Integrare il nuovo chip TERA09 nella camera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2118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186271" y="5468896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41</a:t>
            </a:fld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196116" y="2640617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spc="-60" dirty="0">
                <a:latin typeface="Calibri" panose="020F0502020204030204" pitchFamily="34" charset="0"/>
                <a:ea typeface="+mj-ea"/>
                <a:cs typeface="+mj-cs"/>
              </a:rPr>
              <a:t>The </a:t>
            </a:r>
            <a:r>
              <a:rPr lang="en-GB" sz="4800" b="1" spc="-60" dirty="0" smtClean="0">
                <a:latin typeface="Calibri" panose="020F0502020204030204" pitchFamily="34" charset="0"/>
                <a:ea typeface="+mj-ea"/>
                <a:cs typeface="+mj-cs"/>
              </a:rPr>
              <a:t>PCB </a:t>
            </a:r>
            <a:r>
              <a:rPr lang="en-GB" sz="4800" b="1" spc="-60" dirty="0">
                <a:latin typeface="Calibri" panose="020F0502020204030204" pitchFamily="34" charset="0"/>
                <a:ea typeface="+mj-ea"/>
                <a:cs typeface="+mj-cs"/>
              </a:rPr>
              <a:t>design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6582" r="6830" b="8453"/>
          <a:stretch/>
        </p:blipFill>
        <p:spPr>
          <a:xfrm>
            <a:off x="1043608" y="404663"/>
            <a:ext cx="1728192" cy="195038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03798"/>
            <a:ext cx="1728952" cy="195125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3" t="10769" r="30532" b="12112"/>
          <a:stretch/>
        </p:blipFill>
        <p:spPr bwMode="auto">
          <a:xfrm>
            <a:off x="6156176" y="403798"/>
            <a:ext cx="1735491" cy="198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06" t="11198" r="15816" b="5653"/>
          <a:stretch/>
        </p:blipFill>
        <p:spPr bwMode="auto">
          <a:xfrm>
            <a:off x="2168882" y="3501008"/>
            <a:ext cx="4347714" cy="304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043608" y="2305372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schematic</a:t>
            </a:r>
            <a:endParaRPr lang="en-GB" sz="12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635896" y="231134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3D representation </a:t>
            </a:r>
            <a:endParaRPr lang="en-GB" sz="12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156176" y="2337357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 smtClean="0"/>
              <a:t>gerber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1364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172015" y="5396888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42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6" t="14442" r="21820" b="27163"/>
          <a:stretch/>
        </p:blipFill>
        <p:spPr bwMode="auto">
          <a:xfrm>
            <a:off x="395536" y="1484784"/>
            <a:ext cx="791458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-25967" y="692696"/>
            <a:ext cx="899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spc="-60" dirty="0">
                <a:latin typeface="Calibri" panose="020F0502020204030204" pitchFamily="34" charset="0"/>
                <a:ea typeface="+mj-ea"/>
                <a:cs typeface="+mj-cs"/>
              </a:rPr>
              <a:t>The </a:t>
            </a:r>
            <a:r>
              <a:rPr lang="en-GB" sz="4400" b="1" spc="-60" dirty="0" smtClean="0">
                <a:latin typeface="Calibri" panose="020F0502020204030204" pitchFamily="34" charset="0"/>
                <a:ea typeface="+mj-ea"/>
                <a:cs typeface="+mj-cs"/>
              </a:rPr>
              <a:t>PCB functional blocks diagram</a:t>
            </a:r>
            <a:endParaRPr lang="en-GB" sz="4400" b="1" spc="-60" dirty="0"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721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276975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9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66" t="25848" r="5675" b="44924"/>
          <a:stretch/>
        </p:blipFill>
        <p:spPr bwMode="auto">
          <a:xfrm>
            <a:off x="1342952" y="1639787"/>
            <a:ext cx="3778108" cy="176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88484" y="3512377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Museo Slab 300" pitchFamily="50" charset="0"/>
              </a:rPr>
              <a:t>A. La Rosa et </a:t>
            </a:r>
            <a:r>
              <a:rPr lang="en-US" sz="1200" b="1" dirty="0">
                <a:latin typeface="Museo Slab 300" pitchFamily="50" charset="0"/>
              </a:rPr>
              <a:t>A</a:t>
            </a:r>
            <a:r>
              <a:rPr lang="en-US" sz="1200" b="1" dirty="0" smtClean="0">
                <a:latin typeface="Museo Slab 300" pitchFamily="50" charset="0"/>
              </a:rPr>
              <a:t>l., </a:t>
            </a:r>
            <a:r>
              <a:rPr lang="en-US" sz="1200" b="1" dirty="0" err="1">
                <a:latin typeface="Museo Slab 300" pitchFamily="50" charset="0"/>
              </a:rPr>
              <a:t>Nucl</a:t>
            </a:r>
            <a:r>
              <a:rPr lang="en-US" sz="1200" b="1" dirty="0">
                <a:latin typeface="Museo Slab 300" pitchFamily="50" charset="0"/>
              </a:rPr>
              <a:t>. Instr. and Meth. A </a:t>
            </a:r>
            <a:r>
              <a:rPr lang="en-US" sz="1200" b="1" dirty="0" smtClean="0">
                <a:latin typeface="Museo Slab 300" pitchFamily="50" charset="0"/>
              </a:rPr>
              <a:t>583 </a:t>
            </a:r>
            <a:r>
              <a:rPr lang="en-US" sz="1200" b="1" dirty="0">
                <a:latin typeface="Museo Slab 300" pitchFamily="50" charset="0"/>
              </a:rPr>
              <a:t>(</a:t>
            </a:r>
            <a:r>
              <a:rPr lang="en-US" sz="1200" b="1" dirty="0" smtClean="0">
                <a:latin typeface="Museo Slab 300" pitchFamily="50" charset="0"/>
              </a:rPr>
              <a:t>2007) 461-468.</a:t>
            </a:r>
            <a:endParaRPr lang="en-GB" sz="1200" b="1" dirty="0">
              <a:latin typeface="Museo Slab 300" pitchFamily="50" charset="0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56354" y="389290"/>
            <a:ext cx="8736048" cy="70788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Char char=""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  <a:defRPr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  <a:defRPr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  <a:defRPr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  <a:defRPr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  <a:defRPr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  <a:defRPr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  <a:defRPr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  <a:defRPr/>
            </a:lvl9pPr>
          </a:lstStyle>
          <a:p>
            <a:pPr algn="ctr">
              <a:buFont typeface="StarSymbol"/>
              <a:buNone/>
            </a:pPr>
            <a:r>
              <a:rPr lang="en-US" sz="4000" b="1" cap="none" dirty="0" smtClean="0">
                <a:solidFill>
                  <a:schemeClr val="tx1"/>
                </a:solidFill>
                <a:latin typeface="Calibri" panose="020F0502020204030204" pitchFamily="34" charset="0"/>
              </a:rPr>
              <a:t>First linearity study: the CAD prediction</a:t>
            </a:r>
            <a:endParaRPr lang="en-US" sz="4000" b="1" cap="none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r="517"/>
          <a:stretch/>
        </p:blipFill>
        <p:spPr bwMode="auto">
          <a:xfrm>
            <a:off x="1329773" y="4280999"/>
            <a:ext cx="3778109" cy="1908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5319645" y="268406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 smtClean="0">
                <a:latin typeface="Calibri" panose="020F0502020204030204" pitchFamily="34" charset="0"/>
              </a:rPr>
              <a:t>The single channel saturation point is moved from 4</a:t>
            </a:r>
            <a:r>
              <a:rPr lang="el-GR" b="1" dirty="0" smtClean="0">
                <a:latin typeface="Calibri" panose="020F0502020204030204" pitchFamily="34" charset="0"/>
              </a:rPr>
              <a:t>μ</a:t>
            </a:r>
            <a:r>
              <a:rPr lang="en-GB" b="1" dirty="0" smtClean="0">
                <a:latin typeface="Calibri" panose="020F0502020204030204" pitchFamily="34" charset="0"/>
              </a:rPr>
              <a:t>A to 16</a:t>
            </a:r>
            <a:r>
              <a:rPr lang="el-GR" b="1" dirty="0">
                <a:latin typeface="Calibri" panose="020F0502020204030204" pitchFamily="34" charset="0"/>
              </a:rPr>
              <a:t> </a:t>
            </a:r>
            <a:r>
              <a:rPr lang="el-GR" b="1" dirty="0" smtClean="0">
                <a:latin typeface="Calibri" panose="020F0502020204030204" pitchFamily="34" charset="0"/>
              </a:rPr>
              <a:t>μ</a:t>
            </a:r>
            <a:r>
              <a:rPr lang="en-GB" b="1" dirty="0" smtClean="0">
                <a:latin typeface="Calibri" panose="020F0502020204030204" pitchFamily="34" charset="0"/>
              </a:rPr>
              <a:t>A</a:t>
            </a:r>
            <a:endParaRPr lang="en-GB" b="1" dirty="0">
              <a:latin typeface="Calibri" panose="020F0502020204030204" pitchFamily="34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8" y="1620650"/>
            <a:ext cx="635053" cy="635053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-52553" y="2317744"/>
            <a:ext cx="1397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Museo Slab 500" pitchFamily="50" charset="0"/>
              </a:rPr>
              <a:t>TERA08</a:t>
            </a: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6" y="4215697"/>
            <a:ext cx="635053" cy="635053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-82431" y="4896898"/>
            <a:ext cx="1397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Museo Slab 500" pitchFamily="50" charset="0"/>
              </a:rPr>
              <a:t>TERA09</a:t>
            </a:r>
          </a:p>
        </p:txBody>
      </p:sp>
      <p:sp>
        <p:nvSpPr>
          <p:cNvPr id="28" name="Ovale 27"/>
          <p:cNvSpPr/>
          <p:nvPr/>
        </p:nvSpPr>
        <p:spPr>
          <a:xfrm>
            <a:off x="306990" y="4215697"/>
            <a:ext cx="618423" cy="61504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cxnSp>
        <p:nvCxnSpPr>
          <p:cNvPr id="6" name="Connettore 2 5"/>
          <p:cNvCxnSpPr/>
          <p:nvPr/>
        </p:nvCxnSpPr>
        <p:spPr>
          <a:xfrm flipV="1">
            <a:off x="4574798" y="1938177"/>
            <a:ext cx="0" cy="106364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 rot="16200000">
            <a:off x="8151630" y="5468896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43</a:t>
            </a:fld>
            <a:endParaRPr lang="en-GB" dirty="0"/>
          </a:p>
        </p:txBody>
      </p:sp>
      <p:sp>
        <p:nvSpPr>
          <p:cNvPr id="4" name="Rettangolo 3"/>
          <p:cNvSpPr/>
          <p:nvPr/>
        </p:nvSpPr>
        <p:spPr>
          <a:xfrm>
            <a:off x="5569047" y="1639787"/>
            <a:ext cx="32233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Calibri" panose="020F0502020204030204" pitchFamily="34" charset="0"/>
              </a:rPr>
              <a:t>Using a </a:t>
            </a:r>
            <a:r>
              <a:rPr lang="it-IT" sz="2400" b="1" dirty="0" err="1" smtClean="0">
                <a:latin typeface="Calibri" panose="020F0502020204030204" pitchFamily="34" charset="0"/>
              </a:rPr>
              <a:t>Q</a:t>
            </a:r>
            <a:r>
              <a:rPr lang="it-IT" sz="2400" b="1" baseline="-25000" dirty="0" err="1" smtClean="0">
                <a:latin typeface="Calibri" panose="020F0502020204030204" pitchFamily="34" charset="0"/>
              </a:rPr>
              <a:t>c</a:t>
            </a:r>
            <a:r>
              <a:rPr lang="it-IT" sz="2400" b="1" dirty="0" smtClean="0">
                <a:latin typeface="Calibri" panose="020F0502020204030204" pitchFamily="34" charset="0"/>
              </a:rPr>
              <a:t> of 200fC</a:t>
            </a:r>
          </a:p>
          <a:p>
            <a:pPr algn="ctr"/>
            <a:r>
              <a:rPr lang="it-IT" sz="2400" b="1" dirty="0" smtClean="0">
                <a:latin typeface="Calibri" panose="020F0502020204030204" pitchFamily="34" charset="0"/>
              </a:rPr>
              <a:t>(</a:t>
            </a:r>
            <a:r>
              <a:rPr lang="it-IT" sz="2400" b="1" dirty="0" err="1" smtClean="0">
                <a:latin typeface="Calibri" panose="020F0502020204030204" pitchFamily="34" charset="0"/>
              </a:rPr>
              <a:t>most</a:t>
            </a:r>
            <a:r>
              <a:rPr lang="it-IT" sz="2400" b="1" dirty="0" smtClean="0">
                <a:latin typeface="Calibri" panose="020F0502020204030204" pitchFamily="34" charset="0"/>
              </a:rPr>
              <a:t> </a:t>
            </a:r>
            <a:r>
              <a:rPr lang="it-IT" sz="2400" b="1" dirty="0" err="1" smtClean="0">
                <a:latin typeface="Calibri" panose="020F0502020204030204" pitchFamily="34" charset="0"/>
              </a:rPr>
              <a:t>used</a:t>
            </a:r>
            <a:r>
              <a:rPr lang="it-IT" sz="2400" b="1" dirty="0" smtClean="0">
                <a:latin typeface="Calibri" panose="020F0502020204030204" pitchFamily="34" charset="0"/>
              </a:rPr>
              <a:t> in </a:t>
            </a:r>
            <a:r>
              <a:rPr lang="it-IT" sz="2400" b="1" dirty="0" err="1" smtClean="0">
                <a:latin typeface="Calibri" panose="020F0502020204030204" pitchFamily="34" charset="0"/>
              </a:rPr>
              <a:t>therapy</a:t>
            </a:r>
            <a:r>
              <a:rPr lang="it-IT" sz="2400" b="1" dirty="0" smtClean="0">
                <a:latin typeface="Calibri" panose="020F0502020204030204" pitchFamily="34" charset="0"/>
              </a:rPr>
              <a:t>)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sp>
        <p:nvSpPr>
          <p:cNvPr id="16" name="Freccia in giù 15"/>
          <p:cNvSpPr/>
          <p:nvPr/>
        </p:nvSpPr>
        <p:spPr>
          <a:xfrm>
            <a:off x="7114689" y="2420888"/>
            <a:ext cx="158884" cy="30862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5371398" y="4261843"/>
            <a:ext cx="35633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 smtClean="0">
                <a:latin typeface="Calibri" panose="020F0502020204030204" pitchFamily="34" charset="0"/>
              </a:rPr>
              <a:t>The </a:t>
            </a:r>
            <a:r>
              <a:rPr lang="en-GB" sz="2000" b="1" dirty="0">
                <a:latin typeface="Calibri" panose="020F0502020204030204" pitchFamily="34" charset="0"/>
              </a:rPr>
              <a:t>digital architecture </a:t>
            </a:r>
            <a:r>
              <a:rPr lang="en-GB" sz="2000" b="1" dirty="0" smtClean="0">
                <a:latin typeface="Calibri" panose="020F0502020204030204" pitchFamily="34" charset="0"/>
              </a:rPr>
              <a:t>(with an integrated channels parallel connection) permits </a:t>
            </a:r>
            <a:r>
              <a:rPr lang="en-GB" sz="2000" b="1" dirty="0">
                <a:latin typeface="Calibri" panose="020F0502020204030204" pitchFamily="34" charset="0"/>
              </a:rPr>
              <a:t>to extend the current input range up to </a:t>
            </a:r>
            <a:r>
              <a:rPr lang="en-GB" sz="2000" b="1" dirty="0" smtClean="0">
                <a:latin typeface="Calibri" panose="020F0502020204030204" pitchFamily="34" charset="0"/>
              </a:rPr>
              <a:t>1mA (and over, with a Q</a:t>
            </a:r>
            <a:r>
              <a:rPr lang="en-GB" sz="2000" b="1" baseline="-25000" dirty="0" smtClean="0">
                <a:latin typeface="Calibri" panose="020F0502020204030204" pitchFamily="34" charset="0"/>
              </a:rPr>
              <a:t>c</a:t>
            </a:r>
            <a:r>
              <a:rPr lang="en-GB" sz="2000" b="1" dirty="0" smtClean="0">
                <a:latin typeface="Calibri" panose="020F0502020204030204" pitchFamily="34" charset="0"/>
              </a:rPr>
              <a:t> that can reach 660fC)  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558574" y="1485898"/>
            <a:ext cx="1677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latin typeface="Museo Slab 700" pitchFamily="50" charset="0"/>
              </a:rPr>
              <a:t> </a:t>
            </a:r>
            <a:r>
              <a:rPr lang="en-GB" sz="1400" b="1" dirty="0" smtClean="0">
                <a:latin typeface="Museo Slab 700" pitchFamily="50" charset="0"/>
              </a:rPr>
              <a:t>measurements </a:t>
            </a:r>
            <a:endParaRPr lang="en-GB" sz="1400" dirty="0"/>
          </a:p>
        </p:txBody>
      </p:sp>
      <p:sp>
        <p:nvSpPr>
          <p:cNvPr id="20" name="Rettangolo 19"/>
          <p:cNvSpPr/>
          <p:nvPr/>
        </p:nvSpPr>
        <p:spPr>
          <a:xfrm>
            <a:off x="2245732" y="4127110"/>
            <a:ext cx="2459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latin typeface="Museo Slab 700" pitchFamily="50" charset="0"/>
              </a:rPr>
              <a:t> </a:t>
            </a:r>
            <a:r>
              <a:rPr lang="en-GB" sz="1400" b="1" dirty="0" smtClean="0">
                <a:latin typeface="Museo Slab 700" pitchFamily="50" charset="0"/>
              </a:rPr>
              <a:t>post layout simulations</a:t>
            </a:r>
            <a:endParaRPr lang="en-GB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3" y="5235452"/>
            <a:ext cx="963136" cy="97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3" t="18839" r="60627" b="48956"/>
          <a:stretch/>
        </p:blipFill>
        <p:spPr>
          <a:xfrm>
            <a:off x="198656" y="2612806"/>
            <a:ext cx="893135" cy="84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1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7796213" cy="13843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marL="326556" indent="-326556" algn="ctr">
              <a:buNone/>
            </a:pPr>
            <a:r>
              <a:rPr lang="en-US" sz="4800" b="1" cap="none" dirty="0">
                <a:solidFill>
                  <a:schemeClr val="tx1"/>
                </a:solidFill>
                <a:latin typeface="Calibri" panose="020F0502020204030204" pitchFamily="34" charset="0"/>
              </a:rPr>
              <a:t>Addressing </a:t>
            </a:r>
            <a:r>
              <a:rPr lang="en-US" sz="4800" b="1" cap="none" dirty="0" smtClean="0">
                <a:solidFill>
                  <a:schemeClr val="tx1"/>
                </a:solidFill>
                <a:latin typeface="Calibri" panose="020F0502020204030204" pitchFamily="34" charset="0"/>
              </a:rPr>
              <a:t>scheme </a:t>
            </a:r>
            <a:br>
              <a:rPr lang="en-US" sz="4800" b="1" cap="none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b="1" cap="none" dirty="0" smtClean="0">
                <a:solidFill>
                  <a:schemeClr val="tx1"/>
                </a:solidFill>
                <a:latin typeface="Calibri" panose="020F0502020204030204" pitchFamily="34" charset="0"/>
              </a:rPr>
              <a:t>(followed also for the digital logic tests)</a:t>
            </a:r>
            <a:endParaRPr lang="en-US" sz="4800" b="1" cap="none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egnaposto testo 9"/>
          <p:cNvSpPr txBox="1">
            <a:spLocks noGrp="1"/>
          </p:cNvSpPr>
          <p:nvPr>
            <p:ph type="body" idx="4294967295"/>
          </p:nvPr>
        </p:nvSpPr>
        <p:spPr>
          <a:xfrm>
            <a:off x="0" y="3284538"/>
            <a:ext cx="8851900" cy="2881312"/>
          </a:xfrm>
        </p:spPr>
        <p:txBody>
          <a:bodyPr>
            <a:noAutofit/>
          </a:bodyPr>
          <a:lstStyle>
            <a:defPPr marL="504000" marR="0" lvl="0" indent="-432000" algn="l">
              <a:spcBef>
                <a:spcPts val="0"/>
              </a:spcBef>
              <a:spcAft>
                <a:spcPts val="1417"/>
              </a:spcAft>
              <a:buClr>
                <a:srgbClr val="00CCCC"/>
              </a:buClr>
              <a:buSzPct val="7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1417"/>
              </a:spcAft>
              <a:buClr>
                <a:srgbClr val="00CCCC"/>
              </a:buClr>
              <a:buSzPct val="75000"/>
              <a:buFont typeface="StarSymbol"/>
              <a:buChar char="✵"/>
              <a:defRPr lang="en-US" sz="3200" b="0" i="0" u="none" strike="noStrike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1134"/>
              </a:spcAft>
              <a:buClr>
                <a:srgbClr val="00CCCC"/>
              </a:buClr>
              <a:buSzPct val="75000"/>
              <a:buFont typeface="StarSymbol"/>
              <a:buChar char="✵"/>
              <a:defRPr lang="en-US" sz="2800" b="0" i="0" u="none" strike="noStrike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850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400" b="0" i="0" u="none" strike="noStrike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567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9pPr>
          </a:lstStyle>
          <a:p>
            <a:pPr lvl="0">
              <a:buBlip>
                <a:blip r:embed="rId3"/>
              </a:buBlip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Channel address via 7 bit bus</a:t>
            </a:r>
          </a:p>
          <a:p>
            <a:pPr lvl="1" rtl="0" hangingPunct="0">
              <a:buClr>
                <a:schemeClr val="accent4">
                  <a:lumMod val="75000"/>
                </a:schemeClr>
              </a:buClr>
              <a:buChar char="➔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0b</a:t>
            </a:r>
            <a:r>
              <a:rPr lang="en-US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5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3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0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select register channel b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5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4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3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0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lvl="1" rtl="0" hangingPunct="0">
              <a:buClr>
                <a:schemeClr val="accent4">
                  <a:lumMod val="75000"/>
                </a:schemeClr>
              </a:buClr>
              <a:buChar char="➔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1b</a:t>
            </a:r>
            <a:r>
              <a:rPr lang="en-US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5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3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x0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	: select 1</a:t>
            </a:r>
            <a:r>
              <a:rPr lang="en-US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st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level sum registers</a:t>
            </a:r>
          </a:p>
          <a:p>
            <a:pPr lvl="1" rtl="0" hangingPunct="0">
              <a:buClr>
                <a:schemeClr val="accent4">
                  <a:lumMod val="75000"/>
                </a:schemeClr>
              </a:buClr>
              <a:buChar char="➔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1b</a:t>
            </a:r>
            <a:r>
              <a:rPr lang="en-US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5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b</a:t>
            </a:r>
            <a:r>
              <a:rPr lang="en-US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xx01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	: select 2</a:t>
            </a:r>
            <a:r>
              <a:rPr lang="en-US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nd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level sum registers</a:t>
            </a:r>
          </a:p>
          <a:p>
            <a:pPr lvl="1" rtl="0" hangingPunct="0">
              <a:buClr>
                <a:schemeClr val="accent4">
                  <a:lumMod val="75000"/>
                </a:schemeClr>
              </a:buClr>
              <a:buChar char="➔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1xxxx11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	: select 3</a:t>
            </a:r>
            <a:r>
              <a:rPr lang="en-US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rd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level sum register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276975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numero diapositiva 1"/>
          <p:cNvSpPr txBox="1">
            <a:spLocks/>
          </p:cNvSpPr>
          <p:nvPr/>
        </p:nvSpPr>
        <p:spPr>
          <a:xfrm rot="16200000">
            <a:off x="8195544" y="5416466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AD609-A679-4C8F-A622-50D45F99EC9B}" type="slidenum">
              <a:rPr lang="en-GB" smtClean="0"/>
              <a:pPr/>
              <a:t>44</a:t>
            </a:fld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83568" y="1700808"/>
            <a:ext cx="7610352" cy="136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42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276975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196073" y="5468896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45</a:t>
            </a:fld>
            <a:endParaRPr lang="en-GB" dirty="0"/>
          </a:p>
        </p:txBody>
      </p:sp>
      <p:sp>
        <p:nvSpPr>
          <p:cNvPr id="3" name="Segnaposto testo 9"/>
          <p:cNvSpPr txBox="1">
            <a:spLocks/>
          </p:cNvSpPr>
          <p:nvPr/>
        </p:nvSpPr>
        <p:spPr>
          <a:xfrm>
            <a:off x="577346" y="1340768"/>
            <a:ext cx="7383594" cy="2033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L="504000" marR="0" lvl="0" indent="-432000" algn="l">
              <a:spcBef>
                <a:spcPts val="0"/>
              </a:spcBef>
              <a:spcAft>
                <a:spcPts val="1417"/>
              </a:spcAft>
              <a:buClr>
                <a:srgbClr val="00CCCC"/>
              </a:buClr>
              <a:buSzPct val="7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defPPr>
            <a:lvl1pPr marL="504000" marR="0" lvl="0" indent="-432000" algn="l" defTabSz="914400" rtl="0" eaLnBrk="1" latinLnBrk="0" hangingPunct="1">
              <a:spcBef>
                <a:spcPts val="0"/>
              </a:spcBef>
              <a:spcAft>
                <a:spcPts val="1417"/>
              </a:spcAft>
              <a:buClr>
                <a:srgbClr val="00CCCC"/>
              </a:buClr>
              <a:buSzPct val="75000"/>
              <a:buFont typeface="StarSymbol"/>
              <a:buChar char="✵"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1pPr>
            <a:lvl2pPr marL="792000" marR="0" lvl="1" indent="-432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Clr>
                <a:srgbClr val="00CCCC"/>
              </a:buClr>
              <a:buSzPct val="75000"/>
              <a:buFont typeface="StarSymbol"/>
              <a:buChar char="✵"/>
              <a:defRPr lang="en-U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2pPr>
            <a:lvl3pPr marL="1080000" marR="0" lvl="2" indent="-432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3pPr>
            <a:lvl4pPr marL="1368000" marR="0" lvl="3" indent="-432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4pPr>
            <a:lvl5pPr marL="1656000" marR="0" lvl="4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5pPr>
            <a:lvl6pPr marL="1944000" marR="0" lvl="5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6pPr>
            <a:lvl7pPr marL="2232000" marR="0" lvl="6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7pPr>
            <a:lvl8pPr marL="2520000" marR="0" lvl="7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8pPr>
            <a:lvl9pPr marL="2808000" marR="0" lvl="8" indent="-432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rgbClr val="00CCCC"/>
              </a:buClr>
              <a:buSzPct val="75000"/>
              <a:buFont typeface="StarSymbol"/>
              <a:buChar char="✶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HG Mincho Light J" pitchFamily="2"/>
                <a:cs typeface="Arial Unicode MS" pitchFamily="2"/>
              </a:defRPr>
            </a:lvl9pPr>
          </a:lstStyle>
          <a:p>
            <a:pPr>
              <a:buFont typeface="StarSymbol"/>
              <a:buBlip>
                <a:blip r:embed="rId3"/>
              </a:buBlip>
            </a:pPr>
            <a:r>
              <a:rPr lang="it-IT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On-line control of the </a:t>
            </a:r>
            <a:r>
              <a:rPr lang="it-IT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sums</a:t>
            </a:r>
            <a:endParaRPr lang="it-IT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Font typeface="StarSymbol"/>
              <a:buBlip>
                <a:blip r:embed="rId3"/>
              </a:buBlip>
            </a:pPr>
            <a:r>
              <a:rPr lang="it-IT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Reset </a:t>
            </a:r>
            <a:r>
              <a:rPr lang="it-IT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interaction</a:t>
            </a:r>
            <a:r>
              <a:rPr lang="it-IT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and </a:t>
            </a:r>
            <a:r>
              <a:rPr lang="it-IT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correct</a:t>
            </a:r>
            <a:r>
              <a:rPr lang="it-IT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settings</a:t>
            </a:r>
            <a:r>
              <a:rPr lang="it-IT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(</a:t>
            </a:r>
            <a:r>
              <a:rPr lang="it-IT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rstA</a:t>
            </a:r>
            <a:r>
              <a:rPr lang="it-IT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it-IT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rstD</a:t>
            </a:r>
            <a:r>
              <a:rPr lang="it-IT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it-IT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rst_sync</a:t>
            </a:r>
            <a:r>
              <a:rPr lang="it-IT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Font typeface="StarSymbol"/>
              <a:buBlip>
                <a:blip r:embed="rId3"/>
              </a:buBlip>
            </a:pPr>
            <a:r>
              <a:rPr lang="it-IT" sz="2800" err="1" smtClean="0">
                <a:solidFill>
                  <a:schemeClr val="tx1"/>
                </a:solidFill>
                <a:latin typeface="Calibri" panose="020F0502020204030204" pitchFamily="34" charset="0"/>
              </a:rPr>
              <a:t>Half_full</a:t>
            </a:r>
            <a:r>
              <a:rPr lang="it-IT" sz="280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it-IT" sz="2800" smtClean="0">
                <a:solidFill>
                  <a:schemeClr val="tx1"/>
                </a:solidFill>
                <a:latin typeface="Calibri" panose="020F0502020204030204" pitchFamily="34" charset="0"/>
              </a:rPr>
              <a:t>warning </a:t>
            </a:r>
            <a:endParaRPr lang="it-IT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23528" y="415117"/>
            <a:ext cx="8259076" cy="76944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Char char=""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  <a:defRPr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  <a:defRPr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  <a:defRPr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  <a:defRPr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  <a:defRPr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  <a:defRPr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  <a:defRPr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  <a:defRPr/>
            </a:lvl9pPr>
          </a:lstStyle>
          <a:p>
            <a:pPr algn="ctr">
              <a:buFont typeface="StarSymbol"/>
              <a:buNone/>
            </a:pPr>
            <a:r>
              <a:rPr lang="en-US" sz="4400" b="1" cap="none" dirty="0" smtClean="0">
                <a:solidFill>
                  <a:schemeClr val="tx1"/>
                </a:solidFill>
                <a:latin typeface="Calibri" panose="020F0502020204030204" pitchFamily="34" charset="0"/>
              </a:rPr>
              <a:t>Digital logic tests</a:t>
            </a:r>
            <a:endParaRPr lang="en-US" sz="4400" b="1" cap="none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6995" r="29489"/>
          <a:stretch/>
        </p:blipFill>
        <p:spPr bwMode="auto">
          <a:xfrm>
            <a:off x="8094491" y="1835793"/>
            <a:ext cx="327803" cy="77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6995" r="29489"/>
          <a:stretch/>
        </p:blipFill>
        <p:spPr bwMode="auto">
          <a:xfrm>
            <a:off x="8082989" y="1215270"/>
            <a:ext cx="327803" cy="77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3" t="6995" r="29489"/>
          <a:stretch/>
        </p:blipFill>
        <p:spPr bwMode="auto">
          <a:xfrm>
            <a:off x="8082813" y="2735893"/>
            <a:ext cx="327803" cy="77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/>
              <p:cNvSpPr/>
              <p:nvPr/>
            </p:nvSpPr>
            <p:spPr>
              <a:xfrm>
                <a:off x="107504" y="3645024"/>
                <a:ext cx="878006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b="1" dirty="0" err="1" smtClean="0">
                    <a:latin typeface="Calibri" panose="020F0502020204030204" pitchFamily="34" charset="0"/>
                  </a:rPr>
                  <a:t>These</a:t>
                </a:r>
                <a:r>
                  <a:rPr lang="it-IT" sz="2400" b="1" dirty="0" smtClean="0">
                    <a:latin typeface="Calibri" panose="020F0502020204030204" pitchFamily="34" charset="0"/>
                  </a:rPr>
                  <a:t> </a:t>
                </a:r>
                <a:r>
                  <a:rPr lang="it-IT" sz="2400" b="1" dirty="0" err="1" smtClean="0">
                    <a:latin typeface="Calibri" panose="020F0502020204030204" pitchFamily="34" charset="0"/>
                  </a:rPr>
                  <a:t>functionalities</a:t>
                </a:r>
                <a:r>
                  <a:rPr lang="it-IT" sz="2400" b="1" dirty="0" smtClean="0">
                    <a:latin typeface="Calibri" panose="020F0502020204030204" pitchFamily="34" charset="0"/>
                  </a:rPr>
                  <a:t> </a:t>
                </a:r>
                <a:r>
                  <a:rPr lang="it-IT" sz="2400" b="1" dirty="0" err="1" smtClean="0">
                    <a:latin typeface="Calibri" panose="020F0502020204030204" pitchFamily="34" charset="0"/>
                  </a:rPr>
                  <a:t>have</a:t>
                </a:r>
                <a:r>
                  <a:rPr lang="it-IT" sz="2400" b="1" dirty="0" smtClean="0">
                    <a:latin typeface="Calibri" panose="020F0502020204030204" pitchFamily="34" charset="0"/>
                  </a:rPr>
                  <a:t> </a:t>
                </a:r>
                <a:r>
                  <a:rPr lang="it-IT" sz="2400" b="1" dirty="0" err="1" smtClean="0">
                    <a:latin typeface="Calibri" panose="020F0502020204030204" pitchFamily="34" charset="0"/>
                  </a:rPr>
                  <a:t>been</a:t>
                </a:r>
                <a:r>
                  <a:rPr lang="it-IT" sz="2400" b="1" dirty="0" smtClean="0">
                    <a:latin typeface="Calibri" panose="020F0502020204030204" pitchFamily="34" charset="0"/>
                  </a:rPr>
                  <a:t> </a:t>
                </a:r>
                <a:r>
                  <a:rPr lang="it-IT" sz="2400" b="1" dirty="0" err="1" smtClean="0">
                    <a:latin typeface="Calibri" panose="020F0502020204030204" pitchFamily="34" charset="0"/>
                  </a:rPr>
                  <a:t>tested</a:t>
                </a:r>
                <a:r>
                  <a:rPr lang="it-IT" sz="2400" b="1" dirty="0" smtClean="0">
                    <a:latin typeface="Calibri" panose="020F0502020204030204" pitchFamily="34" charset="0"/>
                  </a:rPr>
                  <a:t> with a </a:t>
                </a:r>
              </a:p>
              <a:p>
                <a:r>
                  <a:rPr lang="it-IT" sz="2400" b="1" dirty="0" smtClean="0">
                    <a:latin typeface="Calibri" panose="020F0502020204030204" pitchFamily="34" charset="0"/>
                  </a:rPr>
                  <a:t>LVDS clock up to 265MHz </a:t>
                </a:r>
                <a:r>
                  <a:rPr lang="it-IT" sz="2400" b="1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 66.25 MHz of </a:t>
                </a:r>
                <a:r>
                  <a:rPr lang="it-IT" sz="2400" b="1" dirty="0" err="1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converter</a:t>
                </a:r>
                <a:r>
                  <a:rPr lang="it-IT" sz="2400" b="1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400" b="1" dirty="0" err="1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frequency</a:t>
                </a:r>
                <a:r>
                  <a:rPr lang="it-IT" sz="2400" b="1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</a:p>
              <a:p>
                <a:r>
                  <a:rPr lang="it-IT" sz="2400" b="1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400" b="1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                                                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~</m:t>
                    </m:r>
                  </m:oMath>
                </a14:m>
                <a:r>
                  <a:rPr lang="it-IT" sz="2400" b="1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 13 </a:t>
                </a:r>
                <a:r>
                  <a:rPr lang="el-GR" sz="2400" b="1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μ</a:t>
                </a:r>
                <a:r>
                  <a:rPr lang="it-IT" sz="2400" b="1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A of input </a:t>
                </a:r>
                <a:r>
                  <a:rPr lang="it-IT" sz="2400" b="1" dirty="0" err="1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current</a:t>
                </a:r>
                <a:endParaRPr lang="it-IT" sz="2400" b="1" dirty="0" smtClean="0">
                  <a:latin typeface="Calibri" panose="020F0502020204030204" pitchFamily="34" charset="0"/>
                  <a:sym typeface="Wingdings" panose="05000000000000000000" pitchFamily="2" charset="2"/>
                </a:endParaRPr>
              </a:p>
              <a:p>
                <a:r>
                  <a:rPr lang="it-IT" sz="2400" b="1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400" b="1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                                                        (</a:t>
                </a:r>
                <a:r>
                  <a:rPr lang="it-IT" sz="2400" b="1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single </a:t>
                </a:r>
                <a:r>
                  <a:rPr lang="it-IT" sz="2400" b="1" dirty="0" err="1">
                    <a:latin typeface="Calibri" panose="020F0502020204030204" pitchFamily="34" charset="0"/>
                    <a:sym typeface="Wingdings" panose="05000000000000000000" pitchFamily="2" charset="2"/>
                  </a:rPr>
                  <a:t>channel</a:t>
                </a:r>
                <a:r>
                  <a:rPr lang="it-IT" sz="2400" b="1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400" b="1" dirty="0" err="1">
                    <a:latin typeface="Calibri" panose="020F0502020204030204" pitchFamily="34" charset="0"/>
                    <a:sym typeface="Wingdings" panose="05000000000000000000" pitchFamily="2" charset="2"/>
                  </a:rPr>
                  <a:t>current</a:t>
                </a:r>
                <a:r>
                  <a:rPr lang="it-IT" sz="2400" b="1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400" b="1" dirty="0" err="1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injection</a:t>
                </a:r>
                <a:r>
                  <a:rPr lang="it-IT" sz="2400" b="1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)</a:t>
                </a:r>
                <a:endParaRPr lang="en-GB" sz="2400" b="1" dirty="0">
                  <a:latin typeface="Calibri" panose="020F0502020204030204" pitchFamily="34" charset="0"/>
                </a:endParaRPr>
              </a:p>
              <a:p>
                <a:endParaRPr lang="en-GB" sz="24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ttango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645024"/>
                <a:ext cx="8780068" cy="1938992"/>
              </a:xfrm>
              <a:prstGeom prst="rect">
                <a:avLst/>
              </a:prstGeom>
              <a:blipFill rotWithShape="1">
                <a:blip r:embed="rId5"/>
                <a:stretch>
                  <a:fillRect l="-1111" t="-25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r="4602"/>
          <a:stretch/>
        </p:blipFill>
        <p:spPr>
          <a:xfrm>
            <a:off x="251520" y="4467637"/>
            <a:ext cx="2761671" cy="1864798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013191" y="6054317"/>
            <a:ext cx="3600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</a:rPr>
              <a:t>Clock </a:t>
            </a:r>
            <a:r>
              <a:rPr lang="en-GB" sz="1400" b="1" dirty="0" smtClean="0">
                <a:latin typeface="Calibri" panose="020F0502020204030204" pitchFamily="34" charset="0"/>
              </a:rPr>
              <a:t>generator  Agilent 8113A</a:t>
            </a:r>
            <a:endParaRPr lang="en-GB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0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32" r="8414" b="7334"/>
          <a:stretch/>
        </p:blipFill>
        <p:spPr>
          <a:xfrm>
            <a:off x="3851920" y="2276872"/>
            <a:ext cx="5024661" cy="2726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4" t="4632" r="4529" b="1279"/>
          <a:stretch/>
        </p:blipFill>
        <p:spPr>
          <a:xfrm>
            <a:off x="107504" y="2276872"/>
            <a:ext cx="3692974" cy="27259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201158" y="5468896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46</a:t>
            </a:fld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07503" y="1340768"/>
            <a:ext cx="9036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spc="-60" dirty="0" smtClean="0">
                <a:latin typeface="Calibri" panose="020F0502020204030204" pitchFamily="34" charset="0"/>
                <a:ea typeface="+mj-ea"/>
                <a:cs typeface="+mj-cs"/>
              </a:rPr>
              <a:t>TERA09 Characterization</a:t>
            </a:r>
            <a:endParaRPr lang="en-GB" sz="5400" b="1" spc="-60" dirty="0"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268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201158" y="5468896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47</a:t>
            </a:fld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79512" y="548680"/>
            <a:ext cx="86379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spc="-60" dirty="0" smtClean="0">
                <a:latin typeface="Calibri" panose="020F0502020204030204" pitchFamily="34" charset="0"/>
                <a:ea typeface="+mj-ea"/>
                <a:cs typeface="+mj-cs"/>
              </a:rPr>
              <a:t>Conversion linearity</a:t>
            </a:r>
          </a:p>
          <a:p>
            <a:pPr algn="ctr"/>
            <a:r>
              <a:rPr lang="en-GB" sz="4800" b="1" spc="-60" dirty="0">
                <a:latin typeface="Calibri" panose="020F0502020204030204" pitchFamily="34" charset="0"/>
                <a:ea typeface="+mj-ea"/>
                <a:cs typeface="+mj-cs"/>
              </a:rPr>
              <a:t>&amp;</a:t>
            </a:r>
            <a:endParaRPr lang="en-GB" sz="4800" b="1" spc="-60" dirty="0" smtClean="0">
              <a:latin typeface="Calibri" panose="020F0502020204030204" pitchFamily="34" charset="0"/>
              <a:ea typeface="+mj-ea"/>
              <a:cs typeface="+mj-cs"/>
            </a:endParaRPr>
          </a:p>
          <a:p>
            <a:pPr algn="ctr"/>
            <a:r>
              <a:rPr lang="en-GB" sz="4800" b="1" spc="-60" dirty="0" smtClean="0">
                <a:latin typeface="Calibri" panose="020F0502020204030204" pitchFamily="34" charset="0"/>
                <a:ea typeface="+mj-ea"/>
                <a:cs typeface="+mj-cs"/>
              </a:rPr>
              <a:t>Quantum charge fluctuations</a:t>
            </a:r>
          </a:p>
          <a:p>
            <a:pPr algn="ctr"/>
            <a:r>
              <a:rPr lang="en-GB" sz="4800" b="1" spc="-60" dirty="0" smtClean="0">
                <a:latin typeface="Calibri" panose="020F0502020204030204" pitchFamily="34" charset="0"/>
                <a:ea typeface="+mj-ea"/>
                <a:cs typeface="+mj-cs"/>
              </a:rPr>
              <a:t>Changing the clock frequency </a:t>
            </a:r>
            <a:endParaRPr lang="en-GB" sz="4800" b="1" spc="-60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6" t="3888" r="36927" b="40926"/>
          <a:stretch/>
        </p:blipFill>
        <p:spPr>
          <a:xfrm>
            <a:off x="2810161" y="3739684"/>
            <a:ext cx="3376612" cy="283845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539552" y="5019273"/>
            <a:ext cx="1728192" cy="70788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alibri" panose="020F0502020204030204" pitchFamily="34" charset="0"/>
              </a:rPr>
              <a:t>On board 350MHz </a:t>
            </a:r>
            <a:r>
              <a:rPr lang="en-GB" sz="2000" b="1" dirty="0" err="1" smtClean="0">
                <a:latin typeface="Calibri" panose="020F0502020204030204" pitchFamily="34" charset="0"/>
              </a:rPr>
              <a:t>vco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cxnSp>
        <p:nvCxnSpPr>
          <p:cNvPr id="19" name="Connettore 2 18"/>
          <p:cNvCxnSpPr>
            <a:stCxn id="17" idx="3"/>
          </p:cNvCxnSpPr>
          <p:nvPr/>
        </p:nvCxnSpPr>
        <p:spPr>
          <a:xfrm>
            <a:off x="2267744" y="5373216"/>
            <a:ext cx="180020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6636823" y="4077072"/>
            <a:ext cx="1512783" cy="120032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alibri" panose="020F0502020204030204" pitchFamily="34" charset="0"/>
              </a:rPr>
              <a:t>SMA for external </a:t>
            </a:r>
            <a:r>
              <a:rPr lang="en-GB" sz="2400" b="1" dirty="0" err="1" smtClean="0">
                <a:latin typeface="Calibri" panose="020F0502020204030204" pitchFamily="34" charset="0"/>
              </a:rPr>
              <a:t>clk</a:t>
            </a:r>
            <a:r>
              <a:rPr lang="en-GB" sz="2400" b="1" dirty="0" smtClean="0">
                <a:latin typeface="Calibri" panose="020F0502020204030204" pitchFamily="34" charset="0"/>
              </a:rPr>
              <a:t> source 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cxnSp>
        <p:nvCxnSpPr>
          <p:cNvPr id="23" name="Connettore 2 22"/>
          <p:cNvCxnSpPr/>
          <p:nvPr/>
        </p:nvCxnSpPr>
        <p:spPr>
          <a:xfrm flipH="1" flipV="1">
            <a:off x="4572000" y="4047987"/>
            <a:ext cx="2064823" cy="29085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H="1" flipV="1">
            <a:off x="5604411" y="5252329"/>
            <a:ext cx="1055822" cy="23129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43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201158" y="5468896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48</a:t>
            </a:fld>
            <a:endParaRPr lang="en-GB" dirty="0"/>
          </a:p>
        </p:txBody>
      </p:sp>
      <p:graphicFrame>
        <p:nvGraphicFramePr>
          <p:cNvPr id="17" name="Grafico 16"/>
          <p:cNvGraphicFramePr>
            <a:graphicFrameLocks/>
          </p:cNvGraphicFramePr>
          <p:nvPr>
            <p:extLst/>
          </p:nvPr>
        </p:nvGraphicFramePr>
        <p:xfrm>
          <a:off x="450273" y="1707175"/>
          <a:ext cx="8243454" cy="395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4480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201158" y="5468896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49</a:t>
            </a:fld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-124863" y="404664"/>
            <a:ext cx="9108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spc="-60" dirty="0" smtClean="0">
                <a:latin typeface="Calibri" panose="020F0502020204030204" pitchFamily="34" charset="0"/>
                <a:ea typeface="+mj-ea"/>
                <a:cs typeface="+mj-cs"/>
              </a:rPr>
              <a:t>100 MHz </a:t>
            </a:r>
            <a:r>
              <a:rPr lang="en-GB" sz="4800" b="1" spc="-60" dirty="0" err="1" smtClean="0">
                <a:latin typeface="Calibri" panose="020F0502020204030204" pitchFamily="34" charset="0"/>
                <a:ea typeface="+mj-ea"/>
                <a:cs typeface="+mj-cs"/>
              </a:rPr>
              <a:t>clk</a:t>
            </a:r>
            <a:endParaRPr lang="en-GB" sz="4800" b="1" spc="-60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/>
          </p:nvPr>
        </p:nvGraphicFramePr>
        <p:xfrm>
          <a:off x="611560" y="1556792"/>
          <a:ext cx="7538045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955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828478" y="169988"/>
            <a:ext cx="7878871" cy="604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Rivelatore a doppio gap</a:t>
            </a:r>
            <a:endParaRPr lang="en-US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 flipV="1">
            <a:off x="853417" y="937088"/>
            <a:ext cx="0" cy="53238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flipV="1">
            <a:off x="490428" y="5997690"/>
            <a:ext cx="8127076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5759706" y="6076259"/>
            <a:ext cx="2709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smtClean="0"/>
              <a:t>Intensità di corrente del fascio</a:t>
            </a:r>
            <a:endParaRPr lang="en-US" b="1" dirty="0"/>
          </a:p>
        </p:txBody>
      </p:sp>
      <p:sp>
        <p:nvSpPr>
          <p:cNvPr id="28" name="27 CuadroTexto"/>
          <p:cNvSpPr txBox="1"/>
          <p:nvPr/>
        </p:nvSpPr>
        <p:spPr>
          <a:xfrm rot="16200000">
            <a:off x="-848528" y="2141138"/>
            <a:ext cx="2709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smtClean="0"/>
              <a:t>Intensità di corrente raccolta agli elettrodi</a:t>
            </a:r>
            <a:endParaRPr lang="en-US" b="1" dirty="0"/>
          </a:p>
        </p:txBody>
      </p:sp>
      <p:cxnSp>
        <p:nvCxnSpPr>
          <p:cNvPr id="12" name="11 Conector recto"/>
          <p:cNvCxnSpPr/>
          <p:nvPr/>
        </p:nvCxnSpPr>
        <p:spPr>
          <a:xfrm flipV="1">
            <a:off x="828478" y="3284968"/>
            <a:ext cx="6783185" cy="2712721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Forma libre"/>
          <p:cNvSpPr/>
          <p:nvPr/>
        </p:nvSpPr>
        <p:spPr>
          <a:xfrm>
            <a:off x="828478" y="4484776"/>
            <a:ext cx="3823854" cy="1512916"/>
          </a:xfrm>
          <a:custGeom>
            <a:avLst/>
            <a:gdLst>
              <a:gd name="connsiteX0" fmla="*/ 0 w 6833062"/>
              <a:gd name="connsiteY0" fmla="*/ 1928553 h 1928553"/>
              <a:gd name="connsiteX1" fmla="*/ 1978429 w 6833062"/>
              <a:gd name="connsiteY1" fmla="*/ 1130531 h 1928553"/>
              <a:gd name="connsiteX2" fmla="*/ 3757352 w 6833062"/>
              <a:gd name="connsiteY2" fmla="*/ 581891 h 1928553"/>
              <a:gd name="connsiteX3" fmla="*/ 5669280 w 6833062"/>
              <a:gd name="connsiteY3" fmla="*/ 149629 h 1928553"/>
              <a:gd name="connsiteX4" fmla="*/ 6833062 w 6833062"/>
              <a:gd name="connsiteY4" fmla="*/ 0 h 1928553"/>
              <a:gd name="connsiteX5" fmla="*/ 6833062 w 6833062"/>
              <a:gd name="connsiteY5" fmla="*/ 0 h 1928553"/>
              <a:gd name="connsiteX0" fmla="*/ 0 w 6833062"/>
              <a:gd name="connsiteY0" fmla="*/ 1928553 h 1928553"/>
              <a:gd name="connsiteX1" fmla="*/ 1978429 w 6833062"/>
              <a:gd name="connsiteY1" fmla="*/ 1130531 h 1928553"/>
              <a:gd name="connsiteX2" fmla="*/ 3823854 w 6833062"/>
              <a:gd name="connsiteY2" fmla="*/ 415637 h 1928553"/>
              <a:gd name="connsiteX3" fmla="*/ 5669280 w 6833062"/>
              <a:gd name="connsiteY3" fmla="*/ 149629 h 1928553"/>
              <a:gd name="connsiteX4" fmla="*/ 6833062 w 6833062"/>
              <a:gd name="connsiteY4" fmla="*/ 0 h 1928553"/>
              <a:gd name="connsiteX5" fmla="*/ 6833062 w 6833062"/>
              <a:gd name="connsiteY5" fmla="*/ 0 h 1928553"/>
              <a:gd name="connsiteX0" fmla="*/ 0 w 6833062"/>
              <a:gd name="connsiteY0" fmla="*/ 1928553 h 1928553"/>
              <a:gd name="connsiteX1" fmla="*/ 1978429 w 6833062"/>
              <a:gd name="connsiteY1" fmla="*/ 1130531 h 1928553"/>
              <a:gd name="connsiteX2" fmla="*/ 3823854 w 6833062"/>
              <a:gd name="connsiteY2" fmla="*/ 415637 h 1928553"/>
              <a:gd name="connsiteX3" fmla="*/ 5045826 w 6833062"/>
              <a:gd name="connsiteY3" fmla="*/ 146856 h 1928553"/>
              <a:gd name="connsiteX4" fmla="*/ 5669280 w 6833062"/>
              <a:gd name="connsiteY4" fmla="*/ 149629 h 1928553"/>
              <a:gd name="connsiteX5" fmla="*/ 6833062 w 6833062"/>
              <a:gd name="connsiteY5" fmla="*/ 0 h 1928553"/>
              <a:gd name="connsiteX6" fmla="*/ 6833062 w 6833062"/>
              <a:gd name="connsiteY6" fmla="*/ 0 h 1928553"/>
              <a:gd name="connsiteX0" fmla="*/ 0 w 6833062"/>
              <a:gd name="connsiteY0" fmla="*/ 1953308 h 1953308"/>
              <a:gd name="connsiteX1" fmla="*/ 1978429 w 6833062"/>
              <a:gd name="connsiteY1" fmla="*/ 1155286 h 1953308"/>
              <a:gd name="connsiteX2" fmla="*/ 3823854 w 6833062"/>
              <a:gd name="connsiteY2" fmla="*/ 440392 h 1953308"/>
              <a:gd name="connsiteX3" fmla="*/ 5045826 w 6833062"/>
              <a:gd name="connsiteY3" fmla="*/ 171611 h 1953308"/>
              <a:gd name="connsiteX4" fmla="*/ 5868786 w 6833062"/>
              <a:gd name="connsiteY4" fmla="*/ 8129 h 1953308"/>
              <a:gd name="connsiteX5" fmla="*/ 6833062 w 6833062"/>
              <a:gd name="connsiteY5" fmla="*/ 24755 h 1953308"/>
              <a:gd name="connsiteX6" fmla="*/ 6833062 w 6833062"/>
              <a:gd name="connsiteY6" fmla="*/ 24755 h 1953308"/>
              <a:gd name="connsiteX0" fmla="*/ 0 w 6833062"/>
              <a:gd name="connsiteY0" fmla="*/ 1947836 h 1947836"/>
              <a:gd name="connsiteX1" fmla="*/ 1978429 w 6833062"/>
              <a:gd name="connsiteY1" fmla="*/ 1149814 h 1947836"/>
              <a:gd name="connsiteX2" fmla="*/ 3823854 w 6833062"/>
              <a:gd name="connsiteY2" fmla="*/ 434920 h 1947836"/>
              <a:gd name="connsiteX3" fmla="*/ 4962699 w 6833062"/>
              <a:gd name="connsiteY3" fmla="*/ 83011 h 1947836"/>
              <a:gd name="connsiteX4" fmla="*/ 5868786 w 6833062"/>
              <a:gd name="connsiteY4" fmla="*/ 2657 h 1947836"/>
              <a:gd name="connsiteX5" fmla="*/ 6833062 w 6833062"/>
              <a:gd name="connsiteY5" fmla="*/ 19283 h 1947836"/>
              <a:gd name="connsiteX6" fmla="*/ 6833062 w 6833062"/>
              <a:gd name="connsiteY6" fmla="*/ 19283 h 1947836"/>
              <a:gd name="connsiteX0" fmla="*/ 0 w 6904490"/>
              <a:gd name="connsiteY0" fmla="*/ 2144684 h 2144684"/>
              <a:gd name="connsiteX1" fmla="*/ 1978429 w 6904490"/>
              <a:gd name="connsiteY1" fmla="*/ 1346662 h 2144684"/>
              <a:gd name="connsiteX2" fmla="*/ 3823854 w 6904490"/>
              <a:gd name="connsiteY2" fmla="*/ 631768 h 2144684"/>
              <a:gd name="connsiteX3" fmla="*/ 4962699 w 6904490"/>
              <a:gd name="connsiteY3" fmla="*/ 279859 h 2144684"/>
              <a:gd name="connsiteX4" fmla="*/ 5868786 w 6904490"/>
              <a:gd name="connsiteY4" fmla="*/ 199505 h 2144684"/>
              <a:gd name="connsiteX5" fmla="*/ 6833062 w 6904490"/>
              <a:gd name="connsiteY5" fmla="*/ 216131 h 2144684"/>
              <a:gd name="connsiteX6" fmla="*/ 6833062 w 6904490"/>
              <a:gd name="connsiteY6" fmla="*/ 0 h 2144684"/>
              <a:gd name="connsiteX0" fmla="*/ 0 w 6904490"/>
              <a:gd name="connsiteY0" fmla="*/ 2144684 h 2144684"/>
              <a:gd name="connsiteX1" fmla="*/ 1978429 w 6904490"/>
              <a:gd name="connsiteY1" fmla="*/ 1346662 h 2144684"/>
              <a:gd name="connsiteX2" fmla="*/ 3823854 w 6904490"/>
              <a:gd name="connsiteY2" fmla="*/ 631768 h 2144684"/>
              <a:gd name="connsiteX3" fmla="*/ 4962699 w 6904490"/>
              <a:gd name="connsiteY3" fmla="*/ 279859 h 2144684"/>
              <a:gd name="connsiteX4" fmla="*/ 5868786 w 6904490"/>
              <a:gd name="connsiteY4" fmla="*/ 199505 h 2144684"/>
              <a:gd name="connsiteX5" fmla="*/ 6833062 w 6904490"/>
              <a:gd name="connsiteY5" fmla="*/ 216131 h 2144684"/>
              <a:gd name="connsiteX6" fmla="*/ 6833062 w 6904490"/>
              <a:gd name="connsiteY6" fmla="*/ 0 h 2144684"/>
              <a:gd name="connsiteX0" fmla="*/ 0 w 6833062"/>
              <a:gd name="connsiteY0" fmla="*/ 1946449 h 1946449"/>
              <a:gd name="connsiteX1" fmla="*/ 1978429 w 6833062"/>
              <a:gd name="connsiteY1" fmla="*/ 1148427 h 1946449"/>
              <a:gd name="connsiteX2" fmla="*/ 3823854 w 6833062"/>
              <a:gd name="connsiteY2" fmla="*/ 433533 h 1946449"/>
              <a:gd name="connsiteX3" fmla="*/ 4962699 w 6833062"/>
              <a:gd name="connsiteY3" fmla="*/ 81624 h 1946449"/>
              <a:gd name="connsiteX4" fmla="*/ 5868786 w 6833062"/>
              <a:gd name="connsiteY4" fmla="*/ 1270 h 1946449"/>
              <a:gd name="connsiteX5" fmla="*/ 6833062 w 6833062"/>
              <a:gd name="connsiteY5" fmla="*/ 17896 h 1946449"/>
              <a:gd name="connsiteX0" fmla="*/ 0 w 6833062"/>
              <a:gd name="connsiteY0" fmla="*/ 2061556 h 2061556"/>
              <a:gd name="connsiteX1" fmla="*/ 1978429 w 6833062"/>
              <a:gd name="connsiteY1" fmla="*/ 1263534 h 2061556"/>
              <a:gd name="connsiteX2" fmla="*/ 3823854 w 6833062"/>
              <a:gd name="connsiteY2" fmla="*/ 548640 h 2061556"/>
              <a:gd name="connsiteX3" fmla="*/ 4962699 w 6833062"/>
              <a:gd name="connsiteY3" fmla="*/ 196731 h 2061556"/>
              <a:gd name="connsiteX4" fmla="*/ 5868786 w 6833062"/>
              <a:gd name="connsiteY4" fmla="*/ 116377 h 2061556"/>
              <a:gd name="connsiteX5" fmla="*/ 6833062 w 6833062"/>
              <a:gd name="connsiteY5" fmla="*/ 0 h 2061556"/>
              <a:gd name="connsiteX0" fmla="*/ 0 w 6833062"/>
              <a:gd name="connsiteY0" fmla="*/ 2061556 h 2061556"/>
              <a:gd name="connsiteX1" fmla="*/ 1978429 w 6833062"/>
              <a:gd name="connsiteY1" fmla="*/ 1263534 h 2061556"/>
              <a:gd name="connsiteX2" fmla="*/ 3823854 w 6833062"/>
              <a:gd name="connsiteY2" fmla="*/ 548640 h 2061556"/>
              <a:gd name="connsiteX3" fmla="*/ 4962699 w 6833062"/>
              <a:gd name="connsiteY3" fmla="*/ 196731 h 2061556"/>
              <a:gd name="connsiteX4" fmla="*/ 5868786 w 6833062"/>
              <a:gd name="connsiteY4" fmla="*/ 116377 h 2061556"/>
              <a:gd name="connsiteX5" fmla="*/ 5926975 w 6833062"/>
              <a:gd name="connsiteY5" fmla="*/ 30478 h 2061556"/>
              <a:gd name="connsiteX6" fmla="*/ 6833062 w 6833062"/>
              <a:gd name="connsiteY6" fmla="*/ 0 h 2061556"/>
              <a:gd name="connsiteX0" fmla="*/ 0 w 6833062"/>
              <a:gd name="connsiteY0" fmla="*/ 2061556 h 2061556"/>
              <a:gd name="connsiteX1" fmla="*/ 1978429 w 6833062"/>
              <a:gd name="connsiteY1" fmla="*/ 1263534 h 2061556"/>
              <a:gd name="connsiteX2" fmla="*/ 3823854 w 6833062"/>
              <a:gd name="connsiteY2" fmla="*/ 548640 h 2061556"/>
              <a:gd name="connsiteX3" fmla="*/ 4962699 w 6833062"/>
              <a:gd name="connsiteY3" fmla="*/ 196731 h 2061556"/>
              <a:gd name="connsiteX4" fmla="*/ 5868786 w 6833062"/>
              <a:gd name="connsiteY4" fmla="*/ 116377 h 2061556"/>
              <a:gd name="connsiteX5" fmla="*/ 5926975 w 6833062"/>
              <a:gd name="connsiteY5" fmla="*/ 30478 h 2061556"/>
              <a:gd name="connsiteX6" fmla="*/ 6833062 w 6833062"/>
              <a:gd name="connsiteY6" fmla="*/ 0 h 2061556"/>
              <a:gd name="connsiteX0" fmla="*/ 0 w 6833062"/>
              <a:gd name="connsiteY0" fmla="*/ 2061556 h 2061556"/>
              <a:gd name="connsiteX1" fmla="*/ 1978429 w 6833062"/>
              <a:gd name="connsiteY1" fmla="*/ 1263534 h 2061556"/>
              <a:gd name="connsiteX2" fmla="*/ 3823854 w 6833062"/>
              <a:gd name="connsiteY2" fmla="*/ 548640 h 2061556"/>
              <a:gd name="connsiteX3" fmla="*/ 4962699 w 6833062"/>
              <a:gd name="connsiteY3" fmla="*/ 196731 h 2061556"/>
              <a:gd name="connsiteX4" fmla="*/ 5868786 w 6833062"/>
              <a:gd name="connsiteY4" fmla="*/ 116377 h 2061556"/>
              <a:gd name="connsiteX5" fmla="*/ 6833062 w 6833062"/>
              <a:gd name="connsiteY5" fmla="*/ 0 h 2061556"/>
              <a:gd name="connsiteX0" fmla="*/ 0 w 6833062"/>
              <a:gd name="connsiteY0" fmla="*/ 2061556 h 2061556"/>
              <a:gd name="connsiteX1" fmla="*/ 1978429 w 6833062"/>
              <a:gd name="connsiteY1" fmla="*/ 1263534 h 2061556"/>
              <a:gd name="connsiteX2" fmla="*/ 3823854 w 6833062"/>
              <a:gd name="connsiteY2" fmla="*/ 548640 h 2061556"/>
              <a:gd name="connsiteX3" fmla="*/ 4962699 w 6833062"/>
              <a:gd name="connsiteY3" fmla="*/ 196731 h 2061556"/>
              <a:gd name="connsiteX4" fmla="*/ 5852161 w 6833062"/>
              <a:gd name="connsiteY4" fmla="*/ 49876 h 2061556"/>
              <a:gd name="connsiteX5" fmla="*/ 6833062 w 6833062"/>
              <a:gd name="connsiteY5" fmla="*/ 0 h 2061556"/>
              <a:gd name="connsiteX0" fmla="*/ 0 w 6866313"/>
              <a:gd name="connsiteY0" fmla="*/ 2177934 h 2177934"/>
              <a:gd name="connsiteX1" fmla="*/ 1978429 w 6866313"/>
              <a:gd name="connsiteY1" fmla="*/ 1379912 h 2177934"/>
              <a:gd name="connsiteX2" fmla="*/ 3823854 w 6866313"/>
              <a:gd name="connsiteY2" fmla="*/ 665018 h 2177934"/>
              <a:gd name="connsiteX3" fmla="*/ 4962699 w 6866313"/>
              <a:gd name="connsiteY3" fmla="*/ 313109 h 2177934"/>
              <a:gd name="connsiteX4" fmla="*/ 5852161 w 6866313"/>
              <a:gd name="connsiteY4" fmla="*/ 166254 h 2177934"/>
              <a:gd name="connsiteX5" fmla="*/ 6866313 w 6866313"/>
              <a:gd name="connsiteY5" fmla="*/ 0 h 2177934"/>
              <a:gd name="connsiteX0" fmla="*/ 0 w 6866313"/>
              <a:gd name="connsiteY0" fmla="*/ 2177934 h 2177934"/>
              <a:gd name="connsiteX1" fmla="*/ 1978429 w 6866313"/>
              <a:gd name="connsiteY1" fmla="*/ 1379912 h 2177934"/>
              <a:gd name="connsiteX2" fmla="*/ 3823854 w 6866313"/>
              <a:gd name="connsiteY2" fmla="*/ 665018 h 2177934"/>
              <a:gd name="connsiteX3" fmla="*/ 4962699 w 6866313"/>
              <a:gd name="connsiteY3" fmla="*/ 313109 h 2177934"/>
              <a:gd name="connsiteX4" fmla="*/ 5868786 w 6866313"/>
              <a:gd name="connsiteY4" fmla="*/ 116377 h 2177934"/>
              <a:gd name="connsiteX5" fmla="*/ 6866313 w 6866313"/>
              <a:gd name="connsiteY5" fmla="*/ 0 h 2177934"/>
              <a:gd name="connsiteX0" fmla="*/ 0 w 6866313"/>
              <a:gd name="connsiteY0" fmla="*/ 2177934 h 2177934"/>
              <a:gd name="connsiteX1" fmla="*/ 1978429 w 6866313"/>
              <a:gd name="connsiteY1" fmla="*/ 1379912 h 2177934"/>
              <a:gd name="connsiteX2" fmla="*/ 3823854 w 6866313"/>
              <a:gd name="connsiteY2" fmla="*/ 665018 h 2177934"/>
              <a:gd name="connsiteX3" fmla="*/ 5195456 w 6866313"/>
              <a:gd name="connsiteY3" fmla="*/ 263233 h 2177934"/>
              <a:gd name="connsiteX4" fmla="*/ 5868786 w 6866313"/>
              <a:gd name="connsiteY4" fmla="*/ 116377 h 2177934"/>
              <a:gd name="connsiteX5" fmla="*/ 6866313 w 6866313"/>
              <a:gd name="connsiteY5" fmla="*/ 0 h 2177934"/>
              <a:gd name="connsiteX0" fmla="*/ 0 w 6866313"/>
              <a:gd name="connsiteY0" fmla="*/ 2177934 h 2177934"/>
              <a:gd name="connsiteX1" fmla="*/ 1978429 w 6866313"/>
              <a:gd name="connsiteY1" fmla="*/ 1379912 h 2177934"/>
              <a:gd name="connsiteX2" fmla="*/ 3823854 w 6866313"/>
              <a:gd name="connsiteY2" fmla="*/ 665018 h 2177934"/>
              <a:gd name="connsiteX3" fmla="*/ 5195456 w 6866313"/>
              <a:gd name="connsiteY3" fmla="*/ 263233 h 2177934"/>
              <a:gd name="connsiteX4" fmla="*/ 5868786 w 6866313"/>
              <a:gd name="connsiteY4" fmla="*/ 116377 h 2177934"/>
              <a:gd name="connsiteX5" fmla="*/ 6866313 w 6866313"/>
              <a:gd name="connsiteY5" fmla="*/ 0 h 2177934"/>
              <a:gd name="connsiteX0" fmla="*/ 0 w 5868786"/>
              <a:gd name="connsiteY0" fmla="*/ 2061557 h 2061557"/>
              <a:gd name="connsiteX1" fmla="*/ 1978429 w 5868786"/>
              <a:gd name="connsiteY1" fmla="*/ 1263535 h 2061557"/>
              <a:gd name="connsiteX2" fmla="*/ 3823854 w 5868786"/>
              <a:gd name="connsiteY2" fmla="*/ 548641 h 2061557"/>
              <a:gd name="connsiteX3" fmla="*/ 5195456 w 5868786"/>
              <a:gd name="connsiteY3" fmla="*/ 146856 h 2061557"/>
              <a:gd name="connsiteX4" fmla="*/ 5868786 w 5868786"/>
              <a:gd name="connsiteY4" fmla="*/ 0 h 2061557"/>
              <a:gd name="connsiteX0" fmla="*/ 0 w 5195456"/>
              <a:gd name="connsiteY0" fmla="*/ 1914701 h 1914701"/>
              <a:gd name="connsiteX1" fmla="*/ 1978429 w 5195456"/>
              <a:gd name="connsiteY1" fmla="*/ 1116679 h 1914701"/>
              <a:gd name="connsiteX2" fmla="*/ 3823854 w 5195456"/>
              <a:gd name="connsiteY2" fmla="*/ 401785 h 1914701"/>
              <a:gd name="connsiteX3" fmla="*/ 5195456 w 5195456"/>
              <a:gd name="connsiteY3" fmla="*/ 0 h 1914701"/>
              <a:gd name="connsiteX0" fmla="*/ 0 w 5195456"/>
              <a:gd name="connsiteY0" fmla="*/ 1914701 h 1914701"/>
              <a:gd name="connsiteX1" fmla="*/ 1978429 w 5195456"/>
              <a:gd name="connsiteY1" fmla="*/ 1116679 h 1914701"/>
              <a:gd name="connsiteX2" fmla="*/ 3823854 w 5195456"/>
              <a:gd name="connsiteY2" fmla="*/ 401785 h 1914701"/>
              <a:gd name="connsiteX3" fmla="*/ 5195456 w 5195456"/>
              <a:gd name="connsiteY3" fmla="*/ 0 h 1914701"/>
              <a:gd name="connsiteX0" fmla="*/ 0 w 3823854"/>
              <a:gd name="connsiteY0" fmla="*/ 1512916 h 1512916"/>
              <a:gd name="connsiteX1" fmla="*/ 1978429 w 3823854"/>
              <a:gd name="connsiteY1" fmla="*/ 714894 h 1512916"/>
              <a:gd name="connsiteX2" fmla="*/ 3823854 w 3823854"/>
              <a:gd name="connsiteY2" fmla="*/ 0 h 1512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23854" h="1512916">
                <a:moveTo>
                  <a:pt x="0" y="1512916"/>
                </a:moveTo>
                <a:cubicBezTo>
                  <a:pt x="676102" y="1226127"/>
                  <a:pt x="1341120" y="967047"/>
                  <a:pt x="1978429" y="714894"/>
                </a:cubicBezTo>
                <a:cubicBezTo>
                  <a:pt x="2615738" y="462741"/>
                  <a:pt x="3287683" y="186113"/>
                  <a:pt x="382385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19 Conector recto"/>
          <p:cNvCxnSpPr>
            <a:stCxn id="16" idx="0"/>
          </p:cNvCxnSpPr>
          <p:nvPr/>
        </p:nvCxnSpPr>
        <p:spPr>
          <a:xfrm flipV="1">
            <a:off x="828478" y="774525"/>
            <a:ext cx="4931228" cy="5223167"/>
          </a:xfrm>
          <a:prstGeom prst="line">
            <a:avLst/>
          </a:prstGeom>
          <a:ln w="38100">
            <a:solidFill>
              <a:srgbClr val="BE1CB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Forma libre"/>
          <p:cNvSpPr/>
          <p:nvPr/>
        </p:nvSpPr>
        <p:spPr>
          <a:xfrm>
            <a:off x="836791" y="4598381"/>
            <a:ext cx="1315329" cy="1396538"/>
          </a:xfrm>
          <a:custGeom>
            <a:avLst/>
            <a:gdLst>
              <a:gd name="connsiteX0" fmla="*/ 0 w 5785658"/>
              <a:gd name="connsiteY0" fmla="*/ 4056611 h 4056611"/>
              <a:gd name="connsiteX1" fmla="*/ 1280160 w 5785658"/>
              <a:gd name="connsiteY1" fmla="*/ 2660073 h 4056611"/>
              <a:gd name="connsiteX2" fmla="*/ 2377440 w 5785658"/>
              <a:gd name="connsiteY2" fmla="*/ 1812175 h 4056611"/>
              <a:gd name="connsiteX3" fmla="*/ 4106488 w 5785658"/>
              <a:gd name="connsiteY3" fmla="*/ 798022 h 4056611"/>
              <a:gd name="connsiteX4" fmla="*/ 5785658 w 5785658"/>
              <a:gd name="connsiteY4" fmla="*/ 0 h 4056611"/>
              <a:gd name="connsiteX0" fmla="*/ 0 w 4106488"/>
              <a:gd name="connsiteY0" fmla="*/ 3258589 h 3258589"/>
              <a:gd name="connsiteX1" fmla="*/ 1280160 w 4106488"/>
              <a:gd name="connsiteY1" fmla="*/ 1862051 h 3258589"/>
              <a:gd name="connsiteX2" fmla="*/ 2377440 w 4106488"/>
              <a:gd name="connsiteY2" fmla="*/ 1014153 h 3258589"/>
              <a:gd name="connsiteX3" fmla="*/ 4106488 w 4106488"/>
              <a:gd name="connsiteY3" fmla="*/ 0 h 3258589"/>
              <a:gd name="connsiteX0" fmla="*/ 0 w 2377440"/>
              <a:gd name="connsiteY0" fmla="*/ 2244436 h 2244436"/>
              <a:gd name="connsiteX1" fmla="*/ 1280160 w 2377440"/>
              <a:gd name="connsiteY1" fmla="*/ 847898 h 2244436"/>
              <a:gd name="connsiteX2" fmla="*/ 2377440 w 2377440"/>
              <a:gd name="connsiteY2" fmla="*/ 0 h 2244436"/>
              <a:gd name="connsiteX0" fmla="*/ 0 w 2412610"/>
              <a:gd name="connsiteY0" fmla="*/ 2191682 h 2191682"/>
              <a:gd name="connsiteX1" fmla="*/ 1280160 w 2412610"/>
              <a:gd name="connsiteY1" fmla="*/ 795144 h 2191682"/>
              <a:gd name="connsiteX2" fmla="*/ 2412610 w 2412610"/>
              <a:gd name="connsiteY2" fmla="*/ 0 h 2191682"/>
              <a:gd name="connsiteX0" fmla="*/ 0 w 2430194"/>
              <a:gd name="connsiteY0" fmla="*/ 2209267 h 2209267"/>
              <a:gd name="connsiteX1" fmla="*/ 1280160 w 2430194"/>
              <a:gd name="connsiteY1" fmla="*/ 812729 h 2209267"/>
              <a:gd name="connsiteX2" fmla="*/ 2430194 w 2430194"/>
              <a:gd name="connsiteY2" fmla="*/ 0 h 2209267"/>
              <a:gd name="connsiteX0" fmla="*/ 0 w 2447779"/>
              <a:gd name="connsiteY0" fmla="*/ 2174098 h 2174098"/>
              <a:gd name="connsiteX1" fmla="*/ 1280160 w 2447779"/>
              <a:gd name="connsiteY1" fmla="*/ 777560 h 2174098"/>
              <a:gd name="connsiteX2" fmla="*/ 2447779 w 2447779"/>
              <a:gd name="connsiteY2" fmla="*/ 0 h 2174098"/>
              <a:gd name="connsiteX0" fmla="*/ 0 w 1280160"/>
              <a:gd name="connsiteY0" fmla="*/ 1396538 h 1396538"/>
              <a:gd name="connsiteX1" fmla="*/ 1280160 w 1280160"/>
              <a:gd name="connsiteY1" fmla="*/ 0 h 1396538"/>
              <a:gd name="connsiteX0" fmla="*/ 0 w 1315329"/>
              <a:gd name="connsiteY0" fmla="*/ 1396538 h 1396538"/>
              <a:gd name="connsiteX1" fmla="*/ 1315329 w 1315329"/>
              <a:gd name="connsiteY1" fmla="*/ 0 h 139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5329" h="1396538">
                <a:moveTo>
                  <a:pt x="0" y="1396538"/>
                </a:moveTo>
                <a:cubicBezTo>
                  <a:pt x="441960" y="885305"/>
                  <a:pt x="907366" y="362350"/>
                  <a:pt x="1315329" y="0"/>
                </a:cubicBezTo>
              </a:path>
            </a:pathLst>
          </a:custGeom>
          <a:noFill/>
          <a:ln w="28575">
            <a:solidFill>
              <a:srgbClr val="BE1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33 CuadroTexto"/>
          <p:cNvSpPr txBox="1"/>
          <p:nvPr/>
        </p:nvSpPr>
        <p:spPr>
          <a:xfrm>
            <a:off x="4918339" y="4515253"/>
            <a:ext cx="3642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00B050"/>
                </a:solidFill>
              </a:rPr>
              <a:t>L’efficienza di raccolta depende da:</a:t>
            </a:r>
            <a:endParaRPr lang="es-ES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smtClean="0">
                <a:solidFill>
                  <a:srgbClr val="00B050"/>
                </a:solidFill>
              </a:rPr>
              <a:t>tensione V tra gli elettrodi</a:t>
            </a:r>
            <a:endParaRPr lang="es-ES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smtClean="0">
                <a:solidFill>
                  <a:srgbClr val="00B050"/>
                </a:solidFill>
              </a:rPr>
              <a:t>distanza d tra gli elettrodi</a:t>
            </a:r>
            <a:endParaRPr lang="es-ES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smtClean="0">
                <a:solidFill>
                  <a:srgbClr val="00B050"/>
                </a:solidFill>
              </a:rPr>
              <a:t>densità di ionizzazione  </a:t>
            </a:r>
            <a:r>
              <a:rPr lang="es-ES" b="1" dirty="0" smtClean="0">
                <a:solidFill>
                  <a:srgbClr val="00B050"/>
                </a:solidFill>
              </a:rPr>
              <a:t>n</a:t>
            </a:r>
            <a:r>
              <a:rPr lang="es-ES" b="1" baseline="-25000" dirty="0" smtClean="0">
                <a:solidFill>
                  <a:srgbClr val="00B050"/>
                </a:solidFill>
              </a:rPr>
              <a:t>0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 rot="20376132">
            <a:off x="1834318" y="5172333"/>
            <a:ext cx="2128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smtClean="0">
                <a:solidFill>
                  <a:srgbClr val="FF0000"/>
                </a:solidFill>
              </a:rPr>
              <a:t>saturazione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6" name="35 Forma libre"/>
          <p:cNvSpPr/>
          <p:nvPr/>
        </p:nvSpPr>
        <p:spPr>
          <a:xfrm>
            <a:off x="4577519" y="3783733"/>
            <a:ext cx="3308465" cy="731520"/>
          </a:xfrm>
          <a:custGeom>
            <a:avLst/>
            <a:gdLst>
              <a:gd name="connsiteX0" fmla="*/ 0 w 3308465"/>
              <a:gd name="connsiteY0" fmla="*/ 731520 h 731520"/>
              <a:gd name="connsiteX1" fmla="*/ 931025 w 3308465"/>
              <a:gd name="connsiteY1" fmla="*/ 482138 h 731520"/>
              <a:gd name="connsiteX2" fmla="*/ 2427316 w 3308465"/>
              <a:gd name="connsiteY2" fmla="*/ 166254 h 731520"/>
              <a:gd name="connsiteX3" fmla="*/ 3308465 w 3308465"/>
              <a:gd name="connsiteY3" fmla="*/ 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465" h="731520">
                <a:moveTo>
                  <a:pt x="0" y="731520"/>
                </a:moveTo>
                <a:cubicBezTo>
                  <a:pt x="263236" y="653934"/>
                  <a:pt x="526472" y="576349"/>
                  <a:pt x="931025" y="482138"/>
                </a:cubicBezTo>
                <a:cubicBezTo>
                  <a:pt x="1335578" y="387927"/>
                  <a:pt x="2031076" y="246610"/>
                  <a:pt x="2427316" y="166254"/>
                </a:cubicBezTo>
                <a:cubicBezTo>
                  <a:pt x="2823556" y="85898"/>
                  <a:pt x="3066010" y="42949"/>
                  <a:pt x="330846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36 Elipse"/>
          <p:cNvSpPr/>
          <p:nvPr/>
        </p:nvSpPr>
        <p:spPr>
          <a:xfrm>
            <a:off x="6401842" y="3386108"/>
            <a:ext cx="220607" cy="96697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41 Forma libre"/>
          <p:cNvSpPr/>
          <p:nvPr/>
        </p:nvSpPr>
        <p:spPr>
          <a:xfrm>
            <a:off x="2152120" y="1938308"/>
            <a:ext cx="4505498" cy="2660073"/>
          </a:xfrm>
          <a:custGeom>
            <a:avLst/>
            <a:gdLst>
              <a:gd name="connsiteX0" fmla="*/ 0 w 5785658"/>
              <a:gd name="connsiteY0" fmla="*/ 4056611 h 4056611"/>
              <a:gd name="connsiteX1" fmla="*/ 1280160 w 5785658"/>
              <a:gd name="connsiteY1" fmla="*/ 2660073 h 4056611"/>
              <a:gd name="connsiteX2" fmla="*/ 2377440 w 5785658"/>
              <a:gd name="connsiteY2" fmla="*/ 1812175 h 4056611"/>
              <a:gd name="connsiteX3" fmla="*/ 4106488 w 5785658"/>
              <a:gd name="connsiteY3" fmla="*/ 798022 h 4056611"/>
              <a:gd name="connsiteX4" fmla="*/ 5785658 w 5785658"/>
              <a:gd name="connsiteY4" fmla="*/ 0 h 4056611"/>
              <a:gd name="connsiteX0" fmla="*/ 0 w 4505498"/>
              <a:gd name="connsiteY0" fmla="*/ 2660073 h 2660073"/>
              <a:gd name="connsiteX1" fmla="*/ 1097280 w 4505498"/>
              <a:gd name="connsiteY1" fmla="*/ 1812175 h 2660073"/>
              <a:gd name="connsiteX2" fmla="*/ 2826328 w 4505498"/>
              <a:gd name="connsiteY2" fmla="*/ 798022 h 2660073"/>
              <a:gd name="connsiteX3" fmla="*/ 4505498 w 4505498"/>
              <a:gd name="connsiteY3" fmla="*/ 0 h 266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498" h="2660073">
                <a:moveTo>
                  <a:pt x="0" y="2660073"/>
                </a:moveTo>
                <a:cubicBezTo>
                  <a:pt x="396240" y="2286000"/>
                  <a:pt x="626225" y="2122517"/>
                  <a:pt x="1097280" y="1812175"/>
                </a:cubicBezTo>
                <a:cubicBezTo>
                  <a:pt x="1568335" y="1501833"/>
                  <a:pt x="2258292" y="1100051"/>
                  <a:pt x="2826328" y="798022"/>
                </a:cubicBezTo>
                <a:cubicBezTo>
                  <a:pt x="3394364" y="495993"/>
                  <a:pt x="4505498" y="0"/>
                  <a:pt x="4505498" y="0"/>
                </a:cubicBezTo>
              </a:path>
            </a:pathLst>
          </a:custGeom>
          <a:noFill/>
          <a:ln w="28575">
            <a:solidFill>
              <a:srgbClr val="BE1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50 Grupo"/>
          <p:cNvGrpSpPr/>
          <p:nvPr/>
        </p:nvGrpSpPr>
        <p:grpSpPr>
          <a:xfrm>
            <a:off x="950349" y="1423995"/>
            <a:ext cx="3701983" cy="3435230"/>
            <a:chOff x="1476845" y="1247986"/>
            <a:chExt cx="3701983" cy="3435230"/>
          </a:xfrm>
        </p:grpSpPr>
        <p:sp>
          <p:nvSpPr>
            <p:cNvPr id="38" name="37 Elipse"/>
            <p:cNvSpPr/>
            <p:nvPr/>
          </p:nvSpPr>
          <p:spPr>
            <a:xfrm>
              <a:off x="4931365" y="2572719"/>
              <a:ext cx="247463" cy="2110497"/>
            </a:xfrm>
            <a:prstGeom prst="ellipse">
              <a:avLst/>
            </a:prstGeom>
            <a:noFill/>
            <a:ln w="38100">
              <a:solidFill>
                <a:srgbClr val="150A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1476845" y="1247986"/>
              <a:ext cx="34177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smtClean="0">
                  <a:solidFill>
                    <a:srgbClr val="150AE8"/>
                  </a:solidFill>
                </a:rPr>
                <a:t>Con V e d fissati il rapporto tra le correnti misurate nelle due camere depende solo da  n</a:t>
              </a:r>
              <a:r>
                <a:rPr lang="es-ES" b="1" baseline="-25000" smtClean="0">
                  <a:solidFill>
                    <a:srgbClr val="150AE8"/>
                  </a:solidFill>
                </a:rPr>
                <a:t>0</a:t>
              </a:r>
              <a:endParaRPr lang="en-US" b="1" dirty="0">
                <a:solidFill>
                  <a:srgbClr val="150AE8"/>
                </a:solidFill>
              </a:endParaRPr>
            </a:p>
          </p:txBody>
        </p:sp>
        <p:cxnSp>
          <p:nvCxnSpPr>
            <p:cNvPr id="45" name="44 Conector recto"/>
            <p:cNvCxnSpPr/>
            <p:nvPr/>
          </p:nvCxnSpPr>
          <p:spPr>
            <a:xfrm>
              <a:off x="1673817" y="2354367"/>
              <a:ext cx="2146771" cy="0"/>
            </a:xfrm>
            <a:prstGeom prst="line">
              <a:avLst/>
            </a:prstGeom>
            <a:ln w="38100">
              <a:solidFill>
                <a:srgbClr val="150A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49 Conector recto"/>
            <p:cNvCxnSpPr/>
            <p:nvPr/>
          </p:nvCxnSpPr>
          <p:spPr>
            <a:xfrm>
              <a:off x="3820588" y="2354367"/>
              <a:ext cx="1147017" cy="593500"/>
            </a:xfrm>
            <a:prstGeom prst="line">
              <a:avLst/>
            </a:prstGeom>
            <a:ln w="38100">
              <a:solidFill>
                <a:srgbClr val="150A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759706" y="937087"/>
            <a:ext cx="1459304" cy="476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Century Gothic" panose="020B0502020202020204" pitchFamily="34" charset="0"/>
              </a:rPr>
              <a:t>d</a:t>
            </a:r>
            <a:r>
              <a:rPr lang="en-US" sz="2400" b="1" baseline="-25000" smtClean="0">
                <a:solidFill>
                  <a:srgbClr val="7030A0"/>
                </a:solidFill>
                <a:latin typeface="Century Gothic" panose="020B0502020202020204" pitchFamily="34" charset="0"/>
              </a:rPr>
              <a:t>2</a:t>
            </a:r>
            <a:r>
              <a:rPr lang="en-US" sz="2400" b="1" smtClean="0">
                <a:solidFill>
                  <a:srgbClr val="7030A0"/>
                </a:solidFill>
                <a:latin typeface="Century Gothic" panose="020B0502020202020204" pitchFamily="34" charset="0"/>
              </a:rPr>
              <a:t>=2d</a:t>
            </a:r>
            <a:r>
              <a:rPr lang="en-US" sz="2400" b="1" baseline="-25000" smtClean="0">
                <a:solidFill>
                  <a:srgbClr val="7030A0"/>
                </a:solidFill>
                <a:latin typeface="Century Gothic" panose="020B0502020202020204" pitchFamily="34" charset="0"/>
              </a:rPr>
              <a:t>1</a:t>
            </a:r>
            <a:endParaRPr lang="en-US" sz="2400" b="1" smtClean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6" grpId="0" animBg="1"/>
      <p:bldP spid="37" grpId="0" animBg="1"/>
      <p:bldP spid="42" grpId="0" animBg="1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3474" r="7772" b="3314"/>
          <a:stretch/>
        </p:blipFill>
        <p:spPr bwMode="auto">
          <a:xfrm>
            <a:off x="7308304" y="5866189"/>
            <a:ext cx="1682605" cy="9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 rot="16200000">
            <a:off x="8201158" y="5468896"/>
            <a:ext cx="1315721" cy="365125"/>
          </a:xfrm>
        </p:spPr>
        <p:txBody>
          <a:bodyPr/>
          <a:lstStyle/>
          <a:p>
            <a:fld id="{D5EAD609-A679-4C8F-A622-50D45F99EC9B}" type="slidenum">
              <a:rPr lang="en-GB" smtClean="0"/>
              <a:t>50</a:t>
            </a:fld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-124863" y="404664"/>
            <a:ext cx="9108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spc="-60" dirty="0" smtClean="0">
                <a:latin typeface="Calibri" panose="020F0502020204030204" pitchFamily="34" charset="0"/>
                <a:ea typeface="+mj-ea"/>
                <a:cs typeface="+mj-cs"/>
              </a:rPr>
              <a:t>265 MHz </a:t>
            </a:r>
            <a:r>
              <a:rPr lang="en-GB" sz="4800" b="1" spc="-60" dirty="0" err="1" smtClean="0">
                <a:latin typeface="Calibri" panose="020F0502020204030204" pitchFamily="34" charset="0"/>
                <a:ea typeface="+mj-ea"/>
                <a:cs typeface="+mj-cs"/>
              </a:rPr>
              <a:t>clk</a:t>
            </a:r>
            <a:endParaRPr lang="en-GB" sz="4800" b="1" spc="-60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/>
          </p:nvPr>
        </p:nvGraphicFramePr>
        <p:xfrm>
          <a:off x="588766" y="1484784"/>
          <a:ext cx="7560840" cy="4766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032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45" y="1662774"/>
            <a:ext cx="7956745" cy="4095488"/>
          </a:xfrm>
          <a:prstGeom prst="rect">
            <a:avLst/>
          </a:prstGeom>
        </p:spPr>
      </p:pic>
      <p:cxnSp>
        <p:nvCxnSpPr>
          <p:cNvPr id="7" name="Straight Connector 42"/>
          <p:cNvCxnSpPr/>
          <p:nvPr/>
        </p:nvCxnSpPr>
        <p:spPr>
          <a:xfrm flipV="1">
            <a:off x="1310185" y="2466983"/>
            <a:ext cx="4336795" cy="28856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6"/>
          <p:cNvCxnSpPr/>
          <p:nvPr/>
        </p:nvCxnSpPr>
        <p:spPr>
          <a:xfrm>
            <a:off x="5646980" y="2495839"/>
            <a:ext cx="0" cy="2429358"/>
          </a:xfrm>
          <a:prstGeom prst="line">
            <a:avLst/>
          </a:prstGeom>
          <a:ln>
            <a:solidFill>
              <a:srgbClr val="BE1CB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 rot="16200000">
            <a:off x="-1426503" y="3378122"/>
            <a:ext cx="40044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mtClean="0"/>
              <a:t>f1 = Efficiienza di raccolta della camera 1</a:t>
            </a:r>
            <a:endParaRPr lang="en-US" dirty="0"/>
          </a:p>
        </p:txBody>
      </p:sp>
      <p:sp>
        <p:nvSpPr>
          <p:cNvPr id="21" name="20 CuadroTexto"/>
          <p:cNvSpPr txBox="1"/>
          <p:nvPr/>
        </p:nvSpPr>
        <p:spPr>
          <a:xfrm>
            <a:off x="4535846" y="5117414"/>
            <a:ext cx="32319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f</a:t>
            </a:r>
            <a:r>
              <a:rPr lang="es-ES" dirty="0" smtClean="0"/>
              <a:t>2/f1 </a:t>
            </a:r>
            <a:r>
              <a:rPr lang="es-ES" smtClean="0"/>
              <a:t>= Rapporto tra le efficienze</a:t>
            </a:r>
            <a:endParaRPr lang="en-US" dirty="0"/>
          </a:p>
        </p:txBody>
      </p:sp>
      <p:grpSp>
        <p:nvGrpSpPr>
          <p:cNvPr id="19" name="18 Grupo"/>
          <p:cNvGrpSpPr/>
          <p:nvPr/>
        </p:nvGrpSpPr>
        <p:grpSpPr>
          <a:xfrm>
            <a:off x="3224206" y="5095333"/>
            <a:ext cx="3282846" cy="1762667"/>
            <a:chOff x="3170418" y="4691921"/>
            <a:chExt cx="3282846" cy="1762667"/>
          </a:xfrm>
        </p:grpSpPr>
        <p:sp>
          <p:nvSpPr>
            <p:cNvPr id="11" name="10 CuadroTexto"/>
            <p:cNvSpPr txBox="1"/>
            <p:nvPr/>
          </p:nvSpPr>
          <p:spPr>
            <a:xfrm>
              <a:off x="3170418" y="5531258"/>
              <a:ext cx="32828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smtClean="0">
                  <a:solidFill>
                    <a:srgbClr val="BE1CBE"/>
                  </a:solidFill>
                </a:rPr>
                <a:t>E’ dato dal rapporto (normalizzato per le distanze) tra le correnti delle 2 camere</a:t>
              </a:r>
              <a:endParaRPr lang="en-US" b="1" dirty="0">
                <a:solidFill>
                  <a:srgbClr val="BE1CBE"/>
                </a:solidFill>
              </a:endParaRPr>
            </a:p>
          </p:txBody>
        </p:sp>
        <p:sp>
          <p:nvSpPr>
            <p:cNvPr id="12" name="11 Elipse"/>
            <p:cNvSpPr/>
            <p:nvPr/>
          </p:nvSpPr>
          <p:spPr>
            <a:xfrm>
              <a:off x="4482058" y="4691921"/>
              <a:ext cx="659567" cy="419725"/>
            </a:xfrm>
            <a:prstGeom prst="ellipse">
              <a:avLst/>
            </a:prstGeom>
            <a:noFill/>
            <a:ln w="28575">
              <a:solidFill>
                <a:srgbClr val="BE1C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13 Conector recto"/>
            <p:cNvCxnSpPr>
              <a:endCxn id="12" idx="4"/>
            </p:cNvCxnSpPr>
            <p:nvPr/>
          </p:nvCxnSpPr>
          <p:spPr>
            <a:xfrm flipV="1">
              <a:off x="4482058" y="5111646"/>
              <a:ext cx="329784" cy="428542"/>
            </a:xfrm>
            <a:prstGeom prst="line">
              <a:avLst/>
            </a:prstGeom>
            <a:ln w="28575">
              <a:solidFill>
                <a:srgbClr val="BE1C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21 CuadroTexto"/>
          <p:cNvSpPr txBox="1"/>
          <p:nvPr/>
        </p:nvSpPr>
        <p:spPr>
          <a:xfrm>
            <a:off x="2405994" y="2639458"/>
            <a:ext cx="2129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00B050"/>
                </a:solidFill>
              </a:rPr>
              <a:t>Si determina l’efficienza della camera 1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61302" y="111422"/>
            <a:ext cx="7878871" cy="604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Rivelatore a doppio gap</a:t>
            </a:r>
            <a:endParaRPr lang="en-US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660" y="687188"/>
            <a:ext cx="8748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smtClean="0">
                <a:latin typeface="Century Gothic" panose="020B0502020202020204" pitchFamily="34" charset="0"/>
              </a:rPr>
              <a:t>→ relazione univoca tra efficienza f</a:t>
            </a:r>
            <a:r>
              <a:rPr lang="it-IT" sz="2400" baseline="-25000" smtClean="0">
                <a:latin typeface="Century Gothic" panose="020B0502020202020204" pitchFamily="34" charset="0"/>
              </a:rPr>
              <a:t>1 </a:t>
            </a:r>
            <a:r>
              <a:rPr lang="it-IT" sz="2400" smtClean="0">
                <a:latin typeface="Century Gothic" panose="020B0502020202020204" pitchFamily="34" charset="0"/>
              </a:rPr>
              <a:t>e rapporto f</a:t>
            </a:r>
            <a:r>
              <a:rPr lang="it-IT" sz="2400" baseline="-25000" smtClean="0">
                <a:latin typeface="Century Gothic" panose="020B0502020202020204" pitchFamily="34" charset="0"/>
              </a:rPr>
              <a:t>2</a:t>
            </a:r>
            <a:r>
              <a:rPr lang="it-IT" sz="2400" smtClean="0">
                <a:latin typeface="Century Gothic" panose="020B0502020202020204" pitchFamily="34" charset="0"/>
              </a:rPr>
              <a:t>/f</a:t>
            </a:r>
            <a:r>
              <a:rPr lang="it-IT" sz="2400" baseline="-25000" smtClean="0">
                <a:latin typeface="Century Gothic" panose="020B0502020202020204" pitchFamily="34" charset="0"/>
              </a:rPr>
              <a:t>1</a:t>
            </a:r>
            <a:r>
              <a:rPr lang="it-IT" sz="2400" smtClean="0">
                <a:latin typeface="Century Gothic" panose="020B0502020202020204" pitchFamily="34" charset="0"/>
              </a:rPr>
              <a:t> </a:t>
            </a:r>
          </a:p>
          <a:p>
            <a:r>
              <a:rPr lang="it-IT" sz="2400" smtClean="0">
                <a:latin typeface="Century Gothic" panose="020B0502020202020204" pitchFamily="34" charset="0"/>
              </a:rPr>
              <a:t>→ determinabile sperimentalmente</a:t>
            </a:r>
          </a:p>
        </p:txBody>
      </p:sp>
    </p:spTree>
    <p:extLst>
      <p:ext uri="{BB962C8B-B14F-4D97-AF65-F5344CB8AC3E}">
        <p14:creationId xmlns:p14="http://schemas.microsoft.com/office/powerpoint/2010/main" val="397009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94667" l="5375" r="90625">
                        <a14:foregroundMark x1="17250" y1="500" x2="10625" y2="70833"/>
                        <a14:foregroundMark x1="79750" y1="1000" x2="85625" y2="69000"/>
                        <a14:foregroundMark x1="6000" y1="94833" x2="89125" y2="93667"/>
                        <a14:foregroundMark x1="6750" y1="82000" x2="5375" y2="94167"/>
                        <a14:foregroundMark x1="90000" y1="82000" x2="90625" y2="93000"/>
                        <a14:backgroundMark x1="86125" y1="71667" x2="79875" y2="1667"/>
                        <a14:backgroundMark x1="10875" y1="65667" x2="16625" y2="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7" t="6302" r="14679" b="6603"/>
          <a:stretch/>
        </p:blipFill>
        <p:spPr>
          <a:xfrm>
            <a:off x="5784122" y="3887783"/>
            <a:ext cx="3023176" cy="2460328"/>
          </a:xfrm>
          <a:prstGeom prst="rect">
            <a:avLst/>
          </a:prstGeom>
        </p:spPr>
      </p:pic>
      <p:pic>
        <p:nvPicPr>
          <p:cNvPr id="3" name="Immagine 2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05"/>
          <a:stretch/>
        </p:blipFill>
        <p:spPr>
          <a:xfrm rot="16200000">
            <a:off x="992072" y="3764084"/>
            <a:ext cx="2232248" cy="29523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r="8750"/>
          <a:stretch/>
        </p:blipFill>
        <p:spPr>
          <a:xfrm>
            <a:off x="5508104" y="556907"/>
            <a:ext cx="3575212" cy="302860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73457" y="254639"/>
            <a:ext cx="7487114" cy="604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Rivelatore Multi-Gap 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457" y="998827"/>
            <a:ext cx="5990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>
                <a:latin typeface="Century Gothic" panose="020B0502020202020204" pitchFamily="34" charset="0"/>
              </a:rPr>
              <a:t>3 IC con anodi e catodi indipendenti, gap da 0,5 - 1 - 1,5 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3457" y="2797234"/>
            <a:ext cx="509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>
                <a:latin typeface="Century Gothic" panose="020B0502020202020204" pitchFamily="34" charset="0"/>
              </a:rPr>
              <a:t>Elettronica di </a:t>
            </a:r>
            <a:r>
              <a:rPr lang="it-IT" sz="2400" smtClean="0">
                <a:latin typeface="Century Gothic" panose="020B0502020202020204" pitchFamily="34" charset="0"/>
              </a:rPr>
              <a:t>lettura basata su front-end TERA08 modificato </a:t>
            </a:r>
            <a:endParaRPr lang="it-IT" sz="240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0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8490" y="361562"/>
            <a:ext cx="8159060" cy="73292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Caratterizzazione del rivelatore</a:t>
            </a:r>
            <a:endParaRPr lang="en-US" sz="40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45383" y="874807"/>
            <a:ext cx="788216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endParaRPr lang="it-IT" sz="28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31825" indent="-457200" defTabSz="457200">
              <a:buFont typeface="Wingdings" panose="05000000000000000000" pitchFamily="2" charset="2"/>
              <a:buChar char="Ø"/>
            </a:pPr>
            <a:r>
              <a:rPr lang="it-IT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Carbon 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Ion </a:t>
            </a:r>
            <a:r>
              <a:rPr lang="it-I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Beam 120 </a:t>
            </a:r>
            <a:r>
              <a:rPr lang="it-IT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MeV/u @ CNAO</a:t>
            </a:r>
          </a:p>
          <a:p>
            <a:pPr marL="631825" lvl="1" defTabSz="457200"/>
            <a:endParaRPr lang="it-IT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31825" indent="-457200" defTabSz="457200">
              <a:buFont typeface="Wingdings" panose="05000000000000000000" pitchFamily="2" charset="2"/>
              <a:buChar char="Ø"/>
            </a:pPr>
            <a:r>
              <a:rPr lang="it-IT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Proton </a:t>
            </a:r>
            <a:r>
              <a:rPr lang="it-IT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Beam at Bern University </a:t>
            </a:r>
            <a:r>
              <a:rPr lang="it-IT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Hospital        (Cyclotron </a:t>
            </a:r>
            <a:r>
              <a:rPr lang="it-IT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it-IT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15MeV)</a:t>
            </a:r>
          </a:p>
          <a:p>
            <a:pPr marL="631825" indent="-457200" defTabSz="457200">
              <a:buFont typeface="Wingdings" panose="05000000000000000000" pitchFamily="2" charset="2"/>
              <a:buChar char="Ø"/>
            </a:pPr>
            <a:endParaRPr lang="it-IT" sz="28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31825" indent="-457200" defTabSz="457200">
              <a:buFont typeface="Wingdings" panose="05000000000000000000" pitchFamily="2" charset="2"/>
              <a:buChar char="Ø"/>
            </a:pPr>
            <a:r>
              <a:rPr lang="it-IT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Fascio pulsato @ CATANA (62 MeV)</a:t>
            </a:r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76200" defTabSz="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7847" y="4249271"/>
            <a:ext cx="7947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entury Gothic" panose="020B0502020202020204" pitchFamily="34" charset="0"/>
              </a:rPr>
              <a:t>Nota:</a:t>
            </a:r>
          </a:p>
          <a:p>
            <a:r>
              <a:rPr lang="en-US" sz="2400" smtClean="0">
                <a:latin typeface="Century Gothic" panose="020B0502020202020204" pitchFamily="34" charset="0"/>
              </a:rPr>
              <a:t>Efficienza determinata variando la tensione e fittando i dati con modelli di ricombinazione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2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135492" y="76536"/>
            <a:ext cx="7392058" cy="619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b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Misure a CNAO</a:t>
            </a: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6 CuadroTexto"/>
          <p:cNvSpPr txBox="1"/>
          <p:nvPr/>
        </p:nvSpPr>
        <p:spPr>
          <a:xfrm>
            <a:off x="300249" y="996939"/>
            <a:ext cx="8652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Century Gothic" panose="020B0502020202020204" pitchFamily="34" charset="0"/>
              </a:rPr>
              <a:t>Fit globali delle tre camere con </a:t>
            </a:r>
            <a:r>
              <a:rPr lang="en-US" sz="2000" b="1" smtClean="0">
                <a:latin typeface="Century Gothic" panose="020B0502020202020204" pitchFamily="34" charset="0"/>
              </a:rPr>
              <a:t>modello di Boag-Wilson</a:t>
            </a:r>
            <a:r>
              <a:rPr lang="en-US" sz="2000" smtClean="0">
                <a:latin typeface="Century Gothic" panose="020B0502020202020204" pitchFamily="34" charset="0"/>
              </a:rPr>
              <a:t>, a tre flussi differenti 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4240"/>
          <a:stretch/>
        </p:blipFill>
        <p:spPr>
          <a:xfrm>
            <a:off x="450938" y="1651379"/>
            <a:ext cx="8301731" cy="520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>
          <a:buFont typeface="Arial" panose="020B0604020202020204" pitchFamily="34" charset="0"/>
          <a:buChar char="•"/>
          <a:defRPr sz="2400" smtClean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7864</TotalTime>
  <Words>2009</Words>
  <Application>Microsoft Office PowerPoint</Application>
  <PresentationFormat>On-screen Show (4:3)</PresentationFormat>
  <Paragraphs>383</Paragraphs>
  <Slides>50</Slides>
  <Notes>19</Notes>
  <HiddenSlides>23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7" baseType="lpstr">
      <vt:lpstr>Arial Unicode MS</vt:lpstr>
      <vt:lpstr>Arial</vt:lpstr>
      <vt:lpstr>Calibri</vt:lpstr>
      <vt:lpstr>Calibri Light</vt:lpstr>
      <vt:lpstr>Cambria Math</vt:lpstr>
      <vt:lpstr>Century Gothic</vt:lpstr>
      <vt:lpstr>Century Schoolbook</vt:lpstr>
      <vt:lpstr>HG Mincho Light J</vt:lpstr>
      <vt:lpstr>Museo Slab 300</vt:lpstr>
      <vt:lpstr>Museo Slab 500</vt:lpstr>
      <vt:lpstr>Museo Slab 700</vt:lpstr>
      <vt:lpstr>StarSymbol</vt:lpstr>
      <vt:lpstr>Symbol</vt:lpstr>
      <vt:lpstr>Times New Roman</vt:lpstr>
      <vt:lpstr>Wingdings</vt:lpstr>
      <vt:lpstr>Office Theme</vt:lpstr>
      <vt:lpstr>Ecuación</vt:lpstr>
      <vt:lpstr>WP 7 (INFN-RDH) Detector for high intensity beam M 6 (INFN-IRPT) New TERA chip development</vt:lpstr>
      <vt:lpstr>Fasci di elevata intensità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current to frequency converter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Conclusioni</vt:lpstr>
      <vt:lpstr>PowerPoint Presentation</vt:lpstr>
      <vt:lpstr>PowerPoint Presentation</vt:lpstr>
      <vt:lpstr>PowerPoint Presentation</vt:lpstr>
      <vt:lpstr>Camera Multi-Gap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Addressing scheme  (followed also for the digital logic tests)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Multi-Gap Ionization Chamber for High-Intensity Pulsed Charged Particle Beams</dc:title>
  <dc:creator>Amin</dc:creator>
  <cp:lastModifiedBy>sacchi</cp:lastModifiedBy>
  <cp:revision>292</cp:revision>
  <dcterms:created xsi:type="dcterms:W3CDTF">2015-02-13T11:21:29Z</dcterms:created>
  <dcterms:modified xsi:type="dcterms:W3CDTF">2016-02-01T08:49:55Z</dcterms:modified>
</cp:coreProperties>
</file>