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5400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3487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7695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5406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4680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4863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7033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3008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523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2041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9871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9DC3-3F39-4255-AF17-973ABAFC0A45}" type="datetimeFigureOut">
              <a:rPr lang="it-IT" smtClean="0"/>
              <a:pPr/>
              <a:t>30/01/2016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1E6E-273D-43D7-9737-4BFB3F2275F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8070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The response of EBT3 films</a:t>
            </a:r>
            <a:endParaRPr lang="it-IT" sz="6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</a:t>
            </a:r>
            <a:r>
              <a:rPr lang="en-US" sz="2800" dirty="0" smtClean="0"/>
              <a:t>the dose range of </a:t>
            </a:r>
            <a:r>
              <a:rPr lang="en-US" sz="2800" dirty="0"/>
              <a:t>0.4 – 20 </a:t>
            </a:r>
            <a:r>
              <a:rPr lang="en-US" sz="2800" dirty="0" err="1"/>
              <a:t>Gy</a:t>
            </a:r>
            <a:r>
              <a:rPr lang="en-US" sz="2800" dirty="0"/>
              <a:t> </a:t>
            </a:r>
            <a:endParaRPr lang="it-IT" sz="2800" dirty="0"/>
          </a:p>
        </p:txBody>
      </p:sp>
    </p:spTree>
    <p:extLst>
      <p:ext uri="{BB962C8B-B14F-4D97-AF65-F5344CB8AC3E}">
        <p14:creationId xmlns="" xmlns:p14="http://schemas.microsoft.com/office/powerpoint/2010/main" val="21004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" y="-127000"/>
            <a:ext cx="12192001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Measurements in 2015</a:t>
            </a:r>
            <a:endParaRPr lang="en-US" sz="4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49251" y="1381125"/>
            <a:ext cx="524827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CNAO - Pavia (July and November)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Dose response of EBT3 films:</a:t>
            </a:r>
          </a:p>
          <a:p>
            <a:pPr marL="1200150" lvl="2" indent="-285750">
              <a:buFontTx/>
              <a:buChar char="-"/>
            </a:pPr>
            <a:r>
              <a:rPr lang="en-US" sz="1600" dirty="0" smtClean="0"/>
              <a:t>Proton Beams 63, 150 and 230 MeV</a:t>
            </a:r>
          </a:p>
          <a:p>
            <a:pPr marL="1200150" lvl="2" indent="-285750">
              <a:buFontTx/>
              <a:buChar char="-"/>
            </a:pPr>
            <a:r>
              <a:rPr lang="en-US" sz="1600" dirty="0" smtClean="0"/>
              <a:t>Carbon Ion Beams 115 MeV/u and 400 MeV/u;</a:t>
            </a:r>
          </a:p>
          <a:p>
            <a:pPr marL="1200150" lvl="2" indent="-285750">
              <a:buFontTx/>
              <a:buChar char="-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Depth Dose in water with proton beam of 150 MeV and carbon ion beam of 400 MeV/u:</a:t>
            </a:r>
          </a:p>
          <a:p>
            <a:pPr marL="1200150" lvl="2" indent="-285750">
              <a:buFontTx/>
              <a:buChar char="-"/>
            </a:pPr>
            <a:r>
              <a:rPr lang="en-US" sz="1600" dirty="0" smtClean="0"/>
              <a:t>Markus chamber </a:t>
            </a:r>
          </a:p>
          <a:p>
            <a:pPr marL="1200150" lvl="2" indent="-285750">
              <a:buFontTx/>
              <a:buChar char="-"/>
            </a:pPr>
            <a:r>
              <a:rPr lang="en-US" sz="1600" dirty="0" smtClean="0"/>
              <a:t>EBT3 films; 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HSR - Milano (September)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Dose response of EBT3 films:</a:t>
            </a:r>
          </a:p>
          <a:p>
            <a:pPr marL="1200150" lvl="2" indent="-285750">
              <a:buFontTx/>
              <a:buChar char="-"/>
            </a:pPr>
            <a:r>
              <a:rPr lang="en-US" sz="1600" dirty="0" smtClean="0"/>
              <a:t>Radiotherapy accelerator </a:t>
            </a:r>
          </a:p>
          <a:p>
            <a:pPr marL="1657350" lvl="3" indent="-285750">
              <a:buFontTx/>
              <a:buChar char="-"/>
            </a:pPr>
            <a:r>
              <a:rPr lang="en-US" sz="1600" dirty="0" smtClean="0"/>
              <a:t>Photon beams 6 MV and 18 MV</a:t>
            </a:r>
          </a:p>
          <a:p>
            <a:pPr marL="1657350" lvl="3" indent="-285750">
              <a:buFontTx/>
              <a:buChar char="-"/>
            </a:pPr>
            <a:r>
              <a:rPr lang="en-US" sz="1600" dirty="0" smtClean="0"/>
              <a:t>Electron beams 6 MeV and 12 MeV;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6778626" y="1381125"/>
            <a:ext cx="52482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   HIT - Heidelberg (October)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Dose response of EBT3 films:</a:t>
            </a:r>
          </a:p>
          <a:p>
            <a:pPr marL="1200150" lvl="2" indent="-285750">
              <a:buFontTx/>
              <a:buChar char="-"/>
            </a:pPr>
            <a:r>
              <a:rPr lang="en-US" sz="1600" dirty="0" smtClean="0"/>
              <a:t>Proton Beam 150 MeV</a:t>
            </a:r>
          </a:p>
          <a:p>
            <a:pPr marL="1200150" lvl="2" indent="-285750">
              <a:buFontTx/>
              <a:buChar char="-"/>
            </a:pPr>
            <a:r>
              <a:rPr lang="en-US" sz="1600" dirty="0" smtClean="0"/>
              <a:t>Carbon Ion Beam 150 MeV/u;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r>
              <a:rPr lang="en-US" sz="2000" dirty="0" smtClean="0"/>
              <a:t>4.    CPT - Trento (September)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Dose response of EBT3 films:</a:t>
            </a:r>
          </a:p>
          <a:p>
            <a:pPr marL="1657350" lvl="3" indent="-285750">
              <a:buFontTx/>
              <a:buChar char="-"/>
            </a:pPr>
            <a:r>
              <a:rPr lang="en-US" sz="1600" dirty="0" smtClean="0"/>
              <a:t>Proton beams 90 MeV and 180 MeV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29760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-1" y="-254000"/>
            <a:ext cx="12192001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EBT3 Dose Response Curves </a:t>
            </a:r>
            <a:endParaRPr lang="en-US" sz="3200" b="1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42362416"/>
              </p:ext>
            </p:extLst>
          </p:nvPr>
        </p:nvGraphicFramePr>
        <p:xfrm>
          <a:off x="1904999" y="947738"/>
          <a:ext cx="4132263" cy="2878137"/>
        </p:xfrm>
        <a:graphic>
          <a:graphicData uri="http://schemas.openxmlformats.org/presentationml/2006/ole">
            <p:oleObj spid="_x0000_s1034" name="Graph" r:id="rId3" imgW="4132800" imgH="2878560" progId="Origin50.Graph">
              <p:embed/>
            </p:oleObj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68646993"/>
              </p:ext>
            </p:extLst>
          </p:nvPr>
        </p:nvGraphicFramePr>
        <p:xfrm>
          <a:off x="6410325" y="947737"/>
          <a:ext cx="4132263" cy="2878137"/>
        </p:xfrm>
        <a:graphic>
          <a:graphicData uri="http://schemas.openxmlformats.org/presentationml/2006/ole">
            <p:oleObj spid="_x0000_s1035" name="Graph" r:id="rId4" imgW="4132800" imgH="2878560" progId="Origin50.Graph">
              <p:embed/>
            </p:oleObj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55812222"/>
              </p:ext>
            </p:extLst>
          </p:nvPr>
        </p:nvGraphicFramePr>
        <p:xfrm>
          <a:off x="1904998" y="3825874"/>
          <a:ext cx="4132263" cy="2878137"/>
        </p:xfrm>
        <a:graphic>
          <a:graphicData uri="http://schemas.openxmlformats.org/presentationml/2006/ole">
            <p:oleObj spid="_x0000_s1036" name="Graph" r:id="rId5" imgW="4132800" imgH="2878560" progId="Origin50.Graph">
              <p:embed/>
            </p:oleObj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13374216"/>
              </p:ext>
            </p:extLst>
          </p:nvPr>
        </p:nvGraphicFramePr>
        <p:xfrm>
          <a:off x="6410324" y="3827463"/>
          <a:ext cx="4132263" cy="2878137"/>
        </p:xfrm>
        <a:graphic>
          <a:graphicData uri="http://schemas.openxmlformats.org/presentationml/2006/ole">
            <p:oleObj spid="_x0000_s1037" name="Graph" r:id="rId6" imgW="4132800" imgH="2878560" progId="Origin50.Graph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054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-1" y="127000"/>
            <a:ext cx="12192001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Depth Dose Curve (150 </a:t>
            </a:r>
            <a:r>
              <a:rPr lang="en-US" sz="4000" b="1" dirty="0" err="1" smtClean="0"/>
              <a:t>MeV</a:t>
            </a:r>
            <a:r>
              <a:rPr lang="en-US" sz="4000" b="1" dirty="0" smtClean="0"/>
              <a:t> protons) </a:t>
            </a:r>
            <a:endParaRPr lang="en-US" sz="4000" b="1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9535245"/>
              </p:ext>
            </p:extLst>
          </p:nvPr>
        </p:nvGraphicFramePr>
        <p:xfrm>
          <a:off x="1900238" y="1333500"/>
          <a:ext cx="7421562" cy="5248275"/>
        </p:xfrm>
        <a:graphic>
          <a:graphicData uri="http://schemas.openxmlformats.org/presentationml/2006/ole">
            <p:oleObj spid="_x0000_s2050" name="Graph" r:id="rId3" imgW="4276800" imgH="3024000" progId="Origin50.Graph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7006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118952" y="1231473"/>
          <a:ext cx="7390808" cy="5206429"/>
        </p:xfrm>
        <a:graphic>
          <a:graphicData uri="http://schemas.openxmlformats.org/presentationml/2006/ole">
            <p:oleObj spid="_x0000_s17410" name="Graph" r:id="rId3" imgW="4279320" imgH="3024720" progId="Origin50.Graph">
              <p:embed/>
            </p:oleObj>
          </a:graphicData>
        </a:graphic>
      </p:graphicFrame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-1" y="127000"/>
            <a:ext cx="12192001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Depth Dose Curve (400 </a:t>
            </a:r>
            <a:r>
              <a:rPr lang="en-US" sz="4000" b="1" dirty="0" err="1" smtClean="0"/>
              <a:t>MeV</a:t>
            </a:r>
            <a:r>
              <a:rPr lang="en-US" sz="4000" b="1" dirty="0" smtClean="0"/>
              <a:t>/u </a:t>
            </a:r>
            <a:r>
              <a:rPr lang="en-US" sz="4000" b="1" baseline="30000" dirty="0" smtClean="0"/>
              <a:t>12</a:t>
            </a:r>
            <a:r>
              <a:rPr lang="en-US" sz="4000" b="1" dirty="0" smtClean="0"/>
              <a:t>C ions) </a:t>
            </a:r>
            <a:endParaRPr lang="en-US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Misure </a:t>
            </a:r>
            <a:r>
              <a:rPr lang="it-IT" dirty="0" err="1" smtClean="0"/>
              <a:t>dE</a:t>
            </a:r>
            <a:r>
              <a:rPr lang="it-IT" dirty="0" smtClean="0"/>
              <a:t>/</a:t>
            </a:r>
            <a:r>
              <a:rPr lang="it-IT" dirty="0" err="1" smtClean="0"/>
              <a:t>dx</a:t>
            </a:r>
            <a:r>
              <a:rPr lang="it-IT" dirty="0" smtClean="0"/>
              <a:t> al Tandem Napoli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Acceleratore in manutenzione fino ad Aprile </a:t>
            </a:r>
          </a:p>
          <a:p>
            <a:r>
              <a:rPr lang="it-IT" dirty="0" smtClean="0"/>
              <a:t>Misure di de/</a:t>
            </a:r>
            <a:r>
              <a:rPr lang="it-IT" dirty="0" err="1" smtClean="0"/>
              <a:t>dx</a:t>
            </a:r>
            <a:r>
              <a:rPr lang="it-IT" dirty="0" smtClean="0"/>
              <a:t> in acqua liquida previste Maggio-Giugno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185</Words>
  <Application>Microsoft Office PowerPoint</Application>
  <PresentationFormat>Personalizzato</PresentationFormat>
  <Paragraphs>38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Tema di Office</vt:lpstr>
      <vt:lpstr>Graph</vt:lpstr>
      <vt:lpstr>The response of EBT3 films</vt:lpstr>
      <vt:lpstr>Measurements in 2015</vt:lpstr>
      <vt:lpstr>EBT3 Dose Response Curves </vt:lpstr>
      <vt:lpstr>Depth Dose Curve (150 MeV protons) </vt:lpstr>
      <vt:lpstr>Depth Dose Curve (400 MeV/u 12C ions) </vt:lpstr>
      <vt:lpstr>Misure dE/dx al Tandem Napoli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response of EBT3 films</dc:title>
  <dc:creator>MedPhys11</dc:creator>
  <cp:lastModifiedBy>Paolo</cp:lastModifiedBy>
  <cp:revision>17</cp:revision>
  <dcterms:created xsi:type="dcterms:W3CDTF">2016-01-19T13:48:56Z</dcterms:created>
  <dcterms:modified xsi:type="dcterms:W3CDTF">2016-01-30T14:31:39Z</dcterms:modified>
</cp:coreProperties>
</file>