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3CEB6-A9C5-6341-B07F-B05EA31328B4}" type="datetimeFigureOut">
              <a:rPr lang="en-US" smtClean="0"/>
              <a:t>31/01/16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1491F-6B83-E742-973F-43653CB1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0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smtClean="0"/>
              <a:t>IBA Proteus PLUS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7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32 signal cables Lapp coaxial RG58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12 HV cables Lapp coaxial RG213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Ethernet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D-sub9 e D-sub25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08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Bragg peak ionization chambers from PTW, large diameter 2.5 cm</a:t>
            </a:r>
            <a:r>
              <a:rPr lang="en-US" baseline="0" dirty="0" smtClean="0"/>
              <a:t> water proof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Lynx for beam size and beam profile (scintillation layer coupled with CCD camera) thus replacing </a:t>
            </a:r>
            <a:r>
              <a:rPr lang="en-US" baseline="0" dirty="0" err="1" smtClean="0"/>
              <a:t>GaF</a:t>
            </a:r>
            <a:r>
              <a:rPr lang="en-US" baseline="0" dirty="0" smtClean="0"/>
              <a:t> chromic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1491F-6B83-E742-973F-43653CB17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6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Entrance</a:t>
            </a:r>
            <a:r>
              <a:rPr lang="en-US" baseline="0" dirty="0" smtClean="0"/>
              <a:t> channel 0.5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0.2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-&gt; about 3% cell killing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Bragg peak 2.5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-&gt; about 60% cell killing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Expectations in terms of fragment contributions coming from prostate patient (</a:t>
            </a:r>
            <a:r>
              <a:rPr lang="en-US" baseline="0" dirty="0" err="1" smtClean="0"/>
              <a:t>Grassberger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Possible preliminary test</a:t>
            </a:r>
            <a:r>
              <a:rPr lang="en-US" baseline="0" dirty="0" smtClean="0"/>
              <a:t> with INSIDE dose profiler (</a:t>
            </a:r>
            <a:r>
              <a:rPr lang="en-US" baseline="0" dirty="0" err="1" smtClean="0"/>
              <a:t>SiPM</a:t>
            </a:r>
            <a:r>
              <a:rPr lang="en-US" baseline="0" dirty="0" smtClean="0"/>
              <a:t> + Absorber + </a:t>
            </a:r>
            <a:r>
              <a:rPr lang="en-US" baseline="0" dirty="0" err="1" smtClean="0"/>
              <a:t>Calo</a:t>
            </a:r>
            <a:r>
              <a:rPr lang="en-US" baseline="0" dirty="0" smtClean="0"/>
              <a:t>): test of general idea, indications for detector optimization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Separate </a:t>
            </a:r>
            <a:r>
              <a:rPr lang="en-US" baseline="0" dirty="0" err="1" smtClean="0"/>
              <a:t>secondaries</a:t>
            </a:r>
            <a:r>
              <a:rPr lang="en-US" baseline="0" dirty="0" smtClean="0"/>
              <a:t> by charge/mass (particle ID), measure energy spectra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Lack of information about production of heavy fragments, missing total reaction cross sections p on X in therapeutic energy range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Heavy fragments, low energy -&gt; very low residual range (microns) difficult to detect; 10 microns target? Energy </a:t>
            </a:r>
            <a:r>
              <a:rPr lang="en-US" baseline="0" dirty="0" err="1" smtClean="0"/>
              <a:t>Dep</a:t>
            </a:r>
            <a:r>
              <a:rPr lang="en-US" baseline="0" dirty="0" smtClean="0"/>
              <a:t> in target, systematic difficult to disentangle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Inverse Kinematics? Shoot 0.6 Beta C,N,O on H target (patient-on-proton), measure </a:t>
            </a:r>
            <a:r>
              <a:rPr lang="en-US" baseline="0" dirty="0" err="1" smtClean="0"/>
              <a:t>proj</a:t>
            </a:r>
            <a:r>
              <a:rPr lang="en-US" baseline="0" dirty="0" smtClean="0"/>
              <a:t> fragments, inverse velocity transformation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this case fragments would be essentially forward directed and have residual range of several cm, target can have mm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0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- Jolie: mutated BRCA1 -&gt; 87% </a:t>
            </a:r>
            <a:r>
              <a:rPr lang="en-US" dirty="0" err="1" smtClean="0"/>
              <a:t>prob</a:t>
            </a:r>
            <a:r>
              <a:rPr lang="en-US" dirty="0" smtClean="0"/>
              <a:t> breast cancer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BC most common cancer in women worldwide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Darby et al: risk major cardiac complications 7.4% </a:t>
            </a:r>
            <a:r>
              <a:rPr lang="en-US" dirty="0" err="1" smtClean="0"/>
              <a:t>Gy</a:t>
            </a:r>
            <a:r>
              <a:rPr lang="en-US" dirty="0" smtClean="0"/>
              <a:t>^-1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Average heart dose about 5 </a:t>
            </a:r>
            <a:r>
              <a:rPr lang="en-US" dirty="0" err="1" smtClean="0"/>
              <a:t>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F6E5-8439-9541-A2ED-333CC17ED103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68EB2-C047-4D40-BC7C-E48B80EEC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5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5931-3CD9-1448-94C9-14856F3146BD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0F0F-2444-024A-A3A2-F5D07C3D4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1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EB10C-D255-0148-9D48-0C905EEBAD76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149F-8E0C-8F4B-B615-21A747F3C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3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F5E5E-0AF4-0344-9C29-B6AD4AAE7994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4F16-F5EE-784A-B611-B643A586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C852D-CEC8-7741-A072-A293FA008CF4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81639-7C73-BC4F-B573-AE142EEE6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4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9043D-6B76-4946-A82A-FE753CD50BB1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F9A53-CA9F-0149-9FDB-42BA0B3D9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4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0479-AAA3-CC43-BAE2-FDC0A0C63509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553FF-1FA9-EE4D-A936-CA00CC345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7341B-1676-6040-A03B-DD9FF44FCD75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6D241-3DC7-E04B-8036-94233213D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5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44421-99D1-4D46-BB0E-34366125F0A8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C0EE4-8B70-454F-8C40-B6FDAB74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8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7346-8E77-3443-8A7E-2C34BB64F5B9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6F46-E110-7C45-9F08-5FB1650C9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1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EEB5F-C2A0-2144-BE82-51E701E8685F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D1040-D764-6A48-A62E-E7A185029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5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" y="6248400"/>
            <a:ext cx="9137650" cy="609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5B7CA9-9E38-1946-A705-D6B637F2E8D4}" type="datetimeFigureOut">
              <a:rPr lang="en-US"/>
              <a:pPr>
                <a:defRPr/>
              </a:pPr>
              <a:t>31/01/16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042C63-720C-6645-B207-6211A86F2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6" descr="logo_trasparente2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61913"/>
            <a:ext cx="30543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IFPA_logopien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4925"/>
            <a:ext cx="24177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952500"/>
            <a:ext cx="9144000" cy="23813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50" y="6224588"/>
            <a:ext cx="9144000" cy="2381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174999"/>
            <a:ext cx="8064896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Cave at Trento CPT:</a:t>
            </a:r>
            <a:br>
              <a:rPr lang="en-US" dirty="0" smtClean="0"/>
            </a:br>
            <a:r>
              <a:rPr lang="en-US" dirty="0" smtClean="0"/>
              <a:t>status update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40770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Francesco </a:t>
            </a:r>
            <a:r>
              <a:rPr lang="en-US" sz="2400" dirty="0" err="1" smtClean="0"/>
              <a:t>Tommasino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5127575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RDH/IRPT Meeting – Roma, 1 Feb 2016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96419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749559"/>
            <a:ext cx="8712967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Experimental cave, Proton </a:t>
            </a:r>
            <a:r>
              <a:rPr lang="en-GB" sz="3600" dirty="0" smtClean="0"/>
              <a:t>Therapy</a:t>
            </a:r>
            <a:r>
              <a:rPr lang="de-DE" sz="3600" dirty="0" smtClean="0"/>
              <a:t> Center - </a:t>
            </a:r>
            <a:r>
              <a:rPr lang="de-DE" sz="3600" dirty="0" err="1" smtClean="0"/>
              <a:t>Trento</a:t>
            </a:r>
            <a:endParaRPr lang="en-US" sz="36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7504" y="1892559"/>
            <a:ext cx="7416824" cy="39604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DE" sz="2400" b="1" dirty="0" smtClean="0"/>
              <a:t>Next </a:t>
            </a:r>
            <a:r>
              <a:rPr lang="de-DE" sz="2400" b="1" dirty="0" err="1" smtClean="0"/>
              <a:t>Steps</a:t>
            </a:r>
            <a:r>
              <a:rPr lang="de-DE" sz="2400" b="1" dirty="0" smtClean="0"/>
              <a:t>:</a:t>
            </a:r>
          </a:p>
          <a:p>
            <a:pPr marL="173038" indent="-173038" algn="just">
              <a:buFontTx/>
              <a:buChar char="-"/>
            </a:pPr>
            <a:r>
              <a:rPr lang="de-DE" sz="2400" dirty="0" smtClean="0"/>
              <a:t>Beam </a:t>
            </a:r>
            <a:r>
              <a:rPr lang="de-DE" sz="2400" dirty="0" err="1" smtClean="0"/>
              <a:t>tuning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IBA (</a:t>
            </a:r>
            <a:r>
              <a:rPr lang="de-DE" sz="2400" dirty="0" err="1" smtClean="0"/>
              <a:t>suggestions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specifications</a:t>
            </a:r>
            <a:r>
              <a:rPr lang="de-DE" sz="2400" dirty="0" smtClean="0"/>
              <a:t>?)</a:t>
            </a:r>
          </a:p>
          <a:p>
            <a:pPr marL="173038" indent="-173038" algn="just">
              <a:buFontTx/>
              <a:buChar char="-"/>
            </a:pPr>
            <a:r>
              <a:rPr lang="de-DE" sz="2400" dirty="0" smtClean="0"/>
              <a:t>Beam </a:t>
            </a:r>
            <a:r>
              <a:rPr lang="de-DE" sz="2400" dirty="0" err="1" smtClean="0"/>
              <a:t>characterization</a:t>
            </a:r>
            <a:r>
              <a:rPr lang="de-DE" sz="2400" dirty="0" smtClean="0"/>
              <a:t> in a </a:t>
            </a:r>
            <a:r>
              <a:rPr lang="de-DE" sz="2400" dirty="0" err="1" smtClean="0"/>
              <a:t>clinical-like</a:t>
            </a:r>
            <a:r>
              <a:rPr lang="de-DE" sz="2400" dirty="0" smtClean="0"/>
              <a:t> </a:t>
            </a:r>
            <a:r>
              <a:rPr lang="de-DE" sz="2400" dirty="0" err="1" smtClean="0"/>
              <a:t>context</a:t>
            </a:r>
            <a:r>
              <a:rPr lang="de-DE" sz="2400" dirty="0" smtClean="0"/>
              <a:t> (</a:t>
            </a:r>
            <a:r>
              <a:rPr lang="de-DE" sz="2400" dirty="0" err="1" smtClean="0"/>
              <a:t>range</a:t>
            </a:r>
            <a:r>
              <a:rPr lang="de-DE" sz="2400" dirty="0" smtClean="0"/>
              <a:t>, beam </a:t>
            </a:r>
            <a:r>
              <a:rPr lang="de-DE" sz="2400" dirty="0" err="1" smtClean="0"/>
              <a:t>profile</a:t>
            </a:r>
            <a:r>
              <a:rPr lang="de-DE" sz="2400" dirty="0" smtClean="0"/>
              <a:t>, </a:t>
            </a:r>
            <a:r>
              <a:rPr lang="de-DE" sz="2400" dirty="0" err="1" smtClean="0"/>
              <a:t>spot</a:t>
            </a:r>
            <a:r>
              <a:rPr lang="de-DE" sz="2400" dirty="0" smtClean="0"/>
              <a:t> </a:t>
            </a:r>
            <a:r>
              <a:rPr lang="de-DE" sz="2400" dirty="0" err="1" smtClean="0"/>
              <a:t>size</a:t>
            </a:r>
            <a:r>
              <a:rPr lang="de-DE" sz="2400" dirty="0" smtClean="0"/>
              <a:t>, </a:t>
            </a:r>
            <a:r>
              <a:rPr lang="de-DE" sz="2400" dirty="0" err="1" smtClean="0"/>
              <a:t>divergence</a:t>
            </a:r>
            <a:r>
              <a:rPr lang="de-DE" sz="2400" dirty="0" smtClean="0"/>
              <a:t>)</a:t>
            </a:r>
          </a:p>
          <a:p>
            <a:pPr marL="173038" indent="-173038" algn="just">
              <a:buFontTx/>
              <a:buChar char="-"/>
            </a:pPr>
            <a:r>
              <a:rPr lang="de-DE" sz="2400" dirty="0" err="1" smtClean="0"/>
              <a:t>Build-up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library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beam </a:t>
            </a:r>
            <a:r>
              <a:rPr lang="de-DE" sz="2400" dirty="0" err="1" smtClean="0"/>
              <a:t>characteristics</a:t>
            </a:r>
            <a:r>
              <a:rPr lang="de-DE" sz="2400" dirty="0" smtClean="0"/>
              <a:t> (</a:t>
            </a:r>
            <a:r>
              <a:rPr lang="de-DE" sz="2400" dirty="0" err="1" smtClean="0"/>
              <a:t>ref</a:t>
            </a:r>
            <a:r>
              <a:rPr lang="de-DE" sz="2400" dirty="0" smtClean="0"/>
              <a:t>.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users</a:t>
            </a:r>
            <a:r>
              <a:rPr lang="de-DE" sz="2400" dirty="0" smtClean="0"/>
              <a:t>)</a:t>
            </a:r>
          </a:p>
          <a:p>
            <a:pPr marL="173038" indent="-173038" algn="just">
              <a:buNone/>
            </a:pPr>
            <a:endParaRPr lang="de-DE" sz="1600" dirty="0" smtClean="0"/>
          </a:p>
          <a:p>
            <a:pPr marL="173038" indent="-173038" algn="just">
              <a:buFontTx/>
              <a:buChar char="-"/>
            </a:pPr>
            <a:r>
              <a:rPr lang="de-DE" sz="2400" dirty="0" smtClean="0"/>
              <a:t>Setup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lines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adjustable</a:t>
            </a:r>
            <a:r>
              <a:rPr lang="de-DE" sz="2400" dirty="0" smtClean="0"/>
              <a:t> </a:t>
            </a:r>
            <a:r>
              <a:rPr lang="de-DE" sz="2400" dirty="0" err="1" smtClean="0"/>
              <a:t>tables</a:t>
            </a:r>
            <a:r>
              <a:rPr lang="de-DE" sz="2400" dirty="0" smtClean="0"/>
              <a:t> + </a:t>
            </a:r>
            <a:r>
              <a:rPr lang="de-DE" sz="2400" dirty="0" err="1" smtClean="0"/>
              <a:t>target</a:t>
            </a:r>
            <a:r>
              <a:rPr lang="de-DE" sz="2400" dirty="0" smtClean="0"/>
              <a:t> </a:t>
            </a:r>
            <a:r>
              <a:rPr lang="de-DE" sz="2400" dirty="0" err="1" smtClean="0"/>
              <a:t>station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biology</a:t>
            </a:r>
            <a:endParaRPr lang="de-DE" sz="2400" dirty="0" smtClean="0"/>
          </a:p>
          <a:p>
            <a:pPr marL="0" indent="0" algn="just">
              <a:buNone/>
            </a:pPr>
            <a:endParaRPr lang="de-DE" sz="1600" dirty="0" smtClean="0"/>
          </a:p>
          <a:p>
            <a:pPr marL="173038" indent="-173038" algn="just">
              <a:buFontTx/>
              <a:buChar char="-"/>
            </a:pPr>
            <a:r>
              <a:rPr lang="de-DE" sz="2400" dirty="0" smtClean="0"/>
              <a:t>Start </a:t>
            </a:r>
            <a:r>
              <a:rPr lang="de-DE" sz="2400" dirty="0" err="1" smtClean="0"/>
              <a:t>first</a:t>
            </a:r>
            <a:r>
              <a:rPr lang="de-DE" sz="2400" dirty="0" smtClean="0"/>
              <a:t> </a:t>
            </a:r>
            <a:r>
              <a:rPr lang="de-DE" sz="2400" dirty="0" err="1" smtClean="0"/>
              <a:t>experiments</a:t>
            </a:r>
            <a:r>
              <a:rPr lang="de-DE" sz="2400" dirty="0" smtClean="0"/>
              <a:t> (2016!!)</a:t>
            </a:r>
            <a:endParaRPr lang="en-US" sz="2400" dirty="0"/>
          </a:p>
        </p:txBody>
      </p:sp>
      <p:sp>
        <p:nvSpPr>
          <p:cNvPr id="12" name="Right Brace 11"/>
          <p:cNvSpPr/>
          <p:nvPr/>
        </p:nvSpPr>
        <p:spPr>
          <a:xfrm>
            <a:off x="7596336" y="2396615"/>
            <a:ext cx="72008" cy="165618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32970" y="2902412"/>
            <a:ext cx="136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Feb – March</a:t>
            </a:r>
          </a:p>
          <a:p>
            <a:pPr algn="ctr"/>
            <a:r>
              <a:rPr lang="en-US" b="1" dirty="0" smtClean="0"/>
              <a:t>2016</a:t>
            </a:r>
            <a:endParaRPr lang="en-US" b="1" dirty="0"/>
          </a:p>
        </p:txBody>
      </p:sp>
      <p:sp>
        <p:nvSpPr>
          <p:cNvPr id="15" name="Right Brace 14"/>
          <p:cNvSpPr/>
          <p:nvPr/>
        </p:nvSpPr>
        <p:spPr>
          <a:xfrm>
            <a:off x="7596336" y="4340831"/>
            <a:ext cx="45719" cy="7920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41436" y="441458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March – June</a:t>
            </a:r>
          </a:p>
          <a:p>
            <a:pPr algn="ctr"/>
            <a:r>
              <a:rPr lang="en-US" b="1" dirty="0" smtClean="0"/>
              <a:t>2016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061754" y="5842337"/>
            <a:ext cx="5112568" cy="1015663"/>
          </a:xfrm>
          <a:prstGeom prst="rect">
            <a:avLst/>
          </a:prstGeom>
          <a:solidFill>
            <a:srgbClr val="FFFF00">
              <a:alpha val="75000"/>
            </a:srgbClr>
          </a:solidFill>
          <a:ln w="254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SOH hours available on request (TIFPA/APSS):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smtClean="0">
                <a:solidFill>
                  <a:srgbClr val="800000"/>
                </a:solidFill>
              </a:rPr>
              <a:t>Mon/Fri 19:00-22:30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smtClean="0">
                <a:solidFill>
                  <a:srgbClr val="800000"/>
                </a:solidFill>
              </a:rPr>
              <a:t>Sat 6:00 – 14:30</a:t>
            </a:r>
          </a:p>
        </p:txBody>
      </p:sp>
    </p:spTree>
    <p:extLst>
      <p:ext uri="{BB962C8B-B14F-4D97-AF65-F5344CB8AC3E}">
        <p14:creationId xmlns:p14="http://schemas.microsoft.com/office/powerpoint/2010/main" val="350026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942081"/>
            <a:ext cx="5328592" cy="1143000"/>
          </a:xfrm>
        </p:spPr>
        <p:txBody>
          <a:bodyPr>
            <a:normAutofit/>
          </a:bodyPr>
          <a:lstStyle/>
          <a:p>
            <a:r>
              <a:rPr lang="de-DE" sz="5400" dirty="0" smtClean="0"/>
              <a:t>TIFPA: </a:t>
            </a:r>
            <a:r>
              <a:rPr lang="de-DE" sz="5400" dirty="0" err="1" smtClean="0"/>
              <a:t>what</a:t>
            </a:r>
            <a:r>
              <a:rPr lang="de-DE" sz="5400" dirty="0" smtClean="0"/>
              <a:t> </a:t>
            </a:r>
            <a:r>
              <a:rPr lang="de-DE" sz="5400" dirty="0" err="1" smtClean="0"/>
              <a:t>else</a:t>
            </a:r>
            <a:r>
              <a:rPr lang="de-DE" sz="5400" dirty="0" smtClean="0"/>
              <a:t>...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t>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3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1054574"/>
            <a:ext cx="900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dirty="0" smtClean="0"/>
              <a:t>Target fragmentation in proton therapy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" y="1558630"/>
            <a:ext cx="6133690" cy="4608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8672" y="1630638"/>
            <a:ext cx="3131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About </a:t>
            </a:r>
            <a:r>
              <a:rPr lang="en-US" b="1" dirty="0" smtClean="0"/>
              <a:t>10% of biological effect in the entrance channel </a:t>
            </a:r>
            <a:r>
              <a:rPr lang="en-US" dirty="0" smtClean="0"/>
              <a:t>due to secondary fragments…first order approximation!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Largest contributions of recoil fragments expected from </a:t>
            </a:r>
          </a:p>
          <a:p>
            <a:pPr algn="ctr"/>
            <a:r>
              <a:rPr lang="en-US" b="1" dirty="0" smtClean="0"/>
              <a:t>He, C, Be, O, N</a:t>
            </a:r>
          </a:p>
          <a:p>
            <a:pPr algn="ctr"/>
            <a:endParaRPr lang="en-US" dirty="0">
              <a:solidFill>
                <a:srgbClr val="800000"/>
              </a:solidFill>
            </a:endParaRP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See also dedicated MC studies: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- </a:t>
            </a:r>
            <a:r>
              <a:rPr lang="en-US" dirty="0" err="1" smtClean="0">
                <a:solidFill>
                  <a:srgbClr val="800000"/>
                </a:solidFill>
              </a:rPr>
              <a:t>Paganetti</a:t>
            </a:r>
            <a:r>
              <a:rPr lang="en-US" dirty="0" smtClean="0">
                <a:solidFill>
                  <a:srgbClr val="800000"/>
                </a:solidFill>
              </a:rPr>
              <a:t> 2002 PMB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- </a:t>
            </a:r>
            <a:r>
              <a:rPr lang="en-US" dirty="0" err="1" smtClean="0">
                <a:solidFill>
                  <a:srgbClr val="800000"/>
                </a:solidFill>
              </a:rPr>
              <a:t>Grassberger</a:t>
            </a:r>
            <a:r>
              <a:rPr lang="en-US" dirty="0" smtClean="0">
                <a:solidFill>
                  <a:srgbClr val="800000"/>
                </a:solidFill>
              </a:rPr>
              <a:t> 2011 PMB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5879110"/>
            <a:ext cx="2880320" cy="307777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Tommasino</a:t>
            </a:r>
            <a:r>
              <a:rPr lang="en-US" sz="1400" dirty="0" smtClean="0"/>
              <a:t> &amp; Durante Cancers 2015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5231038"/>
            <a:ext cx="2544386" cy="369332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Cross Sections needed!!!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6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1245864"/>
            <a:ext cx="9036497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Impact of target fragmentation in clinical practice</a:t>
            </a:r>
          </a:p>
          <a:p>
            <a:pPr algn="ctr"/>
            <a:endParaRPr lang="en-US" sz="2400" b="1" dirty="0" smtClean="0"/>
          </a:p>
          <a:p>
            <a:pPr marL="342900" indent="-342900" algn="ctr">
              <a:lnSpc>
                <a:spcPct val="110000"/>
              </a:lnSpc>
              <a:buFontTx/>
              <a:buChar char="-"/>
            </a:pPr>
            <a:r>
              <a:rPr lang="en-US" sz="2400" b="1" dirty="0" smtClean="0">
                <a:solidFill>
                  <a:srgbClr val="800000"/>
                </a:solidFill>
              </a:rPr>
              <a:t>Improved description would be needed for:</a:t>
            </a:r>
          </a:p>
          <a:p>
            <a:pPr marL="800100" lvl="1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800000"/>
                </a:solidFill>
              </a:rPr>
              <a:t>Better definition of peak-to-entrance ratio</a:t>
            </a:r>
          </a:p>
          <a:p>
            <a:pPr marL="800100" lvl="1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800000"/>
                </a:solidFill>
              </a:rPr>
              <a:t>Side effects in the entrance channel (NTCP)</a:t>
            </a:r>
          </a:p>
          <a:p>
            <a:pPr lvl="1" algn="ctr">
              <a:lnSpc>
                <a:spcPct val="11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 and dose to target (TCP)</a:t>
            </a:r>
          </a:p>
          <a:p>
            <a:pPr marL="800100" lvl="1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800000"/>
                </a:solidFill>
              </a:rPr>
              <a:t>Prediction of secondary cancer risks</a:t>
            </a:r>
          </a:p>
          <a:p>
            <a:pPr marL="800100" lvl="1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800000"/>
                </a:solidFill>
              </a:rPr>
              <a:t>Implications for space radiation research</a:t>
            </a:r>
          </a:p>
          <a:p>
            <a:pPr lvl="1" algn="ctr"/>
            <a:endParaRPr lang="en-US" sz="2400" dirty="0" smtClean="0">
              <a:solidFill>
                <a:srgbClr val="800000"/>
              </a:solidFill>
            </a:endParaRPr>
          </a:p>
          <a:p>
            <a:pPr lvl="1" algn="ctr"/>
            <a:r>
              <a:rPr lang="en-US" sz="2400" dirty="0" smtClean="0">
                <a:sym typeface="Wingdings"/>
              </a:rPr>
              <a:t> </a:t>
            </a:r>
            <a:r>
              <a:rPr lang="en-US" sz="2400" b="1" dirty="0" smtClean="0">
                <a:sym typeface="Wingdings"/>
              </a:rPr>
              <a:t>FOOT </a:t>
            </a:r>
            <a:r>
              <a:rPr lang="en-US" sz="2400" b="1" dirty="0" smtClean="0">
                <a:sym typeface="Wingdings"/>
              </a:rPr>
              <a:t>experiment </a:t>
            </a:r>
            <a:r>
              <a:rPr lang="en-US" sz="2400" dirty="0" smtClean="0">
                <a:sym typeface="Wingdings"/>
              </a:rPr>
              <a:t>(submission to INFN CSN 3)</a:t>
            </a:r>
            <a:endParaRPr lang="en-US" sz="2400" dirty="0"/>
          </a:p>
        </p:txBody>
      </p:sp>
      <p:pic>
        <p:nvPicPr>
          <p:cNvPr id="6" name="Picture 5" descr="FOOT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" y="4041987"/>
            <a:ext cx="1944216" cy="1944216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1140625">
            <a:off x="2642594" y="4733709"/>
            <a:ext cx="4496869" cy="523220"/>
          </a:xfrm>
          <a:prstGeom prst="rect">
            <a:avLst/>
          </a:prstGeom>
          <a:solidFill>
            <a:srgbClr val="FFFF00">
              <a:alpha val="83000"/>
            </a:srgbClr>
          </a:solidFill>
          <a:ln w="1905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PRIN 2015 Proton On Patient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553229"/>
            <a:ext cx="2232248" cy="2523411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2267744" y="1320982"/>
            <a:ext cx="5256584" cy="2088232"/>
          </a:xfrm>
          <a:ln/>
        </p:spPr>
        <p:txBody>
          <a:bodyPr>
            <a:normAutofit fontScale="70000" lnSpcReduction="20000"/>
          </a:bodyPr>
          <a:lstStyle/>
          <a:p>
            <a:pPr marL="304800" indent="-304800" algn="just">
              <a:lnSpc>
                <a:spcPct val="90000"/>
              </a:lnSpc>
              <a:spcBef>
                <a:spcPct val="0"/>
              </a:spcBef>
            </a:pPr>
            <a:r>
              <a:rPr lang="en-US" sz="2600" dirty="0">
                <a:effectLst/>
              </a:rPr>
              <a:t>About 200,000 new cases per year in U.S</a:t>
            </a:r>
          </a:p>
          <a:p>
            <a:pPr marL="304800" indent="-304800" algn="just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Most affected at the most productive part of life</a:t>
            </a:r>
          </a:p>
          <a:p>
            <a:pPr marL="304800" indent="-304800" algn="just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Most patients survive (&gt; 2 millions survivors</a:t>
            </a:r>
            <a:r>
              <a:rPr lang="en-US" sz="2600" dirty="0" smtClean="0">
                <a:effectLst/>
              </a:rPr>
              <a:t>)</a:t>
            </a:r>
            <a:endParaRPr lang="en-US" sz="2600" dirty="0">
              <a:effectLst/>
            </a:endParaRPr>
          </a:p>
          <a:p>
            <a:pPr marL="304800" indent="-304800" algn="just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Majority receives radiation</a:t>
            </a:r>
          </a:p>
          <a:p>
            <a:pPr marL="304800" indent="-304800" algn="just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“Horror” stories from side effects of radiation leads many women to choose mastectomy over </a:t>
            </a:r>
            <a:r>
              <a:rPr lang="en-US" sz="2600" dirty="0" smtClean="0">
                <a:effectLst/>
              </a:rPr>
              <a:t>X-rays</a:t>
            </a:r>
            <a:endParaRPr lang="en-US" sz="2600" dirty="0">
              <a:effectLst/>
            </a:endParaRPr>
          </a:p>
        </p:txBody>
      </p:sp>
      <p:pic>
        <p:nvPicPr>
          <p:cNvPr id="12" name="Picture 6" descr="images-image_popup-br7_inflamma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304" y="1392990"/>
            <a:ext cx="1656253" cy="1296144"/>
          </a:xfrm>
          <a:prstGeom prst="rect">
            <a:avLst/>
          </a:prstGeom>
          <a:noFill/>
          <a:ln/>
        </p:spPr>
      </p:pic>
      <p:sp>
        <p:nvSpPr>
          <p:cNvPr id="15" name="TextBox 14"/>
          <p:cNvSpPr txBox="1"/>
          <p:nvPr/>
        </p:nvSpPr>
        <p:spPr>
          <a:xfrm>
            <a:off x="-252536" y="1176966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Protons for breast cancer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2" name="Picture 1" descr="angelina-jolie-zoo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r="11346"/>
          <a:stretch/>
        </p:blipFill>
        <p:spPr>
          <a:xfrm>
            <a:off x="539552" y="2185078"/>
            <a:ext cx="1331575" cy="129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07" y="3697246"/>
            <a:ext cx="5823601" cy="18722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1653" y="3049174"/>
            <a:ext cx="1512168" cy="523220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Darby et al 2012 </a:t>
            </a:r>
          </a:p>
          <a:p>
            <a:pPr algn="ctr"/>
            <a:r>
              <a:rPr lang="en-US" sz="1400" dirty="0" smtClean="0"/>
              <a:t>New </a:t>
            </a:r>
            <a:r>
              <a:rPr lang="en-US" sz="1400" dirty="0" err="1" smtClean="0"/>
              <a:t>Eng</a:t>
            </a:r>
            <a:r>
              <a:rPr lang="en-US" sz="1400" dirty="0" smtClean="0"/>
              <a:t> J Med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51520" y="5693725"/>
            <a:ext cx="3168352" cy="307777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Ares et al 20120 </a:t>
            </a:r>
            <a:r>
              <a:rPr lang="en-US" sz="1400" dirty="0" err="1" smtClean="0"/>
              <a:t>Int</a:t>
            </a:r>
            <a:r>
              <a:rPr lang="en-US" sz="1400" dirty="0" smtClean="0"/>
              <a:t> J Rad </a:t>
            </a:r>
            <a:r>
              <a:rPr lang="en-US" sz="1400" dirty="0" err="1" smtClean="0"/>
              <a:t>Oncol</a:t>
            </a:r>
            <a:r>
              <a:rPr lang="en-US" sz="1400" dirty="0" smtClean="0"/>
              <a:t> </a:t>
            </a:r>
            <a:r>
              <a:rPr lang="en-US" sz="1400" dirty="0" err="1" smtClean="0"/>
              <a:t>Biol</a:t>
            </a:r>
            <a:r>
              <a:rPr lang="en-US" sz="1400" dirty="0" smtClean="0"/>
              <a:t> </a:t>
            </a:r>
            <a:r>
              <a:rPr lang="en-US" sz="1400" dirty="0" err="1" smtClean="0"/>
              <a:t>Phys</a:t>
            </a:r>
            <a:endParaRPr lang="en-US" sz="14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96267"/>
            <a:ext cx="2133600" cy="365125"/>
          </a:xfrm>
        </p:spPr>
        <p:txBody>
          <a:bodyPr/>
          <a:lstStyle/>
          <a:p>
            <a:fld id="{4C03E94D-BACC-4743-B2BE-3C118A75A3B0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1520" y="3816989"/>
            <a:ext cx="8892480" cy="184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b="1" u="sng" dirty="0" smtClean="0">
                <a:solidFill>
                  <a:srgbClr val="800000"/>
                </a:solidFill>
              </a:rPr>
              <a:t>Open questions:</a:t>
            </a:r>
          </a:p>
          <a:p>
            <a:pPr marL="342900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600" dirty="0" smtClean="0"/>
              <a:t>Possible to extend </a:t>
            </a:r>
            <a:r>
              <a:rPr lang="en-US" sz="2600" dirty="0" err="1" smtClean="0"/>
              <a:t>hybernation</a:t>
            </a:r>
            <a:r>
              <a:rPr lang="en-US" sz="2600" dirty="0" smtClean="0"/>
              <a:t> to non-</a:t>
            </a:r>
            <a:r>
              <a:rPr lang="en-US" sz="2600" dirty="0" err="1" smtClean="0"/>
              <a:t>hybernators</a:t>
            </a:r>
            <a:r>
              <a:rPr lang="en-US" sz="2600" dirty="0" smtClean="0"/>
              <a:t>?</a:t>
            </a:r>
          </a:p>
          <a:p>
            <a:pPr marL="342900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600" dirty="0" err="1" smtClean="0"/>
              <a:t>Radioprotective</a:t>
            </a:r>
            <a:r>
              <a:rPr lang="en-US" sz="2600" dirty="0" smtClean="0"/>
              <a:t> effects also for particle irradiation?</a:t>
            </a:r>
          </a:p>
          <a:p>
            <a:pPr marL="342900" indent="-342900" algn="ctr">
              <a:lnSpc>
                <a:spcPct val="110000"/>
              </a:lnSpc>
              <a:buFont typeface="Wingdings" charset="2"/>
              <a:buChar char="§"/>
            </a:pPr>
            <a:r>
              <a:rPr lang="en-US" sz="2600" dirty="0" smtClean="0"/>
              <a:t>Mechanisms of increased </a:t>
            </a:r>
            <a:r>
              <a:rPr lang="en-US" sz="2600" dirty="0" err="1" smtClean="0"/>
              <a:t>radioresistance</a:t>
            </a:r>
            <a:r>
              <a:rPr lang="en-US" sz="2600" dirty="0" smtClean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115" y="5742324"/>
            <a:ext cx="8218341" cy="707886"/>
          </a:xfrm>
          <a:prstGeom prst="rect">
            <a:avLst/>
          </a:prstGeom>
          <a:solidFill>
            <a:srgbClr val="FFFF00">
              <a:alpha val="83000"/>
            </a:srgbClr>
          </a:solidFill>
          <a:ln w="1905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PRIN 2015 (INFN – </a:t>
            </a:r>
            <a:r>
              <a:rPr lang="en-US" sz="2000" b="1" dirty="0" err="1" smtClean="0">
                <a:solidFill>
                  <a:srgbClr val="800000"/>
                </a:solidFill>
              </a:rPr>
              <a:t>UniBo</a:t>
            </a:r>
            <a:r>
              <a:rPr lang="en-US" sz="2000" b="1" dirty="0" smtClean="0">
                <a:solidFill>
                  <a:srgbClr val="800000"/>
                </a:solidFill>
              </a:rPr>
              <a:t> – </a:t>
            </a:r>
            <a:r>
              <a:rPr lang="en-US" sz="2000" b="1" dirty="0" err="1" smtClean="0">
                <a:solidFill>
                  <a:srgbClr val="800000"/>
                </a:solidFill>
              </a:rPr>
              <a:t>UniTn</a:t>
            </a:r>
            <a:r>
              <a:rPr lang="en-US" sz="2000" b="1" dirty="0" smtClean="0">
                <a:solidFill>
                  <a:srgbClr val="800000"/>
                </a:solidFill>
              </a:rPr>
              <a:t>):</a:t>
            </a:r>
          </a:p>
          <a:p>
            <a:r>
              <a:rPr lang="en-US" sz="2000" b="1" dirty="0">
                <a:solidFill>
                  <a:srgbClr val="800000"/>
                </a:solidFill>
              </a:rPr>
              <a:t>Hibernation-induced heavy ions radioprotection for deep space </a:t>
            </a:r>
            <a:r>
              <a:rPr lang="en-US" sz="2000" b="1" dirty="0" smtClean="0">
                <a:solidFill>
                  <a:srgbClr val="800000"/>
                </a:solidFill>
              </a:rPr>
              <a:t>exploration</a:t>
            </a:r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224701"/>
            <a:ext cx="3219589" cy="21700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2547" y="1440725"/>
            <a:ext cx="32507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NASA investigating deep-space hibernation technology</a:t>
            </a:r>
          </a:p>
          <a:p>
            <a:r>
              <a:rPr lang="en-US" sz="1050" dirty="0">
                <a:solidFill>
                  <a:schemeClr val="bg1"/>
                </a:solidFill>
              </a:rPr>
              <a:t>October 17, </a:t>
            </a:r>
            <a:r>
              <a:rPr lang="en-US" sz="1050" dirty="0" smtClean="0">
                <a:solidFill>
                  <a:schemeClr val="bg1"/>
                </a:solidFill>
              </a:rPr>
              <a:t>2014 - </a:t>
            </a:r>
            <a:r>
              <a:rPr lang="en-US" sz="1050" dirty="0" err="1" smtClean="0">
                <a:solidFill>
                  <a:schemeClr val="bg1"/>
                </a:solidFill>
              </a:rPr>
              <a:t>www.phys.org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973357"/>
            <a:ext cx="4896544" cy="770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829341"/>
            <a:ext cx="2016224" cy="3062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52693"/>
            <a:ext cx="5103548" cy="1388616"/>
          </a:xfrm>
          <a:prstGeom prst="rect">
            <a:avLst/>
          </a:prstGeom>
          <a:effectLst>
            <a:glow rad="101600">
              <a:schemeClr val="accent4">
                <a:alpha val="75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5328592" y="1026675"/>
            <a:ext cx="377991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 indent="-173038" algn="just">
              <a:buFontTx/>
              <a:buChar char="-"/>
            </a:pPr>
            <a:r>
              <a:rPr lang="en-US" sz="2000" dirty="0" smtClean="0"/>
              <a:t>Exposure to cosmic rays is a strong limit to space exploration (</a:t>
            </a:r>
            <a:r>
              <a:rPr lang="en-US" sz="2000" b="1" dirty="0" smtClean="0"/>
              <a:t>mission to Mars ≈1 </a:t>
            </a:r>
            <a:r>
              <a:rPr lang="en-US" sz="2000" b="1" dirty="0" err="1" smtClean="0"/>
              <a:t>Sv</a:t>
            </a:r>
            <a:r>
              <a:rPr lang="en-US" sz="2000" dirty="0" smtClean="0"/>
              <a:t>)</a:t>
            </a:r>
          </a:p>
          <a:p>
            <a:pPr marL="173038" indent="-173038" algn="just">
              <a:buFontTx/>
              <a:buChar char="-"/>
            </a:pPr>
            <a:r>
              <a:rPr lang="en-US" sz="2000" dirty="0" smtClean="0"/>
              <a:t>Evidence of </a:t>
            </a:r>
            <a:r>
              <a:rPr lang="en-US" sz="2000" b="1" dirty="0" smtClean="0"/>
              <a:t>increased </a:t>
            </a:r>
            <a:r>
              <a:rPr lang="en-US" sz="2000" b="1" dirty="0" err="1" smtClean="0"/>
              <a:t>radioresistance</a:t>
            </a:r>
            <a:r>
              <a:rPr lang="en-US" sz="2000" b="1" dirty="0" smtClean="0"/>
              <a:t> in </a:t>
            </a:r>
            <a:r>
              <a:rPr lang="en-US" sz="2000" b="1" dirty="0" err="1" smtClean="0"/>
              <a:t>hybernators</a:t>
            </a:r>
            <a:r>
              <a:rPr lang="en-US" sz="2000" b="1" dirty="0" smtClean="0"/>
              <a:t> </a:t>
            </a:r>
            <a:r>
              <a:rPr lang="en-US" sz="2000" dirty="0" smtClean="0"/>
              <a:t>(e.g. squirrels)</a:t>
            </a:r>
          </a:p>
          <a:p>
            <a:pPr marL="173038" indent="-173038" algn="just">
              <a:buFontTx/>
              <a:buChar char="-"/>
            </a:pPr>
            <a:r>
              <a:rPr lang="en-US" sz="2000" dirty="0" smtClean="0"/>
              <a:t>Recent accidents to humans brought back new interest!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107504" y="2685325"/>
            <a:ext cx="5112568" cy="108012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glow rad="50800">
              <a:schemeClr val="accent3">
                <a:lumMod val="5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9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957380"/>
            <a:ext cx="5328592" cy="1143000"/>
          </a:xfrm>
        </p:spPr>
        <p:txBody>
          <a:bodyPr>
            <a:normAutofit/>
          </a:bodyPr>
          <a:lstStyle/>
          <a:p>
            <a:r>
              <a:rPr lang="de-DE" sz="5400" dirty="0" err="1" smtClean="0"/>
              <a:t>Thank</a:t>
            </a:r>
            <a:r>
              <a:rPr lang="de-DE" sz="5400" dirty="0" smtClean="0"/>
              <a:t> </a:t>
            </a:r>
            <a:r>
              <a:rPr lang="de-DE" sz="5400" dirty="0" err="1" smtClean="0"/>
              <a:t>you</a:t>
            </a:r>
            <a:r>
              <a:rPr lang="de-DE" sz="5400" dirty="0" smtClean="0"/>
              <a:t>!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t>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9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1268760"/>
            <a:ext cx="900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dirty="0" smtClean="0"/>
              <a:t>Target fragmentation in proton therapy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455452"/>
            <a:ext cx="4723336" cy="3495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1892151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Example</a:t>
            </a:r>
            <a:r>
              <a:rPr lang="en-US" dirty="0" smtClean="0"/>
              <a:t>: 250 MeV proton beam in 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024" y="2730406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Bradt</a:t>
            </a:r>
            <a:r>
              <a:rPr lang="en-US" sz="1600" b="1" dirty="0" smtClean="0">
                <a:solidFill>
                  <a:srgbClr val="000090"/>
                </a:solidFill>
              </a:rPr>
              <a:t>-Peters formula (</a:t>
            </a:r>
            <a:r>
              <a:rPr lang="en-US" sz="1600" b="1" dirty="0" err="1" smtClean="0">
                <a:solidFill>
                  <a:srgbClr val="000090"/>
                </a:solidFill>
              </a:rPr>
              <a:t>Sihver</a:t>
            </a:r>
            <a:r>
              <a:rPr lang="en-US" sz="1600" b="1" dirty="0" smtClean="0">
                <a:solidFill>
                  <a:srgbClr val="000090"/>
                </a:solidFill>
              </a:rPr>
              <a:t> 2009 </a:t>
            </a:r>
            <a:r>
              <a:rPr lang="en-US" sz="1600" b="1" dirty="0" err="1" smtClean="0">
                <a:solidFill>
                  <a:srgbClr val="000090"/>
                </a:solidFill>
              </a:rPr>
              <a:t>Radiat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Meas</a:t>
            </a:r>
            <a:r>
              <a:rPr lang="en-US" sz="1600" b="1" dirty="0" smtClean="0">
                <a:solidFill>
                  <a:srgbClr val="000090"/>
                </a:solidFill>
              </a:rPr>
              <a:t>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30802" b="85379"/>
          <a:stretch/>
        </p:blipFill>
        <p:spPr>
          <a:xfrm>
            <a:off x="4716016" y="3209576"/>
            <a:ext cx="3450995" cy="435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2481" b="46130"/>
          <a:stretch/>
        </p:blipFill>
        <p:spPr>
          <a:xfrm>
            <a:off x="4752528" y="3645025"/>
            <a:ext cx="4211960" cy="5380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77129" r="21624"/>
          <a:stretch/>
        </p:blipFill>
        <p:spPr>
          <a:xfrm>
            <a:off x="4716016" y="4077072"/>
            <a:ext cx="3816424" cy="6650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88024" y="2708920"/>
            <a:ext cx="4320480" cy="2520280"/>
          </a:xfrm>
          <a:prstGeom prst="rect">
            <a:avLst/>
          </a:prstGeom>
          <a:noFill/>
          <a:ln w="19050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209298"/>
              </p:ext>
            </p:extLst>
          </p:nvPr>
        </p:nvGraphicFramePr>
        <p:xfrm>
          <a:off x="4586858" y="255436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6858" y="255436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250444"/>
              </p:ext>
            </p:extLst>
          </p:nvPr>
        </p:nvGraphicFramePr>
        <p:xfrm>
          <a:off x="4788024" y="4712568"/>
          <a:ext cx="1160962" cy="44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Equation" r:id="rId7" imgW="596900" imgH="228600" progId="Equation.3">
                  <p:embed/>
                </p:oleObj>
              </mc:Choice>
              <mc:Fallback>
                <p:oleObj name="Equation" r:id="rId7" imgW="596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8024" y="4712568"/>
                        <a:ext cx="1160962" cy="444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68144" y="47251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epending on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p</a:t>
            </a:r>
            <a:r>
              <a:rPr lang="en-US" dirty="0" smtClean="0"/>
              <a:t> and </a:t>
            </a:r>
            <a:r>
              <a:rPr lang="en-US" i="1" dirty="0" err="1" smtClean="0"/>
              <a:t>Z</a:t>
            </a:r>
            <a:r>
              <a:rPr lang="en-US" i="1" baseline="-25000" dirty="0" err="1" smtClean="0"/>
              <a:t>t</a:t>
            </a:r>
            <a:r>
              <a:rPr lang="en-US" i="1" baseline="-25000" dirty="0" smtClean="0"/>
              <a:t> </a:t>
            </a:r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6289575"/>
            <a:ext cx="2880320" cy="307777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Tommasino</a:t>
            </a:r>
            <a:r>
              <a:rPr lang="en-US" sz="1400" dirty="0" smtClean="0"/>
              <a:t> &amp; Durante Cancers 2015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76056" y="1412776"/>
            <a:ext cx="3888432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800000"/>
                </a:solidFill>
              </a:rPr>
              <a:t>In water, </a:t>
            </a:r>
            <a:r>
              <a:rPr lang="en-US" b="1" dirty="0" smtClean="0">
                <a:solidFill>
                  <a:srgbClr val="800000"/>
                </a:solidFill>
              </a:rPr>
              <a:t>about 1% cm</a:t>
            </a:r>
            <a:r>
              <a:rPr lang="en-US" b="1" baseline="30000" dirty="0" smtClean="0">
                <a:solidFill>
                  <a:srgbClr val="800000"/>
                </a:solidFill>
              </a:rPr>
              <a:t>-1</a:t>
            </a:r>
            <a:r>
              <a:rPr lang="en-US" dirty="0" smtClean="0">
                <a:solidFill>
                  <a:srgbClr val="800000"/>
                </a:solidFill>
              </a:rPr>
              <a:t> of protons undergo inelastic nuclear interactions: production of low energy heavy recoils!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932040" y="5589240"/>
            <a:ext cx="3960440" cy="40011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800000"/>
                </a:solidFill>
                <a:latin typeface="Calibri" pitchFamily="34" charset="0"/>
                <a:sym typeface="Wingdings"/>
              </a:rPr>
              <a:t>What about biological effects?</a:t>
            </a:r>
            <a:endParaRPr lang="en-US" altLang="en-US" sz="20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7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917848"/>
            <a:ext cx="8712967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Experimental cave, Proton </a:t>
            </a:r>
            <a:r>
              <a:rPr lang="en-GB" sz="3600" dirty="0" smtClean="0"/>
              <a:t>Therapy</a:t>
            </a:r>
            <a:r>
              <a:rPr lang="de-DE" sz="3600" dirty="0" smtClean="0"/>
              <a:t> Center - </a:t>
            </a:r>
            <a:r>
              <a:rPr lang="de-DE" sz="3600" dirty="0" err="1" smtClean="0"/>
              <a:t>Trento</a:t>
            </a:r>
            <a:endParaRPr lang="en-US" sz="36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pic>
        <p:nvPicPr>
          <p:cNvPr id="3" name="Picture 2" descr="20160118_1522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4320480" cy="3240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492896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Dedicated control room: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Patch panel to the Cave (signal cables, HV cables, D-SUB, Ethernet)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Laser and Cameras control system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Large space available for material storage and preparation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Possibility to move to TIFPA offices for long-lasting data acquisition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193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917848"/>
            <a:ext cx="8712967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Experimental cave, Proton </a:t>
            </a:r>
            <a:r>
              <a:rPr lang="en-GB" sz="3600" dirty="0" smtClean="0"/>
              <a:t>Therapy</a:t>
            </a:r>
            <a:r>
              <a:rPr lang="de-DE" sz="3600" dirty="0" smtClean="0"/>
              <a:t> Center - </a:t>
            </a:r>
            <a:r>
              <a:rPr lang="de-DE" sz="3600" dirty="0" err="1" smtClean="0"/>
              <a:t>Trento</a:t>
            </a:r>
            <a:endParaRPr lang="en-US" sz="36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pic>
        <p:nvPicPr>
          <p:cNvPr id="4" name="Picture 3" descr="20160118_1523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"/>
          <a:stretch/>
        </p:blipFill>
        <p:spPr>
          <a:xfrm>
            <a:off x="5220072" y="2564904"/>
            <a:ext cx="3312368" cy="2674604"/>
          </a:xfrm>
          <a:prstGeom prst="rect">
            <a:avLst/>
          </a:prstGeom>
        </p:spPr>
      </p:pic>
      <p:pic>
        <p:nvPicPr>
          <p:cNvPr id="5" name="Picture 4" descr="20160118_15234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0" b="8346"/>
          <a:stretch/>
        </p:blipFill>
        <p:spPr>
          <a:xfrm>
            <a:off x="251521" y="1562545"/>
            <a:ext cx="3619732" cy="4734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272" y="2060848"/>
            <a:ext cx="194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“Biology” line at 0°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2060848"/>
            <a:ext cx="20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“Physics” line at 30°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537321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Isocenter</a:t>
            </a:r>
            <a:r>
              <a:rPr lang="en-US" dirty="0" smtClean="0"/>
              <a:t> at 1.5 m from exit window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Target station needed for generation of large </a:t>
            </a:r>
            <a:r>
              <a:rPr lang="en-US" dirty="0" err="1" smtClean="0"/>
              <a:t>fieds</a:t>
            </a:r>
            <a:r>
              <a:rPr lang="en-US" dirty="0" smtClean="0"/>
              <a:t> (passive modulation)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537321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Isocenter</a:t>
            </a:r>
            <a:r>
              <a:rPr lang="en-US" dirty="0" smtClean="0"/>
              <a:t> at 1.2 m from exit window</a:t>
            </a:r>
          </a:p>
        </p:txBody>
      </p:sp>
    </p:spTree>
    <p:extLst>
      <p:ext uri="{BB962C8B-B14F-4D97-AF65-F5344CB8AC3E}">
        <p14:creationId xmlns:p14="http://schemas.microsoft.com/office/powerpoint/2010/main" val="7074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/>
          </a:bodyPr>
          <a:lstStyle/>
          <a:p>
            <a:r>
              <a:rPr lang="de-DE" sz="4000" u="sng" dirty="0" smtClean="0"/>
              <a:t>TIFPA </a:t>
            </a:r>
            <a:r>
              <a:rPr lang="de-DE" sz="4000" u="sng" dirty="0" err="1" smtClean="0"/>
              <a:t>and</a:t>
            </a:r>
            <a:r>
              <a:rPr lang="de-DE" sz="4000" u="sng" dirty="0" smtClean="0"/>
              <a:t> Proton </a:t>
            </a:r>
            <a:r>
              <a:rPr lang="de-DE" sz="4000" u="sng" dirty="0" err="1" smtClean="0"/>
              <a:t>Therapy</a:t>
            </a:r>
            <a:r>
              <a:rPr lang="de-DE" sz="4000" u="sng" dirty="0" smtClean="0"/>
              <a:t> - APSS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132856"/>
            <a:ext cx="8712968" cy="4104456"/>
          </a:xfrm>
        </p:spPr>
        <p:txBody>
          <a:bodyPr>
            <a:normAutofit/>
          </a:bodyPr>
          <a:lstStyle/>
          <a:p>
            <a:pPr algn="just"/>
            <a:r>
              <a:rPr lang="de-DE" sz="2800" dirty="0" smtClean="0"/>
              <a:t>Official Agreement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scientific</a:t>
            </a:r>
            <a:r>
              <a:rPr lang="de-DE" sz="2800" dirty="0" smtClean="0"/>
              <a:t> </a:t>
            </a:r>
            <a:r>
              <a:rPr lang="de-DE" sz="2800" dirty="0" err="1" smtClean="0"/>
              <a:t>collaboration</a:t>
            </a:r>
            <a:endParaRPr lang="de-DE" sz="2800" dirty="0" smtClean="0"/>
          </a:p>
          <a:p>
            <a:pPr marL="0" indent="0" algn="just">
              <a:buNone/>
            </a:pPr>
            <a:endParaRPr lang="de-DE" sz="1400" dirty="0" smtClean="0"/>
          </a:p>
          <a:p>
            <a:pPr algn="just"/>
            <a:r>
              <a:rPr lang="de-DE" sz="2800" u="sng" dirty="0" smtClean="0"/>
              <a:t>Goal:</a:t>
            </a:r>
            <a:r>
              <a:rPr lang="de-DE" sz="2800" b="1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setup</a:t>
            </a:r>
            <a:r>
              <a:rPr lang="de-DE" sz="2800" dirty="0" smtClean="0"/>
              <a:t> </a:t>
            </a:r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most</a:t>
            </a:r>
            <a:r>
              <a:rPr lang="de-DE" sz="2800" dirty="0" smtClean="0"/>
              <a:t> </a:t>
            </a:r>
            <a:r>
              <a:rPr lang="de-DE" sz="2800" dirty="0" err="1" smtClean="0"/>
              <a:t>advanced</a:t>
            </a:r>
            <a:r>
              <a:rPr lang="de-DE" sz="2800" dirty="0" smtClean="0"/>
              <a:t> </a:t>
            </a:r>
            <a:r>
              <a:rPr lang="de-DE" sz="2800" dirty="0" err="1" smtClean="0"/>
              <a:t>laboratories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radiation</a:t>
            </a:r>
            <a:r>
              <a:rPr lang="de-DE" sz="2800" dirty="0" smtClean="0"/>
              <a:t> </a:t>
            </a:r>
            <a:r>
              <a:rPr lang="de-DE" sz="2800" dirty="0" err="1" smtClean="0"/>
              <a:t>biophysics</a:t>
            </a:r>
            <a:r>
              <a:rPr lang="de-DE" sz="2800" dirty="0" smtClean="0"/>
              <a:t> </a:t>
            </a:r>
            <a:r>
              <a:rPr lang="de-DE" sz="2800" dirty="0" err="1" smtClean="0"/>
              <a:t>research</a:t>
            </a:r>
            <a:r>
              <a:rPr lang="de-DE" sz="2800" dirty="0" smtClean="0"/>
              <a:t> in Proton </a:t>
            </a:r>
            <a:r>
              <a:rPr lang="de-DE" sz="2800" dirty="0" err="1" smtClean="0"/>
              <a:t>Therapy</a:t>
            </a:r>
            <a:r>
              <a:rPr lang="de-DE" sz="2800" dirty="0" smtClean="0"/>
              <a:t> </a:t>
            </a:r>
          </a:p>
          <a:p>
            <a:pPr marL="0" indent="0" algn="just">
              <a:buNone/>
            </a:pPr>
            <a:endParaRPr lang="de-DE" sz="1400" dirty="0" smtClean="0"/>
          </a:p>
          <a:p>
            <a:pPr algn="just"/>
            <a:r>
              <a:rPr lang="de-DE" sz="2800" dirty="0" smtClean="0"/>
              <a:t>Target </a:t>
            </a:r>
            <a:r>
              <a:rPr lang="de-DE" sz="2800" dirty="0" err="1" smtClean="0"/>
              <a:t>experiments</a:t>
            </a:r>
            <a:r>
              <a:rPr lang="de-DE" sz="2800" dirty="0" smtClean="0"/>
              <a:t>: </a:t>
            </a:r>
          </a:p>
          <a:p>
            <a:pPr marL="0" indent="0" algn="just">
              <a:buNone/>
            </a:pPr>
            <a:endParaRPr lang="de-DE" sz="900" dirty="0" smtClean="0"/>
          </a:p>
          <a:p>
            <a:pPr lvl="1" algn="just">
              <a:buFont typeface="Wingdings" charset="2"/>
              <a:buChar char="§"/>
            </a:pPr>
            <a:r>
              <a:rPr lang="de-DE" sz="2400" dirty="0" smtClean="0"/>
              <a:t>Radiation </a:t>
            </a:r>
            <a:r>
              <a:rPr lang="de-DE" sz="2400" dirty="0" err="1" smtClean="0"/>
              <a:t>Biophysics</a:t>
            </a:r>
            <a:r>
              <a:rPr lang="de-DE" sz="2400" dirty="0" smtClean="0"/>
              <a:t> &amp; </a:t>
            </a:r>
            <a:r>
              <a:rPr lang="de-DE" sz="2400" dirty="0" err="1" smtClean="0"/>
              <a:t>Radiobiology</a:t>
            </a:r>
            <a:endParaRPr lang="de-DE" sz="2400" dirty="0" smtClean="0"/>
          </a:p>
          <a:p>
            <a:pPr lvl="1" algn="just">
              <a:buFont typeface="Wingdings" charset="2"/>
              <a:buChar char="§"/>
            </a:pPr>
            <a:r>
              <a:rPr lang="de-DE" sz="2400" dirty="0" smtClean="0"/>
              <a:t>Space </a:t>
            </a:r>
            <a:r>
              <a:rPr lang="de-DE" sz="2400" dirty="0" err="1" smtClean="0"/>
              <a:t>shielding</a:t>
            </a:r>
            <a:endParaRPr lang="de-DE" sz="2400" dirty="0" smtClean="0"/>
          </a:p>
          <a:p>
            <a:pPr lvl="1" algn="just">
              <a:buFont typeface="Wingdings" charset="2"/>
              <a:buChar char="§"/>
            </a:pPr>
            <a:r>
              <a:rPr lang="de-DE" sz="2400" dirty="0" err="1" smtClean="0"/>
              <a:t>Detector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development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testing</a:t>
            </a:r>
            <a:endParaRPr lang="de-D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6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308 CPT_building fin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" y="1806171"/>
            <a:ext cx="9043666" cy="431507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7544" y="720645"/>
            <a:ext cx="8229600" cy="1143000"/>
          </a:xfrm>
        </p:spPr>
        <p:txBody>
          <a:bodyPr>
            <a:normAutofit/>
          </a:bodyPr>
          <a:lstStyle/>
          <a:p>
            <a:r>
              <a:rPr lang="de-DE" sz="4000" u="sng" dirty="0" err="1" smtClean="0"/>
              <a:t>Trento</a:t>
            </a:r>
            <a:r>
              <a:rPr lang="de-DE" sz="4000" u="sng" dirty="0" smtClean="0"/>
              <a:t> Proton </a:t>
            </a:r>
            <a:r>
              <a:rPr lang="de-DE" sz="4000" u="sng" dirty="0" err="1" smtClean="0"/>
              <a:t>Therapy</a:t>
            </a:r>
            <a:r>
              <a:rPr lang="de-DE" sz="4000" u="sng" dirty="0" smtClean="0"/>
              <a:t> Center</a:t>
            </a:r>
            <a:endParaRPr lang="en-US" sz="4000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60" y="4407569"/>
            <a:ext cx="9043665" cy="1877437"/>
          </a:xfrm>
          <a:prstGeom prst="rect">
            <a:avLst/>
          </a:prstGeom>
          <a:solidFill>
            <a:schemeClr val="accent6"/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Patients treated at 22/1/</a:t>
            </a:r>
            <a:r>
              <a:rPr lang="en-US" sz="3200" dirty="0" smtClean="0"/>
              <a:t>2016:</a:t>
            </a:r>
            <a:endParaRPr lang="en-US" sz="3200" dirty="0" smtClean="0"/>
          </a:p>
          <a:p>
            <a:pPr marL="285750" indent="-285750">
              <a:buFontTx/>
              <a:buChar char="-"/>
            </a:pPr>
            <a:r>
              <a:rPr lang="en-US" sz="3200" dirty="0" smtClean="0"/>
              <a:t>72 Adults (≈50% </a:t>
            </a:r>
            <a:r>
              <a:rPr lang="en-US" sz="3200" dirty="0" smtClean="0"/>
              <a:t>brain</a:t>
            </a:r>
            <a:r>
              <a:rPr lang="en-US" sz="3200" dirty="0"/>
              <a:t> </a:t>
            </a:r>
            <a:r>
              <a:rPr lang="en-US" sz="3200" dirty="0" smtClean="0"/>
              <a:t>and </a:t>
            </a:r>
            <a:r>
              <a:rPr lang="en-US" sz="3200" dirty="0" smtClean="0"/>
              <a:t>H</a:t>
            </a:r>
            <a:r>
              <a:rPr lang="en-US" sz="3200" dirty="0" smtClean="0"/>
              <a:t>/N)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10 Pediatric (2 </a:t>
            </a:r>
            <a:r>
              <a:rPr lang="en-US" sz="3200" dirty="0" err="1" smtClean="0"/>
              <a:t>cranio</a:t>
            </a:r>
            <a:r>
              <a:rPr lang="en-US" sz="3200" dirty="0" smtClean="0"/>
              <a:t>-spinal irradiation</a:t>
            </a:r>
            <a:r>
              <a:rPr lang="en-US" sz="3200" dirty="0" smtClean="0"/>
              <a:t>)</a:t>
            </a:r>
          </a:p>
          <a:p>
            <a:pPr lvl="8"/>
            <a:r>
              <a:rPr lang="en-US" sz="2000" dirty="0" smtClean="0"/>
              <a:t>						   Courtesy dr. F. </a:t>
            </a:r>
            <a:r>
              <a:rPr lang="en-US" sz="2000" dirty="0" err="1" smtClean="0"/>
              <a:t>Dionisi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1920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7" y="3095013"/>
            <a:ext cx="7272808" cy="37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357783"/>
            <a:ext cx="2232248" cy="178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144" y="2133401"/>
            <a:ext cx="25495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808" y="2133401"/>
            <a:ext cx="28114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4725144"/>
            <a:ext cx="1672862" cy="990724"/>
          </a:xfrm>
          <a:prstGeom prst="rect">
            <a:avLst/>
          </a:prstGeom>
        </p:spPr>
      </p:pic>
      <p:pic>
        <p:nvPicPr>
          <p:cNvPr id="7" name="Immagine 4" descr="ResearchArea1.JPG"/>
          <p:cNvPicPr>
            <a:picLocks noChangeAspect="1"/>
          </p:cNvPicPr>
          <p:nvPr/>
        </p:nvPicPr>
        <p:blipFill rotWithShape="1">
          <a:blip r:embed="rId8"/>
          <a:srcRect l="15300" t="22319" r="20011"/>
          <a:stretch/>
        </p:blipFill>
        <p:spPr>
          <a:xfrm>
            <a:off x="7421696" y="5222173"/>
            <a:ext cx="1686808" cy="151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TR2-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99" y="1043893"/>
            <a:ext cx="6279930" cy="57988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935" y="1280334"/>
            <a:ext cx="2308144" cy="830997"/>
          </a:xfrm>
          <a:prstGeom prst="rect">
            <a:avLst/>
          </a:prstGeom>
          <a:solidFill>
            <a:schemeClr val="bg1">
              <a:alpha val="78000"/>
            </a:schemeClr>
          </a:solidFill>
          <a:ln w="1905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Full active pencil</a:t>
            </a:r>
          </a:p>
          <a:p>
            <a:pPr algn="ctr"/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 beam scanning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8396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T_map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74" y="1157180"/>
            <a:ext cx="7438630" cy="4711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733244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800000"/>
                </a:solidFill>
              </a:rPr>
              <a:t>Experimental Cave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6512" y="3749468"/>
            <a:ext cx="1662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0090"/>
                </a:solidFill>
              </a:rPr>
              <a:t>Multi-</a:t>
            </a:r>
            <a:r>
              <a:rPr lang="de-DE" b="1" dirty="0" err="1" smtClean="0">
                <a:solidFill>
                  <a:srgbClr val="000090"/>
                </a:solidFill>
              </a:rPr>
              <a:t>functional</a:t>
            </a:r>
            <a:r>
              <a:rPr lang="de-DE" b="1" dirty="0" smtClean="0">
                <a:solidFill>
                  <a:srgbClr val="000090"/>
                </a:solidFill>
              </a:rPr>
              <a:t> </a:t>
            </a:r>
            <a:r>
              <a:rPr lang="de-DE" b="1" dirty="0" err="1" smtClean="0">
                <a:solidFill>
                  <a:srgbClr val="000090"/>
                </a:solidFill>
              </a:rPr>
              <a:t>laboratory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7664" y="1373204"/>
            <a:ext cx="2592288" cy="1944216"/>
          </a:xfrm>
          <a:prstGeom prst="rect">
            <a:avLst/>
          </a:prstGeom>
          <a:noFill/>
          <a:ln w="31750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7664" y="3389428"/>
            <a:ext cx="1800200" cy="1944216"/>
          </a:xfrm>
          <a:prstGeom prst="rect">
            <a:avLst/>
          </a:prstGeom>
          <a:noFill/>
          <a:ln w="3175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5549668"/>
            <a:ext cx="2008683" cy="584776"/>
          </a:xfrm>
          <a:prstGeom prst="rect">
            <a:avLst/>
          </a:prstGeom>
          <a:solidFill>
            <a:srgbClr val="0DFF2B"/>
          </a:solidFill>
          <a:ln w="19050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IBA facility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4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998984"/>
          </a:xfrm>
        </p:spPr>
        <p:txBody>
          <a:bodyPr>
            <a:normAutofit/>
          </a:bodyPr>
          <a:lstStyle/>
          <a:p>
            <a:r>
              <a:rPr lang="de-DE" dirty="0" smtClean="0"/>
              <a:t>Cave </a:t>
            </a:r>
            <a:r>
              <a:rPr lang="de-DE" dirty="0" err="1" smtClean="0"/>
              <a:t>construction</a:t>
            </a:r>
            <a:r>
              <a:rPr lang="de-DE" dirty="0" smtClean="0"/>
              <a:t>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568952" cy="3345235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ü"/>
            </a:pPr>
            <a:r>
              <a:rPr lang="de-DE" sz="2400" b="1" dirty="0" smtClean="0">
                <a:solidFill>
                  <a:srgbClr val="800000"/>
                </a:solidFill>
              </a:rPr>
              <a:t>Phase I: </a:t>
            </a:r>
            <a:r>
              <a:rPr lang="de-DE" sz="2400" dirty="0" smtClean="0">
                <a:solidFill>
                  <a:srgbClr val="800000"/>
                </a:solidFill>
              </a:rPr>
              <a:t>plan design </a:t>
            </a:r>
            <a:r>
              <a:rPr lang="de-DE" sz="2400" dirty="0" err="1" smtClean="0">
                <a:solidFill>
                  <a:srgbClr val="800000"/>
                </a:solidFill>
              </a:rPr>
              <a:t>and</a:t>
            </a:r>
            <a:r>
              <a:rPr lang="de-DE" sz="2400" dirty="0" smtClean="0">
                <a:solidFill>
                  <a:srgbClr val="800000"/>
                </a:solidFill>
              </a:rPr>
              <a:t> </a:t>
            </a:r>
            <a:r>
              <a:rPr lang="de-DE" sz="2400" dirty="0" err="1" smtClean="0">
                <a:solidFill>
                  <a:srgbClr val="800000"/>
                </a:solidFill>
              </a:rPr>
              <a:t>basic</a:t>
            </a:r>
            <a:r>
              <a:rPr lang="de-DE" sz="2400" dirty="0" smtClean="0">
                <a:solidFill>
                  <a:srgbClr val="800000"/>
                </a:solidFill>
              </a:rPr>
              <a:t> </a:t>
            </a:r>
            <a:r>
              <a:rPr lang="de-DE" sz="2400" dirty="0" err="1" smtClean="0">
                <a:solidFill>
                  <a:srgbClr val="800000"/>
                </a:solidFill>
              </a:rPr>
              <a:t>equipment</a:t>
            </a:r>
            <a:r>
              <a:rPr lang="de-DE" sz="2400" dirty="0" smtClean="0">
                <a:solidFill>
                  <a:srgbClr val="800000"/>
                </a:solidFill>
              </a:rPr>
              <a:t> </a:t>
            </a:r>
            <a:r>
              <a:rPr lang="de-DE" sz="2400" dirty="0" err="1" smtClean="0">
                <a:solidFill>
                  <a:srgbClr val="800000"/>
                </a:solidFill>
              </a:rPr>
              <a:t>for</a:t>
            </a:r>
            <a:r>
              <a:rPr lang="de-DE" sz="2400" dirty="0" smtClean="0">
                <a:solidFill>
                  <a:srgbClr val="800000"/>
                </a:solidFill>
              </a:rPr>
              <a:t> beam </a:t>
            </a:r>
            <a:r>
              <a:rPr lang="de-DE" sz="2400" dirty="0" err="1" smtClean="0">
                <a:solidFill>
                  <a:srgbClr val="800000"/>
                </a:solidFill>
              </a:rPr>
              <a:t>characterization</a:t>
            </a:r>
            <a:r>
              <a:rPr lang="de-DE" sz="2400" dirty="0" smtClean="0">
                <a:solidFill>
                  <a:srgbClr val="800000"/>
                </a:solidFill>
              </a:rPr>
              <a:t> (</a:t>
            </a:r>
            <a:r>
              <a:rPr lang="de-DE" sz="2400" dirty="0" err="1" smtClean="0">
                <a:solidFill>
                  <a:srgbClr val="800000"/>
                </a:solidFill>
              </a:rPr>
              <a:t>patch</a:t>
            </a:r>
            <a:r>
              <a:rPr lang="de-DE" sz="2400" dirty="0" smtClean="0">
                <a:solidFill>
                  <a:srgbClr val="800000"/>
                </a:solidFill>
              </a:rPr>
              <a:t> </a:t>
            </a:r>
            <a:r>
              <a:rPr lang="de-DE" sz="2400" dirty="0" err="1" smtClean="0">
                <a:solidFill>
                  <a:srgbClr val="800000"/>
                </a:solidFill>
              </a:rPr>
              <a:t>panels</a:t>
            </a:r>
            <a:r>
              <a:rPr lang="de-DE" sz="2400" dirty="0" smtClean="0">
                <a:solidFill>
                  <a:srgbClr val="800000"/>
                </a:solidFill>
              </a:rPr>
              <a:t>, </a:t>
            </a:r>
            <a:r>
              <a:rPr lang="de-DE" sz="2400" dirty="0" err="1" smtClean="0">
                <a:solidFill>
                  <a:srgbClr val="800000"/>
                </a:solidFill>
              </a:rPr>
              <a:t>lasers</a:t>
            </a:r>
            <a:r>
              <a:rPr lang="de-DE" sz="2400" dirty="0" smtClean="0">
                <a:solidFill>
                  <a:srgbClr val="800000"/>
                </a:solidFill>
              </a:rPr>
              <a:t>, </a:t>
            </a:r>
            <a:r>
              <a:rPr lang="de-DE" sz="2400" dirty="0" err="1" smtClean="0">
                <a:solidFill>
                  <a:srgbClr val="800000"/>
                </a:solidFill>
              </a:rPr>
              <a:t>cameras</a:t>
            </a:r>
            <a:r>
              <a:rPr lang="de-DE" sz="2400" dirty="0" smtClean="0">
                <a:solidFill>
                  <a:srgbClr val="800000"/>
                </a:solidFill>
              </a:rPr>
              <a:t>)</a:t>
            </a:r>
          </a:p>
          <a:p>
            <a:pPr marL="0" indent="0" algn="just">
              <a:buNone/>
            </a:pPr>
            <a:endParaRPr lang="de-DE" sz="1200" dirty="0" smtClean="0"/>
          </a:p>
          <a:p>
            <a:pPr algn="just"/>
            <a:r>
              <a:rPr lang="de-DE" sz="2400" b="1" dirty="0" smtClean="0"/>
              <a:t>Phase II: </a:t>
            </a:r>
            <a:r>
              <a:rPr lang="de-DE" sz="2400" dirty="0" err="1" smtClean="0"/>
              <a:t>installation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equipment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/>
              <a:t> </a:t>
            </a:r>
            <a:r>
              <a:rPr lang="de-DE" sz="2400" dirty="0" err="1" smtClean="0"/>
              <a:t>physics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biology</a:t>
            </a:r>
            <a:r>
              <a:rPr lang="de-DE" sz="2400" dirty="0" smtClean="0"/>
              <a:t> </a:t>
            </a:r>
            <a:r>
              <a:rPr lang="de-DE" sz="2400" dirty="0" err="1" smtClean="0"/>
              <a:t>experiments</a:t>
            </a:r>
            <a:r>
              <a:rPr lang="de-DE" sz="2400" dirty="0" smtClean="0"/>
              <a:t> (</a:t>
            </a:r>
            <a:r>
              <a:rPr lang="de-DE" sz="2400" dirty="0" err="1" smtClean="0"/>
              <a:t>phase</a:t>
            </a:r>
            <a:r>
              <a:rPr lang="de-DE" sz="2400" dirty="0" smtClean="0"/>
              <a:t> I + 6 </a:t>
            </a:r>
            <a:r>
              <a:rPr lang="de-DE" sz="2400" dirty="0" err="1" smtClean="0"/>
              <a:t>months</a:t>
            </a:r>
            <a:r>
              <a:rPr lang="de-DE" sz="2400" dirty="0" smtClean="0"/>
              <a:t>)</a:t>
            </a:r>
          </a:p>
          <a:p>
            <a:pPr marL="0" indent="0" algn="just">
              <a:buNone/>
            </a:pPr>
            <a:endParaRPr lang="de-DE" sz="1200" dirty="0" smtClean="0"/>
          </a:p>
          <a:p>
            <a:pPr algn="just"/>
            <a:r>
              <a:rPr lang="de-DE" sz="2400" b="1" dirty="0" smtClean="0"/>
              <a:t>Phase III: </a:t>
            </a:r>
            <a:r>
              <a:rPr lang="de-DE" sz="2400" dirty="0" err="1" smtClean="0"/>
              <a:t>completion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installation</a:t>
            </a:r>
            <a:r>
              <a:rPr lang="de-DE" sz="2400" dirty="0" smtClean="0"/>
              <a:t> experimental </a:t>
            </a:r>
            <a:r>
              <a:rPr lang="de-DE" sz="2400" dirty="0" err="1" smtClean="0"/>
              <a:t>equipment</a:t>
            </a:r>
            <a:r>
              <a:rPr lang="de-DE" sz="2400" dirty="0" smtClean="0"/>
              <a:t>, </a:t>
            </a:r>
            <a:r>
              <a:rPr lang="de-DE" sz="2400" dirty="0" err="1" smtClean="0"/>
              <a:t>generation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quasi-</a:t>
            </a:r>
            <a:r>
              <a:rPr lang="de-DE" sz="2400" dirty="0" err="1" smtClean="0"/>
              <a:t>monoenergetic</a:t>
            </a:r>
            <a:r>
              <a:rPr lang="de-DE" sz="2400" dirty="0" smtClean="0"/>
              <a:t> fast </a:t>
            </a:r>
            <a:r>
              <a:rPr lang="de-DE" sz="2400" dirty="0" err="1" smtClean="0"/>
              <a:t>neutrons</a:t>
            </a:r>
            <a:r>
              <a:rPr lang="de-DE" sz="2400" dirty="0" smtClean="0"/>
              <a:t> (</a:t>
            </a:r>
            <a:r>
              <a:rPr lang="de-DE" sz="2400" dirty="0" err="1" smtClean="0"/>
              <a:t>unique</a:t>
            </a:r>
            <a:r>
              <a:rPr lang="de-DE" sz="2400" dirty="0" smtClean="0"/>
              <a:t> </a:t>
            </a:r>
            <a:r>
              <a:rPr lang="de-DE" sz="2400" dirty="0" err="1" smtClean="0"/>
              <a:t>facility</a:t>
            </a:r>
            <a:r>
              <a:rPr lang="de-DE" sz="2400" dirty="0" smtClean="0"/>
              <a:t> in Europe!) – </a:t>
            </a:r>
            <a:r>
              <a:rPr lang="de-DE" sz="2400" dirty="0" err="1" smtClean="0"/>
              <a:t>phase</a:t>
            </a:r>
            <a:r>
              <a:rPr lang="de-DE" sz="2400" dirty="0" smtClean="0"/>
              <a:t> II + 6 </a:t>
            </a:r>
            <a:r>
              <a:rPr lang="de-DE" sz="2400" dirty="0" err="1" smtClean="0"/>
              <a:t>months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5166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solidFill>
                  <a:srgbClr val="800000"/>
                </a:solidFill>
              </a:rPr>
              <a:t>r</a:t>
            </a:r>
            <a:r>
              <a:rPr lang="de-DE" sz="3200" dirty="0" err="1" smtClean="0">
                <a:solidFill>
                  <a:srgbClr val="800000"/>
                </a:solidFill>
              </a:rPr>
              <a:t>eady</a:t>
            </a:r>
            <a:r>
              <a:rPr lang="de-DE" sz="3200" dirty="0" smtClean="0">
                <a:solidFill>
                  <a:srgbClr val="800000"/>
                </a:solidFill>
              </a:rPr>
              <a:t> in ≈1 </a:t>
            </a:r>
            <a:r>
              <a:rPr lang="de-DE" sz="3200" dirty="0" err="1" smtClean="0">
                <a:solidFill>
                  <a:srgbClr val="800000"/>
                </a:solidFill>
              </a:rPr>
              <a:t>year</a:t>
            </a:r>
            <a:endParaRPr lang="en-US" sz="3200" dirty="0">
              <a:solidFill>
                <a:srgbClr val="8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39752" y="5805264"/>
            <a:ext cx="792088" cy="0"/>
          </a:xfrm>
          <a:prstGeom prst="straightConnector1">
            <a:avLst/>
          </a:prstGeom>
          <a:ln w="53975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6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917848"/>
            <a:ext cx="8712967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Experimental cave, Proton </a:t>
            </a:r>
            <a:r>
              <a:rPr lang="en-GB" sz="3600" dirty="0" smtClean="0"/>
              <a:t>Therapy</a:t>
            </a:r>
            <a:r>
              <a:rPr lang="de-DE" sz="3600" dirty="0" smtClean="0"/>
              <a:t> Center - </a:t>
            </a:r>
            <a:r>
              <a:rPr lang="de-DE" sz="3600" dirty="0" err="1" smtClean="0"/>
              <a:t>Trento</a:t>
            </a:r>
            <a:endParaRPr lang="en-US" sz="3600" dirty="0"/>
          </a:p>
        </p:txBody>
      </p:sp>
      <p:pic>
        <p:nvPicPr>
          <p:cNvPr id="6" name="Immagine 4" descr="ResearchArea1.JPG"/>
          <p:cNvPicPr>
            <a:picLocks noChangeAspect="1"/>
          </p:cNvPicPr>
          <p:nvPr/>
        </p:nvPicPr>
        <p:blipFill rotWithShape="1">
          <a:blip r:embed="rId3"/>
          <a:srcRect r="10262"/>
          <a:stretch/>
        </p:blipFill>
        <p:spPr>
          <a:xfrm>
            <a:off x="35496" y="1844824"/>
            <a:ext cx="5169490" cy="432048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1815" y="2750631"/>
            <a:ext cx="3826689" cy="2118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/>
              <a:t>Beam Production: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2000" dirty="0" smtClean="0"/>
              <a:t>Isochronous Cyclotron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2000" dirty="0" smtClean="0"/>
              <a:t>Energy Range: 70-225 MeV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2000" dirty="0" smtClean="0"/>
              <a:t>Beam Current: 320 </a:t>
            </a:r>
            <a:r>
              <a:rPr lang="en-US" sz="2000" dirty="0" err="1" smtClean="0"/>
              <a:t>nA</a:t>
            </a:r>
            <a:endParaRPr lang="en-US" sz="2000" dirty="0" smtClean="0"/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2000" dirty="0" smtClean="0"/>
              <a:t>Typical Efficiency: ≈55%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sz="2000" dirty="0" smtClean="0"/>
              <a:t>Min Time for Energy Change: 2 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231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FPA_cave_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t="21263"/>
          <a:stretch/>
        </p:blipFill>
        <p:spPr>
          <a:xfrm>
            <a:off x="683568" y="1146368"/>
            <a:ext cx="7802188" cy="543701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47864" y="2874560"/>
            <a:ext cx="5040560" cy="0"/>
          </a:xfrm>
          <a:prstGeom prst="line">
            <a:avLst/>
          </a:prstGeom>
          <a:ln w="38100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04048" y="2226488"/>
            <a:ext cx="3168352" cy="1872208"/>
          </a:xfrm>
          <a:prstGeom prst="line">
            <a:avLst/>
          </a:prstGeom>
          <a:ln w="38100" cmpd="sng">
            <a:solidFill>
              <a:srgbClr val="00009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3960"/>
            <a:ext cx="2895600" cy="365125"/>
          </a:xfrm>
        </p:spPr>
        <p:txBody>
          <a:bodyPr/>
          <a:lstStyle/>
          <a:p>
            <a:r>
              <a:rPr lang="en-US" dirty="0" smtClean="0"/>
              <a:t>RDH/IRPT Meeting – Rome, February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2658536"/>
            <a:ext cx="2653340" cy="461665"/>
          </a:xfrm>
          <a:prstGeom prst="rect">
            <a:avLst/>
          </a:prstGeom>
          <a:solidFill>
            <a:srgbClr val="FFFF00"/>
          </a:solidFill>
          <a:ln w="1905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“Biology” Line at 0°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5696" y="4314720"/>
            <a:ext cx="2787692" cy="461665"/>
          </a:xfrm>
          <a:prstGeom prst="rect">
            <a:avLst/>
          </a:prstGeom>
          <a:solidFill>
            <a:srgbClr val="3366FF">
              <a:alpha val="87000"/>
            </a:srgbClr>
          </a:solidFill>
          <a:ln w="19050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“Physics” Line at 30°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20160118_15234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0" b="8346"/>
          <a:stretch/>
        </p:blipFill>
        <p:spPr>
          <a:xfrm>
            <a:off x="25830" y="1046832"/>
            <a:ext cx="3619732" cy="4734001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pic>
        <p:nvPicPr>
          <p:cNvPr id="9" name="Immagine 1" descr="ResearchAre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154480"/>
            <a:ext cx="5628118" cy="4221088"/>
          </a:xfrm>
          <a:prstGeom prst="rect">
            <a:avLst/>
          </a:prstGeom>
          <a:ln w="190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1553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theme/theme1.xml><?xml version="1.0" encoding="utf-8"?>
<a:theme xmlns:a="http://schemas.openxmlformats.org/drawingml/2006/main" name="PPT_template_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PPT_template_FT.pot</Template>
  <TotalTime>1018</TotalTime>
  <Words>1255</Words>
  <Application>Microsoft Macintosh PowerPoint</Application>
  <PresentationFormat>On-screen Show (4:3)</PresentationFormat>
  <Paragraphs>167</Paragraphs>
  <Slides>19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PPT_template_FT</vt:lpstr>
      <vt:lpstr>Equation</vt:lpstr>
      <vt:lpstr>Experimental Cave at Trento CPT: status update</vt:lpstr>
      <vt:lpstr>TIFPA and Proton Therapy - APSS</vt:lpstr>
      <vt:lpstr>Trento Proton Therapy Center</vt:lpstr>
      <vt:lpstr>PowerPoint Presentation</vt:lpstr>
      <vt:lpstr>PowerPoint Presentation</vt:lpstr>
      <vt:lpstr>PowerPoint Presentation</vt:lpstr>
      <vt:lpstr>Cave construction Plan</vt:lpstr>
      <vt:lpstr>Experimental cave, Proton Therapy Center - Trento</vt:lpstr>
      <vt:lpstr>PowerPoint Presentation</vt:lpstr>
      <vt:lpstr>Experimental cave, Proton Therapy Center - Trento</vt:lpstr>
      <vt:lpstr>TIFPA: what else...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Experimental cave, Proton Therapy Center - Trento</vt:lpstr>
      <vt:lpstr>Experimental cave, Proton Therapy Center - Trento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</dc:creator>
  <cp:lastModifiedBy>Francesco</cp:lastModifiedBy>
  <cp:revision>10</cp:revision>
  <dcterms:created xsi:type="dcterms:W3CDTF">2016-01-30T08:01:54Z</dcterms:created>
  <dcterms:modified xsi:type="dcterms:W3CDTF">2016-02-01T08:58:49Z</dcterms:modified>
</cp:coreProperties>
</file>