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0" r:id="rId4"/>
    <p:sldId id="290" r:id="rId5"/>
    <p:sldId id="261" r:id="rId6"/>
    <p:sldId id="267" r:id="rId7"/>
    <p:sldId id="264" r:id="rId8"/>
    <p:sldId id="268" r:id="rId9"/>
    <p:sldId id="263" r:id="rId10"/>
    <p:sldId id="262" r:id="rId11"/>
    <p:sldId id="266" r:id="rId12"/>
    <p:sldId id="269" r:id="rId13"/>
    <p:sldId id="271" r:id="rId14"/>
    <p:sldId id="272" r:id="rId15"/>
    <p:sldId id="274" r:id="rId16"/>
    <p:sldId id="288" r:id="rId17"/>
    <p:sldId id="289" r:id="rId18"/>
    <p:sldId id="287" r:id="rId19"/>
    <p:sldId id="285" r:id="rId20"/>
    <p:sldId id="286" r:id="rId21"/>
    <p:sldId id="283" r:id="rId22"/>
    <p:sldId id="284" r:id="rId23"/>
    <p:sldId id="258" r:id="rId24"/>
    <p:sldId id="259" r:id="rId25"/>
    <p:sldId id="277" r:id="rId26"/>
    <p:sldId id="281" r:id="rId27"/>
    <p:sldId id="279" r:id="rId28"/>
    <p:sldId id="280" r:id="rId29"/>
    <p:sldId id="278" r:id="rId30"/>
    <p:sldId id="275" r:id="rId3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E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786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4B115-60D8-1543-8946-07BE64549BE0}" type="datetimeFigureOut">
              <a:rPr lang="en-US" smtClean="0"/>
              <a:pPr/>
              <a:t>6/22/2017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7EE45-1535-ED42-8AC3-A64AA3BF5B72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8341-3D11-9340-9B4F-0BF7A0604AEB}" type="datetimeFigureOut">
              <a:rPr lang="en-US" smtClean="0"/>
              <a:pPr/>
              <a:t>6/22/2017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DE17-E352-DB49-8D20-0C51685650FA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8341-3D11-9340-9B4F-0BF7A0604AEB}" type="datetimeFigureOut">
              <a:rPr lang="en-US" smtClean="0"/>
              <a:pPr/>
              <a:t>6/22/2017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DE17-E352-DB49-8D20-0C51685650FA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8341-3D11-9340-9B4F-0BF7A0604AEB}" type="datetimeFigureOut">
              <a:rPr lang="en-US" smtClean="0"/>
              <a:pPr/>
              <a:t>6/22/2017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DE17-E352-DB49-8D20-0C51685650FA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8341-3D11-9340-9B4F-0BF7A0604AEB}" type="datetimeFigureOut">
              <a:rPr lang="en-US" smtClean="0"/>
              <a:pPr/>
              <a:t>6/22/2017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DE17-E352-DB49-8D20-0C51685650FA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8341-3D11-9340-9B4F-0BF7A0604AEB}" type="datetimeFigureOut">
              <a:rPr lang="en-US" smtClean="0"/>
              <a:pPr/>
              <a:t>6/22/2017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DE17-E352-DB49-8D20-0C51685650FA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8341-3D11-9340-9B4F-0BF7A0604AEB}" type="datetimeFigureOut">
              <a:rPr lang="en-US" smtClean="0"/>
              <a:pPr/>
              <a:t>6/22/2017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DE17-E352-DB49-8D20-0C51685650FA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8341-3D11-9340-9B4F-0BF7A0604AEB}" type="datetimeFigureOut">
              <a:rPr lang="en-US" smtClean="0"/>
              <a:pPr/>
              <a:t>6/22/2017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DE17-E352-DB49-8D20-0C51685650FA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8341-3D11-9340-9B4F-0BF7A0604AEB}" type="datetimeFigureOut">
              <a:rPr lang="en-US" smtClean="0"/>
              <a:pPr/>
              <a:t>6/22/2017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DE17-E352-DB49-8D20-0C51685650FA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8341-3D11-9340-9B4F-0BF7A0604AEB}" type="datetimeFigureOut">
              <a:rPr lang="en-US" smtClean="0"/>
              <a:pPr/>
              <a:t>6/22/2017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DE17-E352-DB49-8D20-0C51685650FA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8341-3D11-9340-9B4F-0BF7A0604AEB}" type="datetimeFigureOut">
              <a:rPr lang="en-US" smtClean="0"/>
              <a:pPr/>
              <a:t>6/22/2017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DE17-E352-DB49-8D20-0C51685650FA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8341-3D11-9340-9B4F-0BF7A0604AEB}" type="datetimeFigureOut">
              <a:rPr lang="en-US" smtClean="0"/>
              <a:pPr/>
              <a:t>6/22/2017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DE17-E352-DB49-8D20-0C51685650FA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8341-3D11-9340-9B4F-0BF7A0604AEB}" type="datetimeFigureOut">
              <a:rPr lang="en-US" smtClean="0"/>
              <a:pPr/>
              <a:t>6/22/2017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ADE17-E352-DB49-8D20-0C51685650FA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0" y="2393208"/>
            <a:ext cx="7175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GB" sz="2800" i="1" dirty="0" err="1" smtClean="0"/>
              <a:t>P.Figuera</a:t>
            </a:r>
            <a:endParaRPr lang="en-GB" sz="2800" i="1" dirty="0" smtClean="0"/>
          </a:p>
          <a:p>
            <a:pPr marL="457200" indent="-457200" algn="ctr"/>
            <a:r>
              <a:rPr lang="en-GB" sz="2800" dirty="0" smtClean="0"/>
              <a:t>INFN-</a:t>
            </a:r>
            <a:r>
              <a:rPr lang="en-GB" sz="2800" dirty="0" err="1" smtClean="0"/>
              <a:t>Laboratori</a:t>
            </a:r>
            <a:r>
              <a:rPr lang="en-GB" sz="2800" dirty="0" smtClean="0"/>
              <a:t> </a:t>
            </a:r>
            <a:r>
              <a:rPr lang="en-GB" sz="2800" dirty="0" err="1" smtClean="0"/>
              <a:t>Nazionali</a:t>
            </a:r>
            <a:r>
              <a:rPr lang="en-GB" sz="2800" dirty="0" smtClean="0"/>
              <a:t> del </a:t>
            </a:r>
            <a:r>
              <a:rPr lang="en-GB" sz="2800" dirty="0" err="1" smtClean="0"/>
              <a:t>Sud</a:t>
            </a:r>
            <a:endParaRPr lang="en-GB" sz="2800" dirty="0" smtClean="0"/>
          </a:p>
        </p:txBody>
      </p:sp>
      <p:pic>
        <p:nvPicPr>
          <p:cNvPr id="5" name="Picture 4" descr="INFN-LNS LOG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11280" y="4123814"/>
            <a:ext cx="2143140" cy="119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9554" y="592072"/>
            <a:ext cx="8408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 new analysis technique to measure fusion excitation functions with large beam energy dispersions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3"/>
          <p:cNvGrpSpPr/>
          <p:nvPr/>
        </p:nvGrpSpPr>
        <p:grpSpPr>
          <a:xfrm>
            <a:off x="5919536" y="432250"/>
            <a:ext cx="3142968" cy="2455331"/>
            <a:chOff x="6324600" y="378023"/>
            <a:chExt cx="2819400" cy="266997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20833" r="19378" b="27778"/>
            <a:stretch>
              <a:fillRect/>
            </a:stretch>
          </p:blipFill>
          <p:spPr bwMode="auto">
            <a:xfrm>
              <a:off x="6324600" y="503663"/>
              <a:ext cx="2819400" cy="254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sellaDiTesto 35"/>
            <p:cNvSpPr txBox="1"/>
            <p:nvPr/>
          </p:nvSpPr>
          <p:spPr>
            <a:xfrm>
              <a:off x="6553200" y="378023"/>
              <a:ext cx="2236337" cy="401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  Residual energy after </a:t>
              </a:r>
              <a:r>
                <a:rPr lang="en-US" dirty="0" smtClean="0"/>
                <a:t>target</a:t>
              </a:r>
              <a:endParaRPr lang="en-US" sz="1400" dirty="0"/>
            </a:p>
          </p:txBody>
        </p:sp>
        <p:sp>
          <p:nvSpPr>
            <p:cNvPr id="7" name="CasellaDiTesto 36"/>
            <p:cNvSpPr txBox="1"/>
            <p:nvPr/>
          </p:nvSpPr>
          <p:spPr>
            <a:xfrm>
              <a:off x="7169236" y="940713"/>
              <a:ext cx="363870" cy="4685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cs typeface="Times New Roman" pitchFamily="18" charset="0"/>
                </a:rPr>
                <a:t>EXP</a:t>
              </a:r>
            </a:p>
            <a:p>
              <a:r>
                <a:rPr lang="en-US" sz="1100" dirty="0" smtClean="0">
                  <a:cs typeface="Times New Roman" pitchFamily="18" charset="0"/>
                </a:rPr>
                <a:t>SIM</a:t>
              </a:r>
              <a:endParaRPr lang="en-US" sz="1100" dirty="0">
                <a:cs typeface="Times New Roman" pitchFamily="18" charset="0"/>
              </a:endParaRP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067" y="56285"/>
            <a:ext cx="865505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 method to extract target thickness probability distributions 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65559" y="3533883"/>
            <a:ext cx="3775373" cy="21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 l="1966" t="20833" r="19378" b="29167"/>
          <a:stretch>
            <a:fillRect/>
          </a:stretch>
        </p:blipFill>
        <p:spPr bwMode="auto">
          <a:xfrm>
            <a:off x="2117558" y="51828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/>
          <a:srcRect l="1966" t="20833" r="19378" b="29167"/>
          <a:stretch>
            <a:fillRect/>
          </a:stretch>
        </p:blipFill>
        <p:spPr bwMode="auto">
          <a:xfrm>
            <a:off x="2117558" y="51828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 cstate="print"/>
          <a:srcRect l="1966" t="20833" r="19378" b="27778"/>
          <a:stretch>
            <a:fillRect/>
          </a:stretch>
        </p:blipFill>
        <p:spPr bwMode="auto">
          <a:xfrm>
            <a:off x="2117558" y="518282"/>
            <a:ext cx="3048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7" cstate="print"/>
          <a:srcRect l="1966" t="20833" r="19378" b="27778"/>
          <a:stretch>
            <a:fillRect/>
          </a:stretch>
        </p:blipFill>
        <p:spPr bwMode="auto">
          <a:xfrm>
            <a:off x="2117558" y="518282"/>
            <a:ext cx="3048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8" cstate="print"/>
          <a:srcRect l="1966" t="20833" r="17412" b="29167"/>
          <a:stretch>
            <a:fillRect/>
          </a:stretch>
        </p:blipFill>
        <p:spPr bwMode="auto">
          <a:xfrm>
            <a:off x="2117558" y="518282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ttore 2 17"/>
          <p:cNvCxnSpPr/>
          <p:nvPr/>
        </p:nvCxnSpPr>
        <p:spPr>
          <a:xfrm>
            <a:off x="576626" y="1385474"/>
            <a:ext cx="1540933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8"/>
          <p:cNvSpPr/>
          <p:nvPr/>
        </p:nvSpPr>
        <p:spPr>
          <a:xfrm>
            <a:off x="1457616" y="1089782"/>
            <a:ext cx="72081" cy="6899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20"/>
          <p:cNvSpPr/>
          <p:nvPr/>
        </p:nvSpPr>
        <p:spPr>
          <a:xfrm>
            <a:off x="1385534" y="1089782"/>
            <a:ext cx="72081" cy="6899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21"/>
          <p:cNvSpPr/>
          <p:nvPr/>
        </p:nvSpPr>
        <p:spPr>
          <a:xfrm>
            <a:off x="1313454" y="1089782"/>
            <a:ext cx="72081" cy="6899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22"/>
          <p:cNvSpPr/>
          <p:nvPr/>
        </p:nvSpPr>
        <p:spPr>
          <a:xfrm>
            <a:off x="1241372" y="1089782"/>
            <a:ext cx="72081" cy="6899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23"/>
          <p:cNvSpPr/>
          <p:nvPr/>
        </p:nvSpPr>
        <p:spPr>
          <a:xfrm>
            <a:off x="1169292" y="1089782"/>
            <a:ext cx="72081" cy="6899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4"/>
          <p:cNvSpPr txBox="1"/>
          <p:nvPr/>
        </p:nvSpPr>
        <p:spPr>
          <a:xfrm>
            <a:off x="-178614" y="1286910"/>
            <a:ext cx="11594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α</a:t>
            </a:r>
            <a:r>
              <a:rPr lang="it-IT" sz="1400" dirty="0" smtClean="0"/>
              <a:t> </a:t>
            </a:r>
          </a:p>
          <a:p>
            <a:pPr algn="ctr"/>
            <a:r>
              <a:rPr lang="it-IT" sz="1400" dirty="0" smtClean="0"/>
              <a:t>    (5.48 </a:t>
            </a:r>
            <a:r>
              <a:rPr lang="it-IT" sz="1400" dirty="0" err="1" smtClean="0"/>
              <a:t>MeV</a:t>
            </a:r>
            <a:r>
              <a:rPr lang="it-IT" sz="1400" dirty="0" smtClean="0"/>
              <a:t>)</a:t>
            </a:r>
            <a:endParaRPr lang="en-US" sz="1400" dirty="0"/>
          </a:p>
        </p:txBody>
      </p:sp>
      <p:sp>
        <p:nvSpPr>
          <p:cNvPr id="22" name="CasellaDiTesto 26"/>
          <p:cNvSpPr txBox="1"/>
          <p:nvPr/>
        </p:nvSpPr>
        <p:spPr>
          <a:xfrm>
            <a:off x="4338602" y="581781"/>
            <a:ext cx="40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3" name="CasellaDiTesto 27"/>
          <p:cNvSpPr txBox="1"/>
          <p:nvPr/>
        </p:nvSpPr>
        <p:spPr>
          <a:xfrm>
            <a:off x="4022558" y="581781"/>
            <a:ext cx="40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CasellaDiTesto 28"/>
          <p:cNvSpPr txBox="1"/>
          <p:nvPr/>
        </p:nvSpPr>
        <p:spPr>
          <a:xfrm>
            <a:off x="3717758" y="581781"/>
            <a:ext cx="40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D</a:t>
            </a:r>
            <a:r>
              <a:rPr lang="en-US" baseline="-25000" dirty="0" smtClean="0">
                <a:solidFill>
                  <a:srgbClr val="92D050"/>
                </a:solidFill>
              </a:rPr>
              <a:t>3</a:t>
            </a:r>
            <a:endParaRPr lang="en-US" baseline="-25000" dirty="0">
              <a:solidFill>
                <a:srgbClr val="92D050"/>
              </a:solidFill>
            </a:endParaRPr>
          </a:p>
        </p:txBody>
      </p:sp>
      <p:sp>
        <p:nvSpPr>
          <p:cNvPr id="25" name="CasellaDiTesto 29"/>
          <p:cNvSpPr txBox="1"/>
          <p:nvPr/>
        </p:nvSpPr>
        <p:spPr>
          <a:xfrm>
            <a:off x="3336758" y="581781"/>
            <a:ext cx="40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4DE6"/>
                </a:solidFill>
              </a:rPr>
              <a:t>D</a:t>
            </a:r>
            <a:r>
              <a:rPr lang="en-US" baseline="-25000" dirty="0" smtClean="0">
                <a:solidFill>
                  <a:srgbClr val="004DE6"/>
                </a:solidFill>
              </a:rPr>
              <a:t>4</a:t>
            </a:r>
            <a:endParaRPr lang="en-US" baseline="-25000" dirty="0">
              <a:solidFill>
                <a:srgbClr val="004DE6"/>
              </a:solidFill>
            </a:endParaRPr>
          </a:p>
        </p:txBody>
      </p:sp>
      <p:sp>
        <p:nvSpPr>
          <p:cNvPr id="26" name="CasellaDiTesto 30"/>
          <p:cNvSpPr txBox="1"/>
          <p:nvPr/>
        </p:nvSpPr>
        <p:spPr>
          <a:xfrm>
            <a:off x="2967002" y="581781"/>
            <a:ext cx="40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</a:t>
            </a:r>
            <a:r>
              <a:rPr lang="en-US" baseline="-25000" dirty="0" smtClean="0">
                <a:solidFill>
                  <a:srgbClr val="FFFF00"/>
                </a:solidFill>
              </a:rPr>
              <a:t>5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27" name="CasellaDiTesto 31"/>
          <p:cNvSpPr txBox="1"/>
          <p:nvPr/>
        </p:nvSpPr>
        <p:spPr>
          <a:xfrm>
            <a:off x="4677901" y="1280282"/>
            <a:ext cx="119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T </a:t>
            </a:r>
            <a:r>
              <a:rPr lang="en-US" dirty="0" smtClean="0"/>
              <a:t>= ∑ D</a:t>
            </a:r>
            <a:r>
              <a:rPr lang="en-US" baseline="-25000" dirty="0" smtClean="0"/>
              <a:t>i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endParaRPr lang="en-US" baseline="-25000" dirty="0"/>
          </a:p>
        </p:txBody>
      </p:sp>
      <p:sp>
        <p:nvSpPr>
          <p:cNvPr id="28" name="Freccia a destra 32"/>
          <p:cNvSpPr/>
          <p:nvPr/>
        </p:nvSpPr>
        <p:spPr>
          <a:xfrm>
            <a:off x="4860758" y="1597782"/>
            <a:ext cx="1295400" cy="12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37"/>
          <p:cNvSpPr txBox="1"/>
          <p:nvPr/>
        </p:nvSpPr>
        <p:spPr>
          <a:xfrm>
            <a:off x="208546" y="3204130"/>
            <a:ext cx="876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 Thickness probability distribution w(t) for our Sn targets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Freccia in giù 1"/>
          <p:cNvSpPr/>
          <p:nvPr/>
        </p:nvSpPr>
        <p:spPr>
          <a:xfrm>
            <a:off x="5229725" y="2593475"/>
            <a:ext cx="657726" cy="5839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37798" y="3634571"/>
            <a:ext cx="2839899" cy="181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Connettore 2 3"/>
          <p:cNvCxnSpPr/>
          <p:nvPr/>
        </p:nvCxnSpPr>
        <p:spPr>
          <a:xfrm>
            <a:off x="4210266" y="4544231"/>
            <a:ext cx="826956" cy="0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3" grpId="0"/>
      <p:bldP spid="25" grpId="0"/>
      <p:bldP spid="26" grpId="0"/>
      <p:bldP spid="27" grpId="0"/>
      <p:bldP spid="28" grpId="0" animBg="1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2318" y="271408"/>
            <a:ext cx="8563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ym typeface="Symbol"/>
              </a:rPr>
              <a:t>Validation of the method used  to extract </a:t>
            </a:r>
          </a:p>
          <a:p>
            <a:pPr algn="ctr"/>
            <a:r>
              <a:rPr lang="en-US" sz="2400" b="1" dirty="0" smtClean="0">
                <a:sym typeface="Symbol"/>
              </a:rPr>
              <a:t> the target thickness distributions </a:t>
            </a:r>
          </a:p>
          <a:p>
            <a:pPr algn="ctr"/>
            <a:endParaRPr lang="en-US" sz="1800" dirty="0" smtClean="0">
              <a:sym typeface="Symbol"/>
            </a:endParaRPr>
          </a:p>
          <a:p>
            <a:pPr algn="ctr"/>
            <a:endParaRPr lang="en-US" sz="1800" dirty="0">
              <a:sym typeface="Symbol"/>
            </a:endParaRPr>
          </a:p>
          <a:p>
            <a:pPr algn="ctr"/>
            <a:r>
              <a:rPr lang="en-US" sz="18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C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omparison between experimental  and calculated (using extracted w(t) )</a:t>
            </a:r>
          </a:p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residual energy spectra  of 21 MeV </a:t>
            </a:r>
            <a:r>
              <a:rPr lang="en-US" sz="1800" baseline="30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6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Li  crossing 1 and 3  </a:t>
            </a:r>
            <a:r>
              <a:rPr lang="en-US" sz="1800" baseline="30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120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Sn+</a:t>
            </a:r>
            <a:r>
              <a:rPr lang="en-US" sz="1800" baseline="30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93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Nb foils  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457199" y="2166258"/>
            <a:ext cx="8386810" cy="2699656"/>
            <a:chOff x="834190" y="4153783"/>
            <a:chExt cx="7804232" cy="264862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642" y="4153783"/>
              <a:ext cx="3440780" cy="2648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190" y="4183178"/>
              <a:ext cx="3376028" cy="261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1507960" y="4572001"/>
              <a:ext cx="602169" cy="362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1 foil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911490" y="4531897"/>
              <a:ext cx="686178" cy="362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3</a:t>
              </a:r>
              <a:r>
                <a:rPr lang="en-US" dirty="0" smtClean="0">
                  <a:solidFill>
                    <a:schemeClr val="tx1"/>
                  </a:solidFill>
                </a:rPr>
                <a:t> foils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084" y="-12155"/>
            <a:ext cx="9152022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Simulation study for </a:t>
            </a:r>
            <a:r>
              <a:rPr lang="en-GB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9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Li+</a:t>
            </a:r>
            <a:r>
              <a:rPr lang="en-GB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120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Sn 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asellaDiTesto 7"/>
          <p:cNvSpPr txBox="1"/>
          <p:nvPr/>
        </p:nvSpPr>
        <p:spPr>
          <a:xfrm>
            <a:off x="16042" y="373356"/>
            <a:ext cx="91520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We assume:</a:t>
            </a:r>
          </a:p>
          <a:p>
            <a:pPr algn="ctr"/>
            <a:r>
              <a:rPr lang="en-US" sz="1800" baseline="30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9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Li beam of 28 MeV impinging on a stack of  5 </a:t>
            </a:r>
            <a:r>
              <a:rPr lang="en-US" sz="1800" baseline="30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120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Sn targets 5 mg/cm</a:t>
            </a:r>
            <a:r>
              <a:rPr lang="en-US" sz="1800" baseline="30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</a:t>
            </a:r>
          </a:p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each followed by a </a:t>
            </a:r>
            <a:r>
              <a:rPr lang="en-US" sz="1800" baseline="30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93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Nb catcher/degrader  1.5 mg/cm</a:t>
            </a:r>
            <a:r>
              <a:rPr lang="en-US" sz="1800" baseline="30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thick.</a:t>
            </a:r>
          </a:p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We consider 3 different cases: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1)Uniform Sn and Ni foils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2)Gaussian thickness distribution for </a:t>
            </a:r>
            <a:r>
              <a:rPr lang="en-US" sz="1600" baseline="30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120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Sn (FWHM = 20%) and for </a:t>
            </a:r>
            <a:r>
              <a:rPr lang="en-US" sz="1600" baseline="30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93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Nb (FWHM=15%) </a:t>
            </a:r>
            <a:endParaRPr lang="en-US" sz="1600" dirty="0">
              <a:solidFill>
                <a:schemeClr val="accent2">
                  <a:lumMod val="75000"/>
                </a:schemeClr>
              </a:solidFill>
              <a:sym typeface="Symbol"/>
            </a:endParaRPr>
          </a:p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3) ‘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polinomial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’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thickness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distribution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for </a:t>
            </a:r>
            <a:r>
              <a:rPr lang="en-US" sz="1600" baseline="300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120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Sn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and G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aussian for </a:t>
            </a:r>
            <a:r>
              <a:rPr lang="en-US" sz="1600" baseline="300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93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Nb (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FWHM=15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%) </a:t>
            </a:r>
          </a:p>
          <a:p>
            <a:pPr algn="ctr"/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asellaDiTesto 8"/>
          <p:cNvSpPr txBox="1"/>
          <p:nvPr/>
        </p:nvSpPr>
        <p:spPr>
          <a:xfrm>
            <a:off x="502991" y="2256479"/>
            <a:ext cx="856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ym typeface="Symbol"/>
              </a:rPr>
              <a:t>First target                                                            Last target  </a:t>
            </a:r>
            <a:endParaRPr lang="en-US" sz="1800" dirty="0"/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57250" y="2616407"/>
            <a:ext cx="3181350" cy="2985863"/>
          </a:xfrm>
          <a:prstGeom prst="rect">
            <a:avLst/>
          </a:prstGeom>
        </p:spPr>
      </p:pic>
      <p:pic>
        <p:nvPicPr>
          <p:cNvPr id="6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010150" y="2581026"/>
            <a:ext cx="3429000" cy="2985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8022" y="-12155"/>
            <a:ext cx="9152022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9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Li+</a:t>
            </a:r>
            <a:r>
              <a:rPr lang="en-GB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120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Sn 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Simulation results 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CasellaDiTesto 5"/>
          <p:cNvSpPr txBox="1"/>
          <p:nvPr/>
        </p:nvSpPr>
        <p:spPr>
          <a:xfrm>
            <a:off x="3591767" y="882712"/>
            <a:ext cx="208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E</a:t>
            </a:r>
            <a:r>
              <a:rPr lang="en-US" sz="2000" baseline="-25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mean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=(</a:t>
            </a:r>
            <a:r>
              <a:rPr lang="en-US" sz="2000" dirty="0" err="1">
                <a:solidFill>
                  <a:srgbClr val="000000"/>
                </a:solidFill>
                <a:latin typeface="Bookman Old Style"/>
                <a:cs typeface="Bookman Old Style"/>
              </a:rPr>
              <a:t>E</a:t>
            </a:r>
            <a:r>
              <a:rPr lang="en-US" sz="2000" baseline="-25000" dirty="0" err="1">
                <a:solidFill>
                  <a:srgbClr val="000000"/>
                </a:solidFill>
                <a:latin typeface="Bookman Old Style"/>
                <a:cs typeface="Bookman Old Style"/>
              </a:rPr>
              <a:t>i</a:t>
            </a:r>
            <a:r>
              <a:rPr lang="en-US" sz="2000" dirty="0" err="1">
                <a:solidFill>
                  <a:srgbClr val="000000"/>
                </a:solidFill>
                <a:latin typeface="Bookman Old Style"/>
                <a:cs typeface="Bookman Old Style"/>
              </a:rPr>
              <a:t>+E</a:t>
            </a:r>
            <a:r>
              <a:rPr lang="en-US" sz="2000" baseline="-25000" dirty="0" err="1">
                <a:solidFill>
                  <a:srgbClr val="000000"/>
                </a:solidFill>
                <a:latin typeface="Bookman Old Style"/>
                <a:cs typeface="Bookman Old Style"/>
              </a:rPr>
              <a:t>f</a:t>
            </a:r>
            <a:r>
              <a:rPr lang="en-US" sz="2000" dirty="0">
                <a:solidFill>
                  <a:srgbClr val="000000"/>
                </a:solidFill>
                <a:latin typeface="Bookman Old Style"/>
                <a:cs typeface="Bookman Old Style"/>
              </a:rPr>
              <a:t>)/2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42514" y="744463"/>
            <a:ext cx="2841625" cy="7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14694" y="736836"/>
            <a:ext cx="2595563" cy="64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15695" y="2124288"/>
            <a:ext cx="4286930" cy="258861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97828" y="2151503"/>
            <a:ext cx="4174719" cy="2524795"/>
          </a:xfrm>
          <a:prstGeom prst="rect">
            <a:avLst/>
          </a:prstGeom>
        </p:spPr>
      </p:pic>
      <p:sp>
        <p:nvSpPr>
          <p:cNvPr id="10" name="Rettangolo 2"/>
          <p:cNvSpPr/>
          <p:nvPr/>
        </p:nvSpPr>
        <p:spPr>
          <a:xfrm>
            <a:off x="4890882" y="4830862"/>
            <a:ext cx="1549510" cy="9525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1" name="CasellaDiTesto 9"/>
          <p:cNvSpPr txBox="1"/>
          <p:nvPr/>
        </p:nvSpPr>
        <p:spPr>
          <a:xfrm>
            <a:off x="6513273" y="4719737"/>
            <a:ext cx="226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Unfolding procedure</a:t>
            </a:r>
            <a:endParaRPr lang="en-US"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084" y="-12155"/>
            <a:ext cx="9152022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9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Li+</a:t>
            </a:r>
            <a:r>
              <a:rPr lang="en-GB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120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Sn 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Simulation results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CasellaDiTesto 5"/>
          <p:cNvSpPr txBox="1"/>
          <p:nvPr/>
        </p:nvSpPr>
        <p:spPr>
          <a:xfrm>
            <a:off x="3559683" y="1398863"/>
            <a:ext cx="208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Bookman Old Style"/>
                <a:cs typeface="Bookman Old Style"/>
              </a:rPr>
              <a:t>E</a:t>
            </a:r>
            <a:r>
              <a:rPr lang="en-US" sz="2000" baseline="-25000" dirty="0" err="1" smtClean="0">
                <a:latin typeface="Bookman Old Style"/>
                <a:cs typeface="Bookman Old Style"/>
              </a:rPr>
              <a:t>mean</a:t>
            </a:r>
            <a:r>
              <a:rPr lang="en-US" sz="2000" dirty="0" smtClean="0">
                <a:latin typeface="Bookman Old Style"/>
                <a:cs typeface="Bookman Old Style"/>
              </a:rPr>
              <a:t>=(</a:t>
            </a:r>
            <a:r>
              <a:rPr lang="en-US" sz="2000" dirty="0" err="1">
                <a:latin typeface="Bookman Old Style"/>
                <a:cs typeface="Bookman Old Style"/>
              </a:rPr>
              <a:t>E</a:t>
            </a:r>
            <a:r>
              <a:rPr lang="en-US" sz="2000" baseline="-25000" dirty="0" err="1">
                <a:latin typeface="Bookman Old Style"/>
                <a:cs typeface="Bookman Old Style"/>
              </a:rPr>
              <a:t>i</a:t>
            </a:r>
            <a:r>
              <a:rPr lang="en-US" sz="2000" dirty="0" err="1">
                <a:latin typeface="Bookman Old Style"/>
                <a:cs typeface="Bookman Old Style"/>
              </a:rPr>
              <a:t>+E</a:t>
            </a:r>
            <a:r>
              <a:rPr lang="en-US" sz="2000" baseline="-25000" dirty="0" err="1">
                <a:latin typeface="Bookman Old Style"/>
                <a:cs typeface="Bookman Old Style"/>
              </a:rPr>
              <a:t>f</a:t>
            </a:r>
            <a:r>
              <a:rPr lang="en-US" sz="2000" dirty="0">
                <a:latin typeface="Bookman Old Style"/>
                <a:cs typeface="Bookman Old Style"/>
              </a:rPr>
              <a:t>)/2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10430" y="1260614"/>
            <a:ext cx="2841625" cy="7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2610" y="1252987"/>
            <a:ext cx="2595563" cy="64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8"/>
          <p:cNvSpPr txBox="1"/>
          <p:nvPr/>
        </p:nvSpPr>
        <p:spPr>
          <a:xfrm>
            <a:off x="168442" y="538456"/>
            <a:ext cx="91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aseline="30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9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Li  at 17 MeV average energy with different FWHM impinging on target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88971" y="2171373"/>
            <a:ext cx="5240070" cy="31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48106"/>
          <a:stretch>
            <a:fillRect/>
          </a:stretch>
        </p:blipFill>
        <p:spPr>
          <a:xfrm>
            <a:off x="4868193" y="3513118"/>
            <a:ext cx="3725334" cy="180878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84405" y="-19718"/>
            <a:ext cx="486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Application to the </a:t>
            </a:r>
            <a:r>
              <a:rPr lang="en-GB" sz="2400" b="1" baseline="30000" dirty="0" smtClean="0"/>
              <a:t>6,7</a:t>
            </a:r>
            <a:r>
              <a:rPr lang="en-GB" sz="2400" b="1" dirty="0" smtClean="0"/>
              <a:t>Li+</a:t>
            </a:r>
            <a:r>
              <a:rPr lang="en-GB" sz="2400" b="1" baseline="30000" dirty="0" smtClean="0"/>
              <a:t>120,119</a:t>
            </a:r>
            <a:r>
              <a:rPr lang="en-GB" sz="2400" b="1" dirty="0" smtClean="0"/>
              <a:t>Sn data </a:t>
            </a:r>
            <a:endParaRPr lang="en-GB" sz="2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9336" y="349861"/>
            <a:ext cx="4834422" cy="2892477"/>
            <a:chOff x="321733" y="965561"/>
            <a:chExt cx="4834422" cy="3470972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rcRect l="5020" b="49912"/>
            <a:stretch>
              <a:fillRect/>
            </a:stretch>
          </p:blipFill>
          <p:spPr>
            <a:xfrm>
              <a:off x="321733" y="965561"/>
              <a:ext cx="4834422" cy="3470972"/>
            </a:xfrm>
            <a:prstGeom prst="rect">
              <a:avLst/>
            </a:prstGeom>
          </p:spPr>
        </p:pic>
        <p:sp>
          <p:nvSpPr>
            <p:cNvPr id="9" name="Rettangolo 2"/>
            <p:cNvSpPr/>
            <p:nvPr/>
          </p:nvSpPr>
          <p:spPr>
            <a:xfrm>
              <a:off x="2757324" y="2444300"/>
              <a:ext cx="1045510" cy="78300"/>
            </a:xfrm>
            <a:prstGeom prst="rect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3802834" y="2259634"/>
              <a:ext cx="1159955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Unfolding </a:t>
              </a:r>
              <a:endParaRPr lang="en-US" sz="1800" dirty="0"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51488" y="2284722"/>
            <a:ext cx="376771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Even if energy spread in target is small unfolded curve deviates fro </a:t>
            </a:r>
            <a:r>
              <a:rPr lang="en-GB" dirty="0" err="1" smtClean="0">
                <a:latin typeface="Symbol" charset="2"/>
                <a:cs typeface="Symbol" charset="2"/>
              </a:rPr>
              <a:t>s</a:t>
            </a:r>
            <a:r>
              <a:rPr lang="en-GB" dirty="0" smtClean="0">
                <a:latin typeface="Symbol" charset="2"/>
                <a:cs typeface="Symbol" charset="2"/>
              </a:rPr>
              <a:t> </a:t>
            </a:r>
            <a:r>
              <a:rPr lang="en-GB" i="1" dirty="0" err="1" smtClean="0"/>
              <a:t>vs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mean</a:t>
            </a:r>
            <a:r>
              <a:rPr lang="en-GB" dirty="0" smtClean="0"/>
              <a:t> and </a:t>
            </a:r>
            <a:r>
              <a:rPr lang="en-GB" dirty="0" err="1" smtClean="0">
                <a:latin typeface="Symbol" charset="2"/>
                <a:cs typeface="Symbol" charset="2"/>
              </a:rPr>
              <a:t>s</a:t>
            </a:r>
            <a:r>
              <a:rPr lang="en-GB" dirty="0" smtClean="0"/>
              <a:t> </a:t>
            </a:r>
            <a:r>
              <a:rPr lang="en-GB" i="1" dirty="0" err="1" smtClean="0"/>
              <a:t>vs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eff</a:t>
            </a:r>
            <a:r>
              <a:rPr lang="en-GB" dirty="0" smtClean="0"/>
              <a:t> at the lowest energies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96100" y="3389154"/>
            <a:ext cx="1905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Consistency check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2561" y="3639247"/>
            <a:ext cx="3488266" cy="1755228"/>
            <a:chOff x="512357" y="4472823"/>
            <a:chExt cx="3488266" cy="21062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5259" y="4472823"/>
              <a:ext cx="2192935" cy="63015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12357" y="4695505"/>
              <a:ext cx="3488266" cy="188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600" dirty="0" smtClean="0"/>
                <a:t>Ratio of </a:t>
              </a:r>
            </a:p>
            <a:p>
              <a:pPr algn="just"/>
              <a:r>
                <a:rPr lang="en-GB" sz="1600" dirty="0" smtClean="0"/>
                <a:t>and measured mean cross-section (</a:t>
              </a:r>
              <a:r>
                <a:rPr lang="en-GB" sz="1600" dirty="0" err="1" smtClean="0">
                  <a:latin typeface="Symbol" charset="2"/>
                  <a:cs typeface="Symbol" charset="2"/>
                </a:rPr>
                <a:t>s</a:t>
              </a:r>
              <a:r>
                <a:rPr lang="en-GB" sz="1600" baseline="-25000" dirty="0" err="1" smtClean="0"/>
                <a:t>meas</a:t>
              </a:r>
              <a:r>
                <a:rPr lang="en-GB" sz="1600" dirty="0" smtClean="0"/>
                <a:t>) </a:t>
              </a:r>
              <a:r>
                <a:rPr lang="en-GB" sz="1600" dirty="0" err="1" smtClean="0"/>
                <a:t>vs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E</a:t>
              </a:r>
              <a:r>
                <a:rPr lang="en-GB" sz="1600" baseline="-25000" dirty="0" err="1" smtClean="0"/>
                <a:t>c.m</a:t>
              </a:r>
              <a:r>
                <a:rPr lang="en-GB" sz="1600" dirty="0" smtClean="0"/>
                <a:t>. In the whole energy range calculated and measured mean cross-section are approximately the same.            </a:t>
              </a:r>
              <a:endParaRPr lang="en-GB" sz="16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99543" y="3364337"/>
            <a:ext cx="8461996" cy="200381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sellaDiTesto 17"/>
          <p:cNvSpPr txBox="1"/>
          <p:nvPr/>
        </p:nvSpPr>
        <p:spPr>
          <a:xfrm>
            <a:off x="5167255" y="583309"/>
            <a:ext cx="37046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Goals</a:t>
            </a:r>
            <a:endParaRPr lang="it-IT" b="1" dirty="0" smtClean="0"/>
          </a:p>
          <a:p>
            <a:pPr algn="ctr"/>
            <a:endParaRPr lang="it-IT" sz="800" dirty="0" smtClean="0"/>
          </a:p>
          <a:p>
            <a:pPr algn="ctr"/>
            <a:r>
              <a:rPr lang="it-IT" dirty="0" smtClean="0"/>
              <a:t>n transfer </a:t>
            </a:r>
            <a:r>
              <a:rPr lang="it-IT" dirty="0" err="1" smtClean="0"/>
              <a:t>effects</a:t>
            </a:r>
            <a:r>
              <a:rPr lang="it-IT" dirty="0" smtClean="0"/>
              <a:t> on </a:t>
            </a:r>
            <a:r>
              <a:rPr lang="it-IT" dirty="0" err="1" smtClean="0"/>
              <a:t>fusion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endParaRPr lang="it-IT" dirty="0" smtClean="0"/>
          </a:p>
          <a:p>
            <a:pPr algn="ctr"/>
            <a:r>
              <a:rPr lang="it-IT" baseline="30000" dirty="0" smtClean="0"/>
              <a:t>6,7,8,9</a:t>
            </a:r>
            <a:r>
              <a:rPr lang="it-IT" dirty="0" smtClean="0"/>
              <a:t>Li+</a:t>
            </a:r>
            <a:r>
              <a:rPr lang="it-IT" baseline="30000" dirty="0" smtClean="0"/>
              <a:t>120,119,118,117</a:t>
            </a:r>
            <a:r>
              <a:rPr lang="it-IT" dirty="0" smtClean="0"/>
              <a:t>Sn</a:t>
            </a:r>
          </a:p>
          <a:p>
            <a:pPr algn="ctr"/>
            <a:endParaRPr lang="it-IT" sz="800" dirty="0" smtClean="0"/>
          </a:p>
          <a:p>
            <a:pPr algn="ctr"/>
            <a:r>
              <a:rPr lang="it-IT" dirty="0" smtClean="0"/>
              <a:t>CF </a:t>
            </a:r>
            <a:r>
              <a:rPr lang="it-IT" dirty="0" err="1" smtClean="0"/>
              <a:t>supression</a:t>
            </a:r>
            <a:r>
              <a:rPr lang="it-IT" dirty="0" smtClean="0"/>
              <a:t> </a:t>
            </a:r>
            <a:r>
              <a:rPr lang="it-IT" dirty="0" err="1" smtClean="0"/>
              <a:t>above</a:t>
            </a:r>
            <a:r>
              <a:rPr lang="it-IT" dirty="0" smtClean="0"/>
              <a:t> </a:t>
            </a:r>
            <a:r>
              <a:rPr lang="it-IT" dirty="0" err="1" smtClean="0"/>
              <a:t>barrier</a:t>
            </a:r>
            <a:endParaRPr lang="it-IT" dirty="0"/>
          </a:p>
        </p:txBody>
      </p:sp>
      <p:sp>
        <p:nvSpPr>
          <p:cNvPr id="19" name="Rectangle 18"/>
          <p:cNvSpPr/>
          <p:nvPr/>
        </p:nvSpPr>
        <p:spPr>
          <a:xfrm>
            <a:off x="3013843" y="5358843"/>
            <a:ext cx="38820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 smtClean="0"/>
              <a:t>M.Fisichella</a:t>
            </a:r>
            <a:r>
              <a:rPr lang="en-US" sz="1400" dirty="0" smtClean="0"/>
              <a:t> et al: . Phys. Rev. C 95, 034617 (2017) 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51"/>
            <a:ext cx="8229600" cy="334698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Effects of beam energy spread from published data: two examples </a:t>
            </a:r>
            <a:endParaRPr lang="en-GB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911" y="385410"/>
            <a:ext cx="32194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33661" y="2589478"/>
            <a:ext cx="6314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sym typeface="Symbol"/>
              </a:rPr>
              <a:t>Y. </a:t>
            </a:r>
            <a:r>
              <a:rPr lang="en-US" sz="1400" dirty="0" err="1" smtClean="0">
                <a:solidFill>
                  <a:srgbClr val="000000"/>
                </a:solidFill>
                <a:sym typeface="Symbol"/>
              </a:rPr>
              <a:t>Peniozhkevich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 et al. PRL 96,162701, (2006)      R. </a:t>
            </a:r>
            <a:r>
              <a:rPr lang="en-US" sz="1400" dirty="0" err="1" smtClean="0">
                <a:solidFill>
                  <a:srgbClr val="000000"/>
                </a:solidFill>
                <a:sym typeface="Symbol"/>
              </a:rPr>
              <a:t>Wolski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 et al.  EPJ A47, 111, (2011) 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641" y="574602"/>
            <a:ext cx="1110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000000"/>
                </a:solidFill>
                <a:sym typeface="Symbol"/>
              </a:rPr>
              <a:t>6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He+</a:t>
            </a:r>
            <a:r>
              <a:rPr lang="en-US" baseline="30000" dirty="0" smtClean="0">
                <a:solidFill>
                  <a:srgbClr val="000000"/>
                </a:solidFill>
                <a:sym typeface="Symbol"/>
              </a:rPr>
              <a:t>206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Pb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Left Arrow Callout 12"/>
          <p:cNvSpPr/>
          <p:nvPr/>
        </p:nvSpPr>
        <p:spPr>
          <a:xfrm>
            <a:off x="3342532" y="495772"/>
            <a:ext cx="1925339" cy="473148"/>
          </a:xfrm>
          <a:prstGeom prst="leftArrow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</a:rPr>
              <a:t>v</a:t>
            </a:r>
            <a:r>
              <a:rPr lang="en-GB" sz="1600" dirty="0" err="1" smtClean="0">
                <a:solidFill>
                  <a:srgbClr val="000000"/>
                </a:solidFill>
              </a:rPr>
              <a:t>s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</a:rPr>
              <a:t>E</a:t>
            </a:r>
            <a:r>
              <a:rPr lang="en-GB" sz="1600" baseline="-25000" dirty="0" err="1" smtClean="0">
                <a:solidFill>
                  <a:srgbClr val="000000"/>
                </a:solidFill>
              </a:rPr>
              <a:t>mean</a:t>
            </a:r>
            <a:endParaRPr lang="en-GB" sz="1600" baseline="-25000" dirty="0">
              <a:solidFill>
                <a:srgbClr val="000000"/>
              </a:solidFill>
            </a:endParaRPr>
          </a:p>
        </p:txBody>
      </p:sp>
      <p:sp>
        <p:nvSpPr>
          <p:cNvPr id="14" name="Left Arrow Callout 13"/>
          <p:cNvSpPr/>
          <p:nvPr/>
        </p:nvSpPr>
        <p:spPr>
          <a:xfrm>
            <a:off x="2298700" y="1256632"/>
            <a:ext cx="2235200" cy="465667"/>
          </a:xfrm>
          <a:prstGeom prst="leftArrowCallout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en-GB" b="1" dirty="0" smtClean="0">
                <a:solidFill>
                  <a:srgbClr val="FFFFFF"/>
                </a:solidFill>
              </a:rPr>
              <a:t> </a:t>
            </a:r>
            <a:r>
              <a:rPr lang="en-GB" b="1" i="1" dirty="0" err="1" smtClean="0">
                <a:solidFill>
                  <a:srgbClr val="FFFFFF"/>
                </a:solidFill>
              </a:rPr>
              <a:t>v</a:t>
            </a:r>
            <a:r>
              <a:rPr lang="en-GB" b="1" dirty="0" err="1" smtClean="0">
                <a:solidFill>
                  <a:srgbClr val="FFFFFF"/>
                </a:solidFill>
              </a:rPr>
              <a:t>s</a:t>
            </a:r>
            <a:r>
              <a:rPr lang="en-GB" b="1" dirty="0" smtClean="0">
                <a:solidFill>
                  <a:srgbClr val="FFFFFF"/>
                </a:solidFill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</a:rPr>
              <a:t>E</a:t>
            </a:r>
            <a:r>
              <a:rPr lang="en-GB" b="1" baseline="-25000" dirty="0" err="1" smtClean="0">
                <a:solidFill>
                  <a:srgbClr val="FFFFFF"/>
                </a:solidFill>
              </a:rPr>
              <a:t>eff</a:t>
            </a:r>
            <a:endParaRPr lang="en-GB" b="1" baseline="-250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00700" y="454704"/>
            <a:ext cx="3340100" cy="83099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ym typeface="Symbol"/>
              </a:rPr>
              <a:t>Authors estimate factor 100 effect on data due to large energy dispersion. Data are not unfolded.</a:t>
            </a:r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4775201" y="1429404"/>
            <a:ext cx="4330699" cy="10772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sym typeface="Symbol"/>
              </a:rPr>
              <a:t>Effective energy approach applied, authors state: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  <a:sym typeface="Symbol"/>
              </a:rPr>
              <a:t>‘if energy averaging procedure is disregarded </a:t>
            </a:r>
            <a:r>
              <a:rPr lang="en-US" sz="1600" dirty="0" err="1" smtClean="0">
                <a:solidFill>
                  <a:srgbClr val="FFFFFF"/>
                </a:solidFill>
                <a:sym typeface="Symbol"/>
              </a:rPr>
              <a:t></a:t>
            </a:r>
            <a:r>
              <a:rPr lang="en-US" sz="1600" dirty="0" smtClean="0">
                <a:solidFill>
                  <a:srgbClr val="FFFFFF"/>
                </a:solidFill>
                <a:sym typeface="Symbol"/>
              </a:rPr>
              <a:t> overestimated by factor 3’ . However also this approach is incorrect.</a:t>
            </a:r>
            <a:endParaRPr lang="en-GB" sz="1600" dirty="0">
              <a:solidFill>
                <a:srgbClr val="FFFFFF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59" y="2904748"/>
            <a:ext cx="9048750" cy="29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841"/>
            <a:ext cx="8229600" cy="64955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Summary</a:t>
            </a:r>
            <a:endParaRPr lang="en-GB" sz="2400" b="1" dirty="0"/>
          </a:p>
        </p:txBody>
      </p:sp>
      <p:grpSp>
        <p:nvGrpSpPr>
          <p:cNvPr id="3" name="Group 12"/>
          <p:cNvGrpSpPr/>
          <p:nvPr/>
        </p:nvGrpSpPr>
        <p:grpSpPr>
          <a:xfrm>
            <a:off x="457201" y="866090"/>
            <a:ext cx="8229600" cy="4247317"/>
            <a:chOff x="457201" y="1683143"/>
            <a:chExt cx="8229600" cy="5096779"/>
          </a:xfrm>
        </p:grpSpPr>
        <p:sp>
          <p:nvSpPr>
            <p:cNvPr id="7" name="TextBox 6"/>
            <p:cNvSpPr txBox="1"/>
            <p:nvPr/>
          </p:nvSpPr>
          <p:spPr>
            <a:xfrm>
              <a:off x="457201" y="1683143"/>
              <a:ext cx="8229600" cy="5096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Wingdings" charset="2"/>
                <a:buChar char="§"/>
              </a:pPr>
              <a:r>
                <a:rPr lang="en-GB" dirty="0" smtClean="0"/>
                <a:t> An effort as to be made to properly consider the sources of beam energy dispersion inside the targets </a:t>
              </a:r>
            </a:p>
            <a:p>
              <a:pPr marL="342900" indent="-76200" algn="ctr">
                <a:buFont typeface="Wingdings" charset="2"/>
                <a:buChar char="Ø"/>
              </a:pPr>
              <a:r>
                <a:rPr lang="en-GB" dirty="0" smtClean="0"/>
                <a:t> Energy loss, energy straggling, target non uniformity, beam quality</a:t>
              </a:r>
              <a:endParaRPr lang="en-US" dirty="0" smtClean="0">
                <a:sym typeface="Wingdings"/>
              </a:endParaRPr>
            </a:p>
            <a:p>
              <a:pPr marL="342900" indent="-342900" algn="just"/>
              <a:r>
                <a:rPr lang="en-US" dirty="0" smtClean="0">
                  <a:sym typeface="Wingdings"/>
                </a:rPr>
                <a:t>and their effects on the measured cross sections.</a:t>
              </a:r>
            </a:p>
            <a:p>
              <a:pPr algn="just"/>
              <a:endParaRPr lang="en-US" dirty="0" smtClean="0">
                <a:sym typeface="Wingdings"/>
              </a:endParaRPr>
            </a:p>
            <a:p>
              <a:pPr algn="just">
                <a:buFont typeface="Arial"/>
                <a:buChar char="•"/>
              </a:pPr>
              <a:r>
                <a:rPr lang="en-US" dirty="0" smtClean="0">
                  <a:sym typeface="Wingdings"/>
                </a:rPr>
                <a:t>When dealing with non a negligible variation of the cross section within the beam energy dispersion either the representation             </a:t>
              </a:r>
              <a:r>
                <a:rPr lang="en-US" dirty="0" err="1" smtClean="0">
                  <a:sym typeface="Wingdings"/>
                </a:rPr>
                <a:t>vs</a:t>
              </a:r>
              <a:r>
                <a:rPr lang="en-US" dirty="0" smtClean="0">
                  <a:sym typeface="Wingdings"/>
                </a:rPr>
                <a:t>  </a:t>
              </a:r>
              <a:r>
                <a:rPr lang="en-US" dirty="0" err="1" smtClean="0">
                  <a:sym typeface="Wingdings"/>
                </a:rPr>
                <a:t>E</a:t>
              </a:r>
              <a:r>
                <a:rPr lang="en-US" baseline="-25000" dirty="0" err="1" smtClean="0">
                  <a:sym typeface="Wingdings"/>
                </a:rPr>
                <a:t>mean</a:t>
              </a:r>
              <a:r>
                <a:rPr lang="en-US" dirty="0" smtClean="0">
                  <a:sym typeface="Wingdings"/>
                </a:rPr>
                <a:t> or</a:t>
              </a:r>
              <a:r>
                <a:rPr lang="en-GB" dirty="0" smtClean="0">
                  <a:sym typeface="Wingdings"/>
                </a:rPr>
                <a:t>           </a:t>
              </a:r>
              <a:r>
                <a:rPr lang="en-GB" dirty="0" err="1" smtClean="0">
                  <a:sym typeface="Wingdings"/>
                </a:rPr>
                <a:t>vs</a:t>
              </a:r>
              <a:r>
                <a:rPr lang="en-GB" dirty="0" smtClean="0">
                  <a:sym typeface="Wingdings"/>
                </a:rPr>
                <a:t> </a:t>
              </a:r>
              <a:r>
                <a:rPr lang="en-GB" dirty="0" err="1" smtClean="0">
                  <a:sym typeface="Wingdings"/>
                </a:rPr>
                <a:t>E</a:t>
              </a:r>
              <a:r>
                <a:rPr lang="en-GB" baseline="-25000" dirty="0" err="1" smtClean="0">
                  <a:sym typeface="Wingdings"/>
                </a:rPr>
                <a:t>eff</a:t>
              </a:r>
              <a:r>
                <a:rPr lang="en-GB" baseline="-25000" dirty="0" smtClean="0">
                  <a:sym typeface="Wingdings"/>
                </a:rPr>
                <a:t>  </a:t>
              </a:r>
              <a:r>
                <a:rPr lang="en-GB" dirty="0" smtClean="0">
                  <a:sym typeface="Wingdings"/>
                </a:rPr>
                <a:t>do not provide the correct fusion excitation function.</a:t>
              </a:r>
            </a:p>
            <a:p>
              <a:pPr algn="just">
                <a:buFont typeface="Arial"/>
                <a:buChar char="•"/>
              </a:pPr>
              <a:endParaRPr lang="en-GB" dirty="0" smtClean="0">
                <a:sym typeface="Wingdings"/>
              </a:endParaRPr>
            </a:p>
            <a:p>
              <a:pPr algn="just">
                <a:buFont typeface="Arial"/>
                <a:buChar char="•"/>
              </a:pPr>
              <a:r>
                <a:rPr lang="en-GB" dirty="0" smtClean="0">
                  <a:sym typeface="Wingdings"/>
                </a:rPr>
                <a:t> We propose an unfolding procedure that allows to extract the proper excitation function provided that the targets are  fully characterised and the correct D(E) calculated.</a:t>
              </a:r>
            </a:p>
            <a:p>
              <a:pPr algn="just">
                <a:buFont typeface="Arial"/>
                <a:buChar char="•"/>
              </a:pPr>
              <a:endParaRPr lang="en-GB" dirty="0" smtClean="0">
                <a:sym typeface="Wingdings"/>
              </a:endParaRPr>
            </a:p>
            <a:p>
              <a:pPr algn="just">
                <a:buFont typeface="Arial"/>
                <a:buChar char="•"/>
              </a:pPr>
              <a:r>
                <a:rPr lang="en-GB" dirty="0" smtClean="0">
                  <a:sym typeface="Wingdings"/>
                </a:rPr>
                <a:t> A procedure to characterise the targets is also proposed based of TRIM simulations  and residual energy spectra measured with an </a:t>
              </a:r>
              <a:r>
                <a:rPr lang="en-GB" dirty="0" smtClean="0">
                  <a:latin typeface="Symbol" charset="2"/>
                  <a:cs typeface="Symbol" charset="2"/>
                  <a:sym typeface="Wingdings"/>
                </a:rPr>
                <a:t>a</a:t>
              </a:r>
              <a:r>
                <a:rPr lang="en-GB" dirty="0" smtClean="0">
                  <a:sym typeface="Wingdings"/>
                </a:rPr>
                <a:t>-source.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866598" y="3707682"/>
            <a:ext cx="531830" cy="307181"/>
          </p:xfrm>
          <a:graphic>
            <a:graphicData uri="http://schemas.openxmlformats.org/presentationml/2006/ole">
              <p:oleObj spid="_x0000_s60418" name="Equation" r:id="rId3" imgW="355600" imgH="190500" progId="Equation.3">
                <p:embed/>
              </p:oleObj>
            </a:graphicData>
          </a:graphic>
        </p:graphicFrame>
        <p:graphicFrame>
          <p:nvGraphicFramePr>
            <p:cNvPr id="34819" name="Object 3"/>
            <p:cNvGraphicFramePr>
              <a:graphicFrameLocks noChangeAspect="1"/>
            </p:cNvGraphicFramePr>
            <p:nvPr/>
          </p:nvGraphicFramePr>
          <p:xfrm>
            <a:off x="6720380" y="3734221"/>
            <a:ext cx="531812" cy="284162"/>
          </p:xfrm>
          <a:graphic>
            <a:graphicData uri="http://schemas.openxmlformats.org/presentationml/2006/ole">
              <p:oleObj spid="_x0000_s60419" name="Equation" r:id="rId4" imgW="355600" imgH="1905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72516" y="3639456"/>
            <a:ext cx="1828800" cy="1546490"/>
            <a:chOff x="3504" y="2496"/>
            <a:chExt cx="1152" cy="1169"/>
          </a:xfrm>
        </p:grpSpPr>
        <p:pic>
          <p:nvPicPr>
            <p:cNvPr id="6" name="Picture 7" descr="rudjerhea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496"/>
              <a:ext cx="1152" cy="912"/>
            </a:xfrm>
            <a:prstGeom prst="rect">
              <a:avLst/>
            </a:prstGeom>
            <a:solidFill>
              <a:schemeClr val="tx1"/>
            </a:solidFill>
            <a:effectLst>
              <a:outerShdw dist="35921" dir="2700000" algn="ctr" rotWithShape="0">
                <a:schemeClr val="tx1"/>
              </a:outerShdw>
            </a:effectLst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504" y="3386"/>
              <a:ext cx="1152" cy="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800" b="1" i="1">
                  <a:solidFill>
                    <a:schemeClr val="bg1"/>
                  </a:solidFill>
                  <a:cs typeface="Arial" pitchFamily="34" charset="0"/>
                </a:rPr>
                <a:t>RBI Zagreb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8326" y="1713203"/>
            <a:ext cx="5247455" cy="101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94715" y="108982"/>
            <a:ext cx="7705725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Collaboration </a:t>
            </a:r>
            <a:endParaRPr lang="it-IT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The University of Edinburgh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982" y="3874778"/>
            <a:ext cx="1568875" cy="130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413" y="1721628"/>
            <a:ext cx="1833036" cy="975922"/>
          </a:xfrm>
          <a:prstGeom prst="rect">
            <a:avLst/>
          </a:prstGeom>
        </p:spPr>
      </p:pic>
      <p:pic>
        <p:nvPicPr>
          <p:cNvPr id="56322" name="Picture 2" descr="Risultati immagini per triumf vancouver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5570" y="4009698"/>
            <a:ext cx="2932386" cy="1043644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693637" y="835567"/>
            <a:ext cx="780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A.DiPietro</a:t>
            </a:r>
            <a:r>
              <a:rPr lang="it-IT" dirty="0" smtClean="0"/>
              <a:t>,   </a:t>
            </a:r>
            <a:r>
              <a:rPr lang="it-IT" dirty="0" err="1" smtClean="0"/>
              <a:t>P.Figuera</a:t>
            </a:r>
            <a:r>
              <a:rPr lang="it-IT" dirty="0" smtClean="0"/>
              <a:t>,   </a:t>
            </a:r>
            <a:r>
              <a:rPr lang="it-IT" dirty="0" err="1" smtClean="0"/>
              <a:t>M.Fisichella</a:t>
            </a:r>
            <a:r>
              <a:rPr lang="it-IT" dirty="0" smtClean="0"/>
              <a:t>,   </a:t>
            </a:r>
            <a:r>
              <a:rPr lang="it-IT" dirty="0" err="1" smtClean="0"/>
              <a:t>M.Lattuada</a:t>
            </a:r>
            <a:r>
              <a:rPr lang="it-IT" dirty="0" smtClean="0"/>
              <a:t>,   </a:t>
            </a:r>
            <a:r>
              <a:rPr lang="it-IT" dirty="0" err="1" smtClean="0"/>
              <a:t>A.C.Shotter</a:t>
            </a:r>
            <a:r>
              <a:rPr lang="it-IT" dirty="0" smtClean="0"/>
              <a:t>,   </a:t>
            </a:r>
            <a:r>
              <a:rPr lang="it-IT" dirty="0" err="1" smtClean="0"/>
              <a:t>C.Ruiz</a:t>
            </a:r>
            <a:r>
              <a:rPr lang="it-IT" dirty="0" smtClean="0"/>
              <a:t>,  </a:t>
            </a:r>
            <a:r>
              <a:rPr lang="it-IT" dirty="0" err="1" smtClean="0"/>
              <a:t>M.Zadro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616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563" y="250290"/>
            <a:ext cx="823986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Outline:</a:t>
            </a:r>
          </a:p>
          <a:p>
            <a:endParaRPr lang="en-GB" sz="2800" dirty="0" smtClean="0"/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GB" sz="2400" dirty="0" smtClean="0"/>
              <a:t>Physical motivations behind our study </a:t>
            </a:r>
          </a:p>
          <a:p>
            <a:pPr>
              <a:spcAft>
                <a:spcPts val="600"/>
              </a:spcAft>
            </a:pPr>
            <a:endParaRPr lang="en-GB" sz="2400" dirty="0" smtClean="0"/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GB" sz="2400" dirty="0" smtClean="0"/>
              <a:t>Origin of large beam energy dispersion and related problems</a:t>
            </a:r>
          </a:p>
          <a:p>
            <a:pPr>
              <a:spcAft>
                <a:spcPts val="600"/>
              </a:spcAft>
              <a:buFont typeface="Wingdings" charset="2"/>
              <a:buChar char="Ø"/>
            </a:pPr>
            <a:endParaRPr lang="en-GB" sz="2400" dirty="0" smtClean="0"/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GB" sz="2400" dirty="0" smtClean="0"/>
              <a:t>Discussion on proposed solutions</a:t>
            </a:r>
          </a:p>
          <a:p>
            <a:pPr>
              <a:spcAft>
                <a:spcPts val="600"/>
              </a:spcAft>
              <a:buFont typeface="Wingdings" charset="2"/>
              <a:buChar char="Ø"/>
            </a:pPr>
            <a:endParaRPr lang="en-GB" sz="2400" dirty="0" smtClean="0"/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GB" sz="2400" dirty="0" smtClean="0"/>
              <a:t>Examples and results for the  </a:t>
            </a:r>
            <a:r>
              <a:rPr lang="en-GB" sz="2400" baseline="30000" dirty="0" smtClean="0"/>
              <a:t>6,7</a:t>
            </a:r>
            <a:r>
              <a:rPr lang="en-GB" sz="2400" dirty="0" smtClean="0"/>
              <a:t>Li+</a:t>
            </a:r>
            <a:r>
              <a:rPr lang="en-GB" sz="2400" baseline="30000" dirty="0" smtClean="0"/>
              <a:t>120,119</a:t>
            </a:r>
            <a:r>
              <a:rPr lang="en-GB" sz="2400" dirty="0" smtClean="0"/>
              <a:t>Sn study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6042" y="54687"/>
            <a:ext cx="9152022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Considerations on some  published fusion studies with RIBs (1)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85" y="522233"/>
            <a:ext cx="3467031" cy="231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362556" y="788107"/>
            <a:ext cx="5682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6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He+</a:t>
            </a:r>
            <a:r>
              <a:rPr lang="en-US" sz="1800" b="1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206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Pb Y.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Peniozhkevich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 et al PRL 96,162701, (2006) </a:t>
            </a:r>
          </a:p>
          <a:p>
            <a:pPr algn="ctr"/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  </a:t>
            </a:r>
            <a:endParaRPr lang="en-US" sz="1000" b="1" dirty="0">
              <a:solidFill>
                <a:schemeClr val="accent2">
                  <a:lumMod val="75000"/>
                </a:schemeClr>
              </a:solidFill>
              <a:latin typeface="+mj-lt"/>
              <a:sym typeface="Symbol"/>
            </a:endParaRPr>
          </a:p>
          <a:p>
            <a:pPr algn="ctr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6 </a:t>
            </a:r>
            <a:r>
              <a:rPr lang="en-US" sz="1800" b="1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206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Pb targets alternated with Al degraders.</a:t>
            </a:r>
          </a:p>
          <a:p>
            <a:pPr algn="ctr"/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 </a:t>
            </a:r>
            <a:endParaRPr lang="en-US" sz="1000" b="1" dirty="0">
              <a:solidFill>
                <a:schemeClr val="accent2">
                  <a:lumMod val="75000"/>
                </a:schemeClr>
              </a:solidFill>
              <a:latin typeface="+mj-lt"/>
              <a:sym typeface="Symbol"/>
            </a:endParaRPr>
          </a:p>
          <a:p>
            <a:pPr algn="ctr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6 MeV FWHM energy dispersion after the stack.</a:t>
            </a:r>
          </a:p>
          <a:p>
            <a:pPr algn="ctr"/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 </a:t>
            </a:r>
            <a:endParaRPr lang="en-US" sz="1000" b="1" dirty="0">
              <a:solidFill>
                <a:schemeClr val="accent2">
                  <a:lumMod val="75000"/>
                </a:schemeClr>
              </a:solidFill>
              <a:latin typeface="+mj-lt"/>
              <a:sym typeface="Symbol"/>
            </a:endParaRPr>
          </a:p>
          <a:p>
            <a:pPr algn="ctr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Authors estimate  2 orders of magnitude effect on data due to large energy dispersion but  do not unfold data.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355932" y="3007503"/>
            <a:ext cx="568201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6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He+</a:t>
            </a:r>
            <a:r>
              <a:rPr lang="en-US" sz="1800" b="1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206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Pb R.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Wolski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 et al.  EPJ A47, 111, (2011)  </a:t>
            </a:r>
          </a:p>
          <a:p>
            <a:pPr algn="ctr"/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 </a:t>
            </a:r>
            <a:endParaRPr lang="en-US" sz="1000" b="1" dirty="0">
              <a:solidFill>
                <a:schemeClr val="accent2">
                  <a:lumMod val="75000"/>
                </a:schemeClr>
              </a:solidFill>
              <a:latin typeface="+mj-lt"/>
              <a:sym typeface="Symbol"/>
            </a:endParaRPr>
          </a:p>
          <a:p>
            <a:pPr algn="ctr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8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 </a:t>
            </a:r>
            <a:r>
              <a:rPr lang="en-US" sz="1800" b="1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206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Pb targets alternated with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Ti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  degraders.</a:t>
            </a:r>
          </a:p>
          <a:p>
            <a:pPr algn="ctr"/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  </a:t>
            </a:r>
            <a:endParaRPr lang="en-US" sz="1000" b="1" dirty="0">
              <a:solidFill>
                <a:schemeClr val="accent2">
                  <a:lumMod val="75000"/>
                </a:schemeClr>
              </a:solidFill>
              <a:latin typeface="+mj-lt"/>
              <a:sym typeface="Symbol"/>
            </a:endParaRPr>
          </a:p>
          <a:p>
            <a:pPr algn="ctr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1.3 MeV FWHM energy dispersion after the stack.</a:t>
            </a:r>
          </a:p>
          <a:p>
            <a:pPr algn="ctr"/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  </a:t>
            </a:r>
            <a:endParaRPr lang="en-US" sz="1000" b="1" dirty="0">
              <a:solidFill>
                <a:schemeClr val="accent2">
                  <a:lumMod val="75000"/>
                </a:schemeClr>
              </a:solidFill>
              <a:latin typeface="+mj-lt"/>
              <a:sym typeface="Symbol"/>
            </a:endParaRPr>
          </a:p>
          <a:p>
            <a:pPr algn="ctr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Measured sigma factor 10 lower than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Peniozhkevich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 one</a:t>
            </a:r>
          </a:p>
          <a:p>
            <a:pPr algn="ctr"/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  </a:t>
            </a:r>
            <a:endParaRPr lang="en-US" sz="1000" b="1" dirty="0">
              <a:solidFill>
                <a:schemeClr val="accent2">
                  <a:lumMod val="75000"/>
                </a:schemeClr>
              </a:solidFill>
              <a:latin typeface="+mj-lt"/>
              <a:sym typeface="Symbol"/>
            </a:endParaRPr>
          </a:p>
          <a:p>
            <a:pPr algn="ctr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Effective energy approach applied, authors state:</a:t>
            </a:r>
          </a:p>
          <a:p>
            <a:pPr algn="ctr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‘if energy averaging procedure is disregarded  overestimated by factor 3’ .</a:t>
            </a:r>
          </a:p>
          <a:p>
            <a:pPr algn="ctr"/>
            <a:r>
              <a:rPr lang="en-US" sz="1000" b="1" dirty="0" smtClean="0">
                <a:latin typeface="+mj-lt"/>
                <a:sym typeface="Symbol"/>
              </a:rPr>
              <a:t>  </a:t>
            </a:r>
          </a:p>
          <a:p>
            <a:pPr algn="ctr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P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roblems in the  used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E</a:t>
            </a:r>
            <a:r>
              <a:rPr lang="en-US" sz="1800" b="1" baseline="-2500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eff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 approach.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+mj-lt"/>
              <a:sym typeface="Symbo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756" y="439408"/>
            <a:ext cx="9044570" cy="2393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33132" y="2918637"/>
            <a:ext cx="9044570" cy="271353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911" y="3146352"/>
            <a:ext cx="32194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86450" y="5290463"/>
            <a:ext cx="58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E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c.m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16200000">
            <a:off x="-24695" y="3205654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sym typeface="Symbol"/>
              </a:rPr>
              <a:t></a:t>
            </a:r>
            <a:r>
              <a:rPr lang="en-US" b="1" baseline="-25000" dirty="0">
                <a:solidFill>
                  <a:schemeClr val="tx1"/>
                </a:solidFill>
                <a:sym typeface="Symbol"/>
              </a:rPr>
              <a:t>F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4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6042" y="54687"/>
            <a:ext cx="9152022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Considerations on some  published fusion studies with RIBs (2)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862" y="2779744"/>
            <a:ext cx="3777126" cy="250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318660" y="416458"/>
            <a:ext cx="56820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11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Be+</a:t>
            </a:r>
            <a:r>
              <a:rPr lang="en-US" sz="1800" b="1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209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Bi 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C.Signorini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 et al. NPA  735, 329, (2004) </a:t>
            </a:r>
          </a:p>
          <a:p>
            <a:pPr algn="ctr"/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  </a:t>
            </a:r>
            <a:endParaRPr lang="en-US" sz="1000" b="1" dirty="0">
              <a:solidFill>
                <a:schemeClr val="accent2">
                  <a:lumMod val="75000"/>
                </a:schemeClr>
              </a:solidFill>
              <a:latin typeface="+mj-lt"/>
              <a:sym typeface="Symbol"/>
            </a:endParaRPr>
          </a:p>
          <a:p>
            <a:pPr algn="ctr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2 MeV incoming beam energy distribution.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+mj-lt"/>
              <a:sym typeface="Symbol"/>
            </a:endParaRPr>
          </a:p>
          <a:p>
            <a:pPr algn="ctr"/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  </a:t>
            </a:r>
          </a:p>
          <a:p>
            <a:pPr algn="ctr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3 targets  irradiated.</a:t>
            </a:r>
          </a:p>
          <a:p>
            <a:pPr algn="ctr"/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 </a:t>
            </a:r>
            <a:endParaRPr lang="en-US" sz="1000" b="1" dirty="0">
              <a:solidFill>
                <a:schemeClr val="accent2">
                  <a:lumMod val="75000"/>
                </a:schemeClr>
              </a:solidFill>
              <a:latin typeface="+mj-lt"/>
              <a:sym typeface="Symbol"/>
            </a:endParaRPr>
          </a:p>
          <a:p>
            <a:pPr algn="ctr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From the given information only rough estimate of D(E) possible. Using this D(E) estimate, our unfolding procedure predicts  a small overestimation of  (E) which is within the reported error bars for </a:t>
            </a:r>
            <a:r>
              <a:rPr lang="en-US" sz="1800" b="1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11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Be.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632" y="580118"/>
            <a:ext cx="26765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4757793" y="2899834"/>
            <a:ext cx="3753545" cy="2652860"/>
            <a:chOff x="4757793" y="3479800"/>
            <a:chExt cx="3753545" cy="3183432"/>
          </a:xfrm>
        </p:grpSpPr>
        <p:pic>
          <p:nvPicPr>
            <p:cNvPr id="48134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val="0"/>
                </a:ext>
              </a:extLst>
            </a:blip>
            <a:srcRect t="5228" r="4405"/>
            <a:stretch/>
          </p:blipFill>
          <p:spPr bwMode="auto">
            <a:xfrm rot="10800000">
              <a:off x="5044440" y="3479800"/>
              <a:ext cx="3466898" cy="274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7602343" y="6220034"/>
              <a:ext cx="895535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E(MeV)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 rot="16200000">
              <a:off x="3777525" y="4617412"/>
              <a:ext cx="2329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Energy Probability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094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6042" y="54687"/>
            <a:ext cx="9152022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Considerations on some  published fusion studies with RIBs (3)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uppo 23"/>
          <p:cNvGrpSpPr/>
          <p:nvPr/>
        </p:nvGrpSpPr>
        <p:grpSpPr>
          <a:xfrm>
            <a:off x="48986" y="833509"/>
            <a:ext cx="8990511" cy="3416320"/>
            <a:chOff x="48985" y="527231"/>
            <a:chExt cx="8990511" cy="4099584"/>
          </a:xfrm>
        </p:grpSpPr>
        <p:grpSp>
          <p:nvGrpSpPr>
            <p:cNvPr id="9" name="Gruppo 8"/>
            <p:cNvGrpSpPr/>
            <p:nvPr/>
          </p:nvGrpSpPr>
          <p:grpSpPr>
            <a:xfrm>
              <a:off x="470260" y="587825"/>
              <a:ext cx="2808781" cy="2798569"/>
              <a:chOff x="317585" y="744866"/>
              <a:chExt cx="3105150" cy="3046482"/>
            </a:xfrm>
          </p:grpSpPr>
          <p:pic>
            <p:nvPicPr>
              <p:cNvPr id="2" name="Immagin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="" val="0"/>
                  </a:ext>
                </a:extLst>
              </a:blip>
              <a:srcRect l="-1" r="35354" b="32141"/>
              <a:stretch/>
            </p:blipFill>
            <p:spPr>
              <a:xfrm>
                <a:off x="317585" y="744866"/>
                <a:ext cx="3105150" cy="3046482"/>
              </a:xfrm>
              <a:prstGeom prst="rect">
                <a:avLst/>
              </a:prstGeom>
            </p:spPr>
          </p:pic>
          <p:sp>
            <p:nvSpPr>
              <p:cNvPr id="3" name="CasellaDiTesto 2"/>
              <p:cNvSpPr txBox="1"/>
              <p:nvPr/>
            </p:nvSpPr>
            <p:spPr>
              <a:xfrm>
                <a:off x="2272360" y="2267522"/>
                <a:ext cx="1128323" cy="44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aseline="30000" dirty="0">
                    <a:solidFill>
                      <a:schemeClr val="tx1"/>
                    </a:solidFill>
                  </a:rPr>
                  <a:t>8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He+</a:t>
                </a:r>
                <a:r>
                  <a:rPr lang="en-US" sz="1600" baseline="30000" dirty="0" smtClean="0">
                    <a:solidFill>
                      <a:schemeClr val="tx1"/>
                    </a:solidFill>
                  </a:rPr>
                  <a:t>197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Au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2267808" y="2030954"/>
                <a:ext cx="1128323" cy="44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aseline="30000" dirty="0" smtClean="0">
                    <a:solidFill>
                      <a:schemeClr val="tx1"/>
                    </a:solidFill>
                  </a:rPr>
                  <a:t>6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He+</a:t>
                </a:r>
                <a:r>
                  <a:rPr lang="en-US" sz="1600" baseline="30000" dirty="0" smtClean="0">
                    <a:solidFill>
                      <a:schemeClr val="tx1"/>
                    </a:solidFill>
                  </a:rPr>
                  <a:t>197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Au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e 7"/>
              <p:cNvSpPr/>
              <p:nvPr/>
            </p:nvSpPr>
            <p:spPr>
              <a:xfrm>
                <a:off x="2210937" y="2137074"/>
                <a:ext cx="68247" cy="826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mbo 9"/>
              <p:cNvSpPr/>
              <p:nvPr/>
            </p:nvSpPr>
            <p:spPr>
              <a:xfrm>
                <a:off x="2216295" y="2336316"/>
                <a:ext cx="67985" cy="138342"/>
              </a:xfrm>
              <a:prstGeom prst="diamond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CasellaDiTesto 10"/>
            <p:cNvSpPr txBox="1"/>
            <p:nvPr/>
          </p:nvSpPr>
          <p:spPr>
            <a:xfrm>
              <a:off x="3675013" y="527231"/>
              <a:ext cx="5364483" cy="40995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baseline="300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6</a:t>
              </a:r>
              <a:r>
                <a:rPr lang="en-US" sz="18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He+</a:t>
              </a:r>
              <a:r>
                <a:rPr lang="en-US" sz="1800" b="1" baseline="300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197</a:t>
              </a:r>
              <a:r>
                <a:rPr lang="en-US" sz="18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Au </a:t>
              </a:r>
            </a:p>
            <a:p>
              <a:pPr algn="ctr"/>
              <a:r>
                <a:rPr lang="en-US" sz="18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 </a:t>
              </a:r>
              <a:r>
                <a:rPr lang="en-US" sz="1800" b="1" dirty="0" err="1" smtClean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Y.Penionzhkevich</a:t>
              </a:r>
              <a:r>
                <a:rPr lang="en-US" sz="18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 et al.  EPJ A31, 185, (2007)</a:t>
              </a:r>
            </a:p>
            <a:p>
              <a:pPr algn="ctr"/>
              <a:r>
                <a:rPr lang="en-US" sz="8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   </a:t>
              </a:r>
              <a:endParaRPr lang="en-US" sz="8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endParaRPr>
            </a:p>
            <a:p>
              <a:pPr algn="ctr"/>
              <a:r>
                <a:rPr lang="en-US" sz="18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Different  stacks irradiated</a:t>
              </a:r>
              <a:endParaRPr lang="en-US" sz="18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endParaRPr>
            </a:p>
            <a:p>
              <a:pPr algn="ctr"/>
              <a:r>
                <a:rPr lang="en-US" sz="8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   </a:t>
              </a:r>
            </a:p>
            <a:p>
              <a:pPr algn="ctr"/>
              <a:r>
                <a:rPr lang="en-US" sz="18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Beam energy distribution   2.5 MeV reported for the lowest energy points.</a:t>
              </a:r>
            </a:p>
            <a:p>
              <a:pPr algn="ctr"/>
              <a:r>
                <a:rPr lang="en-US" sz="8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  </a:t>
              </a:r>
              <a:endParaRPr lang="en-US" sz="8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endParaRPr>
            </a:p>
            <a:p>
              <a:pPr algn="ctr"/>
              <a:r>
                <a:rPr lang="en-US" sz="18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With reported beam energy spread,  assuming  the  (E) slope is the real one, the (E) is expected to be overestimated by a factor 2-3 at the lowest energies.</a:t>
              </a:r>
            </a:p>
            <a:p>
              <a:pPr algn="ctr"/>
              <a:r>
                <a:rPr lang="en-US" sz="8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  </a:t>
              </a:r>
            </a:p>
            <a:p>
              <a:pPr algn="ctr"/>
              <a:endParaRPr lang="en-US" sz="8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endParaRPr>
            </a:p>
            <a:p>
              <a:pPr algn="ctr"/>
              <a:endParaRPr lang="en-US" sz="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endParaRPr>
            </a:p>
            <a:p>
              <a:pPr algn="ctr"/>
              <a:endParaRPr lang="en-US" sz="8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endParaRPr>
            </a:p>
            <a:p>
              <a:pPr algn="ctr"/>
              <a:endParaRPr lang="en-US" sz="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endParaRPr>
            </a:p>
            <a:p>
              <a:pPr algn="ctr"/>
              <a:endParaRPr lang="en-US" sz="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8985" y="3226887"/>
              <a:ext cx="3882934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‘The measured FWHM for each target was used to define the energy spread for each  (E) point’.   </a:t>
              </a: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250" y="3825153"/>
              <a:ext cx="2176389" cy="65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ttangolo 22"/>
            <p:cNvSpPr/>
            <p:nvPr/>
          </p:nvSpPr>
          <p:spPr>
            <a:xfrm>
              <a:off x="114300" y="527231"/>
              <a:ext cx="8812130" cy="40995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6463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814567" y="486885"/>
            <a:ext cx="4193971" cy="3471762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7734" y="1142027"/>
            <a:ext cx="4069021" cy="4525163"/>
          </a:xfrm>
          <a:prstGeom prst="rect">
            <a:avLst/>
          </a:prstGeom>
          <a:noFill/>
          <a:ln w="285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7649"/>
          <a:stretch>
            <a:fillRect/>
          </a:stretch>
        </p:blipFill>
        <p:spPr>
          <a:xfrm>
            <a:off x="284251" y="47830"/>
            <a:ext cx="2492817" cy="1010504"/>
          </a:xfrm>
          <a:prstGeom prst="rect">
            <a:avLst/>
          </a:prstGeom>
        </p:spPr>
      </p:pic>
      <p:sp>
        <p:nvSpPr>
          <p:cNvPr id="5" name="TextBox 162"/>
          <p:cNvSpPr txBox="1"/>
          <p:nvPr/>
        </p:nvSpPr>
        <p:spPr>
          <a:xfrm>
            <a:off x="1" y="-53054"/>
            <a:ext cx="9042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Coupling of relative motion with Transfer channels with Q&gt;0</a:t>
            </a:r>
            <a:endParaRPr lang="en-US" sz="2400" dirty="0"/>
          </a:p>
        </p:txBody>
      </p:sp>
      <p:pic>
        <p:nvPicPr>
          <p:cNvPr id="6" name="Picture 5" descr="fus_all_Ca+Z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0024" y="595627"/>
            <a:ext cx="3724513" cy="28757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0304" y="1030471"/>
            <a:ext cx="254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Comic Sans MS"/>
              </a:rPr>
              <a:t>Transfer channels Q&gt;0</a:t>
            </a:r>
            <a:endParaRPr lang="en-US" dirty="0">
              <a:solidFill>
                <a:srgbClr val="000000"/>
              </a:solidFill>
              <a:cs typeface="Comic Sans M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5396667" y="1451243"/>
            <a:ext cx="631924" cy="3847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8432" y="4126804"/>
            <a:ext cx="3936104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No all study agree about the role of </a:t>
            </a:r>
            <a:r>
              <a:rPr lang="en-GB" dirty="0" err="1" smtClean="0"/>
              <a:t>Q</a:t>
            </a:r>
            <a:r>
              <a:rPr lang="en-GB" baseline="-25000" dirty="0" err="1" smtClean="0"/>
              <a:t>value</a:t>
            </a:r>
            <a:r>
              <a:rPr lang="en-GB" dirty="0" smtClean="0"/>
              <a:t> on enhancing fusion. Using radioactive beams (weakly bound systems) reaction with very high positive </a:t>
            </a:r>
            <a:r>
              <a:rPr lang="en-GB" dirty="0" err="1" smtClean="0"/>
              <a:t>Q</a:t>
            </a:r>
            <a:r>
              <a:rPr lang="en-GB" baseline="-25000" dirty="0" err="1" smtClean="0"/>
              <a:t>value</a:t>
            </a:r>
            <a:r>
              <a:rPr lang="en-GB" dirty="0" smtClean="0"/>
              <a:t> can be accessed.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60029" y="3475107"/>
            <a:ext cx="3843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mic Sans MS"/>
              </a:rPr>
              <a:t>A.M. </a:t>
            </a:r>
            <a:r>
              <a:rPr lang="en-US" sz="1600" dirty="0" err="1" smtClean="0">
                <a:cs typeface="Comic Sans MS"/>
              </a:rPr>
              <a:t>Stefanini</a:t>
            </a:r>
            <a:r>
              <a:rPr lang="en-US" sz="1600" dirty="0">
                <a:cs typeface="Comic Sans MS"/>
              </a:rPr>
              <a:t> </a:t>
            </a:r>
            <a:r>
              <a:rPr lang="en-US" sz="1600" dirty="0" smtClean="0">
                <a:cs typeface="Comic Sans MS"/>
              </a:rPr>
              <a:t>et al., PRC76, 014610</a:t>
            </a:r>
            <a:r>
              <a:rPr lang="en-US" sz="1600" dirty="0">
                <a:cs typeface="Comic Sans MS"/>
              </a:rPr>
              <a:t>(2007</a:t>
            </a:r>
            <a:r>
              <a:rPr lang="en-US" sz="1600" dirty="0" smtClean="0">
                <a:cs typeface="Comic Sans MS"/>
              </a:rPr>
              <a:t>)</a:t>
            </a:r>
            <a:endParaRPr lang="en-US" sz="1600" dirty="0">
              <a:cs typeface="Comic Sans M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 r="2100"/>
          <a:stretch>
            <a:fillRect/>
          </a:stretch>
        </p:blipFill>
        <p:spPr>
          <a:xfrm>
            <a:off x="99484" y="1239027"/>
            <a:ext cx="3983567" cy="24797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47" y="3639241"/>
            <a:ext cx="2983463" cy="17903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21497" y="5359909"/>
            <a:ext cx="30112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dirty="0" smtClean="0"/>
              <a:t>Z. </a:t>
            </a:r>
            <a:r>
              <a:rPr lang="en-US" sz="1400" dirty="0" err="1" smtClean="0"/>
              <a:t>Kohley</a:t>
            </a:r>
            <a:r>
              <a:rPr lang="en-US" sz="1400" dirty="0" smtClean="0"/>
              <a:t> et al. PRL 107, 202701 (2011)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65138" y="1515614"/>
            <a:ext cx="7815262" cy="24491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5138" y="173303"/>
            <a:ext cx="812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10" charset="0"/>
              </a:rPr>
              <a:t>Investigation can be undertaken using </a:t>
            </a:r>
            <a:r>
              <a:rPr lang="en-US" sz="2400" baseline="30000" dirty="0">
                <a:latin typeface="Calibri" pitchFamily="-110" charset="0"/>
              </a:rPr>
              <a:t>6</a:t>
            </a:r>
            <a:r>
              <a:rPr lang="en-US" sz="2400" dirty="0">
                <a:latin typeface="Calibri" pitchFamily="-110" charset="0"/>
              </a:rPr>
              <a:t>Li, </a:t>
            </a:r>
            <a:r>
              <a:rPr lang="en-US" sz="2400" baseline="30000" dirty="0">
                <a:latin typeface="Calibri" pitchFamily="-110" charset="0"/>
              </a:rPr>
              <a:t>7</a:t>
            </a:r>
            <a:r>
              <a:rPr lang="en-US" sz="2400" dirty="0">
                <a:latin typeface="Calibri" pitchFamily="-110" charset="0"/>
              </a:rPr>
              <a:t>Li, </a:t>
            </a:r>
            <a:r>
              <a:rPr lang="en-US" sz="2400" baseline="30000" dirty="0">
                <a:latin typeface="Calibri" pitchFamily="-110" charset="0"/>
              </a:rPr>
              <a:t>8</a:t>
            </a:r>
            <a:r>
              <a:rPr lang="en-US" sz="2400" dirty="0">
                <a:latin typeface="Calibri" pitchFamily="-110" charset="0"/>
              </a:rPr>
              <a:t>Li, </a:t>
            </a:r>
            <a:r>
              <a:rPr lang="en-US" sz="2400" baseline="30000" dirty="0">
                <a:latin typeface="Calibri" pitchFamily="-110" charset="0"/>
              </a:rPr>
              <a:t>9</a:t>
            </a:r>
            <a:r>
              <a:rPr lang="en-US" sz="2400" dirty="0">
                <a:latin typeface="Calibri" pitchFamily="-110" charset="0"/>
              </a:rPr>
              <a:t>Li,</a:t>
            </a:r>
            <a:r>
              <a:rPr lang="en-US" sz="2400" baseline="30000" dirty="0">
                <a:solidFill>
                  <a:srgbClr val="FF0000"/>
                </a:solidFill>
                <a:latin typeface="Calibri" pitchFamily="-110" charset="0"/>
              </a:rPr>
              <a:t>11</a:t>
            </a:r>
            <a:r>
              <a:rPr lang="en-US" sz="2400" dirty="0">
                <a:solidFill>
                  <a:srgbClr val="FF0000"/>
                </a:solidFill>
                <a:latin typeface="Calibri" pitchFamily="-110" charset="0"/>
              </a:rPr>
              <a:t>Li</a:t>
            </a:r>
            <a:r>
              <a:rPr lang="en-US" sz="2400" dirty="0">
                <a:latin typeface="Calibri" pitchFamily="-110" charset="0"/>
              </a:rPr>
              <a:t>  Beams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23851" y="736865"/>
            <a:ext cx="8588375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100" dirty="0">
                <a:latin typeface="Calibri" pitchFamily="-110" charset="0"/>
              </a:rPr>
              <a:t>Possible to undertake a survey e.g. </a:t>
            </a:r>
            <a:r>
              <a:rPr lang="en-US" sz="2100" dirty="0" smtClean="0">
                <a:latin typeface="Calibri" pitchFamily="-110" charset="0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en-US" baseline="30000" dirty="0" smtClean="0">
                <a:latin typeface="Calibri" pitchFamily="-110" charset="0"/>
              </a:rPr>
              <a:t>           </a:t>
            </a:r>
            <a:r>
              <a:rPr lang="en-US" baseline="30000" dirty="0" err="1">
                <a:latin typeface="Calibri" pitchFamily="-110" charset="0"/>
              </a:rPr>
              <a:t>x</a:t>
            </a:r>
            <a:r>
              <a:rPr lang="en-US" dirty="0" err="1">
                <a:latin typeface="Calibri" pitchFamily="-110" charset="0"/>
              </a:rPr>
              <a:t>Li</a:t>
            </a:r>
            <a:r>
              <a:rPr lang="en-US" dirty="0">
                <a:latin typeface="Calibri" pitchFamily="-110" charset="0"/>
              </a:rPr>
              <a:t> + </a:t>
            </a:r>
            <a:r>
              <a:rPr lang="en-US" baseline="30000" dirty="0" err="1">
                <a:latin typeface="Calibri" pitchFamily="-110" charset="0"/>
              </a:rPr>
              <a:t>y</a:t>
            </a:r>
            <a:r>
              <a:rPr lang="en-US" dirty="0" err="1">
                <a:latin typeface="Calibri" pitchFamily="-110" charset="0"/>
              </a:rPr>
              <a:t>Sn</a:t>
            </a:r>
            <a:r>
              <a:rPr lang="en-US" dirty="0">
                <a:latin typeface="Calibri" pitchFamily="-110" charset="0"/>
              </a:rPr>
              <a:t> </a:t>
            </a:r>
            <a:r>
              <a:rPr lang="en-US" dirty="0" err="1">
                <a:latin typeface="Calibri" pitchFamily="-110" charset="0"/>
                <a:sym typeface="Wingdings" pitchFamily="-110" charset="2"/>
              </a:rPr>
              <a:t></a:t>
            </a:r>
            <a:r>
              <a:rPr lang="en-US" dirty="0">
                <a:latin typeface="Calibri" pitchFamily="-110" charset="0"/>
                <a:sym typeface="Wingdings" pitchFamily="-110" charset="2"/>
              </a:rPr>
              <a:t> fusion,  </a:t>
            </a:r>
            <a:r>
              <a:rPr lang="en-US" dirty="0" err="1">
                <a:latin typeface="Calibri" pitchFamily="-110" charset="0"/>
                <a:sym typeface="Wingdings" pitchFamily="-110" charset="2"/>
              </a:rPr>
              <a:t>x</a:t>
            </a:r>
            <a:r>
              <a:rPr lang="en-US" dirty="0">
                <a:latin typeface="Calibri" pitchFamily="-110" charset="0"/>
                <a:sym typeface="Wingdings" pitchFamily="-110" charset="2"/>
              </a:rPr>
              <a:t>+ </a:t>
            </a:r>
            <a:r>
              <a:rPr lang="en-US" dirty="0" err="1">
                <a:latin typeface="Calibri" pitchFamily="-110" charset="0"/>
                <a:sym typeface="Wingdings" pitchFamily="-110" charset="2"/>
              </a:rPr>
              <a:t>y</a:t>
            </a:r>
            <a:r>
              <a:rPr lang="en-US" dirty="0">
                <a:latin typeface="Calibri" pitchFamily="-110" charset="0"/>
                <a:sym typeface="Wingdings" pitchFamily="-110" charset="2"/>
              </a:rPr>
              <a:t> </a:t>
            </a:r>
            <a:r>
              <a:rPr lang="en-US" dirty="0" err="1">
                <a:latin typeface="Calibri" pitchFamily="-110" charset="0"/>
                <a:sym typeface="Wingdings" pitchFamily="-110" charset="2"/>
              </a:rPr>
              <a:t></a:t>
            </a:r>
            <a:r>
              <a:rPr lang="en-US" dirty="0">
                <a:latin typeface="Calibri" pitchFamily="-110" charset="0"/>
                <a:sym typeface="Wingdings" pitchFamily="-110" charset="2"/>
              </a:rPr>
              <a:t> constant ;       </a:t>
            </a:r>
            <a:r>
              <a:rPr lang="en-US" dirty="0" err="1">
                <a:latin typeface="Calibri" pitchFamily="-110" charset="0"/>
                <a:sym typeface="Wingdings" pitchFamily="-110" charset="2"/>
              </a:rPr>
              <a:t>Sn</a:t>
            </a:r>
            <a:r>
              <a:rPr lang="en-US" dirty="0">
                <a:latin typeface="Calibri" pitchFamily="-110" charset="0"/>
                <a:sym typeface="Wingdings" pitchFamily="-110" charset="2"/>
              </a:rPr>
              <a:t> has 10 stable </a:t>
            </a:r>
            <a:r>
              <a:rPr lang="en-US" dirty="0" smtClean="0">
                <a:latin typeface="Calibri" pitchFamily="-110" charset="0"/>
                <a:sym typeface="Wingdings" pitchFamily="-110" charset="2"/>
              </a:rPr>
              <a:t>isotopes</a:t>
            </a:r>
          </a:p>
          <a:p>
            <a:pPr marL="342900" indent="-342900">
              <a:spcBef>
                <a:spcPct val="20000"/>
              </a:spcBef>
            </a:pPr>
            <a:endParaRPr lang="en-US" sz="2100" dirty="0" smtClean="0">
              <a:latin typeface="Calibri" pitchFamily="-110" charset="0"/>
              <a:sym typeface="Wingdings" pitchFamily="-110" charset="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100" baseline="30000" dirty="0">
                <a:latin typeface="Calibri" pitchFamily="-110" charset="0"/>
                <a:sym typeface="Wingdings" pitchFamily="-110" charset="2"/>
              </a:rPr>
              <a:t>                                 6</a:t>
            </a:r>
            <a:r>
              <a:rPr lang="en-US" sz="2100" dirty="0">
                <a:latin typeface="Calibri" pitchFamily="-110" charset="0"/>
              </a:rPr>
              <a:t>Li + </a:t>
            </a:r>
            <a:r>
              <a:rPr lang="en-US" sz="2100" baseline="30000" dirty="0">
                <a:latin typeface="Calibri" pitchFamily="-110" charset="0"/>
              </a:rPr>
              <a:t>120</a:t>
            </a:r>
            <a:r>
              <a:rPr lang="en-US" sz="2100" dirty="0">
                <a:latin typeface="Calibri" pitchFamily="-110" charset="0"/>
              </a:rPr>
              <a:t>Sn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100" dirty="0">
                <a:latin typeface="Calibri" pitchFamily="-110" charset="0"/>
                <a:sym typeface="Wingdings" pitchFamily="-110" charset="2"/>
              </a:rPr>
              <a:t>                      </a:t>
            </a:r>
            <a:r>
              <a:rPr lang="en-US" sz="2100" baseline="30000" dirty="0">
                <a:latin typeface="Calibri" pitchFamily="-110" charset="0"/>
                <a:sym typeface="Wingdings" pitchFamily="-110" charset="2"/>
              </a:rPr>
              <a:t>7</a:t>
            </a:r>
            <a:r>
              <a:rPr lang="en-US" sz="2100" dirty="0">
                <a:latin typeface="Calibri" pitchFamily="-110" charset="0"/>
              </a:rPr>
              <a:t>Li + </a:t>
            </a:r>
            <a:r>
              <a:rPr lang="en-US" sz="2100" baseline="30000" dirty="0">
                <a:latin typeface="Calibri" pitchFamily="-110" charset="0"/>
              </a:rPr>
              <a:t>119</a:t>
            </a:r>
            <a:r>
              <a:rPr lang="en-US" sz="2100" dirty="0">
                <a:latin typeface="Calibri" pitchFamily="-110" charset="0"/>
              </a:rPr>
              <a:t>Sn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100" dirty="0">
                <a:latin typeface="Calibri" pitchFamily="-110" charset="0"/>
                <a:sym typeface="Wingdings" pitchFamily="-110" charset="2"/>
              </a:rPr>
              <a:t>                      </a:t>
            </a:r>
            <a:r>
              <a:rPr lang="en-US" sz="2100" baseline="30000" dirty="0">
                <a:latin typeface="Calibri" pitchFamily="-110" charset="0"/>
                <a:sym typeface="Wingdings" pitchFamily="-110" charset="2"/>
              </a:rPr>
              <a:t>8</a:t>
            </a:r>
            <a:r>
              <a:rPr lang="en-US" sz="2100" dirty="0">
                <a:latin typeface="Calibri" pitchFamily="-110" charset="0"/>
              </a:rPr>
              <a:t>Li + </a:t>
            </a:r>
            <a:r>
              <a:rPr lang="en-US" sz="2100" baseline="30000" dirty="0">
                <a:latin typeface="Calibri" pitchFamily="-110" charset="0"/>
              </a:rPr>
              <a:t>118</a:t>
            </a:r>
            <a:r>
              <a:rPr lang="en-US" sz="2100" dirty="0">
                <a:latin typeface="Calibri" pitchFamily="-110" charset="0"/>
              </a:rPr>
              <a:t>Sn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100" dirty="0">
                <a:latin typeface="Calibri" pitchFamily="-110" charset="0"/>
                <a:sym typeface="Wingdings" pitchFamily="-110" charset="2"/>
              </a:rPr>
              <a:t>                      </a:t>
            </a:r>
            <a:r>
              <a:rPr lang="en-US" sz="2100" baseline="30000" dirty="0">
                <a:latin typeface="Calibri" pitchFamily="-110" charset="0"/>
                <a:sym typeface="Wingdings" pitchFamily="-110" charset="2"/>
              </a:rPr>
              <a:t>9</a:t>
            </a:r>
            <a:r>
              <a:rPr lang="en-US" sz="2100" dirty="0">
                <a:latin typeface="Calibri" pitchFamily="-110" charset="0"/>
              </a:rPr>
              <a:t>Li + </a:t>
            </a:r>
            <a:r>
              <a:rPr lang="en-US" sz="2100" baseline="30000" dirty="0">
                <a:latin typeface="Calibri" pitchFamily="-110" charset="0"/>
              </a:rPr>
              <a:t>117</a:t>
            </a:r>
            <a:r>
              <a:rPr lang="en-US" sz="2100" dirty="0">
                <a:latin typeface="Calibri" pitchFamily="-110" charset="0"/>
              </a:rPr>
              <a:t>Sn</a:t>
            </a:r>
            <a:r>
              <a:rPr lang="en-US" sz="2100" dirty="0">
                <a:latin typeface="Calibri" pitchFamily="-110" charset="0"/>
                <a:sym typeface="Wingdings" pitchFamily="-110" charset="2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100" baseline="30000" dirty="0">
                <a:latin typeface="Calibri" pitchFamily="-110" charset="0"/>
                <a:sym typeface="Wingdings" pitchFamily="-110" charset="2"/>
              </a:rPr>
              <a:t>                                11</a:t>
            </a:r>
            <a:r>
              <a:rPr lang="en-US" sz="2100" dirty="0">
                <a:latin typeface="Calibri" pitchFamily="-110" charset="0"/>
              </a:rPr>
              <a:t>Li + </a:t>
            </a:r>
            <a:r>
              <a:rPr lang="en-US" sz="2100" baseline="30000" dirty="0">
                <a:latin typeface="Calibri" pitchFamily="-110" charset="0"/>
              </a:rPr>
              <a:t>115</a:t>
            </a:r>
            <a:r>
              <a:rPr lang="en-US" sz="2100" dirty="0">
                <a:latin typeface="Calibri" pitchFamily="-110" charset="0"/>
              </a:rPr>
              <a:t>Sn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100" dirty="0" smtClean="0">
                <a:latin typeface="Calibri" pitchFamily="-110" charset="0"/>
                <a:sym typeface="Wingdings" pitchFamily="-110" charset="2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Calibri" pitchFamily="-110" charset="0"/>
              </a:rPr>
              <a:t>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100" dirty="0">
                <a:latin typeface="Calibri" pitchFamily="-110" charset="0"/>
              </a:rPr>
              <a:t>   </a:t>
            </a:r>
            <a:r>
              <a:rPr lang="en-US" sz="2100" dirty="0" smtClean="0">
                <a:latin typeface="Calibri" pitchFamily="-110" charset="0"/>
              </a:rPr>
              <a:t> </a:t>
            </a:r>
            <a:endParaRPr lang="en-US" sz="1400" dirty="0" smtClean="0">
              <a:latin typeface="Calibri" pitchFamily="-110" charset="0"/>
              <a:sym typeface="Wingdings" pitchFamily="-110" charset="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400" dirty="0">
                <a:latin typeface="Calibri" pitchFamily="-110" charset="0"/>
                <a:sym typeface="Wingdings" pitchFamily="-110" charset="2"/>
              </a:rPr>
              <a:t>    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1400" dirty="0">
              <a:latin typeface="Calibri" pitchFamily="-110" charset="0"/>
              <a:sym typeface="Wingdings" pitchFamily="-110" charset="2"/>
            </a:endParaRPr>
          </a:p>
          <a:p>
            <a:pPr marL="342900" indent="-342900">
              <a:spcBef>
                <a:spcPct val="20000"/>
              </a:spcBef>
            </a:pPr>
            <a:endParaRPr lang="en-US" sz="1400" dirty="0">
              <a:latin typeface="Calibri" pitchFamily="-110" charset="0"/>
              <a:sym typeface="Wingdings" pitchFamily="-110" charset="2"/>
            </a:endParaRPr>
          </a:p>
          <a:p>
            <a:pPr marL="342900" indent="-342900">
              <a:spcBef>
                <a:spcPct val="20000"/>
              </a:spcBef>
              <a:buFont typeface="Arial" pitchFamily="-110" charset="0"/>
              <a:buChar char="•"/>
            </a:pPr>
            <a:endParaRPr lang="en-US" dirty="0">
              <a:latin typeface="Calibri" pitchFamily="-110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664201" y="3979598"/>
            <a:ext cx="171767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10" charset="0"/>
                <a:sym typeface="Wingdings" pitchFamily="-110" charset="2"/>
              </a:rPr>
              <a:t>Total Fusion at </a:t>
            </a:r>
          </a:p>
          <a:p>
            <a:r>
              <a:rPr lang="en-US" sz="1600" dirty="0">
                <a:latin typeface="Calibri" pitchFamily="-110" charset="0"/>
                <a:sym typeface="Wingdings" pitchFamily="-110" charset="2"/>
              </a:rPr>
              <a:t>and below barrier</a:t>
            </a:r>
            <a:endParaRPr lang="en-US" sz="1600" dirty="0">
              <a:latin typeface="Calibri" pitchFamily="-110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699000" y="4222089"/>
            <a:ext cx="325438" cy="16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318250" y="4527022"/>
            <a:ext cx="292100" cy="182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9588" y="4091782"/>
            <a:ext cx="38909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110" charset="0"/>
              </a:rPr>
              <a:t>*Same compound </a:t>
            </a:r>
            <a:r>
              <a:rPr lang="en-US" dirty="0" smtClean="0">
                <a:latin typeface="Calibri" pitchFamily="-110" charset="0"/>
              </a:rPr>
              <a:t>system (</a:t>
            </a:r>
            <a:r>
              <a:rPr lang="en-US" baseline="30000" dirty="0" smtClean="0">
                <a:latin typeface="Calibri" pitchFamily="-110" charset="0"/>
              </a:rPr>
              <a:t>126</a:t>
            </a:r>
            <a:r>
              <a:rPr lang="en-US" dirty="0" smtClean="0">
                <a:latin typeface="Calibri" pitchFamily="-110" charset="0"/>
              </a:rPr>
              <a:t>I)</a:t>
            </a:r>
          </a:p>
          <a:p>
            <a:r>
              <a:rPr lang="en-US" dirty="0">
                <a:latin typeface="Calibri" pitchFamily="-110" charset="0"/>
              </a:rPr>
              <a:t>*</a:t>
            </a:r>
            <a:r>
              <a:rPr lang="en-US" dirty="0" err="1">
                <a:latin typeface="Calibri" pitchFamily="-110" charset="0"/>
              </a:rPr>
              <a:t>Sn</a:t>
            </a:r>
            <a:r>
              <a:rPr lang="en-US" dirty="0">
                <a:latin typeface="Calibri" pitchFamily="-110" charset="0"/>
              </a:rPr>
              <a:t> entrance channel conditions similar</a:t>
            </a:r>
          </a:p>
          <a:p>
            <a:r>
              <a:rPr lang="en-US" dirty="0">
                <a:latin typeface="Calibri" pitchFamily="-110" charset="0"/>
              </a:rPr>
              <a:t>* </a:t>
            </a:r>
            <a:r>
              <a:rPr lang="en-US" dirty="0" err="1">
                <a:latin typeface="Calibri" pitchFamily="-110" charset="0"/>
              </a:rPr>
              <a:t>Q(n</a:t>
            </a:r>
            <a:r>
              <a:rPr lang="en-US" dirty="0">
                <a:latin typeface="Calibri" pitchFamily="-110" charset="0"/>
              </a:rPr>
              <a:t>) values differ 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255838" y="5228167"/>
            <a:ext cx="6786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Calibri" pitchFamily="-110" charset="0"/>
                <a:sym typeface="Wingdings" pitchFamily="-110" charset="2"/>
              </a:rPr>
              <a:t> Determine fusion cross section by  measuring  residual </a:t>
            </a:r>
            <a:r>
              <a:rPr lang="en-US" baseline="30000" dirty="0">
                <a:solidFill>
                  <a:srgbClr val="000000"/>
                </a:solidFill>
                <a:latin typeface="Calibri" pitchFamily="-110" charset="0"/>
                <a:sym typeface="Wingdings" pitchFamily="-110" charset="2"/>
              </a:rPr>
              <a:t>123,124</a:t>
            </a:r>
            <a:r>
              <a:rPr lang="en-US" dirty="0">
                <a:solidFill>
                  <a:srgbClr val="000000"/>
                </a:solidFill>
                <a:latin typeface="Calibri" pitchFamily="-110" charset="0"/>
                <a:sym typeface="Wingdings" pitchFamily="-110" charset="2"/>
              </a:rPr>
              <a:t>I activity</a:t>
            </a:r>
            <a:endParaRPr lang="en-US" dirty="0">
              <a:solidFill>
                <a:srgbClr val="000000"/>
              </a:solidFill>
              <a:latin typeface="Calibri" pitchFamily="-110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3076576" y="4683125"/>
            <a:ext cx="6067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Calibri" pitchFamily="-110" charset="0"/>
                <a:sym typeface="Wingdings" pitchFamily="-110" charset="2"/>
              </a:rPr>
              <a:t> (more than 95% fusion cross section </a:t>
            </a:r>
            <a:r>
              <a:rPr lang="en-US" dirty="0" err="1">
                <a:latin typeface="Calibri" pitchFamily="-110" charset="0"/>
                <a:sym typeface="Wingdings" pitchFamily="-110" charset="2"/>
              </a:rPr>
              <a:t></a:t>
            </a:r>
            <a:r>
              <a:rPr lang="en-US" dirty="0">
                <a:latin typeface="Calibri" pitchFamily="-110" charset="0"/>
                <a:sym typeface="Wingdings" pitchFamily="-110" charset="2"/>
              </a:rPr>
              <a:t>  Production of </a:t>
            </a:r>
            <a:r>
              <a:rPr lang="en-US" baseline="30000" dirty="0">
                <a:latin typeface="Calibri" pitchFamily="-110" charset="0"/>
                <a:sym typeface="Wingdings" pitchFamily="-110" charset="2"/>
              </a:rPr>
              <a:t>123,124</a:t>
            </a:r>
            <a:r>
              <a:rPr lang="en-US" dirty="0">
                <a:latin typeface="Calibri" pitchFamily="-110" charset="0"/>
                <a:sym typeface="Wingdings" pitchFamily="-110" charset="2"/>
              </a:rPr>
              <a:t>I )</a:t>
            </a:r>
            <a:endParaRPr lang="en-US" sz="2000" dirty="0">
              <a:latin typeface="Calibri" pitchFamily="-110" charset="0"/>
              <a:sym typeface="Wingdings" pitchFamily="-110" charset="2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089775" y="5025761"/>
            <a:ext cx="292100" cy="182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l="5988" t="5659" r="7442" b="3633"/>
          <a:stretch>
            <a:fillRect/>
          </a:stretch>
        </p:blipFill>
        <p:spPr>
          <a:xfrm>
            <a:off x="4910138" y="1582209"/>
            <a:ext cx="3213100" cy="19155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47789" y="3610728"/>
            <a:ext cx="6320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In </a:t>
            </a:r>
            <a:r>
              <a:rPr lang="en-GB" sz="1600" baseline="30000" dirty="0" smtClean="0"/>
              <a:t>6</a:t>
            </a:r>
            <a:r>
              <a:rPr lang="en-GB" sz="1600" dirty="0" smtClean="0"/>
              <a:t>Li and </a:t>
            </a:r>
            <a:r>
              <a:rPr lang="en-GB" sz="1600" baseline="30000" dirty="0" smtClean="0"/>
              <a:t>7</a:t>
            </a:r>
            <a:r>
              <a:rPr lang="en-GB" sz="1600" dirty="0" smtClean="0"/>
              <a:t>Li induced reactions large </a:t>
            </a:r>
            <a:r>
              <a:rPr lang="en-GB" sz="1600" dirty="0" err="1" smtClean="0"/>
              <a:t>Q</a:t>
            </a:r>
            <a:r>
              <a:rPr lang="en-GB" sz="1600" baseline="-25000" dirty="0" err="1" smtClean="0"/>
              <a:t>value</a:t>
            </a:r>
            <a:r>
              <a:rPr lang="en-GB" sz="1600" dirty="0" smtClean="0"/>
              <a:t> for </a:t>
            </a:r>
            <a:r>
              <a:rPr lang="en-GB" sz="1600" dirty="0" err="1" smtClean="0"/>
              <a:t>d</a:t>
            </a:r>
            <a:r>
              <a:rPr lang="en-GB" sz="1600" dirty="0" smtClean="0"/>
              <a:t> and </a:t>
            </a:r>
            <a:r>
              <a:rPr lang="en-GB" sz="1600" dirty="0" err="1" smtClean="0"/>
              <a:t>t</a:t>
            </a:r>
            <a:r>
              <a:rPr lang="en-GB" sz="1600" dirty="0" smtClean="0"/>
              <a:t> transfer respectively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06500"/>
            <a:ext cx="4889500" cy="316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425574"/>
            <a:ext cx="4480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660066"/>
                </a:solidFill>
              </a:rPr>
              <a:t>Effects of </a:t>
            </a:r>
            <a:r>
              <a:rPr lang="en-GB" sz="2000" dirty="0" err="1" smtClean="0">
                <a:solidFill>
                  <a:srgbClr val="660066"/>
                </a:solidFill>
              </a:rPr>
              <a:t>Q</a:t>
            </a:r>
            <a:r>
              <a:rPr lang="en-GB" sz="2000" baseline="-25000" dirty="0" err="1" smtClean="0">
                <a:solidFill>
                  <a:srgbClr val="660066"/>
                </a:solidFill>
              </a:rPr>
              <a:t>value</a:t>
            </a:r>
            <a:r>
              <a:rPr lang="en-GB" sz="2000" dirty="0" smtClean="0">
                <a:solidFill>
                  <a:srgbClr val="660066"/>
                </a:solidFill>
              </a:rPr>
              <a:t> &gt; 0 on sub-barrier fusion?</a:t>
            </a:r>
            <a:endParaRPr lang="en-GB" sz="2000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900" y="4545112"/>
            <a:ext cx="3660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M.Fisichella</a:t>
            </a:r>
            <a:r>
              <a:rPr lang="en-GB" sz="1400" dirty="0" smtClean="0"/>
              <a:t> et al. Phys. Rev. C accepted for pub.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372100" y="1756834"/>
            <a:ext cx="34036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CRC calculations include coupling to transfer channel. Negligible difference with CC calculation. Transfer coupling effect negligible.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7"/>
          <p:cNvSpPr txBox="1">
            <a:spLocks noChangeArrowheads="1"/>
          </p:cNvSpPr>
          <p:nvPr/>
        </p:nvSpPr>
        <p:spPr bwMode="auto">
          <a:xfrm>
            <a:off x="1600200" y="9723"/>
            <a:ext cx="4608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RESE RELATIVE DEI RESIDUI DI EVAPORAZIONE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186780" y="256180"/>
            <a:ext cx="1556361" cy="5158140"/>
            <a:chOff x="186780" y="256180"/>
            <a:chExt cx="1556361" cy="5158140"/>
          </a:xfrm>
        </p:grpSpPr>
        <p:sp>
          <p:nvSpPr>
            <p:cNvPr id="3" name="Rectangle 1"/>
            <p:cNvSpPr>
              <a:spLocks noChangeArrowheads="1"/>
            </p:cNvSpPr>
            <p:nvPr/>
          </p:nvSpPr>
          <p:spPr bwMode="auto">
            <a:xfrm>
              <a:off x="290710" y="515879"/>
              <a:ext cx="1207382" cy="3262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indent="174625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000" b="1" dirty="0">
                  <a:solidFill>
                    <a:srgbClr val="000000"/>
                  </a:solidFill>
                  <a:cs typeface="Times New Roman" pitchFamily="18" charset="0"/>
                </a:rPr>
                <a:t>A</a:t>
              </a:r>
              <a:r>
                <a:rPr lang="en-US" sz="2000" b="1" baseline="-30000" dirty="0">
                  <a:solidFill>
                    <a:srgbClr val="000000"/>
                  </a:solidFill>
                  <a:cs typeface="Times New Roman" pitchFamily="18" charset="0"/>
                </a:rPr>
                <a:t>0exp</a:t>
              </a:r>
            </a:p>
            <a:p>
              <a:pPr indent="174625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000" b="1" baseline="-30000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</a:rPr>
                <a:t>ε</a:t>
              </a:r>
              <a:r>
                <a:rPr lang="en-US" sz="2000" b="1" baseline="-25000" dirty="0" err="1">
                  <a:solidFill>
                    <a:srgbClr val="000000"/>
                  </a:solidFill>
                </a:rPr>
                <a:t>Si</a:t>
              </a:r>
              <a:r>
                <a:rPr lang="en-US" sz="2000" b="1" baseline="-25000" dirty="0">
                  <a:solidFill>
                    <a:srgbClr val="000000"/>
                  </a:solidFill>
                </a:rPr>
                <a:t>(Li)</a:t>
              </a:r>
            </a:p>
            <a:p>
              <a:pPr indent="174625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000" b="1" baseline="-25000" dirty="0">
                  <a:solidFill>
                    <a:srgbClr val="000000"/>
                  </a:solidFill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</a:rPr>
                <a:t>k</a:t>
              </a:r>
              <a:r>
                <a:rPr lang="en-US" sz="2000" b="1" baseline="-25000" dirty="0" err="1">
                  <a:solidFill>
                    <a:srgbClr val="000000"/>
                  </a:solidFill>
                </a:rPr>
                <a:t>α</a:t>
              </a:r>
              <a:endParaRPr lang="en-US" sz="2000" b="1" baseline="-25000" dirty="0">
                <a:solidFill>
                  <a:srgbClr val="000000"/>
                </a:solidFill>
              </a:endParaRPr>
            </a:p>
            <a:p>
              <a:pPr indent="174625" algn="just">
                <a:lnSpc>
                  <a:spcPct val="150000"/>
                </a:lnSpc>
                <a:buFont typeface="Wingdings" pitchFamily="2" charset="2"/>
                <a:buChar char="ü"/>
              </a:pPr>
              <a:endParaRPr lang="en-US" sz="2000" b="1" baseline="-25000" dirty="0">
                <a:solidFill>
                  <a:srgbClr val="000000"/>
                </a:solidFill>
              </a:endParaRPr>
            </a:p>
            <a:p>
              <a:pPr indent="174625" algn="just">
                <a:buFont typeface="Wingdings" pitchFamily="2" charset="2"/>
                <a:buChar char="ü"/>
              </a:pPr>
              <a:r>
                <a:rPr lang="en-US" sz="2000" b="1" baseline="-25000" dirty="0">
                  <a:solidFill>
                    <a:srgbClr val="000000"/>
                  </a:solidFill>
                </a:rPr>
                <a:t> </a:t>
              </a:r>
              <a:r>
                <a:rPr lang="en-US" sz="1600" b="1" dirty="0" err="1" smtClean="0">
                  <a:solidFill>
                    <a:srgbClr val="000000"/>
                  </a:solidFill>
                </a:rPr>
                <a:t>numero</a:t>
              </a:r>
              <a:r>
                <a:rPr lang="en-US" sz="2000" b="1" baseline="-25000" dirty="0" smtClean="0">
                  <a:solidFill>
                    <a:srgbClr val="000000"/>
                  </a:solidFill>
                </a:rPr>
                <a:t> </a:t>
              </a:r>
            </a:p>
            <a:p>
              <a:pPr indent="174625" algn="just"/>
              <a:r>
                <a:rPr lang="en-US" sz="16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1600" b="1" dirty="0" err="1" smtClean="0">
                  <a:solidFill>
                    <a:srgbClr val="000000"/>
                  </a:solidFill>
                </a:rPr>
                <a:t>particelle</a:t>
              </a:r>
              <a:endParaRPr lang="en-US" sz="1600" b="1" dirty="0" smtClean="0">
                <a:solidFill>
                  <a:srgbClr val="000000"/>
                </a:solidFill>
              </a:endParaRPr>
            </a:p>
            <a:p>
              <a:pPr indent="174625" algn="just"/>
              <a:r>
                <a:rPr lang="en-US" sz="16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1600" b="1" dirty="0" err="1" smtClean="0">
                  <a:solidFill>
                    <a:srgbClr val="000000"/>
                  </a:solidFill>
                </a:rPr>
                <a:t>incidenti</a:t>
              </a:r>
              <a:endParaRPr lang="en-US" sz="1600" b="1" dirty="0">
                <a:solidFill>
                  <a:srgbClr val="000000"/>
                </a:solidFill>
              </a:endParaRPr>
            </a:p>
            <a:p>
              <a:pPr indent="174625" algn="just"/>
              <a:endParaRPr lang="en-US" sz="1600" b="1" dirty="0">
                <a:solidFill>
                  <a:srgbClr val="000000"/>
                </a:solidFill>
              </a:endParaRPr>
            </a:p>
            <a:p>
              <a:pPr indent="174625" algn="just">
                <a:buFont typeface="Wingdings" pitchFamily="2" charset="2"/>
                <a:buChar char="ü"/>
              </a:pPr>
              <a:r>
                <a:rPr lang="en-US" sz="1600" b="1" dirty="0">
                  <a:solidFill>
                    <a:srgbClr val="000000"/>
                  </a:solidFill>
                </a:rPr>
                <a:t> </a:t>
              </a:r>
              <a:r>
                <a:rPr lang="en-US" sz="1600" b="1" dirty="0" err="1" smtClean="0">
                  <a:solidFill>
                    <a:srgbClr val="000000"/>
                  </a:solidFill>
                </a:rPr>
                <a:t>spessore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 </a:t>
              </a:r>
            </a:p>
            <a:p>
              <a:pPr indent="174625" algn="just"/>
              <a:r>
                <a:rPr lang="en-US" sz="16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1600" b="1" dirty="0" err="1" smtClean="0">
                  <a:solidFill>
                    <a:srgbClr val="000000"/>
                  </a:solidFill>
                </a:rPr>
                <a:t>bersaglio</a:t>
              </a:r>
              <a:endParaRPr lang="en-US" sz="1600" b="1" dirty="0"/>
            </a:p>
          </p:txBody>
        </p:sp>
        <p:sp>
          <p:nvSpPr>
            <p:cNvPr id="4" name="Freccia in giù 3"/>
            <p:cNvSpPr/>
            <p:nvPr/>
          </p:nvSpPr>
          <p:spPr>
            <a:xfrm>
              <a:off x="685800" y="3918618"/>
              <a:ext cx="457200" cy="571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CasellaDiTesto 10"/>
            <p:cNvSpPr txBox="1">
              <a:spLocks noChangeArrowheads="1"/>
            </p:cNvSpPr>
            <p:nvPr/>
          </p:nvSpPr>
          <p:spPr bwMode="auto">
            <a:xfrm>
              <a:off x="228601" y="256180"/>
              <a:ext cx="13700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Determinati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sp>
          <p:nvSpPr>
            <p:cNvPr id="6" name="CasellaDiTesto 11"/>
            <p:cNvSpPr txBox="1">
              <a:spLocks noChangeArrowheads="1"/>
            </p:cNvSpPr>
            <p:nvPr/>
          </p:nvSpPr>
          <p:spPr bwMode="auto">
            <a:xfrm>
              <a:off x="186780" y="4490990"/>
              <a:ext cx="155636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err="1" smtClean="0"/>
                <a:t>Sezioni</a:t>
              </a:r>
              <a:r>
                <a:rPr lang="en-US" b="1" dirty="0" smtClean="0"/>
                <a:t> d’ </a:t>
              </a:r>
              <a:r>
                <a:rPr lang="en-US" b="1" dirty="0" err="1" smtClean="0"/>
                <a:t>urto</a:t>
              </a:r>
              <a:r>
                <a:rPr lang="en-US" b="1" dirty="0" smtClean="0"/>
                <a:t> </a:t>
              </a:r>
            </a:p>
            <a:p>
              <a:pPr algn="ctr"/>
              <a:r>
                <a:rPr lang="en-US" b="1" dirty="0" err="1" smtClean="0"/>
                <a:t>di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produzione</a:t>
              </a:r>
              <a:r>
                <a:rPr lang="en-US" b="1" dirty="0" smtClean="0"/>
                <a:t> </a:t>
              </a:r>
            </a:p>
            <a:p>
              <a:pPr algn="ctr"/>
              <a:r>
                <a:rPr lang="en-US" b="1" dirty="0" err="1" smtClean="0"/>
                <a:t>dei</a:t>
              </a:r>
              <a:r>
                <a:rPr lang="en-US" b="1" dirty="0" smtClean="0"/>
                <a:t> E.R. </a:t>
              </a:r>
              <a:endParaRPr lang="en-US" b="1" dirty="0"/>
            </a:p>
          </p:txBody>
        </p:sp>
      </p:grpSp>
      <p:sp>
        <p:nvSpPr>
          <p:cNvPr id="7" name="CasellaDiTesto 12"/>
          <p:cNvSpPr txBox="1">
            <a:spLocks noChangeArrowheads="1"/>
          </p:cNvSpPr>
          <p:nvPr/>
        </p:nvSpPr>
        <p:spPr bwMode="auto">
          <a:xfrm>
            <a:off x="1601378" y="5343723"/>
            <a:ext cx="5758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Ottimo</a:t>
            </a:r>
            <a:r>
              <a:rPr lang="en-US" dirty="0" smtClean="0"/>
              <a:t> </a:t>
            </a:r>
            <a:r>
              <a:rPr lang="en-US" dirty="0" err="1" smtClean="0"/>
              <a:t>accordo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 e le </a:t>
            </a:r>
            <a:r>
              <a:rPr lang="en-US" dirty="0" err="1" smtClean="0"/>
              <a:t>previsoni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modello</a:t>
            </a:r>
            <a:r>
              <a:rPr lang="en-US" dirty="0" smtClean="0"/>
              <a:t> </a:t>
            </a:r>
            <a:r>
              <a:rPr lang="en-US" dirty="0" err="1" smtClean="0"/>
              <a:t>statistico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8091" t="28913" r="9022" b="10461"/>
          <a:stretch>
            <a:fillRect/>
          </a:stretch>
        </p:blipFill>
        <p:spPr bwMode="auto">
          <a:xfrm>
            <a:off x="1905000" y="2286000"/>
            <a:ext cx="33909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7940" t="21130" r="8685" b="10633"/>
          <a:stretch>
            <a:fillRect/>
          </a:stretch>
        </p:blipFill>
        <p:spPr bwMode="auto">
          <a:xfrm>
            <a:off x="1905000" y="635000"/>
            <a:ext cx="3429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8313" t="29004" r="9305" b="10633"/>
          <a:stretch>
            <a:fillRect/>
          </a:stretch>
        </p:blipFill>
        <p:spPr bwMode="auto">
          <a:xfrm>
            <a:off x="5562600" y="3746500"/>
            <a:ext cx="338818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l="7940" t="18506" r="8685" b="10633"/>
          <a:stretch>
            <a:fillRect/>
          </a:stretch>
        </p:blipFill>
        <p:spPr bwMode="auto">
          <a:xfrm>
            <a:off x="5638800" y="571500"/>
            <a:ext cx="3429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 l="8313" t="29004" r="8313" b="10633"/>
          <a:stretch>
            <a:fillRect/>
          </a:stretch>
        </p:blipFill>
        <p:spPr bwMode="auto">
          <a:xfrm>
            <a:off x="1828800" y="3746500"/>
            <a:ext cx="3429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 l="7940" t="29004" r="8685" b="10633"/>
          <a:stretch>
            <a:fillRect/>
          </a:stretch>
        </p:blipFill>
        <p:spPr bwMode="auto">
          <a:xfrm>
            <a:off x="5562600" y="2286000"/>
            <a:ext cx="3429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2250702" y="952500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E</a:t>
            </a:r>
            <a:r>
              <a:rPr lang="en-US" sz="1200" b="1" baseline="-25000" dirty="0" err="1" smtClean="0"/>
              <a:t>cm</a:t>
            </a:r>
            <a:r>
              <a:rPr lang="en-US" sz="1200" b="1" dirty="0" smtClean="0"/>
              <a:t> = 16.77 </a:t>
            </a:r>
            <a:r>
              <a:rPr lang="en-US" sz="1200" b="1" dirty="0" err="1" smtClean="0"/>
              <a:t>MeV</a:t>
            </a:r>
            <a:endParaRPr lang="en-US" sz="12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250702" y="2436168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E</a:t>
            </a:r>
            <a:r>
              <a:rPr lang="en-US" sz="1200" b="1" baseline="-25000" dirty="0" err="1" smtClean="0"/>
              <a:t>cm</a:t>
            </a:r>
            <a:r>
              <a:rPr lang="en-US" sz="1200" b="1" dirty="0" smtClean="0"/>
              <a:t> = 21.51 </a:t>
            </a:r>
            <a:r>
              <a:rPr lang="en-US" sz="1200" b="1" dirty="0" err="1" smtClean="0"/>
              <a:t>MeV</a:t>
            </a:r>
            <a:endParaRPr lang="en-US" sz="12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209800" y="3833168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E</a:t>
            </a:r>
            <a:r>
              <a:rPr lang="en-US" sz="1200" b="1" baseline="-25000" dirty="0" err="1" smtClean="0"/>
              <a:t>cm</a:t>
            </a:r>
            <a:r>
              <a:rPr lang="en-US" sz="1200" b="1" dirty="0" smtClean="0"/>
              <a:t> = 23.68 </a:t>
            </a:r>
            <a:r>
              <a:rPr lang="en-US" sz="1200" b="1" dirty="0" err="1" smtClean="0"/>
              <a:t>MeV</a:t>
            </a:r>
            <a:endParaRPr lang="en-US" sz="12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984502" y="952500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E</a:t>
            </a:r>
            <a:r>
              <a:rPr lang="en-US" sz="1200" b="1" baseline="-25000" dirty="0" err="1" smtClean="0"/>
              <a:t>cm</a:t>
            </a:r>
            <a:r>
              <a:rPr lang="en-US" sz="1200" b="1" dirty="0" smtClean="0"/>
              <a:t> = 16.33 </a:t>
            </a:r>
            <a:r>
              <a:rPr lang="en-US" sz="1200" b="1" dirty="0" err="1" smtClean="0"/>
              <a:t>MeV</a:t>
            </a:r>
            <a:endParaRPr lang="en-US" sz="12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943600" y="2413000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E</a:t>
            </a:r>
            <a:r>
              <a:rPr lang="en-US" sz="1200" b="1" baseline="-25000" dirty="0" err="1" smtClean="0"/>
              <a:t>cm</a:t>
            </a:r>
            <a:r>
              <a:rPr lang="en-US" sz="1200" b="1" dirty="0" smtClean="0"/>
              <a:t> = 20.02 </a:t>
            </a:r>
            <a:r>
              <a:rPr lang="en-US" sz="1200" b="1" dirty="0" err="1" smtClean="0"/>
              <a:t>MeV</a:t>
            </a:r>
            <a:endParaRPr lang="en-US" sz="12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943600" y="3873500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E</a:t>
            </a:r>
            <a:r>
              <a:rPr lang="en-US" sz="1200" b="1" baseline="-25000" dirty="0" err="1" smtClean="0"/>
              <a:t>cm</a:t>
            </a:r>
            <a:r>
              <a:rPr lang="en-US" sz="1200" b="1" dirty="0" smtClean="0"/>
              <a:t> = 23.53 </a:t>
            </a:r>
            <a:r>
              <a:rPr lang="en-US" sz="1200" b="1" dirty="0" err="1" smtClean="0"/>
              <a:t>MeV</a:t>
            </a:r>
            <a:endParaRPr lang="en-US" sz="12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071784" y="327223"/>
            <a:ext cx="98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6</a:t>
            </a:r>
            <a:r>
              <a:rPr lang="en-US" dirty="0" smtClean="0"/>
              <a:t>Li+</a:t>
            </a:r>
            <a:r>
              <a:rPr lang="en-US" baseline="30000" dirty="0" smtClean="0"/>
              <a:t>120</a:t>
            </a:r>
            <a:r>
              <a:rPr lang="en-US" dirty="0" smtClean="0"/>
              <a:t>Sn</a:t>
            </a:r>
            <a:endParaRPr lang="en-US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6881784" y="317500"/>
            <a:ext cx="98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7</a:t>
            </a:r>
            <a:r>
              <a:rPr lang="en-US" dirty="0" smtClean="0"/>
              <a:t>Li+</a:t>
            </a:r>
            <a:r>
              <a:rPr lang="en-US" baseline="30000" dirty="0" smtClean="0"/>
              <a:t>119</a:t>
            </a:r>
            <a:r>
              <a:rPr lang="en-US" dirty="0" smtClean="0"/>
              <a:t>Sn</a:t>
            </a:r>
            <a:endParaRPr lang="en-US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828801" y="635000"/>
            <a:ext cx="94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σ</a:t>
            </a:r>
            <a:r>
              <a:rPr lang="en-US" sz="1400" b="1" baseline="-25000" dirty="0" err="1" smtClean="0"/>
              <a:t>ER</a:t>
            </a:r>
            <a:r>
              <a:rPr lang="en-US" sz="1400" b="1" dirty="0" smtClean="0"/>
              <a:t>/</a:t>
            </a:r>
            <a:r>
              <a:rPr lang="en-US" sz="1400" b="1" dirty="0" err="1" smtClean="0"/>
              <a:t>σ</a:t>
            </a:r>
            <a:r>
              <a:rPr lang="en-US" sz="1400" b="1" baseline="-25000" dirty="0" err="1" smtClean="0"/>
              <a:t>CF</a:t>
            </a:r>
            <a:r>
              <a:rPr lang="en-US" sz="1400" b="1" dirty="0" smtClean="0"/>
              <a:t>(%)</a:t>
            </a:r>
            <a:endParaRPr lang="en-US" sz="1400" b="1" baseline="-250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498104" y="632520"/>
            <a:ext cx="94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σ</a:t>
            </a:r>
            <a:r>
              <a:rPr lang="en-US" sz="1400" b="1" baseline="-25000" dirty="0" err="1" smtClean="0"/>
              <a:t>ER</a:t>
            </a:r>
            <a:r>
              <a:rPr lang="en-US" sz="1400" b="1" dirty="0" smtClean="0"/>
              <a:t>/</a:t>
            </a:r>
            <a:r>
              <a:rPr lang="en-US" sz="1400" b="1" dirty="0" err="1" smtClean="0"/>
              <a:t>σ</a:t>
            </a:r>
            <a:r>
              <a:rPr lang="en-US" sz="1400" b="1" baseline="-25000" dirty="0" err="1" smtClean="0"/>
              <a:t>CF</a:t>
            </a:r>
            <a:r>
              <a:rPr lang="en-US" sz="1400" b="1" dirty="0" smtClean="0"/>
              <a:t>(%)</a:t>
            </a:r>
            <a:endParaRPr lang="en-US" sz="1400" b="1" baseline="-25000" dirty="0"/>
          </a:p>
        </p:txBody>
      </p:sp>
      <p:graphicFrame>
        <p:nvGraphicFramePr>
          <p:cNvPr id="27" name="Oggetto 26"/>
          <p:cNvGraphicFramePr>
            <a:graphicFrameLocks noChangeAspect="1"/>
          </p:cNvGraphicFramePr>
          <p:nvPr/>
        </p:nvGraphicFramePr>
        <p:xfrm>
          <a:off x="4286250" y="2704042"/>
          <a:ext cx="114300" cy="179917"/>
        </p:xfrm>
        <a:graphic>
          <a:graphicData uri="http://schemas.openxmlformats.org/presentationml/2006/ole">
            <p:oleObj spid="_x0000_s37890" name="Equation" r:id="rId9" imgW="114120" imgH="215640" progId="Equation.3">
              <p:embed/>
            </p:oleObj>
          </a:graphicData>
        </a:graphic>
      </p:graphicFrame>
      <p:sp>
        <p:nvSpPr>
          <p:cNvPr id="29" name="Rettangolo arrotondato 28"/>
          <p:cNvSpPr/>
          <p:nvPr/>
        </p:nvSpPr>
        <p:spPr>
          <a:xfrm>
            <a:off x="1828800" y="317500"/>
            <a:ext cx="3657600" cy="5016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tangolo arrotondato 29"/>
          <p:cNvSpPr/>
          <p:nvPr/>
        </p:nvSpPr>
        <p:spPr>
          <a:xfrm>
            <a:off x="5486400" y="317500"/>
            <a:ext cx="3581400" cy="5016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7000"/>
            <a:ext cx="3048000" cy="21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ttangolo 47"/>
          <p:cNvSpPr/>
          <p:nvPr/>
        </p:nvSpPr>
        <p:spPr>
          <a:xfrm>
            <a:off x="3048000" y="4414391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Dall’ analisi dei raggi X è possibile identificare </a:t>
            </a:r>
          </a:p>
          <a:p>
            <a:pPr algn="ctr"/>
            <a:r>
              <a:rPr lang="it-IT" dirty="0" smtClean="0"/>
              <a:t>solo gli elementi ma non i differenti isotopi prodotti</a:t>
            </a:r>
            <a:endParaRPr lang="en-US" dirty="0"/>
          </a:p>
        </p:txBody>
      </p:sp>
      <p:grpSp>
        <p:nvGrpSpPr>
          <p:cNvPr id="2" name="Gruppo 10"/>
          <p:cNvGrpSpPr/>
          <p:nvPr/>
        </p:nvGrpSpPr>
        <p:grpSpPr>
          <a:xfrm>
            <a:off x="4038600" y="889000"/>
            <a:ext cx="4724400" cy="3461132"/>
            <a:chOff x="4038600" y="1066800"/>
            <a:chExt cx="4724400" cy="4153358"/>
          </a:xfrm>
        </p:grpSpPr>
        <p:grpSp>
          <p:nvGrpSpPr>
            <p:cNvPr id="3" name="Gruppo 49"/>
            <p:cNvGrpSpPr/>
            <p:nvPr/>
          </p:nvGrpSpPr>
          <p:grpSpPr>
            <a:xfrm>
              <a:off x="4038600" y="1066800"/>
              <a:ext cx="4724400" cy="4153358"/>
              <a:chOff x="4114800" y="1981200"/>
              <a:chExt cx="3819525" cy="3391358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14800" y="1981200"/>
                <a:ext cx="3819525" cy="3391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CasellaDiTesto 29"/>
              <p:cNvSpPr txBox="1">
                <a:spLocks noChangeArrowheads="1"/>
              </p:cNvSpPr>
              <p:nvPr/>
            </p:nvSpPr>
            <p:spPr bwMode="auto">
              <a:xfrm>
                <a:off x="4800600" y="2209800"/>
                <a:ext cx="771931" cy="331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baseline="30000" dirty="0"/>
                  <a:t>6</a:t>
                </a:r>
                <a:r>
                  <a:rPr lang="en-US" sz="1600" b="1" dirty="0"/>
                  <a:t>Li +</a:t>
                </a:r>
                <a:r>
                  <a:rPr lang="en-US" sz="1600" b="1" baseline="30000" dirty="0" smtClean="0"/>
                  <a:t>120</a:t>
                </a:r>
                <a:r>
                  <a:rPr lang="en-US" sz="1600" b="1" dirty="0" smtClean="0"/>
                  <a:t>Sn</a:t>
                </a:r>
                <a:endParaRPr lang="en-US" sz="1600" b="1" dirty="0"/>
              </a:p>
            </p:txBody>
          </p:sp>
        </p:grpSp>
        <p:sp>
          <p:nvSpPr>
            <p:cNvPr id="10" name="Rettangolo 9"/>
            <p:cNvSpPr/>
            <p:nvPr/>
          </p:nvSpPr>
          <p:spPr>
            <a:xfrm>
              <a:off x="7543800" y="4876800"/>
              <a:ext cx="2286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ttangolo 26"/>
          <p:cNvSpPr>
            <a:spLocks noChangeArrowheads="1"/>
          </p:cNvSpPr>
          <p:nvPr/>
        </p:nvSpPr>
        <p:spPr bwMode="auto">
          <a:xfrm>
            <a:off x="1219200" y="0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MISURE  “OFF-LINE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”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DEI RAGGI X CARATTERISTICI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8" name="Gruppo 37"/>
          <p:cNvGrpSpPr/>
          <p:nvPr/>
        </p:nvGrpSpPr>
        <p:grpSpPr>
          <a:xfrm>
            <a:off x="304800" y="2460299"/>
            <a:ext cx="2683200" cy="2898595"/>
            <a:chOff x="304800" y="2460299"/>
            <a:chExt cx="2683200" cy="2898595"/>
          </a:xfrm>
        </p:grpSpPr>
        <p:sp>
          <p:nvSpPr>
            <p:cNvPr id="22" name="CasellaDiTesto 22"/>
            <p:cNvSpPr txBox="1">
              <a:spLocks noChangeArrowheads="1"/>
            </p:cNvSpPr>
            <p:nvPr/>
          </p:nvSpPr>
          <p:spPr bwMode="auto">
            <a:xfrm>
              <a:off x="381001" y="2460299"/>
              <a:ext cx="2111284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Fusione completa</a:t>
              </a:r>
              <a:r>
                <a:rPr lang="en-US" b="1" dirty="0" smtClean="0"/>
                <a:t>:  </a:t>
              </a:r>
            </a:p>
            <a:p>
              <a:endParaRPr lang="en-US" b="1" dirty="0" smtClean="0"/>
            </a:p>
            <a:p>
              <a:endParaRPr lang="en-US" b="1" dirty="0"/>
            </a:p>
            <a:p>
              <a:endParaRPr lang="en-US" dirty="0"/>
            </a:p>
            <a:p>
              <a:endParaRPr lang="en-US" b="1" dirty="0" smtClean="0"/>
            </a:p>
            <a:p>
              <a:endParaRPr lang="en-US" b="1" dirty="0" smtClean="0"/>
            </a:p>
            <a:p>
              <a:endParaRPr lang="en-US" b="1" dirty="0" smtClean="0"/>
            </a:p>
            <a:p>
              <a:r>
                <a:rPr lang="it-IT" b="1" dirty="0" smtClean="0"/>
                <a:t>Fusione incompleta:</a:t>
              </a:r>
              <a:endParaRPr lang="it-IT" b="1" dirty="0"/>
            </a:p>
          </p:txBody>
        </p:sp>
        <p:sp>
          <p:nvSpPr>
            <p:cNvPr id="17" name="CasellaDiTesto 29"/>
            <p:cNvSpPr txBox="1">
              <a:spLocks noChangeArrowheads="1"/>
            </p:cNvSpPr>
            <p:nvPr/>
          </p:nvSpPr>
          <p:spPr bwMode="auto">
            <a:xfrm>
              <a:off x="533400" y="2794000"/>
              <a:ext cx="9548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baseline="30000" dirty="0"/>
                <a:t>6</a:t>
              </a:r>
              <a:r>
                <a:rPr lang="en-US" sz="1600" b="1" dirty="0"/>
                <a:t>Li +</a:t>
              </a:r>
              <a:r>
                <a:rPr lang="en-US" sz="1600" b="1" baseline="30000" dirty="0" smtClean="0"/>
                <a:t>120</a:t>
              </a:r>
              <a:r>
                <a:rPr lang="en-US" sz="1600" b="1" dirty="0" smtClean="0"/>
                <a:t>Sn</a:t>
              </a:r>
              <a:endParaRPr lang="en-US" sz="1600" b="1" dirty="0"/>
            </a:p>
          </p:txBody>
        </p:sp>
        <p:sp>
          <p:nvSpPr>
            <p:cNvPr id="18" name="CasellaDiTesto 29"/>
            <p:cNvSpPr txBox="1">
              <a:spLocks noChangeArrowheads="1"/>
            </p:cNvSpPr>
            <p:nvPr/>
          </p:nvSpPr>
          <p:spPr bwMode="auto">
            <a:xfrm>
              <a:off x="533400" y="3083481"/>
              <a:ext cx="9548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baseline="30000" dirty="0"/>
                <a:t>7</a:t>
              </a:r>
              <a:r>
                <a:rPr lang="en-US" sz="1600" b="1" dirty="0" smtClean="0"/>
                <a:t>Li </a:t>
              </a:r>
              <a:r>
                <a:rPr lang="en-US" sz="1600" b="1" dirty="0"/>
                <a:t>+</a:t>
              </a:r>
              <a:r>
                <a:rPr lang="en-US" sz="1600" b="1" baseline="30000" dirty="0" smtClean="0"/>
                <a:t>119</a:t>
              </a:r>
              <a:r>
                <a:rPr lang="en-US" sz="1600" b="1" dirty="0" smtClean="0"/>
                <a:t>Sn</a:t>
              </a:r>
              <a:endParaRPr lang="en-US" sz="1600" b="1" dirty="0"/>
            </a:p>
          </p:txBody>
        </p:sp>
        <p:cxnSp>
          <p:nvCxnSpPr>
            <p:cNvPr id="20" name="Connettore 2 19"/>
            <p:cNvCxnSpPr/>
            <p:nvPr/>
          </p:nvCxnSpPr>
          <p:spPr>
            <a:xfrm>
              <a:off x="1676400" y="2921000"/>
              <a:ext cx="381000" cy="127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 flipV="1">
              <a:off x="1687884" y="3111500"/>
              <a:ext cx="369517" cy="1130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sellaDiTesto 30"/>
            <p:cNvSpPr txBox="1"/>
            <p:nvPr/>
          </p:nvSpPr>
          <p:spPr>
            <a:xfrm>
              <a:off x="2057400" y="2921000"/>
              <a:ext cx="556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baseline="30000" dirty="0" smtClean="0"/>
                <a:t>126</a:t>
              </a:r>
              <a:r>
                <a:rPr lang="en-US" b="1" dirty="0" smtClean="0"/>
                <a:t>I</a:t>
              </a:r>
              <a:r>
                <a:rPr lang="en-US" b="1" baseline="30000" dirty="0" smtClean="0"/>
                <a:t>*</a:t>
              </a:r>
              <a:endParaRPr lang="en-US" b="1" baseline="30000" dirty="0"/>
            </a:p>
          </p:txBody>
        </p:sp>
        <p:sp>
          <p:nvSpPr>
            <p:cNvPr id="32" name="CasellaDiTesto 29"/>
            <p:cNvSpPr txBox="1">
              <a:spLocks noChangeArrowheads="1"/>
            </p:cNvSpPr>
            <p:nvPr/>
          </p:nvSpPr>
          <p:spPr bwMode="auto">
            <a:xfrm>
              <a:off x="609600" y="4667795"/>
              <a:ext cx="8584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d </a:t>
              </a:r>
              <a:r>
                <a:rPr lang="en-US" sz="1600" b="1" dirty="0"/>
                <a:t>+</a:t>
              </a:r>
              <a:r>
                <a:rPr lang="en-US" sz="1600" b="1" baseline="30000" dirty="0" smtClean="0"/>
                <a:t>120</a:t>
              </a:r>
              <a:r>
                <a:rPr lang="en-US" sz="1600" b="1" dirty="0" smtClean="0"/>
                <a:t>Sn</a:t>
              </a:r>
              <a:endParaRPr lang="en-US" sz="1600" b="1" dirty="0"/>
            </a:p>
          </p:txBody>
        </p:sp>
        <p:sp>
          <p:nvSpPr>
            <p:cNvPr id="33" name="CasellaDiTesto 29"/>
            <p:cNvSpPr txBox="1">
              <a:spLocks noChangeArrowheads="1"/>
            </p:cNvSpPr>
            <p:nvPr/>
          </p:nvSpPr>
          <p:spPr bwMode="auto">
            <a:xfrm>
              <a:off x="609601" y="5020340"/>
              <a:ext cx="81945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t </a:t>
              </a:r>
              <a:r>
                <a:rPr lang="en-US" sz="1600" b="1" dirty="0"/>
                <a:t>+</a:t>
              </a:r>
              <a:r>
                <a:rPr lang="en-US" sz="1600" b="1" baseline="30000" dirty="0" smtClean="0"/>
                <a:t>119</a:t>
              </a:r>
              <a:r>
                <a:rPr lang="en-US" sz="1600" b="1" dirty="0" smtClean="0"/>
                <a:t>Sn</a:t>
              </a:r>
              <a:endParaRPr lang="en-US" sz="1600" b="1" dirty="0"/>
            </a:p>
          </p:txBody>
        </p:sp>
        <p:cxnSp>
          <p:nvCxnSpPr>
            <p:cNvPr id="34" name="Connettore 2 33"/>
            <p:cNvCxnSpPr/>
            <p:nvPr/>
          </p:nvCxnSpPr>
          <p:spPr>
            <a:xfrm>
              <a:off x="1658004" y="4889391"/>
              <a:ext cx="381000" cy="127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sellaDiTesto 35"/>
            <p:cNvSpPr txBox="1"/>
            <p:nvPr/>
          </p:nvSpPr>
          <p:spPr>
            <a:xfrm>
              <a:off x="2259728" y="4826327"/>
              <a:ext cx="728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baseline="30000" dirty="0" smtClean="0"/>
                <a:t>122</a:t>
              </a:r>
              <a:r>
                <a:rPr lang="en-US" b="1" dirty="0" smtClean="0"/>
                <a:t>Sb</a:t>
              </a:r>
              <a:r>
                <a:rPr lang="en-US" b="1" baseline="30000" dirty="0" smtClean="0"/>
                <a:t>*</a:t>
              </a:r>
              <a:endParaRPr lang="en-US" b="1" baseline="30000" dirty="0"/>
            </a:p>
          </p:txBody>
        </p:sp>
        <p:cxnSp>
          <p:nvCxnSpPr>
            <p:cNvPr id="35" name="Connettore 2 34"/>
            <p:cNvCxnSpPr/>
            <p:nvPr/>
          </p:nvCxnSpPr>
          <p:spPr>
            <a:xfrm flipV="1">
              <a:off x="1687884" y="5080000"/>
              <a:ext cx="369517" cy="1130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o 48"/>
            <p:cNvGrpSpPr/>
            <p:nvPr/>
          </p:nvGrpSpPr>
          <p:grpSpPr>
            <a:xfrm>
              <a:off x="304800" y="3771161"/>
              <a:ext cx="2004364" cy="800839"/>
              <a:chOff x="533400" y="5879199"/>
              <a:chExt cx="2004364" cy="961007"/>
            </a:xfrm>
          </p:grpSpPr>
          <p:sp>
            <p:nvSpPr>
              <p:cNvPr id="21" name="Ovale 20"/>
              <p:cNvSpPr/>
              <p:nvPr/>
            </p:nvSpPr>
            <p:spPr>
              <a:xfrm>
                <a:off x="990600" y="6096131"/>
                <a:ext cx="304800" cy="3048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e 25"/>
              <p:cNvSpPr/>
              <p:nvPr/>
            </p:nvSpPr>
            <p:spPr>
              <a:xfrm>
                <a:off x="1219200" y="6019931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e 29"/>
              <p:cNvSpPr/>
              <p:nvPr/>
            </p:nvSpPr>
            <p:spPr>
              <a:xfrm rot="19317685">
                <a:off x="715619" y="6029300"/>
                <a:ext cx="914400" cy="41198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uppo 37"/>
              <p:cNvGrpSpPr/>
              <p:nvPr/>
            </p:nvGrpSpPr>
            <p:grpSpPr>
              <a:xfrm rot="15643350">
                <a:off x="1570381" y="6172331"/>
                <a:ext cx="914400" cy="421350"/>
                <a:chOff x="1646581" y="6172200"/>
                <a:chExt cx="914400" cy="421350"/>
              </a:xfrm>
            </p:grpSpPr>
            <p:sp>
              <p:nvSpPr>
                <p:cNvPr id="27" name="Ovale 26"/>
                <p:cNvSpPr/>
                <p:nvPr/>
              </p:nvSpPr>
              <p:spPr>
                <a:xfrm>
                  <a:off x="1905000" y="6248400"/>
                  <a:ext cx="304800" cy="3048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e 27"/>
                <p:cNvSpPr/>
                <p:nvPr/>
              </p:nvSpPr>
              <p:spPr>
                <a:xfrm>
                  <a:off x="2133600" y="6172200"/>
                  <a:ext cx="228600" cy="2286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e 36"/>
                <p:cNvSpPr/>
                <p:nvPr/>
              </p:nvSpPr>
              <p:spPr>
                <a:xfrm rot="19317685">
                  <a:off x="1646581" y="6181569"/>
                  <a:ext cx="914400" cy="41198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CasellaDiTesto 39"/>
              <p:cNvSpPr txBox="1"/>
              <p:nvPr/>
            </p:nvSpPr>
            <p:spPr>
              <a:xfrm>
                <a:off x="987302" y="6019931"/>
                <a:ext cx="315636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α</a:t>
                </a:r>
                <a:endParaRPr lang="en-US" dirty="0"/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1901702" y="6172331"/>
                <a:ext cx="315636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α</a:t>
                </a:r>
                <a:endParaRPr lang="en-US" dirty="0"/>
              </a:p>
            </p:txBody>
          </p:sp>
          <p:sp>
            <p:nvSpPr>
              <p:cNvPr id="42" name="Rettangolo 41"/>
              <p:cNvSpPr/>
              <p:nvPr/>
            </p:nvSpPr>
            <p:spPr>
              <a:xfrm>
                <a:off x="1143000" y="5986177"/>
                <a:ext cx="294772" cy="4062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/>
                  <a:t>d</a:t>
                </a:r>
                <a:endParaRPr lang="en-US" sz="1600" b="1" dirty="0"/>
              </a:p>
            </p:txBody>
          </p:sp>
          <p:sp>
            <p:nvSpPr>
              <p:cNvPr id="43" name="Rettangolo 42"/>
              <p:cNvSpPr/>
              <p:nvPr/>
            </p:nvSpPr>
            <p:spPr>
              <a:xfrm>
                <a:off x="1776554" y="6096131"/>
                <a:ext cx="255799" cy="4062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/>
                  <a:t>t</a:t>
                </a:r>
                <a:endParaRPr lang="en-US" sz="1600" dirty="0"/>
              </a:p>
            </p:txBody>
          </p:sp>
          <p:sp>
            <p:nvSpPr>
              <p:cNvPr id="45" name="Rettangolo 44"/>
              <p:cNvSpPr/>
              <p:nvPr/>
            </p:nvSpPr>
            <p:spPr>
              <a:xfrm>
                <a:off x="533400" y="5879199"/>
                <a:ext cx="416964" cy="443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baseline="30000" dirty="0" smtClean="0"/>
                  <a:t>6</a:t>
                </a:r>
                <a:r>
                  <a:rPr lang="en-US" b="1" dirty="0" smtClean="0"/>
                  <a:t>Li</a:t>
                </a:r>
                <a:endParaRPr lang="en-US" dirty="0"/>
              </a:p>
            </p:txBody>
          </p:sp>
          <p:sp>
            <p:nvSpPr>
              <p:cNvPr id="46" name="Rettangolo 45"/>
              <p:cNvSpPr/>
              <p:nvPr/>
            </p:nvSpPr>
            <p:spPr>
              <a:xfrm>
                <a:off x="2120800" y="6031599"/>
                <a:ext cx="416964" cy="443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baseline="30000" dirty="0" smtClean="0"/>
                  <a:t>7</a:t>
                </a:r>
                <a:r>
                  <a:rPr lang="en-US" b="1" dirty="0" smtClean="0"/>
                  <a:t>Li</a:t>
                </a:r>
                <a:endParaRPr lang="en-US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119"/>
          <p:cNvGrpSpPr/>
          <p:nvPr/>
        </p:nvGrpSpPr>
        <p:grpSpPr>
          <a:xfrm>
            <a:off x="533400" y="63500"/>
            <a:ext cx="2590800" cy="1868272"/>
            <a:chOff x="990600" y="196474"/>
            <a:chExt cx="2057400" cy="1708526"/>
          </a:xfrm>
        </p:grpSpPr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196474"/>
              <a:ext cx="2057400" cy="170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Trapezio 118"/>
            <p:cNvSpPr/>
            <p:nvPr/>
          </p:nvSpPr>
          <p:spPr>
            <a:xfrm>
              <a:off x="1905000" y="381000"/>
              <a:ext cx="228600" cy="1295400"/>
            </a:xfrm>
            <a:prstGeom prst="trapezoid">
              <a:avLst/>
            </a:prstGeom>
            <a:solidFill>
              <a:schemeClr val="accent1">
                <a:alpha val="3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3429000" y="381001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E’ possibile discriminare gli isotopi misurando </a:t>
            </a:r>
          </a:p>
          <a:p>
            <a:r>
              <a:rPr lang="it-IT" dirty="0" smtClean="0"/>
              <a:t>l’attività di ciascun elemento nel tempo</a:t>
            </a:r>
            <a:endParaRPr lang="en-US" dirty="0"/>
          </a:p>
        </p:txBody>
      </p:sp>
      <p:sp>
        <p:nvSpPr>
          <p:cNvPr id="2" name="Rettangolo 1"/>
          <p:cNvSpPr/>
          <p:nvPr/>
        </p:nvSpPr>
        <p:spPr>
          <a:xfrm>
            <a:off x="1" y="9723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CURVE DI ATTIVITA’</a:t>
            </a:r>
            <a:endParaRPr 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6" name="CasellaDiTesto 195"/>
          <p:cNvSpPr txBox="1"/>
          <p:nvPr/>
        </p:nvSpPr>
        <p:spPr>
          <a:xfrm>
            <a:off x="8229601" y="2177207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4DE6"/>
                </a:solidFill>
              </a:rPr>
              <a:t>k</a:t>
            </a:r>
            <a:r>
              <a:rPr lang="el-GR" sz="1000" baseline="-25000" dirty="0" smtClean="0">
                <a:solidFill>
                  <a:srgbClr val="004DE6"/>
                </a:solidFill>
              </a:rPr>
              <a:t>α</a:t>
            </a:r>
            <a:r>
              <a:rPr lang="it-IT" sz="1000" baseline="-25000" dirty="0" smtClean="0">
                <a:solidFill>
                  <a:srgbClr val="004DE6"/>
                </a:solidFill>
              </a:rPr>
              <a:t> </a:t>
            </a:r>
            <a:r>
              <a:rPr lang="it-IT" sz="1000" dirty="0" err="1" smtClean="0">
                <a:solidFill>
                  <a:srgbClr val="004DE6"/>
                </a:solidFill>
              </a:rPr>
              <a:t>X-ray</a:t>
            </a:r>
            <a:endParaRPr lang="en-US" sz="1000" baseline="-25000" dirty="0" smtClean="0">
              <a:solidFill>
                <a:srgbClr val="004DE6"/>
              </a:solidFill>
            </a:endParaRPr>
          </a:p>
        </p:txBody>
      </p:sp>
      <p:grpSp>
        <p:nvGrpSpPr>
          <p:cNvPr id="4" name="Gruppo 197"/>
          <p:cNvGrpSpPr/>
          <p:nvPr/>
        </p:nvGrpSpPr>
        <p:grpSpPr>
          <a:xfrm>
            <a:off x="5114046" y="1683891"/>
            <a:ext cx="3627119" cy="1235164"/>
            <a:chOff x="5181600" y="1143000"/>
            <a:chExt cx="3627119" cy="1482197"/>
          </a:xfrm>
        </p:grpSpPr>
        <p:grpSp>
          <p:nvGrpSpPr>
            <p:cNvPr id="7" name="Gruppo 150"/>
            <p:cNvGrpSpPr/>
            <p:nvPr/>
          </p:nvGrpSpPr>
          <p:grpSpPr>
            <a:xfrm>
              <a:off x="5410200" y="1143000"/>
              <a:ext cx="1036319" cy="1036319"/>
              <a:chOff x="5410200" y="1143000"/>
              <a:chExt cx="1036319" cy="1036319"/>
            </a:xfrm>
          </p:grpSpPr>
          <p:grpSp>
            <p:nvGrpSpPr>
              <p:cNvPr id="8" name="Gruppo 139"/>
              <p:cNvGrpSpPr/>
              <p:nvPr/>
            </p:nvGrpSpPr>
            <p:grpSpPr>
              <a:xfrm>
                <a:off x="5410200" y="1143000"/>
                <a:ext cx="990600" cy="990600"/>
                <a:chOff x="5943600" y="2209800"/>
                <a:chExt cx="1143000" cy="1143000"/>
              </a:xfrm>
            </p:grpSpPr>
            <p:sp>
              <p:nvSpPr>
                <p:cNvPr id="135" name="Ovale 134"/>
                <p:cNvSpPr/>
                <p:nvPr/>
              </p:nvSpPr>
              <p:spPr>
                <a:xfrm>
                  <a:off x="5943600" y="2209800"/>
                  <a:ext cx="1143000" cy="1143000"/>
                </a:xfrm>
                <a:prstGeom prst="ellipse">
                  <a:avLst/>
                </a:prstGeom>
                <a:noFill/>
                <a:ln w="9525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e 135"/>
                <p:cNvSpPr>
                  <a:spLocks noChangeAspect="1"/>
                </p:cNvSpPr>
                <p:nvPr/>
              </p:nvSpPr>
              <p:spPr>
                <a:xfrm>
                  <a:off x="6248400" y="2514600"/>
                  <a:ext cx="533400" cy="533400"/>
                </a:xfrm>
                <a:prstGeom prst="ellipse">
                  <a:avLst/>
                </a:prstGeom>
                <a:noFill/>
                <a:ln w="1270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e 136"/>
                <p:cNvSpPr>
                  <a:spLocks noChangeAspect="1"/>
                </p:cNvSpPr>
                <p:nvPr/>
              </p:nvSpPr>
              <p:spPr>
                <a:xfrm>
                  <a:off x="6477000" y="272796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1" name="Ovale 140"/>
              <p:cNvSpPr>
                <a:spLocks noChangeAspect="1"/>
              </p:cNvSpPr>
              <p:nvPr/>
            </p:nvSpPr>
            <p:spPr>
              <a:xfrm flipH="1">
                <a:off x="5979161" y="21336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e 141"/>
              <p:cNvSpPr>
                <a:spLocks noChangeAspect="1"/>
              </p:cNvSpPr>
              <p:nvPr/>
            </p:nvSpPr>
            <p:spPr>
              <a:xfrm flipH="1">
                <a:off x="6278881" y="19354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e 142"/>
              <p:cNvSpPr>
                <a:spLocks noChangeAspect="1"/>
              </p:cNvSpPr>
              <p:nvPr/>
            </p:nvSpPr>
            <p:spPr>
              <a:xfrm flipH="1">
                <a:off x="5562600" y="19812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e 143"/>
              <p:cNvSpPr>
                <a:spLocks noChangeAspect="1"/>
              </p:cNvSpPr>
              <p:nvPr/>
            </p:nvSpPr>
            <p:spPr>
              <a:xfrm flipH="1">
                <a:off x="5410200" y="16764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e 144"/>
              <p:cNvSpPr>
                <a:spLocks noChangeAspect="1"/>
              </p:cNvSpPr>
              <p:nvPr/>
            </p:nvSpPr>
            <p:spPr>
              <a:xfrm flipH="1">
                <a:off x="5562600" y="12192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e 145"/>
              <p:cNvSpPr>
                <a:spLocks noChangeAspect="1"/>
              </p:cNvSpPr>
              <p:nvPr/>
            </p:nvSpPr>
            <p:spPr>
              <a:xfrm flipH="1">
                <a:off x="6324600" y="13716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e 146"/>
              <p:cNvSpPr>
                <a:spLocks noChangeAspect="1"/>
              </p:cNvSpPr>
              <p:nvPr/>
            </p:nvSpPr>
            <p:spPr>
              <a:xfrm flipH="1">
                <a:off x="6019800" y="11430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e 147"/>
              <p:cNvSpPr>
                <a:spLocks noChangeAspect="1"/>
              </p:cNvSpPr>
              <p:nvPr/>
            </p:nvSpPr>
            <p:spPr>
              <a:xfrm flipH="1">
                <a:off x="6400800" y="16764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e 148"/>
              <p:cNvSpPr>
                <a:spLocks noChangeAspect="1"/>
              </p:cNvSpPr>
              <p:nvPr/>
            </p:nvSpPr>
            <p:spPr>
              <a:xfrm flipH="1">
                <a:off x="5867400" y="14020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e 149"/>
              <p:cNvSpPr>
                <a:spLocks noChangeAspect="1"/>
              </p:cNvSpPr>
              <p:nvPr/>
            </p:nvSpPr>
            <p:spPr>
              <a:xfrm flipH="1">
                <a:off x="5943600" y="18288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3" name="Connettore 2 152"/>
            <p:cNvCxnSpPr>
              <a:stCxn id="150" idx="0"/>
              <a:endCxn id="137" idx="4"/>
            </p:cNvCxnSpPr>
            <p:nvPr/>
          </p:nvCxnSpPr>
          <p:spPr>
            <a:xfrm flipH="1" flipV="1">
              <a:off x="5912104" y="1671320"/>
              <a:ext cx="54355" cy="157480"/>
            </a:xfrm>
            <a:prstGeom prst="straightConnector1">
              <a:avLst/>
            </a:prstGeom>
            <a:ln w="15875">
              <a:solidFill>
                <a:srgbClr val="004D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CasellaDiTesto 155"/>
            <p:cNvSpPr txBox="1"/>
            <p:nvPr/>
          </p:nvSpPr>
          <p:spPr>
            <a:xfrm>
              <a:off x="5486400" y="1371600"/>
              <a:ext cx="264616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K</a:t>
              </a:r>
              <a:endParaRPr lang="en-US" sz="1200" dirty="0"/>
            </a:p>
          </p:txBody>
        </p:sp>
        <p:sp>
          <p:nvSpPr>
            <p:cNvPr id="157" name="CasellaDiTesto 156"/>
            <p:cNvSpPr txBox="1"/>
            <p:nvPr/>
          </p:nvSpPr>
          <p:spPr>
            <a:xfrm>
              <a:off x="5181600" y="1295400"/>
              <a:ext cx="249362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</a:t>
              </a:r>
              <a:endParaRPr lang="en-US" sz="1200" dirty="0"/>
            </a:p>
          </p:txBody>
        </p:sp>
        <p:sp>
          <p:nvSpPr>
            <p:cNvPr id="158" name="CasellaDiTesto 157"/>
            <p:cNvSpPr txBox="1"/>
            <p:nvPr/>
          </p:nvSpPr>
          <p:spPr>
            <a:xfrm>
              <a:off x="5791200" y="1826568"/>
              <a:ext cx="361735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004DE6"/>
                  </a:solidFill>
                </a:rPr>
                <a:t>E.C.</a:t>
              </a:r>
              <a:endParaRPr lang="en-US" sz="900" b="1" dirty="0">
                <a:solidFill>
                  <a:srgbClr val="004DE6"/>
                </a:solidFill>
              </a:endParaRPr>
            </a:p>
          </p:txBody>
        </p:sp>
        <p:grpSp>
          <p:nvGrpSpPr>
            <p:cNvPr id="9" name="Gruppo 160"/>
            <p:cNvGrpSpPr/>
            <p:nvPr/>
          </p:nvGrpSpPr>
          <p:grpSpPr>
            <a:xfrm>
              <a:off x="5638800" y="2133600"/>
              <a:ext cx="398817" cy="491597"/>
              <a:chOff x="5715000" y="2847201"/>
              <a:chExt cx="398817" cy="491597"/>
            </a:xfrm>
          </p:grpSpPr>
          <p:sp>
            <p:nvSpPr>
              <p:cNvPr id="159" name="CasellaDiTesto 158"/>
              <p:cNvSpPr txBox="1"/>
              <p:nvPr/>
            </p:nvSpPr>
            <p:spPr>
              <a:xfrm>
                <a:off x="5715000" y="2895599"/>
                <a:ext cx="398817" cy="443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aseline="-25000" dirty="0" smtClean="0"/>
                  <a:t>53</a:t>
                </a:r>
                <a:r>
                  <a:rPr lang="en-US" dirty="0" smtClean="0"/>
                  <a:t>I</a:t>
                </a:r>
                <a:endParaRPr lang="en-US" dirty="0"/>
              </a:p>
            </p:txBody>
          </p:sp>
          <p:sp>
            <p:nvSpPr>
              <p:cNvPr id="160" name="CasellaDiTesto 159"/>
              <p:cNvSpPr txBox="1"/>
              <p:nvPr/>
            </p:nvSpPr>
            <p:spPr>
              <a:xfrm>
                <a:off x="5799124" y="2847201"/>
                <a:ext cx="274434" cy="332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</a:t>
                </a:r>
                <a:endParaRPr lang="en-US" sz="1200" dirty="0"/>
              </a:p>
            </p:txBody>
          </p:sp>
        </p:grpSp>
        <p:grpSp>
          <p:nvGrpSpPr>
            <p:cNvPr id="10" name="Gruppo 161"/>
            <p:cNvGrpSpPr/>
            <p:nvPr/>
          </p:nvGrpSpPr>
          <p:grpSpPr>
            <a:xfrm>
              <a:off x="7239000" y="1143000"/>
              <a:ext cx="1036319" cy="1036319"/>
              <a:chOff x="5410200" y="1143000"/>
              <a:chExt cx="1036319" cy="1036319"/>
            </a:xfrm>
          </p:grpSpPr>
          <p:grpSp>
            <p:nvGrpSpPr>
              <p:cNvPr id="11" name="Gruppo 139"/>
              <p:cNvGrpSpPr/>
              <p:nvPr/>
            </p:nvGrpSpPr>
            <p:grpSpPr>
              <a:xfrm>
                <a:off x="5410200" y="1143000"/>
                <a:ext cx="990600" cy="990600"/>
                <a:chOff x="5943600" y="2209800"/>
                <a:chExt cx="1143000" cy="1143000"/>
              </a:xfrm>
            </p:grpSpPr>
            <p:sp>
              <p:nvSpPr>
                <p:cNvPr id="174" name="Ovale 173"/>
                <p:cNvSpPr/>
                <p:nvPr/>
              </p:nvSpPr>
              <p:spPr>
                <a:xfrm>
                  <a:off x="5943600" y="2209800"/>
                  <a:ext cx="1143000" cy="1143000"/>
                </a:xfrm>
                <a:prstGeom prst="ellipse">
                  <a:avLst/>
                </a:prstGeom>
                <a:noFill/>
                <a:ln w="9525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e 174"/>
                <p:cNvSpPr>
                  <a:spLocks noChangeAspect="1"/>
                </p:cNvSpPr>
                <p:nvPr/>
              </p:nvSpPr>
              <p:spPr>
                <a:xfrm>
                  <a:off x="6248400" y="2514600"/>
                  <a:ext cx="533400" cy="533400"/>
                </a:xfrm>
                <a:prstGeom prst="ellipse">
                  <a:avLst/>
                </a:prstGeom>
                <a:noFill/>
                <a:ln w="1270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e 175"/>
                <p:cNvSpPr>
                  <a:spLocks noChangeAspect="1"/>
                </p:cNvSpPr>
                <p:nvPr/>
              </p:nvSpPr>
              <p:spPr>
                <a:xfrm>
                  <a:off x="6477000" y="272796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4" name="Ovale 163"/>
              <p:cNvSpPr>
                <a:spLocks noChangeAspect="1"/>
              </p:cNvSpPr>
              <p:nvPr/>
            </p:nvSpPr>
            <p:spPr>
              <a:xfrm flipH="1">
                <a:off x="5979161" y="21336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e 164"/>
              <p:cNvSpPr>
                <a:spLocks noChangeAspect="1"/>
              </p:cNvSpPr>
              <p:nvPr/>
            </p:nvSpPr>
            <p:spPr>
              <a:xfrm flipH="1">
                <a:off x="6278881" y="19354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e 165"/>
              <p:cNvSpPr>
                <a:spLocks noChangeAspect="1"/>
              </p:cNvSpPr>
              <p:nvPr/>
            </p:nvSpPr>
            <p:spPr>
              <a:xfrm flipH="1">
                <a:off x="5562600" y="19812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e 166"/>
              <p:cNvSpPr>
                <a:spLocks noChangeAspect="1"/>
              </p:cNvSpPr>
              <p:nvPr/>
            </p:nvSpPr>
            <p:spPr>
              <a:xfrm flipH="1">
                <a:off x="5410200" y="16764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e 167"/>
              <p:cNvSpPr>
                <a:spLocks noChangeAspect="1"/>
              </p:cNvSpPr>
              <p:nvPr/>
            </p:nvSpPr>
            <p:spPr>
              <a:xfrm flipH="1">
                <a:off x="5562600" y="12192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e 168"/>
              <p:cNvSpPr>
                <a:spLocks noChangeAspect="1"/>
              </p:cNvSpPr>
              <p:nvPr/>
            </p:nvSpPr>
            <p:spPr>
              <a:xfrm flipH="1">
                <a:off x="6324600" y="13716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e 169"/>
              <p:cNvSpPr>
                <a:spLocks noChangeAspect="1"/>
              </p:cNvSpPr>
              <p:nvPr/>
            </p:nvSpPr>
            <p:spPr>
              <a:xfrm flipH="1">
                <a:off x="6019800" y="11430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e 170"/>
              <p:cNvSpPr>
                <a:spLocks noChangeAspect="1"/>
              </p:cNvSpPr>
              <p:nvPr/>
            </p:nvSpPr>
            <p:spPr>
              <a:xfrm flipH="1">
                <a:off x="6400800" y="16764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e 171"/>
              <p:cNvSpPr>
                <a:spLocks noChangeAspect="1"/>
              </p:cNvSpPr>
              <p:nvPr/>
            </p:nvSpPr>
            <p:spPr>
              <a:xfrm flipH="1">
                <a:off x="5867400" y="14020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e 172"/>
              <p:cNvSpPr>
                <a:spLocks noChangeAspect="1"/>
              </p:cNvSpPr>
              <p:nvPr/>
            </p:nvSpPr>
            <p:spPr>
              <a:xfrm flipH="1">
                <a:off x="5989319" y="1828800"/>
                <a:ext cx="45719" cy="4571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8" name="CasellaDiTesto 177"/>
            <p:cNvSpPr txBox="1"/>
            <p:nvPr/>
          </p:nvSpPr>
          <p:spPr>
            <a:xfrm>
              <a:off x="7315200" y="1371600"/>
              <a:ext cx="264616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K</a:t>
              </a:r>
              <a:endParaRPr lang="en-US" sz="1200" dirty="0"/>
            </a:p>
          </p:txBody>
        </p:sp>
        <p:sp>
          <p:nvSpPr>
            <p:cNvPr id="179" name="CasellaDiTesto 178"/>
            <p:cNvSpPr txBox="1"/>
            <p:nvPr/>
          </p:nvSpPr>
          <p:spPr>
            <a:xfrm>
              <a:off x="7010400" y="1295400"/>
              <a:ext cx="249362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</a:t>
              </a:r>
              <a:endParaRPr lang="en-US" sz="1200" dirty="0"/>
            </a:p>
          </p:txBody>
        </p:sp>
        <p:grpSp>
          <p:nvGrpSpPr>
            <p:cNvPr id="12" name="Gruppo 180"/>
            <p:cNvGrpSpPr/>
            <p:nvPr/>
          </p:nvGrpSpPr>
          <p:grpSpPr>
            <a:xfrm>
              <a:off x="7467600" y="2133600"/>
              <a:ext cx="547483" cy="491597"/>
              <a:chOff x="5715000" y="2847201"/>
              <a:chExt cx="547483" cy="491597"/>
            </a:xfrm>
          </p:grpSpPr>
          <p:sp>
            <p:nvSpPr>
              <p:cNvPr id="182" name="CasellaDiTesto 181"/>
              <p:cNvSpPr txBox="1"/>
              <p:nvPr/>
            </p:nvSpPr>
            <p:spPr>
              <a:xfrm>
                <a:off x="5715000" y="2895599"/>
                <a:ext cx="547483" cy="443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aseline="-25000" dirty="0" smtClean="0"/>
                  <a:t>52</a:t>
                </a:r>
                <a:r>
                  <a:rPr lang="en-US" dirty="0" smtClean="0"/>
                  <a:t>Te</a:t>
                </a:r>
                <a:endParaRPr lang="en-US" dirty="0"/>
              </a:p>
            </p:txBody>
          </p:sp>
          <p:sp>
            <p:nvSpPr>
              <p:cNvPr id="183" name="CasellaDiTesto 182"/>
              <p:cNvSpPr txBox="1"/>
              <p:nvPr/>
            </p:nvSpPr>
            <p:spPr>
              <a:xfrm>
                <a:off x="5799124" y="2847201"/>
                <a:ext cx="274434" cy="332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</a:t>
                </a:r>
                <a:endParaRPr lang="en-US" sz="1200" dirty="0"/>
              </a:p>
            </p:txBody>
          </p:sp>
        </p:grpSp>
        <p:cxnSp>
          <p:nvCxnSpPr>
            <p:cNvPr id="184" name="Connettore 2 183"/>
            <p:cNvCxnSpPr>
              <a:stCxn id="165" idx="7"/>
              <a:endCxn id="173" idx="2"/>
            </p:cNvCxnSpPr>
            <p:nvPr/>
          </p:nvCxnSpPr>
          <p:spPr>
            <a:xfrm flipH="1" flipV="1">
              <a:off x="7863838" y="1851660"/>
              <a:ext cx="250538" cy="90516"/>
            </a:xfrm>
            <a:prstGeom prst="straightConnector1">
              <a:avLst/>
            </a:prstGeom>
            <a:ln w="15875">
              <a:solidFill>
                <a:srgbClr val="004D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o 192"/>
            <p:cNvGrpSpPr/>
            <p:nvPr/>
          </p:nvGrpSpPr>
          <p:grpSpPr>
            <a:xfrm>
              <a:off x="8046719" y="1600200"/>
              <a:ext cx="762000" cy="304800"/>
              <a:chOff x="5791200" y="2895600"/>
              <a:chExt cx="762000" cy="304800"/>
            </a:xfrm>
          </p:grpSpPr>
          <p:cxnSp>
            <p:nvCxnSpPr>
              <p:cNvPr id="189" name="Connettore 7 188"/>
              <p:cNvCxnSpPr/>
              <p:nvPr/>
            </p:nvCxnSpPr>
            <p:spPr>
              <a:xfrm flipV="1">
                <a:off x="5791200" y="3048000"/>
                <a:ext cx="381000" cy="152400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Connettore 7 191"/>
              <p:cNvCxnSpPr/>
              <p:nvPr/>
            </p:nvCxnSpPr>
            <p:spPr>
              <a:xfrm flipV="1">
                <a:off x="6172200" y="2895600"/>
                <a:ext cx="381000" cy="152400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5" name="Connettore 2 194"/>
            <p:cNvCxnSpPr/>
            <p:nvPr/>
          </p:nvCxnSpPr>
          <p:spPr>
            <a:xfrm>
              <a:off x="8732519" y="1600200"/>
              <a:ext cx="76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Freccia a destra 196"/>
            <p:cNvSpPr/>
            <p:nvPr/>
          </p:nvSpPr>
          <p:spPr>
            <a:xfrm>
              <a:off x="6629400" y="1524000"/>
              <a:ext cx="304800" cy="2286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uppo 204"/>
          <p:cNvGrpSpPr/>
          <p:nvPr/>
        </p:nvGrpSpPr>
        <p:grpSpPr>
          <a:xfrm>
            <a:off x="4383371" y="3261668"/>
            <a:ext cx="1931746" cy="379164"/>
            <a:chOff x="4112705" y="5943469"/>
            <a:chExt cx="1931746" cy="454997"/>
          </a:xfrm>
        </p:grpSpPr>
        <p:sp>
          <p:nvSpPr>
            <p:cNvPr id="199" name="CasellaDiTesto 29"/>
            <p:cNvSpPr txBox="1">
              <a:spLocks noChangeArrowheads="1"/>
            </p:cNvSpPr>
            <p:nvPr/>
          </p:nvSpPr>
          <p:spPr bwMode="auto">
            <a:xfrm>
              <a:off x="4112705" y="5943469"/>
              <a:ext cx="869548" cy="40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α </a:t>
              </a:r>
              <a:r>
                <a:rPr lang="en-US" sz="1600" b="1" dirty="0"/>
                <a:t>+</a:t>
              </a:r>
              <a:r>
                <a:rPr lang="en-US" sz="1600" b="1" baseline="30000" dirty="0" smtClean="0"/>
                <a:t>120</a:t>
              </a:r>
              <a:r>
                <a:rPr lang="en-US" sz="1600" b="1" dirty="0" smtClean="0"/>
                <a:t>Sn</a:t>
              </a:r>
              <a:endParaRPr lang="en-US" sz="1600" b="1" dirty="0"/>
            </a:p>
          </p:txBody>
        </p:sp>
        <p:cxnSp>
          <p:nvCxnSpPr>
            <p:cNvPr id="201" name="Connettore 2 200"/>
            <p:cNvCxnSpPr/>
            <p:nvPr/>
          </p:nvCxnSpPr>
          <p:spPr>
            <a:xfrm>
              <a:off x="5181600" y="6095869"/>
              <a:ext cx="150305" cy="1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CasellaDiTesto 201"/>
            <p:cNvSpPr txBox="1"/>
            <p:nvPr/>
          </p:nvSpPr>
          <p:spPr>
            <a:xfrm>
              <a:off x="5334000" y="5955267"/>
              <a:ext cx="710451" cy="443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baseline="30000" dirty="0" smtClean="0"/>
                <a:t>124</a:t>
              </a:r>
              <a:r>
                <a:rPr lang="en-US" b="1" dirty="0" smtClean="0"/>
                <a:t>Te</a:t>
              </a:r>
              <a:r>
                <a:rPr lang="en-US" b="1" baseline="30000" dirty="0" smtClean="0"/>
                <a:t>*</a:t>
              </a:r>
              <a:endParaRPr lang="en-US" b="1" baseline="30000" dirty="0"/>
            </a:p>
          </p:txBody>
        </p:sp>
      </p:grpSp>
      <p:grpSp>
        <p:nvGrpSpPr>
          <p:cNvPr id="15" name="Gruppo 205"/>
          <p:cNvGrpSpPr/>
          <p:nvPr/>
        </p:nvGrpSpPr>
        <p:grpSpPr>
          <a:xfrm>
            <a:off x="4352046" y="3769667"/>
            <a:ext cx="1929651" cy="369332"/>
            <a:chOff x="4112705" y="6260069"/>
            <a:chExt cx="1929651" cy="443198"/>
          </a:xfrm>
        </p:grpSpPr>
        <p:sp>
          <p:nvSpPr>
            <p:cNvPr id="200" name="CasellaDiTesto 29"/>
            <p:cNvSpPr txBox="1">
              <a:spLocks noChangeArrowheads="1"/>
            </p:cNvSpPr>
            <p:nvPr/>
          </p:nvSpPr>
          <p:spPr bwMode="auto">
            <a:xfrm>
              <a:off x="4112705" y="6290846"/>
              <a:ext cx="869548" cy="40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α </a:t>
              </a:r>
              <a:r>
                <a:rPr lang="en-US" sz="1600" b="1" dirty="0"/>
                <a:t>+</a:t>
              </a:r>
              <a:r>
                <a:rPr lang="en-US" sz="1600" b="1" baseline="30000" dirty="0" smtClean="0"/>
                <a:t>119</a:t>
              </a:r>
              <a:r>
                <a:rPr lang="en-US" sz="1600" b="1" dirty="0" smtClean="0"/>
                <a:t>Sn</a:t>
              </a:r>
              <a:endParaRPr lang="en-US" sz="1600" b="1" dirty="0"/>
            </a:p>
          </p:txBody>
        </p:sp>
        <p:sp>
          <p:nvSpPr>
            <p:cNvPr id="204" name="CasellaDiTesto 203"/>
            <p:cNvSpPr txBox="1"/>
            <p:nvPr/>
          </p:nvSpPr>
          <p:spPr>
            <a:xfrm>
              <a:off x="5331905" y="6260069"/>
              <a:ext cx="71045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baseline="30000" dirty="0" smtClean="0"/>
                <a:t>123</a:t>
              </a:r>
              <a:r>
                <a:rPr lang="en-US" b="1" dirty="0" smtClean="0"/>
                <a:t>Te</a:t>
              </a:r>
              <a:r>
                <a:rPr lang="en-US" b="1" baseline="30000" dirty="0" smtClean="0"/>
                <a:t>*</a:t>
              </a:r>
              <a:endParaRPr lang="en-US" b="1" baseline="30000" dirty="0"/>
            </a:p>
          </p:txBody>
        </p:sp>
      </p:grpSp>
      <p:cxnSp>
        <p:nvCxnSpPr>
          <p:cNvPr id="207" name="Connettore 2 206"/>
          <p:cNvCxnSpPr/>
          <p:nvPr/>
        </p:nvCxnSpPr>
        <p:spPr>
          <a:xfrm>
            <a:off x="6442866" y="3388668"/>
            <a:ext cx="152400" cy="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CasellaDiTesto 207"/>
          <p:cNvSpPr txBox="1"/>
          <p:nvPr/>
        </p:nvSpPr>
        <p:spPr>
          <a:xfrm>
            <a:off x="6595266" y="3271391"/>
            <a:ext cx="125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123m</a:t>
            </a:r>
            <a:r>
              <a:rPr lang="en-US" b="1" dirty="0" smtClean="0"/>
              <a:t>Te    + n</a:t>
            </a:r>
            <a:endParaRPr lang="en-US" b="1" baseline="30000" dirty="0"/>
          </a:p>
        </p:txBody>
      </p:sp>
      <p:sp>
        <p:nvSpPr>
          <p:cNvPr id="210" name="CasellaDiTesto 209"/>
          <p:cNvSpPr txBox="1"/>
          <p:nvPr/>
        </p:nvSpPr>
        <p:spPr>
          <a:xfrm>
            <a:off x="6567400" y="370616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122</a:t>
            </a:r>
            <a:r>
              <a:rPr lang="en-US" b="1" dirty="0" smtClean="0"/>
              <a:t>Te</a:t>
            </a:r>
            <a:endParaRPr lang="en-US" b="1" baseline="30000" dirty="0"/>
          </a:p>
        </p:txBody>
      </p:sp>
      <p:cxnSp>
        <p:nvCxnSpPr>
          <p:cNvPr id="213" name="Connettore 2 212"/>
          <p:cNvCxnSpPr/>
          <p:nvPr/>
        </p:nvCxnSpPr>
        <p:spPr>
          <a:xfrm>
            <a:off x="5420940" y="3896668"/>
            <a:ext cx="152400" cy="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ttore 2 213"/>
          <p:cNvCxnSpPr/>
          <p:nvPr/>
        </p:nvCxnSpPr>
        <p:spPr>
          <a:xfrm>
            <a:off x="6411540" y="3896668"/>
            <a:ext cx="152400" cy="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CasellaDiTesto 214"/>
          <p:cNvSpPr txBox="1"/>
          <p:nvPr/>
        </p:nvSpPr>
        <p:spPr>
          <a:xfrm>
            <a:off x="6563941" y="3969891"/>
            <a:ext cx="131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121m</a:t>
            </a:r>
            <a:r>
              <a:rPr lang="en-US" b="1" dirty="0" smtClean="0"/>
              <a:t>Te   + 2n</a:t>
            </a:r>
            <a:endParaRPr lang="en-US" b="1" baseline="30000" dirty="0"/>
          </a:p>
        </p:txBody>
      </p:sp>
      <p:sp>
        <p:nvSpPr>
          <p:cNvPr id="216" name="CasellaDiTesto 215"/>
          <p:cNvSpPr txBox="1"/>
          <p:nvPr/>
        </p:nvSpPr>
        <p:spPr>
          <a:xfrm>
            <a:off x="7249741" y="3715891"/>
            <a:ext cx="133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(stabile)  </a:t>
            </a:r>
            <a:r>
              <a:rPr lang="en-US" b="1" dirty="0" smtClean="0"/>
              <a:t>+ n</a:t>
            </a:r>
            <a:endParaRPr lang="en-US" b="1" dirty="0"/>
          </a:p>
        </p:txBody>
      </p:sp>
      <p:grpSp>
        <p:nvGrpSpPr>
          <p:cNvPr id="16" name="Gruppo 116"/>
          <p:cNvGrpSpPr/>
          <p:nvPr/>
        </p:nvGrpSpPr>
        <p:grpSpPr>
          <a:xfrm>
            <a:off x="152400" y="1968499"/>
            <a:ext cx="3581400" cy="1714500"/>
            <a:chOff x="152400" y="2362200"/>
            <a:chExt cx="4114800" cy="231457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2362200"/>
              <a:ext cx="4114800" cy="231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CasellaDiTesto 4"/>
            <p:cNvSpPr txBox="1"/>
            <p:nvPr/>
          </p:nvSpPr>
          <p:spPr>
            <a:xfrm>
              <a:off x="2189902" y="2542347"/>
              <a:ext cx="1262800" cy="373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baseline="30000" dirty="0" smtClean="0"/>
                <a:t>6 </a:t>
              </a:r>
              <a:r>
                <a:rPr lang="en-US" sz="1200" b="1" dirty="0" smtClean="0"/>
                <a:t>Li @  25 </a:t>
              </a:r>
              <a:r>
                <a:rPr lang="en-US" sz="1200" b="1" dirty="0" err="1" smtClean="0"/>
                <a:t>MeV</a:t>
              </a:r>
              <a:r>
                <a:rPr lang="en-US" sz="1200" b="1" dirty="0" smtClean="0"/>
                <a:t>  </a:t>
              </a:r>
              <a:endParaRPr lang="en-US" sz="1200" b="1" baseline="30000" dirty="0"/>
            </a:p>
          </p:txBody>
        </p:sp>
        <p:sp>
          <p:nvSpPr>
            <p:cNvPr id="218" name="CasellaDiTesto 29"/>
            <p:cNvSpPr txBox="1">
              <a:spLocks noChangeArrowheads="1"/>
            </p:cNvSpPr>
            <p:nvPr/>
          </p:nvSpPr>
          <p:spPr bwMode="auto">
            <a:xfrm>
              <a:off x="755308" y="2633990"/>
              <a:ext cx="1308989" cy="353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baseline="30000" dirty="0" smtClean="0">
                  <a:cs typeface="Times New Roman" pitchFamily="18" charset="0"/>
                </a:rPr>
                <a:t>123</a:t>
              </a:r>
              <a:r>
                <a:rPr lang="en-US" sz="1100" b="1" dirty="0" smtClean="0">
                  <a:cs typeface="Times New Roman" pitchFamily="18" charset="0"/>
                </a:rPr>
                <a:t>I (t</a:t>
              </a:r>
              <a:r>
                <a:rPr lang="en-US" sz="1100" b="1" baseline="-25000" dirty="0" smtClean="0">
                  <a:cs typeface="Times New Roman" pitchFamily="18" charset="0"/>
                </a:rPr>
                <a:t>1/2</a:t>
              </a:r>
              <a:r>
                <a:rPr lang="en-US" sz="1100" b="1" dirty="0" smtClean="0">
                  <a:cs typeface="Times New Roman" pitchFamily="18" charset="0"/>
                </a:rPr>
                <a:t>=13.22h)</a:t>
              </a:r>
              <a:endParaRPr lang="en-US" sz="1100" b="1" dirty="0">
                <a:cs typeface="Times New Roman" pitchFamily="18" charset="0"/>
              </a:endParaRPr>
            </a:p>
          </p:txBody>
        </p:sp>
        <p:sp>
          <p:nvSpPr>
            <p:cNvPr id="219" name="CasellaDiTesto 29"/>
            <p:cNvSpPr txBox="1">
              <a:spLocks noChangeArrowheads="1"/>
            </p:cNvSpPr>
            <p:nvPr/>
          </p:nvSpPr>
          <p:spPr bwMode="auto">
            <a:xfrm>
              <a:off x="913389" y="3395990"/>
              <a:ext cx="1226844" cy="353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baseline="30000" dirty="0" smtClean="0">
                  <a:cs typeface="Times New Roman" pitchFamily="18" charset="0"/>
                </a:rPr>
                <a:t>124</a:t>
              </a:r>
              <a:r>
                <a:rPr lang="en-US" sz="1100" b="1" dirty="0" smtClean="0">
                  <a:cs typeface="Times New Roman" pitchFamily="18" charset="0"/>
                </a:rPr>
                <a:t>I (t</a:t>
              </a:r>
              <a:r>
                <a:rPr lang="en-US" sz="1100" b="1" baseline="-25000" dirty="0" smtClean="0">
                  <a:cs typeface="Times New Roman" pitchFamily="18" charset="0"/>
                </a:rPr>
                <a:t>1/2</a:t>
              </a:r>
              <a:r>
                <a:rPr lang="en-US" sz="1100" b="1" dirty="0" smtClean="0">
                  <a:cs typeface="Times New Roman" pitchFamily="18" charset="0"/>
                </a:rPr>
                <a:t>=4.17d)</a:t>
              </a:r>
              <a:endParaRPr lang="en-US" sz="1100" b="1" dirty="0">
                <a:cs typeface="Times New Roman" pitchFamily="18" charset="0"/>
              </a:endParaRPr>
            </a:p>
          </p:txBody>
        </p:sp>
        <p:sp>
          <p:nvSpPr>
            <p:cNvPr id="220" name="CasellaDiTesto 29"/>
            <p:cNvSpPr txBox="1">
              <a:spLocks noChangeArrowheads="1"/>
            </p:cNvSpPr>
            <p:nvPr/>
          </p:nvSpPr>
          <p:spPr bwMode="auto">
            <a:xfrm>
              <a:off x="2585728" y="3700790"/>
              <a:ext cx="1288176" cy="353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baseline="30000" dirty="0" smtClean="0">
                  <a:cs typeface="Times New Roman" pitchFamily="18" charset="0"/>
                </a:rPr>
                <a:t>123</a:t>
              </a:r>
              <a:r>
                <a:rPr lang="en-US" sz="1100" b="1" dirty="0" smtClean="0">
                  <a:cs typeface="Times New Roman" pitchFamily="18" charset="0"/>
                </a:rPr>
                <a:t>Te (t</a:t>
              </a:r>
              <a:r>
                <a:rPr lang="en-US" sz="1100" b="1" baseline="-25000" dirty="0" smtClean="0">
                  <a:cs typeface="Times New Roman" pitchFamily="18" charset="0"/>
                </a:rPr>
                <a:t>1/2</a:t>
              </a:r>
              <a:r>
                <a:rPr lang="en-US" sz="1100" b="1" dirty="0" smtClean="0">
                  <a:cs typeface="Times New Roman" pitchFamily="18" charset="0"/>
                </a:rPr>
                <a:t>=119d)</a:t>
              </a:r>
              <a:endParaRPr lang="en-US" sz="1100" b="1" dirty="0">
                <a:cs typeface="Times New Roman" pitchFamily="18" charset="0"/>
              </a:endParaRPr>
            </a:p>
          </p:txBody>
        </p:sp>
      </p:grpSp>
      <p:grpSp>
        <p:nvGrpSpPr>
          <p:cNvPr id="17" name="Gruppo 117"/>
          <p:cNvGrpSpPr/>
          <p:nvPr/>
        </p:nvGrpSpPr>
        <p:grpSpPr>
          <a:xfrm>
            <a:off x="228600" y="3683000"/>
            <a:ext cx="3429000" cy="1651000"/>
            <a:chOff x="152399" y="4599747"/>
            <a:chExt cx="3962400" cy="225825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399" y="4599747"/>
              <a:ext cx="3962400" cy="225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sellaDiTesto 5"/>
            <p:cNvSpPr txBox="1"/>
            <p:nvPr/>
          </p:nvSpPr>
          <p:spPr>
            <a:xfrm>
              <a:off x="2298303" y="4761050"/>
              <a:ext cx="1270076" cy="378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baseline="30000" dirty="0" smtClean="0"/>
                <a:t>7 </a:t>
              </a:r>
              <a:r>
                <a:rPr lang="en-US" sz="1200" b="1" dirty="0" smtClean="0"/>
                <a:t>Li @  25 </a:t>
              </a:r>
              <a:r>
                <a:rPr lang="en-US" sz="1200" b="1" dirty="0" err="1" smtClean="0"/>
                <a:t>MeV</a:t>
              </a:r>
              <a:r>
                <a:rPr lang="en-US" sz="1200" b="1" dirty="0" smtClean="0"/>
                <a:t>  </a:t>
              </a:r>
              <a:endParaRPr lang="en-US" sz="1200" b="1" baseline="30000" dirty="0"/>
            </a:p>
          </p:txBody>
        </p:sp>
        <p:sp>
          <p:nvSpPr>
            <p:cNvPr id="221" name="CasellaDiTesto 29"/>
            <p:cNvSpPr txBox="1">
              <a:spLocks noChangeArrowheads="1"/>
            </p:cNvSpPr>
            <p:nvPr/>
          </p:nvSpPr>
          <p:spPr bwMode="auto">
            <a:xfrm>
              <a:off x="761998" y="4876799"/>
              <a:ext cx="1316530" cy="3578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baseline="30000" dirty="0" smtClean="0">
                  <a:cs typeface="Times New Roman" pitchFamily="18" charset="0"/>
                </a:rPr>
                <a:t>123</a:t>
              </a:r>
              <a:r>
                <a:rPr lang="en-US" sz="1100" b="1" dirty="0" smtClean="0">
                  <a:cs typeface="Times New Roman" pitchFamily="18" charset="0"/>
                </a:rPr>
                <a:t>I (t</a:t>
              </a:r>
              <a:r>
                <a:rPr lang="en-US" sz="1100" b="1" baseline="-25000" dirty="0" smtClean="0">
                  <a:cs typeface="Times New Roman" pitchFamily="18" charset="0"/>
                </a:rPr>
                <a:t>1/2</a:t>
              </a:r>
              <a:r>
                <a:rPr lang="en-US" sz="1100" b="1" dirty="0" smtClean="0">
                  <a:cs typeface="Times New Roman" pitchFamily="18" charset="0"/>
                </a:rPr>
                <a:t>=13.22h)</a:t>
              </a:r>
              <a:endParaRPr lang="en-US" sz="1100" b="1" dirty="0">
                <a:cs typeface="Times New Roman" pitchFamily="18" charset="0"/>
              </a:endParaRPr>
            </a:p>
          </p:txBody>
        </p:sp>
        <p:sp>
          <p:nvSpPr>
            <p:cNvPr id="222" name="CasellaDiTesto 29"/>
            <p:cNvSpPr txBox="1">
              <a:spLocks noChangeArrowheads="1"/>
            </p:cNvSpPr>
            <p:nvPr/>
          </p:nvSpPr>
          <p:spPr bwMode="auto">
            <a:xfrm>
              <a:off x="990599" y="5605790"/>
              <a:ext cx="1233913" cy="3578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baseline="30000" dirty="0" smtClean="0">
                  <a:cs typeface="Times New Roman" pitchFamily="18" charset="0"/>
                </a:rPr>
                <a:t>124</a:t>
              </a:r>
              <a:r>
                <a:rPr lang="en-US" sz="1100" b="1" dirty="0" smtClean="0">
                  <a:cs typeface="Times New Roman" pitchFamily="18" charset="0"/>
                </a:rPr>
                <a:t>I (t</a:t>
              </a:r>
              <a:r>
                <a:rPr lang="en-US" sz="1100" b="1" baseline="-25000" dirty="0" smtClean="0">
                  <a:cs typeface="Times New Roman" pitchFamily="18" charset="0"/>
                </a:rPr>
                <a:t>1/2</a:t>
              </a:r>
              <a:r>
                <a:rPr lang="en-US" sz="1100" b="1" dirty="0" smtClean="0">
                  <a:cs typeface="Times New Roman" pitchFamily="18" charset="0"/>
                </a:rPr>
                <a:t>=4.17d)</a:t>
              </a:r>
              <a:endParaRPr lang="en-US" sz="1100" b="1" dirty="0">
                <a:cs typeface="Times New Roman" pitchFamily="18" charset="0"/>
              </a:endParaRPr>
            </a:p>
          </p:txBody>
        </p:sp>
        <p:sp>
          <p:nvSpPr>
            <p:cNvPr id="223" name="CasellaDiTesto 29"/>
            <p:cNvSpPr txBox="1">
              <a:spLocks noChangeArrowheads="1"/>
            </p:cNvSpPr>
            <p:nvPr/>
          </p:nvSpPr>
          <p:spPr bwMode="auto">
            <a:xfrm>
              <a:off x="2666999" y="5834390"/>
              <a:ext cx="1295597" cy="3578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baseline="30000" dirty="0" smtClean="0">
                  <a:cs typeface="Times New Roman" pitchFamily="18" charset="0"/>
                </a:rPr>
                <a:t>121</a:t>
              </a:r>
              <a:r>
                <a:rPr lang="en-US" sz="1100" b="1" dirty="0" smtClean="0">
                  <a:cs typeface="Times New Roman" pitchFamily="18" charset="0"/>
                </a:rPr>
                <a:t>Te (t</a:t>
              </a:r>
              <a:r>
                <a:rPr lang="en-US" sz="1100" b="1" baseline="-25000" dirty="0" smtClean="0">
                  <a:cs typeface="Times New Roman" pitchFamily="18" charset="0"/>
                </a:rPr>
                <a:t>1/2</a:t>
              </a:r>
              <a:r>
                <a:rPr lang="en-US" sz="1100" b="1" dirty="0" smtClean="0">
                  <a:cs typeface="Times New Roman" pitchFamily="18" charset="0"/>
                </a:rPr>
                <a:t>=164d)</a:t>
              </a:r>
              <a:endParaRPr lang="en-US" sz="1100" b="1" dirty="0">
                <a:cs typeface="Times New Roman" pitchFamily="18" charset="0"/>
              </a:endParaRPr>
            </a:p>
          </p:txBody>
        </p:sp>
        <p:sp>
          <p:nvSpPr>
            <p:cNvPr id="224" name="Rettangolo 223"/>
            <p:cNvSpPr/>
            <p:nvPr/>
          </p:nvSpPr>
          <p:spPr>
            <a:xfrm>
              <a:off x="3047999" y="6096000"/>
              <a:ext cx="762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5" name="Ovale 224"/>
          <p:cNvSpPr/>
          <p:nvPr/>
        </p:nvSpPr>
        <p:spPr>
          <a:xfrm>
            <a:off x="6516971" y="3261667"/>
            <a:ext cx="1143000" cy="3175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e 225"/>
          <p:cNvSpPr/>
          <p:nvPr/>
        </p:nvSpPr>
        <p:spPr>
          <a:xfrm>
            <a:off x="6440771" y="3960167"/>
            <a:ext cx="1143000" cy="3175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uppo 292"/>
          <p:cNvGrpSpPr/>
          <p:nvPr/>
        </p:nvGrpSpPr>
        <p:grpSpPr>
          <a:xfrm>
            <a:off x="4648201" y="4414391"/>
            <a:ext cx="4033047" cy="1235164"/>
            <a:chOff x="3102364" y="5257800"/>
            <a:chExt cx="4033047" cy="1482197"/>
          </a:xfrm>
        </p:grpSpPr>
        <p:sp>
          <p:nvSpPr>
            <p:cNvPr id="227" name="CasellaDiTesto 226"/>
            <p:cNvSpPr txBox="1"/>
            <p:nvPr/>
          </p:nvSpPr>
          <p:spPr>
            <a:xfrm>
              <a:off x="3102364" y="5599331"/>
              <a:ext cx="1978464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internal conversion</a:t>
              </a:r>
            </a:p>
          </p:txBody>
        </p:sp>
        <p:grpSp>
          <p:nvGrpSpPr>
            <p:cNvPr id="19" name="Gruppo 161"/>
            <p:cNvGrpSpPr/>
            <p:nvPr/>
          </p:nvGrpSpPr>
          <p:grpSpPr>
            <a:xfrm>
              <a:off x="5552995" y="5257800"/>
              <a:ext cx="992776" cy="1036319"/>
              <a:chOff x="5410200" y="1143000"/>
              <a:chExt cx="1036319" cy="1036319"/>
            </a:xfrm>
          </p:grpSpPr>
          <p:grpSp>
            <p:nvGrpSpPr>
              <p:cNvPr id="21" name="Gruppo 139"/>
              <p:cNvGrpSpPr/>
              <p:nvPr/>
            </p:nvGrpSpPr>
            <p:grpSpPr>
              <a:xfrm>
                <a:off x="5410200" y="1143000"/>
                <a:ext cx="990600" cy="990600"/>
                <a:chOff x="5943600" y="2209800"/>
                <a:chExt cx="1143000" cy="1143000"/>
              </a:xfrm>
            </p:grpSpPr>
            <p:sp>
              <p:nvSpPr>
                <p:cNvPr id="258" name="Ovale 257"/>
                <p:cNvSpPr/>
                <p:nvPr/>
              </p:nvSpPr>
              <p:spPr>
                <a:xfrm>
                  <a:off x="5943600" y="2209800"/>
                  <a:ext cx="1143000" cy="1143000"/>
                </a:xfrm>
                <a:prstGeom prst="ellipse">
                  <a:avLst/>
                </a:prstGeom>
                <a:noFill/>
                <a:ln w="9525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Ovale 258"/>
                <p:cNvSpPr>
                  <a:spLocks noChangeAspect="1"/>
                </p:cNvSpPr>
                <p:nvPr/>
              </p:nvSpPr>
              <p:spPr>
                <a:xfrm>
                  <a:off x="6248400" y="2514600"/>
                  <a:ext cx="533400" cy="533400"/>
                </a:xfrm>
                <a:prstGeom prst="ellipse">
                  <a:avLst/>
                </a:prstGeom>
                <a:noFill/>
                <a:ln w="1270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Ovale 259"/>
                <p:cNvSpPr>
                  <a:spLocks noChangeAspect="1"/>
                </p:cNvSpPr>
                <p:nvPr/>
              </p:nvSpPr>
              <p:spPr>
                <a:xfrm>
                  <a:off x="6477000" y="272796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8" name="Ovale 247"/>
              <p:cNvSpPr>
                <a:spLocks noChangeAspect="1"/>
              </p:cNvSpPr>
              <p:nvPr/>
            </p:nvSpPr>
            <p:spPr>
              <a:xfrm flipH="1">
                <a:off x="5979161" y="21336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e 248"/>
              <p:cNvSpPr>
                <a:spLocks noChangeAspect="1"/>
              </p:cNvSpPr>
              <p:nvPr/>
            </p:nvSpPr>
            <p:spPr>
              <a:xfrm flipH="1">
                <a:off x="6278881" y="19354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e 249"/>
              <p:cNvSpPr>
                <a:spLocks noChangeAspect="1"/>
              </p:cNvSpPr>
              <p:nvPr/>
            </p:nvSpPr>
            <p:spPr>
              <a:xfrm flipH="1">
                <a:off x="5562600" y="19812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e 250"/>
              <p:cNvSpPr>
                <a:spLocks noChangeAspect="1"/>
              </p:cNvSpPr>
              <p:nvPr/>
            </p:nvSpPr>
            <p:spPr>
              <a:xfrm flipH="1">
                <a:off x="5410200" y="16764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e 251"/>
              <p:cNvSpPr>
                <a:spLocks noChangeAspect="1"/>
              </p:cNvSpPr>
              <p:nvPr/>
            </p:nvSpPr>
            <p:spPr>
              <a:xfrm flipH="1">
                <a:off x="5562600" y="12192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e 252"/>
              <p:cNvSpPr>
                <a:spLocks noChangeAspect="1"/>
              </p:cNvSpPr>
              <p:nvPr/>
            </p:nvSpPr>
            <p:spPr>
              <a:xfrm flipH="1">
                <a:off x="6324600" y="13716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e 253"/>
              <p:cNvSpPr>
                <a:spLocks noChangeAspect="1"/>
              </p:cNvSpPr>
              <p:nvPr/>
            </p:nvSpPr>
            <p:spPr>
              <a:xfrm flipH="1">
                <a:off x="6019800" y="11430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e 254"/>
              <p:cNvSpPr>
                <a:spLocks noChangeAspect="1"/>
              </p:cNvSpPr>
              <p:nvPr/>
            </p:nvSpPr>
            <p:spPr>
              <a:xfrm flipH="1">
                <a:off x="6400800" y="16764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e 255"/>
              <p:cNvSpPr>
                <a:spLocks noChangeAspect="1"/>
              </p:cNvSpPr>
              <p:nvPr/>
            </p:nvSpPr>
            <p:spPr>
              <a:xfrm flipH="1">
                <a:off x="5867400" y="14020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e 256"/>
              <p:cNvSpPr>
                <a:spLocks noChangeAspect="1"/>
              </p:cNvSpPr>
              <p:nvPr/>
            </p:nvSpPr>
            <p:spPr>
              <a:xfrm flipH="1">
                <a:off x="5989319" y="1828800"/>
                <a:ext cx="45719" cy="4571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6" name="CasellaDiTesto 235"/>
            <p:cNvSpPr txBox="1"/>
            <p:nvPr/>
          </p:nvSpPr>
          <p:spPr>
            <a:xfrm>
              <a:off x="5625993" y="5486400"/>
              <a:ext cx="264616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K</a:t>
              </a:r>
              <a:endParaRPr lang="en-US" sz="1200" dirty="0"/>
            </a:p>
          </p:txBody>
        </p:sp>
        <p:sp>
          <p:nvSpPr>
            <p:cNvPr id="237" name="CasellaDiTesto 236"/>
            <p:cNvSpPr txBox="1"/>
            <p:nvPr/>
          </p:nvSpPr>
          <p:spPr>
            <a:xfrm>
              <a:off x="5334000" y="5410200"/>
              <a:ext cx="249362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</a:t>
              </a:r>
              <a:endParaRPr lang="en-US" sz="1200" dirty="0"/>
            </a:p>
          </p:txBody>
        </p:sp>
        <p:grpSp>
          <p:nvGrpSpPr>
            <p:cNvPr id="22" name="Gruppo 180"/>
            <p:cNvGrpSpPr/>
            <p:nvPr/>
          </p:nvGrpSpPr>
          <p:grpSpPr>
            <a:xfrm>
              <a:off x="5771992" y="6248400"/>
              <a:ext cx="547483" cy="491597"/>
              <a:chOff x="5715000" y="2847201"/>
              <a:chExt cx="571495" cy="491597"/>
            </a:xfrm>
          </p:grpSpPr>
          <p:sp>
            <p:nvSpPr>
              <p:cNvPr id="245" name="CasellaDiTesto 244"/>
              <p:cNvSpPr txBox="1"/>
              <p:nvPr/>
            </p:nvSpPr>
            <p:spPr>
              <a:xfrm>
                <a:off x="5715000" y="2895599"/>
                <a:ext cx="571495" cy="443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aseline="-25000" dirty="0" smtClean="0"/>
                  <a:t>52</a:t>
                </a:r>
                <a:r>
                  <a:rPr lang="en-US" dirty="0" smtClean="0"/>
                  <a:t>Te</a:t>
                </a:r>
                <a:endParaRPr lang="en-US" dirty="0"/>
              </a:p>
            </p:txBody>
          </p:sp>
          <p:sp>
            <p:nvSpPr>
              <p:cNvPr id="246" name="CasellaDiTesto 245"/>
              <p:cNvSpPr txBox="1"/>
              <p:nvPr/>
            </p:nvSpPr>
            <p:spPr>
              <a:xfrm>
                <a:off x="5799124" y="2847201"/>
                <a:ext cx="286470" cy="332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</a:t>
                </a:r>
                <a:endParaRPr lang="en-US" sz="1200" dirty="0"/>
              </a:p>
            </p:txBody>
          </p:sp>
        </p:grpSp>
        <p:cxnSp>
          <p:nvCxnSpPr>
            <p:cNvPr id="239" name="Connettore 2 238"/>
            <p:cNvCxnSpPr>
              <a:stCxn id="249" idx="6"/>
            </p:cNvCxnSpPr>
            <p:nvPr/>
          </p:nvCxnSpPr>
          <p:spPr>
            <a:xfrm flipH="1" flipV="1">
              <a:off x="6227778" y="6019800"/>
              <a:ext cx="157399" cy="53341"/>
            </a:xfrm>
            <a:prstGeom prst="straightConnector1">
              <a:avLst/>
            </a:prstGeom>
            <a:ln w="15875">
              <a:solidFill>
                <a:srgbClr val="004D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po 192"/>
            <p:cNvGrpSpPr/>
            <p:nvPr/>
          </p:nvGrpSpPr>
          <p:grpSpPr>
            <a:xfrm>
              <a:off x="6326776" y="5715000"/>
              <a:ext cx="729983" cy="304800"/>
              <a:chOff x="5791200" y="2895600"/>
              <a:chExt cx="762000" cy="304800"/>
            </a:xfrm>
          </p:grpSpPr>
          <p:cxnSp>
            <p:nvCxnSpPr>
              <p:cNvPr id="243" name="Connettore 7 242"/>
              <p:cNvCxnSpPr/>
              <p:nvPr/>
            </p:nvCxnSpPr>
            <p:spPr>
              <a:xfrm flipV="1">
                <a:off x="5791200" y="3048000"/>
                <a:ext cx="381000" cy="152400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Connettore 7 243"/>
              <p:cNvCxnSpPr/>
              <p:nvPr/>
            </p:nvCxnSpPr>
            <p:spPr>
              <a:xfrm flipV="1">
                <a:off x="6172200" y="2895600"/>
                <a:ext cx="381000" cy="152400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1" name="Connettore 2 240"/>
            <p:cNvCxnSpPr/>
            <p:nvPr/>
          </p:nvCxnSpPr>
          <p:spPr>
            <a:xfrm>
              <a:off x="6983761" y="5715000"/>
              <a:ext cx="7299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CasellaDiTesto 278"/>
            <p:cNvSpPr txBox="1"/>
            <p:nvPr/>
          </p:nvSpPr>
          <p:spPr>
            <a:xfrm>
              <a:off x="6553200" y="5867400"/>
              <a:ext cx="582211" cy="295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4DE6"/>
                  </a:solidFill>
                </a:rPr>
                <a:t>k</a:t>
              </a:r>
              <a:r>
                <a:rPr lang="el-GR" sz="1000" baseline="-25000" dirty="0" smtClean="0">
                  <a:solidFill>
                    <a:srgbClr val="004DE6"/>
                  </a:solidFill>
                </a:rPr>
                <a:t>α</a:t>
              </a:r>
              <a:r>
                <a:rPr lang="it-IT" sz="1000" baseline="-25000" dirty="0" smtClean="0">
                  <a:solidFill>
                    <a:srgbClr val="004DE6"/>
                  </a:solidFill>
                </a:rPr>
                <a:t> </a:t>
              </a:r>
              <a:r>
                <a:rPr lang="it-IT" sz="1000" dirty="0" err="1" smtClean="0">
                  <a:solidFill>
                    <a:srgbClr val="004DE6"/>
                  </a:solidFill>
                </a:rPr>
                <a:t>X-ray</a:t>
              </a:r>
              <a:endParaRPr lang="en-US" sz="1000" baseline="-25000" dirty="0" smtClean="0">
                <a:solidFill>
                  <a:srgbClr val="004DE6"/>
                </a:solidFill>
              </a:endParaRPr>
            </a:p>
          </p:txBody>
        </p:sp>
        <p:cxnSp>
          <p:nvCxnSpPr>
            <p:cNvPr id="280" name="Connettore 2 279"/>
            <p:cNvCxnSpPr>
              <a:endCxn id="257" idx="7"/>
            </p:cNvCxnSpPr>
            <p:nvPr/>
          </p:nvCxnSpPr>
          <p:spPr>
            <a:xfrm>
              <a:off x="6019800" y="5752176"/>
              <a:ext cx="94395" cy="198119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CasellaDiTesto 286"/>
            <p:cNvSpPr txBox="1"/>
            <p:nvPr/>
          </p:nvSpPr>
          <p:spPr>
            <a:xfrm>
              <a:off x="5848816" y="5773579"/>
              <a:ext cx="241898" cy="295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dirty="0" smtClean="0">
                  <a:solidFill>
                    <a:srgbClr val="FF0000"/>
                  </a:solidFill>
                </a:rPr>
                <a:t>γ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cxnSp>
          <p:nvCxnSpPr>
            <p:cNvPr id="290" name="Connettore 2 289"/>
            <p:cNvCxnSpPr>
              <a:stCxn id="257" idx="1"/>
            </p:cNvCxnSpPr>
            <p:nvPr/>
          </p:nvCxnSpPr>
          <p:spPr>
            <a:xfrm flipV="1">
              <a:off x="6145165" y="5486401"/>
              <a:ext cx="865235" cy="4638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Ovale 291"/>
            <p:cNvSpPr>
              <a:spLocks noChangeAspect="1"/>
            </p:cNvSpPr>
            <p:nvPr/>
          </p:nvSpPr>
          <p:spPr>
            <a:xfrm flipH="1">
              <a:off x="7010400" y="5440681"/>
              <a:ext cx="43798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Connettore 1 121"/>
          <p:cNvCxnSpPr/>
          <p:nvPr/>
        </p:nvCxnSpPr>
        <p:spPr>
          <a:xfrm flipH="1">
            <a:off x="533400" y="1651000"/>
            <a:ext cx="1143000" cy="444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1 126"/>
          <p:cNvCxnSpPr/>
          <p:nvPr/>
        </p:nvCxnSpPr>
        <p:spPr>
          <a:xfrm flipH="1" flipV="1">
            <a:off x="1981200" y="1651000"/>
            <a:ext cx="1524000" cy="444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CasellaDiTesto 133"/>
          <p:cNvSpPr txBox="1"/>
          <p:nvPr/>
        </p:nvSpPr>
        <p:spPr>
          <a:xfrm>
            <a:off x="76201" y="5334000"/>
            <a:ext cx="513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Dai fit </a:t>
            </a:r>
            <a:r>
              <a:rPr lang="en-US" dirty="0" err="1" smtClean="0"/>
              <a:t>delle</a:t>
            </a:r>
            <a:r>
              <a:rPr lang="en-US" dirty="0" smtClean="0"/>
              <a:t> curve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attività</a:t>
            </a:r>
            <a:r>
              <a:rPr lang="en-US" dirty="0" smtClean="0"/>
              <a:t> è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ottenere</a:t>
            </a:r>
            <a:r>
              <a:rPr lang="en-US" dirty="0" smtClean="0"/>
              <a:t> A</a:t>
            </a:r>
            <a:r>
              <a:rPr lang="en-US" baseline="-25000" dirty="0" smtClean="0"/>
              <a:t>0exp</a:t>
            </a:r>
            <a:endParaRPr lang="en-US" baseline="-25000" dirty="0"/>
          </a:p>
        </p:txBody>
      </p:sp>
      <p:sp>
        <p:nvSpPr>
          <p:cNvPr id="123" name="Rettangolo 122"/>
          <p:cNvSpPr/>
          <p:nvPr/>
        </p:nvSpPr>
        <p:spPr>
          <a:xfrm>
            <a:off x="3962401" y="2921000"/>
            <a:ext cx="211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Fusione incompleta:</a:t>
            </a:r>
            <a:endParaRPr lang="it-IT" b="1" dirty="0"/>
          </a:p>
        </p:txBody>
      </p:sp>
      <p:sp>
        <p:nvSpPr>
          <p:cNvPr id="124" name="CasellaDiTesto 29"/>
          <p:cNvSpPr txBox="1">
            <a:spLocks noChangeArrowheads="1"/>
          </p:cNvSpPr>
          <p:nvPr/>
        </p:nvSpPr>
        <p:spPr bwMode="auto">
          <a:xfrm>
            <a:off x="4038600" y="1015891"/>
            <a:ext cx="954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baseline="30000" dirty="0"/>
              <a:t>6</a:t>
            </a:r>
            <a:r>
              <a:rPr lang="en-US" sz="1600" b="1" dirty="0"/>
              <a:t>Li +</a:t>
            </a:r>
            <a:r>
              <a:rPr lang="en-US" sz="1600" b="1" baseline="30000" dirty="0" smtClean="0"/>
              <a:t>120</a:t>
            </a:r>
            <a:r>
              <a:rPr lang="en-US" sz="1600" b="1" dirty="0" smtClean="0"/>
              <a:t>Sn</a:t>
            </a:r>
            <a:endParaRPr lang="en-US" sz="1600" b="1" dirty="0"/>
          </a:p>
        </p:txBody>
      </p:sp>
      <p:sp>
        <p:nvSpPr>
          <p:cNvPr id="125" name="CasellaDiTesto 29"/>
          <p:cNvSpPr txBox="1">
            <a:spLocks noChangeArrowheads="1"/>
          </p:cNvSpPr>
          <p:nvPr/>
        </p:nvSpPr>
        <p:spPr bwMode="auto">
          <a:xfrm>
            <a:off x="4038600" y="1305372"/>
            <a:ext cx="954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baseline="30000" dirty="0"/>
              <a:t>7</a:t>
            </a:r>
            <a:r>
              <a:rPr lang="en-US" sz="1600" b="1" dirty="0" smtClean="0"/>
              <a:t>Li </a:t>
            </a:r>
            <a:r>
              <a:rPr lang="en-US" sz="1600" b="1" dirty="0"/>
              <a:t>+</a:t>
            </a:r>
            <a:r>
              <a:rPr lang="en-US" sz="1600" b="1" baseline="30000" dirty="0" smtClean="0"/>
              <a:t>119</a:t>
            </a:r>
            <a:r>
              <a:rPr lang="en-US" sz="1600" b="1" dirty="0" smtClean="0"/>
              <a:t>Sn</a:t>
            </a:r>
            <a:endParaRPr lang="en-US" sz="1600" b="1" dirty="0"/>
          </a:p>
        </p:txBody>
      </p:sp>
      <p:cxnSp>
        <p:nvCxnSpPr>
          <p:cNvPr id="126" name="Connettore 2 125"/>
          <p:cNvCxnSpPr/>
          <p:nvPr/>
        </p:nvCxnSpPr>
        <p:spPr>
          <a:xfrm>
            <a:off x="5181600" y="1142891"/>
            <a:ext cx="381000" cy="12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2 127"/>
          <p:cNvCxnSpPr/>
          <p:nvPr/>
        </p:nvCxnSpPr>
        <p:spPr>
          <a:xfrm flipV="1">
            <a:off x="5193083" y="1333391"/>
            <a:ext cx="369517" cy="113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sellaDiTesto 128"/>
          <p:cNvSpPr txBox="1"/>
          <p:nvPr/>
        </p:nvSpPr>
        <p:spPr>
          <a:xfrm>
            <a:off x="5562600" y="1142891"/>
            <a:ext cx="55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126</a:t>
            </a:r>
            <a:r>
              <a:rPr lang="en-US" b="1" dirty="0" smtClean="0"/>
              <a:t>I</a:t>
            </a:r>
            <a:r>
              <a:rPr lang="en-US" b="1" baseline="30000" dirty="0" smtClean="0"/>
              <a:t>*</a:t>
            </a:r>
            <a:endParaRPr lang="en-US" b="1" baseline="30000" dirty="0"/>
          </a:p>
        </p:txBody>
      </p:sp>
      <p:sp>
        <p:nvSpPr>
          <p:cNvPr id="130" name="CasellaDiTesto 129"/>
          <p:cNvSpPr txBox="1"/>
          <p:nvPr/>
        </p:nvSpPr>
        <p:spPr>
          <a:xfrm>
            <a:off x="6643966" y="952391"/>
            <a:ext cx="48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123</a:t>
            </a:r>
            <a:r>
              <a:rPr lang="en-US" b="1" dirty="0" smtClean="0"/>
              <a:t>I</a:t>
            </a:r>
            <a:endParaRPr lang="en-US" b="1" baseline="30000" dirty="0"/>
          </a:p>
        </p:txBody>
      </p:sp>
      <p:sp>
        <p:nvSpPr>
          <p:cNvPr id="131" name="CasellaDiTesto 130"/>
          <p:cNvSpPr txBox="1"/>
          <p:nvPr/>
        </p:nvSpPr>
        <p:spPr>
          <a:xfrm>
            <a:off x="6720166" y="1269891"/>
            <a:ext cx="48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124</a:t>
            </a:r>
            <a:r>
              <a:rPr lang="en-US" b="1" dirty="0" smtClean="0"/>
              <a:t>I</a:t>
            </a:r>
            <a:endParaRPr lang="en-US" b="1" baseline="30000" dirty="0"/>
          </a:p>
        </p:txBody>
      </p:sp>
      <p:cxnSp>
        <p:nvCxnSpPr>
          <p:cNvPr id="132" name="Connettore 2 131"/>
          <p:cNvCxnSpPr/>
          <p:nvPr/>
        </p:nvCxnSpPr>
        <p:spPr>
          <a:xfrm flipV="1">
            <a:off x="6248400" y="1079391"/>
            <a:ext cx="457200" cy="12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2 138"/>
          <p:cNvCxnSpPr/>
          <p:nvPr/>
        </p:nvCxnSpPr>
        <p:spPr>
          <a:xfrm>
            <a:off x="6248400" y="1333391"/>
            <a:ext cx="457200" cy="6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CasellaDiTesto 153"/>
          <p:cNvSpPr txBox="1"/>
          <p:nvPr/>
        </p:nvSpPr>
        <p:spPr>
          <a:xfrm>
            <a:off x="6241152" y="1330910"/>
            <a:ext cx="372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2n</a:t>
            </a:r>
            <a:endParaRPr lang="en-US" sz="1400" b="1" dirty="0"/>
          </a:p>
        </p:txBody>
      </p:sp>
      <p:sp>
        <p:nvSpPr>
          <p:cNvPr id="155" name="CasellaDiTesto 154"/>
          <p:cNvSpPr txBox="1"/>
          <p:nvPr/>
        </p:nvSpPr>
        <p:spPr>
          <a:xfrm>
            <a:off x="6248400" y="952391"/>
            <a:ext cx="372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3n</a:t>
            </a:r>
            <a:endParaRPr lang="en-US" sz="14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208" grpId="0"/>
      <p:bldP spid="210" grpId="0"/>
      <p:bldP spid="215" grpId="0"/>
      <p:bldP spid="216" grpId="0"/>
      <p:bldP spid="225" grpId="0" animBg="1"/>
      <p:bldP spid="226" grpId="0" animBg="1"/>
      <p:bldP spid="1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083"/>
            <a:ext cx="8229600" cy="334698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Effects of beam energy spread from published data: some example</a:t>
            </a:r>
            <a:r>
              <a:rPr lang="en-GB" sz="2000" dirty="0" smtClean="0"/>
              <a:t>s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1" y="2571530"/>
            <a:ext cx="4406900" cy="30534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04154" y="5458520"/>
            <a:ext cx="2736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J.F.Liang</a:t>
            </a:r>
            <a:r>
              <a:rPr lang="en-US" sz="1400" dirty="0" smtClean="0"/>
              <a:t> et al. PhysRevC.75.054607</a:t>
            </a:r>
            <a:endParaRPr lang="en-GB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911" y="574602"/>
            <a:ext cx="32194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5254" y="2857500"/>
            <a:ext cx="3445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sym typeface="Symbol"/>
              </a:rPr>
              <a:t>Y. </a:t>
            </a:r>
            <a:r>
              <a:rPr lang="en-US" sz="1400" dirty="0" err="1" smtClean="0">
                <a:solidFill>
                  <a:srgbClr val="000000"/>
                </a:solidFill>
                <a:sym typeface="Symbol"/>
              </a:rPr>
              <a:t>Peniozhkevich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 et al. PRL 96,162701, (2006) </a:t>
            </a:r>
          </a:p>
          <a:p>
            <a:r>
              <a:rPr lang="en-US" sz="1400" dirty="0" smtClean="0">
                <a:solidFill>
                  <a:srgbClr val="000000"/>
                </a:solidFill>
                <a:sym typeface="Symbol"/>
              </a:rPr>
              <a:t>R. </a:t>
            </a:r>
            <a:r>
              <a:rPr lang="en-US" sz="1400" dirty="0" err="1" smtClean="0">
                <a:solidFill>
                  <a:srgbClr val="000000"/>
                </a:solidFill>
                <a:sym typeface="Symbol"/>
              </a:rPr>
              <a:t>Wolski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 et al.  EPJ A47, 111, (2011) 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641" y="574602"/>
            <a:ext cx="1110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000000"/>
                </a:solidFill>
                <a:sym typeface="Symbol"/>
              </a:rPr>
              <a:t>6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He+</a:t>
            </a:r>
            <a:r>
              <a:rPr lang="en-US" baseline="30000" dirty="0" smtClean="0">
                <a:solidFill>
                  <a:srgbClr val="000000"/>
                </a:solidFill>
                <a:sym typeface="Symbol"/>
              </a:rPr>
              <a:t>206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Pb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Left Arrow Callout 12"/>
          <p:cNvSpPr/>
          <p:nvPr/>
        </p:nvSpPr>
        <p:spPr>
          <a:xfrm>
            <a:off x="3421362" y="574602"/>
            <a:ext cx="1925339" cy="473148"/>
          </a:xfrm>
          <a:prstGeom prst="leftArrow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</a:rPr>
              <a:t>v</a:t>
            </a:r>
            <a:r>
              <a:rPr lang="en-GB" sz="1600" dirty="0" err="1" smtClean="0">
                <a:solidFill>
                  <a:srgbClr val="000000"/>
                </a:solidFill>
              </a:rPr>
              <a:t>s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</a:rPr>
              <a:t>E</a:t>
            </a:r>
            <a:r>
              <a:rPr lang="en-GB" sz="1600" baseline="-25000" dirty="0" err="1" smtClean="0">
                <a:solidFill>
                  <a:srgbClr val="000000"/>
                </a:solidFill>
              </a:rPr>
              <a:t>mean</a:t>
            </a:r>
            <a:endParaRPr lang="en-GB" sz="1600" baseline="-25000" dirty="0">
              <a:solidFill>
                <a:srgbClr val="000000"/>
              </a:solidFill>
            </a:endParaRPr>
          </a:p>
        </p:txBody>
      </p:sp>
      <p:sp>
        <p:nvSpPr>
          <p:cNvPr id="14" name="Left Arrow Callout 13"/>
          <p:cNvSpPr/>
          <p:nvPr/>
        </p:nvSpPr>
        <p:spPr>
          <a:xfrm>
            <a:off x="2298700" y="1619250"/>
            <a:ext cx="2235200" cy="465667"/>
          </a:xfrm>
          <a:prstGeom prst="leftArrowCallout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en-GB" b="1" dirty="0" smtClean="0">
                <a:solidFill>
                  <a:srgbClr val="FFFFFF"/>
                </a:solidFill>
              </a:rPr>
              <a:t> </a:t>
            </a:r>
            <a:r>
              <a:rPr lang="en-GB" b="1" i="1" dirty="0" err="1" smtClean="0">
                <a:solidFill>
                  <a:srgbClr val="FFFFFF"/>
                </a:solidFill>
              </a:rPr>
              <a:t>v</a:t>
            </a:r>
            <a:r>
              <a:rPr lang="en-GB" b="1" dirty="0" err="1" smtClean="0">
                <a:solidFill>
                  <a:srgbClr val="FFFFFF"/>
                </a:solidFill>
              </a:rPr>
              <a:t>s</a:t>
            </a:r>
            <a:r>
              <a:rPr lang="en-GB" b="1" dirty="0" smtClean="0">
                <a:solidFill>
                  <a:srgbClr val="FFFFFF"/>
                </a:solidFill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</a:rPr>
              <a:t>E</a:t>
            </a:r>
            <a:r>
              <a:rPr lang="en-GB" b="1" baseline="-25000" dirty="0" err="1" smtClean="0">
                <a:solidFill>
                  <a:srgbClr val="FFFFFF"/>
                </a:solidFill>
              </a:rPr>
              <a:t>eff</a:t>
            </a:r>
            <a:endParaRPr lang="en-GB" b="1" baseline="-250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00700" y="454704"/>
            <a:ext cx="3340100" cy="83099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ym typeface="Symbol"/>
              </a:rPr>
              <a:t>Authors estimate factor 100 effect on data due to large energy dispersion. Data are not unfolded.</a:t>
            </a:r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4775201" y="1524000"/>
            <a:ext cx="4330699" cy="10772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sym typeface="Symbol"/>
              </a:rPr>
              <a:t>Effective energy approach applied, authors state: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  <a:sym typeface="Symbol"/>
              </a:rPr>
              <a:t>‘if energy averaging procedure is disregarded </a:t>
            </a:r>
            <a:r>
              <a:rPr lang="en-US" sz="1600" dirty="0" err="1" smtClean="0">
                <a:solidFill>
                  <a:srgbClr val="FFFFFF"/>
                </a:solidFill>
                <a:sym typeface="Symbol"/>
              </a:rPr>
              <a:t></a:t>
            </a:r>
            <a:r>
              <a:rPr lang="en-US" sz="1600" dirty="0" smtClean="0">
                <a:solidFill>
                  <a:srgbClr val="FFFFFF"/>
                </a:solidFill>
                <a:sym typeface="Symbol"/>
              </a:rPr>
              <a:t> overestimated by factor 3’ . However also this approach is incorrect.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1" name="Right Arrow Callout 20"/>
          <p:cNvSpPr/>
          <p:nvPr/>
        </p:nvSpPr>
        <p:spPr>
          <a:xfrm>
            <a:off x="948268" y="3543300"/>
            <a:ext cx="3826934" cy="1610693"/>
          </a:xfrm>
          <a:prstGeom prst="rightArrowCallout">
            <a:avLst>
              <a:gd name="adj1" fmla="val 12908"/>
              <a:gd name="adj2" fmla="val 25000"/>
              <a:gd name="adj3" fmla="val 25000"/>
              <a:gd name="adj4" fmla="val 6497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Approximate approach that accounts for energy spread in target applied in </a:t>
            </a:r>
            <a:r>
              <a:rPr lang="en-GB" baseline="30000" dirty="0" smtClean="0">
                <a:solidFill>
                  <a:schemeClr val="tx1"/>
                </a:solidFill>
              </a:rPr>
              <a:t>124,132</a:t>
            </a:r>
            <a:r>
              <a:rPr lang="en-GB" dirty="0" smtClean="0">
                <a:solidFill>
                  <a:schemeClr val="tx1"/>
                </a:solidFill>
              </a:rPr>
              <a:t>Sn+</a:t>
            </a:r>
            <a:r>
              <a:rPr lang="en-GB" baseline="30000" dirty="0" smtClean="0">
                <a:solidFill>
                  <a:schemeClr val="tx1"/>
                </a:solidFill>
              </a:rPr>
              <a:t>64</a:t>
            </a:r>
            <a:r>
              <a:rPr lang="en-GB" dirty="0" smtClean="0">
                <a:solidFill>
                  <a:schemeClr val="tx1"/>
                </a:solidFill>
              </a:rPr>
              <a:t>Ni. Difference with </a:t>
            </a:r>
            <a:r>
              <a:rPr lang="en-GB" dirty="0" err="1" smtClean="0">
                <a:solidFill>
                  <a:schemeClr val="tx1"/>
                </a:solidFill>
              </a:rPr>
              <a:t>E</a:t>
            </a:r>
            <a:r>
              <a:rPr lang="en-GB" baseline="-25000" dirty="0" err="1" smtClean="0">
                <a:solidFill>
                  <a:schemeClr val="tx1"/>
                </a:solidFill>
              </a:rPr>
              <a:t>eff</a:t>
            </a:r>
            <a:r>
              <a:rPr lang="en-GB" dirty="0" smtClean="0">
                <a:solidFill>
                  <a:schemeClr val="tx1"/>
                </a:solidFill>
              </a:rPr>
              <a:t> found.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7809" y="17670"/>
            <a:ext cx="8523089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Physical motivations behind our study </a:t>
            </a:r>
            <a:endParaRPr lang="it-IT" sz="24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17809" y="434709"/>
            <a:ext cx="856948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Still  many interesting open questions under study concerning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reaction dynamics 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below  the barrier.  Examples:  Effects on fusion of:  n transfer channels with different Q values;         n-halo/skin structure; coupling to continuum  with weakly bound projectiles.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717454" y="4236295"/>
            <a:ext cx="7913000" cy="12926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In </a:t>
            </a:r>
            <a:r>
              <a:rPr lang="it-IT" dirty="0" err="1" smtClean="0"/>
              <a:t>general</a:t>
            </a:r>
            <a:r>
              <a:rPr lang="it-IT" dirty="0" smtClean="0"/>
              <a:t> a </a:t>
            </a:r>
            <a:r>
              <a:rPr lang="it-IT" dirty="0" err="1" smtClean="0"/>
              <a:t>better</a:t>
            </a:r>
            <a:r>
              <a:rPr lang="it-IT" dirty="0" smtClean="0"/>
              <a:t> </a:t>
            </a:r>
            <a:r>
              <a:rPr lang="it-IT" dirty="0" err="1" smtClean="0"/>
              <a:t>understanding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structure</a:t>
            </a:r>
            <a:r>
              <a:rPr lang="it-IT" dirty="0" smtClean="0"/>
              <a:t> </a:t>
            </a:r>
            <a:r>
              <a:rPr lang="it-IT" dirty="0" err="1" smtClean="0"/>
              <a:t>effects</a:t>
            </a:r>
            <a:r>
              <a:rPr lang="it-IT" dirty="0" smtClean="0"/>
              <a:t> on the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dynamics</a:t>
            </a:r>
            <a:r>
              <a:rPr lang="it-IT" dirty="0" smtClean="0"/>
              <a:t>  </a:t>
            </a:r>
          </a:p>
          <a:p>
            <a:pPr algn="ctr"/>
            <a:r>
              <a:rPr lang="it-IT" dirty="0" smtClean="0"/>
              <a:t>can help </a:t>
            </a:r>
            <a:r>
              <a:rPr lang="it-IT" dirty="0" err="1" smtClean="0"/>
              <a:t>improving</a:t>
            </a:r>
            <a:r>
              <a:rPr lang="it-IT" dirty="0" smtClean="0"/>
              <a:t> the </a:t>
            </a:r>
            <a:r>
              <a:rPr lang="it-IT" dirty="0" err="1" smtClean="0"/>
              <a:t>calculations</a:t>
            </a:r>
            <a:r>
              <a:rPr lang="it-IT" dirty="0" smtClean="0"/>
              <a:t> in the </a:t>
            </a:r>
            <a:r>
              <a:rPr lang="it-IT" dirty="0" err="1" smtClean="0"/>
              <a:t>astrophysical</a:t>
            </a:r>
            <a:r>
              <a:rPr lang="it-IT" dirty="0" smtClean="0"/>
              <a:t> regime. 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Examples</a:t>
            </a:r>
            <a:r>
              <a:rPr lang="it-IT" dirty="0" smtClean="0"/>
              <a:t>:</a:t>
            </a:r>
          </a:p>
          <a:p>
            <a:pPr algn="ctr"/>
            <a:r>
              <a:rPr lang="it-IT" sz="1400" dirty="0" err="1" smtClean="0"/>
              <a:t>C.Spitaleri</a:t>
            </a:r>
            <a:r>
              <a:rPr lang="it-IT" sz="1400" dirty="0" smtClean="0"/>
              <a:t>, C. </a:t>
            </a:r>
            <a:r>
              <a:rPr lang="it-IT" sz="1400" dirty="0" err="1" smtClean="0"/>
              <a:t>Bertulani</a:t>
            </a:r>
            <a:r>
              <a:rPr lang="it-IT" sz="1400" dirty="0" smtClean="0"/>
              <a:t> </a:t>
            </a:r>
            <a:r>
              <a:rPr lang="it-IT" sz="1400" dirty="0" err="1" smtClean="0"/>
              <a:t>et</a:t>
            </a:r>
            <a:r>
              <a:rPr lang="it-IT" sz="1400" dirty="0" smtClean="0"/>
              <a:t> al. : </a:t>
            </a:r>
            <a:r>
              <a:rPr lang="it-IT" sz="1400" dirty="0" err="1" smtClean="0"/>
              <a:t>Phys</a:t>
            </a:r>
            <a:r>
              <a:rPr lang="it-IT" sz="1400" dirty="0" smtClean="0"/>
              <a:t>. Lett. B 755, 275, (2016)</a:t>
            </a:r>
          </a:p>
          <a:p>
            <a:pPr algn="ctr"/>
            <a:r>
              <a:rPr lang="it-IT" sz="1400" dirty="0" err="1" smtClean="0"/>
              <a:t>C.J.Horowiz</a:t>
            </a:r>
            <a:r>
              <a:rPr lang="it-IT" sz="1400" dirty="0" smtClean="0"/>
              <a:t> </a:t>
            </a:r>
            <a:r>
              <a:rPr lang="it-IT" sz="1400" dirty="0" err="1" smtClean="0"/>
              <a:t>et</a:t>
            </a:r>
            <a:r>
              <a:rPr lang="it-IT" sz="1400" dirty="0" smtClean="0"/>
              <a:t> al.:  </a:t>
            </a:r>
            <a:r>
              <a:rPr lang="it-IT" sz="1400" dirty="0" err="1" smtClean="0"/>
              <a:t>Phys</a:t>
            </a:r>
            <a:r>
              <a:rPr lang="it-IT" sz="1400" dirty="0" smtClean="0"/>
              <a:t>. Rev. C 77,045807,(2008)</a:t>
            </a:r>
          </a:p>
          <a:p>
            <a:pPr algn="ctr"/>
            <a:r>
              <a:rPr lang="it-IT" sz="1400" dirty="0" err="1" smtClean="0"/>
              <a:t>V.I.</a:t>
            </a:r>
            <a:r>
              <a:rPr lang="it-IT" sz="1400" dirty="0" smtClean="0"/>
              <a:t> </a:t>
            </a:r>
            <a:r>
              <a:rPr lang="it-IT" sz="1400" dirty="0" err="1" smtClean="0"/>
              <a:t>Zagrebaev</a:t>
            </a:r>
            <a:r>
              <a:rPr lang="it-IT" sz="1400" dirty="0" smtClean="0"/>
              <a:t> </a:t>
            </a:r>
            <a:r>
              <a:rPr lang="it-IT" sz="1400" dirty="0" err="1" smtClean="0"/>
              <a:t>et</a:t>
            </a:r>
            <a:r>
              <a:rPr lang="it-IT" sz="1400" dirty="0" smtClean="0"/>
              <a:t> al.: </a:t>
            </a:r>
            <a:r>
              <a:rPr lang="it-IT" sz="1400" dirty="0" err="1" smtClean="0"/>
              <a:t>Phys</a:t>
            </a:r>
            <a:r>
              <a:rPr lang="it-IT" sz="1400" dirty="0" smtClean="0"/>
              <a:t>. Rev. C 75, 035809, (2007)</a:t>
            </a:r>
            <a:endParaRPr lang="it-IT" sz="1400" dirty="0"/>
          </a:p>
        </p:txBody>
      </p:sp>
      <p:pic>
        <p:nvPicPr>
          <p:cNvPr id="76" name="Picture 5" descr="fus_all_Ca+Z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540" y="1405337"/>
            <a:ext cx="2682819" cy="2346090"/>
          </a:xfrm>
          <a:prstGeom prst="rect">
            <a:avLst/>
          </a:prstGeom>
        </p:spPr>
      </p:pic>
      <p:sp>
        <p:nvSpPr>
          <p:cNvPr id="79" name="TextBox 15"/>
          <p:cNvSpPr txBox="1"/>
          <p:nvPr/>
        </p:nvSpPr>
        <p:spPr>
          <a:xfrm>
            <a:off x="165644" y="3751427"/>
            <a:ext cx="3843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mic Sans MS"/>
              </a:rPr>
              <a:t>A.M. </a:t>
            </a:r>
            <a:r>
              <a:rPr lang="en-US" sz="1600" dirty="0" err="1" smtClean="0">
                <a:cs typeface="Comic Sans MS"/>
              </a:rPr>
              <a:t>Stefanini</a:t>
            </a:r>
            <a:r>
              <a:rPr lang="en-US" sz="1600" dirty="0">
                <a:cs typeface="Comic Sans MS"/>
              </a:rPr>
              <a:t> </a:t>
            </a:r>
            <a:r>
              <a:rPr lang="en-US" sz="1600" dirty="0" smtClean="0">
                <a:cs typeface="Comic Sans MS"/>
              </a:rPr>
              <a:t>et al., PRC76, 014610</a:t>
            </a:r>
            <a:r>
              <a:rPr lang="en-US" sz="1600" dirty="0">
                <a:cs typeface="Comic Sans MS"/>
              </a:rPr>
              <a:t>(2007</a:t>
            </a:r>
            <a:r>
              <a:rPr lang="en-US" sz="1600" dirty="0" smtClean="0">
                <a:cs typeface="Comic Sans MS"/>
              </a:rPr>
              <a:t>)</a:t>
            </a:r>
            <a:endParaRPr lang="en-US" sz="1600" dirty="0">
              <a:cs typeface="Comic Sans MS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7568" y="1405338"/>
            <a:ext cx="2900855" cy="23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/>
          <p:nvPr/>
        </p:nvSpPr>
        <p:spPr>
          <a:xfrm>
            <a:off x="5394697" y="3761933"/>
            <a:ext cx="33618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L.F.Canto</a:t>
            </a:r>
            <a:r>
              <a:rPr lang="en-US" sz="1600" dirty="0" smtClean="0"/>
              <a:t> et al NPA 821, 51, (2009) </a:t>
            </a:r>
            <a:endParaRPr lang="en-US" sz="1600" dirty="0">
              <a:cs typeface="Comic Sans M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024445" y="1608063"/>
            <a:ext cx="1119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Examples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5" name="TextBox 7"/>
          <p:cNvSpPr txBox="1"/>
          <p:nvPr/>
        </p:nvSpPr>
        <p:spPr>
          <a:xfrm>
            <a:off x="-58048" y="1629579"/>
            <a:ext cx="254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Comic Sans MS"/>
              </a:rPr>
              <a:t>Transfer channels Q&gt;0</a:t>
            </a:r>
            <a:endParaRPr lang="en-US" dirty="0">
              <a:solidFill>
                <a:srgbClr val="000000"/>
              </a:solidFill>
              <a:cs typeface="Comic Sans MS"/>
            </a:endParaRPr>
          </a:p>
        </p:txBody>
      </p:sp>
      <p:cxnSp>
        <p:nvCxnSpPr>
          <p:cNvPr id="16" name="Straight Arrow Connector 8"/>
          <p:cNvCxnSpPr/>
          <p:nvPr/>
        </p:nvCxnSpPr>
        <p:spPr>
          <a:xfrm rot="16200000" flipH="1">
            <a:off x="1108315" y="2050351"/>
            <a:ext cx="631924" cy="3847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3848100" y="486834"/>
            <a:ext cx="4440358" cy="2772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t="48621" b="761"/>
          <a:stretch>
            <a:fillRect/>
          </a:stretch>
        </p:blipFill>
        <p:spPr>
          <a:xfrm>
            <a:off x="307975" y="2946478"/>
            <a:ext cx="4235450" cy="2677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20015" t="55023" r="43403" b="30172"/>
          <a:stretch>
            <a:fillRect/>
          </a:stretch>
        </p:blipFill>
        <p:spPr>
          <a:xfrm>
            <a:off x="6434258" y="1394748"/>
            <a:ext cx="1549400" cy="783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36275"/>
          <a:stretch>
            <a:fillRect/>
          </a:stretch>
        </p:blipFill>
        <p:spPr>
          <a:xfrm>
            <a:off x="1202126" y="2309733"/>
            <a:ext cx="1651000" cy="539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2358" y="3271558"/>
            <a:ext cx="3086100" cy="2308324"/>
          </a:xfrm>
          <a:prstGeom prst="rect">
            <a:avLst/>
          </a:prstGeom>
          <a:solidFill>
            <a:srgbClr val="D9969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Fusion cross-section enhanced below the barrier and suppressed above.</a:t>
            </a:r>
          </a:p>
          <a:p>
            <a:pPr algn="just"/>
            <a:r>
              <a:rPr lang="en-GB" dirty="0" smtClean="0"/>
              <a:t>No sub-barrier differences between </a:t>
            </a:r>
            <a:r>
              <a:rPr lang="en-GB" baseline="30000" dirty="0" smtClean="0"/>
              <a:t>6</a:t>
            </a:r>
            <a:r>
              <a:rPr lang="en-GB" dirty="0" smtClean="0"/>
              <a:t>Li and </a:t>
            </a:r>
            <a:r>
              <a:rPr lang="en-GB" baseline="30000" dirty="0" smtClean="0"/>
              <a:t>7</a:t>
            </a:r>
            <a:r>
              <a:rPr lang="en-GB" dirty="0" smtClean="0"/>
              <a:t>Li.</a:t>
            </a:r>
          </a:p>
          <a:p>
            <a:pPr algn="just"/>
            <a:r>
              <a:rPr lang="en-GB" dirty="0" smtClean="0"/>
              <a:t>Suppression factors above barrier slighter smaller then for heavier targets.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123296" y="1614833"/>
          <a:ext cx="1879600" cy="549883"/>
        </p:xfrm>
        <a:graphic>
          <a:graphicData uri="http://schemas.openxmlformats.org/presentationml/2006/ole">
            <p:oleObj spid="_x0000_s32770" name="Equation" r:id="rId5" imgW="1193800" imgH="4191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26760" y="-15651"/>
            <a:ext cx="2718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baseline="30000" dirty="0" smtClean="0"/>
              <a:t>6,7</a:t>
            </a:r>
            <a:r>
              <a:rPr lang="en-GB" sz="2400" b="1" dirty="0" smtClean="0"/>
              <a:t>Li+</a:t>
            </a:r>
            <a:r>
              <a:rPr lang="en-GB" sz="2400" b="1" baseline="30000" dirty="0" smtClean="0"/>
              <a:t>120,119</a:t>
            </a:r>
            <a:r>
              <a:rPr lang="en-GB" sz="2400" b="1" dirty="0" smtClean="0"/>
              <a:t>Sn results</a:t>
            </a:r>
            <a:endParaRPr lang="en-GB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118783" y="423770"/>
            <a:ext cx="3822591" cy="2459644"/>
          </a:xfrm>
          <a:prstGeom prst="rect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/>
          <p:cNvSpPr txBox="1"/>
          <p:nvPr/>
        </p:nvSpPr>
        <p:spPr>
          <a:xfrm>
            <a:off x="160169" y="409892"/>
            <a:ext cx="3784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Data </a:t>
            </a:r>
            <a:r>
              <a:rPr lang="it-IT" dirty="0" err="1" smtClean="0"/>
              <a:t>reduction</a:t>
            </a:r>
            <a:r>
              <a:rPr lang="it-IT" dirty="0" smtClean="0"/>
              <a:t> procedure </a:t>
            </a:r>
            <a:r>
              <a:rPr lang="it-IT" dirty="0" err="1" smtClean="0"/>
              <a:t>to</a:t>
            </a:r>
            <a:r>
              <a:rPr lang="it-IT" dirty="0" smtClean="0"/>
              <a:t> eliminate</a:t>
            </a:r>
          </a:p>
          <a:p>
            <a:pPr algn="ctr"/>
            <a:r>
              <a:rPr lang="it-IT" dirty="0" err="1" smtClean="0"/>
              <a:t>static</a:t>
            </a:r>
            <a:r>
              <a:rPr lang="it-IT" dirty="0" smtClean="0"/>
              <a:t> and </a:t>
            </a:r>
            <a:r>
              <a:rPr lang="it-IT" dirty="0" err="1" smtClean="0"/>
              <a:t>coupling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bound</a:t>
            </a:r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state </a:t>
            </a:r>
            <a:r>
              <a:rPr lang="it-IT" dirty="0" err="1" smtClean="0"/>
              <a:t>effects</a:t>
            </a:r>
            <a:r>
              <a:rPr lang="it-IT" dirty="0" smtClean="0"/>
              <a:t>. </a:t>
            </a:r>
          </a:p>
          <a:p>
            <a:pPr algn="ctr"/>
            <a:r>
              <a:rPr lang="it-IT" dirty="0" smtClean="0"/>
              <a:t>L.F. Canto </a:t>
            </a:r>
            <a:r>
              <a:rPr lang="it-IT" dirty="0" err="1" smtClean="0"/>
              <a:t>et</a:t>
            </a:r>
            <a:r>
              <a:rPr lang="it-IT" dirty="0" smtClean="0"/>
              <a:t> al :NPA 821,51,(2009)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3575" y="112266"/>
            <a:ext cx="8523089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Possible sources of ‘large’ beam energy dispersions </a:t>
            </a:r>
            <a:endParaRPr lang="it-IT" sz="24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2313" y="877608"/>
            <a:ext cx="793486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algn="ctr" eaLnBrk="1" hangingPunct="1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Problems : low cross sections+ low beam intensity if  RIBs are used  → thick targets</a:t>
            </a:r>
          </a:p>
          <a:p>
            <a:pPr algn="ctr" eaLnBrk="1" hangingPunct="1"/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algn="ctr" eaLnBrk="1" hangingPunct="1"/>
            <a:r>
              <a:rPr lang="en-US" sz="1800" u="sng" dirty="0" smtClean="0">
                <a:solidFill>
                  <a:schemeClr val="tx1"/>
                </a:solidFill>
                <a:latin typeface="+mn-lt"/>
              </a:rPr>
              <a:t>Large beam energy distribution inside the targets due to combined effect of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algn="ctr" eaLnBrk="1" hangingPunct="1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energy loss, straggling, target non uniformity, beam quality .  </a:t>
            </a:r>
            <a:endParaRPr lang="en-US" sz="1800" dirty="0">
              <a:solidFill>
                <a:schemeClr val="tx1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655245" y="2978167"/>
            <a:ext cx="7813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In </a:t>
            </a:r>
            <a:r>
              <a:rPr lang="it-IT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addition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stacked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target </a:t>
            </a:r>
            <a:r>
              <a:rPr lang="it-IT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technique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often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used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 →  </a:t>
            </a:r>
            <a:r>
              <a:rPr lang="it-IT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amplification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of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above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effects</a:t>
            </a:r>
            <a:endParaRPr lang="it-IT" sz="18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2" name="Gruppo 73"/>
          <p:cNvGrpSpPr/>
          <p:nvPr/>
        </p:nvGrpSpPr>
        <p:grpSpPr>
          <a:xfrm>
            <a:off x="-193650" y="3655220"/>
            <a:ext cx="9704153" cy="1572476"/>
            <a:chOff x="-208164" y="2212352"/>
            <a:chExt cx="9704153" cy="1572476"/>
          </a:xfrm>
        </p:grpSpPr>
        <p:sp>
          <p:nvSpPr>
            <p:cNvPr id="35" name="Rectangle 25"/>
            <p:cNvSpPr/>
            <p:nvPr/>
          </p:nvSpPr>
          <p:spPr bwMode="auto">
            <a:xfrm rot="11264192">
              <a:off x="3814831" y="2592089"/>
              <a:ext cx="359945" cy="36005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sp>
          <p:nvSpPr>
            <p:cNvPr id="36" name="Isosceles Triangle 26"/>
            <p:cNvSpPr>
              <a:spLocks noChangeArrowheads="1"/>
            </p:cNvSpPr>
            <p:nvPr/>
          </p:nvSpPr>
          <p:spPr bwMode="auto">
            <a:xfrm rot="7780253">
              <a:off x="3601911" y="2176065"/>
              <a:ext cx="171979" cy="777874"/>
            </a:xfrm>
            <a:prstGeom prst="triangle">
              <a:avLst>
                <a:gd name="adj" fmla="val 50000"/>
              </a:avLst>
            </a:prstGeom>
            <a:solidFill>
              <a:srgbClr val="C4BD97"/>
            </a:solidFill>
            <a:ln w="25400" algn="ctr">
              <a:solidFill>
                <a:srgbClr val="C4BD97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>
                <a:solidFill>
                  <a:schemeClr val="lt1"/>
                </a:solidFill>
                <a:cs typeface="+mn-cs"/>
              </a:endParaRPr>
            </a:p>
          </p:txBody>
        </p:sp>
        <p:sp>
          <p:nvSpPr>
            <p:cNvPr id="37" name="Oval 27"/>
            <p:cNvSpPr/>
            <p:nvPr/>
          </p:nvSpPr>
          <p:spPr bwMode="auto">
            <a:xfrm rot="11369814">
              <a:off x="3385315" y="2652097"/>
              <a:ext cx="287956" cy="36005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isometricLeftDown"/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3237660" y="2232875"/>
              <a:ext cx="288136" cy="225420"/>
              <a:chOff x="690" y="12972"/>
              <a:chExt cx="1603" cy="1617"/>
            </a:xfrm>
          </p:grpSpPr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690" y="12972"/>
                <a:ext cx="1603" cy="1617"/>
                <a:chOff x="4403" y="6278"/>
                <a:chExt cx="4828" cy="5166"/>
              </a:xfrm>
            </p:grpSpPr>
            <p:sp>
              <p:nvSpPr>
                <p:cNvPr id="61" name="Oval 55"/>
                <p:cNvSpPr>
                  <a:spLocks noChangeArrowheads="1"/>
                </p:cNvSpPr>
                <p:nvPr/>
              </p:nvSpPr>
              <p:spPr bwMode="auto">
                <a:xfrm rot="1949392">
                  <a:off x="7933" y="8122"/>
                  <a:ext cx="1298" cy="1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B050"/>
                    </a:gs>
                    <a:gs pos="100000">
                      <a:srgbClr val="005828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Oval 56"/>
                <p:cNvSpPr>
                  <a:spLocks noChangeArrowheads="1"/>
                </p:cNvSpPr>
                <p:nvPr/>
              </p:nvSpPr>
              <p:spPr bwMode="auto">
                <a:xfrm rot="1949392">
                  <a:off x="7346" y="6518"/>
                  <a:ext cx="1298" cy="1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B050"/>
                    </a:gs>
                    <a:gs pos="100000">
                      <a:srgbClr val="005828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Oval 57"/>
                <p:cNvSpPr>
                  <a:spLocks noChangeArrowheads="1"/>
                </p:cNvSpPr>
                <p:nvPr/>
              </p:nvSpPr>
              <p:spPr bwMode="auto">
                <a:xfrm rot="1949392">
                  <a:off x="6279" y="10080"/>
                  <a:ext cx="1298" cy="1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B050"/>
                    </a:gs>
                    <a:gs pos="100000">
                      <a:srgbClr val="005828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Oval 58"/>
                <p:cNvSpPr>
                  <a:spLocks noChangeArrowheads="1"/>
                </p:cNvSpPr>
                <p:nvPr/>
              </p:nvSpPr>
              <p:spPr bwMode="auto">
                <a:xfrm rot="1949392">
                  <a:off x="4403" y="8122"/>
                  <a:ext cx="1298" cy="1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B050"/>
                    </a:gs>
                    <a:gs pos="100000">
                      <a:srgbClr val="005828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Oval 59"/>
                <p:cNvSpPr>
                  <a:spLocks noChangeArrowheads="1"/>
                </p:cNvSpPr>
                <p:nvPr/>
              </p:nvSpPr>
              <p:spPr bwMode="auto">
                <a:xfrm rot="1949392">
                  <a:off x="7933" y="9107"/>
                  <a:ext cx="1298" cy="1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B050"/>
                    </a:gs>
                    <a:gs pos="100000">
                      <a:srgbClr val="005828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Oval 60"/>
                <p:cNvSpPr>
                  <a:spLocks noChangeArrowheads="1"/>
                </p:cNvSpPr>
                <p:nvPr/>
              </p:nvSpPr>
              <p:spPr bwMode="auto">
                <a:xfrm rot="1949392">
                  <a:off x="4579" y="9107"/>
                  <a:ext cx="1298" cy="1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Oval 61"/>
                <p:cNvSpPr>
                  <a:spLocks noChangeArrowheads="1"/>
                </p:cNvSpPr>
                <p:nvPr/>
              </p:nvSpPr>
              <p:spPr bwMode="auto">
                <a:xfrm rot="1949392">
                  <a:off x="5337" y="6518"/>
                  <a:ext cx="1298" cy="1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Oval 62"/>
                <p:cNvSpPr>
                  <a:spLocks noChangeArrowheads="1"/>
                </p:cNvSpPr>
                <p:nvPr/>
              </p:nvSpPr>
              <p:spPr bwMode="auto">
                <a:xfrm rot="1949392">
                  <a:off x="5337" y="9726"/>
                  <a:ext cx="1298" cy="1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Oval 63"/>
                <p:cNvSpPr>
                  <a:spLocks noChangeArrowheads="1"/>
                </p:cNvSpPr>
                <p:nvPr/>
              </p:nvSpPr>
              <p:spPr bwMode="auto">
                <a:xfrm rot="1949392">
                  <a:off x="7175" y="9726"/>
                  <a:ext cx="1298" cy="1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Oval 64"/>
                <p:cNvSpPr>
                  <a:spLocks noChangeArrowheads="1"/>
                </p:cNvSpPr>
                <p:nvPr/>
              </p:nvSpPr>
              <p:spPr bwMode="auto">
                <a:xfrm rot="1949392">
                  <a:off x="4579" y="6998"/>
                  <a:ext cx="1298" cy="1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Oval 65"/>
                <p:cNvSpPr>
                  <a:spLocks noChangeArrowheads="1"/>
                </p:cNvSpPr>
                <p:nvPr/>
              </p:nvSpPr>
              <p:spPr bwMode="auto">
                <a:xfrm rot="1949392">
                  <a:off x="7933" y="7238"/>
                  <a:ext cx="1298" cy="1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Oval 66"/>
                <p:cNvSpPr>
                  <a:spLocks noChangeArrowheads="1"/>
                </p:cNvSpPr>
                <p:nvPr/>
              </p:nvSpPr>
              <p:spPr bwMode="auto">
                <a:xfrm rot="1949392">
                  <a:off x="6279" y="6278"/>
                  <a:ext cx="1298" cy="1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" name="Group 67"/>
              <p:cNvGrpSpPr>
                <a:grpSpLocks/>
              </p:cNvGrpSpPr>
              <p:nvPr/>
            </p:nvGrpSpPr>
            <p:grpSpPr bwMode="auto">
              <a:xfrm>
                <a:off x="871" y="13227"/>
                <a:ext cx="1295" cy="1147"/>
                <a:chOff x="4040" y="1132"/>
                <a:chExt cx="1295" cy="1147"/>
              </a:xfrm>
            </p:grpSpPr>
            <p:sp>
              <p:nvSpPr>
                <p:cNvPr id="52" name="Oval 68"/>
                <p:cNvSpPr>
                  <a:spLocks noChangeArrowheads="1"/>
                </p:cNvSpPr>
                <p:nvPr/>
              </p:nvSpPr>
              <p:spPr bwMode="auto">
                <a:xfrm rot="2994047">
                  <a:off x="4389" y="1850"/>
                  <a:ext cx="431" cy="42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B050"/>
                    </a:gs>
                    <a:gs pos="100000">
                      <a:srgbClr val="005828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Oval 69"/>
                <p:cNvSpPr>
                  <a:spLocks noChangeArrowheads="1"/>
                </p:cNvSpPr>
                <p:nvPr/>
              </p:nvSpPr>
              <p:spPr bwMode="auto">
                <a:xfrm rot="2994047">
                  <a:off x="4858" y="1311"/>
                  <a:ext cx="430" cy="42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B050"/>
                    </a:gs>
                    <a:gs pos="100000">
                      <a:srgbClr val="005828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Oval 70"/>
                <p:cNvSpPr>
                  <a:spLocks noChangeArrowheads="1"/>
                </p:cNvSpPr>
                <p:nvPr/>
              </p:nvSpPr>
              <p:spPr bwMode="auto">
                <a:xfrm rot="2994047">
                  <a:off x="4753" y="1850"/>
                  <a:ext cx="431" cy="42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B050"/>
                    </a:gs>
                    <a:gs pos="100000">
                      <a:srgbClr val="005828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Oval 71"/>
                <p:cNvSpPr>
                  <a:spLocks noChangeArrowheads="1"/>
                </p:cNvSpPr>
                <p:nvPr/>
              </p:nvSpPr>
              <p:spPr bwMode="auto">
                <a:xfrm rot="2994047">
                  <a:off x="4038" y="1504"/>
                  <a:ext cx="431" cy="42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B050"/>
                    </a:gs>
                    <a:gs pos="100000">
                      <a:srgbClr val="005828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Oval 72"/>
                <p:cNvSpPr>
                  <a:spLocks noChangeArrowheads="1"/>
                </p:cNvSpPr>
                <p:nvPr/>
              </p:nvSpPr>
              <p:spPr bwMode="auto">
                <a:xfrm rot="2994047">
                  <a:off x="4157" y="1731"/>
                  <a:ext cx="431" cy="42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Oval 73"/>
                <p:cNvSpPr>
                  <a:spLocks noChangeArrowheads="1"/>
                </p:cNvSpPr>
                <p:nvPr/>
              </p:nvSpPr>
              <p:spPr bwMode="auto">
                <a:xfrm rot="2994047">
                  <a:off x="4426" y="1134"/>
                  <a:ext cx="431" cy="42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Oval 74"/>
                <p:cNvSpPr>
                  <a:spLocks noChangeArrowheads="1"/>
                </p:cNvSpPr>
                <p:nvPr/>
              </p:nvSpPr>
              <p:spPr bwMode="auto">
                <a:xfrm rot="2994047">
                  <a:off x="4140" y="1181"/>
                  <a:ext cx="431" cy="42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Oval 75"/>
                <p:cNvSpPr>
                  <a:spLocks noChangeArrowheads="1"/>
                </p:cNvSpPr>
                <p:nvPr/>
              </p:nvSpPr>
              <p:spPr bwMode="auto">
                <a:xfrm rot="2994047">
                  <a:off x="4906" y="1585"/>
                  <a:ext cx="431" cy="42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Oval 76"/>
                <p:cNvSpPr>
                  <a:spLocks noChangeArrowheads="1"/>
                </p:cNvSpPr>
                <p:nvPr/>
              </p:nvSpPr>
              <p:spPr bwMode="auto">
                <a:xfrm rot="2994047">
                  <a:off x="4746" y="1134"/>
                  <a:ext cx="431" cy="42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" name="Group 77"/>
            <p:cNvGrpSpPr>
              <a:grpSpLocks/>
            </p:cNvGrpSpPr>
            <p:nvPr/>
          </p:nvGrpSpPr>
          <p:grpSpPr bwMode="auto">
            <a:xfrm>
              <a:off x="3296259" y="2284873"/>
              <a:ext cx="176513" cy="124490"/>
              <a:chOff x="6494" y="4560"/>
              <a:chExt cx="2959" cy="2854"/>
            </a:xfrm>
          </p:grpSpPr>
          <p:sp>
            <p:nvSpPr>
              <p:cNvPr id="44" name="Oval 78"/>
              <p:cNvSpPr>
                <a:spLocks noChangeArrowheads="1"/>
              </p:cNvSpPr>
              <p:nvPr/>
            </p:nvSpPr>
            <p:spPr bwMode="auto">
              <a:xfrm rot="1949392">
                <a:off x="7326" y="6050"/>
                <a:ext cx="1298" cy="1364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005828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79"/>
              <p:cNvSpPr>
                <a:spLocks noChangeArrowheads="1"/>
              </p:cNvSpPr>
              <p:nvPr/>
            </p:nvSpPr>
            <p:spPr bwMode="auto">
              <a:xfrm rot="1949392">
                <a:off x="7724" y="4686"/>
                <a:ext cx="1298" cy="1364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80"/>
              <p:cNvSpPr>
                <a:spLocks noChangeArrowheads="1"/>
              </p:cNvSpPr>
              <p:nvPr/>
            </p:nvSpPr>
            <p:spPr bwMode="auto">
              <a:xfrm rot="1949392">
                <a:off x="8155" y="5520"/>
                <a:ext cx="1298" cy="1364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81"/>
              <p:cNvSpPr>
                <a:spLocks noChangeArrowheads="1"/>
              </p:cNvSpPr>
              <p:nvPr/>
            </p:nvSpPr>
            <p:spPr bwMode="auto">
              <a:xfrm rot="1949392">
                <a:off x="6494" y="5520"/>
                <a:ext cx="1298" cy="1364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82"/>
              <p:cNvSpPr>
                <a:spLocks noChangeArrowheads="1"/>
              </p:cNvSpPr>
              <p:nvPr/>
            </p:nvSpPr>
            <p:spPr bwMode="auto">
              <a:xfrm rot="1949392">
                <a:off x="6857" y="4560"/>
                <a:ext cx="1298" cy="1364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005828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83"/>
              <p:cNvSpPr>
                <a:spLocks noChangeArrowheads="1"/>
              </p:cNvSpPr>
              <p:nvPr/>
            </p:nvSpPr>
            <p:spPr bwMode="auto">
              <a:xfrm rot="1949392">
                <a:off x="7326" y="5279"/>
                <a:ext cx="1298" cy="1364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0" name="Straight Arrow Connector 31"/>
            <p:cNvCxnSpPr/>
            <p:nvPr/>
          </p:nvCxnSpPr>
          <p:spPr bwMode="auto">
            <a:xfrm rot="16200000" flipH="1">
              <a:off x="3464575" y="2853091"/>
              <a:ext cx="125368" cy="6715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30"/>
            <p:cNvSpPr/>
            <p:nvPr/>
          </p:nvSpPr>
          <p:spPr bwMode="auto">
            <a:xfrm rot="4827333">
              <a:off x="3212966" y="2522636"/>
              <a:ext cx="444498" cy="146561"/>
            </a:xfrm>
            <a:custGeom>
              <a:avLst/>
              <a:gdLst>
                <a:gd name="connsiteX0" fmla="*/ 0 w 1365663"/>
                <a:gd name="connsiteY0" fmla="*/ 357250 h 389907"/>
                <a:gd name="connsiteX1" fmla="*/ 160317 w 1365663"/>
                <a:gd name="connsiteY1" fmla="*/ 990 h 389907"/>
                <a:gd name="connsiteX2" fmla="*/ 338447 w 1365663"/>
                <a:gd name="connsiteY2" fmla="*/ 351312 h 389907"/>
                <a:gd name="connsiteX3" fmla="*/ 516577 w 1365663"/>
                <a:gd name="connsiteY3" fmla="*/ 990 h 389907"/>
                <a:gd name="connsiteX4" fmla="*/ 676894 w 1365663"/>
                <a:gd name="connsiteY4" fmla="*/ 357250 h 389907"/>
                <a:gd name="connsiteX5" fmla="*/ 819398 w 1365663"/>
                <a:gd name="connsiteY5" fmla="*/ 990 h 389907"/>
                <a:gd name="connsiteX6" fmla="*/ 955964 w 1365663"/>
                <a:gd name="connsiteY6" fmla="*/ 363187 h 389907"/>
                <a:gd name="connsiteX7" fmla="*/ 1104406 w 1365663"/>
                <a:gd name="connsiteY7" fmla="*/ 990 h 389907"/>
                <a:gd name="connsiteX8" fmla="*/ 1252847 w 1365663"/>
                <a:gd name="connsiteY8" fmla="*/ 357250 h 389907"/>
                <a:gd name="connsiteX9" fmla="*/ 1365663 w 1365663"/>
                <a:gd name="connsiteY9" fmla="*/ 196933 h 389907"/>
                <a:gd name="connsiteX10" fmla="*/ 1365663 w 1365663"/>
                <a:gd name="connsiteY10" fmla="*/ 196933 h 38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5663" h="389907">
                  <a:moveTo>
                    <a:pt x="0" y="357250"/>
                  </a:moveTo>
                  <a:cubicBezTo>
                    <a:pt x="51954" y="179615"/>
                    <a:pt x="103909" y="1980"/>
                    <a:pt x="160317" y="990"/>
                  </a:cubicBezTo>
                  <a:cubicBezTo>
                    <a:pt x="216725" y="0"/>
                    <a:pt x="279070" y="351312"/>
                    <a:pt x="338447" y="351312"/>
                  </a:cubicBezTo>
                  <a:cubicBezTo>
                    <a:pt x="397824" y="351312"/>
                    <a:pt x="460169" y="0"/>
                    <a:pt x="516577" y="990"/>
                  </a:cubicBezTo>
                  <a:cubicBezTo>
                    <a:pt x="572985" y="1980"/>
                    <a:pt x="626424" y="357250"/>
                    <a:pt x="676894" y="357250"/>
                  </a:cubicBezTo>
                  <a:cubicBezTo>
                    <a:pt x="727364" y="357250"/>
                    <a:pt x="772886" y="1"/>
                    <a:pt x="819398" y="990"/>
                  </a:cubicBezTo>
                  <a:cubicBezTo>
                    <a:pt x="865910" y="1979"/>
                    <a:pt x="908463" y="363187"/>
                    <a:pt x="955964" y="363187"/>
                  </a:cubicBezTo>
                  <a:cubicBezTo>
                    <a:pt x="1003465" y="363187"/>
                    <a:pt x="1054926" y="1979"/>
                    <a:pt x="1104406" y="990"/>
                  </a:cubicBezTo>
                  <a:cubicBezTo>
                    <a:pt x="1153886" y="1"/>
                    <a:pt x="1209304" y="324593"/>
                    <a:pt x="1252847" y="357250"/>
                  </a:cubicBezTo>
                  <a:cubicBezTo>
                    <a:pt x="1296390" y="389907"/>
                    <a:pt x="1365663" y="196933"/>
                    <a:pt x="1365663" y="196933"/>
                  </a:cubicBezTo>
                  <a:lnTo>
                    <a:pt x="1365663" y="196933"/>
                  </a:lnTo>
                </a:path>
              </a:pathLst>
            </a:cu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sp>
          <p:nvSpPr>
            <p:cNvPr id="11" name="TextBox 71"/>
            <p:cNvSpPr txBox="1">
              <a:spLocks noChangeArrowheads="1"/>
            </p:cNvSpPr>
            <p:nvPr/>
          </p:nvSpPr>
          <p:spPr bwMode="auto">
            <a:xfrm>
              <a:off x="-208164" y="2584499"/>
              <a:ext cx="320992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it-IT" sz="1800" u="sng" dirty="0">
                  <a:latin typeface="+mn-lt"/>
                  <a:cs typeface="Times New Roman" pitchFamily="18" charset="0"/>
                </a:rPr>
                <a:t>STEP 2</a:t>
              </a:r>
            </a:p>
            <a:p>
              <a:pPr algn="ctr" eaLnBrk="1" hangingPunct="1"/>
              <a:r>
                <a:rPr lang="it-IT" sz="1800" dirty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Off-line </a:t>
              </a:r>
              <a:r>
                <a:rPr lang="it-IT" sz="1800" dirty="0" err="1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measurement</a:t>
              </a:r>
              <a:r>
                <a:rPr lang="it-IT" sz="1800" dirty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 of the </a:t>
              </a:r>
              <a:r>
                <a:rPr lang="it-IT" sz="1800" dirty="0" err="1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produced</a:t>
              </a:r>
              <a:r>
                <a:rPr lang="it-IT" sz="1800" dirty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 </a:t>
              </a:r>
              <a:r>
                <a:rPr lang="it-IT" sz="1800" dirty="0" err="1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activity</a:t>
              </a:r>
              <a:endParaRPr lang="it-IT" sz="1800" dirty="0">
                <a:solidFill>
                  <a:schemeClr val="tx1"/>
                </a:solidFill>
                <a:latin typeface="+mn-lt"/>
                <a:cs typeface="Times New Roman" pitchFamily="18" charset="0"/>
              </a:endParaRPr>
            </a:p>
            <a:p>
              <a:pPr algn="ctr" eaLnBrk="1" hangingPunct="1"/>
              <a:r>
                <a:rPr lang="it-IT" sz="1800" dirty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(X or </a:t>
              </a:r>
              <a:r>
                <a:rPr lang="it-IT" sz="1800" dirty="0">
                  <a:solidFill>
                    <a:schemeClr val="tx1"/>
                  </a:solidFill>
                  <a:latin typeface="+mn-lt"/>
                  <a:cs typeface="Times New Roman" pitchFamily="18" charset="0"/>
                  <a:sym typeface="Symbol" pitchFamily="18" charset="2"/>
                </a:rPr>
                <a:t> or ) </a:t>
              </a: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3462606" y="3142955"/>
              <a:ext cx="38497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790494" y="3162537"/>
              <a:ext cx="7009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600" b="1" dirty="0">
                  <a:latin typeface="+mn-lt"/>
                  <a:cs typeface="Times New Roman" pitchFamily="18" charset="0"/>
                </a:rPr>
                <a:t>BEAM</a:t>
              </a: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V="1">
              <a:off x="5210882" y="2928638"/>
              <a:ext cx="0" cy="41980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 flipV="1">
              <a:off x="5621609" y="2928638"/>
              <a:ext cx="0" cy="41980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 flipV="1">
              <a:off x="5415758" y="2928638"/>
              <a:ext cx="0" cy="41980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 flipV="1">
              <a:off x="5826486" y="2928638"/>
              <a:ext cx="0" cy="41980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5108138" y="2929296"/>
              <a:ext cx="0" cy="419365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>
                <a:cs typeface="+mn-cs"/>
              </a:endParaRPr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H="1">
              <a:off x="5722501" y="2929296"/>
              <a:ext cx="0" cy="419365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>
                <a:cs typeface="+mn-cs"/>
              </a:endParaRPr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 flipH="1">
              <a:off x="5314513" y="2929296"/>
              <a:ext cx="0" cy="419365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>
                <a:cs typeface="+mn-cs"/>
              </a:endParaRPr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H="1">
              <a:off x="5517713" y="2929296"/>
              <a:ext cx="0" cy="419365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>
                <a:cs typeface="+mn-cs"/>
              </a:endParaRP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4143575" y="2448318"/>
              <a:ext cx="8037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600" dirty="0">
                  <a:latin typeface="+mn-lt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7F7F7F"/>
                  </a:solidFill>
                  <a:latin typeface="+mn-lt"/>
                  <a:cs typeface="Times New Roman" pitchFamily="18" charset="0"/>
                </a:rPr>
                <a:t>target</a:t>
              </a:r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 flipH="1">
              <a:off x="4954299" y="3401395"/>
              <a:ext cx="102438" cy="15758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 flipV="1">
              <a:off x="4954299" y="3401395"/>
              <a:ext cx="102438" cy="15758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4790639" y="2628995"/>
              <a:ext cx="288925" cy="300302"/>
            </a:xfrm>
            <a:prstGeom prst="lin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>
                <a:cs typeface="+mn-cs"/>
              </a:endParaRP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5504538" y="2448317"/>
              <a:ext cx="887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800" b="1">
                  <a:solidFill>
                    <a:srgbClr val="FF9933"/>
                  </a:solidFill>
                  <a:latin typeface="+mn-lt"/>
                  <a:cs typeface="Times New Roman" pitchFamily="18" charset="0"/>
                </a:rPr>
                <a:t>catcher</a:t>
              </a:r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 flipH="1">
              <a:off x="5224539" y="2687847"/>
              <a:ext cx="287802" cy="23953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3208949" y="3190860"/>
              <a:ext cx="102438" cy="1046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TextBox 71"/>
            <p:cNvSpPr txBox="1">
              <a:spLocks noChangeArrowheads="1"/>
            </p:cNvSpPr>
            <p:nvPr/>
          </p:nvSpPr>
          <p:spPr bwMode="auto">
            <a:xfrm>
              <a:off x="6286354" y="2212352"/>
              <a:ext cx="320963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it-IT" sz="1800" u="sng" dirty="0">
                  <a:latin typeface="+mn-lt"/>
                  <a:cs typeface="Times New Roman" pitchFamily="18" charset="0"/>
                </a:rPr>
                <a:t>STEP 1</a:t>
              </a:r>
            </a:p>
            <a:p>
              <a:pPr algn="ctr" eaLnBrk="1" hangingPunct="1"/>
              <a:r>
                <a:rPr lang="it-IT" sz="1800" dirty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Single or multiple target </a:t>
              </a:r>
            </a:p>
            <a:p>
              <a:pPr algn="ctr" eaLnBrk="1" hangingPunct="1"/>
              <a:r>
                <a:rPr lang="it-IT" sz="1800" dirty="0" err="1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activation</a:t>
              </a:r>
              <a:r>
                <a:rPr lang="it-IT" sz="1800" dirty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 </a:t>
              </a:r>
              <a:r>
                <a:rPr lang="it-IT" sz="1800" dirty="0">
                  <a:solidFill>
                    <a:schemeClr val="tx1"/>
                  </a:solidFill>
                  <a:latin typeface="+mn-lt"/>
                  <a:cs typeface="Times New Roman" pitchFamily="18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30" name="Line 76"/>
            <p:cNvSpPr>
              <a:spLocks noChangeShapeType="1"/>
            </p:cNvSpPr>
            <p:nvPr/>
          </p:nvSpPr>
          <p:spPr bwMode="auto">
            <a:xfrm flipV="1">
              <a:off x="2328139" y="3081433"/>
              <a:ext cx="880810" cy="1491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7"/>
            <p:cNvSpPr>
              <a:spLocks noChangeShapeType="1"/>
            </p:cNvSpPr>
            <p:nvPr/>
          </p:nvSpPr>
          <p:spPr bwMode="auto">
            <a:xfrm flipH="1">
              <a:off x="6029203" y="2817010"/>
              <a:ext cx="1117499" cy="1693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2" name="Connettore 2 37"/>
            <p:cNvCxnSpPr/>
            <p:nvPr/>
          </p:nvCxnSpPr>
          <p:spPr bwMode="auto">
            <a:xfrm flipH="1" flipV="1">
              <a:off x="4353644" y="2901700"/>
              <a:ext cx="651308" cy="1970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6"/>
          <p:cNvSpPr txBox="1"/>
          <p:nvPr/>
        </p:nvSpPr>
        <p:spPr>
          <a:xfrm>
            <a:off x="2079130" y="36612"/>
            <a:ext cx="5254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Effects of large beam energy dispersion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835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1663413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CasellaDiTesto 18"/>
          <p:cNvSpPr txBox="1"/>
          <p:nvPr/>
        </p:nvSpPr>
        <p:spPr>
          <a:xfrm>
            <a:off x="180869" y="1886134"/>
            <a:ext cx="4575616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800" dirty="0" smtClean="0">
              <a:sym typeface="Symbol"/>
            </a:endParaRPr>
          </a:p>
          <a:p>
            <a:pPr algn="ctr"/>
            <a:endParaRPr lang="en-US" sz="1800" dirty="0" smtClean="0">
              <a:sym typeface="Symbol"/>
            </a:endParaRPr>
          </a:p>
          <a:p>
            <a:pPr algn="ctr"/>
            <a:endParaRPr lang="en-US" sz="1800" dirty="0" smtClean="0">
              <a:sym typeface="Symbol"/>
            </a:endParaRPr>
          </a:p>
          <a:p>
            <a:pPr algn="ctr"/>
            <a:endParaRPr lang="en-US" sz="1800" dirty="0" smtClean="0">
              <a:sym typeface="Symbol"/>
            </a:endParaRPr>
          </a:p>
          <a:p>
            <a:pPr algn="ctr"/>
            <a:endParaRPr lang="en-US" sz="1800" dirty="0" smtClean="0">
              <a:sym typeface="Symbol"/>
            </a:endParaRPr>
          </a:p>
          <a:p>
            <a:pPr algn="ctr"/>
            <a:r>
              <a:rPr lang="en-US" sz="1800" dirty="0" smtClean="0">
                <a:solidFill>
                  <a:srgbClr val="800000"/>
                </a:solidFill>
                <a:sym typeface="Symbol"/>
              </a:rPr>
              <a:t>To which energy E do we have to associate the measured </a:t>
            </a:r>
            <a:r>
              <a:rPr lang="en-US" sz="1800" baseline="-25000" dirty="0" smtClean="0">
                <a:solidFill>
                  <a:srgbClr val="800000"/>
                </a:solidFill>
                <a:sym typeface="Symbol"/>
              </a:rPr>
              <a:t>mean</a:t>
            </a:r>
            <a:r>
              <a:rPr lang="en-US" sz="1800" dirty="0" smtClean="0">
                <a:solidFill>
                  <a:srgbClr val="800000"/>
                </a:solidFill>
                <a:sym typeface="Symbol"/>
              </a:rPr>
              <a:t> ? </a:t>
            </a:r>
          </a:p>
          <a:p>
            <a:pPr algn="ctr"/>
            <a:r>
              <a:rPr lang="en-US" sz="1000" dirty="0" smtClean="0">
                <a:solidFill>
                  <a:schemeClr val="accent6"/>
                </a:solidFill>
                <a:sym typeface="Symbol"/>
              </a:rPr>
              <a:t> </a:t>
            </a:r>
          </a:p>
          <a:p>
            <a:pPr marL="342900" indent="-342900" algn="ctr"/>
            <a:endParaRPr lang="en-US" sz="1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800" dirty="0" smtClean="0">
                <a:latin typeface="Bookman Old Style"/>
                <a:cs typeface="Bookman Old Style"/>
              </a:rPr>
              <a:t>   </a:t>
            </a:r>
            <a:r>
              <a:rPr lang="en-US" sz="1800" dirty="0" smtClean="0">
                <a:solidFill>
                  <a:srgbClr val="800000"/>
                </a:solidFill>
                <a:latin typeface="Bookman Old Style"/>
                <a:cs typeface="Bookman Old Style"/>
              </a:rPr>
              <a:t>a) </a:t>
            </a:r>
            <a:r>
              <a:rPr lang="en-US" sz="1800" dirty="0" err="1" smtClean="0">
                <a:latin typeface="Bookman Old Style"/>
                <a:cs typeface="Bookman Old Style"/>
              </a:rPr>
              <a:t>E</a:t>
            </a:r>
            <a:r>
              <a:rPr lang="en-US" sz="1800" baseline="-25000" dirty="0" err="1" smtClean="0">
                <a:latin typeface="Bookman Old Style"/>
                <a:cs typeface="Bookman Old Style"/>
              </a:rPr>
              <a:t>mean</a:t>
            </a:r>
            <a:r>
              <a:rPr lang="en-US" sz="1800" dirty="0" smtClean="0">
                <a:latin typeface="Bookman Old Style"/>
                <a:cs typeface="Bookman Old Style"/>
              </a:rPr>
              <a:t>=(E</a:t>
            </a:r>
            <a:r>
              <a:rPr lang="en-US" sz="1800" baseline="-25000" dirty="0" smtClean="0">
                <a:latin typeface="Bookman Old Style"/>
                <a:cs typeface="Bookman Old Style"/>
              </a:rPr>
              <a:t>i</a:t>
            </a:r>
            <a:r>
              <a:rPr lang="en-US" sz="1800" dirty="0" smtClean="0">
                <a:latin typeface="Bookman Old Style"/>
                <a:cs typeface="Bookman Old Style"/>
              </a:rPr>
              <a:t>+E</a:t>
            </a:r>
            <a:r>
              <a:rPr lang="en-US" sz="1800" baseline="-25000" dirty="0" smtClean="0">
                <a:latin typeface="Bookman Old Style"/>
                <a:cs typeface="Bookman Old Style"/>
              </a:rPr>
              <a:t>f</a:t>
            </a:r>
            <a:r>
              <a:rPr lang="en-US" sz="1800" dirty="0" smtClean="0">
                <a:latin typeface="Bookman Old Style"/>
                <a:cs typeface="Bookman Old Style"/>
              </a:rPr>
              <a:t>)/2</a:t>
            </a:r>
          </a:p>
          <a:p>
            <a:endParaRPr lang="en-US" sz="1800" dirty="0" smtClean="0">
              <a:latin typeface="Bookman Old Style"/>
              <a:cs typeface="Bookman Old Style"/>
            </a:endParaRPr>
          </a:p>
          <a:p>
            <a:r>
              <a:rPr lang="en-US" sz="1000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    </a:t>
            </a:r>
            <a:r>
              <a:rPr lang="en-US" sz="1800" dirty="0" err="1" smtClean="0">
                <a:solidFill>
                  <a:srgbClr val="800000"/>
                </a:solidFill>
              </a:rPr>
              <a:t>b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  <a:p>
            <a:pPr algn="ctr"/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800" dirty="0" smtClean="0">
              <a:solidFill>
                <a:schemeClr val="accent6"/>
              </a:solidFill>
            </a:endParaRPr>
          </a:p>
          <a:p>
            <a:pPr algn="ctr"/>
            <a:endParaRPr lang="en-US" sz="1800" dirty="0" smtClean="0">
              <a:solidFill>
                <a:schemeClr val="accent6"/>
              </a:solidFill>
            </a:endParaRPr>
          </a:p>
          <a:p>
            <a:pPr algn="ctr"/>
            <a:endParaRPr lang="en-US" sz="1800" dirty="0">
              <a:solidFill>
                <a:schemeClr val="accent6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56485" y="1885330"/>
            <a:ext cx="4138862" cy="3311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80870" y="571501"/>
            <a:ext cx="8750787" cy="923330"/>
            <a:chOff x="180869" y="673100"/>
            <a:chExt cx="8750787" cy="1107996"/>
          </a:xfrm>
        </p:grpSpPr>
        <p:sp>
          <p:nvSpPr>
            <p:cNvPr id="15" name="TextBox 14"/>
            <p:cNvSpPr txBox="1"/>
            <p:nvPr/>
          </p:nvSpPr>
          <p:spPr>
            <a:xfrm>
              <a:off x="180869" y="673100"/>
              <a:ext cx="8750787" cy="11079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GB" dirty="0" smtClean="0">
                  <a:solidFill>
                    <a:srgbClr val="000000"/>
                  </a:solidFill>
                </a:rPr>
                <a:t>When                   is measured with large energy distributions in the target, the measurement will not represent the excitation function but it will carry information on it. The possibility to pin-down the correct excitation function will depend upon various factors</a:t>
              </a:r>
              <a:r>
                <a:rPr lang="en-US" dirty="0" smtClean="0">
                  <a:solidFill>
                    <a:srgbClr val="000000"/>
                  </a:solidFill>
                </a:rPr>
                <a:t>.</a:t>
              </a:r>
              <a:endParaRPr lang="en-US" dirty="0" smtClean="0">
                <a:solidFill>
                  <a:srgbClr val="000000"/>
                </a:solidFill>
                <a:sym typeface="Symbol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939800" y="698500"/>
            <a:ext cx="815975" cy="369888"/>
          </p:xfrm>
          <a:graphic>
            <a:graphicData uri="http://schemas.openxmlformats.org/presentationml/2006/ole">
              <p:oleObj spid="_x0000_s20482" name="Equation" r:id="rId4" imgW="533400" imgH="241300" progId="Equation.3">
                <p:embed/>
              </p:oleObj>
            </a:graphicData>
          </a:graphic>
        </p:graphicFrame>
      </p:grp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489959" y="2158873"/>
          <a:ext cx="2701925" cy="794329"/>
        </p:xfrm>
        <a:graphic>
          <a:graphicData uri="http://schemas.openxmlformats.org/presentationml/2006/ole">
            <p:oleObj spid="_x0000_s20483" name="Equation" r:id="rId5" imgW="1765300" imgH="49530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63001" y="4527780"/>
          <a:ext cx="2322948" cy="1143183"/>
        </p:xfrm>
        <a:graphic>
          <a:graphicData uri="http://schemas.openxmlformats.org/presentationml/2006/ole">
            <p:oleObj spid="_x0000_s20484" name="Equation" r:id="rId6" imgW="1612900" imgH="952500" progId="Equation.3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-12700" y="2342918"/>
            <a:ext cx="1424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sym typeface="Symbol"/>
              </a:rPr>
              <a:t>We measure: </a:t>
            </a:r>
            <a:endParaRPr lang="en-GB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5177" y="27950"/>
            <a:ext cx="8752054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To which energy do we have to associate the measured 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</a:t>
            </a:r>
            <a:r>
              <a:rPr lang="en-GB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mean 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?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CasellaDiTesto 3"/>
          <p:cNvSpPr txBox="1"/>
          <p:nvPr/>
        </p:nvSpPr>
        <p:spPr>
          <a:xfrm>
            <a:off x="475135" y="990955"/>
            <a:ext cx="1867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"/>
                <a:cs typeface="Baskerville"/>
              </a:rPr>
              <a:t>E</a:t>
            </a:r>
            <a:r>
              <a:rPr lang="en-US" sz="1600" b="1" i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"/>
                <a:cs typeface="Baskerville"/>
              </a:rPr>
              <a:t>mean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"/>
                <a:cs typeface="Baskerville"/>
              </a:rPr>
              <a:t>=(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"/>
                <a:cs typeface="Baskerville"/>
              </a:rPr>
              <a:t>E</a:t>
            </a:r>
            <a:r>
              <a:rPr lang="en-US" sz="1600" b="1" i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"/>
                <a:cs typeface="Baskerville"/>
              </a:rPr>
              <a:t>i</a:t>
            </a:r>
            <a:r>
              <a:rPr lang="en-US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skerville"/>
                <a:cs typeface="Baskerville"/>
              </a:rPr>
              <a:t>+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"/>
                <a:cs typeface="Baskerville"/>
              </a:rPr>
              <a:t>E</a:t>
            </a:r>
            <a:r>
              <a:rPr lang="en-US" sz="1600" b="1" i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"/>
                <a:cs typeface="Baskerville"/>
              </a:rPr>
              <a:t>f</a:t>
            </a:r>
            <a:r>
              <a:rPr lang="en-US" sz="1600" b="1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"/>
                <a:cs typeface="Baskerville"/>
              </a:rPr>
              <a:t> 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"/>
                <a:cs typeface="Baskerville"/>
              </a:rPr>
              <a:t>)</a:t>
            </a: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Baskerville"/>
                <a:cs typeface="Baskerville"/>
              </a:rPr>
              <a:t>/2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6257"/>
          <a:stretch>
            <a:fillRect/>
          </a:stretch>
        </p:blipFill>
        <p:spPr bwMode="auto">
          <a:xfrm>
            <a:off x="6480176" y="842143"/>
            <a:ext cx="2663825" cy="7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9"/>
          <p:cNvSpPr txBox="1"/>
          <p:nvPr/>
        </p:nvSpPr>
        <p:spPr>
          <a:xfrm>
            <a:off x="580868" y="2016882"/>
            <a:ext cx="856313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sym typeface="Symbol"/>
              </a:rPr>
              <a:t>We define </a:t>
            </a:r>
            <a:r>
              <a:rPr lang="en-US" sz="2000" dirty="0" err="1" smtClean="0">
                <a:solidFill>
                  <a:srgbClr val="002060"/>
                </a:solidFill>
                <a:sym typeface="Symbol"/>
              </a:rPr>
              <a:t>E</a:t>
            </a:r>
            <a:r>
              <a:rPr lang="en-US" sz="2000" baseline="-25000" dirty="0" err="1" smtClean="0">
                <a:solidFill>
                  <a:srgbClr val="002060"/>
                </a:solidFill>
                <a:sym typeface="Symbol"/>
              </a:rPr>
              <a:t>r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 such that  </a:t>
            </a:r>
            <a:r>
              <a:rPr lang="en-US" sz="2000" dirty="0" smtClean="0">
                <a:sym typeface="Symbol"/>
              </a:rPr>
              <a:t></a:t>
            </a:r>
            <a:r>
              <a:rPr lang="en-US" sz="2000" i="1" baseline="-25000" dirty="0" smtClean="0">
                <a:latin typeface="Baskerville"/>
                <a:cs typeface="Baskerville"/>
                <a:sym typeface="Symbol"/>
              </a:rPr>
              <a:t>mean</a:t>
            </a:r>
            <a:r>
              <a:rPr lang="en-US" sz="2000" dirty="0" smtClean="0">
                <a:sym typeface="Symbol"/>
              </a:rPr>
              <a:t>= (</a:t>
            </a:r>
            <a:r>
              <a:rPr lang="en-US" sz="2000" dirty="0" err="1" smtClean="0">
                <a:sym typeface="Symbol"/>
              </a:rPr>
              <a:t>E</a:t>
            </a:r>
            <a:r>
              <a:rPr lang="en-US" sz="2000" baseline="-25000" dirty="0" err="1" smtClean="0">
                <a:sym typeface="Symbol"/>
              </a:rPr>
              <a:t>r</a:t>
            </a:r>
            <a:r>
              <a:rPr lang="en-US" sz="2000" dirty="0" smtClean="0">
                <a:sym typeface="Symbol"/>
              </a:rPr>
              <a:t>)   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with (E) true excitation function.</a:t>
            </a:r>
          </a:p>
          <a:p>
            <a:pPr algn="ctr"/>
            <a:endParaRPr lang="en-US" sz="2000" dirty="0">
              <a:solidFill>
                <a:srgbClr val="002060"/>
              </a:solidFill>
              <a:sym typeface="Symbol"/>
            </a:endParaRPr>
          </a:p>
          <a:p>
            <a:pPr algn="ctr"/>
            <a:endParaRPr lang="en-US" sz="1800" dirty="0" smtClean="0">
              <a:solidFill>
                <a:srgbClr val="002060"/>
              </a:solidFill>
              <a:sym typeface="Symbol"/>
            </a:endParaRPr>
          </a:p>
          <a:p>
            <a:pPr algn="ctr"/>
            <a:endParaRPr lang="en-US" sz="1800" dirty="0">
              <a:solidFill>
                <a:srgbClr val="002060"/>
              </a:solidFill>
              <a:sym typeface="Symbol"/>
            </a:endParaRPr>
          </a:p>
          <a:p>
            <a:pPr algn="ctr"/>
            <a:endParaRPr lang="en-US" sz="1800" dirty="0" smtClean="0">
              <a:solidFill>
                <a:srgbClr val="002060"/>
              </a:solidFill>
              <a:sym typeface="Symbol"/>
            </a:endParaRPr>
          </a:p>
          <a:p>
            <a:pPr algn="ctr"/>
            <a:endParaRPr lang="en-US" sz="1800" dirty="0">
              <a:solidFill>
                <a:srgbClr val="002060"/>
              </a:solidFill>
              <a:sym typeface="Symbol"/>
            </a:endParaRPr>
          </a:p>
          <a:p>
            <a:pPr algn="ctr"/>
            <a:endParaRPr lang="en-US" sz="1800" dirty="0" smtClean="0">
              <a:solidFill>
                <a:srgbClr val="002060"/>
              </a:solidFill>
              <a:sym typeface="Symbol"/>
            </a:endParaRPr>
          </a:p>
          <a:p>
            <a:pPr algn="ctr"/>
            <a:endParaRPr lang="en-US" sz="1800" dirty="0">
              <a:solidFill>
                <a:srgbClr val="002060"/>
              </a:solidFill>
              <a:sym typeface="Symbol"/>
            </a:endParaRPr>
          </a:p>
          <a:p>
            <a:pPr algn="ctr"/>
            <a:endParaRPr lang="en-US" sz="1800" dirty="0" smtClean="0">
              <a:solidFill>
                <a:srgbClr val="002060"/>
              </a:solidFill>
              <a:sym typeface="Symbol"/>
            </a:endParaRPr>
          </a:p>
          <a:p>
            <a:pPr algn="ctr"/>
            <a:endParaRPr lang="en-US" sz="1800" dirty="0">
              <a:solidFill>
                <a:srgbClr val="002060"/>
              </a:solidFill>
              <a:sym typeface="Symbol"/>
            </a:endParaRPr>
          </a:p>
          <a:p>
            <a:pPr algn="ctr"/>
            <a:endParaRPr lang="en-US" sz="1800" dirty="0" smtClean="0">
              <a:solidFill>
                <a:srgbClr val="002060"/>
              </a:solidFill>
              <a:sym typeface="Symbol"/>
            </a:endParaRPr>
          </a:p>
          <a:p>
            <a:pPr algn="ctr"/>
            <a:endParaRPr lang="en-US" sz="1800" dirty="0">
              <a:solidFill>
                <a:srgbClr val="002060"/>
              </a:solidFill>
              <a:sym typeface="Symbol"/>
            </a:endParaRPr>
          </a:p>
          <a:p>
            <a:pPr algn="ctr"/>
            <a:endParaRPr lang="en-US" sz="1800" dirty="0" smtClean="0">
              <a:solidFill>
                <a:srgbClr val="002060"/>
              </a:solidFill>
              <a:sym typeface="Symbol"/>
            </a:endParaRPr>
          </a:p>
          <a:p>
            <a:pPr algn="ctr"/>
            <a:endParaRPr lang="en-US" sz="1800" dirty="0" smtClean="0">
              <a:solidFill>
                <a:srgbClr val="002060"/>
              </a:solidFill>
              <a:sym typeface="Symbol"/>
            </a:endParaRPr>
          </a:p>
          <a:p>
            <a:pPr algn="ctr"/>
            <a:endParaRPr lang="en-US" sz="1800" dirty="0" smtClean="0">
              <a:solidFill>
                <a:srgbClr val="002060"/>
              </a:solidFill>
              <a:sym typeface="Symbol"/>
            </a:endParaRPr>
          </a:p>
        </p:txBody>
      </p:sp>
      <p:grpSp>
        <p:nvGrpSpPr>
          <p:cNvPr id="9" name="Gruppo 25"/>
          <p:cNvGrpSpPr/>
          <p:nvPr/>
        </p:nvGrpSpPr>
        <p:grpSpPr>
          <a:xfrm>
            <a:off x="1183661" y="2485052"/>
            <a:ext cx="5770592" cy="3048000"/>
            <a:chOff x="1183661" y="2118351"/>
            <a:chExt cx="5770592" cy="36576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8421" t="21809" r="13684" b="30607"/>
            <a:stretch>
              <a:fillRect/>
            </a:stretch>
          </p:blipFill>
          <p:spPr bwMode="auto">
            <a:xfrm>
              <a:off x="2725153" y="2118351"/>
              <a:ext cx="422910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CasellaDiTesto 21"/>
            <p:cNvSpPr txBox="1"/>
            <p:nvPr/>
          </p:nvSpPr>
          <p:spPr>
            <a:xfrm>
              <a:off x="5682916" y="2423153"/>
              <a:ext cx="75970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i="1" dirty="0" smtClean="0">
                  <a:solidFill>
                    <a:srgbClr val="0070C0"/>
                  </a:solidFill>
                  <a:cs typeface="Times New Roman" pitchFamily="18" charset="0"/>
                </a:rPr>
                <a:t>σ</a:t>
              </a:r>
              <a:r>
                <a:rPr lang="it-IT" sz="2400" i="1" dirty="0" smtClean="0">
                  <a:solidFill>
                    <a:srgbClr val="0070C0"/>
                  </a:solidFill>
                  <a:cs typeface="Times New Roman" pitchFamily="18" charset="0"/>
                </a:rPr>
                <a:t>(E)</a:t>
              </a:r>
              <a:endParaRPr lang="en-US" sz="2400" i="1" dirty="0">
                <a:solidFill>
                  <a:srgbClr val="0070C0"/>
                </a:solidFill>
                <a:cs typeface="Times New Roman" pitchFamily="18" charset="0"/>
              </a:endParaRPr>
            </a:p>
          </p:txBody>
        </p:sp>
        <p:cxnSp>
          <p:nvCxnSpPr>
            <p:cNvPr id="12" name="Connettore 2 2"/>
            <p:cNvCxnSpPr/>
            <p:nvPr/>
          </p:nvCxnSpPr>
          <p:spPr>
            <a:xfrm>
              <a:off x="2342147" y="3529262"/>
              <a:ext cx="2210342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24"/>
            <p:cNvSpPr txBox="1"/>
            <p:nvPr/>
          </p:nvSpPr>
          <p:spPr>
            <a:xfrm>
              <a:off x="1183661" y="3249317"/>
              <a:ext cx="12977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i="1" dirty="0" smtClean="0">
                  <a:cs typeface="Times New Roman" pitchFamily="18" charset="0"/>
                </a:rPr>
                <a:t>σ</a:t>
              </a:r>
              <a:r>
                <a:rPr lang="it-IT" sz="2400" i="1" baseline="-25000" dirty="0" err="1" smtClean="0">
                  <a:latin typeface="Baskerville"/>
                  <a:cs typeface="Baskerville"/>
                </a:rPr>
                <a:t>mean</a:t>
              </a:r>
              <a:r>
                <a:rPr lang="it-IT" sz="2400" i="1" dirty="0" smtClean="0">
                  <a:cs typeface="Times New Roman" pitchFamily="18" charset="0"/>
                </a:rPr>
                <a:t>(E)</a:t>
              </a:r>
              <a:endParaRPr lang="en-US" sz="2400" i="1" dirty="0">
                <a:cs typeface="Times New Roman" pitchFamily="18" charset="0"/>
              </a:endParaRPr>
            </a:p>
          </p:txBody>
        </p:sp>
        <p:cxnSp>
          <p:nvCxnSpPr>
            <p:cNvPr id="14" name="Connettore 2 7"/>
            <p:cNvCxnSpPr/>
            <p:nvPr/>
          </p:nvCxnSpPr>
          <p:spPr>
            <a:xfrm>
              <a:off x="4552489" y="3529262"/>
              <a:ext cx="0" cy="174859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27"/>
            <p:cNvSpPr txBox="1"/>
            <p:nvPr/>
          </p:nvSpPr>
          <p:spPr>
            <a:xfrm>
              <a:off x="4696334" y="4741223"/>
              <a:ext cx="46047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i="1" dirty="0" err="1" smtClean="0">
                  <a:solidFill>
                    <a:srgbClr val="0070C0"/>
                  </a:solidFill>
                  <a:cs typeface="Times New Roman" pitchFamily="18" charset="0"/>
                </a:rPr>
                <a:t>E</a:t>
              </a:r>
              <a:r>
                <a:rPr lang="it-IT" sz="2400" i="1" baseline="-25000" dirty="0" err="1" smtClean="0">
                  <a:solidFill>
                    <a:srgbClr val="0070C0"/>
                  </a:solidFill>
                  <a:cs typeface="Times New Roman" pitchFamily="18" charset="0"/>
                </a:rPr>
                <a:t>r</a:t>
              </a:r>
              <a:endParaRPr lang="en-US" sz="2400" i="1" baseline="-25000" dirty="0">
                <a:solidFill>
                  <a:srgbClr val="0070C0"/>
                </a:solidFill>
                <a:cs typeface="Times New Roman" pitchFamily="18" charset="0"/>
              </a:endParaRPr>
            </a:p>
          </p:txBody>
        </p:sp>
      </p:grpSp>
      <p:sp>
        <p:nvSpPr>
          <p:cNvPr id="16" name="Left-Right Arrow Callout 15"/>
          <p:cNvSpPr/>
          <p:nvPr/>
        </p:nvSpPr>
        <p:spPr>
          <a:xfrm>
            <a:off x="2502252" y="748255"/>
            <a:ext cx="4100475" cy="867468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1249"/>
            </a:avLst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03908" y="820976"/>
            <a:ext cx="2595563" cy="64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857" y="2568128"/>
            <a:ext cx="3430072" cy="225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9"/>
          <p:cNvSpPr txBox="1"/>
          <p:nvPr/>
        </p:nvSpPr>
        <p:spPr>
          <a:xfrm>
            <a:off x="0" y="680371"/>
            <a:ext cx="9161378" cy="13234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Analytical answer possible only by simplifying the problem. We  assumed:</a:t>
            </a:r>
            <a:br>
              <a:rPr lang="en-US" sz="1600" dirty="0" smtClean="0">
                <a:solidFill>
                  <a:schemeClr val="bg1"/>
                </a:solidFill>
                <a:latin typeface="Arial"/>
                <a:cs typeface="Arial"/>
                <a:sym typeface="Symbol"/>
              </a:rPr>
            </a:b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1)  17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MeV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 beam entering a foil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   2) We limit ourselves to the exponential region  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(E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)=</a:t>
            </a:r>
            <a:r>
              <a:rPr lang="en-US" sz="1600" baseline="-25000" dirty="0" smtClean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0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exp(-(E</a:t>
            </a:r>
            <a:r>
              <a:rPr lang="en-US" sz="1600" baseline="-25000" dirty="0" smtClean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0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-E))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3) Constant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b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eam energy FWHM within the target of  0 or 2 MeV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4) Energy decreasing linearly inside the target E=E</a:t>
            </a:r>
            <a:r>
              <a:rPr lang="en-US" sz="1600" baseline="-25000" dirty="0" smtClean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0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-t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485" y="2144936"/>
            <a:ext cx="3724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Symbol" charset="2"/>
                <a:cs typeface="Symbol" charset="2"/>
              </a:rPr>
              <a:t>d</a:t>
            </a:r>
            <a:r>
              <a:rPr lang="en-GB" sz="1600" dirty="0" smtClean="0"/>
              <a:t> beam energy distribution entering target</a:t>
            </a:r>
            <a:endParaRPr lang="en-GB" sz="16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0254" y="2557545"/>
            <a:ext cx="3625682" cy="237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78702" y="2144936"/>
            <a:ext cx="4365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Gaussian beam energy distribution FWHM=2 </a:t>
            </a:r>
            <a:r>
              <a:rPr lang="en-GB" sz="1600" dirty="0" err="1" smtClean="0"/>
              <a:t>MeV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3357" y="4712345"/>
            <a:ext cx="11695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E</a:t>
            </a:r>
            <a:r>
              <a:rPr lang="en-GB" baseline="-25000" dirty="0" err="1" smtClean="0"/>
              <a:t>loss</a:t>
            </a:r>
            <a:r>
              <a:rPr lang="en-GB" dirty="0" smtClean="0"/>
              <a:t> (</a:t>
            </a:r>
            <a:r>
              <a:rPr lang="en-GB" dirty="0" err="1" smtClean="0"/>
              <a:t>MeV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282864" y="4800019"/>
            <a:ext cx="11695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E</a:t>
            </a:r>
            <a:r>
              <a:rPr lang="en-GB" baseline="-25000" dirty="0" err="1" smtClean="0"/>
              <a:t>loss</a:t>
            </a:r>
            <a:r>
              <a:rPr lang="en-GB" dirty="0" smtClean="0"/>
              <a:t> (</a:t>
            </a:r>
            <a:r>
              <a:rPr lang="en-GB" dirty="0" err="1" smtClean="0"/>
              <a:t>MeV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726611" y="5261684"/>
            <a:ext cx="562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 general none of the two approaches gives the correct </a:t>
            </a:r>
            <a:r>
              <a:rPr lang="en-GB" dirty="0" err="1" smtClean="0">
                <a:solidFill>
                  <a:srgbClr val="FF0000"/>
                </a:solidFill>
              </a:rPr>
              <a:t>E</a:t>
            </a:r>
            <a:r>
              <a:rPr lang="en-GB" baseline="-25000" dirty="0" err="1" smtClean="0">
                <a:solidFill>
                  <a:srgbClr val="FF0000"/>
                </a:solidFill>
              </a:rPr>
              <a:t>r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4901" y="99429"/>
            <a:ext cx="6870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  <a:sym typeface="Symbol"/>
              </a:rPr>
              <a:t>Are </a:t>
            </a:r>
            <a:r>
              <a:rPr lang="en-US" sz="2400" b="1" dirty="0" err="1" smtClean="0">
                <a:latin typeface="Arial"/>
                <a:cs typeface="Arial"/>
                <a:sym typeface="Symbol"/>
              </a:rPr>
              <a:t>E</a:t>
            </a:r>
            <a:r>
              <a:rPr lang="en-US" sz="2400" b="1" baseline="-25000" dirty="0" err="1" smtClean="0">
                <a:latin typeface="Arial"/>
                <a:cs typeface="Arial"/>
                <a:sym typeface="Symbol"/>
              </a:rPr>
              <a:t>mean</a:t>
            </a:r>
            <a:r>
              <a:rPr lang="en-US" sz="2400" b="1" dirty="0" smtClean="0">
                <a:latin typeface="Arial"/>
                <a:cs typeface="Arial"/>
                <a:sym typeface="Symbol"/>
              </a:rPr>
              <a:t> or </a:t>
            </a:r>
            <a:r>
              <a:rPr lang="en-US" sz="2400" b="1" dirty="0" err="1" smtClean="0">
                <a:latin typeface="Arial"/>
                <a:cs typeface="Arial"/>
                <a:sym typeface="Symbol"/>
              </a:rPr>
              <a:t>E</a:t>
            </a:r>
            <a:r>
              <a:rPr lang="en-US" sz="2400" b="1" baseline="-25000" dirty="0" err="1" smtClean="0">
                <a:latin typeface="Arial"/>
                <a:cs typeface="Arial"/>
                <a:sym typeface="Symbol"/>
              </a:rPr>
              <a:t>eff</a:t>
            </a:r>
            <a:r>
              <a:rPr lang="en-US" sz="2400" b="1" dirty="0" smtClean="0">
                <a:latin typeface="Arial"/>
                <a:cs typeface="Arial"/>
                <a:sym typeface="Symbol"/>
              </a:rPr>
              <a:t>  good approximations of </a:t>
            </a:r>
            <a:r>
              <a:rPr lang="en-US" sz="2400" b="1" dirty="0" err="1" smtClean="0">
                <a:latin typeface="Arial"/>
                <a:cs typeface="Arial"/>
                <a:sym typeface="Symbol"/>
              </a:rPr>
              <a:t>E</a:t>
            </a:r>
            <a:r>
              <a:rPr lang="en-US" sz="2400" b="1" baseline="-25000" dirty="0" err="1" smtClean="0">
                <a:latin typeface="Arial"/>
                <a:cs typeface="Arial"/>
                <a:sym typeface="Symbol"/>
              </a:rPr>
              <a:t>r</a:t>
            </a:r>
            <a:r>
              <a:rPr lang="en-US" sz="2400" b="1" dirty="0" smtClean="0">
                <a:latin typeface="Arial"/>
                <a:cs typeface="Arial"/>
                <a:sym typeface="Symbol"/>
              </a:rPr>
              <a:t> ?</a:t>
            </a:r>
          </a:p>
          <a:p>
            <a:pPr algn="ctr"/>
            <a:r>
              <a:rPr lang="en-US" sz="2400" dirty="0" smtClean="0">
                <a:latin typeface="Arial"/>
                <a:cs typeface="Arial"/>
                <a:sym typeface="Symbol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/>
          <p:cNvSpPr/>
          <p:nvPr/>
        </p:nvSpPr>
        <p:spPr>
          <a:xfrm>
            <a:off x="4457225" y="2729260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cs typeface="Arial"/>
              </a:rPr>
              <a:t> </a:t>
            </a:r>
            <a:endParaRPr lang="en-US" dirty="0">
              <a:cs typeface="Arial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9871" y="1214"/>
            <a:ext cx="8598569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cs typeface="Arial"/>
              </a:rPr>
              <a:t>A possible deconvolution procedure to extract  </a:t>
            </a:r>
            <a:r>
              <a:rPr lang="en-GB" sz="2400" b="1" dirty="0" smtClean="0">
                <a:cs typeface="Arial"/>
                <a:sym typeface="Symbol"/>
              </a:rPr>
              <a:t>(E) </a:t>
            </a:r>
            <a:r>
              <a:rPr lang="en-GB" sz="2400" b="1" dirty="0" smtClean="0">
                <a:cs typeface="Arial"/>
              </a:rPr>
              <a:t>  </a:t>
            </a:r>
            <a:endParaRPr lang="en-GB" sz="2400" b="1" dirty="0">
              <a:cs typeface="Arial"/>
            </a:endParaRPr>
          </a:p>
        </p:txBody>
      </p:sp>
      <p:sp>
        <p:nvSpPr>
          <p:cNvPr id="9" name="CasellaDiTesto 6"/>
          <p:cNvSpPr txBox="1"/>
          <p:nvPr/>
        </p:nvSpPr>
        <p:spPr>
          <a:xfrm>
            <a:off x="419620" y="727257"/>
            <a:ext cx="405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cs typeface="Arial"/>
                <a:sym typeface="Symbol"/>
              </a:rPr>
              <a:t>For each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Arial"/>
                <a:sym typeface="Symbol"/>
              </a:rPr>
              <a:t>energy point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cs typeface="Arial"/>
                <a:sym typeface="Symbol"/>
              </a:rPr>
              <a:t> </a:t>
            </a:r>
            <a:r>
              <a:rPr lang="en-US" sz="1800" i="1" dirty="0" err="1" smtClean="0">
                <a:solidFill>
                  <a:schemeClr val="accent2">
                    <a:lumMod val="75000"/>
                  </a:schemeClr>
                </a:solidFill>
                <a:cs typeface="Arial"/>
                <a:sym typeface="Symbol"/>
              </a:rPr>
              <a:t>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cs typeface="Arial"/>
                <a:sym typeface="Symbol"/>
              </a:rPr>
              <a:t> we measure  </a:t>
            </a:r>
            <a:endParaRPr lang="en-US" sz="1800" dirty="0">
              <a:solidFill>
                <a:schemeClr val="accent2">
                  <a:lumMod val="75000"/>
                </a:schemeClr>
              </a:solidFill>
              <a:cs typeface="Arial"/>
            </a:endParaRPr>
          </a:p>
        </p:txBody>
      </p:sp>
      <p:sp>
        <p:nvSpPr>
          <p:cNvPr id="10" name="CasellaDiTesto 7"/>
          <p:cNvSpPr txBox="1"/>
          <p:nvPr/>
        </p:nvSpPr>
        <p:spPr>
          <a:xfrm>
            <a:off x="4730" y="1915579"/>
            <a:ext cx="4746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cs typeface="Arial"/>
                <a:sym typeface="Symbol"/>
              </a:rPr>
              <a:t>We look for a function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cs typeface="Arial"/>
                <a:sym typeface="Symbol"/>
              </a:rPr>
              <a:t>gu(E,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cs typeface="Arial"/>
                <a:sym typeface="Symbol"/>
              </a:rPr>
              <a:t>) (with  parameters to be determined)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Arial"/>
                <a:sym typeface="Symbol"/>
              </a:rPr>
              <a:t>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cs typeface="Arial"/>
                <a:sym typeface="Symbol"/>
              </a:rPr>
              <a:t>which best reproduces the real (E). We calculate:</a:t>
            </a:r>
          </a:p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cs typeface="Arial"/>
                <a:sym typeface="Symbol"/>
              </a:rPr>
              <a:t> </a:t>
            </a:r>
            <a:endParaRPr lang="en-US" sz="1800" dirty="0">
              <a:solidFill>
                <a:schemeClr val="accent2">
                  <a:lumMod val="75000"/>
                </a:schemeClr>
              </a:solidFill>
              <a:cs typeface="Arial"/>
            </a:endParaRPr>
          </a:p>
        </p:txBody>
      </p:sp>
      <p:sp>
        <p:nvSpPr>
          <p:cNvPr id="11" name="CasellaDiTesto 9"/>
          <p:cNvSpPr txBox="1"/>
          <p:nvPr/>
        </p:nvSpPr>
        <p:spPr>
          <a:xfrm>
            <a:off x="144431" y="3561534"/>
            <a:ext cx="406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cs typeface="Arial"/>
                <a:sym typeface="Symbol"/>
              </a:rPr>
              <a:t> We find the best parameter set by minimizing:   </a:t>
            </a:r>
            <a:endParaRPr lang="en-US" sz="1800" dirty="0">
              <a:solidFill>
                <a:schemeClr val="accent2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000"/>
          </a:blip>
          <a:stretch>
            <a:fillRect/>
          </a:stretch>
        </p:blipFill>
        <p:spPr>
          <a:xfrm>
            <a:off x="5431582" y="3486309"/>
            <a:ext cx="2832100" cy="613833"/>
          </a:xfrm>
          <a:prstGeom prst="rect">
            <a:avLst/>
          </a:prstGeom>
          <a:solidFill>
            <a:srgbClr val="DEDEDE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000"/>
          </a:blip>
          <a:stretch>
            <a:fillRect/>
          </a:stretch>
        </p:blipFill>
        <p:spPr>
          <a:xfrm>
            <a:off x="4565839" y="1936745"/>
            <a:ext cx="4292600" cy="656167"/>
          </a:xfrm>
          <a:prstGeom prst="rect">
            <a:avLst/>
          </a:prstGeom>
          <a:solidFill>
            <a:srgbClr val="DEDEDE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4591" y="560917"/>
            <a:ext cx="4279900" cy="666750"/>
          </a:xfrm>
          <a:prstGeom prst="rect">
            <a:avLst/>
          </a:prstGeom>
          <a:solidFill>
            <a:srgbClr val="DEDEDE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144431" y="5343077"/>
            <a:ext cx="8956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Fisichella</a:t>
            </a:r>
            <a:r>
              <a:rPr lang="en-US" sz="1400" dirty="0" smtClean="0"/>
              <a:t> et al. Phys. Rev. C 92, 064611 (2015) ;  Application also in </a:t>
            </a:r>
            <a:r>
              <a:rPr lang="en-US" sz="1400" dirty="0" err="1" smtClean="0"/>
              <a:t>M.Fisichella</a:t>
            </a:r>
            <a:r>
              <a:rPr lang="en-US" sz="1400" dirty="0" smtClean="0"/>
              <a:t> et al: . Phys. Rev. C 95, 034617 (2017) </a:t>
            </a:r>
            <a:endParaRPr lang="en-GB" sz="1400" dirty="0"/>
          </a:p>
        </p:txBody>
      </p:sp>
      <p:sp>
        <p:nvSpPr>
          <p:cNvPr id="25" name="CasellaDiTesto 11"/>
          <p:cNvSpPr txBox="1"/>
          <p:nvPr/>
        </p:nvSpPr>
        <p:spPr>
          <a:xfrm>
            <a:off x="458875" y="4416096"/>
            <a:ext cx="3433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Possible ‘Wong like’  guess function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gu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(E,) with parameters A,B,C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lum bright="-22000" contrast="22000"/>
          </a:blip>
          <a:stretch>
            <a:fillRect/>
          </a:stretch>
        </p:blipFill>
        <p:spPr>
          <a:xfrm>
            <a:off x="4756339" y="4510692"/>
            <a:ext cx="4102100" cy="52916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8482" y="21265"/>
            <a:ext cx="81153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Have targets uniform thickness?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ttangolo 5"/>
          <p:cNvSpPr/>
          <p:nvPr/>
        </p:nvSpPr>
        <p:spPr bwMode="auto">
          <a:xfrm>
            <a:off x="1175984" y="4569320"/>
            <a:ext cx="773369" cy="250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asellaDiTesto 3"/>
          <p:cNvSpPr txBox="1"/>
          <p:nvPr/>
        </p:nvSpPr>
        <p:spPr>
          <a:xfrm>
            <a:off x="293113" y="726439"/>
            <a:ext cx="481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aseline="30000" dirty="0" smtClean="0">
                <a:solidFill>
                  <a:schemeClr val="accent2">
                    <a:lumMod val="75000"/>
                  </a:schemeClr>
                </a:solidFill>
              </a:rPr>
              <a:t>120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Sn target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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0.7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m (0.5 mg/cm</a:t>
            </a:r>
            <a:r>
              <a:rPr lang="en-US" sz="1800" baseline="30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),</a:t>
            </a:r>
          </a:p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 evaporated onto </a:t>
            </a:r>
            <a:r>
              <a:rPr lang="en-US" sz="1800" baseline="30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93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Nb 2mg/cm</a:t>
            </a:r>
            <a:r>
              <a:rPr lang="en-US" sz="1800" baseline="30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</a:p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   </a:t>
            </a:r>
            <a:endParaRPr lang="en-US" sz="1000" dirty="0" smtClean="0">
              <a:solidFill>
                <a:schemeClr val="accent2">
                  <a:lumMod val="75000"/>
                </a:schemeClr>
              </a:solidFill>
              <a:sym typeface="Symbol"/>
            </a:endParaRPr>
          </a:p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size of grains up to 2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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m on Sn side</a:t>
            </a:r>
          </a:p>
          <a:p>
            <a:pPr algn="ctr"/>
            <a:endParaRPr lang="en-US" sz="1800" dirty="0">
              <a:solidFill>
                <a:schemeClr val="accent2">
                  <a:lumMod val="75000"/>
                </a:schemeClr>
              </a:solidFill>
              <a:sym typeface="Symbol"/>
            </a:endParaRPr>
          </a:p>
          <a:p>
            <a:pPr algn="ctr"/>
            <a:endParaRPr lang="en-US" sz="1800" dirty="0">
              <a:solidFill>
                <a:schemeClr val="accent2">
                  <a:lumMod val="75000"/>
                </a:schemeClr>
              </a:solidFill>
              <a:sym typeface="Symbol"/>
            </a:endParaRPr>
          </a:p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          no structures on the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Nb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side 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96599" y="809625"/>
            <a:ext cx="3019057" cy="193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15266" y="3258349"/>
            <a:ext cx="3197899" cy="189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1 9"/>
          <p:cNvCxnSpPr/>
          <p:nvPr/>
        </p:nvCxnSpPr>
        <p:spPr>
          <a:xfrm>
            <a:off x="256674" y="392618"/>
            <a:ext cx="0" cy="5129399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12"/>
          <p:cNvCxnSpPr/>
          <p:nvPr/>
        </p:nvCxnSpPr>
        <p:spPr>
          <a:xfrm>
            <a:off x="256674" y="415288"/>
            <a:ext cx="8347576" cy="0"/>
          </a:xfrm>
          <a:prstGeom prst="line">
            <a:avLst/>
          </a:prstGeom>
          <a:ln w="317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7"/>
          <p:cNvCxnSpPr/>
          <p:nvPr/>
        </p:nvCxnSpPr>
        <p:spPr>
          <a:xfrm>
            <a:off x="8604250" y="415288"/>
            <a:ext cx="0" cy="263852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43008"/>
          <p:cNvCxnSpPr/>
          <p:nvPr/>
        </p:nvCxnSpPr>
        <p:spPr>
          <a:xfrm flipH="1">
            <a:off x="256674" y="5522017"/>
            <a:ext cx="4173788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43017"/>
          <p:cNvGrpSpPr/>
          <p:nvPr/>
        </p:nvGrpSpPr>
        <p:grpSpPr>
          <a:xfrm>
            <a:off x="4440825" y="3067849"/>
            <a:ext cx="4173788" cy="2468208"/>
            <a:chOff x="4430462" y="3664570"/>
            <a:chExt cx="4173788" cy="2961850"/>
          </a:xfrm>
        </p:grpSpPr>
        <p:grpSp>
          <p:nvGrpSpPr>
            <p:cNvPr id="14" name="Gruppo 43015"/>
            <p:cNvGrpSpPr/>
            <p:nvPr/>
          </p:nvGrpSpPr>
          <p:grpSpPr>
            <a:xfrm>
              <a:off x="4844481" y="3937849"/>
              <a:ext cx="3668329" cy="2631969"/>
              <a:chOff x="4935921" y="3720829"/>
              <a:chExt cx="3668329" cy="2631969"/>
            </a:xfrm>
          </p:grpSpPr>
          <p:pic>
            <p:nvPicPr>
              <p:cNvPr id="18" name="Immagin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3854" y="4367805"/>
                <a:ext cx="2646256" cy="1984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CasellaDiTesto 15"/>
              <p:cNvSpPr txBox="1"/>
              <p:nvPr/>
            </p:nvSpPr>
            <p:spPr>
              <a:xfrm>
                <a:off x="4935921" y="3720829"/>
                <a:ext cx="3668329" cy="70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aseline="30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64</a:t>
                </a:r>
                <a: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Zn target </a:t>
                </a:r>
                <a: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  <a:sym typeface="Symbol"/>
                  </a:rPr>
                  <a:t></a:t>
                </a:r>
                <a: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 0.4 </a:t>
                </a:r>
                <a: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  <a:sym typeface="Symbol"/>
                  </a:rPr>
                  <a:t>m (0.250 </a:t>
                </a:r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  <a:sym typeface="Symbol"/>
                  </a:rPr>
                  <a:t>m</a:t>
                </a:r>
                <a: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  <a:sym typeface="Symbol"/>
                  </a:rPr>
                  <a:t>g/cm2), </a:t>
                </a:r>
              </a:p>
              <a:p>
                <a:pPr algn="ctr"/>
                <a: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  <a:sym typeface="Symbol"/>
                  </a:rPr>
                  <a:t> hexagonal  grains  0.2 </a:t>
                </a:r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  <a:sym typeface="Symbol"/>
                  </a:rPr>
                  <a:t>m</a:t>
                </a:r>
                <a: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  <a:sym typeface="Symbol"/>
                  </a:rPr>
                  <a:t>  </a:t>
                </a:r>
                <a:endParaRPr lang="en-US" sz="1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15" name="Connettore 1 28"/>
            <p:cNvCxnSpPr/>
            <p:nvPr/>
          </p:nvCxnSpPr>
          <p:spPr>
            <a:xfrm flipH="1">
              <a:off x="4430462" y="3664570"/>
              <a:ext cx="4173788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30"/>
            <p:cNvCxnSpPr/>
            <p:nvPr/>
          </p:nvCxnSpPr>
          <p:spPr>
            <a:xfrm>
              <a:off x="4430462" y="3664570"/>
              <a:ext cx="0" cy="296185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tangolo 43016"/>
            <p:cNvSpPr/>
            <p:nvPr/>
          </p:nvSpPr>
          <p:spPr>
            <a:xfrm>
              <a:off x="4669928" y="3881249"/>
              <a:ext cx="3934322" cy="2745171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Connettore 2 2"/>
          <p:cNvCxnSpPr/>
          <p:nvPr/>
        </p:nvCxnSpPr>
        <p:spPr>
          <a:xfrm>
            <a:off x="2508758" y="2047875"/>
            <a:ext cx="2497341" cy="0"/>
          </a:xfrm>
          <a:prstGeom prst="straightConnector1">
            <a:avLst/>
          </a:prstGeom>
          <a:ln w="28575" cmpd="sng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7"/>
          <p:cNvCxnSpPr>
            <a:endCxn id="8" idx="0"/>
          </p:cNvCxnSpPr>
          <p:nvPr/>
        </p:nvCxnSpPr>
        <p:spPr>
          <a:xfrm>
            <a:off x="2414215" y="2740801"/>
            <a:ext cx="1" cy="517548"/>
          </a:xfrm>
          <a:prstGeom prst="straightConnector1">
            <a:avLst/>
          </a:prstGeom>
          <a:ln w="3175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8|1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20589</TotalTime>
  <Words>2116</Words>
  <Application>Microsoft Office PowerPoint</Application>
  <PresentationFormat>Presentazione su schermo (16:10)</PresentationFormat>
  <Paragraphs>366</Paragraphs>
  <Slides>30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Effects of beam energy spread from published data: two examples </vt:lpstr>
      <vt:lpstr>Summary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Effects of beam energy spread from published data: some examples </vt:lpstr>
      <vt:lpstr>Diapositiva 30</vt:lpstr>
    </vt:vector>
  </TitlesOfParts>
  <Company>cyclon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Alessia Di Pietro</dc:creator>
  <cp:lastModifiedBy>maria</cp:lastModifiedBy>
  <cp:revision>162</cp:revision>
  <dcterms:created xsi:type="dcterms:W3CDTF">2017-02-22T06:03:47Z</dcterms:created>
  <dcterms:modified xsi:type="dcterms:W3CDTF">2017-06-22T14:11:38Z</dcterms:modified>
</cp:coreProperties>
</file>